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9" r:id="rId2"/>
    <p:sldMasterId id="2147483679" r:id="rId3"/>
    <p:sldMasterId id="2147483687" r:id="rId4"/>
    <p:sldMasterId id="2147483696" r:id="rId5"/>
    <p:sldMasterId id="2147483710" r:id="rId6"/>
  </p:sldMasterIdLst>
  <p:notesMasterIdLst>
    <p:notesMasterId r:id="rId31"/>
  </p:notesMasterIdLst>
  <p:sldIdLst>
    <p:sldId id="256" r:id="rId7"/>
    <p:sldId id="259" r:id="rId8"/>
    <p:sldId id="257" r:id="rId9"/>
    <p:sldId id="260" r:id="rId10"/>
    <p:sldId id="261" r:id="rId11"/>
    <p:sldId id="277" r:id="rId12"/>
    <p:sldId id="278" r:id="rId13"/>
    <p:sldId id="262" r:id="rId14"/>
    <p:sldId id="264" r:id="rId15"/>
    <p:sldId id="266" r:id="rId16"/>
    <p:sldId id="267" r:id="rId17"/>
    <p:sldId id="268" r:id="rId18"/>
    <p:sldId id="269" r:id="rId19"/>
    <p:sldId id="270" r:id="rId20"/>
    <p:sldId id="263" r:id="rId21"/>
    <p:sldId id="265" r:id="rId22"/>
    <p:sldId id="272" r:id="rId23"/>
    <p:sldId id="271" r:id="rId24"/>
    <p:sldId id="280" r:id="rId25"/>
    <p:sldId id="282" r:id="rId26"/>
    <p:sldId id="276" r:id="rId27"/>
    <p:sldId id="281" r:id="rId28"/>
    <p:sldId id="273" r:id="rId29"/>
    <p:sldId id="275" r:id="rId3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A18"/>
    <a:srgbClr val="C00000"/>
    <a:srgbClr val="0087B1"/>
    <a:srgbClr val="04913A"/>
    <a:srgbClr val="22314D"/>
    <a:srgbClr val="040F25"/>
    <a:srgbClr val="FCBF2A"/>
    <a:srgbClr val="FFC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50" autoAdjust="0"/>
    <p:restoredTop sz="94312" autoAdjust="0"/>
  </p:normalViewPr>
  <p:slideViewPr>
    <p:cSldViewPr snapToGrid="0">
      <p:cViewPr varScale="1">
        <p:scale>
          <a:sx n="123" d="100"/>
          <a:sy n="123" d="100"/>
        </p:scale>
        <p:origin x="91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30"/>
      <c:rotY val="328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收入比例</c:v>
                </c:pt>
              </c:strCache>
            </c:strRef>
          </c:tx>
          <c:dPt>
            <c:idx val="0"/>
            <c:bubble3D val="0"/>
            <c:explosion val="7"/>
            <c:extLst>
              <c:ext xmlns:c16="http://schemas.microsoft.com/office/drawing/2014/chart" uri="{C3380CC4-5D6E-409C-BE32-E72D297353CC}">
                <c16:uniqueId val="{00000001-1F18-4A75-B5CA-F594452DD8DA}"/>
              </c:ext>
            </c:extLst>
          </c:dPt>
          <c:dPt>
            <c:idx val="1"/>
            <c:bubble3D val="0"/>
            <c:explosion val="4"/>
            <c:extLst>
              <c:ext xmlns:c16="http://schemas.microsoft.com/office/drawing/2014/chart" uri="{C3380CC4-5D6E-409C-BE32-E72D297353CC}">
                <c16:uniqueId val="{00000004-1F18-4A75-B5CA-F594452DD8DA}"/>
              </c:ext>
            </c:extLst>
          </c:dPt>
          <c:dPt>
            <c:idx val="2"/>
            <c:bubble3D val="0"/>
            <c:explosion val="4"/>
            <c:extLst>
              <c:ext xmlns:c16="http://schemas.microsoft.com/office/drawing/2014/chart" uri="{C3380CC4-5D6E-409C-BE32-E72D297353CC}">
                <c16:uniqueId val="{00000003-1F18-4A75-B5CA-F594452DD8D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>
                    <a:solidFill>
                      <a:schemeClr val="bg1"/>
                    </a:solidFill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电商消费</c:v>
                </c:pt>
                <c:pt idx="1">
                  <c:v>广告收入</c:v>
                </c:pt>
                <c:pt idx="2">
                  <c:v>伙伴结算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0.2</c:v>
                </c:pt>
                <c:pt idx="1">
                  <c:v>0.4</c:v>
                </c:pt>
                <c:pt idx="2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F18-4A75-B5CA-F594452DD8D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b"/>
      <c:layout>
        <c:manualLayout>
          <c:xMode val="edge"/>
          <c:yMode val="edge"/>
          <c:x val="0.22434002201337735"/>
          <c:y val="0.84240480185878464"/>
          <c:w val="0.56744877656422454"/>
          <c:h val="9.9509487543565256E-2"/>
        </c:manualLayout>
      </c:layout>
      <c:overlay val="0"/>
      <c:txPr>
        <a:bodyPr/>
        <a:lstStyle/>
        <a:p>
          <a:pPr>
            <a:defRPr sz="1400">
              <a:solidFill>
                <a:schemeClr val="tx1">
                  <a:lumMod val="75000"/>
                  <a:lumOff val="25000"/>
                </a:schemeClr>
              </a:solidFill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02C17-1937-9641-AD08-3D82D65EE5E6}" type="datetimeFigureOut">
              <a:rPr kumimoji="1" lang="zh-CN" altLang="en-US" smtClean="0"/>
              <a:t>2018/3/29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FEE05-ACFD-0245-98D8-6B71719D5E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5757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依靠线下场景，根基稳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依靠冠德大树，发展稳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冠德品牌背书，可靠性高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获客成本低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我们具备流量入口优势，这些对手不一定是对手，可以转化成合作伙伴</a:t>
            </a:r>
          </a:p>
          <a:p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FEE05-ACFD-0245-98D8-6B71719D5E34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9202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1031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893720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7448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57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8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4813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11097655" y="6311708"/>
            <a:ext cx="432654" cy="4326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168674" y="6374165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505099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890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C56605F-10B1-4ECD-91ED-DCD889CDB4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222A35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E08351F6-675E-4E37-A1B5-87AE6CBF2C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96181" y="192447"/>
            <a:ext cx="9799638" cy="6291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>
                <a:solidFill>
                  <a:srgbClr val="F4BA1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solidFill>
                  <a:srgbClr val="F4BA1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>
                <a:solidFill>
                  <a:srgbClr val="F4BA1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400">
                <a:solidFill>
                  <a:srgbClr val="F4BA1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400">
                <a:solidFill>
                  <a:srgbClr val="F4BA1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330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C56605F-10B1-4ECD-91ED-DCD889CDB4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222A35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70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2D3578D-5AA2-46DA-97D5-937867D99AD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C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2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4E3D8A09-7DB1-4252-9FD3-B717324AD5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4572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289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059FC24-3CC9-4C82-B95D-CA04DBD9B0A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E55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89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776FC38-06DC-46C5-BC49-7C1D772060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D22606-831F-4324-9775-053B4F9BFD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96181" y="192446"/>
            <a:ext cx="9799638" cy="60268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>
                <a:solidFill>
                  <a:srgbClr val="F4BA1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solidFill>
                  <a:srgbClr val="F4BA1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>
                <a:solidFill>
                  <a:srgbClr val="F4BA1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400">
                <a:solidFill>
                  <a:srgbClr val="F4BA1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400">
                <a:solidFill>
                  <a:srgbClr val="F4BA1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865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776FC38-06DC-46C5-BC49-7C1D772060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11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496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815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29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29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29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29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29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549692" algn="ctr" rtl="0" eaLnBrk="0" fontAlgn="base" hangingPunct="0">
        <a:spcBef>
          <a:spcPct val="0"/>
        </a:spcBef>
        <a:spcAft>
          <a:spcPct val="0"/>
        </a:spcAft>
        <a:defRPr sz="529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099383" algn="ctr" rtl="0" eaLnBrk="0" fontAlgn="base" hangingPunct="0">
        <a:spcBef>
          <a:spcPct val="0"/>
        </a:spcBef>
        <a:spcAft>
          <a:spcPct val="0"/>
        </a:spcAft>
        <a:defRPr sz="529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649075" algn="ctr" rtl="0" eaLnBrk="0" fontAlgn="base" hangingPunct="0">
        <a:spcBef>
          <a:spcPct val="0"/>
        </a:spcBef>
        <a:spcAft>
          <a:spcPct val="0"/>
        </a:spcAft>
        <a:defRPr sz="529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198766" algn="ctr" rtl="0" eaLnBrk="0" fontAlgn="base" hangingPunct="0">
        <a:spcBef>
          <a:spcPct val="0"/>
        </a:spcBef>
        <a:spcAft>
          <a:spcPct val="0"/>
        </a:spcAft>
        <a:defRPr sz="529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12269" indent="-41226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847" kern="1200">
          <a:solidFill>
            <a:schemeClr val="tx1"/>
          </a:solidFill>
          <a:latin typeface="+mn-lt"/>
          <a:ea typeface="+mn-ea"/>
          <a:cs typeface="+mn-cs"/>
        </a:defRPr>
      </a:lvl1pPr>
      <a:lvl2pPr marL="893249" indent="-343557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366" kern="1200">
          <a:solidFill>
            <a:schemeClr val="tx1"/>
          </a:solidFill>
          <a:latin typeface="+mn-lt"/>
          <a:ea typeface="+mn-ea"/>
          <a:cs typeface="+mn-cs"/>
        </a:defRPr>
      </a:lvl2pPr>
      <a:lvl3pPr marL="1374229" indent="-27484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86" kern="1200">
          <a:solidFill>
            <a:schemeClr val="tx1"/>
          </a:solidFill>
          <a:latin typeface="+mn-lt"/>
          <a:ea typeface="+mn-ea"/>
          <a:cs typeface="+mn-cs"/>
        </a:defRPr>
      </a:lvl3pPr>
      <a:lvl4pPr marL="1923920" indent="-27484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5" kern="1200">
          <a:solidFill>
            <a:schemeClr val="tx1"/>
          </a:solidFill>
          <a:latin typeface="+mn-lt"/>
          <a:ea typeface="+mn-ea"/>
          <a:cs typeface="+mn-cs"/>
        </a:defRPr>
      </a:lvl4pPr>
      <a:lvl5pPr marL="2473612" indent="-27484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5" kern="1200">
          <a:solidFill>
            <a:schemeClr val="tx1"/>
          </a:solidFill>
          <a:latin typeface="+mn-lt"/>
          <a:ea typeface="+mn-ea"/>
          <a:cs typeface="+mn-cs"/>
        </a:defRPr>
      </a:lvl5pPr>
      <a:lvl6pPr marL="3023304" indent="-274846" algn="l" defTabSz="1099383" rtl="0" eaLnBrk="1" latinLnBrk="0" hangingPunct="1">
        <a:lnSpc>
          <a:spcPct val="90000"/>
        </a:lnSpc>
        <a:spcBef>
          <a:spcPts val="601"/>
        </a:spcBef>
        <a:buFont typeface="Arial" panose="020B0604020202020204" pitchFamily="34" charset="0"/>
        <a:buChar char="•"/>
        <a:defRPr sz="2164" kern="1200">
          <a:solidFill>
            <a:schemeClr val="tx1"/>
          </a:solidFill>
          <a:latin typeface="+mn-lt"/>
          <a:ea typeface="+mn-ea"/>
          <a:cs typeface="+mn-cs"/>
        </a:defRPr>
      </a:lvl6pPr>
      <a:lvl7pPr marL="3572995" indent="-274846" algn="l" defTabSz="1099383" rtl="0" eaLnBrk="1" latinLnBrk="0" hangingPunct="1">
        <a:lnSpc>
          <a:spcPct val="90000"/>
        </a:lnSpc>
        <a:spcBef>
          <a:spcPts val="601"/>
        </a:spcBef>
        <a:buFont typeface="Arial" panose="020B0604020202020204" pitchFamily="34" charset="0"/>
        <a:buChar char="•"/>
        <a:defRPr sz="2164" kern="1200">
          <a:solidFill>
            <a:schemeClr val="tx1"/>
          </a:solidFill>
          <a:latin typeface="+mn-lt"/>
          <a:ea typeface="+mn-ea"/>
          <a:cs typeface="+mn-cs"/>
        </a:defRPr>
      </a:lvl7pPr>
      <a:lvl8pPr marL="4122687" indent="-274846" algn="l" defTabSz="1099383" rtl="0" eaLnBrk="1" latinLnBrk="0" hangingPunct="1">
        <a:lnSpc>
          <a:spcPct val="90000"/>
        </a:lnSpc>
        <a:spcBef>
          <a:spcPts val="601"/>
        </a:spcBef>
        <a:buFont typeface="Arial" panose="020B0604020202020204" pitchFamily="34" charset="0"/>
        <a:buChar char="•"/>
        <a:defRPr sz="2164" kern="1200">
          <a:solidFill>
            <a:schemeClr val="tx1"/>
          </a:solidFill>
          <a:latin typeface="+mn-lt"/>
          <a:ea typeface="+mn-ea"/>
          <a:cs typeface="+mn-cs"/>
        </a:defRPr>
      </a:lvl8pPr>
      <a:lvl9pPr marL="4672378" indent="-274846" algn="l" defTabSz="1099383" rtl="0" eaLnBrk="1" latinLnBrk="0" hangingPunct="1">
        <a:lnSpc>
          <a:spcPct val="90000"/>
        </a:lnSpc>
        <a:spcBef>
          <a:spcPts val="601"/>
        </a:spcBef>
        <a:buFont typeface="Arial" panose="020B0604020202020204" pitchFamily="34" charset="0"/>
        <a:buChar char="•"/>
        <a:defRPr sz="21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9383" rtl="0" eaLnBrk="1" latinLnBrk="0" hangingPunct="1">
        <a:defRPr sz="2164" kern="1200">
          <a:solidFill>
            <a:schemeClr val="tx1"/>
          </a:solidFill>
          <a:latin typeface="+mn-lt"/>
          <a:ea typeface="+mn-ea"/>
          <a:cs typeface="+mn-cs"/>
        </a:defRPr>
      </a:lvl1pPr>
      <a:lvl2pPr marL="549692" algn="l" defTabSz="1099383" rtl="0" eaLnBrk="1" latinLnBrk="0" hangingPunct="1">
        <a:defRPr sz="2164" kern="1200">
          <a:solidFill>
            <a:schemeClr val="tx1"/>
          </a:solidFill>
          <a:latin typeface="+mn-lt"/>
          <a:ea typeface="+mn-ea"/>
          <a:cs typeface="+mn-cs"/>
        </a:defRPr>
      </a:lvl2pPr>
      <a:lvl3pPr marL="1099383" algn="l" defTabSz="1099383" rtl="0" eaLnBrk="1" latinLnBrk="0" hangingPunct="1">
        <a:defRPr sz="2164" kern="1200">
          <a:solidFill>
            <a:schemeClr val="tx1"/>
          </a:solidFill>
          <a:latin typeface="+mn-lt"/>
          <a:ea typeface="+mn-ea"/>
          <a:cs typeface="+mn-cs"/>
        </a:defRPr>
      </a:lvl3pPr>
      <a:lvl4pPr marL="1649075" algn="l" defTabSz="1099383" rtl="0" eaLnBrk="1" latinLnBrk="0" hangingPunct="1">
        <a:defRPr sz="2164" kern="1200">
          <a:solidFill>
            <a:schemeClr val="tx1"/>
          </a:solidFill>
          <a:latin typeface="+mn-lt"/>
          <a:ea typeface="+mn-ea"/>
          <a:cs typeface="+mn-cs"/>
        </a:defRPr>
      </a:lvl4pPr>
      <a:lvl5pPr marL="2198766" algn="l" defTabSz="1099383" rtl="0" eaLnBrk="1" latinLnBrk="0" hangingPunct="1">
        <a:defRPr sz="2164" kern="1200">
          <a:solidFill>
            <a:schemeClr val="tx1"/>
          </a:solidFill>
          <a:latin typeface="+mn-lt"/>
          <a:ea typeface="+mn-ea"/>
          <a:cs typeface="+mn-cs"/>
        </a:defRPr>
      </a:lvl5pPr>
      <a:lvl6pPr marL="2748458" algn="l" defTabSz="1099383" rtl="0" eaLnBrk="1" latinLnBrk="0" hangingPunct="1">
        <a:defRPr sz="2164" kern="1200">
          <a:solidFill>
            <a:schemeClr val="tx1"/>
          </a:solidFill>
          <a:latin typeface="+mn-lt"/>
          <a:ea typeface="+mn-ea"/>
          <a:cs typeface="+mn-cs"/>
        </a:defRPr>
      </a:lvl6pPr>
      <a:lvl7pPr marL="3298149" algn="l" defTabSz="1099383" rtl="0" eaLnBrk="1" latinLnBrk="0" hangingPunct="1">
        <a:defRPr sz="2164" kern="1200">
          <a:solidFill>
            <a:schemeClr val="tx1"/>
          </a:solidFill>
          <a:latin typeface="+mn-lt"/>
          <a:ea typeface="+mn-ea"/>
          <a:cs typeface="+mn-cs"/>
        </a:defRPr>
      </a:lvl7pPr>
      <a:lvl8pPr marL="3847841" algn="l" defTabSz="1099383" rtl="0" eaLnBrk="1" latinLnBrk="0" hangingPunct="1">
        <a:defRPr sz="2164" kern="1200">
          <a:solidFill>
            <a:schemeClr val="tx1"/>
          </a:solidFill>
          <a:latin typeface="+mn-lt"/>
          <a:ea typeface="+mn-ea"/>
          <a:cs typeface="+mn-cs"/>
        </a:defRPr>
      </a:lvl8pPr>
      <a:lvl9pPr marL="4397532" algn="l" defTabSz="1099383" rtl="0" eaLnBrk="1" latinLnBrk="0" hangingPunct="1">
        <a:defRPr sz="21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38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7" r:id="rId2"/>
    <p:sldLayoutId id="2147483671" r:id="rId3"/>
    <p:sldLayoutId id="2147483672" r:id="rId4"/>
    <p:sldLayoutId id="2147483673" r:id="rId5"/>
    <p:sldLayoutId id="2147483674" r:id="rId6"/>
    <p:sldLayoutId id="2147483676" r:id="rId7"/>
    <p:sldLayoutId id="214748367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509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879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169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602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47547-F9A8-43A9-81E1-0D85EACD936A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构建车生活平台的目的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ED3B2-4CA0-4522-B0AA-8C38602E8C66}"/>
              </a:ext>
            </a:extLst>
          </p:cNvPr>
          <p:cNvSpPr txBox="1">
            <a:spLocks/>
          </p:cNvSpPr>
          <p:nvPr/>
        </p:nvSpPr>
        <p:spPr>
          <a:xfrm>
            <a:off x="907774" y="821635"/>
            <a:ext cx="10515600" cy="503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基于微信、小程序的车主生活平台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90BC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90BC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598E9DC0-60A5-4803-B249-CB333189ECFD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225994" y="1786131"/>
            <a:ext cx="4704282" cy="4535206"/>
            <a:chOff x="1612" y="126"/>
            <a:chExt cx="3784" cy="3648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58E503DC-F634-4482-93B3-7451FD83A5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6" y="2710"/>
              <a:ext cx="152" cy="285"/>
            </a:xfrm>
            <a:custGeom>
              <a:avLst/>
              <a:gdLst>
                <a:gd name="T0" fmla="*/ 22 w 152"/>
                <a:gd name="T1" fmla="*/ 0 h 285"/>
                <a:gd name="T2" fmla="*/ 0 w 152"/>
                <a:gd name="T3" fmla="*/ 149 h 285"/>
                <a:gd name="T4" fmla="*/ 139 w 152"/>
                <a:gd name="T5" fmla="*/ 285 h 285"/>
                <a:gd name="T6" fmla="*/ 152 w 152"/>
                <a:gd name="T7" fmla="*/ 131 h 285"/>
                <a:gd name="T8" fmla="*/ 22 w 152"/>
                <a:gd name="T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285">
                  <a:moveTo>
                    <a:pt x="22" y="0"/>
                  </a:moveTo>
                  <a:lnTo>
                    <a:pt x="0" y="149"/>
                  </a:lnTo>
                  <a:lnTo>
                    <a:pt x="139" y="285"/>
                  </a:lnTo>
                  <a:lnTo>
                    <a:pt x="152" y="131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34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61705662-1C08-4416-8A07-24E8F2842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6" y="2710"/>
              <a:ext cx="152" cy="285"/>
            </a:xfrm>
            <a:custGeom>
              <a:avLst/>
              <a:gdLst>
                <a:gd name="T0" fmla="*/ 22 w 152"/>
                <a:gd name="T1" fmla="*/ 0 h 285"/>
                <a:gd name="T2" fmla="*/ 0 w 152"/>
                <a:gd name="T3" fmla="*/ 149 h 285"/>
                <a:gd name="T4" fmla="*/ 139 w 152"/>
                <a:gd name="T5" fmla="*/ 285 h 285"/>
                <a:gd name="T6" fmla="*/ 152 w 152"/>
                <a:gd name="T7" fmla="*/ 131 h 285"/>
                <a:gd name="T8" fmla="*/ 22 w 152"/>
                <a:gd name="T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285">
                  <a:moveTo>
                    <a:pt x="22" y="0"/>
                  </a:moveTo>
                  <a:lnTo>
                    <a:pt x="0" y="149"/>
                  </a:lnTo>
                  <a:lnTo>
                    <a:pt x="139" y="285"/>
                  </a:lnTo>
                  <a:lnTo>
                    <a:pt x="152" y="131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45E8D3A-4404-40F0-8D9E-EDFC27547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0" y="2646"/>
              <a:ext cx="286" cy="152"/>
            </a:xfrm>
            <a:custGeom>
              <a:avLst/>
              <a:gdLst>
                <a:gd name="T0" fmla="*/ 0 w 286"/>
                <a:gd name="T1" fmla="*/ 22 h 152"/>
                <a:gd name="T2" fmla="*/ 150 w 286"/>
                <a:gd name="T3" fmla="*/ 0 h 152"/>
                <a:gd name="T4" fmla="*/ 286 w 286"/>
                <a:gd name="T5" fmla="*/ 139 h 152"/>
                <a:gd name="T6" fmla="*/ 132 w 286"/>
                <a:gd name="T7" fmla="*/ 152 h 152"/>
                <a:gd name="T8" fmla="*/ 0 w 286"/>
                <a:gd name="T9" fmla="*/ 2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6" h="152">
                  <a:moveTo>
                    <a:pt x="0" y="22"/>
                  </a:moveTo>
                  <a:lnTo>
                    <a:pt x="150" y="0"/>
                  </a:lnTo>
                  <a:lnTo>
                    <a:pt x="286" y="139"/>
                  </a:lnTo>
                  <a:lnTo>
                    <a:pt x="132" y="15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34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EB12C936-693C-455A-9D30-8386B7F14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0" y="2646"/>
              <a:ext cx="286" cy="152"/>
            </a:xfrm>
            <a:custGeom>
              <a:avLst/>
              <a:gdLst>
                <a:gd name="T0" fmla="*/ 0 w 286"/>
                <a:gd name="T1" fmla="*/ 22 h 152"/>
                <a:gd name="T2" fmla="*/ 150 w 286"/>
                <a:gd name="T3" fmla="*/ 0 h 152"/>
                <a:gd name="T4" fmla="*/ 286 w 286"/>
                <a:gd name="T5" fmla="*/ 139 h 152"/>
                <a:gd name="T6" fmla="*/ 132 w 286"/>
                <a:gd name="T7" fmla="*/ 152 h 152"/>
                <a:gd name="T8" fmla="*/ 0 w 286"/>
                <a:gd name="T9" fmla="*/ 2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6" h="152">
                  <a:moveTo>
                    <a:pt x="0" y="22"/>
                  </a:moveTo>
                  <a:lnTo>
                    <a:pt x="150" y="0"/>
                  </a:lnTo>
                  <a:lnTo>
                    <a:pt x="286" y="139"/>
                  </a:lnTo>
                  <a:lnTo>
                    <a:pt x="132" y="152"/>
                  </a:lnTo>
                  <a:lnTo>
                    <a:pt x="0" y="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CC99D787-5DFE-4771-B6D3-CE21C398B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7" y="2686"/>
              <a:ext cx="159" cy="24"/>
            </a:xfrm>
            <a:custGeom>
              <a:avLst/>
              <a:gdLst>
                <a:gd name="T0" fmla="*/ 154 w 159"/>
                <a:gd name="T1" fmla="*/ 0 h 24"/>
                <a:gd name="T2" fmla="*/ 0 w 159"/>
                <a:gd name="T3" fmla="*/ 17 h 24"/>
                <a:gd name="T4" fmla="*/ 7 w 159"/>
                <a:gd name="T5" fmla="*/ 24 h 24"/>
                <a:gd name="T6" fmla="*/ 159 w 159"/>
                <a:gd name="T7" fmla="*/ 8 h 24"/>
                <a:gd name="T8" fmla="*/ 154 w 159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24">
                  <a:moveTo>
                    <a:pt x="154" y="0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59" y="8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EA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58C76928-23A6-442B-AE0B-791B4074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7" y="2686"/>
              <a:ext cx="159" cy="24"/>
            </a:xfrm>
            <a:custGeom>
              <a:avLst/>
              <a:gdLst>
                <a:gd name="T0" fmla="*/ 154 w 159"/>
                <a:gd name="T1" fmla="*/ 0 h 24"/>
                <a:gd name="T2" fmla="*/ 0 w 159"/>
                <a:gd name="T3" fmla="*/ 17 h 24"/>
                <a:gd name="T4" fmla="*/ 7 w 159"/>
                <a:gd name="T5" fmla="*/ 24 h 24"/>
                <a:gd name="T6" fmla="*/ 159 w 159"/>
                <a:gd name="T7" fmla="*/ 8 h 24"/>
                <a:gd name="T8" fmla="*/ 154 w 159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24">
                  <a:moveTo>
                    <a:pt x="154" y="0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59" y="8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F7045608-85E0-464B-AFF9-2884CE674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2" y="1914"/>
              <a:ext cx="930" cy="927"/>
            </a:xfrm>
            <a:custGeom>
              <a:avLst/>
              <a:gdLst>
                <a:gd name="T0" fmla="*/ 43 w 507"/>
                <a:gd name="T1" fmla="*/ 17 h 505"/>
                <a:gd name="T2" fmla="*/ 43 w 507"/>
                <a:gd name="T3" fmla="*/ 17 h 505"/>
                <a:gd name="T4" fmla="*/ 0 w 507"/>
                <a:gd name="T5" fmla="*/ 0 h 505"/>
                <a:gd name="T6" fmla="*/ 19 w 507"/>
                <a:gd name="T7" fmla="*/ 43 h 505"/>
                <a:gd name="T8" fmla="*/ 19 w 507"/>
                <a:gd name="T9" fmla="*/ 43 h 505"/>
                <a:gd name="T10" fmla="*/ 483 w 507"/>
                <a:gd name="T11" fmla="*/ 505 h 505"/>
                <a:gd name="T12" fmla="*/ 507 w 507"/>
                <a:gd name="T13" fmla="*/ 482 h 505"/>
                <a:gd name="T14" fmla="*/ 43 w 507"/>
                <a:gd name="T15" fmla="*/ 17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7" h="505">
                  <a:moveTo>
                    <a:pt x="43" y="17"/>
                  </a:moveTo>
                  <a:cubicBezTo>
                    <a:pt x="43" y="17"/>
                    <a:pt x="43" y="17"/>
                    <a:pt x="43" y="17"/>
                  </a:cubicBezTo>
                  <a:cubicBezTo>
                    <a:pt x="40" y="14"/>
                    <a:pt x="0" y="0"/>
                    <a:pt x="0" y="0"/>
                  </a:cubicBezTo>
                  <a:cubicBezTo>
                    <a:pt x="0" y="0"/>
                    <a:pt x="15" y="40"/>
                    <a:pt x="19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483" y="505"/>
                    <a:pt x="483" y="505"/>
                    <a:pt x="483" y="505"/>
                  </a:cubicBezTo>
                  <a:cubicBezTo>
                    <a:pt x="507" y="482"/>
                    <a:pt x="507" y="482"/>
                    <a:pt x="507" y="482"/>
                  </a:cubicBezTo>
                  <a:cubicBezTo>
                    <a:pt x="43" y="17"/>
                    <a:pt x="43" y="17"/>
                    <a:pt x="43" y="17"/>
                  </a:cubicBezTo>
                </a:path>
              </a:pathLst>
            </a:custGeom>
            <a:solidFill>
              <a:srgbClr val="5D4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2B510B38-E47F-48ED-8B8D-6F6088686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3" y="3488"/>
              <a:ext cx="152" cy="286"/>
            </a:xfrm>
            <a:custGeom>
              <a:avLst/>
              <a:gdLst>
                <a:gd name="T0" fmla="*/ 20 w 152"/>
                <a:gd name="T1" fmla="*/ 0 h 286"/>
                <a:gd name="T2" fmla="*/ 0 w 152"/>
                <a:gd name="T3" fmla="*/ 149 h 286"/>
                <a:gd name="T4" fmla="*/ 139 w 152"/>
                <a:gd name="T5" fmla="*/ 286 h 286"/>
                <a:gd name="T6" fmla="*/ 152 w 152"/>
                <a:gd name="T7" fmla="*/ 132 h 286"/>
                <a:gd name="T8" fmla="*/ 20 w 152"/>
                <a:gd name="T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286">
                  <a:moveTo>
                    <a:pt x="20" y="0"/>
                  </a:moveTo>
                  <a:lnTo>
                    <a:pt x="0" y="149"/>
                  </a:lnTo>
                  <a:lnTo>
                    <a:pt x="139" y="286"/>
                  </a:lnTo>
                  <a:lnTo>
                    <a:pt x="152" y="13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34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960AECC2-DFA8-4E6A-B209-0949A7A968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3" y="3488"/>
              <a:ext cx="152" cy="286"/>
            </a:xfrm>
            <a:custGeom>
              <a:avLst/>
              <a:gdLst>
                <a:gd name="T0" fmla="*/ 20 w 152"/>
                <a:gd name="T1" fmla="*/ 0 h 286"/>
                <a:gd name="T2" fmla="*/ 0 w 152"/>
                <a:gd name="T3" fmla="*/ 149 h 286"/>
                <a:gd name="T4" fmla="*/ 139 w 152"/>
                <a:gd name="T5" fmla="*/ 286 h 286"/>
                <a:gd name="T6" fmla="*/ 152 w 152"/>
                <a:gd name="T7" fmla="*/ 132 h 286"/>
                <a:gd name="T8" fmla="*/ 20 w 152"/>
                <a:gd name="T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286">
                  <a:moveTo>
                    <a:pt x="20" y="0"/>
                  </a:moveTo>
                  <a:lnTo>
                    <a:pt x="0" y="149"/>
                  </a:lnTo>
                  <a:lnTo>
                    <a:pt x="139" y="286"/>
                  </a:lnTo>
                  <a:lnTo>
                    <a:pt x="152" y="132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8A672DD3-8D8A-4999-A572-AF14014BB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7" y="3424"/>
              <a:ext cx="285" cy="152"/>
            </a:xfrm>
            <a:custGeom>
              <a:avLst/>
              <a:gdLst>
                <a:gd name="T0" fmla="*/ 0 w 285"/>
                <a:gd name="T1" fmla="*/ 22 h 152"/>
                <a:gd name="T2" fmla="*/ 149 w 285"/>
                <a:gd name="T3" fmla="*/ 0 h 152"/>
                <a:gd name="T4" fmla="*/ 285 w 285"/>
                <a:gd name="T5" fmla="*/ 139 h 152"/>
                <a:gd name="T6" fmla="*/ 131 w 285"/>
                <a:gd name="T7" fmla="*/ 152 h 152"/>
                <a:gd name="T8" fmla="*/ 0 w 285"/>
                <a:gd name="T9" fmla="*/ 2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" h="152">
                  <a:moveTo>
                    <a:pt x="0" y="22"/>
                  </a:moveTo>
                  <a:lnTo>
                    <a:pt x="149" y="0"/>
                  </a:lnTo>
                  <a:lnTo>
                    <a:pt x="285" y="139"/>
                  </a:lnTo>
                  <a:lnTo>
                    <a:pt x="131" y="15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34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F917D9B8-DBD7-4E8E-93D7-CDB384829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7" y="3424"/>
              <a:ext cx="285" cy="152"/>
            </a:xfrm>
            <a:custGeom>
              <a:avLst/>
              <a:gdLst>
                <a:gd name="T0" fmla="*/ 0 w 285"/>
                <a:gd name="T1" fmla="*/ 22 h 152"/>
                <a:gd name="T2" fmla="*/ 149 w 285"/>
                <a:gd name="T3" fmla="*/ 0 h 152"/>
                <a:gd name="T4" fmla="*/ 285 w 285"/>
                <a:gd name="T5" fmla="*/ 139 h 152"/>
                <a:gd name="T6" fmla="*/ 131 w 285"/>
                <a:gd name="T7" fmla="*/ 152 h 152"/>
                <a:gd name="T8" fmla="*/ 0 w 285"/>
                <a:gd name="T9" fmla="*/ 2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" h="152">
                  <a:moveTo>
                    <a:pt x="0" y="22"/>
                  </a:moveTo>
                  <a:lnTo>
                    <a:pt x="149" y="0"/>
                  </a:lnTo>
                  <a:lnTo>
                    <a:pt x="285" y="139"/>
                  </a:lnTo>
                  <a:lnTo>
                    <a:pt x="131" y="152"/>
                  </a:lnTo>
                  <a:lnTo>
                    <a:pt x="0" y="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7998D6EB-316A-4ED9-B730-94764C8AE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4" y="3528"/>
              <a:ext cx="1" cy="2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1 w 1"/>
                <a:gd name="T5" fmla="*/ 2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0"/>
                  </a:lnTo>
                  <a:lnTo>
                    <a:pt x="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FBD6E647-FCC6-4909-BAA2-218C57E9A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4" y="3528"/>
              <a:ext cx="1" cy="2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1 w 1"/>
                <a:gd name="T5" fmla="*/ 2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0"/>
                  </a:lnTo>
                  <a:lnTo>
                    <a:pt x="1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A95F5722-43CC-4317-A0EC-6752F567A2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3" y="3528"/>
              <a:ext cx="26" cy="156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9 h 156"/>
                <a:gd name="T4" fmla="*/ 8 w 26"/>
                <a:gd name="T5" fmla="*/ 156 h 156"/>
                <a:gd name="T6" fmla="*/ 26 w 26"/>
                <a:gd name="T7" fmla="*/ 8 h 156"/>
                <a:gd name="T8" fmla="*/ 22 w 26"/>
                <a:gd name="T9" fmla="*/ 2 h 156"/>
                <a:gd name="T10" fmla="*/ 21 w 26"/>
                <a:gd name="T1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9"/>
                  </a:lnTo>
                  <a:lnTo>
                    <a:pt x="8" y="156"/>
                  </a:lnTo>
                  <a:lnTo>
                    <a:pt x="26" y="8"/>
                  </a:lnTo>
                  <a:lnTo>
                    <a:pt x="22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A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F702FF7F-A8E3-4EE3-B1D8-D18258FFC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3" y="3528"/>
              <a:ext cx="26" cy="156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9 h 156"/>
                <a:gd name="T4" fmla="*/ 8 w 26"/>
                <a:gd name="T5" fmla="*/ 156 h 156"/>
                <a:gd name="T6" fmla="*/ 26 w 26"/>
                <a:gd name="T7" fmla="*/ 8 h 156"/>
                <a:gd name="T8" fmla="*/ 22 w 26"/>
                <a:gd name="T9" fmla="*/ 2 h 156"/>
                <a:gd name="T10" fmla="*/ 21 w 26"/>
                <a:gd name="T1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9"/>
                  </a:lnTo>
                  <a:lnTo>
                    <a:pt x="8" y="156"/>
                  </a:lnTo>
                  <a:lnTo>
                    <a:pt x="26" y="8"/>
                  </a:lnTo>
                  <a:lnTo>
                    <a:pt x="22" y="2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0CD32F5C-5154-477E-A6C0-4F4B70F84A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7" y="3572"/>
              <a:ext cx="24" cy="156"/>
            </a:xfrm>
            <a:custGeom>
              <a:avLst/>
              <a:gdLst>
                <a:gd name="T0" fmla="*/ 0 w 24"/>
                <a:gd name="T1" fmla="*/ 149 h 156"/>
                <a:gd name="T2" fmla="*/ 0 w 24"/>
                <a:gd name="T3" fmla="*/ 149 h 156"/>
                <a:gd name="T4" fmla="*/ 8 w 24"/>
                <a:gd name="T5" fmla="*/ 156 h 156"/>
                <a:gd name="T6" fmla="*/ 8 w 24"/>
                <a:gd name="T7" fmla="*/ 156 h 156"/>
                <a:gd name="T8" fmla="*/ 0 w 24"/>
                <a:gd name="T9" fmla="*/ 149 h 156"/>
                <a:gd name="T10" fmla="*/ 21 w 24"/>
                <a:gd name="T11" fmla="*/ 0 h 156"/>
                <a:gd name="T12" fmla="*/ 21 w 24"/>
                <a:gd name="T13" fmla="*/ 0 h 156"/>
                <a:gd name="T14" fmla="*/ 24 w 24"/>
                <a:gd name="T15" fmla="*/ 4 h 156"/>
                <a:gd name="T16" fmla="*/ 21 w 24"/>
                <a:gd name="T1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56">
                  <a:moveTo>
                    <a:pt x="0" y="149"/>
                  </a:moveTo>
                  <a:lnTo>
                    <a:pt x="0" y="149"/>
                  </a:lnTo>
                  <a:lnTo>
                    <a:pt x="8" y="156"/>
                  </a:lnTo>
                  <a:lnTo>
                    <a:pt x="8" y="156"/>
                  </a:lnTo>
                  <a:lnTo>
                    <a:pt x="0" y="149"/>
                  </a:lnTo>
                  <a:close/>
                  <a:moveTo>
                    <a:pt x="21" y="0"/>
                  </a:moveTo>
                  <a:lnTo>
                    <a:pt x="21" y="0"/>
                  </a:lnTo>
                  <a:lnTo>
                    <a:pt x="24" y="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34DC0D23-C34A-4421-91B2-EECA717BC1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7" y="3572"/>
              <a:ext cx="24" cy="156"/>
            </a:xfrm>
            <a:custGeom>
              <a:avLst/>
              <a:gdLst>
                <a:gd name="T0" fmla="*/ 0 w 24"/>
                <a:gd name="T1" fmla="*/ 149 h 156"/>
                <a:gd name="T2" fmla="*/ 0 w 24"/>
                <a:gd name="T3" fmla="*/ 149 h 156"/>
                <a:gd name="T4" fmla="*/ 8 w 24"/>
                <a:gd name="T5" fmla="*/ 156 h 156"/>
                <a:gd name="T6" fmla="*/ 8 w 24"/>
                <a:gd name="T7" fmla="*/ 156 h 156"/>
                <a:gd name="T8" fmla="*/ 0 w 24"/>
                <a:gd name="T9" fmla="*/ 149 h 156"/>
                <a:gd name="T10" fmla="*/ 21 w 24"/>
                <a:gd name="T11" fmla="*/ 0 h 156"/>
                <a:gd name="T12" fmla="*/ 21 w 24"/>
                <a:gd name="T13" fmla="*/ 0 h 156"/>
                <a:gd name="T14" fmla="*/ 24 w 24"/>
                <a:gd name="T15" fmla="*/ 4 h 156"/>
                <a:gd name="T16" fmla="*/ 21 w 24"/>
                <a:gd name="T1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56">
                  <a:moveTo>
                    <a:pt x="0" y="149"/>
                  </a:moveTo>
                  <a:lnTo>
                    <a:pt x="0" y="149"/>
                  </a:lnTo>
                  <a:lnTo>
                    <a:pt x="8" y="156"/>
                  </a:lnTo>
                  <a:lnTo>
                    <a:pt x="8" y="156"/>
                  </a:lnTo>
                  <a:lnTo>
                    <a:pt x="0" y="149"/>
                  </a:lnTo>
                  <a:moveTo>
                    <a:pt x="21" y="0"/>
                  </a:moveTo>
                  <a:lnTo>
                    <a:pt x="21" y="0"/>
                  </a:lnTo>
                  <a:lnTo>
                    <a:pt x="24" y="4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D456E66C-41BE-416A-915E-941511107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7" y="3572"/>
              <a:ext cx="26" cy="156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9 h 156"/>
                <a:gd name="T4" fmla="*/ 8 w 26"/>
                <a:gd name="T5" fmla="*/ 156 h 156"/>
                <a:gd name="T6" fmla="*/ 26 w 26"/>
                <a:gd name="T7" fmla="*/ 8 h 156"/>
                <a:gd name="T8" fmla="*/ 24 w 26"/>
                <a:gd name="T9" fmla="*/ 4 h 156"/>
                <a:gd name="T10" fmla="*/ 21 w 26"/>
                <a:gd name="T1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9"/>
                  </a:lnTo>
                  <a:lnTo>
                    <a:pt x="8" y="15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A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F764EF8C-F89C-4B73-8C52-DB9369FFD6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7" y="3572"/>
              <a:ext cx="26" cy="156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9 h 156"/>
                <a:gd name="T4" fmla="*/ 8 w 26"/>
                <a:gd name="T5" fmla="*/ 156 h 156"/>
                <a:gd name="T6" fmla="*/ 26 w 26"/>
                <a:gd name="T7" fmla="*/ 8 h 156"/>
                <a:gd name="T8" fmla="*/ 24 w 26"/>
                <a:gd name="T9" fmla="*/ 4 h 156"/>
                <a:gd name="T10" fmla="*/ 21 w 26"/>
                <a:gd name="T1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9"/>
                  </a:lnTo>
                  <a:lnTo>
                    <a:pt x="8" y="15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E2D9CFDB-32D9-43E6-9DA5-1AAEFE637A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6" y="3515"/>
              <a:ext cx="163" cy="24"/>
            </a:xfrm>
            <a:custGeom>
              <a:avLst/>
              <a:gdLst>
                <a:gd name="T0" fmla="*/ 7 w 163"/>
                <a:gd name="T1" fmla="*/ 15 h 24"/>
                <a:gd name="T2" fmla="*/ 0 w 163"/>
                <a:gd name="T3" fmla="*/ 17 h 24"/>
                <a:gd name="T4" fmla="*/ 7 w 163"/>
                <a:gd name="T5" fmla="*/ 24 h 24"/>
                <a:gd name="T6" fmla="*/ 15 w 163"/>
                <a:gd name="T7" fmla="*/ 24 h 24"/>
                <a:gd name="T8" fmla="*/ 7 w 163"/>
                <a:gd name="T9" fmla="*/ 15 h 24"/>
                <a:gd name="T10" fmla="*/ 160 w 163"/>
                <a:gd name="T11" fmla="*/ 0 h 24"/>
                <a:gd name="T12" fmla="*/ 160 w 163"/>
                <a:gd name="T13" fmla="*/ 0 h 24"/>
                <a:gd name="T14" fmla="*/ 163 w 163"/>
                <a:gd name="T15" fmla="*/ 4 h 24"/>
                <a:gd name="T16" fmla="*/ 160 w 163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24">
                  <a:moveTo>
                    <a:pt x="7" y="15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5" y="24"/>
                  </a:lnTo>
                  <a:lnTo>
                    <a:pt x="7" y="15"/>
                  </a:lnTo>
                  <a:close/>
                  <a:moveTo>
                    <a:pt x="160" y="0"/>
                  </a:moveTo>
                  <a:lnTo>
                    <a:pt x="160" y="0"/>
                  </a:lnTo>
                  <a:lnTo>
                    <a:pt x="163" y="4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2B404381-1319-4434-A2C5-16B01091F0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6" y="3515"/>
              <a:ext cx="163" cy="24"/>
            </a:xfrm>
            <a:custGeom>
              <a:avLst/>
              <a:gdLst>
                <a:gd name="T0" fmla="*/ 7 w 163"/>
                <a:gd name="T1" fmla="*/ 15 h 24"/>
                <a:gd name="T2" fmla="*/ 0 w 163"/>
                <a:gd name="T3" fmla="*/ 17 h 24"/>
                <a:gd name="T4" fmla="*/ 7 w 163"/>
                <a:gd name="T5" fmla="*/ 24 h 24"/>
                <a:gd name="T6" fmla="*/ 15 w 163"/>
                <a:gd name="T7" fmla="*/ 24 h 24"/>
                <a:gd name="T8" fmla="*/ 7 w 163"/>
                <a:gd name="T9" fmla="*/ 15 h 24"/>
                <a:gd name="T10" fmla="*/ 160 w 163"/>
                <a:gd name="T11" fmla="*/ 0 h 24"/>
                <a:gd name="T12" fmla="*/ 160 w 163"/>
                <a:gd name="T13" fmla="*/ 0 h 24"/>
                <a:gd name="T14" fmla="*/ 163 w 163"/>
                <a:gd name="T15" fmla="*/ 4 h 24"/>
                <a:gd name="T16" fmla="*/ 160 w 163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24">
                  <a:moveTo>
                    <a:pt x="7" y="15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5" y="24"/>
                  </a:lnTo>
                  <a:lnTo>
                    <a:pt x="7" y="15"/>
                  </a:lnTo>
                  <a:moveTo>
                    <a:pt x="160" y="0"/>
                  </a:moveTo>
                  <a:lnTo>
                    <a:pt x="160" y="0"/>
                  </a:lnTo>
                  <a:lnTo>
                    <a:pt x="163" y="4"/>
                  </a:lnTo>
                  <a:lnTo>
                    <a:pt x="16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65D9F4E4-81EE-4571-A0DE-C9EAACC86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3" y="3515"/>
              <a:ext cx="158" cy="24"/>
            </a:xfrm>
            <a:custGeom>
              <a:avLst/>
              <a:gdLst>
                <a:gd name="T0" fmla="*/ 153 w 158"/>
                <a:gd name="T1" fmla="*/ 0 h 24"/>
                <a:gd name="T2" fmla="*/ 0 w 158"/>
                <a:gd name="T3" fmla="*/ 15 h 24"/>
                <a:gd name="T4" fmla="*/ 8 w 158"/>
                <a:gd name="T5" fmla="*/ 24 h 24"/>
                <a:gd name="T6" fmla="*/ 158 w 158"/>
                <a:gd name="T7" fmla="*/ 6 h 24"/>
                <a:gd name="T8" fmla="*/ 156 w 158"/>
                <a:gd name="T9" fmla="*/ 4 h 24"/>
                <a:gd name="T10" fmla="*/ 153 w 158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8" h="24">
                  <a:moveTo>
                    <a:pt x="153" y="0"/>
                  </a:moveTo>
                  <a:lnTo>
                    <a:pt x="0" y="15"/>
                  </a:lnTo>
                  <a:lnTo>
                    <a:pt x="8" y="24"/>
                  </a:lnTo>
                  <a:lnTo>
                    <a:pt x="158" y="6"/>
                  </a:lnTo>
                  <a:lnTo>
                    <a:pt x="156" y="4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EA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FD3664DB-AC10-4416-B03D-A920E585A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3" y="3515"/>
              <a:ext cx="158" cy="24"/>
            </a:xfrm>
            <a:custGeom>
              <a:avLst/>
              <a:gdLst>
                <a:gd name="T0" fmla="*/ 153 w 158"/>
                <a:gd name="T1" fmla="*/ 0 h 24"/>
                <a:gd name="T2" fmla="*/ 0 w 158"/>
                <a:gd name="T3" fmla="*/ 15 h 24"/>
                <a:gd name="T4" fmla="*/ 8 w 158"/>
                <a:gd name="T5" fmla="*/ 24 h 24"/>
                <a:gd name="T6" fmla="*/ 158 w 158"/>
                <a:gd name="T7" fmla="*/ 6 h 24"/>
                <a:gd name="T8" fmla="*/ 156 w 158"/>
                <a:gd name="T9" fmla="*/ 4 h 24"/>
                <a:gd name="T10" fmla="*/ 153 w 158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8" h="24">
                  <a:moveTo>
                    <a:pt x="153" y="0"/>
                  </a:moveTo>
                  <a:lnTo>
                    <a:pt x="0" y="15"/>
                  </a:lnTo>
                  <a:lnTo>
                    <a:pt x="8" y="24"/>
                  </a:lnTo>
                  <a:lnTo>
                    <a:pt x="158" y="6"/>
                  </a:lnTo>
                  <a:lnTo>
                    <a:pt x="156" y="4"/>
                  </a:lnTo>
                  <a:lnTo>
                    <a:pt x="1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1E05CF64-EFF0-4709-A47E-D26AFD309F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57" y="3464"/>
              <a:ext cx="161" cy="24"/>
            </a:xfrm>
            <a:custGeom>
              <a:avLst/>
              <a:gdLst>
                <a:gd name="T0" fmla="*/ 5 w 161"/>
                <a:gd name="T1" fmla="*/ 17 h 24"/>
                <a:gd name="T2" fmla="*/ 0 w 161"/>
                <a:gd name="T3" fmla="*/ 17 h 24"/>
                <a:gd name="T4" fmla="*/ 7 w 161"/>
                <a:gd name="T5" fmla="*/ 24 h 24"/>
                <a:gd name="T6" fmla="*/ 12 w 161"/>
                <a:gd name="T7" fmla="*/ 24 h 24"/>
                <a:gd name="T8" fmla="*/ 5 w 161"/>
                <a:gd name="T9" fmla="*/ 17 h 24"/>
                <a:gd name="T10" fmla="*/ 159 w 161"/>
                <a:gd name="T11" fmla="*/ 0 h 24"/>
                <a:gd name="T12" fmla="*/ 159 w 161"/>
                <a:gd name="T13" fmla="*/ 0 h 24"/>
                <a:gd name="T14" fmla="*/ 161 w 161"/>
                <a:gd name="T15" fmla="*/ 2 h 24"/>
                <a:gd name="T16" fmla="*/ 159 w 161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24">
                  <a:moveTo>
                    <a:pt x="5" y="17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2" y="24"/>
                  </a:lnTo>
                  <a:lnTo>
                    <a:pt x="5" y="17"/>
                  </a:lnTo>
                  <a:close/>
                  <a:moveTo>
                    <a:pt x="159" y="0"/>
                  </a:moveTo>
                  <a:lnTo>
                    <a:pt x="159" y="0"/>
                  </a:lnTo>
                  <a:lnTo>
                    <a:pt x="161" y="2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CEE32361-10AF-4DD8-9310-92C55D9A3E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57" y="3464"/>
              <a:ext cx="161" cy="24"/>
            </a:xfrm>
            <a:custGeom>
              <a:avLst/>
              <a:gdLst>
                <a:gd name="T0" fmla="*/ 5 w 161"/>
                <a:gd name="T1" fmla="*/ 17 h 24"/>
                <a:gd name="T2" fmla="*/ 0 w 161"/>
                <a:gd name="T3" fmla="*/ 17 h 24"/>
                <a:gd name="T4" fmla="*/ 7 w 161"/>
                <a:gd name="T5" fmla="*/ 24 h 24"/>
                <a:gd name="T6" fmla="*/ 12 w 161"/>
                <a:gd name="T7" fmla="*/ 24 h 24"/>
                <a:gd name="T8" fmla="*/ 5 w 161"/>
                <a:gd name="T9" fmla="*/ 17 h 24"/>
                <a:gd name="T10" fmla="*/ 159 w 161"/>
                <a:gd name="T11" fmla="*/ 0 h 24"/>
                <a:gd name="T12" fmla="*/ 159 w 161"/>
                <a:gd name="T13" fmla="*/ 0 h 24"/>
                <a:gd name="T14" fmla="*/ 161 w 161"/>
                <a:gd name="T15" fmla="*/ 2 h 24"/>
                <a:gd name="T16" fmla="*/ 159 w 161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24">
                  <a:moveTo>
                    <a:pt x="5" y="17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2" y="24"/>
                  </a:lnTo>
                  <a:lnTo>
                    <a:pt x="5" y="17"/>
                  </a:lnTo>
                  <a:moveTo>
                    <a:pt x="159" y="0"/>
                  </a:moveTo>
                  <a:lnTo>
                    <a:pt x="159" y="0"/>
                  </a:lnTo>
                  <a:lnTo>
                    <a:pt x="161" y="2"/>
                  </a:lnTo>
                  <a:lnTo>
                    <a:pt x="15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5AF495BF-B441-4FF7-9B74-3923EBBCC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2" y="3464"/>
              <a:ext cx="160" cy="24"/>
            </a:xfrm>
            <a:custGeom>
              <a:avLst/>
              <a:gdLst>
                <a:gd name="T0" fmla="*/ 154 w 160"/>
                <a:gd name="T1" fmla="*/ 0 h 24"/>
                <a:gd name="T2" fmla="*/ 0 w 160"/>
                <a:gd name="T3" fmla="*/ 17 h 24"/>
                <a:gd name="T4" fmla="*/ 7 w 160"/>
                <a:gd name="T5" fmla="*/ 24 h 24"/>
                <a:gd name="T6" fmla="*/ 160 w 160"/>
                <a:gd name="T7" fmla="*/ 7 h 24"/>
                <a:gd name="T8" fmla="*/ 156 w 160"/>
                <a:gd name="T9" fmla="*/ 2 h 24"/>
                <a:gd name="T10" fmla="*/ 154 w 160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24">
                  <a:moveTo>
                    <a:pt x="154" y="0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60" y="7"/>
                  </a:lnTo>
                  <a:lnTo>
                    <a:pt x="156" y="2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EA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B9837140-21D3-440D-932A-7A01596F0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2" y="3464"/>
              <a:ext cx="160" cy="24"/>
            </a:xfrm>
            <a:custGeom>
              <a:avLst/>
              <a:gdLst>
                <a:gd name="T0" fmla="*/ 154 w 160"/>
                <a:gd name="T1" fmla="*/ 0 h 24"/>
                <a:gd name="T2" fmla="*/ 0 w 160"/>
                <a:gd name="T3" fmla="*/ 17 h 24"/>
                <a:gd name="T4" fmla="*/ 7 w 160"/>
                <a:gd name="T5" fmla="*/ 24 h 24"/>
                <a:gd name="T6" fmla="*/ 160 w 160"/>
                <a:gd name="T7" fmla="*/ 7 h 24"/>
                <a:gd name="T8" fmla="*/ 156 w 160"/>
                <a:gd name="T9" fmla="*/ 2 h 24"/>
                <a:gd name="T10" fmla="*/ 154 w 160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24">
                  <a:moveTo>
                    <a:pt x="154" y="0"/>
                  </a:moveTo>
                  <a:lnTo>
                    <a:pt x="0" y="17"/>
                  </a:lnTo>
                  <a:lnTo>
                    <a:pt x="7" y="24"/>
                  </a:lnTo>
                  <a:lnTo>
                    <a:pt x="160" y="7"/>
                  </a:lnTo>
                  <a:lnTo>
                    <a:pt x="156" y="2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D16AA9DA-DA14-4734-AFA7-8C702AE45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8" y="2692"/>
              <a:ext cx="930" cy="928"/>
            </a:xfrm>
            <a:custGeom>
              <a:avLst/>
              <a:gdLst>
                <a:gd name="T0" fmla="*/ 44 w 507"/>
                <a:gd name="T1" fmla="*/ 17 h 506"/>
                <a:gd name="T2" fmla="*/ 44 w 507"/>
                <a:gd name="T3" fmla="*/ 17 h 506"/>
                <a:gd name="T4" fmla="*/ 0 w 507"/>
                <a:gd name="T5" fmla="*/ 0 h 506"/>
                <a:gd name="T6" fmla="*/ 20 w 507"/>
                <a:gd name="T7" fmla="*/ 43 h 506"/>
                <a:gd name="T8" fmla="*/ 20 w 507"/>
                <a:gd name="T9" fmla="*/ 43 h 506"/>
                <a:gd name="T10" fmla="*/ 484 w 507"/>
                <a:gd name="T11" fmla="*/ 506 h 506"/>
                <a:gd name="T12" fmla="*/ 507 w 507"/>
                <a:gd name="T13" fmla="*/ 482 h 506"/>
                <a:gd name="T14" fmla="*/ 44 w 507"/>
                <a:gd name="T15" fmla="*/ 17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7" h="506">
                  <a:moveTo>
                    <a:pt x="44" y="17"/>
                  </a:moveTo>
                  <a:cubicBezTo>
                    <a:pt x="44" y="17"/>
                    <a:pt x="44" y="17"/>
                    <a:pt x="44" y="17"/>
                  </a:cubicBezTo>
                  <a:cubicBezTo>
                    <a:pt x="41" y="14"/>
                    <a:pt x="0" y="0"/>
                    <a:pt x="0" y="0"/>
                  </a:cubicBezTo>
                  <a:cubicBezTo>
                    <a:pt x="0" y="0"/>
                    <a:pt x="16" y="40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484" y="506"/>
                    <a:pt x="484" y="506"/>
                    <a:pt x="484" y="506"/>
                  </a:cubicBezTo>
                  <a:cubicBezTo>
                    <a:pt x="507" y="482"/>
                    <a:pt x="507" y="482"/>
                    <a:pt x="507" y="482"/>
                  </a:cubicBezTo>
                  <a:lnTo>
                    <a:pt x="44" y="17"/>
                  </a:lnTo>
                  <a:close/>
                </a:path>
              </a:pathLst>
            </a:custGeom>
            <a:solidFill>
              <a:srgbClr val="5D4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8B24313E-C042-49D5-84F9-1F4987876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6" y="2751"/>
              <a:ext cx="26" cy="156"/>
            </a:xfrm>
            <a:custGeom>
              <a:avLst/>
              <a:gdLst>
                <a:gd name="T0" fmla="*/ 20 w 26"/>
                <a:gd name="T1" fmla="*/ 0 h 156"/>
                <a:gd name="T2" fmla="*/ 0 w 26"/>
                <a:gd name="T3" fmla="*/ 148 h 156"/>
                <a:gd name="T4" fmla="*/ 7 w 26"/>
                <a:gd name="T5" fmla="*/ 156 h 156"/>
                <a:gd name="T6" fmla="*/ 26 w 26"/>
                <a:gd name="T7" fmla="*/ 7 h 156"/>
                <a:gd name="T8" fmla="*/ 24 w 26"/>
                <a:gd name="T9" fmla="*/ 1 h 156"/>
                <a:gd name="T10" fmla="*/ 20 w 26"/>
                <a:gd name="T1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56">
                  <a:moveTo>
                    <a:pt x="20" y="0"/>
                  </a:moveTo>
                  <a:lnTo>
                    <a:pt x="0" y="148"/>
                  </a:lnTo>
                  <a:lnTo>
                    <a:pt x="7" y="156"/>
                  </a:lnTo>
                  <a:lnTo>
                    <a:pt x="26" y="7"/>
                  </a:lnTo>
                  <a:lnTo>
                    <a:pt x="24" y="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A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FF8A3630-CF90-45C3-A30E-02BA4FB9D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6" y="2751"/>
              <a:ext cx="26" cy="156"/>
            </a:xfrm>
            <a:custGeom>
              <a:avLst/>
              <a:gdLst>
                <a:gd name="T0" fmla="*/ 20 w 26"/>
                <a:gd name="T1" fmla="*/ 0 h 156"/>
                <a:gd name="T2" fmla="*/ 0 w 26"/>
                <a:gd name="T3" fmla="*/ 148 h 156"/>
                <a:gd name="T4" fmla="*/ 7 w 26"/>
                <a:gd name="T5" fmla="*/ 156 h 156"/>
                <a:gd name="T6" fmla="*/ 26 w 26"/>
                <a:gd name="T7" fmla="*/ 7 h 156"/>
                <a:gd name="T8" fmla="*/ 24 w 26"/>
                <a:gd name="T9" fmla="*/ 1 h 156"/>
                <a:gd name="T10" fmla="*/ 20 w 26"/>
                <a:gd name="T1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56">
                  <a:moveTo>
                    <a:pt x="20" y="0"/>
                  </a:moveTo>
                  <a:lnTo>
                    <a:pt x="0" y="148"/>
                  </a:lnTo>
                  <a:lnTo>
                    <a:pt x="7" y="156"/>
                  </a:lnTo>
                  <a:lnTo>
                    <a:pt x="26" y="7"/>
                  </a:lnTo>
                  <a:lnTo>
                    <a:pt x="24" y="1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3A4732D9-814E-437E-ABF1-2F929941F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6" y="2751"/>
              <a:ext cx="4" cy="1"/>
            </a:xfrm>
            <a:custGeom>
              <a:avLst/>
              <a:gdLst>
                <a:gd name="T0" fmla="*/ 0 w 4"/>
                <a:gd name="T1" fmla="*/ 0 h 1"/>
                <a:gd name="T2" fmla="*/ 0 w 4"/>
                <a:gd name="T3" fmla="*/ 0 h 1"/>
                <a:gd name="T4" fmla="*/ 4 w 4"/>
                <a:gd name="T5" fmla="*/ 1 h 1"/>
                <a:gd name="T6" fmla="*/ 0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1D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54E2D5BE-9A59-470F-A7DB-7C1378CFCB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6" y="2751"/>
              <a:ext cx="4" cy="1"/>
            </a:xfrm>
            <a:custGeom>
              <a:avLst/>
              <a:gdLst>
                <a:gd name="T0" fmla="*/ 0 w 4"/>
                <a:gd name="T1" fmla="*/ 0 h 1"/>
                <a:gd name="T2" fmla="*/ 0 w 4"/>
                <a:gd name="T3" fmla="*/ 0 h 1"/>
                <a:gd name="T4" fmla="*/ 4 w 4"/>
                <a:gd name="T5" fmla="*/ 1 h 1"/>
                <a:gd name="T6" fmla="*/ 0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0C3F56B8-28ED-488D-8538-435138A6E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2" y="2943"/>
              <a:ext cx="7" cy="8"/>
            </a:xfrm>
            <a:custGeom>
              <a:avLst/>
              <a:gdLst>
                <a:gd name="T0" fmla="*/ 0 w 7"/>
                <a:gd name="T1" fmla="*/ 0 h 8"/>
                <a:gd name="T2" fmla="*/ 0 w 7"/>
                <a:gd name="T3" fmla="*/ 0 h 8"/>
                <a:gd name="T4" fmla="*/ 7 w 7"/>
                <a:gd name="T5" fmla="*/ 8 h 8"/>
                <a:gd name="T6" fmla="*/ 7 w 7"/>
                <a:gd name="T7" fmla="*/ 8 h 8"/>
                <a:gd name="T8" fmla="*/ 0 w 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0" y="0"/>
                  </a:moveTo>
                  <a:lnTo>
                    <a:pt x="0" y="0"/>
                  </a:ln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8398D27E-1DED-4CA0-8513-C4690600C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2" y="2943"/>
              <a:ext cx="7" cy="8"/>
            </a:xfrm>
            <a:custGeom>
              <a:avLst/>
              <a:gdLst>
                <a:gd name="T0" fmla="*/ 0 w 7"/>
                <a:gd name="T1" fmla="*/ 0 h 8"/>
                <a:gd name="T2" fmla="*/ 0 w 7"/>
                <a:gd name="T3" fmla="*/ 0 h 8"/>
                <a:gd name="T4" fmla="*/ 7 w 7"/>
                <a:gd name="T5" fmla="*/ 8 h 8"/>
                <a:gd name="T6" fmla="*/ 7 w 7"/>
                <a:gd name="T7" fmla="*/ 8 h 8"/>
                <a:gd name="T8" fmla="*/ 0 w 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0" y="0"/>
                  </a:moveTo>
                  <a:lnTo>
                    <a:pt x="0" y="0"/>
                  </a:ln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F7016425-32D6-42E4-BD8D-EF1CDF303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2" y="2795"/>
              <a:ext cx="26" cy="156"/>
            </a:xfrm>
            <a:custGeom>
              <a:avLst/>
              <a:gdLst>
                <a:gd name="T0" fmla="*/ 20 w 26"/>
                <a:gd name="T1" fmla="*/ 0 h 156"/>
                <a:gd name="T2" fmla="*/ 0 w 26"/>
                <a:gd name="T3" fmla="*/ 148 h 156"/>
                <a:gd name="T4" fmla="*/ 7 w 26"/>
                <a:gd name="T5" fmla="*/ 156 h 156"/>
                <a:gd name="T6" fmla="*/ 26 w 26"/>
                <a:gd name="T7" fmla="*/ 7 h 156"/>
                <a:gd name="T8" fmla="*/ 22 w 26"/>
                <a:gd name="T9" fmla="*/ 3 h 156"/>
                <a:gd name="T10" fmla="*/ 20 w 26"/>
                <a:gd name="T1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56">
                  <a:moveTo>
                    <a:pt x="20" y="0"/>
                  </a:moveTo>
                  <a:lnTo>
                    <a:pt x="0" y="148"/>
                  </a:lnTo>
                  <a:lnTo>
                    <a:pt x="7" y="156"/>
                  </a:lnTo>
                  <a:lnTo>
                    <a:pt x="26" y="7"/>
                  </a:lnTo>
                  <a:lnTo>
                    <a:pt x="22" y="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A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873AA4A7-A1B6-4816-8953-B01FEDB53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2" y="2795"/>
              <a:ext cx="26" cy="156"/>
            </a:xfrm>
            <a:custGeom>
              <a:avLst/>
              <a:gdLst>
                <a:gd name="T0" fmla="*/ 20 w 26"/>
                <a:gd name="T1" fmla="*/ 0 h 156"/>
                <a:gd name="T2" fmla="*/ 0 w 26"/>
                <a:gd name="T3" fmla="*/ 148 h 156"/>
                <a:gd name="T4" fmla="*/ 7 w 26"/>
                <a:gd name="T5" fmla="*/ 156 h 156"/>
                <a:gd name="T6" fmla="*/ 26 w 26"/>
                <a:gd name="T7" fmla="*/ 7 h 156"/>
                <a:gd name="T8" fmla="*/ 22 w 26"/>
                <a:gd name="T9" fmla="*/ 3 h 156"/>
                <a:gd name="T10" fmla="*/ 20 w 26"/>
                <a:gd name="T1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56">
                  <a:moveTo>
                    <a:pt x="20" y="0"/>
                  </a:moveTo>
                  <a:lnTo>
                    <a:pt x="0" y="148"/>
                  </a:lnTo>
                  <a:lnTo>
                    <a:pt x="7" y="156"/>
                  </a:lnTo>
                  <a:lnTo>
                    <a:pt x="26" y="7"/>
                  </a:lnTo>
                  <a:lnTo>
                    <a:pt x="22" y="3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F8341A2E-0879-46A9-B58E-1EA2FF52E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2" y="2795"/>
              <a:ext cx="2" cy="3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0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0" y="0"/>
                  </a:lnTo>
                  <a:lnTo>
                    <a:pt x="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1D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0E1D4177-5E4F-48D4-B1E6-4A32750FD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2" y="2795"/>
              <a:ext cx="2" cy="3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0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0" y="0"/>
                  </a:lnTo>
                  <a:lnTo>
                    <a:pt x="2" y="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5B3D0323-E9E9-4ADA-83AF-EB3966350B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96" y="2738"/>
              <a:ext cx="156" cy="24"/>
            </a:xfrm>
            <a:custGeom>
              <a:avLst/>
              <a:gdLst>
                <a:gd name="T0" fmla="*/ 0 w 156"/>
                <a:gd name="T1" fmla="*/ 14 h 24"/>
                <a:gd name="T2" fmla="*/ 0 w 156"/>
                <a:gd name="T3" fmla="*/ 14 h 24"/>
                <a:gd name="T4" fmla="*/ 7 w 156"/>
                <a:gd name="T5" fmla="*/ 24 h 24"/>
                <a:gd name="T6" fmla="*/ 9 w 156"/>
                <a:gd name="T7" fmla="*/ 24 h 24"/>
                <a:gd name="T8" fmla="*/ 0 w 156"/>
                <a:gd name="T9" fmla="*/ 14 h 24"/>
                <a:gd name="T10" fmla="*/ 152 w 156"/>
                <a:gd name="T11" fmla="*/ 0 h 24"/>
                <a:gd name="T12" fmla="*/ 152 w 156"/>
                <a:gd name="T13" fmla="*/ 0 h 24"/>
                <a:gd name="T14" fmla="*/ 156 w 156"/>
                <a:gd name="T15" fmla="*/ 2 h 24"/>
                <a:gd name="T16" fmla="*/ 152 w 156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24">
                  <a:moveTo>
                    <a:pt x="0" y="14"/>
                  </a:moveTo>
                  <a:lnTo>
                    <a:pt x="0" y="14"/>
                  </a:lnTo>
                  <a:lnTo>
                    <a:pt x="7" y="24"/>
                  </a:lnTo>
                  <a:lnTo>
                    <a:pt x="9" y="24"/>
                  </a:lnTo>
                  <a:lnTo>
                    <a:pt x="0" y="14"/>
                  </a:lnTo>
                  <a:close/>
                  <a:moveTo>
                    <a:pt x="152" y="0"/>
                  </a:moveTo>
                  <a:lnTo>
                    <a:pt x="152" y="0"/>
                  </a:lnTo>
                  <a:lnTo>
                    <a:pt x="156" y="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44">
              <a:extLst>
                <a:ext uri="{FF2B5EF4-FFF2-40B4-BE49-F238E27FC236}">
                  <a16:creationId xmlns:a16="http://schemas.microsoft.com/office/drawing/2014/main" id="{43975B1F-3AB6-4A61-958E-8DEA0D1CED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96" y="2738"/>
              <a:ext cx="156" cy="24"/>
            </a:xfrm>
            <a:custGeom>
              <a:avLst/>
              <a:gdLst>
                <a:gd name="T0" fmla="*/ 0 w 156"/>
                <a:gd name="T1" fmla="*/ 14 h 24"/>
                <a:gd name="T2" fmla="*/ 0 w 156"/>
                <a:gd name="T3" fmla="*/ 14 h 24"/>
                <a:gd name="T4" fmla="*/ 7 w 156"/>
                <a:gd name="T5" fmla="*/ 24 h 24"/>
                <a:gd name="T6" fmla="*/ 9 w 156"/>
                <a:gd name="T7" fmla="*/ 24 h 24"/>
                <a:gd name="T8" fmla="*/ 0 w 156"/>
                <a:gd name="T9" fmla="*/ 14 h 24"/>
                <a:gd name="T10" fmla="*/ 152 w 156"/>
                <a:gd name="T11" fmla="*/ 0 h 24"/>
                <a:gd name="T12" fmla="*/ 152 w 156"/>
                <a:gd name="T13" fmla="*/ 0 h 24"/>
                <a:gd name="T14" fmla="*/ 156 w 156"/>
                <a:gd name="T15" fmla="*/ 2 h 24"/>
                <a:gd name="T16" fmla="*/ 152 w 156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24">
                  <a:moveTo>
                    <a:pt x="0" y="14"/>
                  </a:moveTo>
                  <a:lnTo>
                    <a:pt x="0" y="14"/>
                  </a:lnTo>
                  <a:lnTo>
                    <a:pt x="7" y="24"/>
                  </a:lnTo>
                  <a:lnTo>
                    <a:pt x="9" y="24"/>
                  </a:lnTo>
                  <a:lnTo>
                    <a:pt x="0" y="14"/>
                  </a:lnTo>
                  <a:moveTo>
                    <a:pt x="152" y="0"/>
                  </a:moveTo>
                  <a:lnTo>
                    <a:pt x="152" y="0"/>
                  </a:lnTo>
                  <a:lnTo>
                    <a:pt x="156" y="2"/>
                  </a:lnTo>
                  <a:lnTo>
                    <a:pt x="1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94F19FE8-9565-4D3A-8A81-FD014FD9A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6" y="2738"/>
              <a:ext cx="160" cy="24"/>
            </a:xfrm>
            <a:custGeom>
              <a:avLst/>
              <a:gdLst>
                <a:gd name="T0" fmla="*/ 152 w 160"/>
                <a:gd name="T1" fmla="*/ 0 h 24"/>
                <a:gd name="T2" fmla="*/ 0 w 160"/>
                <a:gd name="T3" fmla="*/ 14 h 24"/>
                <a:gd name="T4" fmla="*/ 9 w 160"/>
                <a:gd name="T5" fmla="*/ 24 h 24"/>
                <a:gd name="T6" fmla="*/ 160 w 160"/>
                <a:gd name="T7" fmla="*/ 5 h 24"/>
                <a:gd name="T8" fmla="*/ 156 w 160"/>
                <a:gd name="T9" fmla="*/ 2 h 24"/>
                <a:gd name="T10" fmla="*/ 152 w 160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24">
                  <a:moveTo>
                    <a:pt x="152" y="0"/>
                  </a:moveTo>
                  <a:lnTo>
                    <a:pt x="0" y="14"/>
                  </a:lnTo>
                  <a:lnTo>
                    <a:pt x="9" y="24"/>
                  </a:lnTo>
                  <a:lnTo>
                    <a:pt x="160" y="5"/>
                  </a:lnTo>
                  <a:lnTo>
                    <a:pt x="156" y="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EA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Freeform 46">
              <a:extLst>
                <a:ext uri="{FF2B5EF4-FFF2-40B4-BE49-F238E27FC236}">
                  <a16:creationId xmlns:a16="http://schemas.microsoft.com/office/drawing/2014/main" id="{F2BA486C-A0F2-49E9-AD84-5BD96F6CE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6" y="2738"/>
              <a:ext cx="160" cy="24"/>
            </a:xfrm>
            <a:custGeom>
              <a:avLst/>
              <a:gdLst>
                <a:gd name="T0" fmla="*/ 152 w 160"/>
                <a:gd name="T1" fmla="*/ 0 h 24"/>
                <a:gd name="T2" fmla="*/ 0 w 160"/>
                <a:gd name="T3" fmla="*/ 14 h 24"/>
                <a:gd name="T4" fmla="*/ 9 w 160"/>
                <a:gd name="T5" fmla="*/ 24 h 24"/>
                <a:gd name="T6" fmla="*/ 160 w 160"/>
                <a:gd name="T7" fmla="*/ 5 h 24"/>
                <a:gd name="T8" fmla="*/ 156 w 160"/>
                <a:gd name="T9" fmla="*/ 2 h 24"/>
                <a:gd name="T10" fmla="*/ 152 w 160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24">
                  <a:moveTo>
                    <a:pt x="152" y="0"/>
                  </a:moveTo>
                  <a:lnTo>
                    <a:pt x="0" y="14"/>
                  </a:lnTo>
                  <a:lnTo>
                    <a:pt x="9" y="24"/>
                  </a:lnTo>
                  <a:lnTo>
                    <a:pt x="160" y="5"/>
                  </a:lnTo>
                  <a:lnTo>
                    <a:pt x="156" y="2"/>
                  </a:lnTo>
                  <a:lnTo>
                    <a:pt x="1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21A8EEC0-DBAD-4F25-9C5B-57954801F5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1" y="2752"/>
              <a:ext cx="12" cy="10"/>
            </a:xfrm>
            <a:custGeom>
              <a:avLst/>
              <a:gdLst>
                <a:gd name="T0" fmla="*/ 5 w 12"/>
                <a:gd name="T1" fmla="*/ 0 h 10"/>
                <a:gd name="T2" fmla="*/ 0 w 12"/>
                <a:gd name="T3" fmla="*/ 2 h 10"/>
                <a:gd name="T4" fmla="*/ 7 w 12"/>
                <a:gd name="T5" fmla="*/ 10 h 10"/>
                <a:gd name="T6" fmla="*/ 12 w 12"/>
                <a:gd name="T7" fmla="*/ 10 h 10"/>
                <a:gd name="T8" fmla="*/ 5 w 12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5" y="0"/>
                  </a:moveTo>
                  <a:lnTo>
                    <a:pt x="0" y="2"/>
                  </a:lnTo>
                  <a:lnTo>
                    <a:pt x="7" y="10"/>
                  </a:lnTo>
                  <a:lnTo>
                    <a:pt x="12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01D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Freeform 48">
              <a:extLst>
                <a:ext uri="{FF2B5EF4-FFF2-40B4-BE49-F238E27FC236}">
                  <a16:creationId xmlns:a16="http://schemas.microsoft.com/office/drawing/2014/main" id="{06E56BA2-38C3-45DB-A323-5FEAA75D9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1" y="2752"/>
              <a:ext cx="12" cy="10"/>
            </a:xfrm>
            <a:custGeom>
              <a:avLst/>
              <a:gdLst>
                <a:gd name="T0" fmla="*/ 5 w 12"/>
                <a:gd name="T1" fmla="*/ 0 h 10"/>
                <a:gd name="T2" fmla="*/ 0 w 12"/>
                <a:gd name="T3" fmla="*/ 2 h 10"/>
                <a:gd name="T4" fmla="*/ 7 w 12"/>
                <a:gd name="T5" fmla="*/ 10 h 10"/>
                <a:gd name="T6" fmla="*/ 12 w 12"/>
                <a:gd name="T7" fmla="*/ 10 h 10"/>
                <a:gd name="T8" fmla="*/ 5 w 12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5" y="0"/>
                  </a:moveTo>
                  <a:lnTo>
                    <a:pt x="0" y="2"/>
                  </a:lnTo>
                  <a:lnTo>
                    <a:pt x="7" y="10"/>
                  </a:lnTo>
                  <a:lnTo>
                    <a:pt x="12" y="10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49">
              <a:extLst>
                <a:ext uri="{FF2B5EF4-FFF2-40B4-BE49-F238E27FC236}">
                  <a16:creationId xmlns:a16="http://schemas.microsoft.com/office/drawing/2014/main" id="{5E8F9BE1-99FD-49D2-A555-857F591DB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9" y="3383"/>
              <a:ext cx="152" cy="287"/>
            </a:xfrm>
            <a:custGeom>
              <a:avLst/>
              <a:gdLst>
                <a:gd name="T0" fmla="*/ 22 w 152"/>
                <a:gd name="T1" fmla="*/ 0 h 287"/>
                <a:gd name="T2" fmla="*/ 0 w 152"/>
                <a:gd name="T3" fmla="*/ 149 h 287"/>
                <a:gd name="T4" fmla="*/ 140 w 152"/>
                <a:gd name="T5" fmla="*/ 287 h 287"/>
                <a:gd name="T6" fmla="*/ 152 w 152"/>
                <a:gd name="T7" fmla="*/ 132 h 287"/>
                <a:gd name="T8" fmla="*/ 22 w 152"/>
                <a:gd name="T9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287">
                  <a:moveTo>
                    <a:pt x="22" y="0"/>
                  </a:moveTo>
                  <a:lnTo>
                    <a:pt x="0" y="149"/>
                  </a:lnTo>
                  <a:lnTo>
                    <a:pt x="140" y="287"/>
                  </a:lnTo>
                  <a:lnTo>
                    <a:pt x="152" y="13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34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Freeform 50">
              <a:extLst>
                <a:ext uri="{FF2B5EF4-FFF2-40B4-BE49-F238E27FC236}">
                  <a16:creationId xmlns:a16="http://schemas.microsoft.com/office/drawing/2014/main" id="{D7272BFC-050B-4AF6-AEB6-87C36C9CF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9" y="3383"/>
              <a:ext cx="152" cy="287"/>
            </a:xfrm>
            <a:custGeom>
              <a:avLst/>
              <a:gdLst>
                <a:gd name="T0" fmla="*/ 22 w 152"/>
                <a:gd name="T1" fmla="*/ 0 h 287"/>
                <a:gd name="T2" fmla="*/ 0 w 152"/>
                <a:gd name="T3" fmla="*/ 149 h 287"/>
                <a:gd name="T4" fmla="*/ 140 w 152"/>
                <a:gd name="T5" fmla="*/ 287 h 287"/>
                <a:gd name="T6" fmla="*/ 152 w 152"/>
                <a:gd name="T7" fmla="*/ 132 h 287"/>
                <a:gd name="T8" fmla="*/ 22 w 152"/>
                <a:gd name="T9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287">
                  <a:moveTo>
                    <a:pt x="22" y="0"/>
                  </a:moveTo>
                  <a:lnTo>
                    <a:pt x="0" y="149"/>
                  </a:lnTo>
                  <a:lnTo>
                    <a:pt x="140" y="287"/>
                  </a:lnTo>
                  <a:lnTo>
                    <a:pt x="152" y="132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Freeform 51">
              <a:extLst>
                <a:ext uri="{FF2B5EF4-FFF2-40B4-BE49-F238E27FC236}">
                  <a16:creationId xmlns:a16="http://schemas.microsoft.com/office/drawing/2014/main" id="{507B2352-85C5-4A34-AE33-0493CDDB5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3" y="3319"/>
              <a:ext cx="287" cy="152"/>
            </a:xfrm>
            <a:custGeom>
              <a:avLst/>
              <a:gdLst>
                <a:gd name="T0" fmla="*/ 0 w 287"/>
                <a:gd name="T1" fmla="*/ 22 h 152"/>
                <a:gd name="T2" fmla="*/ 151 w 287"/>
                <a:gd name="T3" fmla="*/ 0 h 152"/>
                <a:gd name="T4" fmla="*/ 287 w 287"/>
                <a:gd name="T5" fmla="*/ 140 h 152"/>
                <a:gd name="T6" fmla="*/ 133 w 287"/>
                <a:gd name="T7" fmla="*/ 152 h 152"/>
                <a:gd name="T8" fmla="*/ 0 w 287"/>
                <a:gd name="T9" fmla="*/ 2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" h="152">
                  <a:moveTo>
                    <a:pt x="0" y="22"/>
                  </a:moveTo>
                  <a:lnTo>
                    <a:pt x="151" y="0"/>
                  </a:lnTo>
                  <a:lnTo>
                    <a:pt x="287" y="140"/>
                  </a:lnTo>
                  <a:lnTo>
                    <a:pt x="133" y="15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34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Freeform 52">
              <a:extLst>
                <a:ext uri="{FF2B5EF4-FFF2-40B4-BE49-F238E27FC236}">
                  <a16:creationId xmlns:a16="http://schemas.microsoft.com/office/drawing/2014/main" id="{73771663-565E-4DA5-BF45-4C0A2CF04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3" y="3319"/>
              <a:ext cx="287" cy="152"/>
            </a:xfrm>
            <a:custGeom>
              <a:avLst/>
              <a:gdLst>
                <a:gd name="T0" fmla="*/ 0 w 287"/>
                <a:gd name="T1" fmla="*/ 22 h 152"/>
                <a:gd name="T2" fmla="*/ 151 w 287"/>
                <a:gd name="T3" fmla="*/ 0 h 152"/>
                <a:gd name="T4" fmla="*/ 287 w 287"/>
                <a:gd name="T5" fmla="*/ 140 h 152"/>
                <a:gd name="T6" fmla="*/ 133 w 287"/>
                <a:gd name="T7" fmla="*/ 152 h 152"/>
                <a:gd name="T8" fmla="*/ 0 w 287"/>
                <a:gd name="T9" fmla="*/ 2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" h="152">
                  <a:moveTo>
                    <a:pt x="0" y="22"/>
                  </a:moveTo>
                  <a:lnTo>
                    <a:pt x="151" y="0"/>
                  </a:lnTo>
                  <a:lnTo>
                    <a:pt x="287" y="140"/>
                  </a:lnTo>
                  <a:lnTo>
                    <a:pt x="133" y="152"/>
                  </a:lnTo>
                  <a:lnTo>
                    <a:pt x="0" y="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Freeform 53">
              <a:extLst>
                <a:ext uri="{FF2B5EF4-FFF2-40B4-BE49-F238E27FC236}">
                  <a16:creationId xmlns:a16="http://schemas.microsoft.com/office/drawing/2014/main" id="{DEB4A0CE-AC13-4573-8C14-D5EE55464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2" y="3424"/>
              <a:ext cx="0" cy="2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Freeform 54">
              <a:extLst>
                <a:ext uri="{FF2B5EF4-FFF2-40B4-BE49-F238E27FC236}">
                  <a16:creationId xmlns:a16="http://schemas.microsoft.com/office/drawing/2014/main" id="{1BAD90A1-5D53-404B-8145-3B7EF40B2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2" y="3424"/>
              <a:ext cx="0" cy="2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55">
              <a:extLst>
                <a:ext uri="{FF2B5EF4-FFF2-40B4-BE49-F238E27FC236}">
                  <a16:creationId xmlns:a16="http://schemas.microsoft.com/office/drawing/2014/main" id="{D8257806-BDCF-4C20-A18B-E6C20C57C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1" y="3424"/>
              <a:ext cx="26" cy="156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8 h 156"/>
                <a:gd name="T4" fmla="*/ 8 w 26"/>
                <a:gd name="T5" fmla="*/ 156 h 156"/>
                <a:gd name="T6" fmla="*/ 26 w 26"/>
                <a:gd name="T7" fmla="*/ 7 h 156"/>
                <a:gd name="T8" fmla="*/ 21 w 26"/>
                <a:gd name="T9" fmla="*/ 2 h 156"/>
                <a:gd name="T10" fmla="*/ 21 w 26"/>
                <a:gd name="T1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8"/>
                  </a:lnTo>
                  <a:lnTo>
                    <a:pt x="8" y="156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A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56">
              <a:extLst>
                <a:ext uri="{FF2B5EF4-FFF2-40B4-BE49-F238E27FC236}">
                  <a16:creationId xmlns:a16="http://schemas.microsoft.com/office/drawing/2014/main" id="{6C12856A-F9B1-48BD-96D5-C40DA9E8C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1" y="3424"/>
              <a:ext cx="26" cy="156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8 h 156"/>
                <a:gd name="T4" fmla="*/ 8 w 26"/>
                <a:gd name="T5" fmla="*/ 156 h 156"/>
                <a:gd name="T6" fmla="*/ 26 w 26"/>
                <a:gd name="T7" fmla="*/ 7 h 156"/>
                <a:gd name="T8" fmla="*/ 21 w 26"/>
                <a:gd name="T9" fmla="*/ 2 h 156"/>
                <a:gd name="T10" fmla="*/ 21 w 26"/>
                <a:gd name="T1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8"/>
                  </a:lnTo>
                  <a:lnTo>
                    <a:pt x="8" y="156"/>
                  </a:lnTo>
                  <a:lnTo>
                    <a:pt x="26" y="7"/>
                  </a:lnTo>
                  <a:lnTo>
                    <a:pt x="21" y="2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90DB38C4-58B1-4817-9CB5-96A495656F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95" y="3468"/>
              <a:ext cx="22" cy="156"/>
            </a:xfrm>
            <a:custGeom>
              <a:avLst/>
              <a:gdLst>
                <a:gd name="T0" fmla="*/ 0 w 22"/>
                <a:gd name="T1" fmla="*/ 148 h 156"/>
                <a:gd name="T2" fmla="*/ 0 w 22"/>
                <a:gd name="T3" fmla="*/ 148 h 156"/>
                <a:gd name="T4" fmla="*/ 8 w 22"/>
                <a:gd name="T5" fmla="*/ 156 h 156"/>
                <a:gd name="T6" fmla="*/ 8 w 22"/>
                <a:gd name="T7" fmla="*/ 156 h 156"/>
                <a:gd name="T8" fmla="*/ 0 w 22"/>
                <a:gd name="T9" fmla="*/ 148 h 156"/>
                <a:gd name="T10" fmla="*/ 21 w 22"/>
                <a:gd name="T11" fmla="*/ 0 h 156"/>
                <a:gd name="T12" fmla="*/ 21 w 22"/>
                <a:gd name="T13" fmla="*/ 0 h 156"/>
                <a:gd name="T14" fmla="*/ 22 w 22"/>
                <a:gd name="T15" fmla="*/ 3 h 156"/>
                <a:gd name="T16" fmla="*/ 21 w 22"/>
                <a:gd name="T1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56">
                  <a:moveTo>
                    <a:pt x="0" y="148"/>
                  </a:moveTo>
                  <a:lnTo>
                    <a:pt x="0" y="148"/>
                  </a:lnTo>
                  <a:lnTo>
                    <a:pt x="8" y="156"/>
                  </a:lnTo>
                  <a:lnTo>
                    <a:pt x="8" y="156"/>
                  </a:lnTo>
                  <a:lnTo>
                    <a:pt x="0" y="148"/>
                  </a:lnTo>
                  <a:close/>
                  <a:moveTo>
                    <a:pt x="21" y="0"/>
                  </a:moveTo>
                  <a:lnTo>
                    <a:pt x="21" y="0"/>
                  </a:lnTo>
                  <a:lnTo>
                    <a:pt x="22" y="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Freeform 58">
              <a:extLst>
                <a:ext uri="{FF2B5EF4-FFF2-40B4-BE49-F238E27FC236}">
                  <a16:creationId xmlns:a16="http://schemas.microsoft.com/office/drawing/2014/main" id="{F9414EFD-DEB2-42E5-AEAE-DCA51F3287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95" y="3468"/>
              <a:ext cx="22" cy="156"/>
            </a:xfrm>
            <a:custGeom>
              <a:avLst/>
              <a:gdLst>
                <a:gd name="T0" fmla="*/ 0 w 22"/>
                <a:gd name="T1" fmla="*/ 148 h 156"/>
                <a:gd name="T2" fmla="*/ 0 w 22"/>
                <a:gd name="T3" fmla="*/ 148 h 156"/>
                <a:gd name="T4" fmla="*/ 8 w 22"/>
                <a:gd name="T5" fmla="*/ 156 h 156"/>
                <a:gd name="T6" fmla="*/ 8 w 22"/>
                <a:gd name="T7" fmla="*/ 156 h 156"/>
                <a:gd name="T8" fmla="*/ 0 w 22"/>
                <a:gd name="T9" fmla="*/ 148 h 156"/>
                <a:gd name="T10" fmla="*/ 21 w 22"/>
                <a:gd name="T11" fmla="*/ 0 h 156"/>
                <a:gd name="T12" fmla="*/ 21 w 22"/>
                <a:gd name="T13" fmla="*/ 0 h 156"/>
                <a:gd name="T14" fmla="*/ 22 w 22"/>
                <a:gd name="T15" fmla="*/ 3 h 156"/>
                <a:gd name="T16" fmla="*/ 21 w 22"/>
                <a:gd name="T1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56">
                  <a:moveTo>
                    <a:pt x="0" y="148"/>
                  </a:moveTo>
                  <a:lnTo>
                    <a:pt x="0" y="148"/>
                  </a:lnTo>
                  <a:lnTo>
                    <a:pt x="8" y="156"/>
                  </a:lnTo>
                  <a:lnTo>
                    <a:pt x="8" y="156"/>
                  </a:lnTo>
                  <a:lnTo>
                    <a:pt x="0" y="148"/>
                  </a:lnTo>
                  <a:moveTo>
                    <a:pt x="21" y="0"/>
                  </a:moveTo>
                  <a:lnTo>
                    <a:pt x="21" y="0"/>
                  </a:lnTo>
                  <a:lnTo>
                    <a:pt x="22" y="3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Freeform 59">
              <a:extLst>
                <a:ext uri="{FF2B5EF4-FFF2-40B4-BE49-F238E27FC236}">
                  <a16:creationId xmlns:a16="http://schemas.microsoft.com/office/drawing/2014/main" id="{7C615216-D584-44C8-BBA3-24FDD8E3A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5" y="3468"/>
              <a:ext cx="26" cy="156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8 h 156"/>
                <a:gd name="T4" fmla="*/ 8 w 26"/>
                <a:gd name="T5" fmla="*/ 156 h 156"/>
                <a:gd name="T6" fmla="*/ 26 w 26"/>
                <a:gd name="T7" fmla="*/ 7 h 156"/>
                <a:gd name="T8" fmla="*/ 22 w 26"/>
                <a:gd name="T9" fmla="*/ 3 h 156"/>
                <a:gd name="T10" fmla="*/ 21 w 26"/>
                <a:gd name="T1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8"/>
                  </a:lnTo>
                  <a:lnTo>
                    <a:pt x="8" y="156"/>
                  </a:lnTo>
                  <a:lnTo>
                    <a:pt x="26" y="7"/>
                  </a:lnTo>
                  <a:lnTo>
                    <a:pt x="22" y="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A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Freeform 60">
              <a:extLst>
                <a:ext uri="{FF2B5EF4-FFF2-40B4-BE49-F238E27FC236}">
                  <a16:creationId xmlns:a16="http://schemas.microsoft.com/office/drawing/2014/main" id="{D6E837FB-7080-48BD-93B6-EA759BC9A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5" y="3468"/>
              <a:ext cx="26" cy="156"/>
            </a:xfrm>
            <a:custGeom>
              <a:avLst/>
              <a:gdLst>
                <a:gd name="T0" fmla="*/ 21 w 26"/>
                <a:gd name="T1" fmla="*/ 0 h 156"/>
                <a:gd name="T2" fmla="*/ 0 w 26"/>
                <a:gd name="T3" fmla="*/ 148 h 156"/>
                <a:gd name="T4" fmla="*/ 8 w 26"/>
                <a:gd name="T5" fmla="*/ 156 h 156"/>
                <a:gd name="T6" fmla="*/ 26 w 26"/>
                <a:gd name="T7" fmla="*/ 7 h 156"/>
                <a:gd name="T8" fmla="*/ 22 w 26"/>
                <a:gd name="T9" fmla="*/ 3 h 156"/>
                <a:gd name="T10" fmla="*/ 21 w 26"/>
                <a:gd name="T1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56">
                  <a:moveTo>
                    <a:pt x="21" y="0"/>
                  </a:moveTo>
                  <a:lnTo>
                    <a:pt x="0" y="148"/>
                  </a:lnTo>
                  <a:lnTo>
                    <a:pt x="8" y="156"/>
                  </a:lnTo>
                  <a:lnTo>
                    <a:pt x="26" y="7"/>
                  </a:lnTo>
                  <a:lnTo>
                    <a:pt x="22" y="3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Freeform 61">
              <a:extLst>
                <a:ext uri="{FF2B5EF4-FFF2-40B4-BE49-F238E27FC236}">
                  <a16:creationId xmlns:a16="http://schemas.microsoft.com/office/drawing/2014/main" id="{B8CC2FAD-2ABA-4C80-BF19-23DBEC8DEC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54" y="3411"/>
              <a:ext cx="162" cy="24"/>
            </a:xfrm>
            <a:custGeom>
              <a:avLst/>
              <a:gdLst>
                <a:gd name="T0" fmla="*/ 7 w 162"/>
                <a:gd name="T1" fmla="*/ 16 h 24"/>
                <a:gd name="T2" fmla="*/ 0 w 162"/>
                <a:gd name="T3" fmla="*/ 16 h 24"/>
                <a:gd name="T4" fmla="*/ 7 w 162"/>
                <a:gd name="T5" fmla="*/ 24 h 24"/>
                <a:gd name="T6" fmla="*/ 15 w 162"/>
                <a:gd name="T7" fmla="*/ 24 h 24"/>
                <a:gd name="T8" fmla="*/ 7 w 162"/>
                <a:gd name="T9" fmla="*/ 16 h 24"/>
                <a:gd name="T10" fmla="*/ 160 w 162"/>
                <a:gd name="T11" fmla="*/ 0 h 24"/>
                <a:gd name="T12" fmla="*/ 160 w 162"/>
                <a:gd name="T13" fmla="*/ 0 h 24"/>
                <a:gd name="T14" fmla="*/ 162 w 162"/>
                <a:gd name="T15" fmla="*/ 2 h 24"/>
                <a:gd name="T16" fmla="*/ 160 w 162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24">
                  <a:moveTo>
                    <a:pt x="7" y="16"/>
                  </a:moveTo>
                  <a:lnTo>
                    <a:pt x="0" y="16"/>
                  </a:lnTo>
                  <a:lnTo>
                    <a:pt x="7" y="24"/>
                  </a:lnTo>
                  <a:lnTo>
                    <a:pt x="15" y="24"/>
                  </a:lnTo>
                  <a:lnTo>
                    <a:pt x="7" y="16"/>
                  </a:lnTo>
                  <a:close/>
                  <a:moveTo>
                    <a:pt x="160" y="0"/>
                  </a:moveTo>
                  <a:lnTo>
                    <a:pt x="160" y="0"/>
                  </a:lnTo>
                  <a:lnTo>
                    <a:pt x="162" y="2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Freeform 62">
              <a:extLst>
                <a:ext uri="{FF2B5EF4-FFF2-40B4-BE49-F238E27FC236}">
                  <a16:creationId xmlns:a16="http://schemas.microsoft.com/office/drawing/2014/main" id="{CD9A3CC0-5B6B-47B2-9CA7-DDE272310E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54" y="3411"/>
              <a:ext cx="162" cy="24"/>
            </a:xfrm>
            <a:custGeom>
              <a:avLst/>
              <a:gdLst>
                <a:gd name="T0" fmla="*/ 7 w 162"/>
                <a:gd name="T1" fmla="*/ 16 h 24"/>
                <a:gd name="T2" fmla="*/ 0 w 162"/>
                <a:gd name="T3" fmla="*/ 16 h 24"/>
                <a:gd name="T4" fmla="*/ 7 w 162"/>
                <a:gd name="T5" fmla="*/ 24 h 24"/>
                <a:gd name="T6" fmla="*/ 15 w 162"/>
                <a:gd name="T7" fmla="*/ 24 h 24"/>
                <a:gd name="T8" fmla="*/ 7 w 162"/>
                <a:gd name="T9" fmla="*/ 16 h 24"/>
                <a:gd name="T10" fmla="*/ 160 w 162"/>
                <a:gd name="T11" fmla="*/ 0 h 24"/>
                <a:gd name="T12" fmla="*/ 160 w 162"/>
                <a:gd name="T13" fmla="*/ 0 h 24"/>
                <a:gd name="T14" fmla="*/ 162 w 162"/>
                <a:gd name="T15" fmla="*/ 2 h 24"/>
                <a:gd name="T16" fmla="*/ 160 w 162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24">
                  <a:moveTo>
                    <a:pt x="7" y="16"/>
                  </a:moveTo>
                  <a:lnTo>
                    <a:pt x="0" y="16"/>
                  </a:lnTo>
                  <a:lnTo>
                    <a:pt x="7" y="24"/>
                  </a:lnTo>
                  <a:lnTo>
                    <a:pt x="15" y="24"/>
                  </a:lnTo>
                  <a:lnTo>
                    <a:pt x="7" y="16"/>
                  </a:lnTo>
                  <a:moveTo>
                    <a:pt x="160" y="0"/>
                  </a:moveTo>
                  <a:lnTo>
                    <a:pt x="160" y="0"/>
                  </a:lnTo>
                  <a:lnTo>
                    <a:pt x="162" y="2"/>
                  </a:lnTo>
                  <a:lnTo>
                    <a:pt x="16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Freeform 63">
              <a:extLst>
                <a:ext uri="{FF2B5EF4-FFF2-40B4-BE49-F238E27FC236}">
                  <a16:creationId xmlns:a16="http://schemas.microsoft.com/office/drawing/2014/main" id="{E195B3DC-3F7B-42FF-8D37-61EF1FBEB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1" y="3411"/>
              <a:ext cx="158" cy="24"/>
            </a:xfrm>
            <a:custGeom>
              <a:avLst/>
              <a:gdLst>
                <a:gd name="T0" fmla="*/ 153 w 158"/>
                <a:gd name="T1" fmla="*/ 0 h 24"/>
                <a:gd name="T2" fmla="*/ 0 w 158"/>
                <a:gd name="T3" fmla="*/ 16 h 24"/>
                <a:gd name="T4" fmla="*/ 8 w 158"/>
                <a:gd name="T5" fmla="*/ 24 h 24"/>
                <a:gd name="T6" fmla="*/ 158 w 158"/>
                <a:gd name="T7" fmla="*/ 7 h 24"/>
                <a:gd name="T8" fmla="*/ 155 w 158"/>
                <a:gd name="T9" fmla="*/ 2 h 24"/>
                <a:gd name="T10" fmla="*/ 153 w 158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8" h="24">
                  <a:moveTo>
                    <a:pt x="153" y="0"/>
                  </a:moveTo>
                  <a:lnTo>
                    <a:pt x="0" y="16"/>
                  </a:lnTo>
                  <a:lnTo>
                    <a:pt x="8" y="24"/>
                  </a:lnTo>
                  <a:lnTo>
                    <a:pt x="158" y="7"/>
                  </a:lnTo>
                  <a:lnTo>
                    <a:pt x="155" y="2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EA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Freeform 64">
              <a:extLst>
                <a:ext uri="{FF2B5EF4-FFF2-40B4-BE49-F238E27FC236}">
                  <a16:creationId xmlns:a16="http://schemas.microsoft.com/office/drawing/2014/main" id="{A2B0ED22-A848-450A-B3D0-0A37A2F77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1" y="3411"/>
              <a:ext cx="158" cy="24"/>
            </a:xfrm>
            <a:custGeom>
              <a:avLst/>
              <a:gdLst>
                <a:gd name="T0" fmla="*/ 153 w 158"/>
                <a:gd name="T1" fmla="*/ 0 h 24"/>
                <a:gd name="T2" fmla="*/ 0 w 158"/>
                <a:gd name="T3" fmla="*/ 16 h 24"/>
                <a:gd name="T4" fmla="*/ 8 w 158"/>
                <a:gd name="T5" fmla="*/ 24 h 24"/>
                <a:gd name="T6" fmla="*/ 158 w 158"/>
                <a:gd name="T7" fmla="*/ 7 h 24"/>
                <a:gd name="T8" fmla="*/ 155 w 158"/>
                <a:gd name="T9" fmla="*/ 2 h 24"/>
                <a:gd name="T10" fmla="*/ 153 w 158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8" h="24">
                  <a:moveTo>
                    <a:pt x="153" y="0"/>
                  </a:moveTo>
                  <a:lnTo>
                    <a:pt x="0" y="16"/>
                  </a:lnTo>
                  <a:lnTo>
                    <a:pt x="8" y="24"/>
                  </a:lnTo>
                  <a:lnTo>
                    <a:pt x="158" y="7"/>
                  </a:lnTo>
                  <a:lnTo>
                    <a:pt x="155" y="2"/>
                  </a:lnTo>
                  <a:lnTo>
                    <a:pt x="1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Freeform 65">
              <a:extLst>
                <a:ext uri="{FF2B5EF4-FFF2-40B4-BE49-F238E27FC236}">
                  <a16:creationId xmlns:a16="http://schemas.microsoft.com/office/drawing/2014/main" id="{A7D15EC3-3DA7-4675-BF9D-9466EDF7DD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3" y="3361"/>
              <a:ext cx="161" cy="24"/>
            </a:xfrm>
            <a:custGeom>
              <a:avLst/>
              <a:gdLst>
                <a:gd name="T0" fmla="*/ 7 w 161"/>
                <a:gd name="T1" fmla="*/ 15 h 24"/>
                <a:gd name="T2" fmla="*/ 0 w 161"/>
                <a:gd name="T3" fmla="*/ 15 h 24"/>
                <a:gd name="T4" fmla="*/ 9 w 161"/>
                <a:gd name="T5" fmla="*/ 24 h 24"/>
                <a:gd name="T6" fmla="*/ 14 w 161"/>
                <a:gd name="T7" fmla="*/ 22 h 24"/>
                <a:gd name="T8" fmla="*/ 7 w 161"/>
                <a:gd name="T9" fmla="*/ 15 h 24"/>
                <a:gd name="T10" fmla="*/ 161 w 161"/>
                <a:gd name="T11" fmla="*/ 0 h 24"/>
                <a:gd name="T12" fmla="*/ 161 w 161"/>
                <a:gd name="T13" fmla="*/ 0 h 24"/>
                <a:gd name="T14" fmla="*/ 161 w 161"/>
                <a:gd name="T15" fmla="*/ 0 h 24"/>
                <a:gd name="T16" fmla="*/ 161 w 161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24">
                  <a:moveTo>
                    <a:pt x="7" y="15"/>
                  </a:moveTo>
                  <a:lnTo>
                    <a:pt x="0" y="15"/>
                  </a:lnTo>
                  <a:lnTo>
                    <a:pt x="9" y="24"/>
                  </a:lnTo>
                  <a:lnTo>
                    <a:pt x="14" y="22"/>
                  </a:lnTo>
                  <a:lnTo>
                    <a:pt x="7" y="15"/>
                  </a:lnTo>
                  <a:close/>
                  <a:moveTo>
                    <a:pt x="161" y="0"/>
                  </a:moveTo>
                  <a:lnTo>
                    <a:pt x="161" y="0"/>
                  </a:lnTo>
                  <a:lnTo>
                    <a:pt x="161" y="0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Freeform 66">
              <a:extLst>
                <a:ext uri="{FF2B5EF4-FFF2-40B4-BE49-F238E27FC236}">
                  <a16:creationId xmlns:a16="http://schemas.microsoft.com/office/drawing/2014/main" id="{D4BF6575-414E-41CB-B168-9F88050B1B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3" y="3361"/>
              <a:ext cx="161" cy="24"/>
            </a:xfrm>
            <a:custGeom>
              <a:avLst/>
              <a:gdLst>
                <a:gd name="T0" fmla="*/ 7 w 161"/>
                <a:gd name="T1" fmla="*/ 15 h 24"/>
                <a:gd name="T2" fmla="*/ 0 w 161"/>
                <a:gd name="T3" fmla="*/ 15 h 24"/>
                <a:gd name="T4" fmla="*/ 9 w 161"/>
                <a:gd name="T5" fmla="*/ 24 h 24"/>
                <a:gd name="T6" fmla="*/ 14 w 161"/>
                <a:gd name="T7" fmla="*/ 22 h 24"/>
                <a:gd name="T8" fmla="*/ 7 w 161"/>
                <a:gd name="T9" fmla="*/ 15 h 24"/>
                <a:gd name="T10" fmla="*/ 161 w 161"/>
                <a:gd name="T11" fmla="*/ 0 h 24"/>
                <a:gd name="T12" fmla="*/ 161 w 161"/>
                <a:gd name="T13" fmla="*/ 0 h 24"/>
                <a:gd name="T14" fmla="*/ 161 w 161"/>
                <a:gd name="T15" fmla="*/ 0 h 24"/>
                <a:gd name="T16" fmla="*/ 161 w 161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24">
                  <a:moveTo>
                    <a:pt x="7" y="15"/>
                  </a:moveTo>
                  <a:lnTo>
                    <a:pt x="0" y="15"/>
                  </a:lnTo>
                  <a:lnTo>
                    <a:pt x="9" y="24"/>
                  </a:lnTo>
                  <a:lnTo>
                    <a:pt x="14" y="22"/>
                  </a:lnTo>
                  <a:lnTo>
                    <a:pt x="7" y="15"/>
                  </a:lnTo>
                  <a:moveTo>
                    <a:pt x="161" y="0"/>
                  </a:moveTo>
                  <a:lnTo>
                    <a:pt x="161" y="0"/>
                  </a:lnTo>
                  <a:lnTo>
                    <a:pt x="161" y="0"/>
                  </a:lnTo>
                  <a:lnTo>
                    <a:pt x="16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Freeform 67">
              <a:extLst>
                <a:ext uri="{FF2B5EF4-FFF2-40B4-BE49-F238E27FC236}">
                  <a16:creationId xmlns:a16="http://schemas.microsoft.com/office/drawing/2014/main" id="{9CCC0630-EC95-46E3-9E04-2093AF7B7C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0" y="3361"/>
              <a:ext cx="160" cy="22"/>
            </a:xfrm>
            <a:custGeom>
              <a:avLst/>
              <a:gdLst>
                <a:gd name="T0" fmla="*/ 154 w 160"/>
                <a:gd name="T1" fmla="*/ 0 h 22"/>
                <a:gd name="T2" fmla="*/ 0 w 160"/>
                <a:gd name="T3" fmla="*/ 15 h 22"/>
                <a:gd name="T4" fmla="*/ 7 w 160"/>
                <a:gd name="T5" fmla="*/ 22 h 22"/>
                <a:gd name="T6" fmla="*/ 160 w 160"/>
                <a:gd name="T7" fmla="*/ 6 h 22"/>
                <a:gd name="T8" fmla="*/ 154 w 160"/>
                <a:gd name="T9" fmla="*/ 0 h 22"/>
                <a:gd name="T10" fmla="*/ 154 w 160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22">
                  <a:moveTo>
                    <a:pt x="154" y="0"/>
                  </a:moveTo>
                  <a:lnTo>
                    <a:pt x="0" y="15"/>
                  </a:lnTo>
                  <a:lnTo>
                    <a:pt x="7" y="22"/>
                  </a:lnTo>
                  <a:lnTo>
                    <a:pt x="160" y="6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EA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Freeform 68">
              <a:extLst>
                <a:ext uri="{FF2B5EF4-FFF2-40B4-BE49-F238E27FC236}">
                  <a16:creationId xmlns:a16="http://schemas.microsoft.com/office/drawing/2014/main" id="{CE7B882E-9206-4C5A-B15C-15E70E4E2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0" y="3361"/>
              <a:ext cx="160" cy="22"/>
            </a:xfrm>
            <a:custGeom>
              <a:avLst/>
              <a:gdLst>
                <a:gd name="T0" fmla="*/ 154 w 160"/>
                <a:gd name="T1" fmla="*/ 0 h 22"/>
                <a:gd name="T2" fmla="*/ 0 w 160"/>
                <a:gd name="T3" fmla="*/ 15 h 22"/>
                <a:gd name="T4" fmla="*/ 7 w 160"/>
                <a:gd name="T5" fmla="*/ 22 h 22"/>
                <a:gd name="T6" fmla="*/ 160 w 160"/>
                <a:gd name="T7" fmla="*/ 6 h 22"/>
                <a:gd name="T8" fmla="*/ 154 w 160"/>
                <a:gd name="T9" fmla="*/ 0 h 22"/>
                <a:gd name="T10" fmla="*/ 154 w 160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22">
                  <a:moveTo>
                    <a:pt x="154" y="0"/>
                  </a:moveTo>
                  <a:lnTo>
                    <a:pt x="0" y="15"/>
                  </a:lnTo>
                  <a:lnTo>
                    <a:pt x="7" y="22"/>
                  </a:lnTo>
                  <a:lnTo>
                    <a:pt x="160" y="6"/>
                  </a:lnTo>
                  <a:lnTo>
                    <a:pt x="154" y="0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Freeform 69">
              <a:extLst>
                <a:ext uri="{FF2B5EF4-FFF2-40B4-BE49-F238E27FC236}">
                  <a16:creationId xmlns:a16="http://schemas.microsoft.com/office/drawing/2014/main" id="{F7EEE8B1-DE21-46C3-BE2C-CEF3D90E93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6" y="2587"/>
              <a:ext cx="930" cy="928"/>
            </a:xfrm>
            <a:custGeom>
              <a:avLst/>
              <a:gdLst>
                <a:gd name="T0" fmla="*/ 44 w 507"/>
                <a:gd name="T1" fmla="*/ 18 h 506"/>
                <a:gd name="T2" fmla="*/ 44 w 507"/>
                <a:gd name="T3" fmla="*/ 18 h 506"/>
                <a:gd name="T4" fmla="*/ 0 w 507"/>
                <a:gd name="T5" fmla="*/ 0 h 506"/>
                <a:gd name="T6" fmla="*/ 19 w 507"/>
                <a:gd name="T7" fmla="*/ 44 h 506"/>
                <a:gd name="T8" fmla="*/ 19 w 507"/>
                <a:gd name="T9" fmla="*/ 44 h 506"/>
                <a:gd name="T10" fmla="*/ 483 w 507"/>
                <a:gd name="T11" fmla="*/ 506 h 506"/>
                <a:gd name="T12" fmla="*/ 507 w 507"/>
                <a:gd name="T13" fmla="*/ 482 h 506"/>
                <a:gd name="T14" fmla="*/ 44 w 507"/>
                <a:gd name="T15" fmla="*/ 18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7" h="506">
                  <a:moveTo>
                    <a:pt x="44" y="18"/>
                  </a:moveTo>
                  <a:cubicBezTo>
                    <a:pt x="44" y="18"/>
                    <a:pt x="44" y="18"/>
                    <a:pt x="44" y="18"/>
                  </a:cubicBezTo>
                  <a:cubicBezTo>
                    <a:pt x="40" y="14"/>
                    <a:pt x="0" y="0"/>
                    <a:pt x="0" y="0"/>
                  </a:cubicBezTo>
                  <a:cubicBezTo>
                    <a:pt x="0" y="0"/>
                    <a:pt x="16" y="40"/>
                    <a:pt x="19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483" y="506"/>
                    <a:pt x="483" y="506"/>
                    <a:pt x="483" y="506"/>
                  </a:cubicBezTo>
                  <a:cubicBezTo>
                    <a:pt x="507" y="482"/>
                    <a:pt x="507" y="482"/>
                    <a:pt x="507" y="482"/>
                  </a:cubicBezTo>
                  <a:lnTo>
                    <a:pt x="44" y="18"/>
                  </a:lnTo>
                  <a:close/>
                </a:path>
              </a:pathLst>
            </a:custGeom>
            <a:solidFill>
              <a:srgbClr val="5D4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Oval 70">
              <a:extLst>
                <a:ext uri="{FF2B5EF4-FFF2-40B4-BE49-F238E27FC236}">
                  <a16:creationId xmlns:a16="http://schemas.microsoft.com/office/drawing/2014/main" id="{9551628F-00A4-4809-B861-20607C96D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" y="126"/>
              <a:ext cx="2311" cy="230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Oval 71">
              <a:extLst>
                <a:ext uri="{FF2B5EF4-FFF2-40B4-BE49-F238E27FC236}">
                  <a16:creationId xmlns:a16="http://schemas.microsoft.com/office/drawing/2014/main" id="{A2868582-DFEC-471D-8BD2-D50D3AFCD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363"/>
              <a:ext cx="1838" cy="18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Freeform 72">
              <a:extLst>
                <a:ext uri="{FF2B5EF4-FFF2-40B4-BE49-F238E27FC236}">
                  <a16:creationId xmlns:a16="http://schemas.microsoft.com/office/drawing/2014/main" id="{9C2403D7-8748-46AF-A4E5-19D56A5160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6" y="319"/>
              <a:ext cx="1923" cy="1924"/>
            </a:xfrm>
            <a:custGeom>
              <a:avLst/>
              <a:gdLst>
                <a:gd name="T0" fmla="*/ 524 w 1048"/>
                <a:gd name="T1" fmla="*/ 0 h 1049"/>
                <a:gd name="T2" fmla="*/ 0 w 1048"/>
                <a:gd name="T3" fmla="*/ 525 h 1049"/>
                <a:gd name="T4" fmla="*/ 506 w 1048"/>
                <a:gd name="T5" fmla="*/ 1049 h 1049"/>
                <a:gd name="T6" fmla="*/ 524 w 1048"/>
                <a:gd name="T7" fmla="*/ 1049 h 1049"/>
                <a:gd name="T8" fmla="*/ 547 w 1048"/>
                <a:gd name="T9" fmla="*/ 1048 h 1049"/>
                <a:gd name="T10" fmla="*/ 1048 w 1048"/>
                <a:gd name="T11" fmla="*/ 525 h 1049"/>
                <a:gd name="T12" fmla="*/ 524 w 1048"/>
                <a:gd name="T13" fmla="*/ 0 h 1049"/>
                <a:gd name="T14" fmla="*/ 547 w 1048"/>
                <a:gd name="T15" fmla="*/ 1001 h 1049"/>
                <a:gd name="T16" fmla="*/ 524 w 1048"/>
                <a:gd name="T17" fmla="*/ 1002 h 1049"/>
                <a:gd name="T18" fmla="*/ 506 w 1048"/>
                <a:gd name="T19" fmla="*/ 1002 h 1049"/>
                <a:gd name="T20" fmla="*/ 47 w 1048"/>
                <a:gd name="T21" fmla="*/ 525 h 1049"/>
                <a:gd name="T22" fmla="*/ 524 w 1048"/>
                <a:gd name="T23" fmla="*/ 47 h 1049"/>
                <a:gd name="T24" fmla="*/ 1002 w 1048"/>
                <a:gd name="T25" fmla="*/ 525 h 1049"/>
                <a:gd name="T26" fmla="*/ 547 w 1048"/>
                <a:gd name="T27" fmla="*/ 1001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48" h="1049">
                  <a:moveTo>
                    <a:pt x="524" y="0"/>
                  </a:moveTo>
                  <a:cubicBezTo>
                    <a:pt x="235" y="0"/>
                    <a:pt x="0" y="235"/>
                    <a:pt x="0" y="525"/>
                  </a:cubicBezTo>
                  <a:cubicBezTo>
                    <a:pt x="0" y="808"/>
                    <a:pt x="225" y="1039"/>
                    <a:pt x="506" y="1049"/>
                  </a:cubicBezTo>
                  <a:cubicBezTo>
                    <a:pt x="512" y="1049"/>
                    <a:pt x="518" y="1049"/>
                    <a:pt x="524" y="1049"/>
                  </a:cubicBezTo>
                  <a:cubicBezTo>
                    <a:pt x="532" y="1049"/>
                    <a:pt x="539" y="1049"/>
                    <a:pt x="547" y="1048"/>
                  </a:cubicBezTo>
                  <a:cubicBezTo>
                    <a:pt x="826" y="1036"/>
                    <a:pt x="1048" y="806"/>
                    <a:pt x="1048" y="525"/>
                  </a:cubicBezTo>
                  <a:cubicBezTo>
                    <a:pt x="1048" y="235"/>
                    <a:pt x="813" y="0"/>
                    <a:pt x="524" y="0"/>
                  </a:cubicBezTo>
                  <a:moveTo>
                    <a:pt x="547" y="1001"/>
                  </a:moveTo>
                  <a:cubicBezTo>
                    <a:pt x="539" y="1002"/>
                    <a:pt x="532" y="1002"/>
                    <a:pt x="524" y="1002"/>
                  </a:cubicBezTo>
                  <a:cubicBezTo>
                    <a:pt x="518" y="1002"/>
                    <a:pt x="512" y="1002"/>
                    <a:pt x="506" y="1002"/>
                  </a:cubicBezTo>
                  <a:cubicBezTo>
                    <a:pt x="251" y="992"/>
                    <a:pt x="47" y="782"/>
                    <a:pt x="47" y="525"/>
                  </a:cubicBezTo>
                  <a:cubicBezTo>
                    <a:pt x="47" y="261"/>
                    <a:pt x="261" y="47"/>
                    <a:pt x="524" y="47"/>
                  </a:cubicBezTo>
                  <a:cubicBezTo>
                    <a:pt x="788" y="47"/>
                    <a:pt x="1002" y="261"/>
                    <a:pt x="1002" y="525"/>
                  </a:cubicBezTo>
                  <a:cubicBezTo>
                    <a:pt x="1002" y="780"/>
                    <a:pt x="800" y="989"/>
                    <a:pt x="547" y="10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Freeform 73">
              <a:extLst>
                <a:ext uri="{FF2B5EF4-FFF2-40B4-BE49-F238E27FC236}">
                  <a16:creationId xmlns:a16="http://schemas.microsoft.com/office/drawing/2014/main" id="{BA0BB203-625F-4D23-9143-169FA733DD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3" y="539"/>
              <a:ext cx="1489" cy="1484"/>
            </a:xfrm>
            <a:custGeom>
              <a:avLst/>
              <a:gdLst>
                <a:gd name="T0" fmla="*/ 406 w 812"/>
                <a:gd name="T1" fmla="*/ 0 h 809"/>
                <a:gd name="T2" fmla="*/ 0 w 812"/>
                <a:gd name="T3" fmla="*/ 405 h 809"/>
                <a:gd name="T4" fmla="*/ 406 w 812"/>
                <a:gd name="T5" fmla="*/ 809 h 809"/>
                <a:gd name="T6" fmla="*/ 812 w 812"/>
                <a:gd name="T7" fmla="*/ 405 h 809"/>
                <a:gd name="T8" fmla="*/ 406 w 812"/>
                <a:gd name="T9" fmla="*/ 0 h 809"/>
                <a:gd name="T10" fmla="*/ 406 w 812"/>
                <a:gd name="T11" fmla="*/ 762 h 809"/>
                <a:gd name="T12" fmla="*/ 47 w 812"/>
                <a:gd name="T13" fmla="*/ 405 h 809"/>
                <a:gd name="T14" fmla="*/ 406 w 812"/>
                <a:gd name="T15" fmla="*/ 47 h 809"/>
                <a:gd name="T16" fmla="*/ 766 w 812"/>
                <a:gd name="T17" fmla="*/ 405 h 809"/>
                <a:gd name="T18" fmla="*/ 406 w 812"/>
                <a:gd name="T19" fmla="*/ 762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2" h="809">
                  <a:moveTo>
                    <a:pt x="406" y="0"/>
                  </a:moveTo>
                  <a:cubicBezTo>
                    <a:pt x="182" y="0"/>
                    <a:pt x="0" y="182"/>
                    <a:pt x="0" y="405"/>
                  </a:cubicBezTo>
                  <a:cubicBezTo>
                    <a:pt x="0" y="627"/>
                    <a:pt x="182" y="809"/>
                    <a:pt x="406" y="809"/>
                  </a:cubicBezTo>
                  <a:cubicBezTo>
                    <a:pt x="630" y="809"/>
                    <a:pt x="812" y="627"/>
                    <a:pt x="812" y="405"/>
                  </a:cubicBezTo>
                  <a:cubicBezTo>
                    <a:pt x="812" y="182"/>
                    <a:pt x="630" y="0"/>
                    <a:pt x="406" y="0"/>
                  </a:cubicBezTo>
                  <a:moveTo>
                    <a:pt x="406" y="762"/>
                  </a:moveTo>
                  <a:cubicBezTo>
                    <a:pt x="208" y="762"/>
                    <a:pt x="47" y="602"/>
                    <a:pt x="47" y="405"/>
                  </a:cubicBezTo>
                  <a:cubicBezTo>
                    <a:pt x="47" y="207"/>
                    <a:pt x="208" y="47"/>
                    <a:pt x="406" y="47"/>
                  </a:cubicBezTo>
                  <a:cubicBezTo>
                    <a:pt x="604" y="47"/>
                    <a:pt x="766" y="207"/>
                    <a:pt x="766" y="405"/>
                  </a:cubicBezTo>
                  <a:cubicBezTo>
                    <a:pt x="766" y="602"/>
                    <a:pt x="604" y="762"/>
                    <a:pt x="406" y="76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Freeform 74">
              <a:extLst>
                <a:ext uri="{FF2B5EF4-FFF2-40B4-BE49-F238E27FC236}">
                  <a16:creationId xmlns:a16="http://schemas.microsoft.com/office/drawing/2014/main" id="{9752731D-B1BC-4D86-A92D-8ECC81A4D0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9" y="761"/>
              <a:ext cx="1057" cy="1040"/>
            </a:xfrm>
            <a:custGeom>
              <a:avLst/>
              <a:gdLst>
                <a:gd name="T0" fmla="*/ 288 w 576"/>
                <a:gd name="T1" fmla="*/ 0 h 567"/>
                <a:gd name="T2" fmla="*/ 0 w 576"/>
                <a:gd name="T3" fmla="*/ 284 h 567"/>
                <a:gd name="T4" fmla="*/ 288 w 576"/>
                <a:gd name="T5" fmla="*/ 567 h 567"/>
                <a:gd name="T6" fmla="*/ 576 w 576"/>
                <a:gd name="T7" fmla="*/ 284 h 567"/>
                <a:gd name="T8" fmla="*/ 288 w 576"/>
                <a:gd name="T9" fmla="*/ 0 h 567"/>
                <a:gd name="T10" fmla="*/ 288 w 576"/>
                <a:gd name="T11" fmla="*/ 521 h 567"/>
                <a:gd name="T12" fmla="*/ 47 w 576"/>
                <a:gd name="T13" fmla="*/ 284 h 567"/>
                <a:gd name="T14" fmla="*/ 288 w 576"/>
                <a:gd name="T15" fmla="*/ 46 h 567"/>
                <a:gd name="T16" fmla="*/ 529 w 576"/>
                <a:gd name="T17" fmla="*/ 284 h 567"/>
                <a:gd name="T18" fmla="*/ 288 w 576"/>
                <a:gd name="T19" fmla="*/ 521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" h="567">
                  <a:moveTo>
                    <a:pt x="288" y="0"/>
                  </a:moveTo>
                  <a:cubicBezTo>
                    <a:pt x="129" y="0"/>
                    <a:pt x="0" y="127"/>
                    <a:pt x="0" y="284"/>
                  </a:cubicBezTo>
                  <a:cubicBezTo>
                    <a:pt x="0" y="440"/>
                    <a:pt x="129" y="567"/>
                    <a:pt x="288" y="567"/>
                  </a:cubicBezTo>
                  <a:cubicBezTo>
                    <a:pt x="447" y="567"/>
                    <a:pt x="576" y="440"/>
                    <a:pt x="576" y="284"/>
                  </a:cubicBezTo>
                  <a:cubicBezTo>
                    <a:pt x="576" y="127"/>
                    <a:pt x="447" y="0"/>
                    <a:pt x="288" y="0"/>
                  </a:cubicBezTo>
                  <a:moveTo>
                    <a:pt x="288" y="521"/>
                  </a:moveTo>
                  <a:cubicBezTo>
                    <a:pt x="155" y="521"/>
                    <a:pt x="47" y="414"/>
                    <a:pt x="47" y="284"/>
                  </a:cubicBezTo>
                  <a:cubicBezTo>
                    <a:pt x="47" y="153"/>
                    <a:pt x="155" y="46"/>
                    <a:pt x="288" y="46"/>
                  </a:cubicBezTo>
                  <a:cubicBezTo>
                    <a:pt x="421" y="46"/>
                    <a:pt x="529" y="153"/>
                    <a:pt x="529" y="284"/>
                  </a:cubicBezTo>
                  <a:cubicBezTo>
                    <a:pt x="529" y="414"/>
                    <a:pt x="421" y="521"/>
                    <a:pt x="288" y="52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Freeform 75">
              <a:extLst>
                <a:ext uri="{FF2B5EF4-FFF2-40B4-BE49-F238E27FC236}">
                  <a16:creationId xmlns:a16="http://schemas.microsoft.com/office/drawing/2014/main" id="{E9268AD8-8DEC-4DDB-9CF2-2892E08CDA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56" y="981"/>
              <a:ext cx="623" cy="600"/>
            </a:xfrm>
            <a:custGeom>
              <a:avLst/>
              <a:gdLst>
                <a:gd name="T0" fmla="*/ 170 w 340"/>
                <a:gd name="T1" fmla="*/ 0 h 327"/>
                <a:gd name="T2" fmla="*/ 0 w 340"/>
                <a:gd name="T3" fmla="*/ 164 h 327"/>
                <a:gd name="T4" fmla="*/ 170 w 340"/>
                <a:gd name="T5" fmla="*/ 327 h 327"/>
                <a:gd name="T6" fmla="*/ 340 w 340"/>
                <a:gd name="T7" fmla="*/ 164 h 327"/>
                <a:gd name="T8" fmla="*/ 170 w 340"/>
                <a:gd name="T9" fmla="*/ 0 h 327"/>
                <a:gd name="T10" fmla="*/ 170 w 340"/>
                <a:gd name="T11" fmla="*/ 281 h 327"/>
                <a:gd name="T12" fmla="*/ 47 w 340"/>
                <a:gd name="T13" fmla="*/ 164 h 327"/>
                <a:gd name="T14" fmla="*/ 170 w 340"/>
                <a:gd name="T15" fmla="*/ 47 h 327"/>
                <a:gd name="T16" fmla="*/ 293 w 340"/>
                <a:gd name="T17" fmla="*/ 164 h 327"/>
                <a:gd name="T18" fmla="*/ 170 w 340"/>
                <a:gd name="T19" fmla="*/ 281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327">
                  <a:moveTo>
                    <a:pt x="170" y="0"/>
                  </a:moveTo>
                  <a:cubicBezTo>
                    <a:pt x="76" y="0"/>
                    <a:pt x="0" y="73"/>
                    <a:pt x="0" y="164"/>
                  </a:cubicBezTo>
                  <a:cubicBezTo>
                    <a:pt x="0" y="254"/>
                    <a:pt x="76" y="327"/>
                    <a:pt x="170" y="327"/>
                  </a:cubicBezTo>
                  <a:cubicBezTo>
                    <a:pt x="264" y="327"/>
                    <a:pt x="340" y="254"/>
                    <a:pt x="340" y="164"/>
                  </a:cubicBezTo>
                  <a:cubicBezTo>
                    <a:pt x="340" y="73"/>
                    <a:pt x="264" y="0"/>
                    <a:pt x="170" y="0"/>
                  </a:cubicBezTo>
                  <a:moveTo>
                    <a:pt x="170" y="281"/>
                  </a:moveTo>
                  <a:cubicBezTo>
                    <a:pt x="102" y="281"/>
                    <a:pt x="47" y="228"/>
                    <a:pt x="47" y="164"/>
                  </a:cubicBezTo>
                  <a:cubicBezTo>
                    <a:pt x="47" y="99"/>
                    <a:pt x="102" y="47"/>
                    <a:pt x="170" y="47"/>
                  </a:cubicBezTo>
                  <a:cubicBezTo>
                    <a:pt x="238" y="47"/>
                    <a:pt x="293" y="99"/>
                    <a:pt x="293" y="164"/>
                  </a:cubicBezTo>
                  <a:cubicBezTo>
                    <a:pt x="293" y="228"/>
                    <a:pt x="238" y="281"/>
                    <a:pt x="170" y="281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Oval 76">
              <a:extLst>
                <a:ext uri="{FF2B5EF4-FFF2-40B4-BE49-F238E27FC236}">
                  <a16:creationId xmlns:a16="http://schemas.microsoft.com/office/drawing/2014/main" id="{480EAD79-0945-4CCB-B996-11BA58C7E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9" y="1168"/>
              <a:ext cx="228" cy="22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Freeform 77">
              <a:extLst>
                <a:ext uri="{FF2B5EF4-FFF2-40B4-BE49-F238E27FC236}">
                  <a16:creationId xmlns:a16="http://schemas.microsoft.com/office/drawing/2014/main" id="{A2A44E4B-C4D5-43FE-942F-C0F35FF5D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0" y="2023"/>
              <a:ext cx="152" cy="284"/>
            </a:xfrm>
            <a:custGeom>
              <a:avLst/>
              <a:gdLst>
                <a:gd name="T0" fmla="*/ 20 w 152"/>
                <a:gd name="T1" fmla="*/ 0 h 284"/>
                <a:gd name="T2" fmla="*/ 0 w 152"/>
                <a:gd name="T3" fmla="*/ 148 h 284"/>
                <a:gd name="T4" fmla="*/ 139 w 152"/>
                <a:gd name="T5" fmla="*/ 284 h 284"/>
                <a:gd name="T6" fmla="*/ 152 w 152"/>
                <a:gd name="T7" fmla="*/ 130 h 284"/>
                <a:gd name="T8" fmla="*/ 20 w 152"/>
                <a:gd name="T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284">
                  <a:moveTo>
                    <a:pt x="20" y="0"/>
                  </a:moveTo>
                  <a:lnTo>
                    <a:pt x="0" y="148"/>
                  </a:lnTo>
                  <a:lnTo>
                    <a:pt x="139" y="284"/>
                  </a:lnTo>
                  <a:lnTo>
                    <a:pt x="152" y="13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34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Freeform 78">
              <a:extLst>
                <a:ext uri="{FF2B5EF4-FFF2-40B4-BE49-F238E27FC236}">
                  <a16:creationId xmlns:a16="http://schemas.microsoft.com/office/drawing/2014/main" id="{763433AA-140C-4FB3-8F42-EF79244AA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0" y="2023"/>
              <a:ext cx="152" cy="284"/>
            </a:xfrm>
            <a:custGeom>
              <a:avLst/>
              <a:gdLst>
                <a:gd name="T0" fmla="*/ 20 w 152"/>
                <a:gd name="T1" fmla="*/ 0 h 284"/>
                <a:gd name="T2" fmla="*/ 0 w 152"/>
                <a:gd name="T3" fmla="*/ 148 h 284"/>
                <a:gd name="T4" fmla="*/ 139 w 152"/>
                <a:gd name="T5" fmla="*/ 284 h 284"/>
                <a:gd name="T6" fmla="*/ 152 w 152"/>
                <a:gd name="T7" fmla="*/ 130 h 284"/>
                <a:gd name="T8" fmla="*/ 20 w 152"/>
                <a:gd name="T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284">
                  <a:moveTo>
                    <a:pt x="20" y="0"/>
                  </a:moveTo>
                  <a:lnTo>
                    <a:pt x="0" y="148"/>
                  </a:lnTo>
                  <a:lnTo>
                    <a:pt x="139" y="284"/>
                  </a:lnTo>
                  <a:lnTo>
                    <a:pt x="152" y="130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Freeform 79">
              <a:extLst>
                <a:ext uri="{FF2B5EF4-FFF2-40B4-BE49-F238E27FC236}">
                  <a16:creationId xmlns:a16="http://schemas.microsoft.com/office/drawing/2014/main" id="{5F4B53C1-6FA1-4726-90E8-58C1631E0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4" y="1956"/>
              <a:ext cx="284" cy="153"/>
            </a:xfrm>
            <a:custGeom>
              <a:avLst/>
              <a:gdLst>
                <a:gd name="T0" fmla="*/ 0 w 284"/>
                <a:gd name="T1" fmla="*/ 23 h 153"/>
                <a:gd name="T2" fmla="*/ 149 w 284"/>
                <a:gd name="T3" fmla="*/ 0 h 153"/>
                <a:gd name="T4" fmla="*/ 284 w 284"/>
                <a:gd name="T5" fmla="*/ 142 h 153"/>
                <a:gd name="T6" fmla="*/ 130 w 284"/>
                <a:gd name="T7" fmla="*/ 153 h 153"/>
                <a:gd name="T8" fmla="*/ 0 w 284"/>
                <a:gd name="T9" fmla="*/ 2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53">
                  <a:moveTo>
                    <a:pt x="0" y="23"/>
                  </a:moveTo>
                  <a:lnTo>
                    <a:pt x="149" y="0"/>
                  </a:lnTo>
                  <a:lnTo>
                    <a:pt x="284" y="142"/>
                  </a:lnTo>
                  <a:lnTo>
                    <a:pt x="130" y="15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34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Freeform 80">
              <a:extLst>
                <a:ext uri="{FF2B5EF4-FFF2-40B4-BE49-F238E27FC236}">
                  <a16:creationId xmlns:a16="http://schemas.microsoft.com/office/drawing/2014/main" id="{2D05E0DE-5CE7-4F7E-8174-F1536FBD1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4" y="1956"/>
              <a:ext cx="284" cy="153"/>
            </a:xfrm>
            <a:custGeom>
              <a:avLst/>
              <a:gdLst>
                <a:gd name="T0" fmla="*/ 0 w 284"/>
                <a:gd name="T1" fmla="*/ 23 h 153"/>
                <a:gd name="T2" fmla="*/ 149 w 284"/>
                <a:gd name="T3" fmla="*/ 0 h 153"/>
                <a:gd name="T4" fmla="*/ 284 w 284"/>
                <a:gd name="T5" fmla="*/ 142 h 153"/>
                <a:gd name="T6" fmla="*/ 130 w 284"/>
                <a:gd name="T7" fmla="*/ 153 h 153"/>
                <a:gd name="T8" fmla="*/ 0 w 284"/>
                <a:gd name="T9" fmla="*/ 2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53">
                  <a:moveTo>
                    <a:pt x="0" y="23"/>
                  </a:moveTo>
                  <a:lnTo>
                    <a:pt x="149" y="0"/>
                  </a:lnTo>
                  <a:lnTo>
                    <a:pt x="284" y="142"/>
                  </a:lnTo>
                  <a:lnTo>
                    <a:pt x="130" y="153"/>
                  </a:lnTo>
                  <a:lnTo>
                    <a:pt x="0" y="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Freeform 81">
              <a:extLst>
                <a:ext uri="{FF2B5EF4-FFF2-40B4-BE49-F238E27FC236}">
                  <a16:creationId xmlns:a16="http://schemas.microsoft.com/office/drawing/2014/main" id="{BCCD9427-9B4A-4D4E-8849-4A7E54976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0" y="2061"/>
              <a:ext cx="26" cy="156"/>
            </a:xfrm>
            <a:custGeom>
              <a:avLst/>
              <a:gdLst>
                <a:gd name="T0" fmla="*/ 20 w 26"/>
                <a:gd name="T1" fmla="*/ 0 h 156"/>
                <a:gd name="T2" fmla="*/ 0 w 26"/>
                <a:gd name="T3" fmla="*/ 149 h 156"/>
                <a:gd name="T4" fmla="*/ 7 w 26"/>
                <a:gd name="T5" fmla="*/ 156 h 156"/>
                <a:gd name="T6" fmla="*/ 26 w 26"/>
                <a:gd name="T7" fmla="*/ 7 h 156"/>
                <a:gd name="T8" fmla="*/ 22 w 26"/>
                <a:gd name="T9" fmla="*/ 4 h 156"/>
                <a:gd name="T10" fmla="*/ 20 w 26"/>
                <a:gd name="T1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56">
                  <a:moveTo>
                    <a:pt x="20" y="0"/>
                  </a:moveTo>
                  <a:lnTo>
                    <a:pt x="0" y="149"/>
                  </a:lnTo>
                  <a:lnTo>
                    <a:pt x="7" y="156"/>
                  </a:lnTo>
                  <a:lnTo>
                    <a:pt x="26" y="7"/>
                  </a:lnTo>
                  <a:lnTo>
                    <a:pt x="22" y="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A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Freeform 82">
              <a:extLst>
                <a:ext uri="{FF2B5EF4-FFF2-40B4-BE49-F238E27FC236}">
                  <a16:creationId xmlns:a16="http://schemas.microsoft.com/office/drawing/2014/main" id="{EF087045-B558-4910-A452-E296EF437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0" y="2061"/>
              <a:ext cx="26" cy="156"/>
            </a:xfrm>
            <a:custGeom>
              <a:avLst/>
              <a:gdLst>
                <a:gd name="T0" fmla="*/ 20 w 26"/>
                <a:gd name="T1" fmla="*/ 0 h 156"/>
                <a:gd name="T2" fmla="*/ 0 w 26"/>
                <a:gd name="T3" fmla="*/ 149 h 156"/>
                <a:gd name="T4" fmla="*/ 7 w 26"/>
                <a:gd name="T5" fmla="*/ 156 h 156"/>
                <a:gd name="T6" fmla="*/ 26 w 26"/>
                <a:gd name="T7" fmla="*/ 7 h 156"/>
                <a:gd name="T8" fmla="*/ 22 w 26"/>
                <a:gd name="T9" fmla="*/ 4 h 156"/>
                <a:gd name="T10" fmla="*/ 20 w 26"/>
                <a:gd name="T1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56">
                  <a:moveTo>
                    <a:pt x="20" y="0"/>
                  </a:moveTo>
                  <a:lnTo>
                    <a:pt x="0" y="149"/>
                  </a:lnTo>
                  <a:lnTo>
                    <a:pt x="7" y="156"/>
                  </a:lnTo>
                  <a:lnTo>
                    <a:pt x="26" y="7"/>
                  </a:lnTo>
                  <a:lnTo>
                    <a:pt x="22" y="4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Freeform 83">
              <a:extLst>
                <a:ext uri="{FF2B5EF4-FFF2-40B4-BE49-F238E27FC236}">
                  <a16:creationId xmlns:a16="http://schemas.microsoft.com/office/drawing/2014/main" id="{CFB49AEC-F7EB-44B0-87F2-DFC7A27EA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4" y="2254"/>
              <a:ext cx="7" cy="7"/>
            </a:xfrm>
            <a:custGeom>
              <a:avLst/>
              <a:gdLst>
                <a:gd name="T0" fmla="*/ 0 w 7"/>
                <a:gd name="T1" fmla="*/ 0 h 7"/>
                <a:gd name="T2" fmla="*/ 0 w 7"/>
                <a:gd name="T3" fmla="*/ 0 h 7"/>
                <a:gd name="T4" fmla="*/ 7 w 7"/>
                <a:gd name="T5" fmla="*/ 7 h 7"/>
                <a:gd name="T6" fmla="*/ 7 w 7"/>
                <a:gd name="T7" fmla="*/ 7 h 7"/>
                <a:gd name="T8" fmla="*/ 0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7" y="7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Freeform 84">
              <a:extLst>
                <a:ext uri="{FF2B5EF4-FFF2-40B4-BE49-F238E27FC236}">
                  <a16:creationId xmlns:a16="http://schemas.microsoft.com/office/drawing/2014/main" id="{6F95AD86-E50B-4B34-9F5F-05E0286C8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4" y="2254"/>
              <a:ext cx="7" cy="7"/>
            </a:xfrm>
            <a:custGeom>
              <a:avLst/>
              <a:gdLst>
                <a:gd name="T0" fmla="*/ 0 w 7"/>
                <a:gd name="T1" fmla="*/ 0 h 7"/>
                <a:gd name="T2" fmla="*/ 0 w 7"/>
                <a:gd name="T3" fmla="*/ 0 h 7"/>
                <a:gd name="T4" fmla="*/ 7 w 7"/>
                <a:gd name="T5" fmla="*/ 7 h 7"/>
                <a:gd name="T6" fmla="*/ 7 w 7"/>
                <a:gd name="T7" fmla="*/ 7 h 7"/>
                <a:gd name="T8" fmla="*/ 0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7" y="7"/>
                  </a:lnTo>
                  <a:lnTo>
                    <a:pt x="7" y="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Freeform 85">
              <a:extLst>
                <a:ext uri="{FF2B5EF4-FFF2-40B4-BE49-F238E27FC236}">
                  <a16:creationId xmlns:a16="http://schemas.microsoft.com/office/drawing/2014/main" id="{94608FE6-FEEC-45B8-8C7A-9B9D62599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4" y="2107"/>
              <a:ext cx="26" cy="154"/>
            </a:xfrm>
            <a:custGeom>
              <a:avLst/>
              <a:gdLst>
                <a:gd name="T0" fmla="*/ 20 w 26"/>
                <a:gd name="T1" fmla="*/ 0 h 154"/>
                <a:gd name="T2" fmla="*/ 0 w 26"/>
                <a:gd name="T3" fmla="*/ 147 h 154"/>
                <a:gd name="T4" fmla="*/ 7 w 26"/>
                <a:gd name="T5" fmla="*/ 154 h 154"/>
                <a:gd name="T6" fmla="*/ 26 w 26"/>
                <a:gd name="T7" fmla="*/ 5 h 154"/>
                <a:gd name="T8" fmla="*/ 24 w 26"/>
                <a:gd name="T9" fmla="*/ 2 h 154"/>
                <a:gd name="T10" fmla="*/ 20 w 26"/>
                <a:gd name="T1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54">
                  <a:moveTo>
                    <a:pt x="20" y="0"/>
                  </a:moveTo>
                  <a:lnTo>
                    <a:pt x="0" y="147"/>
                  </a:lnTo>
                  <a:lnTo>
                    <a:pt x="7" y="154"/>
                  </a:lnTo>
                  <a:lnTo>
                    <a:pt x="26" y="5"/>
                  </a:lnTo>
                  <a:lnTo>
                    <a:pt x="24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A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Freeform 86">
              <a:extLst>
                <a:ext uri="{FF2B5EF4-FFF2-40B4-BE49-F238E27FC236}">
                  <a16:creationId xmlns:a16="http://schemas.microsoft.com/office/drawing/2014/main" id="{B8F0242B-92DE-42E8-B3FF-DAB818D83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4" y="2107"/>
              <a:ext cx="26" cy="154"/>
            </a:xfrm>
            <a:custGeom>
              <a:avLst/>
              <a:gdLst>
                <a:gd name="T0" fmla="*/ 20 w 26"/>
                <a:gd name="T1" fmla="*/ 0 h 154"/>
                <a:gd name="T2" fmla="*/ 0 w 26"/>
                <a:gd name="T3" fmla="*/ 147 h 154"/>
                <a:gd name="T4" fmla="*/ 7 w 26"/>
                <a:gd name="T5" fmla="*/ 154 h 154"/>
                <a:gd name="T6" fmla="*/ 26 w 26"/>
                <a:gd name="T7" fmla="*/ 5 h 154"/>
                <a:gd name="T8" fmla="*/ 24 w 26"/>
                <a:gd name="T9" fmla="*/ 2 h 154"/>
                <a:gd name="T10" fmla="*/ 20 w 26"/>
                <a:gd name="T1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54">
                  <a:moveTo>
                    <a:pt x="20" y="0"/>
                  </a:moveTo>
                  <a:lnTo>
                    <a:pt x="0" y="147"/>
                  </a:lnTo>
                  <a:lnTo>
                    <a:pt x="7" y="154"/>
                  </a:lnTo>
                  <a:lnTo>
                    <a:pt x="26" y="5"/>
                  </a:lnTo>
                  <a:lnTo>
                    <a:pt x="24" y="2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Freeform 87">
              <a:extLst>
                <a:ext uri="{FF2B5EF4-FFF2-40B4-BE49-F238E27FC236}">
                  <a16:creationId xmlns:a16="http://schemas.microsoft.com/office/drawing/2014/main" id="{03EFCA34-66A9-4C23-9C95-EA05F2752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2" y="2048"/>
              <a:ext cx="13" cy="8"/>
            </a:xfrm>
            <a:custGeom>
              <a:avLst/>
              <a:gdLst>
                <a:gd name="T0" fmla="*/ 4 w 13"/>
                <a:gd name="T1" fmla="*/ 0 h 8"/>
                <a:gd name="T2" fmla="*/ 0 w 13"/>
                <a:gd name="T3" fmla="*/ 0 h 8"/>
                <a:gd name="T4" fmla="*/ 6 w 13"/>
                <a:gd name="T5" fmla="*/ 8 h 8"/>
                <a:gd name="T6" fmla="*/ 13 w 13"/>
                <a:gd name="T7" fmla="*/ 6 h 8"/>
                <a:gd name="T8" fmla="*/ 4 w 13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8">
                  <a:moveTo>
                    <a:pt x="4" y="0"/>
                  </a:moveTo>
                  <a:lnTo>
                    <a:pt x="0" y="0"/>
                  </a:lnTo>
                  <a:lnTo>
                    <a:pt x="6" y="8"/>
                  </a:lnTo>
                  <a:lnTo>
                    <a:pt x="13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Freeform 88">
              <a:extLst>
                <a:ext uri="{FF2B5EF4-FFF2-40B4-BE49-F238E27FC236}">
                  <a16:creationId xmlns:a16="http://schemas.microsoft.com/office/drawing/2014/main" id="{B09D72A0-A934-4D7E-8A5D-B7F255DA0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2" y="2048"/>
              <a:ext cx="13" cy="8"/>
            </a:xfrm>
            <a:custGeom>
              <a:avLst/>
              <a:gdLst>
                <a:gd name="T0" fmla="*/ 4 w 13"/>
                <a:gd name="T1" fmla="*/ 0 h 8"/>
                <a:gd name="T2" fmla="*/ 0 w 13"/>
                <a:gd name="T3" fmla="*/ 0 h 8"/>
                <a:gd name="T4" fmla="*/ 6 w 13"/>
                <a:gd name="T5" fmla="*/ 8 h 8"/>
                <a:gd name="T6" fmla="*/ 13 w 13"/>
                <a:gd name="T7" fmla="*/ 6 h 8"/>
                <a:gd name="T8" fmla="*/ 4 w 13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8">
                  <a:moveTo>
                    <a:pt x="4" y="0"/>
                  </a:moveTo>
                  <a:lnTo>
                    <a:pt x="0" y="0"/>
                  </a:lnTo>
                  <a:lnTo>
                    <a:pt x="6" y="8"/>
                  </a:lnTo>
                  <a:lnTo>
                    <a:pt x="13" y="6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Freeform 89">
              <a:extLst>
                <a:ext uri="{FF2B5EF4-FFF2-40B4-BE49-F238E27FC236}">
                  <a16:creationId xmlns:a16="http://schemas.microsoft.com/office/drawing/2014/main" id="{E33EE2C8-8EE8-4634-9536-BEA4985A0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65"/>
              <a:ext cx="8" cy="7"/>
            </a:xfrm>
            <a:custGeom>
              <a:avLst/>
              <a:gdLst>
                <a:gd name="T0" fmla="*/ 0 w 8"/>
                <a:gd name="T1" fmla="*/ 0 h 7"/>
                <a:gd name="T2" fmla="*/ 0 w 8"/>
                <a:gd name="T3" fmla="*/ 0 h 7"/>
                <a:gd name="T4" fmla="*/ 8 w 8"/>
                <a:gd name="T5" fmla="*/ 7 h 7"/>
                <a:gd name="T6" fmla="*/ 8 w 8"/>
                <a:gd name="T7" fmla="*/ 7 h 7"/>
                <a:gd name="T8" fmla="*/ 0 w 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0" y="0"/>
                  </a:ln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9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Freeform 90">
              <a:extLst>
                <a:ext uri="{FF2B5EF4-FFF2-40B4-BE49-F238E27FC236}">
                  <a16:creationId xmlns:a16="http://schemas.microsoft.com/office/drawing/2014/main" id="{18F04819-1229-4EF0-B2E9-D9E229981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65"/>
              <a:ext cx="8" cy="7"/>
            </a:xfrm>
            <a:custGeom>
              <a:avLst/>
              <a:gdLst>
                <a:gd name="T0" fmla="*/ 0 w 8"/>
                <a:gd name="T1" fmla="*/ 0 h 7"/>
                <a:gd name="T2" fmla="*/ 0 w 8"/>
                <a:gd name="T3" fmla="*/ 0 h 7"/>
                <a:gd name="T4" fmla="*/ 8 w 8"/>
                <a:gd name="T5" fmla="*/ 7 h 7"/>
                <a:gd name="T6" fmla="*/ 8 w 8"/>
                <a:gd name="T7" fmla="*/ 7 h 7"/>
                <a:gd name="T8" fmla="*/ 0 w 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0" y="0"/>
                  </a:ln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Freeform 91">
              <a:extLst>
                <a:ext uri="{FF2B5EF4-FFF2-40B4-BE49-F238E27FC236}">
                  <a16:creationId xmlns:a16="http://schemas.microsoft.com/office/drawing/2014/main" id="{A1D228FF-3C35-499A-9E16-B9752BE52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48"/>
              <a:ext cx="158" cy="24"/>
            </a:xfrm>
            <a:custGeom>
              <a:avLst/>
              <a:gdLst>
                <a:gd name="T0" fmla="*/ 152 w 158"/>
                <a:gd name="T1" fmla="*/ 0 h 24"/>
                <a:gd name="T2" fmla="*/ 0 w 158"/>
                <a:gd name="T3" fmla="*/ 17 h 24"/>
                <a:gd name="T4" fmla="*/ 8 w 158"/>
                <a:gd name="T5" fmla="*/ 24 h 24"/>
                <a:gd name="T6" fmla="*/ 158 w 158"/>
                <a:gd name="T7" fmla="*/ 8 h 24"/>
                <a:gd name="T8" fmla="*/ 152 w 158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24">
                  <a:moveTo>
                    <a:pt x="152" y="0"/>
                  </a:moveTo>
                  <a:lnTo>
                    <a:pt x="0" y="17"/>
                  </a:lnTo>
                  <a:lnTo>
                    <a:pt x="8" y="24"/>
                  </a:lnTo>
                  <a:lnTo>
                    <a:pt x="158" y="8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EA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Freeform 92">
              <a:extLst>
                <a:ext uri="{FF2B5EF4-FFF2-40B4-BE49-F238E27FC236}">
                  <a16:creationId xmlns:a16="http://schemas.microsoft.com/office/drawing/2014/main" id="{CE6CA106-8382-4F04-95A5-EDD8FF0AA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48"/>
              <a:ext cx="158" cy="24"/>
            </a:xfrm>
            <a:custGeom>
              <a:avLst/>
              <a:gdLst>
                <a:gd name="T0" fmla="*/ 152 w 158"/>
                <a:gd name="T1" fmla="*/ 0 h 24"/>
                <a:gd name="T2" fmla="*/ 0 w 158"/>
                <a:gd name="T3" fmla="*/ 17 h 24"/>
                <a:gd name="T4" fmla="*/ 8 w 158"/>
                <a:gd name="T5" fmla="*/ 24 h 24"/>
                <a:gd name="T6" fmla="*/ 158 w 158"/>
                <a:gd name="T7" fmla="*/ 8 h 24"/>
                <a:gd name="T8" fmla="*/ 152 w 158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24">
                  <a:moveTo>
                    <a:pt x="152" y="0"/>
                  </a:moveTo>
                  <a:lnTo>
                    <a:pt x="0" y="17"/>
                  </a:lnTo>
                  <a:lnTo>
                    <a:pt x="8" y="24"/>
                  </a:lnTo>
                  <a:lnTo>
                    <a:pt x="158" y="8"/>
                  </a:lnTo>
                  <a:lnTo>
                    <a:pt x="1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Freeform 93">
              <a:extLst>
                <a:ext uri="{FF2B5EF4-FFF2-40B4-BE49-F238E27FC236}">
                  <a16:creationId xmlns:a16="http://schemas.microsoft.com/office/drawing/2014/main" id="{2F35BA8D-1D29-4953-9816-1FD994A14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" y="1999"/>
              <a:ext cx="11" cy="5"/>
            </a:xfrm>
            <a:custGeom>
              <a:avLst/>
              <a:gdLst>
                <a:gd name="T0" fmla="*/ 4 w 11"/>
                <a:gd name="T1" fmla="*/ 0 h 5"/>
                <a:gd name="T2" fmla="*/ 0 w 11"/>
                <a:gd name="T3" fmla="*/ 0 h 5"/>
                <a:gd name="T4" fmla="*/ 5 w 11"/>
                <a:gd name="T5" fmla="*/ 5 h 5"/>
                <a:gd name="T6" fmla="*/ 11 w 11"/>
                <a:gd name="T7" fmla="*/ 5 h 5"/>
                <a:gd name="T8" fmla="*/ 4 w 1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4" y="0"/>
                  </a:moveTo>
                  <a:lnTo>
                    <a:pt x="0" y="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0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Freeform 94">
              <a:extLst>
                <a:ext uri="{FF2B5EF4-FFF2-40B4-BE49-F238E27FC236}">
                  <a16:creationId xmlns:a16="http://schemas.microsoft.com/office/drawing/2014/main" id="{7900EC64-5291-4F1F-ADF4-F4BA7D2AC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" y="1999"/>
              <a:ext cx="11" cy="5"/>
            </a:xfrm>
            <a:custGeom>
              <a:avLst/>
              <a:gdLst>
                <a:gd name="T0" fmla="*/ 4 w 11"/>
                <a:gd name="T1" fmla="*/ 0 h 5"/>
                <a:gd name="T2" fmla="*/ 0 w 11"/>
                <a:gd name="T3" fmla="*/ 0 h 5"/>
                <a:gd name="T4" fmla="*/ 5 w 11"/>
                <a:gd name="T5" fmla="*/ 5 h 5"/>
                <a:gd name="T6" fmla="*/ 11 w 11"/>
                <a:gd name="T7" fmla="*/ 5 h 5"/>
                <a:gd name="T8" fmla="*/ 4 w 1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4" y="0"/>
                  </a:moveTo>
                  <a:lnTo>
                    <a:pt x="0" y="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Freeform 95">
              <a:extLst>
                <a:ext uri="{FF2B5EF4-FFF2-40B4-BE49-F238E27FC236}">
                  <a16:creationId xmlns:a16="http://schemas.microsoft.com/office/drawing/2014/main" id="{9C7D0381-C59E-4BE3-9896-3C0E46798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" y="1999"/>
              <a:ext cx="159" cy="22"/>
            </a:xfrm>
            <a:custGeom>
              <a:avLst/>
              <a:gdLst>
                <a:gd name="T0" fmla="*/ 154 w 159"/>
                <a:gd name="T1" fmla="*/ 0 h 22"/>
                <a:gd name="T2" fmla="*/ 0 w 159"/>
                <a:gd name="T3" fmla="*/ 14 h 22"/>
                <a:gd name="T4" fmla="*/ 7 w 159"/>
                <a:gd name="T5" fmla="*/ 22 h 22"/>
                <a:gd name="T6" fmla="*/ 159 w 159"/>
                <a:gd name="T7" fmla="*/ 5 h 22"/>
                <a:gd name="T8" fmla="*/ 154 w 159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22">
                  <a:moveTo>
                    <a:pt x="154" y="0"/>
                  </a:moveTo>
                  <a:lnTo>
                    <a:pt x="0" y="14"/>
                  </a:lnTo>
                  <a:lnTo>
                    <a:pt x="7" y="22"/>
                  </a:lnTo>
                  <a:lnTo>
                    <a:pt x="159" y="5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EA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Freeform 96">
              <a:extLst>
                <a:ext uri="{FF2B5EF4-FFF2-40B4-BE49-F238E27FC236}">
                  <a16:creationId xmlns:a16="http://schemas.microsoft.com/office/drawing/2014/main" id="{F78A217C-0B43-43B6-B8CB-B3EF2C688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" y="1999"/>
              <a:ext cx="159" cy="22"/>
            </a:xfrm>
            <a:custGeom>
              <a:avLst/>
              <a:gdLst>
                <a:gd name="T0" fmla="*/ 154 w 159"/>
                <a:gd name="T1" fmla="*/ 0 h 22"/>
                <a:gd name="T2" fmla="*/ 0 w 159"/>
                <a:gd name="T3" fmla="*/ 14 h 22"/>
                <a:gd name="T4" fmla="*/ 7 w 159"/>
                <a:gd name="T5" fmla="*/ 22 h 22"/>
                <a:gd name="T6" fmla="*/ 159 w 159"/>
                <a:gd name="T7" fmla="*/ 5 h 22"/>
                <a:gd name="T8" fmla="*/ 154 w 159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22">
                  <a:moveTo>
                    <a:pt x="154" y="0"/>
                  </a:moveTo>
                  <a:lnTo>
                    <a:pt x="0" y="14"/>
                  </a:lnTo>
                  <a:lnTo>
                    <a:pt x="7" y="22"/>
                  </a:lnTo>
                  <a:lnTo>
                    <a:pt x="159" y="5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Freeform 97">
              <a:extLst>
                <a:ext uri="{FF2B5EF4-FFF2-40B4-BE49-F238E27FC236}">
                  <a16:creationId xmlns:a16="http://schemas.microsoft.com/office/drawing/2014/main" id="{16696FD5-8FB4-489D-A827-4E5F9BE23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0" y="1249"/>
              <a:ext cx="904" cy="904"/>
            </a:xfrm>
            <a:custGeom>
              <a:avLst/>
              <a:gdLst>
                <a:gd name="T0" fmla="*/ 30 w 493"/>
                <a:gd name="T1" fmla="*/ 5 h 493"/>
                <a:gd name="T2" fmla="*/ 30 w 493"/>
                <a:gd name="T3" fmla="*/ 5 h 493"/>
                <a:gd name="T4" fmla="*/ 17 w 493"/>
                <a:gd name="T5" fmla="*/ 0 h 493"/>
                <a:gd name="T6" fmla="*/ 0 w 493"/>
                <a:gd name="T7" fmla="*/ 17 h 493"/>
                <a:gd name="T8" fmla="*/ 6 w 493"/>
                <a:gd name="T9" fmla="*/ 31 h 493"/>
                <a:gd name="T10" fmla="*/ 6 w 493"/>
                <a:gd name="T11" fmla="*/ 31 h 493"/>
                <a:gd name="T12" fmla="*/ 470 w 493"/>
                <a:gd name="T13" fmla="*/ 493 h 493"/>
                <a:gd name="T14" fmla="*/ 493 w 493"/>
                <a:gd name="T15" fmla="*/ 469 h 493"/>
                <a:gd name="T16" fmla="*/ 30 w 493"/>
                <a:gd name="T17" fmla="*/ 5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3" h="493">
                  <a:moveTo>
                    <a:pt x="30" y="5"/>
                  </a:moveTo>
                  <a:cubicBezTo>
                    <a:pt x="30" y="5"/>
                    <a:pt x="30" y="5"/>
                    <a:pt x="30" y="5"/>
                  </a:cubicBezTo>
                  <a:cubicBezTo>
                    <a:pt x="27" y="2"/>
                    <a:pt x="22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3"/>
                    <a:pt x="2" y="28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470" y="493"/>
                    <a:pt x="470" y="493"/>
                    <a:pt x="470" y="493"/>
                  </a:cubicBezTo>
                  <a:cubicBezTo>
                    <a:pt x="493" y="469"/>
                    <a:pt x="493" y="469"/>
                    <a:pt x="493" y="469"/>
                  </a:cubicBezTo>
                  <a:cubicBezTo>
                    <a:pt x="30" y="5"/>
                    <a:pt x="30" y="5"/>
                    <a:pt x="30" y="5"/>
                  </a:cubicBezTo>
                </a:path>
              </a:pathLst>
            </a:custGeom>
            <a:solidFill>
              <a:srgbClr val="5D4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Freeform 98">
              <a:extLst>
                <a:ext uri="{FF2B5EF4-FFF2-40B4-BE49-F238E27FC236}">
                  <a16:creationId xmlns:a16="http://schemas.microsoft.com/office/drawing/2014/main" id="{5F671B8F-697D-47F2-B047-D4722D4F0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" y="2074"/>
              <a:ext cx="58" cy="59"/>
            </a:xfrm>
            <a:custGeom>
              <a:avLst/>
              <a:gdLst>
                <a:gd name="T0" fmla="*/ 3 w 32"/>
                <a:gd name="T1" fmla="*/ 0 h 32"/>
                <a:gd name="T2" fmla="*/ 0 w 32"/>
                <a:gd name="T3" fmla="*/ 3 h 32"/>
                <a:gd name="T4" fmla="*/ 13 w 32"/>
                <a:gd name="T5" fmla="*/ 17 h 32"/>
                <a:gd name="T6" fmla="*/ 29 w 32"/>
                <a:gd name="T7" fmla="*/ 32 h 32"/>
                <a:gd name="T8" fmla="*/ 32 w 32"/>
                <a:gd name="T9" fmla="*/ 29 h 32"/>
                <a:gd name="T10" fmla="*/ 3 w 32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2">
                  <a:moveTo>
                    <a:pt x="3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4" y="8"/>
                    <a:pt x="8" y="12"/>
                    <a:pt x="13" y="17"/>
                  </a:cubicBezTo>
                  <a:cubicBezTo>
                    <a:pt x="18" y="22"/>
                    <a:pt x="24" y="27"/>
                    <a:pt x="29" y="32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22" y="20"/>
                    <a:pt x="12" y="10"/>
                    <a:pt x="3" y="0"/>
                  </a:cubicBezTo>
                </a:path>
              </a:pathLst>
            </a:custGeom>
            <a:solidFill>
              <a:srgbClr val="C9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Freeform 106">
              <a:extLst>
                <a:ext uri="{FF2B5EF4-FFF2-40B4-BE49-F238E27FC236}">
                  <a16:creationId xmlns:a16="http://schemas.microsoft.com/office/drawing/2014/main" id="{DDDBC8CD-B674-4E50-AA1A-D2FB9C6C1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0" y="1267"/>
              <a:ext cx="49" cy="62"/>
            </a:xfrm>
            <a:custGeom>
              <a:avLst/>
              <a:gdLst>
                <a:gd name="T0" fmla="*/ 2 w 27"/>
                <a:gd name="T1" fmla="*/ 0 h 34"/>
                <a:gd name="T2" fmla="*/ 0 w 27"/>
                <a:gd name="T3" fmla="*/ 2 h 34"/>
                <a:gd name="T4" fmla="*/ 0 w 27"/>
                <a:gd name="T5" fmla="*/ 7 h 34"/>
                <a:gd name="T6" fmla="*/ 6 w 27"/>
                <a:gd name="T7" fmla="*/ 21 h 34"/>
                <a:gd name="T8" fmla="*/ 6 w 27"/>
                <a:gd name="T9" fmla="*/ 21 h 34"/>
                <a:gd name="T10" fmla="*/ 19 w 27"/>
                <a:gd name="T11" fmla="*/ 34 h 34"/>
                <a:gd name="T12" fmla="*/ 27 w 27"/>
                <a:gd name="T13" fmla="*/ 25 h 34"/>
                <a:gd name="T14" fmla="*/ 15 w 27"/>
                <a:gd name="T15" fmla="*/ 15 h 34"/>
                <a:gd name="T16" fmla="*/ 2 w 27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4">
                  <a:moveTo>
                    <a:pt x="2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5"/>
                    <a:pt x="0" y="7"/>
                  </a:cubicBezTo>
                  <a:cubicBezTo>
                    <a:pt x="0" y="13"/>
                    <a:pt x="2" y="18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5D4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32073C49-5624-4F22-AAA2-1B6A86250C84}"/>
              </a:ext>
            </a:extLst>
          </p:cNvPr>
          <p:cNvGrpSpPr/>
          <p:nvPr/>
        </p:nvGrpSpPr>
        <p:grpSpPr>
          <a:xfrm>
            <a:off x="6357167" y="1670842"/>
            <a:ext cx="5066207" cy="4450210"/>
            <a:chOff x="752411" y="1783405"/>
            <a:chExt cx="5066207" cy="4450210"/>
          </a:xfrm>
        </p:grpSpPr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FBDA7219-3FB4-466F-BA63-D6CD59817FDC}"/>
                </a:ext>
              </a:extLst>
            </p:cNvPr>
            <p:cNvGrpSpPr/>
            <p:nvPr/>
          </p:nvGrpSpPr>
          <p:grpSpPr>
            <a:xfrm>
              <a:off x="778171" y="1783405"/>
              <a:ext cx="4971802" cy="1197572"/>
              <a:chOff x="752412" y="2473364"/>
              <a:chExt cx="4971802" cy="1197572"/>
            </a:xfrm>
          </p:grpSpPr>
          <p:grpSp>
            <p:nvGrpSpPr>
              <p:cNvPr id="124" name="组合 123">
                <a:extLst>
                  <a:ext uri="{FF2B5EF4-FFF2-40B4-BE49-F238E27FC236}">
                    <a16:creationId xmlns:a16="http://schemas.microsoft.com/office/drawing/2014/main" id="{9B735C12-6414-4601-AE51-984E888D8FD8}"/>
                  </a:ext>
                </a:extLst>
              </p:cNvPr>
              <p:cNvGrpSpPr/>
              <p:nvPr/>
            </p:nvGrpSpPr>
            <p:grpSpPr>
              <a:xfrm>
                <a:off x="752412" y="2504217"/>
                <a:ext cx="487711" cy="584096"/>
                <a:chOff x="752412" y="2504217"/>
                <a:chExt cx="487711" cy="584096"/>
              </a:xfrm>
            </p:grpSpPr>
            <p:sp>
              <p:nvSpPr>
                <p:cNvPr id="108" name="Flowchart: Off-page Connector 108">
                  <a:extLst>
                    <a:ext uri="{FF2B5EF4-FFF2-40B4-BE49-F238E27FC236}">
                      <a16:creationId xmlns:a16="http://schemas.microsoft.com/office/drawing/2014/main" id="{D288E33D-8E26-482A-816B-8DE138A39821}"/>
                    </a:ext>
                  </a:extLst>
                </p:cNvPr>
                <p:cNvSpPr/>
                <p:nvPr/>
              </p:nvSpPr>
              <p:spPr>
                <a:xfrm>
                  <a:off x="778171" y="2524879"/>
                  <a:ext cx="423316" cy="563434"/>
                </a:xfrm>
                <a:prstGeom prst="flowChartOffpage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1" name="Oval 111">
                  <a:extLst>
                    <a:ext uri="{FF2B5EF4-FFF2-40B4-BE49-F238E27FC236}">
                      <a16:creationId xmlns:a16="http://schemas.microsoft.com/office/drawing/2014/main" id="{126F3379-084D-4229-B26A-042E72106B05}"/>
                    </a:ext>
                  </a:extLst>
                </p:cNvPr>
                <p:cNvSpPr/>
                <p:nvPr/>
              </p:nvSpPr>
              <p:spPr>
                <a:xfrm>
                  <a:off x="752412" y="2504217"/>
                  <a:ext cx="487711" cy="558338"/>
                </a:xfrm>
                <a:prstGeom prst="ellipse">
                  <a:avLst/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id-ID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21" name="Rectangle 1436">
                <a:extLst>
                  <a:ext uri="{FF2B5EF4-FFF2-40B4-BE49-F238E27FC236}">
                    <a16:creationId xmlns:a16="http://schemas.microsoft.com/office/drawing/2014/main" id="{D20D08D6-3335-4B73-922F-293CFBB2C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4560" y="2473364"/>
                <a:ext cx="4199654" cy="11975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通过平台线上的影响力，结合社交传播，为冠德建立建立更大的品牌价值，实现</a:t>
                </a:r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油站客户的拉新、激活与留存</a:t>
                </a:r>
                <a:endPara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endParaRPr>
              </a:p>
            </p:txBody>
          </p:sp>
        </p:grpSp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9E8E6FEA-8A5E-4A81-A5B7-2EB74779267B}"/>
                </a:ext>
              </a:extLst>
            </p:cNvPr>
            <p:cNvGrpSpPr/>
            <p:nvPr/>
          </p:nvGrpSpPr>
          <p:grpSpPr>
            <a:xfrm>
              <a:off x="752411" y="3409724"/>
              <a:ext cx="4944410" cy="1197572"/>
              <a:chOff x="752411" y="3479207"/>
              <a:chExt cx="4944410" cy="1197572"/>
            </a:xfrm>
          </p:grpSpPr>
          <p:grpSp>
            <p:nvGrpSpPr>
              <p:cNvPr id="126" name="组合 125">
                <a:extLst>
                  <a:ext uri="{FF2B5EF4-FFF2-40B4-BE49-F238E27FC236}">
                    <a16:creationId xmlns:a16="http://schemas.microsoft.com/office/drawing/2014/main" id="{3721310B-FD95-43E0-880A-597E2011F8FA}"/>
                  </a:ext>
                </a:extLst>
              </p:cNvPr>
              <p:cNvGrpSpPr/>
              <p:nvPr/>
            </p:nvGrpSpPr>
            <p:grpSpPr>
              <a:xfrm>
                <a:off x="752411" y="3501087"/>
                <a:ext cx="487711" cy="600923"/>
                <a:chOff x="752411" y="3501087"/>
                <a:chExt cx="487711" cy="600923"/>
              </a:xfrm>
            </p:grpSpPr>
            <p:sp>
              <p:nvSpPr>
                <p:cNvPr id="109" name="Flowchart: Off-page Connector 109">
                  <a:extLst>
                    <a:ext uri="{FF2B5EF4-FFF2-40B4-BE49-F238E27FC236}">
                      <a16:creationId xmlns:a16="http://schemas.microsoft.com/office/drawing/2014/main" id="{869386A3-6035-4155-A015-ADE490FB9530}"/>
                    </a:ext>
                  </a:extLst>
                </p:cNvPr>
                <p:cNvSpPr/>
                <p:nvPr/>
              </p:nvSpPr>
              <p:spPr>
                <a:xfrm>
                  <a:off x="778171" y="3538576"/>
                  <a:ext cx="423316" cy="563434"/>
                </a:xfrm>
                <a:prstGeom prst="flowChartOffpageConnector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2" name="Oval 112">
                  <a:extLst>
                    <a:ext uri="{FF2B5EF4-FFF2-40B4-BE49-F238E27FC236}">
                      <a16:creationId xmlns:a16="http://schemas.microsoft.com/office/drawing/2014/main" id="{9CD5D643-4DD5-4BE5-B52F-71F98919C347}"/>
                    </a:ext>
                  </a:extLst>
                </p:cNvPr>
                <p:cNvSpPr/>
                <p:nvPr/>
              </p:nvSpPr>
              <p:spPr>
                <a:xfrm>
                  <a:off x="752411" y="3501087"/>
                  <a:ext cx="487711" cy="558338"/>
                </a:xfrm>
                <a:prstGeom prst="ellipse">
                  <a:avLst/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19" name="Rectangle 1436">
                <a:extLst>
                  <a:ext uri="{FF2B5EF4-FFF2-40B4-BE49-F238E27FC236}">
                    <a16:creationId xmlns:a16="http://schemas.microsoft.com/office/drawing/2014/main" id="{B338B4F4-94A9-40BD-96EC-E8B31F3176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6264" y="3479207"/>
                <a:ext cx="4140557" cy="11975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>
                    <a:solidFill>
                      <a:srgbClr val="4454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针对冠德加油的车主消费者，为他们提供更加丰富与多样的服务内容，提升消费者的满意度，增加冠德</a:t>
                </a:r>
                <a:r>
                  <a:rPr lang="zh-CN" altLang="en-US" b="1" dirty="0">
                    <a:solidFill>
                      <a:srgbClr val="4454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油站对用户的粘性</a:t>
                </a:r>
                <a:endPara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endParaRPr>
              </a:p>
            </p:txBody>
          </p:sp>
        </p:grpSp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8B6275E5-EA54-480F-BA78-82C4FA157539}"/>
                </a:ext>
              </a:extLst>
            </p:cNvPr>
            <p:cNvGrpSpPr/>
            <p:nvPr/>
          </p:nvGrpSpPr>
          <p:grpSpPr>
            <a:xfrm>
              <a:off x="800088" y="5036043"/>
              <a:ext cx="5018530" cy="1197572"/>
              <a:chOff x="745973" y="4465368"/>
              <a:chExt cx="5018530" cy="1197572"/>
            </a:xfrm>
          </p:grpSpPr>
          <p:grpSp>
            <p:nvGrpSpPr>
              <p:cNvPr id="128" name="组合 127">
                <a:extLst>
                  <a:ext uri="{FF2B5EF4-FFF2-40B4-BE49-F238E27FC236}">
                    <a16:creationId xmlns:a16="http://schemas.microsoft.com/office/drawing/2014/main" id="{D6FC4CA2-4ECB-4210-8FD7-64D484F6A850}"/>
                  </a:ext>
                </a:extLst>
              </p:cNvPr>
              <p:cNvGrpSpPr/>
              <p:nvPr/>
            </p:nvGrpSpPr>
            <p:grpSpPr>
              <a:xfrm>
                <a:off x="745973" y="4513213"/>
                <a:ext cx="487711" cy="602494"/>
                <a:chOff x="745973" y="4513213"/>
                <a:chExt cx="487711" cy="602494"/>
              </a:xfrm>
            </p:grpSpPr>
            <p:sp>
              <p:nvSpPr>
                <p:cNvPr id="110" name="Flowchart: Off-page Connector 110">
                  <a:extLst>
                    <a:ext uri="{FF2B5EF4-FFF2-40B4-BE49-F238E27FC236}">
                      <a16:creationId xmlns:a16="http://schemas.microsoft.com/office/drawing/2014/main" id="{363222CF-72B9-4117-8B02-1C05A0CD9D14}"/>
                    </a:ext>
                  </a:extLst>
                </p:cNvPr>
                <p:cNvSpPr/>
                <p:nvPr/>
              </p:nvSpPr>
              <p:spPr>
                <a:xfrm>
                  <a:off x="778171" y="4552273"/>
                  <a:ext cx="423316" cy="563434"/>
                </a:xfrm>
                <a:prstGeom prst="flowChartOffpageConnector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3" name="Oval 113">
                  <a:extLst>
                    <a:ext uri="{FF2B5EF4-FFF2-40B4-BE49-F238E27FC236}">
                      <a16:creationId xmlns:a16="http://schemas.microsoft.com/office/drawing/2014/main" id="{EC37D0BF-F544-4F66-BCE5-EC49377473F9}"/>
                    </a:ext>
                  </a:extLst>
                </p:cNvPr>
                <p:cNvSpPr/>
                <p:nvPr/>
              </p:nvSpPr>
              <p:spPr>
                <a:xfrm>
                  <a:off x="745973" y="4513213"/>
                  <a:ext cx="487711" cy="558338"/>
                </a:xfrm>
                <a:prstGeom prst="ellipse">
                  <a:avLst/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</a:p>
              </p:txBody>
            </p:sp>
          </p:grpSp>
          <p:sp>
            <p:nvSpPr>
              <p:cNvPr id="117" name="Rectangle 1436">
                <a:extLst>
                  <a:ext uri="{FF2B5EF4-FFF2-40B4-BE49-F238E27FC236}">
                    <a16:creationId xmlns:a16="http://schemas.microsoft.com/office/drawing/2014/main" id="{22EFD85E-6066-4027-A1DF-3B01B567A3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4560" y="4465368"/>
                <a:ext cx="4239943" cy="11975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>
                    <a:solidFill>
                      <a:srgbClr val="4454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结合丰富的服务内容，增加用户除了加油之外的消费场景，拉动非油业务的发展，创造</a:t>
                </a:r>
                <a:r>
                  <a:rPr lang="zh-CN" altLang="en-US" b="1" dirty="0">
                    <a:solidFill>
                      <a:srgbClr val="4454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更大的营收</a:t>
                </a:r>
                <a:endPara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1336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1791">
            <a:extLst>
              <a:ext uri="{FF2B5EF4-FFF2-40B4-BE49-F238E27FC236}">
                <a16:creationId xmlns:a16="http://schemas.microsoft.com/office/drawing/2014/main" id="{3CF99C1A-E824-46E1-BB44-D5A195C22028}"/>
              </a:ext>
            </a:extLst>
          </p:cNvPr>
          <p:cNvSpPr/>
          <p:nvPr/>
        </p:nvSpPr>
        <p:spPr>
          <a:xfrm>
            <a:off x="2012300" y="1941431"/>
            <a:ext cx="1698129" cy="16981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7150">
            <a:solidFill>
              <a:srgbClr val="03A750"/>
            </a:solidFill>
            <a:miter lim="400000"/>
          </a:ln>
        </p:spPr>
        <p:txBody>
          <a:bodyPr lIns="0" tIns="0" rIns="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9" name="Shape 1798">
            <a:extLst>
              <a:ext uri="{FF2B5EF4-FFF2-40B4-BE49-F238E27FC236}">
                <a16:creationId xmlns:a16="http://schemas.microsoft.com/office/drawing/2014/main" id="{B71BCA09-7ACF-4A37-9172-313C7BA790D8}"/>
              </a:ext>
            </a:extLst>
          </p:cNvPr>
          <p:cNvSpPr/>
          <p:nvPr/>
        </p:nvSpPr>
        <p:spPr>
          <a:xfrm>
            <a:off x="4177207" y="1941431"/>
            <a:ext cx="1698129" cy="1698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7150">
            <a:solidFill>
              <a:srgbClr val="03A750"/>
            </a:solidFill>
            <a:miter lim="400000"/>
          </a:ln>
        </p:spPr>
        <p:txBody>
          <a:bodyPr lIns="0" tIns="0" rIns="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2" name="Shape 1805">
            <a:extLst>
              <a:ext uri="{FF2B5EF4-FFF2-40B4-BE49-F238E27FC236}">
                <a16:creationId xmlns:a16="http://schemas.microsoft.com/office/drawing/2014/main" id="{80BF35DA-126D-4E67-ACF4-270ECFBCE85A}"/>
              </a:ext>
            </a:extLst>
          </p:cNvPr>
          <p:cNvSpPr/>
          <p:nvPr/>
        </p:nvSpPr>
        <p:spPr>
          <a:xfrm>
            <a:off x="6342115" y="1941431"/>
            <a:ext cx="1698129" cy="1698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7150">
            <a:solidFill>
              <a:srgbClr val="03A750"/>
            </a:solidFill>
            <a:miter lim="400000"/>
          </a:ln>
        </p:spPr>
        <p:txBody>
          <a:bodyPr lIns="0" tIns="0" rIns="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5" name="Shape 1812">
            <a:extLst>
              <a:ext uri="{FF2B5EF4-FFF2-40B4-BE49-F238E27FC236}">
                <a16:creationId xmlns:a16="http://schemas.microsoft.com/office/drawing/2014/main" id="{30455EE0-3ADA-447B-94F2-4112B240009B}"/>
              </a:ext>
            </a:extLst>
          </p:cNvPr>
          <p:cNvSpPr/>
          <p:nvPr/>
        </p:nvSpPr>
        <p:spPr>
          <a:xfrm>
            <a:off x="8507023" y="1941431"/>
            <a:ext cx="1698129" cy="1698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7150">
            <a:solidFill>
              <a:srgbClr val="03A750"/>
            </a:solidFill>
            <a:miter lim="400000"/>
          </a:ln>
        </p:spPr>
        <p:txBody>
          <a:bodyPr lIns="0" tIns="0" rIns="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8" name="Text Placeholder 25">
            <a:extLst>
              <a:ext uri="{FF2B5EF4-FFF2-40B4-BE49-F238E27FC236}">
                <a16:creationId xmlns:a16="http://schemas.microsoft.com/office/drawing/2014/main" id="{22250DA4-AD4C-4787-B889-FA592B6CFFF2}"/>
              </a:ext>
            </a:extLst>
          </p:cNvPr>
          <p:cNvSpPr txBox="1">
            <a:spLocks/>
          </p:cNvSpPr>
          <p:nvPr/>
        </p:nvSpPr>
        <p:spPr>
          <a:xfrm>
            <a:off x="2258337" y="2422621"/>
            <a:ext cx="1238489" cy="808257"/>
          </a:xfrm>
          <a:prstGeom prst="rect">
            <a:avLst/>
          </a:prstGeom>
        </p:spPr>
        <p:txBody>
          <a:bodyPr vert="horz" lIns="0" tIns="0" rIns="0" bIns="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3A75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生活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3A75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3A75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超市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3A75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BA3968D-FFAF-4FB9-9F72-3004C5AC922E}"/>
              </a:ext>
            </a:extLst>
          </p:cNvPr>
          <p:cNvSpPr txBox="1">
            <a:spLocks/>
          </p:cNvSpPr>
          <p:nvPr/>
        </p:nvSpPr>
        <p:spPr>
          <a:xfrm>
            <a:off x="2041722" y="4587044"/>
            <a:ext cx="1876941" cy="8502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整合油站便利店资源，通过线上构建生活超市电商。线上下单，油站领取，形成业务闭环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 Placeholder 25">
            <a:extLst>
              <a:ext uri="{FF2B5EF4-FFF2-40B4-BE49-F238E27FC236}">
                <a16:creationId xmlns:a16="http://schemas.microsoft.com/office/drawing/2014/main" id="{4FBD31D0-D979-4740-89FD-2F253C4ED64D}"/>
              </a:ext>
            </a:extLst>
          </p:cNvPr>
          <p:cNvSpPr txBox="1">
            <a:spLocks/>
          </p:cNvSpPr>
          <p:nvPr/>
        </p:nvSpPr>
        <p:spPr>
          <a:xfrm>
            <a:off x="4413104" y="2422621"/>
            <a:ext cx="1238489" cy="80825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800" dirty="0">
                <a:solidFill>
                  <a:srgbClr val="03A750"/>
                </a:solidFill>
              </a:rPr>
              <a:t>车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3A75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险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3A75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AF6DA92D-68D6-4E85-BE07-3CFD3B956C1F}"/>
              </a:ext>
            </a:extLst>
          </p:cNvPr>
          <p:cNvSpPr txBox="1">
            <a:spLocks/>
          </p:cNvSpPr>
          <p:nvPr/>
        </p:nvSpPr>
        <p:spPr>
          <a:xfrm>
            <a:off x="4196489" y="4587044"/>
            <a:ext cx="1876941" cy="85027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针对车主的明确特征，对接车险，实现便捷的车险在线销售</a:t>
            </a:r>
            <a:endParaRPr lang="en-GB" sz="1400" dirty="0">
              <a:solidFill>
                <a:sysClr val="window" lastClr="FFFFFF">
                  <a:lumMod val="50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 Placeholder 25">
            <a:extLst>
              <a:ext uri="{FF2B5EF4-FFF2-40B4-BE49-F238E27FC236}">
                <a16:creationId xmlns:a16="http://schemas.microsoft.com/office/drawing/2014/main" id="{1A69E3B1-FF93-4E7C-BEAB-4503677D3D9E}"/>
              </a:ext>
            </a:extLst>
          </p:cNvPr>
          <p:cNvSpPr txBox="1">
            <a:spLocks/>
          </p:cNvSpPr>
          <p:nvPr/>
        </p:nvSpPr>
        <p:spPr>
          <a:xfrm>
            <a:off x="6583384" y="2422621"/>
            <a:ext cx="1238489" cy="808257"/>
          </a:xfrm>
          <a:prstGeom prst="rect">
            <a:avLst/>
          </a:prstGeom>
        </p:spPr>
        <p:txBody>
          <a:bodyPr vert="horz" lIns="0" tIns="0" rIns="0" bIns="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3A75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新车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3A75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800" dirty="0">
                <a:solidFill>
                  <a:srgbClr val="03A750"/>
                </a:solidFill>
              </a:rPr>
              <a:t>二手车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3A75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45" name="Text Placeholder 39">
            <a:extLst>
              <a:ext uri="{FF2B5EF4-FFF2-40B4-BE49-F238E27FC236}">
                <a16:creationId xmlns:a16="http://schemas.microsoft.com/office/drawing/2014/main" id="{2EFEB8CD-2CA0-4E30-A2B6-60CB5B7F8B41}"/>
              </a:ext>
            </a:extLst>
          </p:cNvPr>
          <p:cNvSpPr txBox="1">
            <a:spLocks/>
          </p:cNvSpPr>
          <p:nvPr/>
        </p:nvSpPr>
        <p:spPr>
          <a:xfrm>
            <a:off x="6379469" y="4587044"/>
            <a:ext cx="1876941" cy="85027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针对车主，提供新车、二手车查看购买的功能入口</a:t>
            </a:r>
            <a:endParaRPr lang="en-GB" sz="1400" dirty="0">
              <a:solidFill>
                <a:sysClr val="window" lastClr="FFFFFF">
                  <a:lumMod val="50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 Placeholder 25">
            <a:extLst>
              <a:ext uri="{FF2B5EF4-FFF2-40B4-BE49-F238E27FC236}">
                <a16:creationId xmlns:a16="http://schemas.microsoft.com/office/drawing/2014/main" id="{2A84427F-2C65-4079-AA33-7EFDE132A139}"/>
              </a:ext>
            </a:extLst>
          </p:cNvPr>
          <p:cNvSpPr txBox="1">
            <a:spLocks/>
          </p:cNvSpPr>
          <p:nvPr/>
        </p:nvSpPr>
        <p:spPr>
          <a:xfrm>
            <a:off x="8752394" y="2422621"/>
            <a:ext cx="1238489" cy="808257"/>
          </a:xfrm>
          <a:prstGeom prst="rect">
            <a:avLst/>
          </a:prstGeom>
        </p:spPr>
        <p:txBody>
          <a:bodyPr vert="horz" lIns="0" tIns="0" rIns="0" bIns="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800" dirty="0">
                <a:solidFill>
                  <a:srgbClr val="03A750"/>
                </a:solidFill>
              </a:rPr>
              <a:t>汽车</a:t>
            </a:r>
            <a:endParaRPr lang="en-US" altLang="zh-CN" sz="2800" dirty="0">
              <a:solidFill>
                <a:srgbClr val="03A750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800" dirty="0">
                <a:solidFill>
                  <a:srgbClr val="03A750"/>
                </a:solidFill>
              </a:rPr>
              <a:t>配件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3A75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48" name="Text Placeholder 39">
            <a:extLst>
              <a:ext uri="{FF2B5EF4-FFF2-40B4-BE49-F238E27FC236}">
                <a16:creationId xmlns:a16="http://schemas.microsoft.com/office/drawing/2014/main" id="{BA0A3CE9-4345-402D-B457-773895422104}"/>
              </a:ext>
            </a:extLst>
          </p:cNvPr>
          <p:cNvSpPr txBox="1">
            <a:spLocks/>
          </p:cNvSpPr>
          <p:nvPr/>
        </p:nvSpPr>
        <p:spPr>
          <a:xfrm>
            <a:off x="8561179" y="4587044"/>
            <a:ext cx="1876941" cy="85027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针对汽车保养，提供一站式的汽车配件购买服务</a:t>
            </a:r>
            <a:endParaRPr lang="en-GB" sz="1400" dirty="0">
              <a:solidFill>
                <a:sysClr val="window" lastClr="FFFFFF">
                  <a:lumMod val="50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" name="Group 62">
            <a:extLst>
              <a:ext uri="{FF2B5EF4-FFF2-40B4-BE49-F238E27FC236}">
                <a16:creationId xmlns:a16="http://schemas.microsoft.com/office/drawing/2014/main" id="{9036CC15-470B-471F-A226-369D0D375E93}"/>
              </a:ext>
            </a:extLst>
          </p:cNvPr>
          <p:cNvGrpSpPr/>
          <p:nvPr/>
        </p:nvGrpSpPr>
        <p:grpSpPr>
          <a:xfrm>
            <a:off x="3006075" y="407682"/>
            <a:ext cx="6179850" cy="995467"/>
            <a:chOff x="5988387" y="483017"/>
            <a:chExt cx="12359700" cy="1990933"/>
          </a:xfrm>
        </p:grpSpPr>
        <p:sp>
          <p:nvSpPr>
            <p:cNvPr id="51" name="TextBox 63">
              <a:extLst>
                <a:ext uri="{FF2B5EF4-FFF2-40B4-BE49-F238E27FC236}">
                  <a16:creationId xmlns:a16="http://schemas.microsoft.com/office/drawing/2014/main" id="{A10E9FDA-80C2-46FD-9E98-5A7778B4D82C}"/>
                </a:ext>
              </a:extLst>
            </p:cNvPr>
            <p:cNvSpPr txBox="1"/>
            <p:nvPr/>
          </p:nvSpPr>
          <p:spPr>
            <a:xfrm>
              <a:off x="5988387" y="483017"/>
              <a:ext cx="12359700" cy="1077201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Lato Regular"/>
                  <a:ea typeface="+mn-ea"/>
                  <a:cs typeface="Lato Regular"/>
                </a:rPr>
                <a:t>电商服务</a:t>
              </a:r>
              <a:endParaRPr kumimoji="0" lang="id-ID" sz="32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Lato Regular"/>
                <a:ea typeface="+mn-ea"/>
                <a:cs typeface="Lato Regular"/>
              </a:endParaRPr>
            </a:p>
          </p:txBody>
        </p:sp>
        <p:sp>
          <p:nvSpPr>
            <p:cNvPr id="52" name="Subtitle 2">
              <a:extLst>
                <a:ext uri="{FF2B5EF4-FFF2-40B4-BE49-F238E27FC236}">
                  <a16:creationId xmlns:a16="http://schemas.microsoft.com/office/drawing/2014/main" id="{F551882A-6510-4A68-A3D9-2B7BB80F02CD}"/>
                </a:ext>
              </a:extLst>
            </p:cNvPr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636" rtl="0" eaLnBrk="1" fontAlgn="auto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550" b="0" i="0" u="none" strike="noStrike" kern="1200" cap="none" spc="0" normalizeH="0" baseline="0" noProof="0" dirty="0">
                <a:ln>
                  <a:noFill/>
                </a:ln>
                <a:solidFill>
                  <a:srgbClr val="00B393"/>
                </a:solidFill>
                <a:effectLst/>
                <a:uLnTx/>
                <a:uFillTx/>
                <a:latin typeface="Lato Light"/>
                <a:ea typeface="+mn-ea"/>
                <a:cs typeface="Lato Light"/>
              </a:endParaRPr>
            </a:p>
          </p:txBody>
        </p:sp>
      </p:grpSp>
      <p:sp>
        <p:nvSpPr>
          <p:cNvPr id="61" name="Shape 1792">
            <a:extLst>
              <a:ext uri="{FF2B5EF4-FFF2-40B4-BE49-F238E27FC236}">
                <a16:creationId xmlns:a16="http://schemas.microsoft.com/office/drawing/2014/main" id="{073BA36A-6AFC-4CAE-84B2-9CDE5EF137EF}"/>
              </a:ext>
            </a:extLst>
          </p:cNvPr>
          <p:cNvSpPr/>
          <p:nvPr/>
        </p:nvSpPr>
        <p:spPr>
          <a:xfrm>
            <a:off x="2012300" y="3983738"/>
            <a:ext cx="1709423" cy="388207"/>
          </a:xfrm>
          <a:prstGeom prst="rect">
            <a:avLst/>
          </a:prstGeom>
          <a:solidFill>
            <a:srgbClr val="ECECEC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/>
            </a:pPr>
            <a:endParaRPr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2" name="Shape 1799">
            <a:extLst>
              <a:ext uri="{FF2B5EF4-FFF2-40B4-BE49-F238E27FC236}">
                <a16:creationId xmlns:a16="http://schemas.microsoft.com/office/drawing/2014/main" id="{8EDD31D3-0B39-4EF9-8348-B5D90392D2C4}"/>
              </a:ext>
            </a:extLst>
          </p:cNvPr>
          <p:cNvSpPr/>
          <p:nvPr/>
        </p:nvSpPr>
        <p:spPr>
          <a:xfrm>
            <a:off x="4177207" y="3983738"/>
            <a:ext cx="1709424" cy="388207"/>
          </a:xfrm>
          <a:prstGeom prst="rect">
            <a:avLst/>
          </a:prstGeom>
          <a:solidFill>
            <a:srgbClr val="ECECEC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/>
            </a:pPr>
            <a:endParaRPr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3" name="Shape 1806">
            <a:extLst>
              <a:ext uri="{FF2B5EF4-FFF2-40B4-BE49-F238E27FC236}">
                <a16:creationId xmlns:a16="http://schemas.microsoft.com/office/drawing/2014/main" id="{918F6394-F906-4F36-BE8B-97A80C9BC928}"/>
              </a:ext>
            </a:extLst>
          </p:cNvPr>
          <p:cNvSpPr/>
          <p:nvPr/>
        </p:nvSpPr>
        <p:spPr>
          <a:xfrm>
            <a:off x="6342115" y="3983738"/>
            <a:ext cx="1709424" cy="388207"/>
          </a:xfrm>
          <a:prstGeom prst="rect">
            <a:avLst/>
          </a:prstGeom>
          <a:solidFill>
            <a:srgbClr val="ECECEC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/>
            </a:pPr>
            <a:endParaRPr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4" name="Shape 1813">
            <a:extLst>
              <a:ext uri="{FF2B5EF4-FFF2-40B4-BE49-F238E27FC236}">
                <a16:creationId xmlns:a16="http://schemas.microsoft.com/office/drawing/2014/main" id="{01C3DA95-8F4A-4F99-9BDE-5BFEBEDF2878}"/>
              </a:ext>
            </a:extLst>
          </p:cNvPr>
          <p:cNvSpPr/>
          <p:nvPr/>
        </p:nvSpPr>
        <p:spPr>
          <a:xfrm>
            <a:off x="8507023" y="3983738"/>
            <a:ext cx="1709424" cy="388207"/>
          </a:xfrm>
          <a:prstGeom prst="rect">
            <a:avLst/>
          </a:prstGeom>
          <a:solidFill>
            <a:srgbClr val="ECECEC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/>
            </a:pPr>
            <a:endParaRPr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5" name="Text Placeholder 41">
            <a:extLst>
              <a:ext uri="{FF2B5EF4-FFF2-40B4-BE49-F238E27FC236}">
                <a16:creationId xmlns:a16="http://schemas.microsoft.com/office/drawing/2014/main" id="{DF7A005C-75A2-4CBA-BE56-F5666054461D}"/>
              </a:ext>
            </a:extLst>
          </p:cNvPr>
          <p:cNvSpPr txBox="1">
            <a:spLocks/>
          </p:cNvSpPr>
          <p:nvPr/>
        </p:nvSpPr>
        <p:spPr>
          <a:xfrm>
            <a:off x="2033790" y="4028037"/>
            <a:ext cx="1682285" cy="28571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400" dirty="0">
                <a:solidFill>
                  <a:srgbClr val="03A750"/>
                </a:solidFill>
              </a:rPr>
              <a:t>自由资源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3A75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66" name="Text Placeholder 41">
            <a:extLst>
              <a:ext uri="{FF2B5EF4-FFF2-40B4-BE49-F238E27FC236}">
                <a16:creationId xmlns:a16="http://schemas.microsoft.com/office/drawing/2014/main" id="{00347AA7-877D-4535-9B69-0DD622E2251C}"/>
              </a:ext>
            </a:extLst>
          </p:cNvPr>
          <p:cNvSpPr txBox="1">
            <a:spLocks/>
          </p:cNvSpPr>
          <p:nvPr/>
        </p:nvSpPr>
        <p:spPr>
          <a:xfrm>
            <a:off x="4188557" y="4028037"/>
            <a:ext cx="1682285" cy="28571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400" dirty="0">
                <a:solidFill>
                  <a:srgbClr val="03A750"/>
                </a:solidFill>
              </a:rPr>
              <a:t>财险企业合作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3A75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67" name="Text Placeholder 41">
            <a:extLst>
              <a:ext uri="{FF2B5EF4-FFF2-40B4-BE49-F238E27FC236}">
                <a16:creationId xmlns:a16="http://schemas.microsoft.com/office/drawing/2014/main" id="{802B0EC6-42B2-4A8D-99EE-A62CB435ACB3}"/>
              </a:ext>
            </a:extLst>
          </p:cNvPr>
          <p:cNvSpPr txBox="1">
            <a:spLocks/>
          </p:cNvSpPr>
          <p:nvPr/>
        </p:nvSpPr>
        <p:spPr>
          <a:xfrm>
            <a:off x="6358837" y="4028037"/>
            <a:ext cx="1682285" cy="28571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3A75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对接伙伴资源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3A75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68" name="Text Placeholder 41">
            <a:extLst>
              <a:ext uri="{FF2B5EF4-FFF2-40B4-BE49-F238E27FC236}">
                <a16:creationId xmlns:a16="http://schemas.microsoft.com/office/drawing/2014/main" id="{A45DEE9B-DFF4-4731-9A10-AB5AD595D4DC}"/>
              </a:ext>
            </a:extLst>
          </p:cNvPr>
          <p:cNvSpPr txBox="1">
            <a:spLocks/>
          </p:cNvSpPr>
          <p:nvPr/>
        </p:nvSpPr>
        <p:spPr>
          <a:xfrm>
            <a:off x="8527847" y="4028037"/>
            <a:ext cx="1682285" cy="28571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3A75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对接伙伴资源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3A75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7DA05833-AE31-4EBA-ADB0-83B105B6FBF8}"/>
              </a:ext>
            </a:extLst>
          </p:cNvPr>
          <p:cNvSpPr txBox="1">
            <a:spLocks/>
          </p:cNvSpPr>
          <p:nvPr/>
        </p:nvSpPr>
        <p:spPr>
          <a:xfrm>
            <a:off x="3344900" y="1135991"/>
            <a:ext cx="5827593" cy="419558"/>
          </a:xfrm>
          <a:prstGeom prst="rect">
            <a:avLst/>
          </a:prstGeom>
        </p:spPr>
        <p:txBody>
          <a:bodyPr vert="horz" lIns="108745" tIns="54373" rIns="108745" bIns="54373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87636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sz="1550" dirty="0">
                <a:solidFill>
                  <a:srgbClr val="44546A"/>
                </a:solidFill>
                <a:latin typeface="Lato Light"/>
                <a:cs typeface="Lato Light"/>
              </a:rPr>
              <a:t>服务延展，创造线上营收</a:t>
            </a:r>
            <a:endParaRPr kumimoji="0" lang="en-US" sz="1550" b="0" i="0" u="none" strike="noStrike" kern="1200" cap="none" spc="0" normalizeH="0" baseline="0" noProof="0" dirty="0">
              <a:ln>
                <a:noFill/>
              </a:ln>
              <a:solidFill>
                <a:srgbClr val="00B393"/>
              </a:solidFill>
              <a:effectLst/>
              <a:uLnTx/>
              <a:uFillTx/>
              <a:latin typeface="Lato Light"/>
              <a:ea typeface="+mn-ea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591745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1">
            <a:extLst>
              <a:ext uri="{FF2B5EF4-FFF2-40B4-BE49-F238E27FC236}">
                <a16:creationId xmlns:a16="http://schemas.microsoft.com/office/drawing/2014/main" id="{3D4CD8A9-B9EE-4EE6-AEE3-FDD8222661FE}"/>
              </a:ext>
            </a:extLst>
          </p:cNvPr>
          <p:cNvGrpSpPr/>
          <p:nvPr/>
        </p:nvGrpSpPr>
        <p:grpSpPr>
          <a:xfrm>
            <a:off x="-364816" y="2857500"/>
            <a:ext cx="5200355" cy="5875466"/>
            <a:chOff x="-364816" y="2857500"/>
            <a:chExt cx="5200355" cy="5875466"/>
          </a:xfrm>
        </p:grpSpPr>
        <p:grpSp>
          <p:nvGrpSpPr>
            <p:cNvPr id="43" name="Group 30">
              <a:extLst>
                <a:ext uri="{FF2B5EF4-FFF2-40B4-BE49-F238E27FC236}">
                  <a16:creationId xmlns:a16="http://schemas.microsoft.com/office/drawing/2014/main" id="{E2BE3B18-D464-4EBF-BBF5-9CDE96AA8F67}"/>
                </a:ext>
              </a:extLst>
            </p:cNvPr>
            <p:cNvGrpSpPr/>
            <p:nvPr/>
          </p:nvGrpSpPr>
          <p:grpSpPr>
            <a:xfrm>
              <a:off x="-364816" y="2857500"/>
              <a:ext cx="5200355" cy="5875466"/>
              <a:chOff x="4283380" y="15859"/>
              <a:chExt cx="7508558" cy="8483330"/>
            </a:xfrm>
          </p:grpSpPr>
          <p:sp>
            <p:nvSpPr>
              <p:cNvPr id="45" name="Rounded Rectangle 29">
                <a:extLst>
                  <a:ext uri="{FF2B5EF4-FFF2-40B4-BE49-F238E27FC236}">
                    <a16:creationId xmlns:a16="http://schemas.microsoft.com/office/drawing/2014/main" id="{64495613-EA05-4D49-A5C2-0398BDD6CED5}"/>
                  </a:ext>
                </a:extLst>
              </p:cNvPr>
              <p:cNvSpPr/>
              <p:nvPr/>
            </p:nvSpPr>
            <p:spPr>
              <a:xfrm>
                <a:off x="7247396" y="3831693"/>
                <a:ext cx="217355" cy="3920628"/>
              </a:xfrm>
              <a:prstGeom prst="roundRect">
                <a:avLst/>
              </a:prstGeom>
              <a:solidFill>
                <a:sysClr val="window" lastClr="FFFFFF">
                  <a:lumMod val="50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46" name="Group 20">
                <a:extLst>
                  <a:ext uri="{FF2B5EF4-FFF2-40B4-BE49-F238E27FC236}">
                    <a16:creationId xmlns:a16="http://schemas.microsoft.com/office/drawing/2014/main" id="{F8C596E4-0503-45FB-86F4-B2A8A42A3CCD}"/>
                  </a:ext>
                </a:extLst>
              </p:cNvPr>
              <p:cNvGrpSpPr/>
              <p:nvPr/>
            </p:nvGrpSpPr>
            <p:grpSpPr>
              <a:xfrm>
                <a:off x="4283380" y="1724665"/>
                <a:ext cx="7508558" cy="2426179"/>
                <a:chOff x="4683434" y="1524638"/>
                <a:chExt cx="7508566" cy="2426178"/>
              </a:xfrm>
            </p:grpSpPr>
            <p:sp>
              <p:nvSpPr>
                <p:cNvPr id="53" name="Oval 19">
                  <a:extLst>
                    <a:ext uri="{FF2B5EF4-FFF2-40B4-BE49-F238E27FC236}">
                      <a16:creationId xmlns:a16="http://schemas.microsoft.com/office/drawing/2014/main" id="{8F0EDFDC-F730-452D-912E-60C53BBF21BD}"/>
                    </a:ext>
                  </a:extLst>
                </p:cNvPr>
                <p:cNvSpPr/>
                <p:nvPr/>
              </p:nvSpPr>
              <p:spPr>
                <a:xfrm rot="18573368">
                  <a:off x="7755133" y="2246190"/>
                  <a:ext cx="637626" cy="2771625"/>
                </a:xfrm>
                <a:prstGeom prst="ellipse">
                  <a:avLst/>
                </a:prstGeom>
                <a:solidFill>
                  <a:srgbClr val="D8D7D6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54" name="Group 18">
                  <a:extLst>
                    <a:ext uri="{FF2B5EF4-FFF2-40B4-BE49-F238E27FC236}">
                      <a16:creationId xmlns:a16="http://schemas.microsoft.com/office/drawing/2014/main" id="{F9ABEB24-7FC3-4E70-B6CE-3B50A14B1D95}"/>
                    </a:ext>
                  </a:extLst>
                </p:cNvPr>
                <p:cNvGrpSpPr/>
                <p:nvPr/>
              </p:nvGrpSpPr>
              <p:grpSpPr>
                <a:xfrm>
                  <a:off x="4683434" y="1524638"/>
                  <a:ext cx="7508566" cy="2349620"/>
                  <a:chOff x="5678906" y="1612266"/>
                  <a:chExt cx="7508566" cy="2349620"/>
                </a:xfrm>
              </p:grpSpPr>
              <p:sp>
                <p:nvSpPr>
                  <p:cNvPr id="55" name="Oval 9">
                    <a:extLst>
                      <a:ext uri="{FF2B5EF4-FFF2-40B4-BE49-F238E27FC236}">
                        <a16:creationId xmlns:a16="http://schemas.microsoft.com/office/drawing/2014/main" id="{3C5CA64F-2EC2-4AAA-9BB7-03587E585952}"/>
                      </a:ext>
                    </a:extLst>
                  </p:cNvPr>
                  <p:cNvSpPr/>
                  <p:nvPr/>
                </p:nvSpPr>
                <p:spPr>
                  <a:xfrm rot="18613569">
                    <a:off x="8500519" y="-725066"/>
                    <a:ext cx="1865339" cy="7508566"/>
                  </a:xfrm>
                  <a:prstGeom prst="ellipse">
                    <a:avLst/>
                  </a:prstGeom>
                  <a:solidFill>
                    <a:srgbClr val="AEB3B5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AU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6" name="Oval 7">
                    <a:extLst>
                      <a:ext uri="{FF2B5EF4-FFF2-40B4-BE49-F238E27FC236}">
                        <a16:creationId xmlns:a16="http://schemas.microsoft.com/office/drawing/2014/main" id="{069BF9F4-B62B-441E-A7D5-889D707CDAAA}"/>
                      </a:ext>
                    </a:extLst>
                  </p:cNvPr>
                  <p:cNvSpPr/>
                  <p:nvPr/>
                </p:nvSpPr>
                <p:spPr>
                  <a:xfrm rot="18613569">
                    <a:off x="8711446" y="-622223"/>
                    <a:ext cx="1697412" cy="7024343"/>
                  </a:xfrm>
                  <a:prstGeom prst="ellipse">
                    <a:avLst/>
                  </a:prstGeom>
                  <a:gradFill flip="none" rotWithShape="1">
                    <a:gsLst>
                      <a:gs pos="27000">
                        <a:srgbClr val="BFBFBF"/>
                      </a:gs>
                      <a:gs pos="0">
                        <a:sysClr val="window" lastClr="FFFFFF"/>
                      </a:gs>
                      <a:gs pos="97000">
                        <a:sysClr val="window" lastClr="FFFFFF">
                          <a:lumMod val="50000"/>
                        </a:sys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AU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7" name="Freeform 17">
                    <a:extLst>
                      <a:ext uri="{FF2B5EF4-FFF2-40B4-BE49-F238E27FC236}">
                        <a16:creationId xmlns:a16="http://schemas.microsoft.com/office/drawing/2014/main" id="{CD7D5D04-BFFA-43D3-BA8C-E525163EA3C3}"/>
                      </a:ext>
                    </a:extLst>
                  </p:cNvPr>
                  <p:cNvSpPr/>
                  <p:nvPr/>
                </p:nvSpPr>
                <p:spPr>
                  <a:xfrm rot="18613569">
                    <a:off x="8130911" y="-369789"/>
                    <a:ext cx="1623435" cy="5587546"/>
                  </a:xfrm>
                  <a:custGeom>
                    <a:avLst/>
                    <a:gdLst>
                      <a:gd name="connsiteX0" fmla="*/ 1101085 w 1623435"/>
                      <a:gd name="connsiteY0" fmla="*/ 157900 h 5587546"/>
                      <a:gd name="connsiteX1" fmla="*/ 1552466 w 1623435"/>
                      <a:gd name="connsiteY1" fmla="*/ 1548483 h 5587546"/>
                      <a:gd name="connsiteX2" fmla="*/ 1580601 w 1623435"/>
                      <a:gd name="connsiteY2" fmla="*/ 1740131 h 5587546"/>
                      <a:gd name="connsiteX3" fmla="*/ 1591298 w 1623435"/>
                      <a:gd name="connsiteY3" fmla="*/ 1848625 h 5587546"/>
                      <a:gd name="connsiteX4" fmla="*/ 1622838 w 1623435"/>
                      <a:gd name="connsiteY4" fmla="*/ 2744631 h 5587546"/>
                      <a:gd name="connsiteX5" fmla="*/ 1619128 w 1623435"/>
                      <a:gd name="connsiteY5" fmla="*/ 2881537 h 5587546"/>
                      <a:gd name="connsiteX6" fmla="*/ 1568083 w 1623435"/>
                      <a:gd name="connsiteY6" fmla="*/ 3205436 h 5587546"/>
                      <a:gd name="connsiteX7" fmla="*/ 325980 w 1623435"/>
                      <a:gd name="connsiteY7" fmla="*/ 5586533 h 5587546"/>
                      <a:gd name="connsiteX8" fmla="*/ 227888 w 1623435"/>
                      <a:gd name="connsiteY8" fmla="*/ 5565185 h 5587546"/>
                      <a:gd name="connsiteX9" fmla="*/ 154246 w 1623435"/>
                      <a:gd name="connsiteY9" fmla="*/ 5527329 h 5587546"/>
                      <a:gd name="connsiteX10" fmla="*/ 144946 w 1623435"/>
                      <a:gd name="connsiteY10" fmla="*/ 5475861 h 5587546"/>
                      <a:gd name="connsiteX11" fmla="*/ 0 w 1623435"/>
                      <a:gd name="connsiteY11" fmla="*/ 3512172 h 5587546"/>
                      <a:gd name="connsiteX12" fmla="*/ 848706 w 1623435"/>
                      <a:gd name="connsiteY12" fmla="*/ 0 h 5587546"/>
                      <a:gd name="connsiteX13" fmla="*/ 1101085 w 1623435"/>
                      <a:gd name="connsiteY13" fmla="*/ 157900 h 55875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623435" h="5587546">
                        <a:moveTo>
                          <a:pt x="1101085" y="157900"/>
                        </a:moveTo>
                        <a:cubicBezTo>
                          <a:pt x="1287114" y="397344"/>
                          <a:pt x="1445703" y="894513"/>
                          <a:pt x="1552466" y="1548483"/>
                        </a:cubicBezTo>
                        <a:lnTo>
                          <a:pt x="1580601" y="1740131"/>
                        </a:lnTo>
                        <a:lnTo>
                          <a:pt x="1591298" y="1848625"/>
                        </a:lnTo>
                        <a:cubicBezTo>
                          <a:pt x="1615214" y="2128870"/>
                          <a:pt x="1626216" y="2429621"/>
                          <a:pt x="1622838" y="2744631"/>
                        </a:cubicBezTo>
                        <a:lnTo>
                          <a:pt x="1619128" y="2881537"/>
                        </a:lnTo>
                        <a:lnTo>
                          <a:pt x="1568083" y="3205436"/>
                        </a:lnTo>
                        <a:cubicBezTo>
                          <a:pt x="1320506" y="4620520"/>
                          <a:pt x="822395" y="5623969"/>
                          <a:pt x="325980" y="5586533"/>
                        </a:cubicBezTo>
                        <a:cubicBezTo>
                          <a:pt x="292567" y="5584013"/>
                          <a:pt x="259854" y="5576830"/>
                          <a:pt x="227888" y="5565185"/>
                        </a:cubicBezTo>
                        <a:lnTo>
                          <a:pt x="154246" y="5527329"/>
                        </a:lnTo>
                        <a:lnTo>
                          <a:pt x="144946" y="5475861"/>
                        </a:lnTo>
                        <a:cubicBezTo>
                          <a:pt x="53435" y="4915315"/>
                          <a:pt x="0" y="4239567"/>
                          <a:pt x="0" y="3512172"/>
                        </a:cubicBezTo>
                        <a:cubicBezTo>
                          <a:pt x="0" y="1572453"/>
                          <a:pt x="379979" y="0"/>
                          <a:pt x="848706" y="0"/>
                        </a:cubicBezTo>
                        <a:cubicBezTo>
                          <a:pt x="936592" y="0"/>
                          <a:pt x="1021359" y="55282"/>
                          <a:pt x="1101085" y="157900"/>
                        </a:cubicBezTo>
                        <a:close/>
                      </a:path>
                    </a:pathLst>
                  </a:custGeom>
                  <a:solidFill>
                    <a:srgbClr val="4B627C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AU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47" name="Rounded Rectangle 21">
                <a:extLst>
                  <a:ext uri="{FF2B5EF4-FFF2-40B4-BE49-F238E27FC236}">
                    <a16:creationId xmlns:a16="http://schemas.microsoft.com/office/drawing/2014/main" id="{ED574DEA-590D-40D5-A450-84BED7C43163}"/>
                  </a:ext>
                </a:extLst>
              </p:cNvPr>
              <p:cNvSpPr/>
              <p:nvPr/>
            </p:nvSpPr>
            <p:spPr>
              <a:xfrm rot="20492321">
                <a:off x="5946694" y="1021647"/>
                <a:ext cx="3779996" cy="87394"/>
              </a:xfrm>
              <a:prstGeom prst="roundRect">
                <a:avLst/>
              </a:prstGeom>
              <a:solidFill>
                <a:srgbClr val="ABA8A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Rounded Rectangle 22">
                <a:extLst>
                  <a:ext uri="{FF2B5EF4-FFF2-40B4-BE49-F238E27FC236}">
                    <a16:creationId xmlns:a16="http://schemas.microsoft.com/office/drawing/2014/main" id="{C14E9004-D0AE-4A3A-A5EF-F5FF6C846583}"/>
                  </a:ext>
                </a:extLst>
              </p:cNvPr>
              <p:cNvSpPr/>
              <p:nvPr/>
            </p:nvSpPr>
            <p:spPr>
              <a:xfrm rot="18921745">
                <a:off x="7520324" y="1506380"/>
                <a:ext cx="2718997" cy="87394"/>
              </a:xfrm>
              <a:prstGeom prst="roundRect">
                <a:avLst/>
              </a:prstGeom>
              <a:solidFill>
                <a:srgbClr val="ABA8A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Rounded Rectangle 23">
                <a:extLst>
                  <a:ext uri="{FF2B5EF4-FFF2-40B4-BE49-F238E27FC236}">
                    <a16:creationId xmlns:a16="http://schemas.microsoft.com/office/drawing/2014/main" id="{340777D2-51E7-4F8C-8619-954B5A184FFB}"/>
                  </a:ext>
                </a:extLst>
              </p:cNvPr>
              <p:cNvSpPr/>
              <p:nvPr/>
            </p:nvSpPr>
            <p:spPr>
              <a:xfrm rot="6527945" flipH="1">
                <a:off x="7483343" y="2544039"/>
                <a:ext cx="3843552" cy="87394"/>
              </a:xfrm>
              <a:prstGeom prst="roundRect">
                <a:avLst/>
              </a:prstGeom>
              <a:solidFill>
                <a:srgbClr val="ABA8A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Rounded Rectangle 24">
                <a:extLst>
                  <a:ext uri="{FF2B5EF4-FFF2-40B4-BE49-F238E27FC236}">
                    <a16:creationId xmlns:a16="http://schemas.microsoft.com/office/drawing/2014/main" id="{D100F42B-0107-4B73-8C5C-1792479AEA64}"/>
                  </a:ext>
                </a:extLst>
              </p:cNvPr>
              <p:cNvSpPr/>
              <p:nvPr/>
            </p:nvSpPr>
            <p:spPr>
              <a:xfrm rot="2664220">
                <a:off x="9616386" y="15859"/>
                <a:ext cx="576371" cy="1014630"/>
              </a:xfrm>
              <a:prstGeom prst="roundRect">
                <a:avLst>
                  <a:gd name="adj" fmla="val 34753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Freeform 28">
                <a:extLst>
                  <a:ext uri="{FF2B5EF4-FFF2-40B4-BE49-F238E27FC236}">
                    <a16:creationId xmlns:a16="http://schemas.microsoft.com/office/drawing/2014/main" id="{72DCC2D1-4BA8-45EC-B0DF-32C8EBAAB8D5}"/>
                  </a:ext>
                </a:extLst>
              </p:cNvPr>
              <p:cNvSpPr/>
              <p:nvPr/>
            </p:nvSpPr>
            <p:spPr>
              <a:xfrm>
                <a:off x="8839190" y="285750"/>
                <a:ext cx="1485571" cy="4267200"/>
              </a:xfrm>
              <a:custGeom>
                <a:avLst/>
                <a:gdLst>
                  <a:gd name="connsiteX0" fmla="*/ 1352550 w 1485573"/>
                  <a:gd name="connsiteY0" fmla="*/ 0 h 4267200"/>
                  <a:gd name="connsiteX1" fmla="*/ 1447800 w 1485573"/>
                  <a:gd name="connsiteY1" fmla="*/ 971550 h 4267200"/>
                  <a:gd name="connsiteX2" fmla="*/ 800100 w 1485573"/>
                  <a:gd name="connsiteY2" fmla="*/ 1847850 h 4267200"/>
                  <a:gd name="connsiteX3" fmla="*/ 400050 w 1485573"/>
                  <a:gd name="connsiteY3" fmla="*/ 2590800 h 4267200"/>
                  <a:gd name="connsiteX4" fmla="*/ 209550 w 1485573"/>
                  <a:gd name="connsiteY4" fmla="*/ 3657600 h 4267200"/>
                  <a:gd name="connsiteX5" fmla="*/ 0 w 1485573"/>
                  <a:gd name="connsiteY5" fmla="*/ 4267200 h 426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85573" h="4267200">
                    <a:moveTo>
                      <a:pt x="1352550" y="0"/>
                    </a:moveTo>
                    <a:cubicBezTo>
                      <a:pt x="1446212" y="331787"/>
                      <a:pt x="1539875" y="663575"/>
                      <a:pt x="1447800" y="971550"/>
                    </a:cubicBezTo>
                    <a:cubicBezTo>
                      <a:pt x="1355725" y="1279525"/>
                      <a:pt x="974725" y="1577975"/>
                      <a:pt x="800100" y="1847850"/>
                    </a:cubicBezTo>
                    <a:cubicBezTo>
                      <a:pt x="625475" y="2117725"/>
                      <a:pt x="498475" y="2289175"/>
                      <a:pt x="400050" y="2590800"/>
                    </a:cubicBezTo>
                    <a:cubicBezTo>
                      <a:pt x="301625" y="2892425"/>
                      <a:pt x="276225" y="3378200"/>
                      <a:pt x="209550" y="3657600"/>
                    </a:cubicBezTo>
                    <a:cubicBezTo>
                      <a:pt x="142875" y="3937000"/>
                      <a:pt x="71437" y="4102100"/>
                      <a:pt x="0" y="42672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Rounded Rectangle 31">
                <a:extLst>
                  <a:ext uri="{FF2B5EF4-FFF2-40B4-BE49-F238E27FC236}">
                    <a16:creationId xmlns:a16="http://schemas.microsoft.com/office/drawing/2014/main" id="{2CA6E8E1-3F6E-4FA1-9599-9B39E48F075A}"/>
                  </a:ext>
                </a:extLst>
              </p:cNvPr>
              <p:cNvSpPr/>
              <p:nvPr/>
            </p:nvSpPr>
            <p:spPr>
              <a:xfrm rot="835420">
                <a:off x="6778889" y="4578561"/>
                <a:ext cx="217355" cy="3920628"/>
              </a:xfrm>
              <a:prstGeom prst="roundRect">
                <a:avLst/>
              </a:prstGeom>
              <a:solidFill>
                <a:sysClr val="window" lastClr="FFFFFF">
                  <a:lumMod val="50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4" name="Oval 32">
              <a:extLst>
                <a:ext uri="{FF2B5EF4-FFF2-40B4-BE49-F238E27FC236}">
                  <a16:creationId xmlns:a16="http://schemas.microsoft.com/office/drawing/2014/main" id="{9EB74E6A-D7A6-4784-8167-48EA754F7D9D}"/>
                </a:ext>
              </a:extLst>
            </p:cNvPr>
            <p:cNvSpPr/>
            <p:nvPr/>
          </p:nvSpPr>
          <p:spPr>
            <a:xfrm>
              <a:off x="3686175" y="3005138"/>
              <a:ext cx="95250" cy="90487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Group 35">
            <a:extLst>
              <a:ext uri="{FF2B5EF4-FFF2-40B4-BE49-F238E27FC236}">
                <a16:creationId xmlns:a16="http://schemas.microsoft.com/office/drawing/2014/main" id="{70557103-EF8A-4710-9739-16508935EA82}"/>
              </a:ext>
            </a:extLst>
          </p:cNvPr>
          <p:cNvGrpSpPr/>
          <p:nvPr/>
        </p:nvGrpSpPr>
        <p:grpSpPr>
          <a:xfrm>
            <a:off x="4481685" y="2100798"/>
            <a:ext cx="629403" cy="629403"/>
            <a:chOff x="1619438" y="2077039"/>
            <a:chExt cx="753808" cy="753808"/>
          </a:xfrm>
        </p:grpSpPr>
        <p:sp>
          <p:nvSpPr>
            <p:cNvPr id="59" name="Oval 36">
              <a:extLst>
                <a:ext uri="{FF2B5EF4-FFF2-40B4-BE49-F238E27FC236}">
                  <a16:creationId xmlns:a16="http://schemas.microsoft.com/office/drawing/2014/main" id="{6C5A91A7-AAE5-4A1A-88FB-6C9F99E54867}"/>
                </a:ext>
              </a:extLst>
            </p:cNvPr>
            <p:cNvSpPr/>
            <p:nvPr/>
          </p:nvSpPr>
          <p:spPr>
            <a:xfrm>
              <a:off x="1619438" y="2077039"/>
              <a:ext cx="753808" cy="753808"/>
            </a:xfrm>
            <a:prstGeom prst="ellipse">
              <a:avLst/>
            </a:prstGeom>
            <a:solidFill>
              <a:srgbClr val="0EBEA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0" name="Group 704">
              <a:extLst>
                <a:ext uri="{FF2B5EF4-FFF2-40B4-BE49-F238E27FC236}">
                  <a16:creationId xmlns:a16="http://schemas.microsoft.com/office/drawing/2014/main" id="{719C1750-3793-47A7-BD60-91944D8CAC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8177" y="2262524"/>
              <a:ext cx="318604" cy="394204"/>
              <a:chOff x="0" y="0"/>
              <a:chExt cx="464" cy="573"/>
            </a:xfrm>
            <a:solidFill>
              <a:sysClr val="window" lastClr="FFFFFF"/>
            </a:solidFill>
          </p:grpSpPr>
          <p:sp>
            <p:nvSpPr>
              <p:cNvPr id="61" name="AutoShape 702">
                <a:extLst>
                  <a:ext uri="{FF2B5EF4-FFF2-40B4-BE49-F238E27FC236}">
                    <a16:creationId xmlns:a16="http://schemas.microsoft.com/office/drawing/2014/main" id="{8290529F-1308-4BAD-9330-5609477C7D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" y="24"/>
                <a:ext cx="376" cy="322"/>
              </a:xfrm>
              <a:custGeom>
                <a:avLst/>
                <a:gdLst>
                  <a:gd name="T0" fmla="*/ 0 w 21115"/>
                  <a:gd name="T1" fmla="*/ 0 h 18556"/>
                  <a:gd name="T2" fmla="*/ 0 w 21115"/>
                  <a:gd name="T3" fmla="*/ 0 h 18556"/>
                  <a:gd name="T4" fmla="*/ 0 w 21115"/>
                  <a:gd name="T5" fmla="*/ 0 h 18556"/>
                  <a:gd name="T6" fmla="*/ 0 w 21115"/>
                  <a:gd name="T7" fmla="*/ 0 h 18556"/>
                  <a:gd name="T8" fmla="*/ 0 w 21115"/>
                  <a:gd name="T9" fmla="*/ 0 h 18556"/>
                  <a:gd name="T10" fmla="*/ 0 w 21115"/>
                  <a:gd name="T11" fmla="*/ 0 h 18556"/>
                  <a:gd name="T12" fmla="*/ 0 w 21115"/>
                  <a:gd name="T13" fmla="*/ 0 h 18556"/>
                  <a:gd name="T14" fmla="*/ 0 w 21115"/>
                  <a:gd name="T15" fmla="*/ 0 h 18556"/>
                  <a:gd name="T16" fmla="*/ 0 w 21115"/>
                  <a:gd name="T17" fmla="*/ 0 h 18556"/>
                  <a:gd name="T18" fmla="*/ 0 w 21115"/>
                  <a:gd name="T19" fmla="*/ 0 h 18556"/>
                  <a:gd name="T20" fmla="*/ 0 w 21115"/>
                  <a:gd name="T21" fmla="*/ 0 h 1855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1115" h="18556">
                    <a:moveTo>
                      <a:pt x="20779" y="3635"/>
                    </a:moveTo>
                    <a:cubicBezTo>
                      <a:pt x="20779" y="3635"/>
                      <a:pt x="16054" y="3835"/>
                      <a:pt x="13538" y="4151"/>
                    </a:cubicBezTo>
                    <a:cubicBezTo>
                      <a:pt x="12114" y="4330"/>
                      <a:pt x="13006" y="1476"/>
                      <a:pt x="13006" y="911"/>
                    </a:cubicBezTo>
                    <a:cubicBezTo>
                      <a:pt x="13006" y="-1684"/>
                      <a:pt x="0" y="2094"/>
                      <a:pt x="0" y="2094"/>
                    </a:cubicBezTo>
                    <a:lnTo>
                      <a:pt x="0" y="17384"/>
                    </a:lnTo>
                    <a:cubicBezTo>
                      <a:pt x="0" y="17384"/>
                      <a:pt x="988" y="17824"/>
                      <a:pt x="2373" y="17286"/>
                    </a:cubicBezTo>
                    <a:cubicBezTo>
                      <a:pt x="5889" y="15919"/>
                      <a:pt x="11968" y="13959"/>
                      <a:pt x="10988" y="17189"/>
                    </a:cubicBezTo>
                    <a:cubicBezTo>
                      <a:pt x="10160" y="19916"/>
                      <a:pt x="20491" y="17722"/>
                      <a:pt x="20491" y="17722"/>
                    </a:cubicBezTo>
                    <a:cubicBezTo>
                      <a:pt x="20491" y="17722"/>
                      <a:pt x="19749" y="12037"/>
                      <a:pt x="20675" y="8735"/>
                    </a:cubicBezTo>
                    <a:cubicBezTo>
                      <a:pt x="21600" y="5433"/>
                      <a:pt x="20779" y="3635"/>
                      <a:pt x="20779" y="3635"/>
                    </a:cubicBezTo>
                    <a:close/>
                    <a:moveTo>
                      <a:pt x="20779" y="363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AutoShape 703">
                <a:extLst>
                  <a:ext uri="{FF2B5EF4-FFF2-40B4-BE49-F238E27FC236}">
                    <a16:creationId xmlns:a16="http://schemas.microsoft.com/office/drawing/2014/main" id="{D154853E-949F-45FE-A4D8-4D1C0F64CD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56" cy="57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600" h="21600">
                    <a:moveTo>
                      <a:pt x="21600" y="1065"/>
                    </a:moveTo>
                    <a:cubicBezTo>
                      <a:pt x="21600" y="477"/>
                      <a:pt x="16763" y="0"/>
                      <a:pt x="10802" y="0"/>
                    </a:cubicBezTo>
                    <a:cubicBezTo>
                      <a:pt x="4834" y="0"/>
                      <a:pt x="0" y="477"/>
                      <a:pt x="0" y="1065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065"/>
                    </a:lnTo>
                    <a:close/>
                    <a:moveTo>
                      <a:pt x="21600" y="106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3" name="Group 40">
            <a:extLst>
              <a:ext uri="{FF2B5EF4-FFF2-40B4-BE49-F238E27FC236}">
                <a16:creationId xmlns:a16="http://schemas.microsoft.com/office/drawing/2014/main" id="{BA116C1A-EEA1-4C2F-B740-225885A04E44}"/>
              </a:ext>
            </a:extLst>
          </p:cNvPr>
          <p:cNvGrpSpPr/>
          <p:nvPr/>
        </p:nvGrpSpPr>
        <p:grpSpPr>
          <a:xfrm>
            <a:off x="5494424" y="2100798"/>
            <a:ext cx="2372654" cy="1156855"/>
            <a:chOff x="8775246" y="2292072"/>
            <a:chExt cx="2372654" cy="1156855"/>
          </a:xfrm>
        </p:grpSpPr>
        <p:sp>
          <p:nvSpPr>
            <p:cNvPr id="64" name="TextBox 41">
              <a:extLst>
                <a:ext uri="{FF2B5EF4-FFF2-40B4-BE49-F238E27FC236}">
                  <a16:creationId xmlns:a16="http://schemas.microsoft.com/office/drawing/2014/main" id="{3291EFD5-43B9-4E40-89E1-2C004B5A55BC}"/>
                </a:ext>
              </a:extLst>
            </p:cNvPr>
            <p:cNvSpPr txBox="1"/>
            <p:nvPr/>
          </p:nvSpPr>
          <p:spPr>
            <a:xfrm>
              <a:off x="8775246" y="2292072"/>
              <a:ext cx="2372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0EBE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lear Sans" panose="020B0503030202020304" pitchFamily="34" charset="0"/>
                </a:rPr>
                <a:t>好的广告时机</a:t>
              </a:r>
              <a:endParaRPr lang="en-US" b="1" dirty="0">
                <a:solidFill>
                  <a:srgbClr val="0EBEA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" panose="020B0503030202020304" pitchFamily="34" charset="0"/>
              </a:endParaRPr>
            </a:p>
          </p:txBody>
        </p:sp>
        <p:sp>
          <p:nvSpPr>
            <p:cNvPr id="65" name="Rectangle 42">
              <a:extLst>
                <a:ext uri="{FF2B5EF4-FFF2-40B4-BE49-F238E27FC236}">
                  <a16:creationId xmlns:a16="http://schemas.microsoft.com/office/drawing/2014/main" id="{1A46025F-F79C-4652-9919-7A840CAB832B}"/>
                </a:ext>
              </a:extLst>
            </p:cNvPr>
            <p:cNvSpPr/>
            <p:nvPr/>
          </p:nvSpPr>
          <p:spPr>
            <a:xfrm>
              <a:off x="8775246" y="2661404"/>
              <a:ext cx="2372434" cy="7875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lear Sans Light" panose="020B0303030202020304" pitchFamily="34" charset="0"/>
                </a:rPr>
                <a:t>针对用户的特点、习惯发布对应的广告</a:t>
              </a:r>
              <a:endParaRPr 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66" name="Group 43">
            <a:extLst>
              <a:ext uri="{FF2B5EF4-FFF2-40B4-BE49-F238E27FC236}">
                <a16:creationId xmlns:a16="http://schemas.microsoft.com/office/drawing/2014/main" id="{257C3EE7-1884-49D9-87B8-21520E139C02}"/>
              </a:ext>
            </a:extLst>
          </p:cNvPr>
          <p:cNvGrpSpPr/>
          <p:nvPr/>
        </p:nvGrpSpPr>
        <p:grpSpPr>
          <a:xfrm>
            <a:off x="5985799" y="3534311"/>
            <a:ext cx="629403" cy="629403"/>
            <a:chOff x="1619438" y="2077039"/>
            <a:chExt cx="753808" cy="753808"/>
          </a:xfrm>
        </p:grpSpPr>
        <p:sp>
          <p:nvSpPr>
            <p:cNvPr id="67" name="Oval 44">
              <a:extLst>
                <a:ext uri="{FF2B5EF4-FFF2-40B4-BE49-F238E27FC236}">
                  <a16:creationId xmlns:a16="http://schemas.microsoft.com/office/drawing/2014/main" id="{0431B559-23D1-466A-B001-FA88E825C8B2}"/>
                </a:ext>
              </a:extLst>
            </p:cNvPr>
            <p:cNvSpPr/>
            <p:nvPr/>
          </p:nvSpPr>
          <p:spPr>
            <a:xfrm>
              <a:off x="1619438" y="2077039"/>
              <a:ext cx="753808" cy="753808"/>
            </a:xfrm>
            <a:prstGeom prst="ellipse">
              <a:avLst/>
            </a:prstGeom>
            <a:solidFill>
              <a:srgbClr val="FF642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8" name="Group 704">
              <a:extLst>
                <a:ext uri="{FF2B5EF4-FFF2-40B4-BE49-F238E27FC236}">
                  <a16:creationId xmlns:a16="http://schemas.microsoft.com/office/drawing/2014/main" id="{6A1F7113-9A4C-4CC3-BF68-C3B3AB9968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8177" y="2262524"/>
              <a:ext cx="318604" cy="394204"/>
              <a:chOff x="0" y="0"/>
              <a:chExt cx="464" cy="573"/>
            </a:xfrm>
            <a:solidFill>
              <a:sysClr val="window" lastClr="FFFFFF"/>
            </a:solidFill>
          </p:grpSpPr>
          <p:sp>
            <p:nvSpPr>
              <p:cNvPr id="69" name="AutoShape 702">
                <a:extLst>
                  <a:ext uri="{FF2B5EF4-FFF2-40B4-BE49-F238E27FC236}">
                    <a16:creationId xmlns:a16="http://schemas.microsoft.com/office/drawing/2014/main" id="{52D2AC07-AE76-470F-A433-10C0E05B44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" y="24"/>
                <a:ext cx="376" cy="322"/>
              </a:xfrm>
              <a:custGeom>
                <a:avLst/>
                <a:gdLst>
                  <a:gd name="T0" fmla="*/ 0 w 21115"/>
                  <a:gd name="T1" fmla="*/ 0 h 18556"/>
                  <a:gd name="T2" fmla="*/ 0 w 21115"/>
                  <a:gd name="T3" fmla="*/ 0 h 18556"/>
                  <a:gd name="T4" fmla="*/ 0 w 21115"/>
                  <a:gd name="T5" fmla="*/ 0 h 18556"/>
                  <a:gd name="T6" fmla="*/ 0 w 21115"/>
                  <a:gd name="T7" fmla="*/ 0 h 18556"/>
                  <a:gd name="T8" fmla="*/ 0 w 21115"/>
                  <a:gd name="T9" fmla="*/ 0 h 18556"/>
                  <a:gd name="T10" fmla="*/ 0 w 21115"/>
                  <a:gd name="T11" fmla="*/ 0 h 18556"/>
                  <a:gd name="T12" fmla="*/ 0 w 21115"/>
                  <a:gd name="T13" fmla="*/ 0 h 18556"/>
                  <a:gd name="T14" fmla="*/ 0 w 21115"/>
                  <a:gd name="T15" fmla="*/ 0 h 18556"/>
                  <a:gd name="T16" fmla="*/ 0 w 21115"/>
                  <a:gd name="T17" fmla="*/ 0 h 18556"/>
                  <a:gd name="T18" fmla="*/ 0 w 21115"/>
                  <a:gd name="T19" fmla="*/ 0 h 18556"/>
                  <a:gd name="T20" fmla="*/ 0 w 21115"/>
                  <a:gd name="T21" fmla="*/ 0 h 1855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1115" h="18556">
                    <a:moveTo>
                      <a:pt x="20779" y="3635"/>
                    </a:moveTo>
                    <a:cubicBezTo>
                      <a:pt x="20779" y="3635"/>
                      <a:pt x="16054" y="3835"/>
                      <a:pt x="13538" y="4151"/>
                    </a:cubicBezTo>
                    <a:cubicBezTo>
                      <a:pt x="12114" y="4330"/>
                      <a:pt x="13006" y="1476"/>
                      <a:pt x="13006" y="911"/>
                    </a:cubicBezTo>
                    <a:cubicBezTo>
                      <a:pt x="13006" y="-1684"/>
                      <a:pt x="0" y="2094"/>
                      <a:pt x="0" y="2094"/>
                    </a:cubicBezTo>
                    <a:lnTo>
                      <a:pt x="0" y="17384"/>
                    </a:lnTo>
                    <a:cubicBezTo>
                      <a:pt x="0" y="17384"/>
                      <a:pt x="988" y="17824"/>
                      <a:pt x="2373" y="17286"/>
                    </a:cubicBezTo>
                    <a:cubicBezTo>
                      <a:pt x="5889" y="15919"/>
                      <a:pt x="11968" y="13959"/>
                      <a:pt x="10988" y="17189"/>
                    </a:cubicBezTo>
                    <a:cubicBezTo>
                      <a:pt x="10160" y="19916"/>
                      <a:pt x="20491" y="17722"/>
                      <a:pt x="20491" y="17722"/>
                    </a:cubicBezTo>
                    <a:cubicBezTo>
                      <a:pt x="20491" y="17722"/>
                      <a:pt x="19749" y="12037"/>
                      <a:pt x="20675" y="8735"/>
                    </a:cubicBezTo>
                    <a:cubicBezTo>
                      <a:pt x="21600" y="5433"/>
                      <a:pt x="20779" y="3635"/>
                      <a:pt x="20779" y="3635"/>
                    </a:cubicBezTo>
                    <a:close/>
                    <a:moveTo>
                      <a:pt x="20779" y="363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AutoShape 703">
                <a:extLst>
                  <a:ext uri="{FF2B5EF4-FFF2-40B4-BE49-F238E27FC236}">
                    <a16:creationId xmlns:a16="http://schemas.microsoft.com/office/drawing/2014/main" id="{A6DC09B8-40EE-4B30-B533-00773D6C03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56" cy="57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600" h="21600">
                    <a:moveTo>
                      <a:pt x="21600" y="1065"/>
                    </a:moveTo>
                    <a:cubicBezTo>
                      <a:pt x="21600" y="477"/>
                      <a:pt x="16763" y="0"/>
                      <a:pt x="10802" y="0"/>
                    </a:cubicBezTo>
                    <a:cubicBezTo>
                      <a:pt x="4834" y="0"/>
                      <a:pt x="0" y="477"/>
                      <a:pt x="0" y="1065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065"/>
                    </a:lnTo>
                    <a:close/>
                    <a:moveTo>
                      <a:pt x="21600" y="106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71" name="Group 48">
            <a:extLst>
              <a:ext uri="{FF2B5EF4-FFF2-40B4-BE49-F238E27FC236}">
                <a16:creationId xmlns:a16="http://schemas.microsoft.com/office/drawing/2014/main" id="{D30976A0-C9E7-44BE-93FB-F67B61737AA9}"/>
              </a:ext>
            </a:extLst>
          </p:cNvPr>
          <p:cNvGrpSpPr/>
          <p:nvPr/>
        </p:nvGrpSpPr>
        <p:grpSpPr>
          <a:xfrm>
            <a:off x="6998538" y="3534311"/>
            <a:ext cx="2372654" cy="1156855"/>
            <a:chOff x="8775246" y="2292072"/>
            <a:chExt cx="2372654" cy="1156855"/>
          </a:xfrm>
        </p:grpSpPr>
        <p:sp>
          <p:nvSpPr>
            <p:cNvPr id="72" name="TextBox 49">
              <a:extLst>
                <a:ext uri="{FF2B5EF4-FFF2-40B4-BE49-F238E27FC236}">
                  <a16:creationId xmlns:a16="http://schemas.microsoft.com/office/drawing/2014/main" id="{DBDFE7FA-92F3-4FC5-9224-5A32AEA96E6F}"/>
                </a:ext>
              </a:extLst>
            </p:cNvPr>
            <p:cNvSpPr txBox="1"/>
            <p:nvPr/>
          </p:nvSpPr>
          <p:spPr>
            <a:xfrm>
              <a:off x="8775246" y="2292072"/>
              <a:ext cx="2372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FF642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lear Sans" panose="020B0503030202020304" pitchFamily="34" charset="0"/>
                </a:rPr>
                <a:t>创造收入</a:t>
              </a:r>
              <a:endParaRPr lang="en-US" b="1" dirty="0">
                <a:solidFill>
                  <a:srgbClr val="FF642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" panose="020B0503030202020304" pitchFamily="34" charset="0"/>
              </a:endParaRPr>
            </a:p>
          </p:txBody>
        </p:sp>
        <p:sp>
          <p:nvSpPr>
            <p:cNvPr id="73" name="Rectangle 50">
              <a:extLst>
                <a:ext uri="{FF2B5EF4-FFF2-40B4-BE49-F238E27FC236}">
                  <a16:creationId xmlns:a16="http://schemas.microsoft.com/office/drawing/2014/main" id="{A66E387E-39B6-468C-8BEC-12FD2C2A5063}"/>
                </a:ext>
              </a:extLst>
            </p:cNvPr>
            <p:cNvSpPr/>
            <p:nvPr/>
          </p:nvSpPr>
          <p:spPr>
            <a:xfrm>
              <a:off x="8775246" y="2661404"/>
              <a:ext cx="2372434" cy="7875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广泛的会员数字，广告可以创造客观的收入</a:t>
              </a:r>
              <a:endParaRPr 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4" name="Group 51">
            <a:extLst>
              <a:ext uri="{FF2B5EF4-FFF2-40B4-BE49-F238E27FC236}">
                <a16:creationId xmlns:a16="http://schemas.microsoft.com/office/drawing/2014/main" id="{5C0F7DA1-AD02-4738-BCB4-532226C11624}"/>
              </a:ext>
            </a:extLst>
          </p:cNvPr>
          <p:cNvGrpSpPr/>
          <p:nvPr/>
        </p:nvGrpSpPr>
        <p:grpSpPr>
          <a:xfrm>
            <a:off x="7661979" y="4984179"/>
            <a:ext cx="629403" cy="629403"/>
            <a:chOff x="1619438" y="2077039"/>
            <a:chExt cx="753808" cy="753808"/>
          </a:xfrm>
        </p:grpSpPr>
        <p:sp>
          <p:nvSpPr>
            <p:cNvPr id="75" name="Oval 52">
              <a:extLst>
                <a:ext uri="{FF2B5EF4-FFF2-40B4-BE49-F238E27FC236}">
                  <a16:creationId xmlns:a16="http://schemas.microsoft.com/office/drawing/2014/main" id="{577DA92B-1FE5-44CF-99DE-5761FE13A10A}"/>
                </a:ext>
              </a:extLst>
            </p:cNvPr>
            <p:cNvSpPr/>
            <p:nvPr/>
          </p:nvSpPr>
          <p:spPr>
            <a:xfrm>
              <a:off x="1619438" y="2077039"/>
              <a:ext cx="753808" cy="753808"/>
            </a:xfrm>
            <a:prstGeom prst="ellipse">
              <a:avLst/>
            </a:prstGeom>
            <a:solidFill>
              <a:srgbClr val="B2D23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6" name="Group 704">
              <a:extLst>
                <a:ext uri="{FF2B5EF4-FFF2-40B4-BE49-F238E27FC236}">
                  <a16:creationId xmlns:a16="http://schemas.microsoft.com/office/drawing/2014/main" id="{EB0A4ABE-746E-446E-8549-4805B0D6BE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8177" y="2262524"/>
              <a:ext cx="318604" cy="394204"/>
              <a:chOff x="0" y="0"/>
              <a:chExt cx="464" cy="573"/>
            </a:xfrm>
            <a:solidFill>
              <a:sysClr val="window" lastClr="FFFFFF"/>
            </a:solidFill>
          </p:grpSpPr>
          <p:sp>
            <p:nvSpPr>
              <p:cNvPr id="77" name="AutoShape 702">
                <a:extLst>
                  <a:ext uri="{FF2B5EF4-FFF2-40B4-BE49-F238E27FC236}">
                    <a16:creationId xmlns:a16="http://schemas.microsoft.com/office/drawing/2014/main" id="{87A58C2E-83BD-4F5C-9521-713DDE9099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" y="24"/>
                <a:ext cx="376" cy="322"/>
              </a:xfrm>
              <a:custGeom>
                <a:avLst/>
                <a:gdLst>
                  <a:gd name="T0" fmla="*/ 0 w 21115"/>
                  <a:gd name="T1" fmla="*/ 0 h 18556"/>
                  <a:gd name="T2" fmla="*/ 0 w 21115"/>
                  <a:gd name="T3" fmla="*/ 0 h 18556"/>
                  <a:gd name="T4" fmla="*/ 0 w 21115"/>
                  <a:gd name="T5" fmla="*/ 0 h 18556"/>
                  <a:gd name="T6" fmla="*/ 0 w 21115"/>
                  <a:gd name="T7" fmla="*/ 0 h 18556"/>
                  <a:gd name="T8" fmla="*/ 0 w 21115"/>
                  <a:gd name="T9" fmla="*/ 0 h 18556"/>
                  <a:gd name="T10" fmla="*/ 0 w 21115"/>
                  <a:gd name="T11" fmla="*/ 0 h 18556"/>
                  <a:gd name="T12" fmla="*/ 0 w 21115"/>
                  <a:gd name="T13" fmla="*/ 0 h 18556"/>
                  <a:gd name="T14" fmla="*/ 0 w 21115"/>
                  <a:gd name="T15" fmla="*/ 0 h 18556"/>
                  <a:gd name="T16" fmla="*/ 0 w 21115"/>
                  <a:gd name="T17" fmla="*/ 0 h 18556"/>
                  <a:gd name="T18" fmla="*/ 0 w 21115"/>
                  <a:gd name="T19" fmla="*/ 0 h 18556"/>
                  <a:gd name="T20" fmla="*/ 0 w 21115"/>
                  <a:gd name="T21" fmla="*/ 0 h 1855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1115" h="18556">
                    <a:moveTo>
                      <a:pt x="20779" y="3635"/>
                    </a:moveTo>
                    <a:cubicBezTo>
                      <a:pt x="20779" y="3635"/>
                      <a:pt x="16054" y="3835"/>
                      <a:pt x="13538" y="4151"/>
                    </a:cubicBezTo>
                    <a:cubicBezTo>
                      <a:pt x="12114" y="4330"/>
                      <a:pt x="13006" y="1476"/>
                      <a:pt x="13006" y="911"/>
                    </a:cubicBezTo>
                    <a:cubicBezTo>
                      <a:pt x="13006" y="-1684"/>
                      <a:pt x="0" y="2094"/>
                      <a:pt x="0" y="2094"/>
                    </a:cubicBezTo>
                    <a:lnTo>
                      <a:pt x="0" y="17384"/>
                    </a:lnTo>
                    <a:cubicBezTo>
                      <a:pt x="0" y="17384"/>
                      <a:pt x="988" y="17824"/>
                      <a:pt x="2373" y="17286"/>
                    </a:cubicBezTo>
                    <a:cubicBezTo>
                      <a:pt x="5889" y="15919"/>
                      <a:pt x="11968" y="13959"/>
                      <a:pt x="10988" y="17189"/>
                    </a:cubicBezTo>
                    <a:cubicBezTo>
                      <a:pt x="10160" y="19916"/>
                      <a:pt x="20491" y="17722"/>
                      <a:pt x="20491" y="17722"/>
                    </a:cubicBezTo>
                    <a:cubicBezTo>
                      <a:pt x="20491" y="17722"/>
                      <a:pt x="19749" y="12037"/>
                      <a:pt x="20675" y="8735"/>
                    </a:cubicBezTo>
                    <a:cubicBezTo>
                      <a:pt x="21600" y="5433"/>
                      <a:pt x="20779" y="3635"/>
                      <a:pt x="20779" y="3635"/>
                    </a:cubicBezTo>
                    <a:close/>
                    <a:moveTo>
                      <a:pt x="20779" y="363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" name="AutoShape 703">
                <a:extLst>
                  <a:ext uri="{FF2B5EF4-FFF2-40B4-BE49-F238E27FC236}">
                    <a16:creationId xmlns:a16="http://schemas.microsoft.com/office/drawing/2014/main" id="{524D6925-E834-46DF-9B0E-0875A2CDCA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56" cy="57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600" h="21600">
                    <a:moveTo>
                      <a:pt x="21600" y="1065"/>
                    </a:moveTo>
                    <a:cubicBezTo>
                      <a:pt x="21600" y="477"/>
                      <a:pt x="16763" y="0"/>
                      <a:pt x="10802" y="0"/>
                    </a:cubicBezTo>
                    <a:cubicBezTo>
                      <a:pt x="4834" y="0"/>
                      <a:pt x="0" y="477"/>
                      <a:pt x="0" y="1065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065"/>
                    </a:lnTo>
                    <a:close/>
                    <a:moveTo>
                      <a:pt x="21600" y="106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79" name="Group 56">
            <a:extLst>
              <a:ext uri="{FF2B5EF4-FFF2-40B4-BE49-F238E27FC236}">
                <a16:creationId xmlns:a16="http://schemas.microsoft.com/office/drawing/2014/main" id="{D9F305D3-0B82-4E79-9B21-4F880FCC9AF5}"/>
              </a:ext>
            </a:extLst>
          </p:cNvPr>
          <p:cNvGrpSpPr/>
          <p:nvPr/>
        </p:nvGrpSpPr>
        <p:grpSpPr>
          <a:xfrm>
            <a:off x="8674718" y="4984179"/>
            <a:ext cx="2372654" cy="1156855"/>
            <a:chOff x="8775246" y="2292072"/>
            <a:chExt cx="2372654" cy="1156855"/>
          </a:xfrm>
        </p:grpSpPr>
        <p:sp>
          <p:nvSpPr>
            <p:cNvPr id="80" name="TextBox 57">
              <a:extLst>
                <a:ext uri="{FF2B5EF4-FFF2-40B4-BE49-F238E27FC236}">
                  <a16:creationId xmlns:a16="http://schemas.microsoft.com/office/drawing/2014/main" id="{3A7E7D07-B320-4394-A2BC-58295E44DB3B}"/>
                </a:ext>
              </a:extLst>
            </p:cNvPr>
            <p:cNvSpPr txBox="1"/>
            <p:nvPr/>
          </p:nvSpPr>
          <p:spPr>
            <a:xfrm>
              <a:off x="8775246" y="2292072"/>
              <a:ext cx="2372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B2D2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lear Sans" panose="020B0503030202020304" pitchFamily="34" charset="0"/>
                </a:rPr>
                <a:t>新颖的广告形式</a:t>
              </a:r>
              <a:endParaRPr lang="en-US" b="1" dirty="0">
                <a:solidFill>
                  <a:srgbClr val="B2D2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" panose="020B0503030202020304" pitchFamily="34" charset="0"/>
              </a:endParaRPr>
            </a:p>
          </p:txBody>
        </p:sp>
        <p:sp>
          <p:nvSpPr>
            <p:cNvPr id="81" name="Rectangle 58">
              <a:extLst>
                <a:ext uri="{FF2B5EF4-FFF2-40B4-BE49-F238E27FC236}">
                  <a16:creationId xmlns:a16="http://schemas.microsoft.com/office/drawing/2014/main" id="{44F12D03-2C8D-490B-8325-F561A695052B}"/>
                </a:ext>
              </a:extLst>
            </p:cNvPr>
            <p:cNvSpPr/>
            <p:nvPr/>
          </p:nvSpPr>
          <p:spPr>
            <a:xfrm>
              <a:off x="8775246" y="2661404"/>
              <a:ext cx="2372434" cy="7875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新颖、互动的广告形式，不引起用户的反感</a:t>
              </a:r>
              <a:endParaRPr 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2" name="Group 62">
            <a:extLst>
              <a:ext uri="{FF2B5EF4-FFF2-40B4-BE49-F238E27FC236}">
                <a16:creationId xmlns:a16="http://schemas.microsoft.com/office/drawing/2014/main" id="{94CCAF60-6E4E-41EF-8689-5BB93B4A399F}"/>
              </a:ext>
            </a:extLst>
          </p:cNvPr>
          <p:cNvGrpSpPr/>
          <p:nvPr/>
        </p:nvGrpSpPr>
        <p:grpSpPr>
          <a:xfrm>
            <a:off x="3006075" y="407682"/>
            <a:ext cx="6179850" cy="995467"/>
            <a:chOff x="5988387" y="483017"/>
            <a:chExt cx="12359700" cy="1990933"/>
          </a:xfrm>
        </p:grpSpPr>
        <p:sp>
          <p:nvSpPr>
            <p:cNvPr id="83" name="TextBox 63">
              <a:extLst>
                <a:ext uri="{FF2B5EF4-FFF2-40B4-BE49-F238E27FC236}">
                  <a16:creationId xmlns:a16="http://schemas.microsoft.com/office/drawing/2014/main" id="{CAF2CB67-AA73-452A-AA50-892DAC8FDF1F}"/>
                </a:ext>
              </a:extLst>
            </p:cNvPr>
            <p:cNvSpPr txBox="1"/>
            <p:nvPr/>
          </p:nvSpPr>
          <p:spPr>
            <a:xfrm>
              <a:off x="5988387" y="483017"/>
              <a:ext cx="12359700" cy="1077201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 dirty="0">
                  <a:solidFill>
                    <a:srgbClr val="4454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广告服务</a:t>
              </a:r>
              <a:endParaRPr kumimoji="0" lang="id-ID" sz="32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84" name="Subtitle 2">
              <a:extLst>
                <a:ext uri="{FF2B5EF4-FFF2-40B4-BE49-F238E27FC236}">
                  <a16:creationId xmlns:a16="http://schemas.microsoft.com/office/drawing/2014/main" id="{5F9E6862-8B49-41B6-AAFB-DF0D929977ED}"/>
                </a:ext>
              </a:extLst>
            </p:cNvPr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636" rtl="0" eaLnBrk="1" fontAlgn="auto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550" b="0" i="0" u="none" strike="noStrike" kern="1200" cap="none" spc="0" normalizeH="0" baseline="0" noProof="0" dirty="0">
                <a:ln>
                  <a:noFill/>
                </a:ln>
                <a:solidFill>
                  <a:srgbClr val="00B39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endParaRPr>
            </a:p>
          </p:txBody>
        </p:sp>
      </p:grpSp>
      <p:sp>
        <p:nvSpPr>
          <p:cNvPr id="85" name="文本框 84">
            <a:extLst>
              <a:ext uri="{FF2B5EF4-FFF2-40B4-BE49-F238E27FC236}">
                <a16:creationId xmlns:a16="http://schemas.microsoft.com/office/drawing/2014/main" id="{1EBE61A4-A2B8-4D38-AEB3-E0FE9936489C}"/>
              </a:ext>
            </a:extLst>
          </p:cNvPr>
          <p:cNvSpPr txBox="1"/>
          <p:nvPr/>
        </p:nvSpPr>
        <p:spPr>
          <a:xfrm>
            <a:off x="5255812" y="6450318"/>
            <a:ext cx="6849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*微信小程序，预计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月份推出广告组件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3295C042-C217-4202-B6A3-F5CE6FDBA101}"/>
              </a:ext>
            </a:extLst>
          </p:cNvPr>
          <p:cNvSpPr txBox="1">
            <a:spLocks/>
          </p:cNvSpPr>
          <p:nvPr/>
        </p:nvSpPr>
        <p:spPr>
          <a:xfrm>
            <a:off x="3344900" y="1135991"/>
            <a:ext cx="5827593" cy="419558"/>
          </a:xfrm>
          <a:prstGeom prst="rect">
            <a:avLst/>
          </a:prstGeom>
        </p:spPr>
        <p:txBody>
          <a:bodyPr vert="horz" lIns="108745" tIns="54373" rIns="108745" bIns="54373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87636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zh-CN" altLang="en-US" sz="155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Lato Light"/>
                <a:ea typeface="+mn-ea"/>
                <a:cs typeface="Lato Light"/>
              </a:rPr>
              <a:t>在不伤害用户体验的情况下推出</a:t>
            </a:r>
            <a:endParaRPr kumimoji="0" lang="en-US" sz="1550" b="0" i="0" u="none" strike="noStrike" kern="1200" cap="none" spc="0" normalizeH="0" baseline="0" noProof="0" dirty="0">
              <a:ln>
                <a:noFill/>
              </a:ln>
              <a:solidFill>
                <a:srgbClr val="00B393"/>
              </a:solidFill>
              <a:effectLst/>
              <a:uLnTx/>
              <a:uFillTx/>
              <a:latin typeface="Lato Light"/>
              <a:ea typeface="+mn-ea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253398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187D5F34-4B3B-4C94-9001-D7C9454D3FB2}"/>
              </a:ext>
            </a:extLst>
          </p:cNvPr>
          <p:cNvGrpSpPr/>
          <p:nvPr/>
        </p:nvGrpSpPr>
        <p:grpSpPr>
          <a:xfrm>
            <a:off x="7663879" y="2042541"/>
            <a:ext cx="4528121" cy="4234206"/>
            <a:chOff x="814052" y="1641791"/>
            <a:chExt cx="4528121" cy="4234206"/>
          </a:xfrm>
        </p:grpSpPr>
        <p:sp>
          <p:nvSpPr>
            <p:cNvPr id="87" name="Text Placeholder 4">
              <a:extLst>
                <a:ext uri="{FF2B5EF4-FFF2-40B4-BE49-F238E27FC236}">
                  <a16:creationId xmlns:a16="http://schemas.microsoft.com/office/drawing/2014/main" id="{D758D1FC-383C-4B20-B50F-9043710074A5}"/>
                </a:ext>
              </a:extLst>
            </p:cNvPr>
            <p:cNvSpPr txBox="1">
              <a:spLocks/>
            </p:cNvSpPr>
            <p:nvPr/>
          </p:nvSpPr>
          <p:spPr>
            <a:xfrm>
              <a:off x="814052" y="5206018"/>
              <a:ext cx="4528121" cy="669979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加油用户带来更多实惠</a:t>
              </a:r>
              <a:endParaRPr 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8" name="Group 350">
              <a:extLst>
                <a:ext uri="{FF2B5EF4-FFF2-40B4-BE49-F238E27FC236}">
                  <a16:creationId xmlns:a16="http://schemas.microsoft.com/office/drawing/2014/main" id="{6655540D-F17D-4DD2-B735-47768BBA3B9B}"/>
                </a:ext>
              </a:extLst>
            </p:cNvPr>
            <p:cNvGrpSpPr/>
            <p:nvPr/>
          </p:nvGrpSpPr>
          <p:grpSpPr>
            <a:xfrm>
              <a:off x="2213040" y="1641791"/>
              <a:ext cx="1697322" cy="3230730"/>
              <a:chOff x="5116260" y="1641791"/>
              <a:chExt cx="1697322" cy="3230730"/>
            </a:xfrm>
          </p:grpSpPr>
          <p:sp>
            <p:nvSpPr>
              <p:cNvPr id="89" name="Freeform 347">
                <a:extLst>
                  <a:ext uri="{FF2B5EF4-FFF2-40B4-BE49-F238E27FC236}">
                    <a16:creationId xmlns:a16="http://schemas.microsoft.com/office/drawing/2014/main" id="{F2216C51-BA7C-4FE9-BFE9-D3F1AB9E11A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293481" y="3292362"/>
                <a:ext cx="1486845" cy="1580159"/>
              </a:xfrm>
              <a:custGeom>
                <a:avLst/>
                <a:gdLst>
                  <a:gd name="connsiteX0" fmla="*/ 1023126 w 1486845"/>
                  <a:gd name="connsiteY0" fmla="*/ 0 h 1580159"/>
                  <a:gd name="connsiteX1" fmla="*/ 831750 w 1486845"/>
                  <a:gd name="connsiteY1" fmla="*/ 0 h 1580159"/>
                  <a:gd name="connsiteX2" fmla="*/ 655095 w 1486845"/>
                  <a:gd name="connsiteY2" fmla="*/ 0 h 1580159"/>
                  <a:gd name="connsiteX3" fmla="*/ 456359 w 1486845"/>
                  <a:gd name="connsiteY3" fmla="*/ 0 h 1580159"/>
                  <a:gd name="connsiteX4" fmla="*/ 176655 w 1486845"/>
                  <a:gd name="connsiteY4" fmla="*/ 81223 h 1580159"/>
                  <a:gd name="connsiteX5" fmla="*/ 22082 w 1486845"/>
                  <a:gd name="connsiteY5" fmla="*/ 302741 h 1580159"/>
                  <a:gd name="connsiteX6" fmla="*/ 0 w 1486845"/>
                  <a:gd name="connsiteY6" fmla="*/ 937758 h 1580159"/>
                  <a:gd name="connsiteX7" fmla="*/ 279704 w 1486845"/>
                  <a:gd name="connsiteY7" fmla="*/ 937758 h 1580159"/>
                  <a:gd name="connsiteX8" fmla="*/ 279704 w 1486845"/>
                  <a:gd name="connsiteY8" fmla="*/ 967294 h 1580159"/>
                  <a:gd name="connsiteX9" fmla="*/ 279704 w 1486845"/>
                  <a:gd name="connsiteY9" fmla="*/ 1472279 h 1580159"/>
                  <a:gd name="connsiteX10" fmla="*/ 279704 w 1486845"/>
                  <a:gd name="connsiteY10" fmla="*/ 1516620 h 1580159"/>
                  <a:gd name="connsiteX11" fmla="*/ 402708 w 1486845"/>
                  <a:gd name="connsiteY11" fmla="*/ 1545388 h 1580159"/>
                  <a:gd name="connsiteX12" fmla="*/ 781906 w 1486845"/>
                  <a:gd name="connsiteY12" fmla="*/ 1580159 h 1580159"/>
                  <a:gd name="connsiteX13" fmla="*/ 1161104 w 1486845"/>
                  <a:gd name="connsiteY13" fmla="*/ 1545388 h 1580159"/>
                  <a:gd name="connsiteX14" fmla="*/ 1207142 w 1486845"/>
                  <a:gd name="connsiteY14" fmla="*/ 1534621 h 1580159"/>
                  <a:gd name="connsiteX15" fmla="*/ 1207142 w 1486845"/>
                  <a:gd name="connsiteY15" fmla="*/ 1503551 h 1580159"/>
                  <a:gd name="connsiteX16" fmla="*/ 1207142 w 1486845"/>
                  <a:gd name="connsiteY16" fmla="*/ 967294 h 1580159"/>
                  <a:gd name="connsiteX17" fmla="*/ 1207142 w 1486845"/>
                  <a:gd name="connsiteY17" fmla="*/ 871750 h 1580159"/>
                  <a:gd name="connsiteX18" fmla="*/ 1207142 w 1486845"/>
                  <a:gd name="connsiteY18" fmla="*/ 849151 h 1580159"/>
                  <a:gd name="connsiteX19" fmla="*/ 1486845 w 1486845"/>
                  <a:gd name="connsiteY19" fmla="*/ 849151 h 1580159"/>
                  <a:gd name="connsiteX20" fmla="*/ 1464763 w 1486845"/>
                  <a:gd name="connsiteY20" fmla="*/ 339660 h 1580159"/>
                  <a:gd name="connsiteX21" fmla="*/ 1280748 w 1486845"/>
                  <a:gd name="connsiteY21" fmla="*/ 73839 h 1580159"/>
                  <a:gd name="connsiteX22" fmla="*/ 1023126 w 1486845"/>
                  <a:gd name="connsiteY22" fmla="*/ 0 h 1580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486845" h="1580159">
                    <a:moveTo>
                      <a:pt x="1023126" y="0"/>
                    </a:moveTo>
                    <a:cubicBezTo>
                      <a:pt x="1023126" y="0"/>
                      <a:pt x="1023126" y="0"/>
                      <a:pt x="831750" y="0"/>
                    </a:cubicBezTo>
                    <a:cubicBezTo>
                      <a:pt x="831750" y="0"/>
                      <a:pt x="831750" y="0"/>
                      <a:pt x="655095" y="0"/>
                    </a:cubicBezTo>
                    <a:cubicBezTo>
                      <a:pt x="655095" y="0"/>
                      <a:pt x="655095" y="0"/>
                      <a:pt x="456359" y="0"/>
                    </a:cubicBezTo>
                    <a:cubicBezTo>
                      <a:pt x="456359" y="0"/>
                      <a:pt x="456359" y="0"/>
                      <a:pt x="176655" y="81223"/>
                    </a:cubicBezTo>
                    <a:cubicBezTo>
                      <a:pt x="36803" y="132911"/>
                      <a:pt x="29443" y="162446"/>
                      <a:pt x="22082" y="302741"/>
                    </a:cubicBezTo>
                    <a:cubicBezTo>
                      <a:pt x="22082" y="302741"/>
                      <a:pt x="22082" y="302741"/>
                      <a:pt x="0" y="937758"/>
                    </a:cubicBezTo>
                    <a:cubicBezTo>
                      <a:pt x="0" y="937758"/>
                      <a:pt x="0" y="937758"/>
                      <a:pt x="279704" y="937758"/>
                    </a:cubicBezTo>
                    <a:cubicBezTo>
                      <a:pt x="279704" y="937758"/>
                      <a:pt x="279704" y="937758"/>
                      <a:pt x="279704" y="967294"/>
                    </a:cubicBezTo>
                    <a:cubicBezTo>
                      <a:pt x="279704" y="967294"/>
                      <a:pt x="279704" y="967294"/>
                      <a:pt x="279704" y="1472279"/>
                    </a:cubicBezTo>
                    <a:lnTo>
                      <a:pt x="279704" y="1516620"/>
                    </a:lnTo>
                    <a:lnTo>
                      <a:pt x="402708" y="1545388"/>
                    </a:lnTo>
                    <a:cubicBezTo>
                      <a:pt x="525193" y="1568187"/>
                      <a:pt x="652012" y="1580159"/>
                      <a:pt x="781906" y="1580159"/>
                    </a:cubicBezTo>
                    <a:cubicBezTo>
                      <a:pt x="911800" y="1580159"/>
                      <a:pt x="1038620" y="1568187"/>
                      <a:pt x="1161104" y="1545388"/>
                    </a:cubicBezTo>
                    <a:lnTo>
                      <a:pt x="1207142" y="1534621"/>
                    </a:lnTo>
                    <a:lnTo>
                      <a:pt x="1207142" y="1503551"/>
                    </a:lnTo>
                    <a:cubicBezTo>
                      <a:pt x="1207142" y="1426943"/>
                      <a:pt x="1207142" y="1273727"/>
                      <a:pt x="1207142" y="967294"/>
                    </a:cubicBezTo>
                    <a:cubicBezTo>
                      <a:pt x="1207142" y="967294"/>
                      <a:pt x="1207142" y="967294"/>
                      <a:pt x="1207142" y="871750"/>
                    </a:cubicBezTo>
                    <a:lnTo>
                      <a:pt x="1207142" y="849151"/>
                    </a:lnTo>
                    <a:cubicBezTo>
                      <a:pt x="1207142" y="849151"/>
                      <a:pt x="1207142" y="849151"/>
                      <a:pt x="1486845" y="849151"/>
                    </a:cubicBezTo>
                    <a:cubicBezTo>
                      <a:pt x="1486845" y="849151"/>
                      <a:pt x="1486845" y="849151"/>
                      <a:pt x="1464763" y="339660"/>
                    </a:cubicBezTo>
                    <a:cubicBezTo>
                      <a:pt x="1457403" y="140295"/>
                      <a:pt x="1464763" y="140295"/>
                      <a:pt x="1280748" y="73839"/>
                    </a:cubicBezTo>
                    <a:cubicBezTo>
                      <a:pt x="1280748" y="73839"/>
                      <a:pt x="1280748" y="73839"/>
                      <a:pt x="1023126" y="0"/>
                    </a:cubicBez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Freeform 349">
                <a:extLst>
                  <a:ext uri="{FF2B5EF4-FFF2-40B4-BE49-F238E27FC236}">
                    <a16:creationId xmlns:a16="http://schemas.microsoft.com/office/drawing/2014/main" id="{E35C0C73-C2F5-4586-8094-26C78DE077F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045359" y="3281465"/>
                <a:ext cx="737203" cy="1580159"/>
              </a:xfrm>
              <a:custGeom>
                <a:avLst/>
                <a:gdLst>
                  <a:gd name="connsiteX0" fmla="*/ 737203 w 737203"/>
                  <a:gd name="connsiteY0" fmla="*/ 0 h 1580159"/>
                  <a:gd name="connsiteX1" fmla="*/ 656111 w 737203"/>
                  <a:gd name="connsiteY1" fmla="*/ 0 h 1580159"/>
                  <a:gd name="connsiteX2" fmla="*/ 457066 w 737203"/>
                  <a:gd name="connsiteY2" fmla="*/ 0 h 1580159"/>
                  <a:gd name="connsiteX3" fmla="*/ 176929 w 737203"/>
                  <a:gd name="connsiteY3" fmla="*/ 81223 h 1580159"/>
                  <a:gd name="connsiteX4" fmla="*/ 22116 w 737203"/>
                  <a:gd name="connsiteY4" fmla="*/ 302741 h 1580159"/>
                  <a:gd name="connsiteX5" fmla="*/ 0 w 737203"/>
                  <a:gd name="connsiteY5" fmla="*/ 937758 h 1580159"/>
                  <a:gd name="connsiteX6" fmla="*/ 280137 w 737203"/>
                  <a:gd name="connsiteY6" fmla="*/ 937758 h 1580159"/>
                  <a:gd name="connsiteX7" fmla="*/ 280137 w 737203"/>
                  <a:gd name="connsiteY7" fmla="*/ 967294 h 1580159"/>
                  <a:gd name="connsiteX8" fmla="*/ 280137 w 737203"/>
                  <a:gd name="connsiteY8" fmla="*/ 1472279 h 1580159"/>
                  <a:gd name="connsiteX9" fmla="*/ 280137 w 737203"/>
                  <a:gd name="connsiteY9" fmla="*/ 1542789 h 1580159"/>
                  <a:gd name="connsiteX10" fmla="*/ 345024 w 737203"/>
                  <a:gd name="connsiteY10" fmla="*/ 1557964 h 1580159"/>
                  <a:gd name="connsiteX11" fmla="*/ 504904 w 737203"/>
                  <a:gd name="connsiteY11" fmla="*/ 1580159 h 1580159"/>
                  <a:gd name="connsiteX12" fmla="*/ 525297 w 737203"/>
                  <a:gd name="connsiteY12" fmla="*/ 1580159 h 1580159"/>
                  <a:gd name="connsiteX13" fmla="*/ 737203 w 737203"/>
                  <a:gd name="connsiteY13" fmla="*/ 1580159 h 1580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37203" h="1580159">
                    <a:moveTo>
                      <a:pt x="737203" y="0"/>
                    </a:moveTo>
                    <a:cubicBezTo>
                      <a:pt x="737203" y="0"/>
                      <a:pt x="737203" y="0"/>
                      <a:pt x="656111" y="0"/>
                    </a:cubicBezTo>
                    <a:cubicBezTo>
                      <a:pt x="656111" y="0"/>
                      <a:pt x="656111" y="0"/>
                      <a:pt x="457066" y="0"/>
                    </a:cubicBezTo>
                    <a:cubicBezTo>
                      <a:pt x="457066" y="0"/>
                      <a:pt x="457066" y="0"/>
                      <a:pt x="176929" y="81223"/>
                    </a:cubicBezTo>
                    <a:cubicBezTo>
                      <a:pt x="36860" y="132911"/>
                      <a:pt x="29488" y="162446"/>
                      <a:pt x="22116" y="302741"/>
                    </a:cubicBezTo>
                    <a:cubicBezTo>
                      <a:pt x="22116" y="302741"/>
                      <a:pt x="22116" y="302741"/>
                      <a:pt x="0" y="937758"/>
                    </a:cubicBezTo>
                    <a:cubicBezTo>
                      <a:pt x="0" y="937758"/>
                      <a:pt x="0" y="937758"/>
                      <a:pt x="280137" y="937758"/>
                    </a:cubicBezTo>
                    <a:cubicBezTo>
                      <a:pt x="280137" y="937758"/>
                      <a:pt x="280137" y="937758"/>
                      <a:pt x="280137" y="967294"/>
                    </a:cubicBezTo>
                    <a:cubicBezTo>
                      <a:pt x="280137" y="967294"/>
                      <a:pt x="280137" y="967294"/>
                      <a:pt x="280137" y="1472279"/>
                    </a:cubicBezTo>
                    <a:lnTo>
                      <a:pt x="280137" y="1542789"/>
                    </a:lnTo>
                    <a:lnTo>
                      <a:pt x="345024" y="1557964"/>
                    </a:lnTo>
                    <a:lnTo>
                      <a:pt x="504904" y="1580159"/>
                    </a:lnTo>
                    <a:lnTo>
                      <a:pt x="525297" y="1580159"/>
                    </a:lnTo>
                    <a:cubicBezTo>
                      <a:pt x="581872" y="1580159"/>
                      <a:pt x="651503" y="1580159"/>
                      <a:pt x="737203" y="1580159"/>
                    </a:cubicBezTo>
                    <a:close/>
                  </a:path>
                </a:pathLst>
              </a:custGeom>
              <a:solidFill>
                <a:srgbClr val="484848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1" name="Freeform 290">
                <a:extLst>
                  <a:ext uri="{FF2B5EF4-FFF2-40B4-BE49-F238E27FC236}">
                    <a16:creationId xmlns:a16="http://schemas.microsoft.com/office/drawing/2014/main" id="{DE5E554E-EE51-4162-BA4B-68F55942953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746837" y="3267929"/>
                <a:ext cx="559899" cy="746533"/>
              </a:xfrm>
              <a:custGeom>
                <a:avLst/>
                <a:gdLst>
                  <a:gd name="T0" fmla="*/ 180 w 180"/>
                  <a:gd name="T1" fmla="*/ 71 h 240"/>
                  <a:gd name="T2" fmla="*/ 92 w 180"/>
                  <a:gd name="T3" fmla="*/ 240 h 240"/>
                  <a:gd name="T4" fmla="*/ 0 w 180"/>
                  <a:gd name="T5" fmla="*/ 71 h 240"/>
                  <a:gd name="T6" fmla="*/ 33 w 180"/>
                  <a:gd name="T7" fmla="*/ 69 h 240"/>
                  <a:gd name="T8" fmla="*/ 33 w 180"/>
                  <a:gd name="T9" fmla="*/ 0 h 240"/>
                  <a:gd name="T10" fmla="*/ 151 w 180"/>
                  <a:gd name="T11" fmla="*/ 0 h 240"/>
                  <a:gd name="T12" fmla="*/ 151 w 180"/>
                  <a:gd name="T13" fmla="*/ 69 h 240"/>
                  <a:gd name="T14" fmla="*/ 180 w 180"/>
                  <a:gd name="T15" fmla="*/ 71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0" h="240">
                    <a:moveTo>
                      <a:pt x="180" y="71"/>
                    </a:moveTo>
                    <a:lnTo>
                      <a:pt x="92" y="240"/>
                    </a:lnTo>
                    <a:lnTo>
                      <a:pt x="0" y="71"/>
                    </a:lnTo>
                    <a:lnTo>
                      <a:pt x="33" y="69"/>
                    </a:lnTo>
                    <a:lnTo>
                      <a:pt x="33" y="0"/>
                    </a:lnTo>
                    <a:lnTo>
                      <a:pt x="151" y="0"/>
                    </a:lnTo>
                    <a:lnTo>
                      <a:pt x="151" y="69"/>
                    </a:lnTo>
                    <a:lnTo>
                      <a:pt x="180" y="71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Freeform 306">
                <a:extLst>
                  <a:ext uri="{FF2B5EF4-FFF2-40B4-BE49-F238E27FC236}">
                    <a16:creationId xmlns:a16="http://schemas.microsoft.com/office/drawing/2014/main" id="{34AC4F5F-095B-4A2D-9AF4-8AE0C8D8718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39213" y="3371670"/>
                <a:ext cx="167970" cy="177303"/>
              </a:xfrm>
              <a:custGeom>
                <a:avLst/>
                <a:gdLst>
                  <a:gd name="T0" fmla="*/ 0 w 54"/>
                  <a:gd name="T1" fmla="*/ 14 h 57"/>
                  <a:gd name="T2" fmla="*/ 28 w 54"/>
                  <a:gd name="T3" fmla="*/ 57 h 57"/>
                  <a:gd name="T4" fmla="*/ 54 w 54"/>
                  <a:gd name="T5" fmla="*/ 14 h 57"/>
                  <a:gd name="T6" fmla="*/ 28 w 54"/>
                  <a:gd name="T7" fmla="*/ 0 h 57"/>
                  <a:gd name="T8" fmla="*/ 0 w 54"/>
                  <a:gd name="T9" fmla="*/ 1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57">
                    <a:moveTo>
                      <a:pt x="0" y="14"/>
                    </a:moveTo>
                    <a:lnTo>
                      <a:pt x="28" y="57"/>
                    </a:lnTo>
                    <a:lnTo>
                      <a:pt x="54" y="14"/>
                    </a:lnTo>
                    <a:lnTo>
                      <a:pt x="28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B0B0B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" name="Freeform 307">
                <a:extLst>
                  <a:ext uri="{FF2B5EF4-FFF2-40B4-BE49-F238E27FC236}">
                    <a16:creationId xmlns:a16="http://schemas.microsoft.com/office/drawing/2014/main" id="{E7CC9BBB-F859-4C0E-BD4A-DFE08F2D2C8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032529" y="3371670"/>
                <a:ext cx="74653" cy="161748"/>
              </a:xfrm>
              <a:custGeom>
                <a:avLst/>
                <a:gdLst>
                  <a:gd name="T0" fmla="*/ 0 w 24"/>
                  <a:gd name="T1" fmla="*/ 14 h 52"/>
                  <a:gd name="T2" fmla="*/ 24 w 24"/>
                  <a:gd name="T3" fmla="*/ 52 h 52"/>
                  <a:gd name="T4" fmla="*/ 24 w 24"/>
                  <a:gd name="T5" fmla="*/ 0 h 52"/>
                  <a:gd name="T6" fmla="*/ 0 w 24"/>
                  <a:gd name="T7" fmla="*/ 1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52">
                    <a:moveTo>
                      <a:pt x="0" y="14"/>
                    </a:moveTo>
                    <a:lnTo>
                      <a:pt x="24" y="52"/>
                    </a:lnTo>
                    <a:lnTo>
                      <a:pt x="24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4" name="Freeform 308">
                <a:extLst>
                  <a:ext uri="{FF2B5EF4-FFF2-40B4-BE49-F238E27FC236}">
                    <a16:creationId xmlns:a16="http://schemas.microsoft.com/office/drawing/2014/main" id="{8DABF5D0-043D-4ABA-8198-612EDEC4FDC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026308" y="3275243"/>
                <a:ext cx="279950" cy="199077"/>
              </a:xfrm>
              <a:custGeom>
                <a:avLst/>
                <a:gdLst>
                  <a:gd name="T0" fmla="*/ 33 w 90"/>
                  <a:gd name="T1" fmla="*/ 0 h 64"/>
                  <a:gd name="T2" fmla="*/ 0 w 90"/>
                  <a:gd name="T3" fmla="*/ 0 h 64"/>
                  <a:gd name="T4" fmla="*/ 35 w 90"/>
                  <a:gd name="T5" fmla="*/ 64 h 64"/>
                  <a:gd name="T6" fmla="*/ 90 w 90"/>
                  <a:gd name="T7" fmla="*/ 31 h 64"/>
                  <a:gd name="T8" fmla="*/ 33 w 90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64">
                    <a:moveTo>
                      <a:pt x="33" y="0"/>
                    </a:moveTo>
                    <a:lnTo>
                      <a:pt x="0" y="0"/>
                    </a:lnTo>
                    <a:lnTo>
                      <a:pt x="35" y="64"/>
                    </a:lnTo>
                    <a:lnTo>
                      <a:pt x="90" y="31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5" name="Freeform 309">
                <a:extLst>
                  <a:ext uri="{FF2B5EF4-FFF2-40B4-BE49-F238E27FC236}">
                    <a16:creationId xmlns:a16="http://schemas.microsoft.com/office/drawing/2014/main" id="{B6C49DB5-5CFE-4D72-8822-00E47A635F6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740136" y="3275243"/>
                <a:ext cx="279950" cy="199077"/>
              </a:xfrm>
              <a:custGeom>
                <a:avLst/>
                <a:gdLst>
                  <a:gd name="T0" fmla="*/ 57 w 90"/>
                  <a:gd name="T1" fmla="*/ 0 h 64"/>
                  <a:gd name="T2" fmla="*/ 90 w 90"/>
                  <a:gd name="T3" fmla="*/ 0 h 64"/>
                  <a:gd name="T4" fmla="*/ 55 w 90"/>
                  <a:gd name="T5" fmla="*/ 64 h 64"/>
                  <a:gd name="T6" fmla="*/ 0 w 90"/>
                  <a:gd name="T7" fmla="*/ 31 h 64"/>
                  <a:gd name="T8" fmla="*/ 57 w 90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64">
                    <a:moveTo>
                      <a:pt x="57" y="0"/>
                    </a:moveTo>
                    <a:lnTo>
                      <a:pt x="90" y="0"/>
                    </a:lnTo>
                    <a:lnTo>
                      <a:pt x="55" y="64"/>
                    </a:lnTo>
                    <a:lnTo>
                      <a:pt x="0" y="3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6" name="Freeform 310">
                <a:extLst>
                  <a:ext uri="{FF2B5EF4-FFF2-40B4-BE49-F238E27FC236}">
                    <a16:creationId xmlns:a16="http://schemas.microsoft.com/office/drawing/2014/main" id="{4B2C9EF2-4B1B-493D-B3F2-DE51637AE74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51654" y="3464988"/>
                <a:ext cx="139975" cy="342161"/>
              </a:xfrm>
              <a:custGeom>
                <a:avLst/>
                <a:gdLst>
                  <a:gd name="T0" fmla="*/ 0 w 45"/>
                  <a:gd name="T1" fmla="*/ 67 h 110"/>
                  <a:gd name="T2" fmla="*/ 23 w 45"/>
                  <a:gd name="T3" fmla="*/ 0 h 110"/>
                  <a:gd name="T4" fmla="*/ 45 w 45"/>
                  <a:gd name="T5" fmla="*/ 69 h 110"/>
                  <a:gd name="T6" fmla="*/ 23 w 45"/>
                  <a:gd name="T7" fmla="*/ 110 h 110"/>
                  <a:gd name="T8" fmla="*/ 0 w 45"/>
                  <a:gd name="T9" fmla="*/ 67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110">
                    <a:moveTo>
                      <a:pt x="0" y="67"/>
                    </a:moveTo>
                    <a:lnTo>
                      <a:pt x="23" y="0"/>
                    </a:lnTo>
                    <a:lnTo>
                      <a:pt x="45" y="69"/>
                    </a:lnTo>
                    <a:lnTo>
                      <a:pt x="23" y="110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B0B0B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Freeform 311">
                <a:extLst>
                  <a:ext uri="{FF2B5EF4-FFF2-40B4-BE49-F238E27FC236}">
                    <a16:creationId xmlns:a16="http://schemas.microsoft.com/office/drawing/2014/main" id="{EB6E206E-E989-4465-BFAE-854785DB25F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026308" y="3489871"/>
                <a:ext cx="65323" cy="301724"/>
              </a:xfrm>
              <a:custGeom>
                <a:avLst/>
                <a:gdLst>
                  <a:gd name="T0" fmla="*/ 0 w 21"/>
                  <a:gd name="T1" fmla="*/ 59 h 97"/>
                  <a:gd name="T2" fmla="*/ 21 w 21"/>
                  <a:gd name="T3" fmla="*/ 0 h 97"/>
                  <a:gd name="T4" fmla="*/ 21 w 21"/>
                  <a:gd name="T5" fmla="*/ 97 h 97"/>
                  <a:gd name="T6" fmla="*/ 0 w 21"/>
                  <a:gd name="T7" fmla="*/ 5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97">
                    <a:moveTo>
                      <a:pt x="0" y="59"/>
                    </a:moveTo>
                    <a:lnTo>
                      <a:pt x="21" y="0"/>
                    </a:lnTo>
                    <a:lnTo>
                      <a:pt x="21" y="97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Freeform 312">
                <a:extLst>
                  <a:ext uri="{FF2B5EF4-FFF2-40B4-BE49-F238E27FC236}">
                    <a16:creationId xmlns:a16="http://schemas.microsoft.com/office/drawing/2014/main" id="{C48EF49E-F8F7-440B-B930-4FBD35687F7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020086" y="3281465"/>
                <a:ext cx="388820" cy="790080"/>
              </a:xfrm>
              <a:custGeom>
                <a:avLst/>
                <a:gdLst>
                  <a:gd name="T0" fmla="*/ 33 w 125"/>
                  <a:gd name="T1" fmla="*/ 0 h 254"/>
                  <a:gd name="T2" fmla="*/ 0 w 125"/>
                  <a:gd name="T3" fmla="*/ 83 h 254"/>
                  <a:gd name="T4" fmla="*/ 54 w 125"/>
                  <a:gd name="T5" fmla="*/ 81 h 254"/>
                  <a:gd name="T6" fmla="*/ 12 w 125"/>
                  <a:gd name="T7" fmla="*/ 128 h 254"/>
                  <a:gd name="T8" fmla="*/ 123 w 125"/>
                  <a:gd name="T9" fmla="*/ 254 h 254"/>
                  <a:gd name="T10" fmla="*/ 125 w 125"/>
                  <a:gd name="T11" fmla="*/ 169 h 254"/>
                  <a:gd name="T12" fmla="*/ 33 w 125"/>
                  <a:gd name="T13" fmla="*/ 0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" h="254">
                    <a:moveTo>
                      <a:pt x="33" y="0"/>
                    </a:moveTo>
                    <a:lnTo>
                      <a:pt x="0" y="83"/>
                    </a:lnTo>
                    <a:lnTo>
                      <a:pt x="54" y="81"/>
                    </a:lnTo>
                    <a:lnTo>
                      <a:pt x="12" y="128"/>
                    </a:lnTo>
                    <a:lnTo>
                      <a:pt x="123" y="254"/>
                    </a:lnTo>
                    <a:lnTo>
                      <a:pt x="125" y="169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5E5E5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9" name="Freeform 313">
                <a:extLst>
                  <a:ext uri="{FF2B5EF4-FFF2-40B4-BE49-F238E27FC236}">
                    <a16:creationId xmlns:a16="http://schemas.microsoft.com/office/drawing/2014/main" id="{1EE7B39C-E9A7-4461-931B-9D69EB80A00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637487" y="3281465"/>
                <a:ext cx="388820" cy="790080"/>
              </a:xfrm>
              <a:custGeom>
                <a:avLst/>
                <a:gdLst>
                  <a:gd name="T0" fmla="*/ 92 w 125"/>
                  <a:gd name="T1" fmla="*/ 0 h 254"/>
                  <a:gd name="T2" fmla="*/ 125 w 125"/>
                  <a:gd name="T3" fmla="*/ 83 h 254"/>
                  <a:gd name="T4" fmla="*/ 71 w 125"/>
                  <a:gd name="T5" fmla="*/ 81 h 254"/>
                  <a:gd name="T6" fmla="*/ 113 w 125"/>
                  <a:gd name="T7" fmla="*/ 128 h 254"/>
                  <a:gd name="T8" fmla="*/ 0 w 125"/>
                  <a:gd name="T9" fmla="*/ 254 h 254"/>
                  <a:gd name="T10" fmla="*/ 0 w 125"/>
                  <a:gd name="T11" fmla="*/ 169 h 254"/>
                  <a:gd name="T12" fmla="*/ 92 w 125"/>
                  <a:gd name="T13" fmla="*/ 0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" h="254">
                    <a:moveTo>
                      <a:pt x="92" y="0"/>
                    </a:moveTo>
                    <a:lnTo>
                      <a:pt x="125" y="83"/>
                    </a:lnTo>
                    <a:lnTo>
                      <a:pt x="71" y="81"/>
                    </a:lnTo>
                    <a:lnTo>
                      <a:pt x="113" y="128"/>
                    </a:lnTo>
                    <a:lnTo>
                      <a:pt x="0" y="254"/>
                    </a:lnTo>
                    <a:lnTo>
                      <a:pt x="0" y="169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4C4C4C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00" name="Group 282">
                <a:extLst>
                  <a:ext uri="{FF2B5EF4-FFF2-40B4-BE49-F238E27FC236}">
                    <a16:creationId xmlns:a16="http://schemas.microsoft.com/office/drawing/2014/main" id="{630E9E0D-273D-442F-9011-A67137455E0E}"/>
                  </a:ext>
                </a:extLst>
              </p:cNvPr>
              <p:cNvGrpSpPr/>
              <p:nvPr/>
            </p:nvGrpSpPr>
            <p:grpSpPr>
              <a:xfrm>
                <a:off x="5116260" y="1641791"/>
                <a:ext cx="1523915" cy="1686728"/>
                <a:chOff x="5488599" y="1251008"/>
                <a:chExt cx="1523915" cy="1686728"/>
              </a:xfrm>
            </p:grpSpPr>
            <p:grpSp>
              <p:nvGrpSpPr>
                <p:cNvPr id="126" name="Group 308">
                  <a:extLst>
                    <a:ext uri="{FF2B5EF4-FFF2-40B4-BE49-F238E27FC236}">
                      <a16:creationId xmlns:a16="http://schemas.microsoft.com/office/drawing/2014/main" id="{C9DA6B4A-E5B8-447F-B26F-B6D40B16DE68}"/>
                    </a:ext>
                  </a:extLst>
                </p:cNvPr>
                <p:cNvGrpSpPr/>
                <p:nvPr/>
              </p:nvGrpSpPr>
              <p:grpSpPr>
                <a:xfrm rot="694546" flipH="1">
                  <a:off x="6882454" y="2240555"/>
                  <a:ext cx="130060" cy="325149"/>
                  <a:chOff x="5836327" y="2247088"/>
                  <a:chExt cx="130060" cy="325149"/>
                </a:xfrm>
              </p:grpSpPr>
              <p:sp>
                <p:nvSpPr>
                  <p:cNvPr id="149" name="Freeform 331">
                    <a:extLst>
                      <a:ext uri="{FF2B5EF4-FFF2-40B4-BE49-F238E27FC236}">
                        <a16:creationId xmlns:a16="http://schemas.microsoft.com/office/drawing/2014/main" id="{9FABC2C0-61CA-48C9-B1BE-6E2170CFDC3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836327" y="2247088"/>
                    <a:ext cx="130060" cy="325149"/>
                  </a:xfrm>
                  <a:custGeom>
                    <a:avLst/>
                    <a:gdLst>
                      <a:gd name="T0" fmla="*/ 10 w 10"/>
                      <a:gd name="T1" fmla="*/ 20 h 25"/>
                      <a:gd name="T2" fmla="*/ 5 w 10"/>
                      <a:gd name="T3" fmla="*/ 25 h 25"/>
                      <a:gd name="T4" fmla="*/ 0 w 10"/>
                      <a:gd name="T5" fmla="*/ 20 h 25"/>
                      <a:gd name="T6" fmla="*/ 0 w 10"/>
                      <a:gd name="T7" fmla="*/ 5 h 25"/>
                      <a:gd name="T8" fmla="*/ 5 w 10"/>
                      <a:gd name="T9" fmla="*/ 0 h 25"/>
                      <a:gd name="T10" fmla="*/ 10 w 10"/>
                      <a:gd name="T11" fmla="*/ 5 h 25"/>
                      <a:gd name="T12" fmla="*/ 10 w 10"/>
                      <a:gd name="T13" fmla="*/ 20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" h="25">
                        <a:moveTo>
                          <a:pt x="10" y="20"/>
                        </a:moveTo>
                        <a:cubicBezTo>
                          <a:pt x="10" y="23"/>
                          <a:pt x="8" y="25"/>
                          <a:pt x="5" y="25"/>
                        </a:cubicBezTo>
                        <a:cubicBezTo>
                          <a:pt x="2" y="25"/>
                          <a:pt x="0" y="23"/>
                          <a:pt x="0" y="20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2"/>
                          <a:pt x="2" y="0"/>
                          <a:pt x="5" y="0"/>
                        </a:cubicBezTo>
                        <a:cubicBezTo>
                          <a:pt x="8" y="0"/>
                          <a:pt x="10" y="2"/>
                          <a:pt x="10" y="5"/>
                        </a:cubicBezTo>
                        <a:lnTo>
                          <a:pt x="10" y="20"/>
                        </a:lnTo>
                        <a:close/>
                      </a:path>
                    </a:pathLst>
                  </a:custGeom>
                  <a:solidFill>
                    <a:srgbClr val="F7C2A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50" name="Freeform 332">
                    <a:extLst>
                      <a:ext uri="{FF2B5EF4-FFF2-40B4-BE49-F238E27FC236}">
                        <a16:creationId xmlns:a16="http://schemas.microsoft.com/office/drawing/2014/main" id="{1C37C0B3-70D2-4233-A59E-AA86F4BB34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863421" y="2301279"/>
                    <a:ext cx="102966" cy="205928"/>
                  </a:xfrm>
                  <a:custGeom>
                    <a:avLst/>
                    <a:gdLst>
                      <a:gd name="T0" fmla="*/ 5 w 8"/>
                      <a:gd name="T1" fmla="*/ 13 h 16"/>
                      <a:gd name="T2" fmla="*/ 5 w 8"/>
                      <a:gd name="T3" fmla="*/ 4 h 16"/>
                      <a:gd name="T4" fmla="*/ 8 w 8"/>
                      <a:gd name="T5" fmla="*/ 0 h 16"/>
                      <a:gd name="T6" fmla="*/ 7 w 8"/>
                      <a:gd name="T7" fmla="*/ 0 h 16"/>
                      <a:gd name="T8" fmla="*/ 0 w 8"/>
                      <a:gd name="T9" fmla="*/ 4 h 16"/>
                      <a:gd name="T10" fmla="*/ 0 w 8"/>
                      <a:gd name="T11" fmla="*/ 13 h 16"/>
                      <a:gd name="T12" fmla="*/ 5 w 8"/>
                      <a:gd name="T13" fmla="*/ 16 h 16"/>
                      <a:gd name="T14" fmla="*/ 6 w 8"/>
                      <a:gd name="T15" fmla="*/ 16 h 16"/>
                      <a:gd name="T16" fmla="*/ 5 w 8"/>
                      <a:gd name="T17" fmla="*/ 13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16">
                        <a:moveTo>
                          <a:pt x="5" y="13"/>
                        </a:moveTo>
                        <a:cubicBezTo>
                          <a:pt x="5" y="4"/>
                          <a:pt x="5" y="4"/>
                          <a:pt x="5" y="4"/>
                        </a:cubicBezTo>
                        <a:cubicBezTo>
                          <a:pt x="5" y="2"/>
                          <a:pt x="5" y="1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3" y="0"/>
                          <a:pt x="0" y="2"/>
                          <a:pt x="0" y="4"/>
                        </a:cubicBezTo>
                        <a:cubicBezTo>
                          <a:pt x="0" y="13"/>
                          <a:pt x="0" y="13"/>
                          <a:pt x="0" y="13"/>
                        </a:cubicBezTo>
                        <a:cubicBezTo>
                          <a:pt x="0" y="15"/>
                          <a:pt x="2" y="16"/>
                          <a:pt x="5" y="16"/>
                        </a:cubicBezTo>
                        <a:cubicBezTo>
                          <a:pt x="6" y="16"/>
                          <a:pt x="6" y="16"/>
                          <a:pt x="6" y="16"/>
                        </a:cubicBezTo>
                        <a:cubicBezTo>
                          <a:pt x="4" y="16"/>
                          <a:pt x="5" y="15"/>
                          <a:pt x="5" y="13"/>
                        </a:cubicBezTo>
                        <a:close/>
                      </a:path>
                    </a:pathLst>
                  </a:custGeom>
                  <a:solidFill>
                    <a:srgbClr val="B992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27" name="Group 309">
                  <a:extLst>
                    <a:ext uri="{FF2B5EF4-FFF2-40B4-BE49-F238E27FC236}">
                      <a16:creationId xmlns:a16="http://schemas.microsoft.com/office/drawing/2014/main" id="{8A4B9F5C-BE4D-411E-9D16-06B03DCC0393}"/>
                    </a:ext>
                  </a:extLst>
                </p:cNvPr>
                <p:cNvGrpSpPr/>
                <p:nvPr/>
              </p:nvGrpSpPr>
              <p:grpSpPr>
                <a:xfrm rot="20905454">
                  <a:off x="5845588" y="2244531"/>
                  <a:ext cx="130060" cy="325149"/>
                  <a:chOff x="5836327" y="2247088"/>
                  <a:chExt cx="130060" cy="325149"/>
                </a:xfrm>
              </p:grpSpPr>
              <p:sp>
                <p:nvSpPr>
                  <p:cNvPr id="147" name="Freeform 329">
                    <a:extLst>
                      <a:ext uri="{FF2B5EF4-FFF2-40B4-BE49-F238E27FC236}">
                        <a16:creationId xmlns:a16="http://schemas.microsoft.com/office/drawing/2014/main" id="{833B3178-E34B-4442-A3DF-49F6540F6C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836327" y="2247088"/>
                    <a:ext cx="130060" cy="325149"/>
                  </a:xfrm>
                  <a:custGeom>
                    <a:avLst/>
                    <a:gdLst>
                      <a:gd name="T0" fmla="*/ 10 w 10"/>
                      <a:gd name="T1" fmla="*/ 20 h 25"/>
                      <a:gd name="T2" fmla="*/ 5 w 10"/>
                      <a:gd name="T3" fmla="*/ 25 h 25"/>
                      <a:gd name="T4" fmla="*/ 0 w 10"/>
                      <a:gd name="T5" fmla="*/ 20 h 25"/>
                      <a:gd name="T6" fmla="*/ 0 w 10"/>
                      <a:gd name="T7" fmla="*/ 5 h 25"/>
                      <a:gd name="T8" fmla="*/ 5 w 10"/>
                      <a:gd name="T9" fmla="*/ 0 h 25"/>
                      <a:gd name="T10" fmla="*/ 10 w 10"/>
                      <a:gd name="T11" fmla="*/ 5 h 25"/>
                      <a:gd name="T12" fmla="*/ 10 w 10"/>
                      <a:gd name="T13" fmla="*/ 20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" h="25">
                        <a:moveTo>
                          <a:pt x="10" y="20"/>
                        </a:moveTo>
                        <a:cubicBezTo>
                          <a:pt x="10" y="23"/>
                          <a:pt x="8" y="25"/>
                          <a:pt x="5" y="25"/>
                        </a:cubicBezTo>
                        <a:cubicBezTo>
                          <a:pt x="2" y="25"/>
                          <a:pt x="0" y="23"/>
                          <a:pt x="0" y="20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2"/>
                          <a:pt x="2" y="0"/>
                          <a:pt x="5" y="0"/>
                        </a:cubicBezTo>
                        <a:cubicBezTo>
                          <a:pt x="8" y="0"/>
                          <a:pt x="10" y="2"/>
                          <a:pt x="10" y="5"/>
                        </a:cubicBezTo>
                        <a:lnTo>
                          <a:pt x="10" y="20"/>
                        </a:lnTo>
                        <a:close/>
                      </a:path>
                    </a:pathLst>
                  </a:custGeom>
                  <a:solidFill>
                    <a:srgbClr val="F7C2A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8" name="Freeform 330">
                    <a:extLst>
                      <a:ext uri="{FF2B5EF4-FFF2-40B4-BE49-F238E27FC236}">
                        <a16:creationId xmlns:a16="http://schemas.microsoft.com/office/drawing/2014/main" id="{0E01E1E9-B0AA-4A18-A8AB-98C6CF092F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863421" y="2301279"/>
                    <a:ext cx="102966" cy="205928"/>
                  </a:xfrm>
                  <a:custGeom>
                    <a:avLst/>
                    <a:gdLst>
                      <a:gd name="T0" fmla="*/ 5 w 8"/>
                      <a:gd name="T1" fmla="*/ 13 h 16"/>
                      <a:gd name="T2" fmla="*/ 5 w 8"/>
                      <a:gd name="T3" fmla="*/ 4 h 16"/>
                      <a:gd name="T4" fmla="*/ 8 w 8"/>
                      <a:gd name="T5" fmla="*/ 0 h 16"/>
                      <a:gd name="T6" fmla="*/ 7 w 8"/>
                      <a:gd name="T7" fmla="*/ 0 h 16"/>
                      <a:gd name="T8" fmla="*/ 0 w 8"/>
                      <a:gd name="T9" fmla="*/ 4 h 16"/>
                      <a:gd name="T10" fmla="*/ 0 w 8"/>
                      <a:gd name="T11" fmla="*/ 13 h 16"/>
                      <a:gd name="T12" fmla="*/ 5 w 8"/>
                      <a:gd name="T13" fmla="*/ 16 h 16"/>
                      <a:gd name="T14" fmla="*/ 6 w 8"/>
                      <a:gd name="T15" fmla="*/ 16 h 16"/>
                      <a:gd name="T16" fmla="*/ 5 w 8"/>
                      <a:gd name="T17" fmla="*/ 13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16">
                        <a:moveTo>
                          <a:pt x="5" y="13"/>
                        </a:moveTo>
                        <a:cubicBezTo>
                          <a:pt x="5" y="4"/>
                          <a:pt x="5" y="4"/>
                          <a:pt x="5" y="4"/>
                        </a:cubicBezTo>
                        <a:cubicBezTo>
                          <a:pt x="5" y="2"/>
                          <a:pt x="5" y="1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3" y="0"/>
                          <a:pt x="0" y="2"/>
                          <a:pt x="0" y="4"/>
                        </a:cubicBezTo>
                        <a:cubicBezTo>
                          <a:pt x="0" y="13"/>
                          <a:pt x="0" y="13"/>
                          <a:pt x="0" y="13"/>
                        </a:cubicBezTo>
                        <a:cubicBezTo>
                          <a:pt x="0" y="15"/>
                          <a:pt x="2" y="16"/>
                          <a:pt x="5" y="16"/>
                        </a:cubicBezTo>
                        <a:cubicBezTo>
                          <a:pt x="6" y="16"/>
                          <a:pt x="6" y="16"/>
                          <a:pt x="6" y="16"/>
                        </a:cubicBezTo>
                        <a:cubicBezTo>
                          <a:pt x="4" y="16"/>
                          <a:pt x="5" y="15"/>
                          <a:pt x="5" y="13"/>
                        </a:cubicBezTo>
                        <a:close/>
                      </a:path>
                    </a:pathLst>
                  </a:custGeom>
                  <a:solidFill>
                    <a:srgbClr val="B992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28" name="Group 310">
                  <a:extLst>
                    <a:ext uri="{FF2B5EF4-FFF2-40B4-BE49-F238E27FC236}">
                      <a16:creationId xmlns:a16="http://schemas.microsoft.com/office/drawing/2014/main" id="{617B84C7-BB55-4238-93BE-A2A71B6D495D}"/>
                    </a:ext>
                  </a:extLst>
                </p:cNvPr>
                <p:cNvGrpSpPr/>
                <p:nvPr/>
              </p:nvGrpSpPr>
              <p:grpSpPr>
                <a:xfrm>
                  <a:off x="5928182" y="1879453"/>
                  <a:ext cx="1009625" cy="1058283"/>
                  <a:chOff x="8166768" y="4034041"/>
                  <a:chExt cx="1017382" cy="1009306"/>
                </a:xfrm>
              </p:grpSpPr>
              <p:sp>
                <p:nvSpPr>
                  <p:cNvPr id="145" name="Freeform 296">
                    <a:extLst>
                      <a:ext uri="{FF2B5EF4-FFF2-40B4-BE49-F238E27FC236}">
                        <a16:creationId xmlns:a16="http://schemas.microsoft.com/office/drawing/2014/main" id="{80E968E2-D979-4455-8D7E-26A9575BD3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8166768" y="4034041"/>
                    <a:ext cx="1017380" cy="1009306"/>
                  </a:xfrm>
                  <a:custGeom>
                    <a:avLst/>
                    <a:gdLst>
                      <a:gd name="T0" fmla="*/ 80 w 160"/>
                      <a:gd name="T1" fmla="*/ 0 h 158"/>
                      <a:gd name="T2" fmla="*/ 85 w 160"/>
                      <a:gd name="T3" fmla="*/ 1 h 158"/>
                      <a:gd name="T4" fmla="*/ 139 w 160"/>
                      <a:gd name="T5" fmla="*/ 1 h 158"/>
                      <a:gd name="T6" fmla="*/ 143 w 160"/>
                      <a:gd name="T7" fmla="*/ 18 h 158"/>
                      <a:gd name="T8" fmla="*/ 160 w 160"/>
                      <a:gd name="T9" fmla="*/ 35 h 158"/>
                      <a:gd name="T10" fmla="*/ 160 w 160"/>
                      <a:gd name="T11" fmla="*/ 77 h 158"/>
                      <a:gd name="T12" fmla="*/ 159 w 160"/>
                      <a:gd name="T13" fmla="*/ 77 h 158"/>
                      <a:gd name="T14" fmla="*/ 159 w 160"/>
                      <a:gd name="T15" fmla="*/ 79 h 158"/>
                      <a:gd name="T16" fmla="*/ 80 w 160"/>
                      <a:gd name="T17" fmla="*/ 158 h 158"/>
                      <a:gd name="T18" fmla="*/ 0 w 160"/>
                      <a:gd name="T19" fmla="*/ 79 h 158"/>
                      <a:gd name="T20" fmla="*/ 0 w 160"/>
                      <a:gd name="T21" fmla="*/ 73 h 158"/>
                      <a:gd name="T22" fmla="*/ 0 w 160"/>
                      <a:gd name="T23" fmla="*/ 17 h 158"/>
                      <a:gd name="T24" fmla="*/ 12 w 160"/>
                      <a:gd name="T25" fmla="*/ 1 h 158"/>
                      <a:gd name="T26" fmla="*/ 75 w 160"/>
                      <a:gd name="T27" fmla="*/ 1 h 158"/>
                      <a:gd name="T28" fmla="*/ 80 w 160"/>
                      <a:gd name="T29" fmla="*/ 0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60" h="158">
                        <a:moveTo>
                          <a:pt x="80" y="0"/>
                        </a:moveTo>
                        <a:cubicBezTo>
                          <a:pt x="81" y="0"/>
                          <a:pt x="83" y="1"/>
                          <a:pt x="85" y="1"/>
                        </a:cubicBezTo>
                        <a:cubicBezTo>
                          <a:pt x="139" y="1"/>
                          <a:pt x="139" y="1"/>
                          <a:pt x="139" y="1"/>
                        </a:cubicBezTo>
                        <a:cubicBezTo>
                          <a:pt x="143" y="18"/>
                          <a:pt x="143" y="18"/>
                          <a:pt x="143" y="18"/>
                        </a:cubicBezTo>
                        <a:cubicBezTo>
                          <a:pt x="160" y="35"/>
                          <a:pt x="160" y="35"/>
                          <a:pt x="160" y="35"/>
                        </a:cubicBezTo>
                        <a:cubicBezTo>
                          <a:pt x="160" y="77"/>
                          <a:pt x="160" y="77"/>
                          <a:pt x="160" y="77"/>
                        </a:cubicBezTo>
                        <a:cubicBezTo>
                          <a:pt x="159" y="77"/>
                          <a:pt x="159" y="77"/>
                          <a:pt x="159" y="77"/>
                        </a:cubicBezTo>
                        <a:cubicBezTo>
                          <a:pt x="159" y="78"/>
                          <a:pt x="159" y="79"/>
                          <a:pt x="159" y="79"/>
                        </a:cubicBezTo>
                        <a:cubicBezTo>
                          <a:pt x="159" y="123"/>
                          <a:pt x="124" y="158"/>
                          <a:pt x="80" y="158"/>
                        </a:cubicBezTo>
                        <a:cubicBezTo>
                          <a:pt x="36" y="158"/>
                          <a:pt x="0" y="123"/>
                          <a:pt x="0" y="79"/>
                        </a:cubicBezTo>
                        <a:cubicBezTo>
                          <a:pt x="0" y="77"/>
                          <a:pt x="0" y="75"/>
                          <a:pt x="0" y="73"/>
                        </a:cubicBezTo>
                        <a:cubicBezTo>
                          <a:pt x="0" y="17"/>
                          <a:pt x="0" y="17"/>
                          <a:pt x="0" y="17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75" y="1"/>
                          <a:pt x="75" y="1"/>
                          <a:pt x="75" y="1"/>
                        </a:cubicBezTo>
                        <a:cubicBezTo>
                          <a:pt x="76" y="1"/>
                          <a:pt x="78" y="0"/>
                          <a:pt x="80" y="0"/>
                        </a:cubicBezTo>
                        <a:close/>
                      </a:path>
                    </a:pathLst>
                  </a:custGeom>
                  <a:solidFill>
                    <a:srgbClr val="F7C2AB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6" name="Freeform 297">
                    <a:extLst>
                      <a:ext uri="{FF2B5EF4-FFF2-40B4-BE49-F238E27FC236}">
                        <a16:creationId xmlns:a16="http://schemas.microsoft.com/office/drawing/2014/main" id="{4D2DB8A5-E347-4948-B005-7455890744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8745437" y="4039423"/>
                    <a:ext cx="438713" cy="995848"/>
                  </a:xfrm>
                  <a:custGeom>
                    <a:avLst/>
                    <a:gdLst>
                      <a:gd name="T0" fmla="*/ 69 w 69"/>
                      <a:gd name="T1" fmla="*/ 156 h 156"/>
                      <a:gd name="T2" fmla="*/ 0 w 69"/>
                      <a:gd name="T3" fmla="*/ 78 h 156"/>
                      <a:gd name="T4" fmla="*/ 0 w 69"/>
                      <a:gd name="T5" fmla="*/ 72 h 156"/>
                      <a:gd name="T6" fmla="*/ 0 w 69"/>
                      <a:gd name="T7" fmla="*/ 16 h 156"/>
                      <a:gd name="T8" fmla="*/ 12 w 69"/>
                      <a:gd name="T9" fmla="*/ 0 h 156"/>
                      <a:gd name="T10" fmla="*/ 69 w 69"/>
                      <a:gd name="T11" fmla="*/ 0 h 156"/>
                      <a:gd name="T12" fmla="*/ 69 w 69"/>
                      <a:gd name="T13" fmla="*/ 156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9" h="156">
                        <a:moveTo>
                          <a:pt x="69" y="156"/>
                        </a:moveTo>
                        <a:cubicBezTo>
                          <a:pt x="30" y="151"/>
                          <a:pt x="0" y="118"/>
                          <a:pt x="0" y="78"/>
                        </a:cubicBezTo>
                        <a:cubicBezTo>
                          <a:pt x="0" y="76"/>
                          <a:pt x="0" y="74"/>
                          <a:pt x="0" y="72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  <a:cubicBezTo>
                          <a:pt x="69" y="0"/>
                          <a:pt x="69" y="0"/>
                          <a:pt x="69" y="0"/>
                        </a:cubicBezTo>
                        <a:lnTo>
                          <a:pt x="69" y="156"/>
                        </a:lnTo>
                        <a:close/>
                      </a:path>
                    </a:pathLst>
                  </a:custGeom>
                  <a:solidFill>
                    <a:srgbClr val="FAD9CA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29" name="Freeform 364">
                  <a:extLst>
                    <a:ext uri="{FF2B5EF4-FFF2-40B4-BE49-F238E27FC236}">
                      <a16:creationId xmlns:a16="http://schemas.microsoft.com/office/drawing/2014/main" id="{10F8687F-830D-47B7-8096-39A1BA5C8C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0969264">
                  <a:off x="6523246" y="2159622"/>
                  <a:ext cx="292491" cy="75603"/>
                </a:xfrm>
                <a:custGeom>
                  <a:avLst/>
                  <a:gdLst>
                    <a:gd name="T0" fmla="*/ 10 w 67"/>
                    <a:gd name="T1" fmla="*/ 11 h 29"/>
                    <a:gd name="T2" fmla="*/ 18 w 67"/>
                    <a:gd name="T3" fmla="*/ 26 h 29"/>
                    <a:gd name="T4" fmla="*/ 57 w 67"/>
                    <a:gd name="T5" fmla="*/ 20 h 29"/>
                    <a:gd name="T6" fmla="*/ 52 w 67"/>
                    <a:gd name="T7" fmla="*/ 2 h 29"/>
                    <a:gd name="T8" fmla="*/ 10 w 67"/>
                    <a:gd name="T9" fmla="*/ 11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29">
                      <a:moveTo>
                        <a:pt x="10" y="11"/>
                      </a:moveTo>
                      <a:cubicBezTo>
                        <a:pt x="0" y="15"/>
                        <a:pt x="6" y="29"/>
                        <a:pt x="18" y="26"/>
                      </a:cubicBezTo>
                      <a:cubicBezTo>
                        <a:pt x="30" y="24"/>
                        <a:pt x="48" y="21"/>
                        <a:pt x="57" y="20"/>
                      </a:cubicBezTo>
                      <a:cubicBezTo>
                        <a:pt x="67" y="18"/>
                        <a:pt x="66" y="0"/>
                        <a:pt x="52" y="2"/>
                      </a:cubicBezTo>
                      <a:cubicBezTo>
                        <a:pt x="38" y="5"/>
                        <a:pt x="10" y="11"/>
                        <a:pt x="10" y="11"/>
                      </a:cubicBezTo>
                      <a:close/>
                    </a:path>
                  </a:pathLst>
                </a:custGeom>
                <a:solidFill>
                  <a:srgbClr val="414042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0" name="Freeform 365">
                  <a:extLst>
                    <a:ext uri="{FF2B5EF4-FFF2-40B4-BE49-F238E27FC236}">
                      <a16:creationId xmlns:a16="http://schemas.microsoft.com/office/drawing/2014/main" id="{CAAB6C1E-A2EB-4155-AB05-F11DD42BE2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66454">
                  <a:off x="6055857" y="2141378"/>
                  <a:ext cx="298009" cy="90942"/>
                </a:xfrm>
                <a:custGeom>
                  <a:avLst/>
                  <a:gdLst>
                    <a:gd name="T0" fmla="*/ 57 w 68"/>
                    <a:gd name="T1" fmla="*/ 16 h 35"/>
                    <a:gd name="T2" fmla="*/ 48 w 68"/>
                    <a:gd name="T3" fmla="*/ 31 h 35"/>
                    <a:gd name="T4" fmla="*/ 10 w 68"/>
                    <a:gd name="T5" fmla="*/ 20 h 35"/>
                    <a:gd name="T6" fmla="*/ 17 w 68"/>
                    <a:gd name="T7" fmla="*/ 3 h 35"/>
                    <a:gd name="T8" fmla="*/ 57 w 68"/>
                    <a:gd name="T9" fmla="*/ 16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35">
                      <a:moveTo>
                        <a:pt x="57" y="16"/>
                      </a:moveTo>
                      <a:cubicBezTo>
                        <a:pt x="68" y="22"/>
                        <a:pt x="60" y="35"/>
                        <a:pt x="48" y="31"/>
                      </a:cubicBezTo>
                      <a:cubicBezTo>
                        <a:pt x="37" y="27"/>
                        <a:pt x="19" y="22"/>
                        <a:pt x="10" y="20"/>
                      </a:cubicBezTo>
                      <a:cubicBezTo>
                        <a:pt x="0" y="17"/>
                        <a:pt x="3" y="0"/>
                        <a:pt x="17" y="3"/>
                      </a:cubicBezTo>
                      <a:cubicBezTo>
                        <a:pt x="31" y="7"/>
                        <a:pt x="57" y="16"/>
                        <a:pt x="57" y="16"/>
                      </a:cubicBezTo>
                      <a:close/>
                    </a:path>
                  </a:pathLst>
                </a:custGeom>
                <a:solidFill>
                  <a:srgbClr val="414042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1" name="Freeform 329">
                  <a:extLst>
                    <a:ext uri="{FF2B5EF4-FFF2-40B4-BE49-F238E27FC236}">
                      <a16:creationId xmlns:a16="http://schemas.microsoft.com/office/drawing/2014/main" id="{39F9C36B-DF9C-4A88-8F4F-70AFBF793A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946699" flipH="1">
                  <a:off x="5746015" y="1678168"/>
                  <a:ext cx="247948" cy="762779"/>
                </a:xfrm>
                <a:custGeom>
                  <a:avLst/>
                  <a:gdLst>
                    <a:gd name="T0" fmla="*/ 21 w 67"/>
                    <a:gd name="T1" fmla="*/ 15 h 197"/>
                    <a:gd name="T2" fmla="*/ 30 w 67"/>
                    <a:gd name="T3" fmla="*/ 118 h 197"/>
                    <a:gd name="T4" fmla="*/ 12 w 67"/>
                    <a:gd name="T5" fmla="*/ 100 h 197"/>
                    <a:gd name="T6" fmla="*/ 21 w 67"/>
                    <a:gd name="T7" fmla="*/ 15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197">
                      <a:moveTo>
                        <a:pt x="21" y="15"/>
                      </a:moveTo>
                      <a:cubicBezTo>
                        <a:pt x="48" y="0"/>
                        <a:pt x="67" y="22"/>
                        <a:pt x="30" y="118"/>
                      </a:cubicBezTo>
                      <a:cubicBezTo>
                        <a:pt x="0" y="197"/>
                        <a:pt x="12" y="100"/>
                        <a:pt x="12" y="100"/>
                      </a:cubicBezTo>
                      <a:cubicBezTo>
                        <a:pt x="21" y="15"/>
                        <a:pt x="21" y="15"/>
                        <a:pt x="21" y="15"/>
                      </a:cubicBezTo>
                    </a:path>
                  </a:pathLst>
                </a:custGeom>
                <a:solidFill>
                  <a:srgbClr val="755243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132" name="Group 314">
                  <a:extLst>
                    <a:ext uri="{FF2B5EF4-FFF2-40B4-BE49-F238E27FC236}">
                      <a16:creationId xmlns:a16="http://schemas.microsoft.com/office/drawing/2014/main" id="{DEF23D1D-C33E-4477-9547-5A369EA3E002}"/>
                    </a:ext>
                  </a:extLst>
                </p:cNvPr>
                <p:cNvGrpSpPr/>
                <p:nvPr/>
              </p:nvGrpSpPr>
              <p:grpSpPr>
                <a:xfrm>
                  <a:off x="6145444" y="2576077"/>
                  <a:ext cx="587746" cy="220420"/>
                  <a:chOff x="1987445" y="2880125"/>
                  <a:chExt cx="759618" cy="477735"/>
                </a:xfrm>
              </p:grpSpPr>
              <p:sp>
                <p:nvSpPr>
                  <p:cNvPr id="142" name="Freeform 324">
                    <a:extLst>
                      <a:ext uri="{FF2B5EF4-FFF2-40B4-BE49-F238E27FC236}">
                        <a16:creationId xmlns:a16="http://schemas.microsoft.com/office/drawing/2014/main" id="{0D1251C0-2197-4C76-ABD2-CEF3F71603C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87664" y="2882700"/>
                    <a:ext cx="754637" cy="473247"/>
                  </a:xfrm>
                  <a:custGeom>
                    <a:avLst/>
                    <a:gdLst>
                      <a:gd name="connsiteX0" fmla="*/ 2147 w 754637"/>
                      <a:gd name="connsiteY0" fmla="*/ 0 h 473247"/>
                      <a:gd name="connsiteX1" fmla="*/ 754534 w 754637"/>
                      <a:gd name="connsiteY1" fmla="*/ 73313 h 473247"/>
                      <a:gd name="connsiteX2" fmla="*/ 692052 w 754637"/>
                      <a:gd name="connsiteY2" fmla="*/ 300640 h 473247"/>
                      <a:gd name="connsiteX3" fmla="*/ 654759 w 754637"/>
                      <a:gd name="connsiteY3" fmla="*/ 349833 h 473247"/>
                      <a:gd name="connsiteX4" fmla="*/ 651561 w 754637"/>
                      <a:gd name="connsiteY4" fmla="*/ 351484 h 473247"/>
                      <a:gd name="connsiteX5" fmla="*/ 644958 w 754637"/>
                      <a:gd name="connsiteY5" fmla="*/ 360194 h 473247"/>
                      <a:gd name="connsiteX6" fmla="*/ 327244 w 754637"/>
                      <a:gd name="connsiteY6" fmla="*/ 468941 h 473247"/>
                      <a:gd name="connsiteX7" fmla="*/ 13900 w 754637"/>
                      <a:gd name="connsiteY7" fmla="*/ 181647 h 473247"/>
                      <a:gd name="connsiteX8" fmla="*/ 10571 w 754637"/>
                      <a:gd name="connsiteY8" fmla="*/ 154930 h 473247"/>
                      <a:gd name="connsiteX9" fmla="*/ 7181 w 754637"/>
                      <a:gd name="connsiteY9" fmla="*/ 148571 h 473247"/>
                      <a:gd name="connsiteX10" fmla="*/ 998 w 754637"/>
                      <a:gd name="connsiteY10" fmla="*/ 98953 h 473247"/>
                      <a:gd name="connsiteX11" fmla="*/ 2147 w 754637"/>
                      <a:gd name="connsiteY11" fmla="*/ 0 h 4732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754637" h="473247">
                        <a:moveTo>
                          <a:pt x="2147" y="0"/>
                        </a:moveTo>
                        <a:cubicBezTo>
                          <a:pt x="2147" y="0"/>
                          <a:pt x="412102" y="254151"/>
                          <a:pt x="754534" y="73313"/>
                        </a:cubicBezTo>
                        <a:cubicBezTo>
                          <a:pt x="756343" y="150291"/>
                          <a:pt x="734413" y="231393"/>
                          <a:pt x="692052" y="300640"/>
                        </a:cubicBezTo>
                        <a:lnTo>
                          <a:pt x="654759" y="349833"/>
                        </a:lnTo>
                        <a:lnTo>
                          <a:pt x="651561" y="351484"/>
                        </a:lnTo>
                        <a:lnTo>
                          <a:pt x="644958" y="360194"/>
                        </a:lnTo>
                        <a:cubicBezTo>
                          <a:pt x="570805" y="439616"/>
                          <a:pt x="462288" y="488491"/>
                          <a:pt x="327244" y="468941"/>
                        </a:cubicBezTo>
                        <a:cubicBezTo>
                          <a:pt x="153616" y="443282"/>
                          <a:pt x="47811" y="346142"/>
                          <a:pt x="13900" y="181647"/>
                        </a:cubicBezTo>
                        <a:lnTo>
                          <a:pt x="10571" y="154930"/>
                        </a:lnTo>
                        <a:lnTo>
                          <a:pt x="7181" y="148571"/>
                        </a:lnTo>
                        <a:lnTo>
                          <a:pt x="998" y="98953"/>
                        </a:lnTo>
                        <a:cubicBezTo>
                          <a:pt x="-641" y="67814"/>
                          <a:pt x="-264" y="34824"/>
                          <a:pt x="2147" y="0"/>
                        </a:cubicBezTo>
                        <a:close/>
                      </a:path>
                    </a:pathLst>
                  </a:custGeom>
                  <a:solidFill>
                    <a:srgbClr val="450800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3" name="Freeform 325">
                    <a:extLst>
                      <a:ext uri="{FF2B5EF4-FFF2-40B4-BE49-F238E27FC236}">
                        <a16:creationId xmlns:a16="http://schemas.microsoft.com/office/drawing/2014/main" id="{9AF54C6C-2465-418D-BCB7-9F6407831F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87445" y="2880125"/>
                    <a:ext cx="759618" cy="375975"/>
                  </a:xfrm>
                  <a:custGeom>
                    <a:avLst/>
                    <a:gdLst>
                      <a:gd name="connsiteX0" fmla="*/ 2148 w 754638"/>
                      <a:gd name="connsiteY0" fmla="*/ 0 h 384965"/>
                      <a:gd name="connsiteX1" fmla="*/ 754535 w 754638"/>
                      <a:gd name="connsiteY1" fmla="*/ 73313 h 384965"/>
                      <a:gd name="connsiteX2" fmla="*/ 692053 w 754638"/>
                      <a:gd name="connsiteY2" fmla="*/ 300640 h 384965"/>
                      <a:gd name="connsiteX3" fmla="*/ 654760 w 754638"/>
                      <a:gd name="connsiteY3" fmla="*/ 349833 h 384965"/>
                      <a:gd name="connsiteX4" fmla="*/ 646709 w 754638"/>
                      <a:gd name="connsiteY4" fmla="*/ 353989 h 384965"/>
                      <a:gd name="connsiteX5" fmla="*/ 385731 w 754638"/>
                      <a:gd name="connsiteY5" fmla="*/ 378779 h 384965"/>
                      <a:gd name="connsiteX6" fmla="*/ 18565 w 754638"/>
                      <a:gd name="connsiteY6" fmla="*/ 169925 h 384965"/>
                      <a:gd name="connsiteX7" fmla="*/ 7182 w 754638"/>
                      <a:gd name="connsiteY7" fmla="*/ 148571 h 384965"/>
                      <a:gd name="connsiteX8" fmla="*/ 999 w 754638"/>
                      <a:gd name="connsiteY8" fmla="*/ 98953 h 384965"/>
                      <a:gd name="connsiteX9" fmla="*/ 2148 w 754638"/>
                      <a:gd name="connsiteY9" fmla="*/ 0 h 3849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754638" h="384965">
                        <a:moveTo>
                          <a:pt x="2148" y="0"/>
                        </a:moveTo>
                        <a:cubicBezTo>
                          <a:pt x="2148" y="0"/>
                          <a:pt x="412103" y="254151"/>
                          <a:pt x="754535" y="73313"/>
                        </a:cubicBezTo>
                        <a:cubicBezTo>
                          <a:pt x="756344" y="150291"/>
                          <a:pt x="734414" y="231393"/>
                          <a:pt x="692053" y="300640"/>
                        </a:cubicBezTo>
                        <a:lnTo>
                          <a:pt x="654760" y="349833"/>
                        </a:lnTo>
                        <a:lnTo>
                          <a:pt x="646709" y="353989"/>
                        </a:lnTo>
                        <a:cubicBezTo>
                          <a:pt x="570180" y="382290"/>
                          <a:pt x="482718" y="392820"/>
                          <a:pt x="385731" y="378779"/>
                        </a:cubicBezTo>
                        <a:cubicBezTo>
                          <a:pt x="219467" y="354208"/>
                          <a:pt x="96501" y="284005"/>
                          <a:pt x="18565" y="169925"/>
                        </a:cubicBezTo>
                        <a:lnTo>
                          <a:pt x="7182" y="148571"/>
                        </a:lnTo>
                        <a:lnTo>
                          <a:pt x="999" y="98953"/>
                        </a:lnTo>
                        <a:cubicBezTo>
                          <a:pt x="-640" y="67814"/>
                          <a:pt x="-263" y="34824"/>
                          <a:pt x="2148" y="0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4" name="Freeform 326">
                    <a:extLst>
                      <a:ext uri="{FF2B5EF4-FFF2-40B4-BE49-F238E27FC236}">
                        <a16:creationId xmlns:a16="http://schemas.microsoft.com/office/drawing/2014/main" id="{EAA24ABB-5A9A-4293-914F-7F8479797E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01089" y="3061095"/>
                    <a:ext cx="638017" cy="296765"/>
                  </a:xfrm>
                  <a:custGeom>
                    <a:avLst/>
                    <a:gdLst>
                      <a:gd name="connsiteX0" fmla="*/ 0 w 638017"/>
                      <a:gd name="connsiteY0" fmla="*/ 0 h 296765"/>
                      <a:gd name="connsiteX1" fmla="*/ 64933 w 638017"/>
                      <a:gd name="connsiteY1" fmla="*/ 72836 h 296765"/>
                      <a:gd name="connsiteX2" fmla="*/ 367213 w 638017"/>
                      <a:gd name="connsiteY2" fmla="*/ 201312 h 296765"/>
                      <a:gd name="connsiteX3" fmla="*/ 629913 w 638017"/>
                      <a:gd name="connsiteY3" fmla="*/ 177101 h 296765"/>
                      <a:gd name="connsiteX4" fmla="*/ 638017 w 638017"/>
                      <a:gd name="connsiteY4" fmla="*/ 173042 h 296765"/>
                      <a:gd name="connsiteX5" fmla="*/ 626183 w 638017"/>
                      <a:gd name="connsiteY5" fmla="*/ 188189 h 296765"/>
                      <a:gd name="connsiteX6" fmla="*/ 403193 w 638017"/>
                      <a:gd name="connsiteY6" fmla="*/ 296765 h 296765"/>
                      <a:gd name="connsiteX7" fmla="*/ 311502 w 638017"/>
                      <a:gd name="connsiteY7" fmla="*/ 294522 h 296765"/>
                      <a:gd name="connsiteX8" fmla="*/ 278373 w 638017"/>
                      <a:gd name="connsiteY8" fmla="*/ 286860 h 296765"/>
                      <a:gd name="connsiteX9" fmla="*/ 223061 w 638017"/>
                      <a:gd name="connsiteY9" fmla="*/ 271971 h 296765"/>
                      <a:gd name="connsiteX10" fmla="*/ 163456 w 638017"/>
                      <a:gd name="connsiteY10" fmla="*/ 245842 h 296765"/>
                      <a:gd name="connsiteX11" fmla="*/ 982 w 638017"/>
                      <a:gd name="connsiteY11" fmla="*/ 7881 h 2967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38017" h="296765">
                        <a:moveTo>
                          <a:pt x="0" y="0"/>
                        </a:moveTo>
                        <a:lnTo>
                          <a:pt x="64933" y="72836"/>
                        </a:lnTo>
                        <a:cubicBezTo>
                          <a:pt x="140687" y="140248"/>
                          <a:pt x="241692" y="183314"/>
                          <a:pt x="367213" y="201312"/>
                        </a:cubicBezTo>
                        <a:cubicBezTo>
                          <a:pt x="464840" y="215025"/>
                          <a:pt x="552879" y="204741"/>
                          <a:pt x="629913" y="177101"/>
                        </a:cubicBezTo>
                        <a:lnTo>
                          <a:pt x="638017" y="173042"/>
                        </a:lnTo>
                        <a:lnTo>
                          <a:pt x="626183" y="188189"/>
                        </a:lnTo>
                        <a:cubicBezTo>
                          <a:pt x="570201" y="246365"/>
                          <a:pt x="494762" y="287759"/>
                          <a:pt x="403193" y="296765"/>
                        </a:cubicBezTo>
                        <a:lnTo>
                          <a:pt x="311502" y="294522"/>
                        </a:lnTo>
                        <a:lnTo>
                          <a:pt x="278373" y="286860"/>
                        </a:lnTo>
                        <a:lnTo>
                          <a:pt x="223061" y="271971"/>
                        </a:lnTo>
                        <a:lnTo>
                          <a:pt x="163456" y="245842"/>
                        </a:lnTo>
                        <a:cubicBezTo>
                          <a:pt x="78150" y="197272"/>
                          <a:pt x="23590" y="117544"/>
                          <a:pt x="982" y="7881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33" name="Group 315">
                  <a:extLst>
                    <a:ext uri="{FF2B5EF4-FFF2-40B4-BE49-F238E27FC236}">
                      <a16:creationId xmlns:a16="http://schemas.microsoft.com/office/drawing/2014/main" id="{142253D9-6C98-4E6D-BCE4-C6A13D5BC338}"/>
                    </a:ext>
                  </a:extLst>
                </p:cNvPr>
                <p:cNvGrpSpPr/>
                <p:nvPr/>
              </p:nvGrpSpPr>
              <p:grpSpPr>
                <a:xfrm>
                  <a:off x="6543424" y="2242569"/>
                  <a:ext cx="208792" cy="181558"/>
                  <a:chOff x="2649368" y="1794482"/>
                  <a:chExt cx="249281" cy="216766"/>
                </a:xfrm>
              </p:grpSpPr>
              <p:sp>
                <p:nvSpPr>
                  <p:cNvPr id="139" name="Freeform 321">
                    <a:extLst>
                      <a:ext uri="{FF2B5EF4-FFF2-40B4-BE49-F238E27FC236}">
                        <a16:creationId xmlns:a16="http://schemas.microsoft.com/office/drawing/2014/main" id="{29A366CC-14C4-44E0-85C2-A8A40585CB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49368" y="1794482"/>
                    <a:ext cx="249281" cy="216766"/>
                  </a:xfrm>
                  <a:custGeom>
                    <a:avLst/>
                    <a:gdLst>
                      <a:gd name="T0" fmla="*/ 16 w 19"/>
                      <a:gd name="T1" fmla="*/ 0 h 17"/>
                      <a:gd name="T2" fmla="*/ 0 w 19"/>
                      <a:gd name="T3" fmla="*/ 5 h 17"/>
                      <a:gd name="T4" fmla="*/ 0 w 19"/>
                      <a:gd name="T5" fmla="*/ 7 h 17"/>
                      <a:gd name="T6" fmla="*/ 10 w 19"/>
                      <a:gd name="T7" fmla="*/ 17 h 17"/>
                      <a:gd name="T8" fmla="*/ 19 w 19"/>
                      <a:gd name="T9" fmla="*/ 7 h 17"/>
                      <a:gd name="T10" fmla="*/ 16 w 19"/>
                      <a:gd name="T11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9" h="17">
                        <a:moveTo>
                          <a:pt x="16" y="0"/>
                        </a:move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6"/>
                          <a:pt x="0" y="6"/>
                          <a:pt x="0" y="7"/>
                        </a:cubicBezTo>
                        <a:cubicBezTo>
                          <a:pt x="0" y="13"/>
                          <a:pt x="4" y="17"/>
                          <a:pt x="10" y="17"/>
                        </a:cubicBezTo>
                        <a:cubicBezTo>
                          <a:pt x="15" y="17"/>
                          <a:pt x="19" y="13"/>
                          <a:pt x="19" y="7"/>
                        </a:cubicBezTo>
                        <a:cubicBezTo>
                          <a:pt x="19" y="4"/>
                          <a:pt x="18" y="1"/>
                          <a:pt x="16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0" name="Oval 322">
                    <a:extLst>
                      <a:ext uri="{FF2B5EF4-FFF2-40B4-BE49-F238E27FC236}">
                        <a16:creationId xmlns:a16="http://schemas.microsoft.com/office/drawing/2014/main" id="{3745A702-4E7E-49F7-A907-48107C1173D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14397" y="1821576"/>
                    <a:ext cx="157157" cy="151736"/>
                  </a:xfrm>
                  <a:prstGeom prst="ellipse">
                    <a:avLst/>
                  </a:prstGeom>
                  <a:solidFill>
                    <a:srgbClr val="41404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1" name="Oval 323">
                    <a:extLst>
                      <a:ext uri="{FF2B5EF4-FFF2-40B4-BE49-F238E27FC236}">
                        <a16:creationId xmlns:a16="http://schemas.microsoft.com/office/drawing/2014/main" id="{9EF0380E-E5C7-4233-9EB4-F6ACA4DDE32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41495" y="1859512"/>
                    <a:ext cx="37936" cy="37936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34" name="Group 316">
                  <a:extLst>
                    <a:ext uri="{FF2B5EF4-FFF2-40B4-BE49-F238E27FC236}">
                      <a16:creationId xmlns:a16="http://schemas.microsoft.com/office/drawing/2014/main" id="{32EF1404-380E-4B21-8AD9-8813550A1FC4}"/>
                    </a:ext>
                  </a:extLst>
                </p:cNvPr>
                <p:cNvGrpSpPr/>
                <p:nvPr/>
              </p:nvGrpSpPr>
              <p:grpSpPr>
                <a:xfrm rot="1975451">
                  <a:off x="6149848" y="2237053"/>
                  <a:ext cx="208792" cy="181558"/>
                  <a:chOff x="2649368" y="1794482"/>
                  <a:chExt cx="249281" cy="216766"/>
                </a:xfrm>
              </p:grpSpPr>
              <p:sp>
                <p:nvSpPr>
                  <p:cNvPr id="136" name="Freeform 318">
                    <a:extLst>
                      <a:ext uri="{FF2B5EF4-FFF2-40B4-BE49-F238E27FC236}">
                        <a16:creationId xmlns:a16="http://schemas.microsoft.com/office/drawing/2014/main" id="{94A96C03-D628-46CB-A4C0-2AA5F079D3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49368" y="1794482"/>
                    <a:ext cx="249281" cy="216766"/>
                  </a:xfrm>
                  <a:custGeom>
                    <a:avLst/>
                    <a:gdLst>
                      <a:gd name="T0" fmla="*/ 16 w 19"/>
                      <a:gd name="T1" fmla="*/ 0 h 17"/>
                      <a:gd name="T2" fmla="*/ 0 w 19"/>
                      <a:gd name="T3" fmla="*/ 5 h 17"/>
                      <a:gd name="T4" fmla="*/ 0 w 19"/>
                      <a:gd name="T5" fmla="*/ 7 h 17"/>
                      <a:gd name="T6" fmla="*/ 10 w 19"/>
                      <a:gd name="T7" fmla="*/ 17 h 17"/>
                      <a:gd name="T8" fmla="*/ 19 w 19"/>
                      <a:gd name="T9" fmla="*/ 7 h 17"/>
                      <a:gd name="T10" fmla="*/ 16 w 19"/>
                      <a:gd name="T11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9" h="17">
                        <a:moveTo>
                          <a:pt x="16" y="0"/>
                        </a:move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6"/>
                          <a:pt x="0" y="6"/>
                          <a:pt x="0" y="7"/>
                        </a:cubicBezTo>
                        <a:cubicBezTo>
                          <a:pt x="0" y="13"/>
                          <a:pt x="4" y="17"/>
                          <a:pt x="10" y="17"/>
                        </a:cubicBezTo>
                        <a:cubicBezTo>
                          <a:pt x="15" y="17"/>
                          <a:pt x="19" y="13"/>
                          <a:pt x="19" y="7"/>
                        </a:cubicBezTo>
                        <a:cubicBezTo>
                          <a:pt x="19" y="4"/>
                          <a:pt x="18" y="1"/>
                          <a:pt x="16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37" name="Oval 319">
                    <a:extLst>
                      <a:ext uri="{FF2B5EF4-FFF2-40B4-BE49-F238E27FC236}">
                        <a16:creationId xmlns:a16="http://schemas.microsoft.com/office/drawing/2014/main" id="{9EB5895E-63CC-4355-A847-9EB19CE3BA5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14397" y="1821576"/>
                    <a:ext cx="157157" cy="151736"/>
                  </a:xfrm>
                  <a:prstGeom prst="ellipse">
                    <a:avLst/>
                  </a:prstGeom>
                  <a:solidFill>
                    <a:srgbClr val="41404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38" name="Oval 320">
                    <a:extLst>
                      <a:ext uri="{FF2B5EF4-FFF2-40B4-BE49-F238E27FC236}">
                        <a16:creationId xmlns:a16="http://schemas.microsoft.com/office/drawing/2014/main" id="{AA3BE0CC-8CD8-43DB-9233-00E6853528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41495" y="1859512"/>
                    <a:ext cx="37936" cy="37936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35" name="Freeform 317">
                  <a:extLst>
                    <a:ext uri="{FF2B5EF4-FFF2-40B4-BE49-F238E27FC236}">
                      <a16:creationId xmlns:a16="http://schemas.microsoft.com/office/drawing/2014/main" id="{0006AB20-A31D-4574-B01C-29094404A2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7798" y="1251008"/>
                  <a:ext cx="1442429" cy="1223477"/>
                </a:xfrm>
                <a:custGeom>
                  <a:avLst/>
                  <a:gdLst>
                    <a:gd name="connsiteX0" fmla="*/ 663358 w 1442429"/>
                    <a:gd name="connsiteY0" fmla="*/ 3 h 1323504"/>
                    <a:gd name="connsiteX1" fmla="*/ 831950 w 1442429"/>
                    <a:gd name="connsiteY1" fmla="*/ 132162 h 1323504"/>
                    <a:gd name="connsiteX2" fmla="*/ 858888 w 1442429"/>
                    <a:gd name="connsiteY2" fmla="*/ 161336 h 1323504"/>
                    <a:gd name="connsiteX3" fmla="*/ 852083 w 1442429"/>
                    <a:gd name="connsiteY3" fmla="*/ 140739 h 1323504"/>
                    <a:gd name="connsiteX4" fmla="*/ 1084305 w 1442429"/>
                    <a:gd name="connsiteY4" fmla="*/ 259745 h 1323504"/>
                    <a:gd name="connsiteX5" fmla="*/ 1182477 w 1442429"/>
                    <a:gd name="connsiteY5" fmla="*/ 372317 h 1323504"/>
                    <a:gd name="connsiteX6" fmla="*/ 1185008 w 1442429"/>
                    <a:gd name="connsiteY6" fmla="*/ 370890 h 1323504"/>
                    <a:gd name="connsiteX7" fmla="*/ 1419444 w 1442429"/>
                    <a:gd name="connsiteY7" fmla="*/ 904211 h 1323504"/>
                    <a:gd name="connsiteX8" fmla="*/ 1414388 w 1442429"/>
                    <a:gd name="connsiteY8" fmla="*/ 920718 h 1323504"/>
                    <a:gd name="connsiteX9" fmla="*/ 1417982 w 1442429"/>
                    <a:gd name="connsiteY9" fmla="*/ 988038 h 1323504"/>
                    <a:gd name="connsiteX10" fmla="*/ 1412135 w 1442429"/>
                    <a:gd name="connsiteY10" fmla="*/ 1185525 h 1323504"/>
                    <a:gd name="connsiteX11" fmla="*/ 1412135 w 1442429"/>
                    <a:gd name="connsiteY11" fmla="*/ 1323504 h 1323504"/>
                    <a:gd name="connsiteX12" fmla="*/ 1375664 w 1442429"/>
                    <a:gd name="connsiteY12" fmla="*/ 1323504 h 1323504"/>
                    <a:gd name="connsiteX13" fmla="*/ 1375664 w 1442429"/>
                    <a:gd name="connsiteY13" fmla="*/ 1185525 h 1323504"/>
                    <a:gd name="connsiteX14" fmla="*/ 1301582 w 1442429"/>
                    <a:gd name="connsiteY14" fmla="*/ 840576 h 1323504"/>
                    <a:gd name="connsiteX15" fmla="*/ 1288473 w 1442429"/>
                    <a:gd name="connsiteY15" fmla="*/ 816566 h 1323504"/>
                    <a:gd name="connsiteX16" fmla="*/ 1287416 w 1442429"/>
                    <a:gd name="connsiteY16" fmla="*/ 817679 h 1323504"/>
                    <a:gd name="connsiteX17" fmla="*/ 527536 w 1442429"/>
                    <a:gd name="connsiteY17" fmla="*/ 818964 h 1323504"/>
                    <a:gd name="connsiteX18" fmla="*/ 480670 w 1442429"/>
                    <a:gd name="connsiteY18" fmla="*/ 797450 h 1323504"/>
                    <a:gd name="connsiteX19" fmla="*/ 475954 w 1442429"/>
                    <a:gd name="connsiteY19" fmla="*/ 796334 h 1323504"/>
                    <a:gd name="connsiteX20" fmla="*/ 459241 w 1442429"/>
                    <a:gd name="connsiteY20" fmla="*/ 836085 h 1323504"/>
                    <a:gd name="connsiteX21" fmla="*/ 390946 w 1442429"/>
                    <a:gd name="connsiteY21" fmla="*/ 1185525 h 1323504"/>
                    <a:gd name="connsiteX22" fmla="*/ 390946 w 1442429"/>
                    <a:gd name="connsiteY22" fmla="*/ 1323504 h 1323504"/>
                    <a:gd name="connsiteX23" fmla="*/ 354475 w 1442429"/>
                    <a:gd name="connsiteY23" fmla="*/ 1323504 h 1323504"/>
                    <a:gd name="connsiteX24" fmla="*/ 354475 w 1442429"/>
                    <a:gd name="connsiteY24" fmla="*/ 1170194 h 1323504"/>
                    <a:gd name="connsiteX25" fmla="*/ 383124 w 1442429"/>
                    <a:gd name="connsiteY25" fmla="*/ 840405 h 1323504"/>
                    <a:gd name="connsiteX26" fmla="*/ 396461 w 1442429"/>
                    <a:gd name="connsiteY26" fmla="*/ 771827 h 1323504"/>
                    <a:gd name="connsiteX27" fmla="*/ 328978 w 1442429"/>
                    <a:gd name="connsiteY27" fmla="*/ 748657 h 1323504"/>
                    <a:gd name="connsiteX28" fmla="*/ 224882 w 1442429"/>
                    <a:gd name="connsiteY28" fmla="*/ 700869 h 1323504"/>
                    <a:gd name="connsiteX29" fmla="*/ 211759 w 1442429"/>
                    <a:gd name="connsiteY29" fmla="*/ 495448 h 1323504"/>
                    <a:gd name="connsiteX30" fmla="*/ 216134 w 1442429"/>
                    <a:gd name="connsiteY30" fmla="*/ 495448 h 1323504"/>
                    <a:gd name="connsiteX31" fmla="*/ 412979 w 1442429"/>
                    <a:gd name="connsiteY31" fmla="*/ 268016 h 1323504"/>
                    <a:gd name="connsiteX32" fmla="*/ 606629 w 1442429"/>
                    <a:gd name="connsiteY32" fmla="*/ 164903 h 1323504"/>
                    <a:gd name="connsiteX33" fmla="*/ 644603 w 1442429"/>
                    <a:gd name="connsiteY33" fmla="*/ 181869 h 1323504"/>
                    <a:gd name="connsiteX34" fmla="*/ 647335 w 1442429"/>
                    <a:gd name="connsiteY34" fmla="*/ 182136 h 1323504"/>
                    <a:gd name="connsiteX35" fmla="*/ 701053 w 1442429"/>
                    <a:gd name="connsiteY35" fmla="*/ 197220 h 1323504"/>
                    <a:gd name="connsiteX36" fmla="*/ 673042 w 1442429"/>
                    <a:gd name="connsiteY36" fmla="*/ 129502 h 1323504"/>
                    <a:gd name="connsiteX37" fmla="*/ 663358 w 1442429"/>
                    <a:gd name="connsiteY37" fmla="*/ 3 h 1323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442429" h="1323504">
                      <a:moveTo>
                        <a:pt x="663358" y="3"/>
                      </a:moveTo>
                      <a:cubicBezTo>
                        <a:pt x="693105" y="-544"/>
                        <a:pt x="758069" y="55823"/>
                        <a:pt x="831950" y="132162"/>
                      </a:cubicBezTo>
                      <a:lnTo>
                        <a:pt x="858888" y="161336"/>
                      </a:lnTo>
                      <a:lnTo>
                        <a:pt x="852083" y="140739"/>
                      </a:lnTo>
                      <a:cubicBezTo>
                        <a:pt x="811698" y="-10196"/>
                        <a:pt x="943491" y="105871"/>
                        <a:pt x="1084305" y="259745"/>
                      </a:cubicBezTo>
                      <a:lnTo>
                        <a:pt x="1182477" y="372317"/>
                      </a:lnTo>
                      <a:lnTo>
                        <a:pt x="1185008" y="370890"/>
                      </a:lnTo>
                      <a:cubicBezTo>
                        <a:pt x="1339408" y="309683"/>
                        <a:pt x="1503974" y="569312"/>
                        <a:pt x="1419444" y="904211"/>
                      </a:cubicBezTo>
                      <a:lnTo>
                        <a:pt x="1414388" y="920718"/>
                      </a:lnTo>
                      <a:lnTo>
                        <a:pt x="1417982" y="988038"/>
                      </a:lnTo>
                      <a:cubicBezTo>
                        <a:pt x="1420082" y="1073675"/>
                        <a:pt x="1415127" y="1145281"/>
                        <a:pt x="1412135" y="1185525"/>
                      </a:cubicBezTo>
                      <a:cubicBezTo>
                        <a:pt x="1403017" y="1200856"/>
                        <a:pt x="1412135" y="1323504"/>
                        <a:pt x="1412135" y="1323504"/>
                      </a:cubicBezTo>
                      <a:cubicBezTo>
                        <a:pt x="1412135" y="1323504"/>
                        <a:pt x="1412135" y="1323504"/>
                        <a:pt x="1375664" y="1323504"/>
                      </a:cubicBezTo>
                      <a:cubicBezTo>
                        <a:pt x="1375664" y="1308173"/>
                        <a:pt x="1375664" y="1200856"/>
                        <a:pt x="1375664" y="1185525"/>
                      </a:cubicBezTo>
                      <a:cubicBezTo>
                        <a:pt x="1371105" y="1039880"/>
                        <a:pt x="1339193" y="921064"/>
                        <a:pt x="1301582" y="840576"/>
                      </a:cubicBezTo>
                      <a:lnTo>
                        <a:pt x="1288473" y="816566"/>
                      </a:lnTo>
                      <a:lnTo>
                        <a:pt x="1287416" y="817679"/>
                      </a:lnTo>
                      <a:cubicBezTo>
                        <a:pt x="1096517" y="964907"/>
                        <a:pt x="759462" y="911557"/>
                        <a:pt x="527536" y="818964"/>
                      </a:cubicBezTo>
                      <a:lnTo>
                        <a:pt x="480670" y="797450"/>
                      </a:lnTo>
                      <a:lnTo>
                        <a:pt x="475954" y="796334"/>
                      </a:lnTo>
                      <a:lnTo>
                        <a:pt x="459241" y="836085"/>
                      </a:lnTo>
                      <a:cubicBezTo>
                        <a:pt x="420152" y="949571"/>
                        <a:pt x="396645" y="1118452"/>
                        <a:pt x="390946" y="1185525"/>
                      </a:cubicBezTo>
                      <a:cubicBezTo>
                        <a:pt x="390946" y="1200856"/>
                        <a:pt x="390946" y="1323504"/>
                        <a:pt x="390946" y="1323504"/>
                      </a:cubicBezTo>
                      <a:cubicBezTo>
                        <a:pt x="390946" y="1323504"/>
                        <a:pt x="390946" y="1323504"/>
                        <a:pt x="354475" y="1323504"/>
                      </a:cubicBezTo>
                      <a:cubicBezTo>
                        <a:pt x="354475" y="1308173"/>
                        <a:pt x="354475" y="1185525"/>
                        <a:pt x="354475" y="1170194"/>
                      </a:cubicBezTo>
                      <a:cubicBezTo>
                        <a:pt x="357894" y="1037964"/>
                        <a:pt x="368366" y="929449"/>
                        <a:pt x="383124" y="840405"/>
                      </a:cubicBezTo>
                      <a:lnTo>
                        <a:pt x="396461" y="771827"/>
                      </a:lnTo>
                      <a:lnTo>
                        <a:pt x="328978" y="748657"/>
                      </a:lnTo>
                      <a:cubicBezTo>
                        <a:pt x="291113" y="733539"/>
                        <a:pt x="256049" y="717377"/>
                        <a:pt x="224882" y="700869"/>
                      </a:cubicBezTo>
                      <a:cubicBezTo>
                        <a:pt x="-63824" y="576149"/>
                        <a:pt x="-81321" y="385400"/>
                        <a:pt x="211759" y="495448"/>
                      </a:cubicBezTo>
                      <a:cubicBezTo>
                        <a:pt x="216134" y="495448"/>
                        <a:pt x="216134" y="495448"/>
                        <a:pt x="216134" y="495448"/>
                      </a:cubicBezTo>
                      <a:cubicBezTo>
                        <a:pt x="-146936" y="209323"/>
                        <a:pt x="54283" y="187315"/>
                        <a:pt x="412979" y="268016"/>
                      </a:cubicBezTo>
                      <a:cubicBezTo>
                        <a:pt x="275187" y="75432"/>
                        <a:pt x="388578" y="73827"/>
                        <a:pt x="606629" y="164903"/>
                      </a:cubicBezTo>
                      <a:lnTo>
                        <a:pt x="644603" y="181869"/>
                      </a:lnTo>
                      <a:lnTo>
                        <a:pt x="647335" y="182136"/>
                      </a:lnTo>
                      <a:lnTo>
                        <a:pt x="701053" y="197220"/>
                      </a:lnTo>
                      <a:lnTo>
                        <a:pt x="673042" y="129502"/>
                      </a:lnTo>
                      <a:cubicBezTo>
                        <a:pt x="638299" y="37301"/>
                        <a:pt x="639559" y="440"/>
                        <a:pt x="663358" y="3"/>
                      </a:cubicBezTo>
                      <a:close/>
                    </a:path>
                  </a:pathLst>
                </a:custGeom>
                <a:solidFill>
                  <a:srgbClr val="755243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21" name="Group 303">
                <a:extLst>
                  <a:ext uri="{FF2B5EF4-FFF2-40B4-BE49-F238E27FC236}">
                    <a16:creationId xmlns:a16="http://schemas.microsoft.com/office/drawing/2014/main" id="{B7F8AA3D-C8A8-4608-8868-6087D8229BFE}"/>
                  </a:ext>
                </a:extLst>
              </p:cNvPr>
              <p:cNvGrpSpPr/>
              <p:nvPr/>
            </p:nvGrpSpPr>
            <p:grpSpPr>
              <a:xfrm>
                <a:off x="5568576" y="2687192"/>
                <a:ext cx="37177" cy="37177"/>
                <a:chOff x="5363598" y="1899943"/>
                <a:chExt cx="189003" cy="189003"/>
              </a:xfrm>
            </p:grpSpPr>
            <p:sp>
              <p:nvSpPr>
                <p:cNvPr id="122" name="Oval 304">
                  <a:extLst>
                    <a:ext uri="{FF2B5EF4-FFF2-40B4-BE49-F238E27FC236}">
                      <a16:creationId xmlns:a16="http://schemas.microsoft.com/office/drawing/2014/main" id="{00EB9491-053A-4A77-815A-04430A602A66}"/>
                    </a:ext>
                  </a:extLst>
                </p:cNvPr>
                <p:cNvSpPr/>
                <p:nvPr/>
              </p:nvSpPr>
              <p:spPr>
                <a:xfrm>
                  <a:off x="5363598" y="1899943"/>
                  <a:ext cx="189003" cy="189003"/>
                </a:xfrm>
                <a:prstGeom prst="ellipse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3" name="Oval 305">
                  <a:extLst>
                    <a:ext uri="{FF2B5EF4-FFF2-40B4-BE49-F238E27FC236}">
                      <a16:creationId xmlns:a16="http://schemas.microsoft.com/office/drawing/2014/main" id="{7463E123-48C9-4AF8-81D7-88962019940C}"/>
                    </a:ext>
                  </a:extLst>
                </p:cNvPr>
                <p:cNvSpPr/>
                <p:nvPr/>
              </p:nvSpPr>
              <p:spPr>
                <a:xfrm>
                  <a:off x="5405584" y="1941929"/>
                  <a:ext cx="105030" cy="105030"/>
                </a:xfrm>
                <a:prstGeom prst="ellipse">
                  <a:avLst/>
                </a:prstGeom>
                <a:solidFill>
                  <a:sysClr val="window" lastClr="FFFFFF">
                    <a:lumMod val="5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02" name="Group 284">
                <a:extLst>
                  <a:ext uri="{FF2B5EF4-FFF2-40B4-BE49-F238E27FC236}">
                    <a16:creationId xmlns:a16="http://schemas.microsoft.com/office/drawing/2014/main" id="{CC709455-02B1-4D55-A4C2-48C7ECA067BB}"/>
                  </a:ext>
                </a:extLst>
              </p:cNvPr>
              <p:cNvGrpSpPr/>
              <p:nvPr/>
            </p:nvGrpSpPr>
            <p:grpSpPr>
              <a:xfrm>
                <a:off x="5221972" y="3602594"/>
                <a:ext cx="683482" cy="1059742"/>
                <a:chOff x="4840381" y="3665353"/>
                <a:chExt cx="805145" cy="1248381"/>
              </a:xfrm>
            </p:grpSpPr>
            <p:sp>
              <p:nvSpPr>
                <p:cNvPr id="110" name="Oval 292">
                  <a:extLst>
                    <a:ext uri="{FF2B5EF4-FFF2-40B4-BE49-F238E27FC236}">
                      <a16:creationId xmlns:a16="http://schemas.microsoft.com/office/drawing/2014/main" id="{4E8ADE51-4C66-4DFA-A077-D98D67F95BD6}"/>
                    </a:ext>
                  </a:extLst>
                </p:cNvPr>
                <p:cNvSpPr/>
                <p:nvPr/>
              </p:nvSpPr>
              <p:spPr>
                <a:xfrm rot="16839134">
                  <a:off x="4944528" y="3763848"/>
                  <a:ext cx="545299" cy="348310"/>
                </a:xfrm>
                <a:prstGeom prst="ellipse">
                  <a:avLst/>
                </a:prstGeom>
                <a:solidFill>
                  <a:srgbClr val="FAD9CA"/>
                </a:solidFill>
                <a:ln w="12700" cap="flat" cmpd="sng" algn="ctr">
                  <a:solidFill>
                    <a:srgbClr val="F7C2AB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1" name="Freeform 293">
                  <a:extLst>
                    <a:ext uri="{FF2B5EF4-FFF2-40B4-BE49-F238E27FC236}">
                      <a16:creationId xmlns:a16="http://schemas.microsoft.com/office/drawing/2014/main" id="{9BB6BC50-DE6B-42FF-AA05-5BEF44BF6AE1}"/>
                    </a:ext>
                  </a:extLst>
                </p:cNvPr>
                <p:cNvSpPr/>
                <p:nvPr/>
              </p:nvSpPr>
              <p:spPr>
                <a:xfrm>
                  <a:off x="4840381" y="3952666"/>
                  <a:ext cx="753824" cy="961068"/>
                </a:xfrm>
                <a:custGeom>
                  <a:avLst/>
                  <a:gdLst>
                    <a:gd name="connsiteX0" fmla="*/ 519860 w 753824"/>
                    <a:gd name="connsiteY0" fmla="*/ 0 h 961068"/>
                    <a:gd name="connsiteX1" fmla="*/ 722213 w 753824"/>
                    <a:gd name="connsiteY1" fmla="*/ 37763 h 961068"/>
                    <a:gd name="connsiteX2" fmla="*/ 753824 w 753824"/>
                    <a:gd name="connsiteY2" fmla="*/ 53622 h 961068"/>
                    <a:gd name="connsiteX3" fmla="*/ 559223 w 753824"/>
                    <a:gd name="connsiteY3" fmla="*/ 957400 h 961068"/>
                    <a:gd name="connsiteX4" fmla="*/ 519860 w 753824"/>
                    <a:gd name="connsiteY4" fmla="*/ 961068 h 961068"/>
                    <a:gd name="connsiteX5" fmla="*/ 0 w 753824"/>
                    <a:gd name="connsiteY5" fmla="*/ 480534 h 961068"/>
                    <a:gd name="connsiteX6" fmla="*/ 519860 w 753824"/>
                    <a:gd name="connsiteY6" fmla="*/ 0 h 9610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53824" h="961068">
                      <a:moveTo>
                        <a:pt x="519860" y="0"/>
                      </a:moveTo>
                      <a:cubicBezTo>
                        <a:pt x="591638" y="0"/>
                        <a:pt x="660018" y="13447"/>
                        <a:pt x="722213" y="37763"/>
                      </a:cubicBezTo>
                      <a:lnTo>
                        <a:pt x="753824" y="53622"/>
                      </a:lnTo>
                      <a:lnTo>
                        <a:pt x="559223" y="957400"/>
                      </a:lnTo>
                      <a:lnTo>
                        <a:pt x="519860" y="961068"/>
                      </a:lnTo>
                      <a:cubicBezTo>
                        <a:pt x="232749" y="961068"/>
                        <a:pt x="0" y="745926"/>
                        <a:pt x="0" y="480534"/>
                      </a:cubicBezTo>
                      <a:cubicBezTo>
                        <a:pt x="0" y="215142"/>
                        <a:pt x="232749" y="0"/>
                        <a:pt x="519860" y="0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2" name="Oval 294">
                  <a:extLst>
                    <a:ext uri="{FF2B5EF4-FFF2-40B4-BE49-F238E27FC236}">
                      <a16:creationId xmlns:a16="http://schemas.microsoft.com/office/drawing/2014/main" id="{0B4D8409-AA78-47AA-B8F6-7DD4D73E3CB9}"/>
                    </a:ext>
                  </a:extLst>
                </p:cNvPr>
                <p:cNvSpPr/>
                <p:nvPr/>
              </p:nvSpPr>
              <p:spPr>
                <a:xfrm>
                  <a:off x="5067300" y="3952666"/>
                  <a:ext cx="578226" cy="279950"/>
                </a:xfrm>
                <a:prstGeom prst="ellipse">
                  <a:avLst/>
                </a:prstGeom>
                <a:solidFill>
                  <a:srgbClr val="FAD9CA"/>
                </a:solidFill>
                <a:ln w="12700" cap="flat" cmpd="sng" algn="ctr">
                  <a:solidFill>
                    <a:srgbClr val="F7C2AB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3" name="Oval 295">
                  <a:extLst>
                    <a:ext uri="{FF2B5EF4-FFF2-40B4-BE49-F238E27FC236}">
                      <a16:creationId xmlns:a16="http://schemas.microsoft.com/office/drawing/2014/main" id="{20E69AAE-435E-4F1D-971E-B1E12E75DF8E}"/>
                    </a:ext>
                  </a:extLst>
                </p:cNvPr>
                <p:cNvSpPr/>
                <p:nvPr/>
              </p:nvSpPr>
              <p:spPr>
                <a:xfrm>
                  <a:off x="5050484" y="4216062"/>
                  <a:ext cx="546100" cy="264396"/>
                </a:xfrm>
                <a:prstGeom prst="ellipse">
                  <a:avLst/>
                </a:prstGeom>
                <a:solidFill>
                  <a:srgbClr val="FAD9CA"/>
                </a:solidFill>
                <a:ln w="12700" cap="flat" cmpd="sng" algn="ctr">
                  <a:solidFill>
                    <a:srgbClr val="F7C2AB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4" name="Oval 296">
                  <a:extLst>
                    <a:ext uri="{FF2B5EF4-FFF2-40B4-BE49-F238E27FC236}">
                      <a16:creationId xmlns:a16="http://schemas.microsoft.com/office/drawing/2014/main" id="{5C2661DB-80F2-4215-9A3A-4DCB333B1066}"/>
                    </a:ext>
                  </a:extLst>
                </p:cNvPr>
                <p:cNvSpPr/>
                <p:nvPr/>
              </p:nvSpPr>
              <p:spPr>
                <a:xfrm>
                  <a:off x="5050484" y="4463904"/>
                  <a:ext cx="490956" cy="237698"/>
                </a:xfrm>
                <a:prstGeom prst="ellipse">
                  <a:avLst/>
                </a:prstGeom>
                <a:solidFill>
                  <a:srgbClr val="FAD9CA"/>
                </a:solidFill>
                <a:ln w="12700" cap="flat" cmpd="sng" algn="ctr">
                  <a:solidFill>
                    <a:srgbClr val="F7C2AB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5" name="Oval 297">
                  <a:extLst>
                    <a:ext uri="{FF2B5EF4-FFF2-40B4-BE49-F238E27FC236}">
                      <a16:creationId xmlns:a16="http://schemas.microsoft.com/office/drawing/2014/main" id="{28D84142-C42C-413B-AF03-4DBDA2A53D37}"/>
                    </a:ext>
                  </a:extLst>
                </p:cNvPr>
                <p:cNvSpPr/>
                <p:nvPr/>
              </p:nvSpPr>
              <p:spPr>
                <a:xfrm>
                  <a:off x="5067300" y="4701602"/>
                  <a:ext cx="438150" cy="212132"/>
                </a:xfrm>
                <a:prstGeom prst="ellipse">
                  <a:avLst/>
                </a:prstGeom>
                <a:solidFill>
                  <a:srgbClr val="FAD9CA"/>
                </a:solidFill>
                <a:ln w="12700" cap="flat" cmpd="sng" algn="ctr">
                  <a:solidFill>
                    <a:srgbClr val="F7C2AB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03" name="Group 285">
                <a:extLst>
                  <a:ext uri="{FF2B5EF4-FFF2-40B4-BE49-F238E27FC236}">
                    <a16:creationId xmlns:a16="http://schemas.microsoft.com/office/drawing/2014/main" id="{15938113-D823-4B18-AB27-4F42309CB763}"/>
                  </a:ext>
                </a:extLst>
              </p:cNvPr>
              <p:cNvGrpSpPr/>
              <p:nvPr/>
            </p:nvGrpSpPr>
            <p:grpSpPr>
              <a:xfrm flipH="1">
                <a:off x="6130100" y="3610492"/>
                <a:ext cx="683482" cy="1059742"/>
                <a:chOff x="4840381" y="3665353"/>
                <a:chExt cx="805145" cy="1248381"/>
              </a:xfrm>
            </p:grpSpPr>
            <p:sp>
              <p:nvSpPr>
                <p:cNvPr id="104" name="Oval 286">
                  <a:extLst>
                    <a:ext uri="{FF2B5EF4-FFF2-40B4-BE49-F238E27FC236}">
                      <a16:creationId xmlns:a16="http://schemas.microsoft.com/office/drawing/2014/main" id="{20D9B3ED-8BFB-461C-AAC9-2B66E688C664}"/>
                    </a:ext>
                  </a:extLst>
                </p:cNvPr>
                <p:cNvSpPr/>
                <p:nvPr/>
              </p:nvSpPr>
              <p:spPr>
                <a:xfrm rot="16839134">
                  <a:off x="4944528" y="3763848"/>
                  <a:ext cx="545299" cy="348310"/>
                </a:xfrm>
                <a:prstGeom prst="ellipse">
                  <a:avLst/>
                </a:prstGeom>
                <a:solidFill>
                  <a:srgbClr val="FAD9CA"/>
                </a:solidFill>
                <a:ln w="12700" cap="flat" cmpd="sng" algn="ctr">
                  <a:solidFill>
                    <a:srgbClr val="F7C2AB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5" name="Freeform 287">
                  <a:extLst>
                    <a:ext uri="{FF2B5EF4-FFF2-40B4-BE49-F238E27FC236}">
                      <a16:creationId xmlns:a16="http://schemas.microsoft.com/office/drawing/2014/main" id="{BB03BCEA-998C-47C6-86BE-C6BF65BBBB0B}"/>
                    </a:ext>
                  </a:extLst>
                </p:cNvPr>
                <p:cNvSpPr/>
                <p:nvPr/>
              </p:nvSpPr>
              <p:spPr>
                <a:xfrm>
                  <a:off x="4840381" y="3952666"/>
                  <a:ext cx="753824" cy="961068"/>
                </a:xfrm>
                <a:custGeom>
                  <a:avLst/>
                  <a:gdLst>
                    <a:gd name="connsiteX0" fmla="*/ 519860 w 753824"/>
                    <a:gd name="connsiteY0" fmla="*/ 0 h 961068"/>
                    <a:gd name="connsiteX1" fmla="*/ 722213 w 753824"/>
                    <a:gd name="connsiteY1" fmla="*/ 37763 h 961068"/>
                    <a:gd name="connsiteX2" fmla="*/ 753824 w 753824"/>
                    <a:gd name="connsiteY2" fmla="*/ 53622 h 961068"/>
                    <a:gd name="connsiteX3" fmla="*/ 559223 w 753824"/>
                    <a:gd name="connsiteY3" fmla="*/ 957400 h 961068"/>
                    <a:gd name="connsiteX4" fmla="*/ 519860 w 753824"/>
                    <a:gd name="connsiteY4" fmla="*/ 961068 h 961068"/>
                    <a:gd name="connsiteX5" fmla="*/ 0 w 753824"/>
                    <a:gd name="connsiteY5" fmla="*/ 480534 h 961068"/>
                    <a:gd name="connsiteX6" fmla="*/ 519860 w 753824"/>
                    <a:gd name="connsiteY6" fmla="*/ 0 h 9610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53824" h="961068">
                      <a:moveTo>
                        <a:pt x="519860" y="0"/>
                      </a:moveTo>
                      <a:cubicBezTo>
                        <a:pt x="591638" y="0"/>
                        <a:pt x="660018" y="13447"/>
                        <a:pt x="722213" y="37763"/>
                      </a:cubicBezTo>
                      <a:lnTo>
                        <a:pt x="753824" y="53622"/>
                      </a:lnTo>
                      <a:lnTo>
                        <a:pt x="559223" y="957400"/>
                      </a:lnTo>
                      <a:lnTo>
                        <a:pt x="519860" y="961068"/>
                      </a:lnTo>
                      <a:cubicBezTo>
                        <a:pt x="232749" y="961068"/>
                        <a:pt x="0" y="745926"/>
                        <a:pt x="0" y="480534"/>
                      </a:cubicBezTo>
                      <a:cubicBezTo>
                        <a:pt x="0" y="215142"/>
                        <a:pt x="232749" y="0"/>
                        <a:pt x="519860" y="0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6" name="Oval 288">
                  <a:extLst>
                    <a:ext uri="{FF2B5EF4-FFF2-40B4-BE49-F238E27FC236}">
                      <a16:creationId xmlns:a16="http://schemas.microsoft.com/office/drawing/2014/main" id="{DCFE8181-590A-4E52-B0C8-86EA8B1B2745}"/>
                    </a:ext>
                  </a:extLst>
                </p:cNvPr>
                <p:cNvSpPr/>
                <p:nvPr/>
              </p:nvSpPr>
              <p:spPr>
                <a:xfrm>
                  <a:off x="5067300" y="3952666"/>
                  <a:ext cx="578226" cy="279950"/>
                </a:xfrm>
                <a:prstGeom prst="ellipse">
                  <a:avLst/>
                </a:prstGeom>
                <a:solidFill>
                  <a:srgbClr val="FAD9CA"/>
                </a:solidFill>
                <a:ln w="12700" cap="flat" cmpd="sng" algn="ctr">
                  <a:solidFill>
                    <a:srgbClr val="F7C2AB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7" name="Oval 289">
                  <a:extLst>
                    <a:ext uri="{FF2B5EF4-FFF2-40B4-BE49-F238E27FC236}">
                      <a16:creationId xmlns:a16="http://schemas.microsoft.com/office/drawing/2014/main" id="{3FB9CB95-72B6-4A44-A838-30E85D66D0E0}"/>
                    </a:ext>
                  </a:extLst>
                </p:cNvPr>
                <p:cNvSpPr/>
                <p:nvPr/>
              </p:nvSpPr>
              <p:spPr>
                <a:xfrm>
                  <a:off x="5050484" y="4216062"/>
                  <a:ext cx="546100" cy="264396"/>
                </a:xfrm>
                <a:prstGeom prst="ellipse">
                  <a:avLst/>
                </a:prstGeom>
                <a:solidFill>
                  <a:srgbClr val="FAD9CA"/>
                </a:solidFill>
                <a:ln w="12700" cap="flat" cmpd="sng" algn="ctr">
                  <a:solidFill>
                    <a:srgbClr val="F7C2AB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8" name="Oval 290">
                  <a:extLst>
                    <a:ext uri="{FF2B5EF4-FFF2-40B4-BE49-F238E27FC236}">
                      <a16:creationId xmlns:a16="http://schemas.microsoft.com/office/drawing/2014/main" id="{E1E1430B-DFE0-48AC-9812-8B3FF789058A}"/>
                    </a:ext>
                  </a:extLst>
                </p:cNvPr>
                <p:cNvSpPr/>
                <p:nvPr/>
              </p:nvSpPr>
              <p:spPr>
                <a:xfrm>
                  <a:off x="5050484" y="4463904"/>
                  <a:ext cx="490956" cy="237698"/>
                </a:xfrm>
                <a:prstGeom prst="ellipse">
                  <a:avLst/>
                </a:prstGeom>
                <a:solidFill>
                  <a:srgbClr val="FAD9CA"/>
                </a:solidFill>
                <a:ln w="12700" cap="flat" cmpd="sng" algn="ctr">
                  <a:solidFill>
                    <a:srgbClr val="F7C2AB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9" name="Oval 291">
                  <a:extLst>
                    <a:ext uri="{FF2B5EF4-FFF2-40B4-BE49-F238E27FC236}">
                      <a16:creationId xmlns:a16="http://schemas.microsoft.com/office/drawing/2014/main" id="{EC8D3B99-59EB-4903-85BA-1B88A70A837E}"/>
                    </a:ext>
                  </a:extLst>
                </p:cNvPr>
                <p:cNvSpPr/>
                <p:nvPr/>
              </p:nvSpPr>
              <p:spPr>
                <a:xfrm>
                  <a:off x="5067300" y="4701602"/>
                  <a:ext cx="438150" cy="212132"/>
                </a:xfrm>
                <a:prstGeom prst="ellipse">
                  <a:avLst/>
                </a:prstGeom>
                <a:solidFill>
                  <a:srgbClr val="FAD9CA"/>
                </a:solidFill>
                <a:ln w="12700" cap="flat" cmpd="sng" algn="ctr">
                  <a:solidFill>
                    <a:srgbClr val="F7C2AB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152" name="TextBox 352">
            <a:extLst>
              <a:ext uri="{FF2B5EF4-FFF2-40B4-BE49-F238E27FC236}">
                <a16:creationId xmlns:a16="http://schemas.microsoft.com/office/drawing/2014/main" id="{7089AD11-9173-49C7-8E3B-15796E4D61FB}"/>
              </a:ext>
            </a:extLst>
          </p:cNvPr>
          <p:cNvSpPr txBox="1"/>
          <p:nvPr/>
        </p:nvSpPr>
        <p:spPr>
          <a:xfrm>
            <a:off x="555968" y="2044312"/>
            <a:ext cx="237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" panose="020B0503030202020304" pitchFamily="34" charset="0"/>
              </a:rPr>
              <a:t>餐饮、停车场</a:t>
            </a:r>
            <a:endParaRPr lang="en-US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" panose="020B0503030202020304" pitchFamily="34" charset="0"/>
            </a:endParaRPr>
          </a:p>
        </p:txBody>
      </p:sp>
      <p:grpSp>
        <p:nvGrpSpPr>
          <p:cNvPr id="154" name="Group 354">
            <a:extLst>
              <a:ext uri="{FF2B5EF4-FFF2-40B4-BE49-F238E27FC236}">
                <a16:creationId xmlns:a16="http://schemas.microsoft.com/office/drawing/2014/main" id="{CD0816F3-CA01-4EE7-BA5B-DE6A34F27D3E}"/>
              </a:ext>
            </a:extLst>
          </p:cNvPr>
          <p:cNvGrpSpPr/>
          <p:nvPr/>
        </p:nvGrpSpPr>
        <p:grpSpPr>
          <a:xfrm>
            <a:off x="4601028" y="2228978"/>
            <a:ext cx="2858236" cy="3736729"/>
            <a:chOff x="8775246" y="2292072"/>
            <a:chExt cx="2372654" cy="3736729"/>
          </a:xfrm>
        </p:grpSpPr>
        <p:sp>
          <p:nvSpPr>
            <p:cNvPr id="155" name="TextBox 355">
              <a:extLst>
                <a:ext uri="{FF2B5EF4-FFF2-40B4-BE49-F238E27FC236}">
                  <a16:creationId xmlns:a16="http://schemas.microsoft.com/office/drawing/2014/main" id="{A496CF40-75C6-4C2F-8316-3836FE1DBAF6}"/>
                </a:ext>
              </a:extLst>
            </p:cNvPr>
            <p:cNvSpPr txBox="1"/>
            <p:nvPr/>
          </p:nvSpPr>
          <p:spPr>
            <a:xfrm>
              <a:off x="8775246" y="2292072"/>
              <a:ext cx="2372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lear Sans" panose="020B0503030202020304" pitchFamily="34" charset="0"/>
                </a:rPr>
                <a:t>相互导流</a:t>
              </a:r>
              <a:endParaRPr 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" panose="020B0503030202020304" pitchFamily="34" charset="0"/>
              </a:endParaRPr>
            </a:p>
          </p:txBody>
        </p:sp>
        <p:sp>
          <p:nvSpPr>
            <p:cNvPr id="156" name="Rectangle 356">
              <a:extLst>
                <a:ext uri="{FF2B5EF4-FFF2-40B4-BE49-F238E27FC236}">
                  <a16:creationId xmlns:a16="http://schemas.microsoft.com/office/drawing/2014/main" id="{8A82E4A0-6CC4-411A-A80D-D946ABB4E54A}"/>
                </a:ext>
              </a:extLst>
            </p:cNvPr>
            <p:cNvSpPr/>
            <p:nvPr/>
          </p:nvSpPr>
          <p:spPr>
            <a:xfrm>
              <a:off x="8775246" y="2661404"/>
              <a:ext cx="2372434" cy="33673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lear Sans Light" panose="020B0303030202020304" pitchFamily="34" charset="0"/>
                </a:rPr>
                <a:t>油站与各类合作伙伴之间，相互通过各自资源导流，一方面增加油站的曝光度与加油车主数量，另一方面为用户提供更多的异业优惠，让用户感觉到更大的实惠</a:t>
              </a:r>
              <a:endParaRPr 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</a:endParaRPr>
            </a:p>
          </p:txBody>
        </p:sp>
      </p:grpSp>
      <p:sp>
        <p:nvSpPr>
          <p:cNvPr id="157" name="TextBox 357">
            <a:extLst>
              <a:ext uri="{FF2B5EF4-FFF2-40B4-BE49-F238E27FC236}">
                <a16:creationId xmlns:a16="http://schemas.microsoft.com/office/drawing/2014/main" id="{4D100E76-8491-4E5D-9E07-F19C8BB9E51C}"/>
              </a:ext>
            </a:extLst>
          </p:cNvPr>
          <p:cNvSpPr txBox="1"/>
          <p:nvPr/>
        </p:nvSpPr>
        <p:spPr>
          <a:xfrm>
            <a:off x="3136919" y="2144987"/>
            <a:ext cx="1116259" cy="338554"/>
          </a:xfrm>
          <a:prstGeom prst="rect">
            <a:avLst/>
          </a:prstGeom>
          <a:solidFill>
            <a:srgbClr val="0EBEA9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生活服务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159" name="TextBox 359">
            <a:extLst>
              <a:ext uri="{FF2B5EF4-FFF2-40B4-BE49-F238E27FC236}">
                <a16:creationId xmlns:a16="http://schemas.microsoft.com/office/drawing/2014/main" id="{4AFCBC48-927A-4612-B791-7AEB470C0C1D}"/>
              </a:ext>
            </a:extLst>
          </p:cNvPr>
          <p:cNvSpPr txBox="1"/>
          <p:nvPr/>
        </p:nvSpPr>
        <p:spPr>
          <a:xfrm>
            <a:off x="555968" y="3538448"/>
            <a:ext cx="237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" panose="020B0503030202020304" pitchFamily="34" charset="0"/>
              </a:rPr>
              <a:t>洗车、保养</a:t>
            </a:r>
            <a:endParaRPr lang="en-US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" panose="020B0503030202020304" pitchFamily="34" charset="0"/>
            </a:endParaRPr>
          </a:p>
        </p:txBody>
      </p:sp>
      <p:sp>
        <p:nvSpPr>
          <p:cNvPr id="164" name="TextBox 364">
            <a:extLst>
              <a:ext uri="{FF2B5EF4-FFF2-40B4-BE49-F238E27FC236}">
                <a16:creationId xmlns:a16="http://schemas.microsoft.com/office/drawing/2014/main" id="{1F3AB8D3-BCEA-4ADF-B2EF-0DD368CE2C9C}"/>
              </a:ext>
            </a:extLst>
          </p:cNvPr>
          <p:cNvSpPr txBox="1"/>
          <p:nvPr/>
        </p:nvSpPr>
        <p:spPr>
          <a:xfrm>
            <a:off x="3136918" y="3609708"/>
            <a:ext cx="1116259" cy="338554"/>
          </a:xfrm>
          <a:prstGeom prst="rect">
            <a:avLst/>
          </a:prstGeom>
          <a:solidFill>
            <a:srgbClr val="FF642E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汽车服务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166" name="TextBox 366">
            <a:extLst>
              <a:ext uri="{FF2B5EF4-FFF2-40B4-BE49-F238E27FC236}">
                <a16:creationId xmlns:a16="http://schemas.microsoft.com/office/drawing/2014/main" id="{F72C4056-3A11-4DE8-B741-F66BA9EB9227}"/>
              </a:ext>
            </a:extLst>
          </p:cNvPr>
          <p:cNvSpPr txBox="1"/>
          <p:nvPr/>
        </p:nvSpPr>
        <p:spPr>
          <a:xfrm>
            <a:off x="555968" y="5063362"/>
            <a:ext cx="237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" panose="020B0503030202020304" pitchFamily="34" charset="0"/>
              </a:rPr>
              <a:t>综合体、体育场</a:t>
            </a:r>
            <a:endParaRPr lang="en-US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" panose="020B0503030202020304" pitchFamily="34" charset="0"/>
            </a:endParaRPr>
          </a:p>
        </p:txBody>
      </p:sp>
      <p:sp>
        <p:nvSpPr>
          <p:cNvPr id="171" name="TextBox 371">
            <a:extLst>
              <a:ext uri="{FF2B5EF4-FFF2-40B4-BE49-F238E27FC236}">
                <a16:creationId xmlns:a16="http://schemas.microsoft.com/office/drawing/2014/main" id="{BB775FEC-83D1-4206-937E-9532C4C2AF70}"/>
              </a:ext>
            </a:extLst>
          </p:cNvPr>
          <p:cNvSpPr txBox="1"/>
          <p:nvPr/>
        </p:nvSpPr>
        <p:spPr>
          <a:xfrm>
            <a:off x="3136917" y="5146075"/>
            <a:ext cx="1116259" cy="338554"/>
          </a:xfrm>
          <a:prstGeom prst="rect">
            <a:avLst/>
          </a:prstGeom>
          <a:solidFill>
            <a:srgbClr val="B2D23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商业服务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grpSp>
        <p:nvGrpSpPr>
          <p:cNvPr id="174" name="Group 62">
            <a:extLst>
              <a:ext uri="{FF2B5EF4-FFF2-40B4-BE49-F238E27FC236}">
                <a16:creationId xmlns:a16="http://schemas.microsoft.com/office/drawing/2014/main" id="{80DB91AD-D1D4-4A5C-984B-9DC01CD86262}"/>
              </a:ext>
            </a:extLst>
          </p:cNvPr>
          <p:cNvGrpSpPr/>
          <p:nvPr/>
        </p:nvGrpSpPr>
        <p:grpSpPr>
          <a:xfrm>
            <a:off x="3006075" y="407682"/>
            <a:ext cx="6179850" cy="995467"/>
            <a:chOff x="5988387" y="483017"/>
            <a:chExt cx="12359700" cy="1990933"/>
          </a:xfrm>
        </p:grpSpPr>
        <p:sp>
          <p:nvSpPr>
            <p:cNvPr id="175" name="TextBox 63">
              <a:extLst>
                <a:ext uri="{FF2B5EF4-FFF2-40B4-BE49-F238E27FC236}">
                  <a16:creationId xmlns:a16="http://schemas.microsoft.com/office/drawing/2014/main" id="{9F13C9E1-586C-49E4-92C9-18161016C708}"/>
                </a:ext>
              </a:extLst>
            </p:cNvPr>
            <p:cNvSpPr txBox="1"/>
            <p:nvPr/>
          </p:nvSpPr>
          <p:spPr>
            <a:xfrm>
              <a:off x="5988387" y="483017"/>
              <a:ext cx="12359700" cy="1077201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O2O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异业合作</a:t>
              </a:r>
              <a:endParaRPr kumimoji="0" lang="id-ID" sz="32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176" name="Subtitle 2">
              <a:extLst>
                <a:ext uri="{FF2B5EF4-FFF2-40B4-BE49-F238E27FC236}">
                  <a16:creationId xmlns:a16="http://schemas.microsoft.com/office/drawing/2014/main" id="{44706877-86EF-4391-849B-B7E99BBEDE6B}"/>
                </a:ext>
              </a:extLst>
            </p:cNvPr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636" rtl="0" eaLnBrk="1" fontAlgn="auto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550" b="0" i="0" u="none" strike="noStrike" kern="1200" cap="none" spc="0" normalizeH="0" baseline="0" noProof="0" dirty="0">
                <a:ln>
                  <a:noFill/>
                </a:ln>
                <a:solidFill>
                  <a:srgbClr val="00B39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endParaRPr>
            </a:p>
          </p:txBody>
        </p:sp>
      </p:grpSp>
      <p:sp>
        <p:nvSpPr>
          <p:cNvPr id="177" name="Subtitle 2">
            <a:extLst>
              <a:ext uri="{FF2B5EF4-FFF2-40B4-BE49-F238E27FC236}">
                <a16:creationId xmlns:a16="http://schemas.microsoft.com/office/drawing/2014/main" id="{FAF8CBB9-F5A0-4DFC-9535-4DBD57A1A638}"/>
              </a:ext>
            </a:extLst>
          </p:cNvPr>
          <p:cNvSpPr txBox="1">
            <a:spLocks/>
          </p:cNvSpPr>
          <p:nvPr/>
        </p:nvSpPr>
        <p:spPr>
          <a:xfrm>
            <a:off x="3182203" y="1124305"/>
            <a:ext cx="5827593" cy="419558"/>
          </a:xfrm>
          <a:prstGeom prst="rect">
            <a:avLst/>
          </a:prstGeom>
        </p:spPr>
        <p:txBody>
          <a:bodyPr vert="horz" lIns="108745" tIns="54373" rIns="108745" bIns="54373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87636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sz="1550" dirty="0">
                <a:solidFill>
                  <a:srgbClr val="44546A"/>
                </a:solidFill>
                <a:latin typeface="Lato Light"/>
                <a:cs typeface="Lato Light"/>
              </a:rPr>
              <a:t>更多用户实惠</a:t>
            </a:r>
            <a:endParaRPr kumimoji="0" lang="en-US" sz="1550" b="0" i="0" u="none" strike="noStrike" kern="1200" cap="none" spc="0" normalizeH="0" baseline="0" noProof="0" dirty="0">
              <a:ln>
                <a:noFill/>
              </a:ln>
              <a:solidFill>
                <a:srgbClr val="00B393"/>
              </a:solidFill>
              <a:effectLst/>
              <a:uLnTx/>
              <a:uFillTx/>
              <a:latin typeface="Lato Light"/>
              <a:ea typeface="+mn-ea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175379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7">
            <a:extLst>
              <a:ext uri="{FF2B5EF4-FFF2-40B4-BE49-F238E27FC236}">
                <a16:creationId xmlns:a16="http://schemas.microsoft.com/office/drawing/2014/main" id="{76B4775D-54BE-4D8D-9C9F-73C74C7DB014}"/>
              </a:ext>
            </a:extLst>
          </p:cNvPr>
          <p:cNvSpPr txBox="1"/>
          <p:nvPr/>
        </p:nvSpPr>
        <p:spPr>
          <a:xfrm>
            <a:off x="1160118" y="2185980"/>
            <a:ext cx="2723786" cy="369314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构建冠德用户的金融体系</a:t>
            </a:r>
            <a:endParaRPr kumimoji="0" lang="id-ID" sz="18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27" name="TextBox 258">
            <a:extLst>
              <a:ext uri="{FF2B5EF4-FFF2-40B4-BE49-F238E27FC236}">
                <a16:creationId xmlns:a16="http://schemas.microsoft.com/office/drawing/2014/main" id="{99AA2478-953A-436C-83E7-513D851139F7}"/>
              </a:ext>
            </a:extLst>
          </p:cNvPr>
          <p:cNvSpPr txBox="1"/>
          <p:nvPr/>
        </p:nvSpPr>
        <p:spPr>
          <a:xfrm>
            <a:off x="1160117" y="2537708"/>
            <a:ext cx="5279403" cy="120031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引入大品牌的服务机构，与冠德一起构建用户的金融服务。引入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信用机制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，构建用户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的冠德钱包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，购买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理财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，用户获取收益，平台获得收入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  <p:sp>
        <p:nvSpPr>
          <p:cNvPr id="28" name="TextBox 259">
            <a:extLst>
              <a:ext uri="{FF2B5EF4-FFF2-40B4-BE49-F238E27FC236}">
                <a16:creationId xmlns:a16="http://schemas.microsoft.com/office/drawing/2014/main" id="{2FB476C3-2547-4C37-B068-5883D08DEE64}"/>
              </a:ext>
            </a:extLst>
          </p:cNvPr>
          <p:cNvSpPr txBox="1"/>
          <p:nvPr/>
        </p:nvSpPr>
        <p:spPr>
          <a:xfrm>
            <a:off x="1604853" y="407403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白条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29" name="TextBox 260">
            <a:extLst>
              <a:ext uri="{FF2B5EF4-FFF2-40B4-BE49-F238E27FC236}">
                <a16:creationId xmlns:a16="http://schemas.microsoft.com/office/drawing/2014/main" id="{564214DB-8013-4E22-BD22-E0C4E4CBB066}"/>
              </a:ext>
            </a:extLst>
          </p:cNvPr>
          <p:cNvSpPr txBox="1"/>
          <p:nvPr/>
        </p:nvSpPr>
        <p:spPr>
          <a:xfrm>
            <a:off x="1604853" y="4348562"/>
            <a:ext cx="2239686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用户先加油后付钱。对油站无损失。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  <p:sp>
        <p:nvSpPr>
          <p:cNvPr id="30" name="TextBox 261">
            <a:extLst>
              <a:ext uri="{FF2B5EF4-FFF2-40B4-BE49-F238E27FC236}">
                <a16:creationId xmlns:a16="http://schemas.microsoft.com/office/drawing/2014/main" id="{0A96DBF6-C461-4BAE-A15C-771BED7020F6}"/>
              </a:ext>
            </a:extLst>
          </p:cNvPr>
          <p:cNvSpPr txBox="1"/>
          <p:nvPr/>
        </p:nvSpPr>
        <p:spPr>
          <a:xfrm>
            <a:off x="4465451" y="411567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贷款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31" name="TextBox 262">
            <a:extLst>
              <a:ext uri="{FF2B5EF4-FFF2-40B4-BE49-F238E27FC236}">
                <a16:creationId xmlns:a16="http://schemas.microsoft.com/office/drawing/2014/main" id="{38ABDC90-5E27-4A26-93A2-C230EFA844F3}"/>
              </a:ext>
            </a:extLst>
          </p:cNvPr>
          <p:cNvSpPr txBox="1"/>
          <p:nvPr/>
        </p:nvSpPr>
        <p:spPr>
          <a:xfrm>
            <a:off x="4465451" y="4390203"/>
            <a:ext cx="2239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defRPr>
            </a:lvl1pPr>
          </a:lstStyle>
          <a:p>
            <a:r>
              <a:rPr lang="zh-CN" altLang="en-US" dirty="0"/>
              <a:t>为用户购车、保养、车险提供贷款</a:t>
            </a:r>
            <a:endParaRPr lang="en-US" dirty="0"/>
          </a:p>
        </p:txBody>
      </p:sp>
      <p:sp>
        <p:nvSpPr>
          <p:cNvPr id="32" name="TextBox 263">
            <a:extLst>
              <a:ext uri="{FF2B5EF4-FFF2-40B4-BE49-F238E27FC236}">
                <a16:creationId xmlns:a16="http://schemas.microsoft.com/office/drawing/2014/main" id="{1D8CC44A-132B-4EAB-9EBE-FC2AC1B953CB}"/>
              </a:ext>
            </a:extLst>
          </p:cNvPr>
          <p:cNvSpPr txBox="1"/>
          <p:nvPr/>
        </p:nvSpPr>
        <p:spPr>
          <a:xfrm>
            <a:off x="1604852" y="547979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理财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33" name="TextBox 264">
            <a:extLst>
              <a:ext uri="{FF2B5EF4-FFF2-40B4-BE49-F238E27FC236}">
                <a16:creationId xmlns:a16="http://schemas.microsoft.com/office/drawing/2014/main" id="{BFCC4C13-3F59-45CF-9725-139D9DDA6CA3}"/>
              </a:ext>
            </a:extLst>
          </p:cNvPr>
          <p:cNvSpPr txBox="1"/>
          <p:nvPr/>
        </p:nvSpPr>
        <p:spPr>
          <a:xfrm>
            <a:off x="1604852" y="5754314"/>
            <a:ext cx="2239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defRPr>
            </a:lvl1pPr>
          </a:lstStyle>
          <a:p>
            <a:r>
              <a:rPr lang="zh-CN" altLang="en-US" dirty="0"/>
              <a:t>为用户增加一个新的理财渠道</a:t>
            </a:r>
            <a:endParaRPr lang="en-US" dirty="0"/>
          </a:p>
        </p:txBody>
      </p:sp>
      <p:sp>
        <p:nvSpPr>
          <p:cNvPr id="36" name="Freeform 237">
            <a:extLst>
              <a:ext uri="{FF2B5EF4-FFF2-40B4-BE49-F238E27FC236}">
                <a16:creationId xmlns:a16="http://schemas.microsoft.com/office/drawing/2014/main" id="{7EE38C4D-C40E-400A-A743-5BB5EB29D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52970" y="4183400"/>
            <a:ext cx="401260" cy="294773"/>
          </a:xfrm>
          <a:custGeom>
            <a:avLst/>
            <a:gdLst>
              <a:gd name="T0" fmla="*/ 586 w 1347"/>
              <a:gd name="T1" fmla="*/ 602 h 987"/>
              <a:gd name="T2" fmla="*/ 502 w 1347"/>
              <a:gd name="T3" fmla="*/ 535 h 987"/>
              <a:gd name="T4" fmla="*/ 42 w 1347"/>
              <a:gd name="T5" fmla="*/ 117 h 987"/>
              <a:gd name="T6" fmla="*/ 17 w 1347"/>
              <a:gd name="T7" fmla="*/ 33 h 987"/>
              <a:gd name="T8" fmla="*/ 92 w 1347"/>
              <a:gd name="T9" fmla="*/ 0 h 987"/>
              <a:gd name="T10" fmla="*/ 1255 w 1347"/>
              <a:gd name="T11" fmla="*/ 0 h 987"/>
              <a:gd name="T12" fmla="*/ 1330 w 1347"/>
              <a:gd name="T13" fmla="*/ 41 h 987"/>
              <a:gd name="T14" fmla="*/ 1305 w 1347"/>
              <a:gd name="T15" fmla="*/ 125 h 987"/>
              <a:gd name="T16" fmla="*/ 803 w 1347"/>
              <a:gd name="T17" fmla="*/ 576 h 987"/>
              <a:gd name="T18" fmla="*/ 586 w 1347"/>
              <a:gd name="T19" fmla="*/ 602 h 987"/>
              <a:gd name="T20" fmla="*/ 92 w 1347"/>
              <a:gd name="T21" fmla="*/ 986 h 987"/>
              <a:gd name="T22" fmla="*/ 0 w 1347"/>
              <a:gd name="T23" fmla="*/ 894 h 987"/>
              <a:gd name="T24" fmla="*/ 0 w 1347"/>
              <a:gd name="T25" fmla="*/ 225 h 987"/>
              <a:gd name="T26" fmla="*/ 42 w 1347"/>
              <a:gd name="T27" fmla="*/ 217 h 987"/>
              <a:gd name="T28" fmla="*/ 234 w 1347"/>
              <a:gd name="T29" fmla="*/ 409 h 987"/>
              <a:gd name="T30" fmla="*/ 251 w 1347"/>
              <a:gd name="T31" fmla="*/ 493 h 987"/>
              <a:gd name="T32" fmla="*/ 109 w 1347"/>
              <a:gd name="T33" fmla="*/ 827 h 987"/>
              <a:gd name="T34" fmla="*/ 126 w 1347"/>
              <a:gd name="T35" fmla="*/ 827 h 987"/>
              <a:gd name="T36" fmla="*/ 318 w 1347"/>
              <a:gd name="T37" fmla="*/ 576 h 987"/>
              <a:gd name="T38" fmla="*/ 393 w 1347"/>
              <a:gd name="T39" fmla="*/ 568 h 987"/>
              <a:gd name="T40" fmla="*/ 477 w 1347"/>
              <a:gd name="T41" fmla="*/ 643 h 987"/>
              <a:gd name="T42" fmla="*/ 569 w 1347"/>
              <a:gd name="T43" fmla="*/ 694 h 987"/>
              <a:gd name="T44" fmla="*/ 820 w 1347"/>
              <a:gd name="T45" fmla="*/ 677 h 987"/>
              <a:gd name="T46" fmla="*/ 945 w 1347"/>
              <a:gd name="T47" fmla="*/ 568 h 987"/>
              <a:gd name="T48" fmla="*/ 1020 w 1347"/>
              <a:gd name="T49" fmla="*/ 576 h 987"/>
              <a:gd name="T50" fmla="*/ 1229 w 1347"/>
              <a:gd name="T51" fmla="*/ 853 h 987"/>
              <a:gd name="T52" fmla="*/ 1238 w 1347"/>
              <a:gd name="T53" fmla="*/ 844 h 987"/>
              <a:gd name="T54" fmla="*/ 1096 w 1347"/>
              <a:gd name="T55" fmla="*/ 493 h 987"/>
              <a:gd name="T56" fmla="*/ 1112 w 1347"/>
              <a:gd name="T57" fmla="*/ 409 h 987"/>
              <a:gd name="T58" fmla="*/ 1313 w 1347"/>
              <a:gd name="T59" fmla="*/ 217 h 987"/>
              <a:gd name="T60" fmla="*/ 1346 w 1347"/>
              <a:gd name="T61" fmla="*/ 225 h 987"/>
              <a:gd name="T62" fmla="*/ 1346 w 1347"/>
              <a:gd name="T63" fmla="*/ 903 h 987"/>
              <a:gd name="T64" fmla="*/ 1246 w 1347"/>
              <a:gd name="T65" fmla="*/ 986 h 987"/>
              <a:gd name="T66" fmla="*/ 92 w 1347"/>
              <a:gd name="T67" fmla="*/ 986 h 987"/>
              <a:gd name="T68" fmla="*/ 92 w 1347"/>
              <a:gd name="T69" fmla="*/ 986 h 987"/>
              <a:gd name="T70" fmla="*/ 92 w 1347"/>
              <a:gd name="T71" fmla="*/ 986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47" h="987">
                <a:moveTo>
                  <a:pt x="586" y="602"/>
                </a:moveTo>
                <a:cubicBezTo>
                  <a:pt x="561" y="585"/>
                  <a:pt x="519" y="560"/>
                  <a:pt x="502" y="535"/>
                </a:cubicBezTo>
                <a:cubicBezTo>
                  <a:pt x="42" y="117"/>
                  <a:pt x="42" y="117"/>
                  <a:pt x="42" y="117"/>
                </a:cubicBezTo>
                <a:cubicBezTo>
                  <a:pt x="26" y="100"/>
                  <a:pt x="9" y="58"/>
                  <a:pt x="17" y="33"/>
                </a:cubicBezTo>
                <a:cubicBezTo>
                  <a:pt x="34" y="17"/>
                  <a:pt x="51" y="0"/>
                  <a:pt x="92" y="0"/>
                </a:cubicBezTo>
                <a:cubicBezTo>
                  <a:pt x="1255" y="0"/>
                  <a:pt x="1255" y="0"/>
                  <a:pt x="1255" y="0"/>
                </a:cubicBezTo>
                <a:cubicBezTo>
                  <a:pt x="1255" y="0"/>
                  <a:pt x="1305" y="0"/>
                  <a:pt x="1330" y="41"/>
                </a:cubicBezTo>
                <a:cubicBezTo>
                  <a:pt x="1346" y="67"/>
                  <a:pt x="1330" y="108"/>
                  <a:pt x="1305" y="125"/>
                </a:cubicBezTo>
                <a:cubicBezTo>
                  <a:pt x="803" y="576"/>
                  <a:pt x="803" y="576"/>
                  <a:pt x="803" y="576"/>
                </a:cubicBezTo>
                <a:cubicBezTo>
                  <a:pt x="803" y="576"/>
                  <a:pt x="711" y="652"/>
                  <a:pt x="586" y="602"/>
                </a:cubicBezTo>
                <a:close/>
                <a:moveTo>
                  <a:pt x="92" y="986"/>
                </a:moveTo>
                <a:cubicBezTo>
                  <a:pt x="92" y="986"/>
                  <a:pt x="0" y="978"/>
                  <a:pt x="0" y="894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00"/>
                  <a:pt x="17" y="192"/>
                  <a:pt x="42" y="217"/>
                </a:cubicBezTo>
                <a:cubicBezTo>
                  <a:pt x="234" y="409"/>
                  <a:pt x="234" y="409"/>
                  <a:pt x="234" y="409"/>
                </a:cubicBezTo>
                <a:cubicBezTo>
                  <a:pt x="260" y="426"/>
                  <a:pt x="268" y="468"/>
                  <a:pt x="251" y="493"/>
                </a:cubicBezTo>
                <a:cubicBezTo>
                  <a:pt x="109" y="827"/>
                  <a:pt x="109" y="827"/>
                  <a:pt x="109" y="827"/>
                </a:cubicBezTo>
                <a:cubicBezTo>
                  <a:pt x="101" y="853"/>
                  <a:pt x="109" y="853"/>
                  <a:pt x="126" y="827"/>
                </a:cubicBezTo>
                <a:cubicBezTo>
                  <a:pt x="318" y="576"/>
                  <a:pt x="318" y="576"/>
                  <a:pt x="318" y="576"/>
                </a:cubicBezTo>
                <a:cubicBezTo>
                  <a:pt x="343" y="552"/>
                  <a:pt x="368" y="552"/>
                  <a:pt x="393" y="568"/>
                </a:cubicBezTo>
                <a:cubicBezTo>
                  <a:pt x="477" y="643"/>
                  <a:pt x="477" y="643"/>
                  <a:pt x="477" y="643"/>
                </a:cubicBezTo>
                <a:cubicBezTo>
                  <a:pt x="502" y="660"/>
                  <a:pt x="544" y="685"/>
                  <a:pt x="569" y="694"/>
                </a:cubicBezTo>
                <a:cubicBezTo>
                  <a:pt x="636" y="710"/>
                  <a:pt x="744" y="735"/>
                  <a:pt x="820" y="677"/>
                </a:cubicBezTo>
                <a:cubicBezTo>
                  <a:pt x="945" y="568"/>
                  <a:pt x="945" y="568"/>
                  <a:pt x="945" y="568"/>
                </a:cubicBezTo>
                <a:cubicBezTo>
                  <a:pt x="970" y="552"/>
                  <a:pt x="1004" y="552"/>
                  <a:pt x="1020" y="576"/>
                </a:cubicBezTo>
                <a:cubicBezTo>
                  <a:pt x="1229" y="853"/>
                  <a:pt x="1229" y="853"/>
                  <a:pt x="1229" y="853"/>
                </a:cubicBezTo>
                <a:cubicBezTo>
                  <a:pt x="1246" y="877"/>
                  <a:pt x="1246" y="869"/>
                  <a:pt x="1238" y="844"/>
                </a:cubicBezTo>
                <a:cubicBezTo>
                  <a:pt x="1096" y="493"/>
                  <a:pt x="1096" y="493"/>
                  <a:pt x="1096" y="493"/>
                </a:cubicBezTo>
                <a:cubicBezTo>
                  <a:pt x="1079" y="468"/>
                  <a:pt x="1087" y="434"/>
                  <a:pt x="1112" y="409"/>
                </a:cubicBezTo>
                <a:cubicBezTo>
                  <a:pt x="1313" y="217"/>
                  <a:pt x="1313" y="217"/>
                  <a:pt x="1313" y="217"/>
                </a:cubicBezTo>
                <a:cubicBezTo>
                  <a:pt x="1330" y="192"/>
                  <a:pt x="1346" y="200"/>
                  <a:pt x="1346" y="225"/>
                </a:cubicBezTo>
                <a:cubicBezTo>
                  <a:pt x="1346" y="903"/>
                  <a:pt x="1346" y="903"/>
                  <a:pt x="1346" y="903"/>
                </a:cubicBezTo>
                <a:cubicBezTo>
                  <a:pt x="1346" y="903"/>
                  <a:pt x="1338" y="986"/>
                  <a:pt x="1246" y="986"/>
                </a:cubicBezTo>
                <a:cubicBezTo>
                  <a:pt x="92" y="986"/>
                  <a:pt x="92" y="986"/>
                  <a:pt x="92" y="986"/>
                </a:cubicBezTo>
                <a:close/>
                <a:moveTo>
                  <a:pt x="92" y="986"/>
                </a:moveTo>
                <a:lnTo>
                  <a:pt x="92" y="9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lIns="121893" tIns="60946" rIns="121893" bIns="60946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AutoShape 44">
            <a:extLst>
              <a:ext uri="{FF2B5EF4-FFF2-40B4-BE49-F238E27FC236}">
                <a16:creationId xmlns:a16="http://schemas.microsoft.com/office/drawing/2014/main" id="{ABABB825-8C39-4FDA-8C19-8D0734BB23BC}"/>
              </a:ext>
            </a:extLst>
          </p:cNvPr>
          <p:cNvSpPr>
            <a:spLocks noChangeAspect="1"/>
          </p:cNvSpPr>
          <p:nvPr/>
        </p:nvSpPr>
        <p:spPr bwMode="auto">
          <a:xfrm>
            <a:off x="1144618" y="5541279"/>
            <a:ext cx="380710" cy="36425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20" y="19326"/>
                </a:moveTo>
                <a:cubicBezTo>
                  <a:pt x="21574" y="19434"/>
                  <a:pt x="21599" y="19552"/>
                  <a:pt x="21599" y="19677"/>
                </a:cubicBezTo>
                <a:cubicBezTo>
                  <a:pt x="21599" y="19974"/>
                  <a:pt x="21492" y="20237"/>
                  <a:pt x="21274" y="20463"/>
                </a:cubicBezTo>
                <a:lnTo>
                  <a:pt x="20490" y="21235"/>
                </a:lnTo>
                <a:cubicBezTo>
                  <a:pt x="20281" y="21461"/>
                  <a:pt x="20026" y="21574"/>
                  <a:pt x="19720" y="21574"/>
                </a:cubicBezTo>
                <a:lnTo>
                  <a:pt x="19664" y="21574"/>
                </a:lnTo>
                <a:cubicBezTo>
                  <a:pt x="19350" y="21537"/>
                  <a:pt x="19081" y="21396"/>
                  <a:pt x="18866" y="21153"/>
                </a:cubicBezTo>
                <a:lnTo>
                  <a:pt x="12700" y="13222"/>
                </a:lnTo>
                <a:cubicBezTo>
                  <a:pt x="11958" y="13870"/>
                  <a:pt x="11265" y="14438"/>
                  <a:pt x="10623" y="14927"/>
                </a:cubicBezTo>
                <a:cubicBezTo>
                  <a:pt x="9975" y="15413"/>
                  <a:pt x="9366" y="15835"/>
                  <a:pt x="8789" y="16188"/>
                </a:cubicBezTo>
                <a:lnTo>
                  <a:pt x="9261" y="19988"/>
                </a:lnTo>
                <a:lnTo>
                  <a:pt x="9261" y="20124"/>
                </a:lnTo>
                <a:cubicBezTo>
                  <a:pt x="9261" y="20423"/>
                  <a:pt x="9162" y="20672"/>
                  <a:pt x="8964" y="20870"/>
                </a:cubicBezTo>
                <a:lnTo>
                  <a:pt x="8546" y="21289"/>
                </a:lnTo>
                <a:cubicBezTo>
                  <a:pt x="8339" y="21498"/>
                  <a:pt x="8076" y="21599"/>
                  <a:pt x="7762" y="21599"/>
                </a:cubicBezTo>
                <a:lnTo>
                  <a:pt x="7705" y="21599"/>
                </a:lnTo>
                <a:cubicBezTo>
                  <a:pt x="7354" y="21563"/>
                  <a:pt x="7088" y="21424"/>
                  <a:pt x="6907" y="21178"/>
                </a:cubicBezTo>
                <a:lnTo>
                  <a:pt x="4131" y="17500"/>
                </a:lnTo>
                <a:lnTo>
                  <a:pt x="418" y="14695"/>
                </a:lnTo>
                <a:cubicBezTo>
                  <a:pt x="155" y="14472"/>
                  <a:pt x="16" y="14201"/>
                  <a:pt x="0" y="13884"/>
                </a:cubicBezTo>
                <a:lnTo>
                  <a:pt x="0" y="13833"/>
                </a:lnTo>
                <a:cubicBezTo>
                  <a:pt x="0" y="13550"/>
                  <a:pt x="104" y="13293"/>
                  <a:pt x="311" y="13059"/>
                </a:cubicBezTo>
                <a:lnTo>
                  <a:pt x="715" y="12668"/>
                </a:lnTo>
                <a:cubicBezTo>
                  <a:pt x="897" y="12439"/>
                  <a:pt x="1151" y="12332"/>
                  <a:pt x="1477" y="12340"/>
                </a:cubicBezTo>
                <a:cubicBezTo>
                  <a:pt x="1550" y="12340"/>
                  <a:pt x="1596" y="12352"/>
                  <a:pt x="1612" y="12369"/>
                </a:cubicBezTo>
                <a:lnTo>
                  <a:pt x="5407" y="12801"/>
                </a:lnTo>
                <a:cubicBezTo>
                  <a:pt x="5761" y="12233"/>
                  <a:pt x="6180" y="11625"/>
                  <a:pt x="6672" y="10983"/>
                </a:cubicBezTo>
                <a:cubicBezTo>
                  <a:pt x="7167" y="10336"/>
                  <a:pt x="7733" y="9655"/>
                  <a:pt x="8376" y="8931"/>
                </a:cubicBezTo>
                <a:lnTo>
                  <a:pt x="478" y="2748"/>
                </a:lnTo>
                <a:cubicBezTo>
                  <a:pt x="195" y="2521"/>
                  <a:pt x="59" y="2256"/>
                  <a:pt x="59" y="1950"/>
                </a:cubicBezTo>
                <a:lnTo>
                  <a:pt x="59" y="1894"/>
                </a:lnTo>
                <a:cubicBezTo>
                  <a:pt x="59" y="1614"/>
                  <a:pt x="161" y="1354"/>
                  <a:pt x="370" y="1111"/>
                </a:cubicBezTo>
                <a:lnTo>
                  <a:pt x="1140" y="336"/>
                </a:lnTo>
                <a:cubicBezTo>
                  <a:pt x="1383" y="130"/>
                  <a:pt x="1641" y="25"/>
                  <a:pt x="1910" y="25"/>
                </a:cubicBezTo>
                <a:lnTo>
                  <a:pt x="2088" y="25"/>
                </a:lnTo>
                <a:cubicBezTo>
                  <a:pt x="2153" y="25"/>
                  <a:pt x="2215" y="45"/>
                  <a:pt x="2269" y="79"/>
                </a:cubicBezTo>
                <a:lnTo>
                  <a:pt x="13147" y="4045"/>
                </a:lnTo>
                <a:lnTo>
                  <a:pt x="15193" y="2030"/>
                </a:lnTo>
                <a:cubicBezTo>
                  <a:pt x="15827" y="1396"/>
                  <a:pt x="16551" y="901"/>
                  <a:pt x="17375" y="540"/>
                </a:cubicBezTo>
                <a:cubicBezTo>
                  <a:pt x="18195" y="180"/>
                  <a:pt x="18951" y="0"/>
                  <a:pt x="19636" y="0"/>
                </a:cubicBezTo>
                <a:cubicBezTo>
                  <a:pt x="20284" y="0"/>
                  <a:pt x="20779" y="166"/>
                  <a:pt x="21113" y="500"/>
                </a:cubicBezTo>
                <a:cubicBezTo>
                  <a:pt x="21291" y="661"/>
                  <a:pt x="21418" y="870"/>
                  <a:pt x="21492" y="1125"/>
                </a:cubicBezTo>
                <a:cubicBezTo>
                  <a:pt x="21563" y="1374"/>
                  <a:pt x="21599" y="1659"/>
                  <a:pt x="21599" y="1973"/>
                </a:cubicBezTo>
                <a:cubicBezTo>
                  <a:pt x="21599" y="2660"/>
                  <a:pt x="21424" y="3415"/>
                  <a:pt x="21076" y="4235"/>
                </a:cubicBezTo>
                <a:cubicBezTo>
                  <a:pt x="20728" y="5055"/>
                  <a:pt x="20230" y="5778"/>
                  <a:pt x="19582" y="6400"/>
                </a:cubicBezTo>
                <a:lnTo>
                  <a:pt x="17547" y="8456"/>
                </a:lnTo>
                <a:lnTo>
                  <a:pt x="21520" y="1932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marL="0" marR="0" lvl="0" indent="0" algn="l" defTabSz="9141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6600" b="0" i="0" u="none" strike="noStrike" kern="1200" cap="none" spc="0" normalizeH="0" baseline="0" noProof="0" dirty="0">
              <a:ln>
                <a:noFill/>
              </a:ln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Gill Sans" charset="0"/>
              <a:sym typeface="Gill Sans" charset="0"/>
            </a:endParaRPr>
          </a:p>
        </p:txBody>
      </p:sp>
      <p:sp>
        <p:nvSpPr>
          <p:cNvPr id="39" name="Freeform 328">
            <a:extLst>
              <a:ext uri="{FF2B5EF4-FFF2-40B4-BE49-F238E27FC236}">
                <a16:creationId xmlns:a16="http://schemas.microsoft.com/office/drawing/2014/main" id="{F9ABA6BB-17BE-4A8D-9ECC-B14E122A55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94600" y="4216898"/>
            <a:ext cx="503919" cy="281131"/>
          </a:xfrm>
          <a:custGeom>
            <a:avLst/>
            <a:gdLst>
              <a:gd name="T0" fmla="*/ 585 w 1564"/>
              <a:gd name="T1" fmla="*/ 610 h 871"/>
              <a:gd name="T2" fmla="*/ 451 w 1564"/>
              <a:gd name="T3" fmla="*/ 744 h 871"/>
              <a:gd name="T4" fmla="*/ 585 w 1564"/>
              <a:gd name="T5" fmla="*/ 870 h 871"/>
              <a:gd name="T6" fmla="*/ 710 w 1564"/>
              <a:gd name="T7" fmla="*/ 744 h 871"/>
              <a:gd name="T8" fmla="*/ 585 w 1564"/>
              <a:gd name="T9" fmla="*/ 610 h 871"/>
              <a:gd name="T10" fmla="*/ 585 w 1564"/>
              <a:gd name="T11" fmla="*/ 811 h 871"/>
              <a:gd name="T12" fmla="*/ 518 w 1564"/>
              <a:gd name="T13" fmla="*/ 744 h 871"/>
              <a:gd name="T14" fmla="*/ 585 w 1564"/>
              <a:gd name="T15" fmla="*/ 677 h 871"/>
              <a:gd name="T16" fmla="*/ 643 w 1564"/>
              <a:gd name="T17" fmla="*/ 744 h 871"/>
              <a:gd name="T18" fmla="*/ 585 w 1564"/>
              <a:gd name="T19" fmla="*/ 811 h 871"/>
              <a:gd name="T20" fmla="*/ 1563 w 1564"/>
              <a:gd name="T21" fmla="*/ 519 h 871"/>
              <a:gd name="T22" fmla="*/ 1563 w 1564"/>
              <a:gd name="T23" fmla="*/ 652 h 871"/>
              <a:gd name="T24" fmla="*/ 1505 w 1564"/>
              <a:gd name="T25" fmla="*/ 719 h 871"/>
              <a:gd name="T26" fmla="*/ 1429 w 1564"/>
              <a:gd name="T27" fmla="*/ 719 h 871"/>
              <a:gd name="T28" fmla="*/ 1262 w 1564"/>
              <a:gd name="T29" fmla="*/ 569 h 871"/>
              <a:gd name="T30" fmla="*/ 1095 w 1564"/>
              <a:gd name="T31" fmla="*/ 719 h 871"/>
              <a:gd name="T32" fmla="*/ 752 w 1564"/>
              <a:gd name="T33" fmla="*/ 719 h 871"/>
              <a:gd name="T34" fmla="*/ 585 w 1564"/>
              <a:gd name="T35" fmla="*/ 569 h 871"/>
              <a:gd name="T36" fmla="*/ 409 w 1564"/>
              <a:gd name="T37" fmla="*/ 719 h 871"/>
              <a:gd name="T38" fmla="*/ 326 w 1564"/>
              <a:gd name="T39" fmla="*/ 719 h 871"/>
              <a:gd name="T40" fmla="*/ 267 w 1564"/>
              <a:gd name="T41" fmla="*/ 652 h 871"/>
              <a:gd name="T42" fmla="*/ 267 w 1564"/>
              <a:gd name="T43" fmla="*/ 519 h 871"/>
              <a:gd name="T44" fmla="*/ 1563 w 1564"/>
              <a:gd name="T45" fmla="*/ 519 h 871"/>
              <a:gd name="T46" fmla="*/ 1262 w 1564"/>
              <a:gd name="T47" fmla="*/ 610 h 871"/>
              <a:gd name="T48" fmla="*/ 1128 w 1564"/>
              <a:gd name="T49" fmla="*/ 744 h 871"/>
              <a:gd name="T50" fmla="*/ 1262 w 1564"/>
              <a:gd name="T51" fmla="*/ 870 h 871"/>
              <a:gd name="T52" fmla="*/ 1396 w 1564"/>
              <a:gd name="T53" fmla="*/ 744 h 871"/>
              <a:gd name="T54" fmla="*/ 1262 w 1564"/>
              <a:gd name="T55" fmla="*/ 610 h 871"/>
              <a:gd name="T56" fmla="*/ 1262 w 1564"/>
              <a:gd name="T57" fmla="*/ 811 h 871"/>
              <a:gd name="T58" fmla="*/ 1195 w 1564"/>
              <a:gd name="T59" fmla="*/ 744 h 871"/>
              <a:gd name="T60" fmla="*/ 1262 w 1564"/>
              <a:gd name="T61" fmla="*/ 677 h 871"/>
              <a:gd name="T62" fmla="*/ 1329 w 1564"/>
              <a:gd name="T63" fmla="*/ 744 h 871"/>
              <a:gd name="T64" fmla="*/ 1262 w 1564"/>
              <a:gd name="T65" fmla="*/ 811 h 871"/>
              <a:gd name="T66" fmla="*/ 1538 w 1564"/>
              <a:gd name="T67" fmla="*/ 376 h 871"/>
              <a:gd name="T68" fmla="*/ 1295 w 1564"/>
              <a:gd name="T69" fmla="*/ 134 h 871"/>
              <a:gd name="T70" fmla="*/ 1229 w 1564"/>
              <a:gd name="T71" fmla="*/ 109 h 871"/>
              <a:gd name="T72" fmla="*/ 1112 w 1564"/>
              <a:gd name="T73" fmla="*/ 109 h 871"/>
              <a:gd name="T74" fmla="*/ 1112 w 1564"/>
              <a:gd name="T75" fmla="*/ 59 h 871"/>
              <a:gd name="T76" fmla="*/ 1045 w 1564"/>
              <a:gd name="T77" fmla="*/ 0 h 871"/>
              <a:gd name="T78" fmla="*/ 326 w 1564"/>
              <a:gd name="T79" fmla="*/ 0 h 871"/>
              <a:gd name="T80" fmla="*/ 267 w 1564"/>
              <a:gd name="T81" fmla="*/ 59 h 871"/>
              <a:gd name="T82" fmla="*/ 267 w 1564"/>
              <a:gd name="T83" fmla="*/ 75 h 871"/>
              <a:gd name="T84" fmla="*/ 8 w 1564"/>
              <a:gd name="T85" fmla="*/ 101 h 871"/>
              <a:gd name="T86" fmla="*/ 459 w 1564"/>
              <a:gd name="T87" fmla="*/ 159 h 871"/>
              <a:gd name="T88" fmla="*/ 0 w 1564"/>
              <a:gd name="T89" fmla="*/ 209 h 871"/>
              <a:gd name="T90" fmla="*/ 459 w 1564"/>
              <a:gd name="T91" fmla="*/ 268 h 871"/>
              <a:gd name="T92" fmla="*/ 0 w 1564"/>
              <a:gd name="T93" fmla="*/ 309 h 871"/>
              <a:gd name="T94" fmla="*/ 267 w 1564"/>
              <a:gd name="T95" fmla="*/ 360 h 871"/>
              <a:gd name="T96" fmla="*/ 267 w 1564"/>
              <a:gd name="T97" fmla="*/ 485 h 871"/>
              <a:gd name="T98" fmla="*/ 1563 w 1564"/>
              <a:gd name="T99" fmla="*/ 485 h 871"/>
              <a:gd name="T100" fmla="*/ 1563 w 1564"/>
              <a:gd name="T101" fmla="*/ 435 h 871"/>
              <a:gd name="T102" fmla="*/ 1538 w 1564"/>
              <a:gd name="T103" fmla="*/ 376 h 871"/>
              <a:gd name="T104" fmla="*/ 1429 w 1564"/>
              <a:gd name="T105" fmla="*/ 385 h 871"/>
              <a:gd name="T106" fmla="*/ 1195 w 1564"/>
              <a:gd name="T107" fmla="*/ 385 h 871"/>
              <a:gd name="T108" fmla="*/ 1178 w 1564"/>
              <a:gd name="T109" fmla="*/ 376 h 871"/>
              <a:gd name="T110" fmla="*/ 1178 w 1564"/>
              <a:gd name="T111" fmla="*/ 193 h 871"/>
              <a:gd name="T112" fmla="*/ 1195 w 1564"/>
              <a:gd name="T113" fmla="*/ 184 h 871"/>
              <a:gd name="T114" fmla="*/ 1237 w 1564"/>
              <a:gd name="T115" fmla="*/ 184 h 871"/>
              <a:gd name="T116" fmla="*/ 1245 w 1564"/>
              <a:gd name="T117" fmla="*/ 184 h 871"/>
              <a:gd name="T118" fmla="*/ 1438 w 1564"/>
              <a:gd name="T119" fmla="*/ 368 h 871"/>
              <a:gd name="T120" fmla="*/ 1429 w 1564"/>
              <a:gd name="T121" fmla="*/ 385 h 871"/>
              <a:gd name="T122" fmla="*/ 1429 w 1564"/>
              <a:gd name="T123" fmla="*/ 385 h 871"/>
              <a:gd name="T124" fmla="*/ 1429 w 1564"/>
              <a:gd name="T125" fmla="*/ 385 h 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564" h="871">
                <a:moveTo>
                  <a:pt x="585" y="610"/>
                </a:moveTo>
                <a:cubicBezTo>
                  <a:pt x="510" y="610"/>
                  <a:pt x="451" y="669"/>
                  <a:pt x="451" y="744"/>
                </a:cubicBezTo>
                <a:cubicBezTo>
                  <a:pt x="451" y="820"/>
                  <a:pt x="510" y="870"/>
                  <a:pt x="585" y="870"/>
                </a:cubicBezTo>
                <a:cubicBezTo>
                  <a:pt x="652" y="870"/>
                  <a:pt x="710" y="820"/>
                  <a:pt x="710" y="744"/>
                </a:cubicBezTo>
                <a:cubicBezTo>
                  <a:pt x="710" y="669"/>
                  <a:pt x="652" y="610"/>
                  <a:pt x="585" y="610"/>
                </a:cubicBezTo>
                <a:close/>
                <a:moveTo>
                  <a:pt x="585" y="811"/>
                </a:moveTo>
                <a:cubicBezTo>
                  <a:pt x="543" y="811"/>
                  <a:pt x="518" y="778"/>
                  <a:pt x="518" y="744"/>
                </a:cubicBezTo>
                <a:cubicBezTo>
                  <a:pt x="518" y="711"/>
                  <a:pt x="543" y="677"/>
                  <a:pt x="585" y="677"/>
                </a:cubicBezTo>
                <a:cubicBezTo>
                  <a:pt x="618" y="677"/>
                  <a:pt x="643" y="711"/>
                  <a:pt x="643" y="744"/>
                </a:cubicBezTo>
                <a:cubicBezTo>
                  <a:pt x="643" y="778"/>
                  <a:pt x="618" y="811"/>
                  <a:pt x="585" y="811"/>
                </a:cubicBezTo>
                <a:close/>
                <a:moveTo>
                  <a:pt x="1563" y="519"/>
                </a:moveTo>
                <a:cubicBezTo>
                  <a:pt x="1563" y="652"/>
                  <a:pt x="1563" y="652"/>
                  <a:pt x="1563" y="652"/>
                </a:cubicBezTo>
                <a:cubicBezTo>
                  <a:pt x="1563" y="694"/>
                  <a:pt x="1538" y="719"/>
                  <a:pt x="1505" y="719"/>
                </a:cubicBezTo>
                <a:cubicBezTo>
                  <a:pt x="1429" y="719"/>
                  <a:pt x="1429" y="719"/>
                  <a:pt x="1429" y="719"/>
                </a:cubicBezTo>
                <a:cubicBezTo>
                  <a:pt x="1421" y="636"/>
                  <a:pt x="1346" y="569"/>
                  <a:pt x="1262" y="569"/>
                </a:cubicBezTo>
                <a:cubicBezTo>
                  <a:pt x="1178" y="569"/>
                  <a:pt x="1103" y="636"/>
                  <a:pt x="1095" y="719"/>
                </a:cubicBezTo>
                <a:cubicBezTo>
                  <a:pt x="752" y="719"/>
                  <a:pt x="752" y="719"/>
                  <a:pt x="752" y="719"/>
                </a:cubicBezTo>
                <a:cubicBezTo>
                  <a:pt x="735" y="636"/>
                  <a:pt x="669" y="569"/>
                  <a:pt x="585" y="569"/>
                </a:cubicBezTo>
                <a:cubicBezTo>
                  <a:pt x="493" y="569"/>
                  <a:pt x="426" y="636"/>
                  <a:pt x="409" y="719"/>
                </a:cubicBezTo>
                <a:cubicBezTo>
                  <a:pt x="326" y="719"/>
                  <a:pt x="326" y="719"/>
                  <a:pt x="326" y="719"/>
                </a:cubicBezTo>
                <a:cubicBezTo>
                  <a:pt x="292" y="719"/>
                  <a:pt x="267" y="694"/>
                  <a:pt x="267" y="652"/>
                </a:cubicBezTo>
                <a:cubicBezTo>
                  <a:pt x="267" y="519"/>
                  <a:pt x="267" y="519"/>
                  <a:pt x="267" y="519"/>
                </a:cubicBezTo>
                <a:lnTo>
                  <a:pt x="1563" y="519"/>
                </a:lnTo>
                <a:close/>
                <a:moveTo>
                  <a:pt x="1262" y="610"/>
                </a:moveTo>
                <a:cubicBezTo>
                  <a:pt x="1187" y="610"/>
                  <a:pt x="1128" y="669"/>
                  <a:pt x="1128" y="744"/>
                </a:cubicBezTo>
                <a:cubicBezTo>
                  <a:pt x="1128" y="820"/>
                  <a:pt x="1187" y="870"/>
                  <a:pt x="1262" y="870"/>
                </a:cubicBezTo>
                <a:cubicBezTo>
                  <a:pt x="1337" y="870"/>
                  <a:pt x="1396" y="820"/>
                  <a:pt x="1396" y="744"/>
                </a:cubicBezTo>
                <a:cubicBezTo>
                  <a:pt x="1396" y="669"/>
                  <a:pt x="1337" y="610"/>
                  <a:pt x="1262" y="610"/>
                </a:cubicBezTo>
                <a:close/>
                <a:moveTo>
                  <a:pt x="1262" y="811"/>
                </a:moveTo>
                <a:cubicBezTo>
                  <a:pt x="1229" y="811"/>
                  <a:pt x="1195" y="778"/>
                  <a:pt x="1195" y="744"/>
                </a:cubicBezTo>
                <a:cubicBezTo>
                  <a:pt x="1195" y="711"/>
                  <a:pt x="1229" y="677"/>
                  <a:pt x="1262" y="677"/>
                </a:cubicBezTo>
                <a:cubicBezTo>
                  <a:pt x="1295" y="677"/>
                  <a:pt x="1329" y="711"/>
                  <a:pt x="1329" y="744"/>
                </a:cubicBezTo>
                <a:cubicBezTo>
                  <a:pt x="1329" y="778"/>
                  <a:pt x="1295" y="811"/>
                  <a:pt x="1262" y="811"/>
                </a:cubicBezTo>
                <a:close/>
                <a:moveTo>
                  <a:pt x="1538" y="376"/>
                </a:moveTo>
                <a:cubicBezTo>
                  <a:pt x="1295" y="134"/>
                  <a:pt x="1295" y="134"/>
                  <a:pt x="1295" y="134"/>
                </a:cubicBezTo>
                <a:cubicBezTo>
                  <a:pt x="1279" y="117"/>
                  <a:pt x="1254" y="109"/>
                  <a:pt x="1229" y="109"/>
                </a:cubicBezTo>
                <a:cubicBezTo>
                  <a:pt x="1112" y="109"/>
                  <a:pt x="1112" y="109"/>
                  <a:pt x="1112" y="109"/>
                </a:cubicBezTo>
                <a:cubicBezTo>
                  <a:pt x="1112" y="59"/>
                  <a:pt x="1112" y="59"/>
                  <a:pt x="1112" y="59"/>
                </a:cubicBezTo>
                <a:cubicBezTo>
                  <a:pt x="1112" y="25"/>
                  <a:pt x="1078" y="0"/>
                  <a:pt x="1045" y="0"/>
                </a:cubicBezTo>
                <a:cubicBezTo>
                  <a:pt x="326" y="0"/>
                  <a:pt x="326" y="0"/>
                  <a:pt x="326" y="0"/>
                </a:cubicBezTo>
                <a:cubicBezTo>
                  <a:pt x="292" y="0"/>
                  <a:pt x="267" y="25"/>
                  <a:pt x="267" y="59"/>
                </a:cubicBezTo>
                <a:cubicBezTo>
                  <a:pt x="267" y="75"/>
                  <a:pt x="267" y="75"/>
                  <a:pt x="267" y="75"/>
                </a:cubicBezTo>
                <a:cubicBezTo>
                  <a:pt x="8" y="101"/>
                  <a:pt x="8" y="101"/>
                  <a:pt x="8" y="101"/>
                </a:cubicBezTo>
                <a:cubicBezTo>
                  <a:pt x="459" y="159"/>
                  <a:pt x="459" y="159"/>
                  <a:pt x="459" y="159"/>
                </a:cubicBezTo>
                <a:cubicBezTo>
                  <a:pt x="0" y="209"/>
                  <a:pt x="0" y="209"/>
                  <a:pt x="0" y="209"/>
                </a:cubicBezTo>
                <a:cubicBezTo>
                  <a:pt x="459" y="268"/>
                  <a:pt x="459" y="268"/>
                  <a:pt x="459" y="268"/>
                </a:cubicBezTo>
                <a:cubicBezTo>
                  <a:pt x="0" y="309"/>
                  <a:pt x="0" y="309"/>
                  <a:pt x="0" y="309"/>
                </a:cubicBezTo>
                <a:cubicBezTo>
                  <a:pt x="267" y="360"/>
                  <a:pt x="267" y="360"/>
                  <a:pt x="267" y="360"/>
                </a:cubicBezTo>
                <a:cubicBezTo>
                  <a:pt x="267" y="485"/>
                  <a:pt x="267" y="485"/>
                  <a:pt x="267" y="485"/>
                </a:cubicBezTo>
                <a:cubicBezTo>
                  <a:pt x="1563" y="485"/>
                  <a:pt x="1563" y="485"/>
                  <a:pt x="1563" y="485"/>
                </a:cubicBezTo>
                <a:cubicBezTo>
                  <a:pt x="1563" y="435"/>
                  <a:pt x="1563" y="435"/>
                  <a:pt x="1563" y="435"/>
                </a:cubicBezTo>
                <a:cubicBezTo>
                  <a:pt x="1563" y="410"/>
                  <a:pt x="1555" y="393"/>
                  <a:pt x="1538" y="376"/>
                </a:cubicBezTo>
                <a:close/>
                <a:moveTo>
                  <a:pt x="1429" y="385"/>
                </a:moveTo>
                <a:cubicBezTo>
                  <a:pt x="1195" y="385"/>
                  <a:pt x="1195" y="385"/>
                  <a:pt x="1195" y="385"/>
                </a:cubicBezTo>
                <a:cubicBezTo>
                  <a:pt x="1187" y="385"/>
                  <a:pt x="1178" y="376"/>
                  <a:pt x="1178" y="376"/>
                </a:cubicBezTo>
                <a:cubicBezTo>
                  <a:pt x="1178" y="193"/>
                  <a:pt x="1178" y="193"/>
                  <a:pt x="1178" y="193"/>
                </a:cubicBezTo>
                <a:cubicBezTo>
                  <a:pt x="1178" y="184"/>
                  <a:pt x="1187" y="184"/>
                  <a:pt x="1195" y="184"/>
                </a:cubicBezTo>
                <a:cubicBezTo>
                  <a:pt x="1237" y="184"/>
                  <a:pt x="1237" y="184"/>
                  <a:pt x="1237" y="184"/>
                </a:cubicBezTo>
                <a:lnTo>
                  <a:pt x="1245" y="184"/>
                </a:lnTo>
                <a:cubicBezTo>
                  <a:pt x="1438" y="368"/>
                  <a:pt x="1438" y="368"/>
                  <a:pt x="1438" y="368"/>
                </a:cubicBezTo>
                <a:cubicBezTo>
                  <a:pt x="1446" y="376"/>
                  <a:pt x="1438" y="385"/>
                  <a:pt x="1429" y="385"/>
                </a:cubicBezTo>
                <a:close/>
                <a:moveTo>
                  <a:pt x="1429" y="385"/>
                </a:moveTo>
                <a:lnTo>
                  <a:pt x="1429" y="3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lIns="243785" tIns="121892" rIns="243785" bIns="121892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" name="Group 62">
            <a:extLst>
              <a:ext uri="{FF2B5EF4-FFF2-40B4-BE49-F238E27FC236}">
                <a16:creationId xmlns:a16="http://schemas.microsoft.com/office/drawing/2014/main" id="{8ACF29D1-C0C9-4626-9466-4D4E19BBD749}"/>
              </a:ext>
            </a:extLst>
          </p:cNvPr>
          <p:cNvGrpSpPr/>
          <p:nvPr/>
        </p:nvGrpSpPr>
        <p:grpSpPr>
          <a:xfrm>
            <a:off x="3006075" y="407682"/>
            <a:ext cx="6179850" cy="995467"/>
            <a:chOff x="5988387" y="483017"/>
            <a:chExt cx="12359700" cy="1990933"/>
          </a:xfrm>
        </p:grpSpPr>
        <p:sp>
          <p:nvSpPr>
            <p:cNvPr id="41" name="TextBox 63">
              <a:extLst>
                <a:ext uri="{FF2B5EF4-FFF2-40B4-BE49-F238E27FC236}">
                  <a16:creationId xmlns:a16="http://schemas.microsoft.com/office/drawing/2014/main" id="{F7350F67-D72D-4734-A760-C3376BF96300}"/>
                </a:ext>
              </a:extLst>
            </p:cNvPr>
            <p:cNvSpPr txBox="1"/>
            <p:nvPr/>
          </p:nvSpPr>
          <p:spPr>
            <a:xfrm>
              <a:off x="5988387" y="483017"/>
              <a:ext cx="12359700" cy="1077201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金融服务</a:t>
              </a:r>
              <a:endParaRPr kumimoji="0" lang="id-ID" sz="32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42" name="Subtitle 2">
              <a:extLst>
                <a:ext uri="{FF2B5EF4-FFF2-40B4-BE49-F238E27FC236}">
                  <a16:creationId xmlns:a16="http://schemas.microsoft.com/office/drawing/2014/main" id="{A6C74085-6CF4-4131-9097-9900508E671C}"/>
                </a:ext>
              </a:extLst>
            </p:cNvPr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636" rtl="0" eaLnBrk="1" fontAlgn="auto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550" b="0" i="0" u="none" strike="noStrike" kern="1200" cap="none" spc="0" normalizeH="0" baseline="0" noProof="0" dirty="0">
                <a:ln>
                  <a:noFill/>
                </a:ln>
                <a:solidFill>
                  <a:srgbClr val="00B39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endParaRPr>
            </a:p>
          </p:txBody>
        </p:sp>
      </p:grpSp>
      <p:sp>
        <p:nvSpPr>
          <p:cNvPr id="43" name="Subtitle 2">
            <a:extLst>
              <a:ext uri="{FF2B5EF4-FFF2-40B4-BE49-F238E27FC236}">
                <a16:creationId xmlns:a16="http://schemas.microsoft.com/office/drawing/2014/main" id="{F6F40E52-9D4B-447D-A036-4D9CCBA5F6F2}"/>
              </a:ext>
            </a:extLst>
          </p:cNvPr>
          <p:cNvSpPr txBox="1">
            <a:spLocks/>
          </p:cNvSpPr>
          <p:nvPr/>
        </p:nvSpPr>
        <p:spPr>
          <a:xfrm>
            <a:off x="3182203" y="1111529"/>
            <a:ext cx="5827593" cy="419558"/>
          </a:xfrm>
          <a:prstGeom prst="rect">
            <a:avLst/>
          </a:prstGeom>
        </p:spPr>
        <p:txBody>
          <a:bodyPr vert="horz" lIns="108745" tIns="54373" rIns="108745" bIns="54373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87636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sz="155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与大品牌合作打造金融渠道</a:t>
            </a:r>
            <a:endParaRPr kumimoji="0" lang="en-US" sz="1550" b="0" i="0" u="none" strike="noStrike" kern="1200" cap="none" spc="0" normalizeH="0" baseline="0" noProof="0" dirty="0">
              <a:ln>
                <a:noFill/>
              </a:ln>
              <a:solidFill>
                <a:srgbClr val="00B39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  <p:pic>
        <p:nvPicPr>
          <p:cNvPr id="133" name="图片 132">
            <a:extLst>
              <a:ext uri="{FF2B5EF4-FFF2-40B4-BE49-F238E27FC236}">
                <a16:creationId xmlns:a16="http://schemas.microsoft.com/office/drawing/2014/main" id="{58AE646D-8B2D-4DD1-8CD7-2C16B9D69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606" y="2250218"/>
            <a:ext cx="5155393" cy="424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38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eform 134"/>
          <p:cNvSpPr>
            <a:spLocks/>
          </p:cNvSpPr>
          <p:nvPr/>
        </p:nvSpPr>
        <p:spPr bwMode="auto">
          <a:xfrm>
            <a:off x="5785628" y="2690079"/>
            <a:ext cx="618318" cy="4167921"/>
          </a:xfrm>
          <a:custGeom>
            <a:avLst/>
            <a:gdLst>
              <a:gd name="connsiteX0" fmla="*/ 313739 w 618318"/>
              <a:gd name="connsiteY0" fmla="*/ 0 h 4167921"/>
              <a:gd name="connsiteX1" fmla="*/ 618318 w 618318"/>
              <a:gd name="connsiteY1" fmla="*/ 325190 h 4167921"/>
              <a:gd name="connsiteX2" fmla="*/ 462594 w 618318"/>
              <a:gd name="connsiteY2" fmla="*/ 325190 h 4167921"/>
              <a:gd name="connsiteX3" fmla="*/ 462594 w 618318"/>
              <a:gd name="connsiteY3" fmla="*/ 4076318 h 4167921"/>
              <a:gd name="connsiteX4" fmla="*/ 462594 w 618318"/>
              <a:gd name="connsiteY4" fmla="*/ 4167921 h 4167921"/>
              <a:gd name="connsiteX5" fmla="*/ 190076 w 618318"/>
              <a:gd name="connsiteY5" fmla="*/ 4167921 h 4167921"/>
              <a:gd name="connsiteX6" fmla="*/ 190076 w 618318"/>
              <a:gd name="connsiteY6" fmla="*/ 4076318 h 4167921"/>
              <a:gd name="connsiteX7" fmla="*/ 190076 w 618318"/>
              <a:gd name="connsiteY7" fmla="*/ 325190 h 4167921"/>
              <a:gd name="connsiteX8" fmla="*/ 0 w 618318"/>
              <a:gd name="connsiteY8" fmla="*/ 325190 h 4167921"/>
              <a:gd name="connsiteX9" fmla="*/ 313739 w 618318"/>
              <a:gd name="connsiteY9" fmla="*/ 0 h 416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8318" h="4167921">
                <a:moveTo>
                  <a:pt x="313739" y="0"/>
                </a:moveTo>
                <a:lnTo>
                  <a:pt x="618318" y="325190"/>
                </a:lnTo>
                <a:lnTo>
                  <a:pt x="462594" y="325190"/>
                </a:lnTo>
                <a:lnTo>
                  <a:pt x="462594" y="4076318"/>
                </a:lnTo>
                <a:lnTo>
                  <a:pt x="462594" y="4167921"/>
                </a:lnTo>
                <a:lnTo>
                  <a:pt x="190076" y="4167921"/>
                </a:lnTo>
                <a:lnTo>
                  <a:pt x="190076" y="4076318"/>
                </a:lnTo>
                <a:lnTo>
                  <a:pt x="190076" y="325190"/>
                </a:lnTo>
                <a:lnTo>
                  <a:pt x="0" y="325190"/>
                </a:lnTo>
                <a:lnTo>
                  <a:pt x="3137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Freeform 147"/>
          <p:cNvSpPr>
            <a:spLocks/>
          </p:cNvSpPr>
          <p:nvPr/>
        </p:nvSpPr>
        <p:spPr bwMode="auto">
          <a:xfrm>
            <a:off x="6321381" y="4420698"/>
            <a:ext cx="1210758" cy="2437303"/>
          </a:xfrm>
          <a:custGeom>
            <a:avLst/>
            <a:gdLst>
              <a:gd name="connsiteX0" fmla="*/ 884994 w 1210758"/>
              <a:gd name="connsiteY0" fmla="*/ 0 h 2437303"/>
              <a:gd name="connsiteX1" fmla="*/ 1210758 w 1210758"/>
              <a:gd name="connsiteY1" fmla="*/ 303755 h 2437303"/>
              <a:gd name="connsiteX2" fmla="*/ 884994 w 1210758"/>
              <a:gd name="connsiteY2" fmla="*/ 607510 h 2437303"/>
              <a:gd name="connsiteX3" fmla="*/ 884994 w 1210758"/>
              <a:gd name="connsiteY3" fmla="*/ 417663 h 2437303"/>
              <a:gd name="connsiteX4" fmla="*/ 249753 w 1210758"/>
              <a:gd name="connsiteY4" fmla="*/ 753963 h 2437303"/>
              <a:gd name="connsiteX5" fmla="*/ 249753 w 1210758"/>
              <a:gd name="connsiteY5" fmla="*/ 2354099 h 2437303"/>
              <a:gd name="connsiteX6" fmla="*/ 249753 w 1210758"/>
              <a:gd name="connsiteY6" fmla="*/ 2425037 h 2437303"/>
              <a:gd name="connsiteX7" fmla="*/ 249753 w 1210758"/>
              <a:gd name="connsiteY7" fmla="*/ 2437303 h 2437303"/>
              <a:gd name="connsiteX8" fmla="*/ 0 w 1210758"/>
              <a:gd name="connsiteY8" fmla="*/ 2437303 h 2437303"/>
              <a:gd name="connsiteX9" fmla="*/ 0 w 1210758"/>
              <a:gd name="connsiteY9" fmla="*/ 2409602 h 2437303"/>
              <a:gd name="connsiteX10" fmla="*/ 0 w 1210758"/>
              <a:gd name="connsiteY10" fmla="*/ 2354099 h 2437303"/>
              <a:gd name="connsiteX11" fmla="*/ 0 w 1210758"/>
              <a:gd name="connsiteY11" fmla="*/ 721418 h 2437303"/>
              <a:gd name="connsiteX12" fmla="*/ 0 w 1210758"/>
              <a:gd name="connsiteY12" fmla="*/ 705145 h 2437303"/>
              <a:gd name="connsiteX13" fmla="*/ 173741 w 1210758"/>
              <a:gd name="connsiteY13" fmla="*/ 423087 h 2437303"/>
              <a:gd name="connsiteX14" fmla="*/ 884994 w 1210758"/>
              <a:gd name="connsiteY14" fmla="*/ 157302 h 2437303"/>
              <a:gd name="connsiteX15" fmla="*/ 884994 w 1210758"/>
              <a:gd name="connsiteY15" fmla="*/ 0 h 2437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0758" h="2437303">
                <a:moveTo>
                  <a:pt x="884994" y="0"/>
                </a:moveTo>
                <a:cubicBezTo>
                  <a:pt x="884994" y="0"/>
                  <a:pt x="884994" y="0"/>
                  <a:pt x="1210758" y="303755"/>
                </a:cubicBezTo>
                <a:cubicBezTo>
                  <a:pt x="1210758" y="303755"/>
                  <a:pt x="1210758" y="303755"/>
                  <a:pt x="884994" y="607510"/>
                </a:cubicBezTo>
                <a:cubicBezTo>
                  <a:pt x="884994" y="607510"/>
                  <a:pt x="884994" y="607510"/>
                  <a:pt x="884994" y="417663"/>
                </a:cubicBezTo>
                <a:cubicBezTo>
                  <a:pt x="407206" y="433936"/>
                  <a:pt x="271470" y="694297"/>
                  <a:pt x="249753" y="753963"/>
                </a:cubicBezTo>
                <a:cubicBezTo>
                  <a:pt x="249753" y="753963"/>
                  <a:pt x="249753" y="753963"/>
                  <a:pt x="249753" y="2354099"/>
                </a:cubicBezTo>
                <a:cubicBezTo>
                  <a:pt x="249753" y="2354099"/>
                  <a:pt x="249753" y="2354099"/>
                  <a:pt x="249753" y="2425037"/>
                </a:cubicBezTo>
                <a:lnTo>
                  <a:pt x="249753" y="2437303"/>
                </a:lnTo>
                <a:lnTo>
                  <a:pt x="0" y="2437303"/>
                </a:lnTo>
                <a:lnTo>
                  <a:pt x="0" y="2409602"/>
                </a:lnTo>
                <a:cubicBezTo>
                  <a:pt x="0" y="2393509"/>
                  <a:pt x="0" y="2375118"/>
                  <a:pt x="0" y="2354099"/>
                </a:cubicBezTo>
                <a:cubicBezTo>
                  <a:pt x="0" y="2354099"/>
                  <a:pt x="0" y="2354099"/>
                  <a:pt x="0" y="721418"/>
                </a:cubicBezTo>
                <a:cubicBezTo>
                  <a:pt x="0" y="721418"/>
                  <a:pt x="0" y="721418"/>
                  <a:pt x="0" y="705145"/>
                </a:cubicBezTo>
                <a:cubicBezTo>
                  <a:pt x="5429" y="694297"/>
                  <a:pt x="38006" y="553268"/>
                  <a:pt x="173741" y="423087"/>
                </a:cubicBezTo>
                <a:cubicBezTo>
                  <a:pt x="293188" y="303755"/>
                  <a:pt x="499506" y="173574"/>
                  <a:pt x="884994" y="157302"/>
                </a:cubicBezTo>
                <a:cubicBezTo>
                  <a:pt x="884994" y="157302"/>
                  <a:pt x="884994" y="157302"/>
                  <a:pt x="8849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Freeform 138"/>
          <p:cNvSpPr>
            <a:spLocks/>
          </p:cNvSpPr>
          <p:nvPr/>
        </p:nvSpPr>
        <p:spPr bwMode="auto">
          <a:xfrm>
            <a:off x="5688083" y="3676694"/>
            <a:ext cx="2792413" cy="3181306"/>
          </a:xfrm>
          <a:custGeom>
            <a:avLst/>
            <a:gdLst>
              <a:gd name="connsiteX0" fmla="*/ 2466450 w 2792413"/>
              <a:gd name="connsiteY0" fmla="*/ 0 h 3181306"/>
              <a:gd name="connsiteX1" fmla="*/ 2792413 w 2792413"/>
              <a:gd name="connsiteY1" fmla="*/ 298440 h 3181306"/>
              <a:gd name="connsiteX2" fmla="*/ 2466450 w 2792413"/>
              <a:gd name="connsiteY2" fmla="*/ 602305 h 3181306"/>
              <a:gd name="connsiteX3" fmla="*/ 2466450 w 2792413"/>
              <a:gd name="connsiteY3" fmla="*/ 412389 h 3181306"/>
              <a:gd name="connsiteX4" fmla="*/ 1537457 w 2792413"/>
              <a:gd name="connsiteY4" fmla="*/ 412389 h 3181306"/>
              <a:gd name="connsiteX5" fmla="*/ 429184 w 2792413"/>
              <a:gd name="connsiteY5" fmla="*/ 960433 h 3181306"/>
              <a:gd name="connsiteX6" fmla="*/ 249904 w 2792413"/>
              <a:gd name="connsiteY6" fmla="*/ 1519328 h 3181306"/>
              <a:gd name="connsiteX7" fmla="*/ 249904 w 2792413"/>
              <a:gd name="connsiteY7" fmla="*/ 3092918 h 3181306"/>
              <a:gd name="connsiteX8" fmla="*/ 249904 w 2792413"/>
              <a:gd name="connsiteY8" fmla="*/ 3154726 h 3181306"/>
              <a:gd name="connsiteX9" fmla="*/ 249904 w 2792413"/>
              <a:gd name="connsiteY9" fmla="*/ 3181306 h 3181306"/>
              <a:gd name="connsiteX10" fmla="*/ 0 w 2792413"/>
              <a:gd name="connsiteY10" fmla="*/ 3181306 h 3181306"/>
              <a:gd name="connsiteX11" fmla="*/ 0 w 2792413"/>
              <a:gd name="connsiteY11" fmla="*/ 3177617 h 3181306"/>
              <a:gd name="connsiteX12" fmla="*/ 0 w 2792413"/>
              <a:gd name="connsiteY12" fmla="*/ 3092918 h 3181306"/>
              <a:gd name="connsiteX13" fmla="*/ 0 w 2792413"/>
              <a:gd name="connsiteY13" fmla="*/ 1513902 h 3181306"/>
              <a:gd name="connsiteX14" fmla="*/ 0 w 2792413"/>
              <a:gd name="connsiteY14" fmla="*/ 1508476 h 3181306"/>
              <a:gd name="connsiteX15" fmla="*/ 201010 w 2792413"/>
              <a:gd name="connsiteY15" fmla="*/ 835631 h 3181306"/>
              <a:gd name="connsiteX16" fmla="*/ 1537457 w 2792413"/>
              <a:gd name="connsiteY16" fmla="*/ 162785 h 3181306"/>
              <a:gd name="connsiteX17" fmla="*/ 2466450 w 2792413"/>
              <a:gd name="connsiteY17" fmla="*/ 162785 h 3181306"/>
              <a:gd name="connsiteX18" fmla="*/ 2466450 w 2792413"/>
              <a:gd name="connsiteY18" fmla="*/ 0 h 318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792413" h="3181306">
                <a:moveTo>
                  <a:pt x="2466450" y="0"/>
                </a:moveTo>
                <a:cubicBezTo>
                  <a:pt x="2466450" y="0"/>
                  <a:pt x="2466450" y="0"/>
                  <a:pt x="2792413" y="298440"/>
                </a:cubicBezTo>
                <a:cubicBezTo>
                  <a:pt x="2792413" y="298440"/>
                  <a:pt x="2792413" y="298440"/>
                  <a:pt x="2466450" y="602305"/>
                </a:cubicBezTo>
                <a:cubicBezTo>
                  <a:pt x="2466450" y="602305"/>
                  <a:pt x="2466450" y="602305"/>
                  <a:pt x="2466450" y="412389"/>
                </a:cubicBezTo>
                <a:cubicBezTo>
                  <a:pt x="2466450" y="412389"/>
                  <a:pt x="2466450" y="412389"/>
                  <a:pt x="1537457" y="412389"/>
                </a:cubicBezTo>
                <a:cubicBezTo>
                  <a:pt x="1021349" y="412389"/>
                  <a:pt x="651925" y="602305"/>
                  <a:pt x="429184" y="960433"/>
                </a:cubicBezTo>
                <a:cubicBezTo>
                  <a:pt x="271635" y="1215463"/>
                  <a:pt x="249904" y="1492198"/>
                  <a:pt x="249904" y="1519328"/>
                </a:cubicBezTo>
                <a:cubicBezTo>
                  <a:pt x="249904" y="1519328"/>
                  <a:pt x="249904" y="1519328"/>
                  <a:pt x="249904" y="3092918"/>
                </a:cubicBezTo>
                <a:cubicBezTo>
                  <a:pt x="249904" y="3092918"/>
                  <a:pt x="249904" y="3092918"/>
                  <a:pt x="249904" y="3154726"/>
                </a:cubicBezTo>
                <a:lnTo>
                  <a:pt x="249904" y="3181306"/>
                </a:lnTo>
                <a:lnTo>
                  <a:pt x="0" y="3181306"/>
                </a:lnTo>
                <a:lnTo>
                  <a:pt x="0" y="3177617"/>
                </a:lnTo>
                <a:cubicBezTo>
                  <a:pt x="0" y="3157015"/>
                  <a:pt x="0" y="3129545"/>
                  <a:pt x="0" y="3092918"/>
                </a:cubicBezTo>
                <a:cubicBezTo>
                  <a:pt x="0" y="3092918"/>
                  <a:pt x="0" y="3092918"/>
                  <a:pt x="0" y="1513902"/>
                </a:cubicBezTo>
                <a:cubicBezTo>
                  <a:pt x="0" y="1513902"/>
                  <a:pt x="0" y="1513902"/>
                  <a:pt x="0" y="1508476"/>
                </a:cubicBezTo>
                <a:cubicBezTo>
                  <a:pt x="0" y="1492198"/>
                  <a:pt x="0" y="1166627"/>
                  <a:pt x="201010" y="835631"/>
                </a:cubicBezTo>
                <a:cubicBezTo>
                  <a:pt x="385722" y="531765"/>
                  <a:pt x="766012" y="162785"/>
                  <a:pt x="1537457" y="162785"/>
                </a:cubicBezTo>
                <a:cubicBezTo>
                  <a:pt x="1537457" y="162785"/>
                  <a:pt x="1537457" y="162785"/>
                  <a:pt x="2466450" y="162785"/>
                </a:cubicBezTo>
                <a:cubicBezTo>
                  <a:pt x="2466450" y="162785"/>
                  <a:pt x="2466450" y="162785"/>
                  <a:pt x="24664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Freeform 142"/>
          <p:cNvSpPr>
            <a:spLocks/>
          </p:cNvSpPr>
          <p:nvPr/>
        </p:nvSpPr>
        <p:spPr bwMode="auto">
          <a:xfrm>
            <a:off x="4477122" y="4277230"/>
            <a:ext cx="2434180" cy="2580770"/>
          </a:xfrm>
          <a:custGeom>
            <a:avLst/>
            <a:gdLst>
              <a:gd name="connsiteX0" fmla="*/ 326007 w 2434180"/>
              <a:gd name="connsiteY0" fmla="*/ 0 h 2580770"/>
              <a:gd name="connsiteX1" fmla="*/ 326007 w 2434180"/>
              <a:gd name="connsiteY1" fmla="*/ 168278 h 2580770"/>
              <a:gd name="connsiteX2" fmla="*/ 1119288 w 2434180"/>
              <a:gd name="connsiteY2" fmla="*/ 168278 h 2580770"/>
              <a:gd name="connsiteX3" fmla="*/ 2271177 w 2434180"/>
              <a:gd name="connsiteY3" fmla="*/ 825103 h 2580770"/>
              <a:gd name="connsiteX4" fmla="*/ 2434180 w 2434180"/>
              <a:gd name="connsiteY4" fmla="*/ 1471071 h 2580770"/>
              <a:gd name="connsiteX5" fmla="*/ 2434180 w 2434180"/>
              <a:gd name="connsiteY5" fmla="*/ 2491592 h 2580770"/>
              <a:gd name="connsiteX6" fmla="*/ 2434180 w 2434180"/>
              <a:gd name="connsiteY6" fmla="*/ 2562160 h 2580770"/>
              <a:gd name="connsiteX7" fmla="*/ 2434180 w 2434180"/>
              <a:gd name="connsiteY7" fmla="*/ 2576918 h 2580770"/>
              <a:gd name="connsiteX8" fmla="*/ 2434180 w 2434180"/>
              <a:gd name="connsiteY8" fmla="*/ 2580770 h 2580770"/>
              <a:gd name="connsiteX9" fmla="*/ 2184242 w 2434180"/>
              <a:gd name="connsiteY9" fmla="*/ 2580770 h 2580770"/>
              <a:gd name="connsiteX10" fmla="*/ 2184242 w 2434180"/>
              <a:gd name="connsiteY10" fmla="*/ 2562160 h 2580770"/>
              <a:gd name="connsiteX11" fmla="*/ 2184242 w 2434180"/>
              <a:gd name="connsiteY11" fmla="*/ 2491592 h 2580770"/>
              <a:gd name="connsiteX12" fmla="*/ 2184242 w 2434180"/>
              <a:gd name="connsiteY12" fmla="*/ 1471071 h 2580770"/>
              <a:gd name="connsiteX13" fmla="*/ 2037539 w 2434180"/>
              <a:gd name="connsiteY13" fmla="*/ 939097 h 2580770"/>
              <a:gd name="connsiteX14" fmla="*/ 1119288 w 2434180"/>
              <a:gd name="connsiteY14" fmla="*/ 434265 h 2580770"/>
              <a:gd name="connsiteX15" fmla="*/ 326007 w 2434180"/>
              <a:gd name="connsiteY15" fmla="*/ 434265 h 2580770"/>
              <a:gd name="connsiteX16" fmla="*/ 326007 w 2434180"/>
              <a:gd name="connsiteY16" fmla="*/ 607970 h 2580770"/>
              <a:gd name="connsiteX17" fmla="*/ 0 w 2434180"/>
              <a:gd name="connsiteY17" fmla="*/ 303985 h 2580770"/>
              <a:gd name="connsiteX18" fmla="*/ 326007 w 2434180"/>
              <a:gd name="connsiteY18" fmla="*/ 0 h 258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34180" h="2580770">
                <a:moveTo>
                  <a:pt x="326007" y="0"/>
                </a:moveTo>
                <a:cubicBezTo>
                  <a:pt x="326007" y="0"/>
                  <a:pt x="326007" y="0"/>
                  <a:pt x="326007" y="168278"/>
                </a:cubicBezTo>
                <a:cubicBezTo>
                  <a:pt x="326007" y="168278"/>
                  <a:pt x="326007" y="168278"/>
                  <a:pt x="1119288" y="168278"/>
                </a:cubicBezTo>
                <a:cubicBezTo>
                  <a:pt x="1793035" y="168278"/>
                  <a:pt x="2119041" y="531974"/>
                  <a:pt x="2271177" y="825103"/>
                </a:cubicBezTo>
                <a:cubicBezTo>
                  <a:pt x="2428747" y="1145373"/>
                  <a:pt x="2434180" y="1460214"/>
                  <a:pt x="2434180" y="1471071"/>
                </a:cubicBezTo>
                <a:cubicBezTo>
                  <a:pt x="2434180" y="1471071"/>
                  <a:pt x="2434180" y="1471071"/>
                  <a:pt x="2434180" y="2491592"/>
                </a:cubicBezTo>
                <a:cubicBezTo>
                  <a:pt x="2434180" y="2491592"/>
                  <a:pt x="2434180" y="2491592"/>
                  <a:pt x="2434180" y="2562160"/>
                </a:cubicBezTo>
                <a:cubicBezTo>
                  <a:pt x="2434180" y="2562160"/>
                  <a:pt x="2434180" y="2562160"/>
                  <a:pt x="2434180" y="2576918"/>
                </a:cubicBezTo>
                <a:lnTo>
                  <a:pt x="2434180" y="2580770"/>
                </a:lnTo>
                <a:lnTo>
                  <a:pt x="2184242" y="2580770"/>
                </a:lnTo>
                <a:lnTo>
                  <a:pt x="2184242" y="2562160"/>
                </a:lnTo>
                <a:cubicBezTo>
                  <a:pt x="2184242" y="2562160"/>
                  <a:pt x="2184242" y="2562160"/>
                  <a:pt x="2184242" y="2491592"/>
                </a:cubicBezTo>
                <a:cubicBezTo>
                  <a:pt x="2184242" y="2491592"/>
                  <a:pt x="2184242" y="2491592"/>
                  <a:pt x="2184242" y="1471071"/>
                </a:cubicBezTo>
                <a:cubicBezTo>
                  <a:pt x="2184242" y="1471071"/>
                  <a:pt x="2173375" y="1199656"/>
                  <a:pt x="2037539" y="939097"/>
                </a:cubicBezTo>
                <a:cubicBezTo>
                  <a:pt x="1863669" y="602542"/>
                  <a:pt x="1553963" y="434265"/>
                  <a:pt x="1119288" y="434265"/>
                </a:cubicBezTo>
                <a:cubicBezTo>
                  <a:pt x="1119288" y="434265"/>
                  <a:pt x="1119288" y="434265"/>
                  <a:pt x="326007" y="434265"/>
                </a:cubicBezTo>
                <a:cubicBezTo>
                  <a:pt x="326007" y="434265"/>
                  <a:pt x="326007" y="434265"/>
                  <a:pt x="326007" y="607970"/>
                </a:cubicBezTo>
                <a:cubicBezTo>
                  <a:pt x="326007" y="607970"/>
                  <a:pt x="326007" y="607970"/>
                  <a:pt x="0" y="303985"/>
                </a:cubicBezTo>
                <a:cubicBezTo>
                  <a:pt x="0" y="303985"/>
                  <a:pt x="0" y="303985"/>
                  <a:pt x="3260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Freeform 151"/>
          <p:cNvSpPr>
            <a:spLocks/>
          </p:cNvSpPr>
          <p:nvPr/>
        </p:nvSpPr>
        <p:spPr bwMode="auto">
          <a:xfrm>
            <a:off x="4410023" y="5419388"/>
            <a:ext cx="1250004" cy="1438612"/>
          </a:xfrm>
          <a:custGeom>
            <a:avLst/>
            <a:gdLst>
              <a:gd name="connsiteX0" fmla="*/ 326088 w 1250004"/>
              <a:gd name="connsiteY0" fmla="*/ 0 h 1438612"/>
              <a:gd name="connsiteX1" fmla="*/ 326088 w 1250004"/>
              <a:gd name="connsiteY1" fmla="*/ 184707 h 1438612"/>
              <a:gd name="connsiteX2" fmla="*/ 853264 w 1250004"/>
              <a:gd name="connsiteY2" fmla="*/ 184707 h 1438612"/>
              <a:gd name="connsiteX3" fmla="*/ 1146743 w 1250004"/>
              <a:gd name="connsiteY3" fmla="*/ 298790 h 1438612"/>
              <a:gd name="connsiteX4" fmla="*/ 1250004 w 1250004"/>
              <a:gd name="connsiteY4" fmla="*/ 608445 h 1438612"/>
              <a:gd name="connsiteX5" fmla="*/ 1250004 w 1250004"/>
              <a:gd name="connsiteY5" fmla="*/ 1347272 h 1438612"/>
              <a:gd name="connsiteX6" fmla="*/ 1250004 w 1250004"/>
              <a:gd name="connsiteY6" fmla="*/ 1412261 h 1438612"/>
              <a:gd name="connsiteX7" fmla="*/ 1250004 w 1250004"/>
              <a:gd name="connsiteY7" fmla="*/ 1438612 h 1438612"/>
              <a:gd name="connsiteX8" fmla="*/ 972829 w 1250004"/>
              <a:gd name="connsiteY8" fmla="*/ 1438612 h 1438612"/>
              <a:gd name="connsiteX9" fmla="*/ 972829 w 1250004"/>
              <a:gd name="connsiteY9" fmla="*/ 1435137 h 1438612"/>
              <a:gd name="connsiteX10" fmla="*/ 972829 w 1250004"/>
              <a:gd name="connsiteY10" fmla="*/ 1347272 h 1438612"/>
              <a:gd name="connsiteX11" fmla="*/ 972829 w 1250004"/>
              <a:gd name="connsiteY11" fmla="*/ 597580 h 1438612"/>
              <a:gd name="connsiteX12" fmla="*/ 972829 w 1250004"/>
              <a:gd name="connsiteY12" fmla="*/ 592148 h 1438612"/>
              <a:gd name="connsiteX13" fmla="*/ 945655 w 1250004"/>
              <a:gd name="connsiteY13" fmla="*/ 478064 h 1438612"/>
              <a:gd name="connsiteX14" fmla="*/ 853264 w 1250004"/>
              <a:gd name="connsiteY14" fmla="*/ 445469 h 1438612"/>
              <a:gd name="connsiteX15" fmla="*/ 326088 w 1250004"/>
              <a:gd name="connsiteY15" fmla="*/ 445469 h 1438612"/>
              <a:gd name="connsiteX16" fmla="*/ 326088 w 1250004"/>
              <a:gd name="connsiteY16" fmla="*/ 603013 h 1438612"/>
              <a:gd name="connsiteX17" fmla="*/ 0 w 1250004"/>
              <a:gd name="connsiteY17" fmla="*/ 304223 h 1438612"/>
              <a:gd name="connsiteX18" fmla="*/ 326088 w 1250004"/>
              <a:gd name="connsiteY18" fmla="*/ 0 h 143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50004" h="1438612">
                <a:moveTo>
                  <a:pt x="326088" y="0"/>
                </a:moveTo>
                <a:cubicBezTo>
                  <a:pt x="326088" y="0"/>
                  <a:pt x="326088" y="0"/>
                  <a:pt x="326088" y="184707"/>
                </a:cubicBezTo>
                <a:cubicBezTo>
                  <a:pt x="326088" y="184707"/>
                  <a:pt x="326088" y="184707"/>
                  <a:pt x="853264" y="184707"/>
                </a:cubicBezTo>
                <a:cubicBezTo>
                  <a:pt x="1000003" y="184707"/>
                  <a:pt x="1097830" y="249897"/>
                  <a:pt x="1146743" y="298790"/>
                </a:cubicBezTo>
                <a:cubicBezTo>
                  <a:pt x="1250004" y="412874"/>
                  <a:pt x="1250004" y="570418"/>
                  <a:pt x="1250004" y="608445"/>
                </a:cubicBezTo>
                <a:cubicBezTo>
                  <a:pt x="1250004" y="608445"/>
                  <a:pt x="1250004" y="608445"/>
                  <a:pt x="1250004" y="1347272"/>
                </a:cubicBezTo>
                <a:cubicBezTo>
                  <a:pt x="1250004" y="1347272"/>
                  <a:pt x="1250004" y="1347272"/>
                  <a:pt x="1250004" y="1412261"/>
                </a:cubicBezTo>
                <a:lnTo>
                  <a:pt x="1250004" y="1438612"/>
                </a:lnTo>
                <a:lnTo>
                  <a:pt x="972829" y="1438612"/>
                </a:lnTo>
                <a:lnTo>
                  <a:pt x="972829" y="1435137"/>
                </a:lnTo>
                <a:cubicBezTo>
                  <a:pt x="972829" y="1409661"/>
                  <a:pt x="972829" y="1380546"/>
                  <a:pt x="972829" y="1347272"/>
                </a:cubicBezTo>
                <a:cubicBezTo>
                  <a:pt x="972829" y="1347272"/>
                  <a:pt x="972829" y="1347272"/>
                  <a:pt x="972829" y="597580"/>
                </a:cubicBezTo>
                <a:cubicBezTo>
                  <a:pt x="972829" y="597580"/>
                  <a:pt x="972829" y="597580"/>
                  <a:pt x="972829" y="592148"/>
                </a:cubicBezTo>
                <a:cubicBezTo>
                  <a:pt x="978264" y="570418"/>
                  <a:pt x="972829" y="510660"/>
                  <a:pt x="945655" y="478064"/>
                </a:cubicBezTo>
                <a:cubicBezTo>
                  <a:pt x="940220" y="467199"/>
                  <a:pt x="918481" y="445469"/>
                  <a:pt x="853264" y="445469"/>
                </a:cubicBezTo>
                <a:cubicBezTo>
                  <a:pt x="853264" y="445469"/>
                  <a:pt x="853264" y="445469"/>
                  <a:pt x="326088" y="445469"/>
                </a:cubicBezTo>
                <a:cubicBezTo>
                  <a:pt x="326088" y="445469"/>
                  <a:pt x="326088" y="445469"/>
                  <a:pt x="326088" y="603013"/>
                </a:cubicBezTo>
                <a:cubicBezTo>
                  <a:pt x="326088" y="603013"/>
                  <a:pt x="326088" y="603013"/>
                  <a:pt x="0" y="304223"/>
                </a:cubicBezTo>
                <a:cubicBezTo>
                  <a:pt x="0" y="304223"/>
                  <a:pt x="0" y="304223"/>
                  <a:pt x="32608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239908" y="3341158"/>
            <a:ext cx="902775" cy="52320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金融</a:t>
            </a:r>
            <a:endParaRPr kumimoji="0" lang="id-ID" sz="28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282926" y="19427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车主服务</a:t>
            </a:r>
            <a:endParaRPr kumimoji="0" lang="id-ID" sz="28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238981" y="5161027"/>
            <a:ext cx="902775" cy="52320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广告</a:t>
            </a:r>
            <a:endParaRPr kumimoji="0" lang="id-ID" sz="28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2245811" y="3341158"/>
            <a:ext cx="902775" cy="52320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电商</a:t>
            </a:r>
            <a:endParaRPr kumimoji="0" lang="id-ID" sz="28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885812" y="5161027"/>
            <a:ext cx="1620920" cy="52320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异业联盟</a:t>
            </a:r>
            <a:endParaRPr kumimoji="0" lang="id-ID" sz="28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25" name="AutoShape 19"/>
          <p:cNvSpPr>
            <a:spLocks noChangeAspect="1"/>
          </p:cNvSpPr>
          <p:nvPr/>
        </p:nvSpPr>
        <p:spPr bwMode="auto">
          <a:xfrm>
            <a:off x="9511318" y="4798051"/>
            <a:ext cx="347526" cy="347617"/>
          </a:xfrm>
          <a:custGeom>
            <a:avLst/>
            <a:gdLst>
              <a:gd name="T0" fmla="*/ 10800 w 21600"/>
              <a:gd name="T1" fmla="*/ 10789 h 21579"/>
              <a:gd name="T2" fmla="*/ 10800 w 21600"/>
              <a:gd name="T3" fmla="*/ 10789 h 21579"/>
              <a:gd name="T4" fmla="*/ 10800 w 21600"/>
              <a:gd name="T5" fmla="*/ 10789 h 21579"/>
              <a:gd name="T6" fmla="*/ 10800 w 21600"/>
              <a:gd name="T7" fmla="*/ 10789 h 21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579">
                <a:moveTo>
                  <a:pt x="21599" y="9391"/>
                </a:moveTo>
                <a:cubicBezTo>
                  <a:pt x="21599" y="9887"/>
                  <a:pt x="21472" y="10321"/>
                  <a:pt x="21218" y="10697"/>
                </a:cubicBezTo>
                <a:cubicBezTo>
                  <a:pt x="20963" y="11072"/>
                  <a:pt x="20647" y="11313"/>
                  <a:pt x="20263" y="11427"/>
                </a:cubicBezTo>
                <a:lnTo>
                  <a:pt x="20263" y="16610"/>
                </a:lnTo>
                <a:cubicBezTo>
                  <a:pt x="20263" y="17200"/>
                  <a:pt x="20087" y="17708"/>
                  <a:pt x="19729" y="18128"/>
                </a:cubicBezTo>
                <a:cubicBezTo>
                  <a:pt x="19374" y="18550"/>
                  <a:pt x="18951" y="18758"/>
                  <a:pt x="18459" y="18758"/>
                </a:cubicBezTo>
                <a:cubicBezTo>
                  <a:pt x="17927" y="18122"/>
                  <a:pt x="17286" y="17505"/>
                  <a:pt x="16537" y="16904"/>
                </a:cubicBezTo>
                <a:cubicBezTo>
                  <a:pt x="15785" y="16305"/>
                  <a:pt x="14980" y="15756"/>
                  <a:pt x="14116" y="15254"/>
                </a:cubicBezTo>
                <a:cubicBezTo>
                  <a:pt x="13254" y="14755"/>
                  <a:pt x="12363" y="14324"/>
                  <a:pt x="11449" y="13969"/>
                </a:cubicBezTo>
                <a:cubicBezTo>
                  <a:pt x="10536" y="13614"/>
                  <a:pt x="9648" y="13379"/>
                  <a:pt x="8788" y="13267"/>
                </a:cubicBezTo>
                <a:cubicBezTo>
                  <a:pt x="8453" y="13379"/>
                  <a:pt x="8179" y="13564"/>
                  <a:pt x="7968" y="13828"/>
                </a:cubicBezTo>
                <a:cubicBezTo>
                  <a:pt x="7758" y="14092"/>
                  <a:pt x="7613" y="14386"/>
                  <a:pt x="7535" y="14706"/>
                </a:cubicBezTo>
                <a:cubicBezTo>
                  <a:pt x="7457" y="15028"/>
                  <a:pt x="7449" y="15360"/>
                  <a:pt x="7510" y="15698"/>
                </a:cubicBezTo>
                <a:cubicBezTo>
                  <a:pt x="7574" y="16035"/>
                  <a:pt x="7719" y="16340"/>
                  <a:pt x="7946" y="16610"/>
                </a:cubicBezTo>
                <a:cubicBezTo>
                  <a:pt x="7750" y="16992"/>
                  <a:pt x="7660" y="17347"/>
                  <a:pt x="7677" y="17673"/>
                </a:cubicBezTo>
                <a:cubicBezTo>
                  <a:pt x="7692" y="17993"/>
                  <a:pt x="7772" y="18307"/>
                  <a:pt x="7917" y="18606"/>
                </a:cubicBezTo>
                <a:cubicBezTo>
                  <a:pt x="8059" y="18908"/>
                  <a:pt x="8255" y="19193"/>
                  <a:pt x="8497" y="19469"/>
                </a:cubicBezTo>
                <a:cubicBezTo>
                  <a:pt x="8737" y="19745"/>
                  <a:pt x="8996" y="20021"/>
                  <a:pt x="9271" y="20291"/>
                </a:cubicBezTo>
                <a:cubicBezTo>
                  <a:pt x="9114" y="20696"/>
                  <a:pt x="8842" y="21001"/>
                  <a:pt x="8455" y="21212"/>
                </a:cubicBezTo>
                <a:cubicBezTo>
                  <a:pt x="8069" y="21423"/>
                  <a:pt x="7655" y="21541"/>
                  <a:pt x="7212" y="21570"/>
                </a:cubicBezTo>
                <a:cubicBezTo>
                  <a:pt x="6771" y="21599"/>
                  <a:pt x="6340" y="21550"/>
                  <a:pt x="5917" y="21423"/>
                </a:cubicBezTo>
                <a:cubicBezTo>
                  <a:pt x="5496" y="21294"/>
                  <a:pt x="5163" y="21092"/>
                  <a:pt x="4923" y="20810"/>
                </a:cubicBezTo>
                <a:cubicBezTo>
                  <a:pt x="4781" y="20241"/>
                  <a:pt x="4624" y="19657"/>
                  <a:pt x="4453" y="19055"/>
                </a:cubicBezTo>
                <a:cubicBezTo>
                  <a:pt x="4281" y="18453"/>
                  <a:pt x="4139" y="17843"/>
                  <a:pt x="4032" y="17224"/>
                </a:cubicBezTo>
                <a:cubicBezTo>
                  <a:pt x="3921" y="16599"/>
                  <a:pt x="3868" y="15953"/>
                  <a:pt x="3868" y="15281"/>
                </a:cubicBezTo>
                <a:cubicBezTo>
                  <a:pt x="3868" y="14615"/>
                  <a:pt x="3961" y="13905"/>
                  <a:pt x="4149" y="13153"/>
                </a:cubicBezTo>
                <a:lnTo>
                  <a:pt x="1804" y="13153"/>
                </a:lnTo>
                <a:cubicBezTo>
                  <a:pt x="1312" y="13153"/>
                  <a:pt x="888" y="12945"/>
                  <a:pt x="533" y="12522"/>
                </a:cubicBezTo>
                <a:cubicBezTo>
                  <a:pt x="176" y="12100"/>
                  <a:pt x="0" y="11592"/>
                  <a:pt x="0" y="10990"/>
                </a:cubicBezTo>
                <a:lnTo>
                  <a:pt x="0" y="7774"/>
                </a:lnTo>
                <a:cubicBezTo>
                  <a:pt x="0" y="7184"/>
                  <a:pt x="176" y="6676"/>
                  <a:pt x="526" y="6245"/>
                </a:cubicBezTo>
                <a:cubicBezTo>
                  <a:pt x="878" y="5819"/>
                  <a:pt x="1304" y="5605"/>
                  <a:pt x="1804" y="5605"/>
                </a:cubicBezTo>
                <a:lnTo>
                  <a:pt x="7652" y="5605"/>
                </a:lnTo>
                <a:cubicBezTo>
                  <a:pt x="8551" y="5605"/>
                  <a:pt x="9508" y="5449"/>
                  <a:pt x="10524" y="5135"/>
                </a:cubicBezTo>
                <a:cubicBezTo>
                  <a:pt x="11540" y="4821"/>
                  <a:pt x="12536" y="4399"/>
                  <a:pt x="13511" y="3873"/>
                </a:cubicBezTo>
                <a:cubicBezTo>
                  <a:pt x="14488" y="3342"/>
                  <a:pt x="15408" y="2744"/>
                  <a:pt x="16272" y="2071"/>
                </a:cubicBezTo>
                <a:cubicBezTo>
                  <a:pt x="17134" y="1405"/>
                  <a:pt x="17864" y="713"/>
                  <a:pt x="18459" y="0"/>
                </a:cubicBezTo>
                <a:cubicBezTo>
                  <a:pt x="18951" y="0"/>
                  <a:pt x="19374" y="214"/>
                  <a:pt x="19729" y="633"/>
                </a:cubicBezTo>
                <a:cubicBezTo>
                  <a:pt x="20087" y="1056"/>
                  <a:pt x="20263" y="1567"/>
                  <a:pt x="20263" y="2165"/>
                </a:cubicBezTo>
                <a:lnTo>
                  <a:pt x="20263" y="7334"/>
                </a:lnTo>
                <a:cubicBezTo>
                  <a:pt x="20647" y="7445"/>
                  <a:pt x="20963" y="7692"/>
                  <a:pt x="21218" y="8070"/>
                </a:cubicBezTo>
                <a:cubicBezTo>
                  <a:pt x="21472" y="8454"/>
                  <a:pt x="21599" y="8895"/>
                  <a:pt x="21599" y="9391"/>
                </a:cubicBezTo>
                <a:moveTo>
                  <a:pt x="18459" y="2855"/>
                </a:moveTo>
                <a:cubicBezTo>
                  <a:pt x="17864" y="3407"/>
                  <a:pt x="17215" y="3941"/>
                  <a:pt x="16512" y="4451"/>
                </a:cubicBezTo>
                <a:cubicBezTo>
                  <a:pt x="15810" y="4962"/>
                  <a:pt x="15065" y="5423"/>
                  <a:pt x="14280" y="5834"/>
                </a:cubicBezTo>
                <a:cubicBezTo>
                  <a:pt x="13494" y="6245"/>
                  <a:pt x="12693" y="6609"/>
                  <a:pt x="11878" y="6923"/>
                </a:cubicBezTo>
                <a:cubicBezTo>
                  <a:pt x="11060" y="7237"/>
                  <a:pt x="10255" y="7462"/>
                  <a:pt x="9457" y="7603"/>
                </a:cubicBezTo>
                <a:lnTo>
                  <a:pt x="9457" y="11172"/>
                </a:lnTo>
                <a:cubicBezTo>
                  <a:pt x="10255" y="11325"/>
                  <a:pt x="11060" y="11554"/>
                  <a:pt x="11878" y="11862"/>
                </a:cubicBezTo>
                <a:cubicBezTo>
                  <a:pt x="12693" y="12170"/>
                  <a:pt x="13494" y="12537"/>
                  <a:pt x="14280" y="12956"/>
                </a:cubicBezTo>
                <a:cubicBezTo>
                  <a:pt x="15065" y="13379"/>
                  <a:pt x="15812" y="13843"/>
                  <a:pt x="16524" y="14347"/>
                </a:cubicBezTo>
                <a:cubicBezTo>
                  <a:pt x="17234" y="14855"/>
                  <a:pt x="17881" y="15380"/>
                  <a:pt x="18459" y="15920"/>
                </a:cubicBezTo>
                <a:lnTo>
                  <a:pt x="18459" y="285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lIns="50789" tIns="50789" rIns="50789" bIns="50789" anchor="ctr"/>
          <a:lstStyle/>
          <a:p>
            <a:pPr marL="0" marR="0" lvl="0" indent="0" algn="l" defTabSz="4570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 Regular"/>
              <a:sym typeface="Gill Sans" charset="0"/>
            </a:endParaRPr>
          </a:p>
        </p:txBody>
      </p:sp>
      <p:sp>
        <p:nvSpPr>
          <p:cNvPr id="26" name="AutoShape 84"/>
          <p:cNvSpPr>
            <a:spLocks noChangeAspect="1"/>
          </p:cNvSpPr>
          <p:nvPr/>
        </p:nvSpPr>
        <p:spPr bwMode="auto">
          <a:xfrm>
            <a:off x="2498331" y="4797832"/>
            <a:ext cx="374501" cy="37610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792" y="0"/>
                </a:moveTo>
                <a:cubicBezTo>
                  <a:pt x="12101" y="0"/>
                  <a:pt x="13398" y="296"/>
                  <a:pt x="14685" y="897"/>
                </a:cubicBezTo>
                <a:cubicBezTo>
                  <a:pt x="15972" y="1496"/>
                  <a:pt x="17128" y="2309"/>
                  <a:pt x="18152" y="3337"/>
                </a:cubicBezTo>
                <a:cubicBezTo>
                  <a:pt x="19173" y="4365"/>
                  <a:pt x="20002" y="5565"/>
                  <a:pt x="20642" y="6941"/>
                </a:cubicBezTo>
                <a:cubicBezTo>
                  <a:pt x="21277" y="8313"/>
                  <a:pt x="21599" y="9784"/>
                  <a:pt x="21599" y="11354"/>
                </a:cubicBezTo>
                <a:cubicBezTo>
                  <a:pt x="21599" y="12995"/>
                  <a:pt x="21305" y="14571"/>
                  <a:pt x="20722" y="16085"/>
                </a:cubicBezTo>
                <a:lnTo>
                  <a:pt x="20416" y="16895"/>
                </a:lnTo>
                <a:lnTo>
                  <a:pt x="18455" y="17245"/>
                </a:lnTo>
                <a:cubicBezTo>
                  <a:pt x="18253" y="18183"/>
                  <a:pt x="17836" y="18965"/>
                  <a:pt x="17210" y="19589"/>
                </a:cubicBezTo>
                <a:cubicBezTo>
                  <a:pt x="16584" y="20207"/>
                  <a:pt x="15843" y="20521"/>
                  <a:pt x="14996" y="20521"/>
                </a:cubicBezTo>
                <a:lnTo>
                  <a:pt x="14996" y="21074"/>
                </a:lnTo>
                <a:cubicBezTo>
                  <a:pt x="14996" y="21218"/>
                  <a:pt x="14953" y="21343"/>
                  <a:pt x="14862" y="21447"/>
                </a:cubicBezTo>
                <a:cubicBezTo>
                  <a:pt x="14770" y="21549"/>
                  <a:pt x="14664" y="21599"/>
                  <a:pt x="14534" y="21599"/>
                </a:cubicBezTo>
                <a:lnTo>
                  <a:pt x="13633" y="21599"/>
                </a:lnTo>
                <a:cubicBezTo>
                  <a:pt x="13513" y="21599"/>
                  <a:pt x="13407" y="21549"/>
                  <a:pt x="13322" y="21447"/>
                </a:cubicBezTo>
                <a:cubicBezTo>
                  <a:pt x="13238" y="21343"/>
                  <a:pt x="13193" y="21218"/>
                  <a:pt x="13193" y="21074"/>
                </a:cubicBezTo>
                <a:lnTo>
                  <a:pt x="13193" y="11354"/>
                </a:lnTo>
                <a:cubicBezTo>
                  <a:pt x="13193" y="11210"/>
                  <a:pt x="13238" y="11081"/>
                  <a:pt x="13322" y="10970"/>
                </a:cubicBezTo>
                <a:cubicBezTo>
                  <a:pt x="13407" y="10857"/>
                  <a:pt x="13513" y="10798"/>
                  <a:pt x="13633" y="10798"/>
                </a:cubicBezTo>
                <a:lnTo>
                  <a:pt x="14534" y="10798"/>
                </a:lnTo>
                <a:cubicBezTo>
                  <a:pt x="14654" y="10798"/>
                  <a:pt x="14763" y="10857"/>
                  <a:pt x="14857" y="10970"/>
                </a:cubicBezTo>
                <a:cubicBezTo>
                  <a:pt x="14949" y="11081"/>
                  <a:pt x="14996" y="11210"/>
                  <a:pt x="14996" y="11354"/>
                </a:cubicBezTo>
                <a:lnTo>
                  <a:pt x="14996" y="11880"/>
                </a:lnTo>
                <a:cubicBezTo>
                  <a:pt x="15655" y="11880"/>
                  <a:pt x="16262" y="12077"/>
                  <a:pt x="16810" y="12476"/>
                </a:cubicBezTo>
                <a:cubicBezTo>
                  <a:pt x="17359" y="12874"/>
                  <a:pt x="17787" y="13396"/>
                  <a:pt x="18095" y="14046"/>
                </a:cubicBezTo>
                <a:lnTo>
                  <a:pt x="18533" y="13947"/>
                </a:lnTo>
                <a:cubicBezTo>
                  <a:pt x="18782" y="13136"/>
                  <a:pt x="18900" y="12272"/>
                  <a:pt x="18893" y="11354"/>
                </a:cubicBezTo>
                <a:cubicBezTo>
                  <a:pt x="18893" y="10228"/>
                  <a:pt x="18648" y="9177"/>
                  <a:pt x="18156" y="8194"/>
                </a:cubicBezTo>
                <a:cubicBezTo>
                  <a:pt x="17665" y="7220"/>
                  <a:pt x="17024" y="6362"/>
                  <a:pt x="16238" y="5622"/>
                </a:cubicBezTo>
                <a:cubicBezTo>
                  <a:pt x="15455" y="4882"/>
                  <a:pt x="14584" y="4300"/>
                  <a:pt x="13621" y="3877"/>
                </a:cubicBezTo>
                <a:cubicBezTo>
                  <a:pt x="12659" y="3456"/>
                  <a:pt x="11717" y="3241"/>
                  <a:pt x="10792" y="3241"/>
                </a:cubicBezTo>
                <a:cubicBezTo>
                  <a:pt x="9868" y="3241"/>
                  <a:pt x="8929" y="3456"/>
                  <a:pt x="7971" y="3877"/>
                </a:cubicBezTo>
                <a:cubicBezTo>
                  <a:pt x="7015" y="4300"/>
                  <a:pt x="6140" y="4879"/>
                  <a:pt x="5358" y="5608"/>
                </a:cubicBezTo>
                <a:cubicBezTo>
                  <a:pt x="4572" y="6336"/>
                  <a:pt x="3934" y="7198"/>
                  <a:pt x="3443" y="8183"/>
                </a:cubicBezTo>
                <a:cubicBezTo>
                  <a:pt x="2951" y="9171"/>
                  <a:pt x="2704" y="10219"/>
                  <a:pt x="2704" y="11329"/>
                </a:cubicBezTo>
                <a:cubicBezTo>
                  <a:pt x="2704" y="12267"/>
                  <a:pt x="2824" y="13136"/>
                  <a:pt x="3066" y="13947"/>
                </a:cubicBezTo>
                <a:lnTo>
                  <a:pt x="3504" y="14046"/>
                </a:lnTo>
                <a:cubicBezTo>
                  <a:pt x="3812" y="13396"/>
                  <a:pt x="4240" y="12874"/>
                  <a:pt x="4789" y="12476"/>
                </a:cubicBezTo>
                <a:cubicBezTo>
                  <a:pt x="5337" y="12077"/>
                  <a:pt x="5942" y="11880"/>
                  <a:pt x="6603" y="11880"/>
                </a:cubicBezTo>
                <a:lnTo>
                  <a:pt x="6603" y="11354"/>
                </a:lnTo>
                <a:cubicBezTo>
                  <a:pt x="6603" y="11210"/>
                  <a:pt x="6646" y="11081"/>
                  <a:pt x="6737" y="10970"/>
                </a:cubicBezTo>
                <a:cubicBezTo>
                  <a:pt x="6827" y="10857"/>
                  <a:pt x="6935" y="10798"/>
                  <a:pt x="7065" y="10798"/>
                </a:cubicBezTo>
                <a:lnTo>
                  <a:pt x="7966" y="10798"/>
                </a:lnTo>
                <a:cubicBezTo>
                  <a:pt x="8086" y="10798"/>
                  <a:pt x="8187" y="10857"/>
                  <a:pt x="8270" y="10970"/>
                </a:cubicBezTo>
                <a:cubicBezTo>
                  <a:pt x="8352" y="11081"/>
                  <a:pt x="8392" y="11210"/>
                  <a:pt x="8392" y="11354"/>
                </a:cubicBezTo>
                <a:lnTo>
                  <a:pt x="8392" y="21074"/>
                </a:lnTo>
                <a:cubicBezTo>
                  <a:pt x="8392" y="21218"/>
                  <a:pt x="8352" y="21343"/>
                  <a:pt x="8270" y="21447"/>
                </a:cubicBezTo>
                <a:cubicBezTo>
                  <a:pt x="8187" y="21549"/>
                  <a:pt x="8086" y="21599"/>
                  <a:pt x="7966" y="21599"/>
                </a:cubicBezTo>
                <a:lnTo>
                  <a:pt x="7065" y="21599"/>
                </a:lnTo>
                <a:cubicBezTo>
                  <a:pt x="6945" y="21599"/>
                  <a:pt x="6836" y="21549"/>
                  <a:pt x="6742" y="21447"/>
                </a:cubicBezTo>
                <a:cubicBezTo>
                  <a:pt x="6650" y="21343"/>
                  <a:pt x="6603" y="21218"/>
                  <a:pt x="6603" y="21074"/>
                </a:cubicBezTo>
                <a:lnTo>
                  <a:pt x="6603" y="20521"/>
                </a:lnTo>
                <a:cubicBezTo>
                  <a:pt x="6189" y="20521"/>
                  <a:pt x="5789" y="20436"/>
                  <a:pt x="5403" y="20270"/>
                </a:cubicBezTo>
                <a:cubicBezTo>
                  <a:pt x="5015" y="20103"/>
                  <a:pt x="4671" y="19877"/>
                  <a:pt x="4370" y="19589"/>
                </a:cubicBezTo>
                <a:cubicBezTo>
                  <a:pt x="4073" y="19298"/>
                  <a:pt x="3814" y="18956"/>
                  <a:pt x="3598" y="18558"/>
                </a:cubicBezTo>
                <a:cubicBezTo>
                  <a:pt x="3388" y="18163"/>
                  <a:pt x="3233" y="17725"/>
                  <a:pt x="3144" y="17245"/>
                </a:cubicBezTo>
                <a:lnTo>
                  <a:pt x="1172" y="16895"/>
                </a:lnTo>
                <a:lnTo>
                  <a:pt x="877" y="16085"/>
                </a:lnTo>
                <a:cubicBezTo>
                  <a:pt x="294" y="14571"/>
                  <a:pt x="0" y="12987"/>
                  <a:pt x="0" y="11326"/>
                </a:cubicBezTo>
                <a:cubicBezTo>
                  <a:pt x="0" y="9776"/>
                  <a:pt x="320" y="8310"/>
                  <a:pt x="957" y="6938"/>
                </a:cubicBezTo>
                <a:cubicBezTo>
                  <a:pt x="1595" y="5563"/>
                  <a:pt x="2426" y="4363"/>
                  <a:pt x="3447" y="3335"/>
                </a:cubicBezTo>
                <a:cubicBezTo>
                  <a:pt x="4469" y="2307"/>
                  <a:pt x="5622" y="1493"/>
                  <a:pt x="6909" y="895"/>
                </a:cubicBezTo>
                <a:cubicBezTo>
                  <a:pt x="8192" y="296"/>
                  <a:pt x="9486" y="0"/>
                  <a:pt x="10792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marL="0" marR="0" lvl="0" indent="0" algn="l" defTabSz="914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6600" b="0" i="0" u="none" strike="noStrike" kern="1200" cap="none" spc="0" normalizeH="0" baseline="0" noProof="0" dirty="0">
              <a:ln>
                <a:noFill/>
              </a:ln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Gill Sans" charset="0"/>
              <a:sym typeface="Gill Sans" charset="0"/>
            </a:endParaRPr>
          </a:p>
        </p:txBody>
      </p:sp>
      <p:sp>
        <p:nvSpPr>
          <p:cNvPr id="27" name="Freeform 16"/>
          <p:cNvSpPr>
            <a:spLocks noChangeAspect="1" noChangeArrowheads="1"/>
          </p:cNvSpPr>
          <p:nvPr/>
        </p:nvSpPr>
        <p:spPr bwMode="auto">
          <a:xfrm>
            <a:off x="4996447" y="1924544"/>
            <a:ext cx="267052" cy="419507"/>
          </a:xfrm>
          <a:custGeom>
            <a:avLst/>
            <a:gdLst>
              <a:gd name="T0" fmla="*/ 406 w 657"/>
              <a:gd name="T1" fmla="*/ 947 h 1032"/>
              <a:gd name="T2" fmla="*/ 333 w 657"/>
              <a:gd name="T3" fmla="*/ 1031 h 1032"/>
              <a:gd name="T4" fmla="*/ 250 w 657"/>
              <a:gd name="T5" fmla="*/ 947 h 1032"/>
              <a:gd name="T6" fmla="*/ 448 w 657"/>
              <a:gd name="T7" fmla="*/ 916 h 1032"/>
              <a:gd name="T8" fmla="*/ 198 w 657"/>
              <a:gd name="T9" fmla="*/ 833 h 1032"/>
              <a:gd name="T10" fmla="*/ 656 w 657"/>
              <a:gd name="T11" fmla="*/ 333 h 1032"/>
              <a:gd name="T12" fmla="*/ 562 w 657"/>
              <a:gd name="T13" fmla="*/ 562 h 1032"/>
              <a:gd name="T14" fmla="*/ 531 w 657"/>
              <a:gd name="T15" fmla="*/ 635 h 1032"/>
              <a:gd name="T16" fmla="*/ 500 w 657"/>
              <a:gd name="T17" fmla="*/ 708 h 1032"/>
              <a:gd name="T18" fmla="*/ 500 w 657"/>
              <a:gd name="T19" fmla="*/ 729 h 1032"/>
              <a:gd name="T20" fmla="*/ 166 w 657"/>
              <a:gd name="T21" fmla="*/ 791 h 1032"/>
              <a:gd name="T22" fmla="*/ 156 w 657"/>
              <a:gd name="T23" fmla="*/ 708 h 1032"/>
              <a:gd name="T24" fmla="*/ 135 w 657"/>
              <a:gd name="T25" fmla="*/ 635 h 1032"/>
              <a:gd name="T26" fmla="*/ 93 w 657"/>
              <a:gd name="T27" fmla="*/ 552 h 1032"/>
              <a:gd name="T28" fmla="*/ 0 w 657"/>
              <a:gd name="T29" fmla="*/ 333 h 1032"/>
              <a:gd name="T30" fmla="*/ 333 w 657"/>
              <a:gd name="T31" fmla="*/ 0 h 1032"/>
              <a:gd name="T32" fmla="*/ 656 w 657"/>
              <a:gd name="T33" fmla="*/ 333 h 1032"/>
              <a:gd name="T34" fmla="*/ 510 w 657"/>
              <a:gd name="T35" fmla="*/ 156 h 1032"/>
              <a:gd name="T36" fmla="*/ 156 w 657"/>
              <a:gd name="T37" fmla="*/ 156 h 1032"/>
              <a:gd name="T38" fmla="*/ 146 w 657"/>
              <a:gd name="T39" fmla="*/ 499 h 1032"/>
              <a:gd name="T40" fmla="*/ 166 w 657"/>
              <a:gd name="T41" fmla="*/ 541 h 1032"/>
              <a:gd name="T42" fmla="*/ 229 w 657"/>
              <a:gd name="T43" fmla="*/ 666 h 1032"/>
              <a:gd name="T44" fmla="*/ 427 w 657"/>
              <a:gd name="T45" fmla="*/ 718 h 1032"/>
              <a:gd name="T46" fmla="*/ 458 w 657"/>
              <a:gd name="T47" fmla="*/ 604 h 1032"/>
              <a:gd name="T48" fmla="*/ 510 w 657"/>
              <a:gd name="T49" fmla="*/ 520 h 1032"/>
              <a:gd name="T50" fmla="*/ 583 w 657"/>
              <a:gd name="T51" fmla="*/ 333 h 1032"/>
              <a:gd name="T52" fmla="*/ 354 w 657"/>
              <a:gd name="T53" fmla="*/ 354 h 1032"/>
              <a:gd name="T54" fmla="*/ 302 w 657"/>
              <a:gd name="T55" fmla="*/ 354 h 1032"/>
              <a:gd name="T56" fmla="*/ 239 w 657"/>
              <a:gd name="T57" fmla="*/ 354 h 1032"/>
              <a:gd name="T58" fmla="*/ 250 w 657"/>
              <a:gd name="T59" fmla="*/ 499 h 1032"/>
              <a:gd name="T60" fmla="*/ 302 w 657"/>
              <a:gd name="T61" fmla="*/ 499 h 1032"/>
              <a:gd name="T62" fmla="*/ 364 w 657"/>
              <a:gd name="T63" fmla="*/ 499 h 1032"/>
              <a:gd name="T64" fmla="*/ 416 w 657"/>
              <a:gd name="T65" fmla="*/ 499 h 1032"/>
              <a:gd name="T66" fmla="*/ 427 w 657"/>
              <a:gd name="T67" fmla="*/ 354 h 1032"/>
              <a:gd name="T68" fmla="*/ 385 w 657"/>
              <a:gd name="T69" fmla="*/ 416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57" h="1032">
                <a:moveTo>
                  <a:pt x="250" y="947"/>
                </a:moveTo>
                <a:cubicBezTo>
                  <a:pt x="406" y="947"/>
                  <a:pt x="406" y="947"/>
                  <a:pt x="406" y="947"/>
                </a:cubicBezTo>
                <a:cubicBezTo>
                  <a:pt x="406" y="968"/>
                  <a:pt x="396" y="989"/>
                  <a:pt x="385" y="1010"/>
                </a:cubicBezTo>
                <a:cubicBezTo>
                  <a:pt x="364" y="1020"/>
                  <a:pt x="354" y="1031"/>
                  <a:pt x="333" y="1031"/>
                </a:cubicBezTo>
                <a:cubicBezTo>
                  <a:pt x="312" y="1031"/>
                  <a:pt x="291" y="1020"/>
                  <a:pt x="281" y="1010"/>
                </a:cubicBezTo>
                <a:cubicBezTo>
                  <a:pt x="260" y="989"/>
                  <a:pt x="250" y="968"/>
                  <a:pt x="250" y="947"/>
                </a:cubicBezTo>
                <a:close/>
                <a:moveTo>
                  <a:pt x="208" y="916"/>
                </a:moveTo>
                <a:cubicBezTo>
                  <a:pt x="448" y="916"/>
                  <a:pt x="448" y="916"/>
                  <a:pt x="448" y="916"/>
                </a:cubicBezTo>
                <a:cubicBezTo>
                  <a:pt x="458" y="833"/>
                  <a:pt x="458" y="833"/>
                  <a:pt x="458" y="833"/>
                </a:cubicBezTo>
                <a:cubicBezTo>
                  <a:pt x="198" y="833"/>
                  <a:pt x="198" y="833"/>
                  <a:pt x="198" y="833"/>
                </a:cubicBezTo>
                <a:lnTo>
                  <a:pt x="208" y="916"/>
                </a:lnTo>
                <a:close/>
                <a:moveTo>
                  <a:pt x="656" y="333"/>
                </a:moveTo>
                <a:cubicBezTo>
                  <a:pt x="656" y="416"/>
                  <a:pt x="625" y="489"/>
                  <a:pt x="573" y="552"/>
                </a:cubicBezTo>
                <a:lnTo>
                  <a:pt x="562" y="562"/>
                </a:lnTo>
                <a:cubicBezTo>
                  <a:pt x="562" y="562"/>
                  <a:pt x="562" y="572"/>
                  <a:pt x="552" y="572"/>
                </a:cubicBezTo>
                <a:cubicBezTo>
                  <a:pt x="541" y="593"/>
                  <a:pt x="541" y="614"/>
                  <a:pt x="531" y="635"/>
                </a:cubicBezTo>
                <a:cubicBezTo>
                  <a:pt x="521" y="656"/>
                  <a:pt x="510" y="677"/>
                  <a:pt x="510" y="697"/>
                </a:cubicBezTo>
                <a:cubicBezTo>
                  <a:pt x="500" y="697"/>
                  <a:pt x="500" y="697"/>
                  <a:pt x="500" y="708"/>
                </a:cubicBezTo>
                <a:lnTo>
                  <a:pt x="500" y="718"/>
                </a:lnTo>
                <a:cubicBezTo>
                  <a:pt x="500" y="729"/>
                  <a:pt x="500" y="729"/>
                  <a:pt x="500" y="729"/>
                </a:cubicBezTo>
                <a:cubicBezTo>
                  <a:pt x="500" y="791"/>
                  <a:pt x="500" y="791"/>
                  <a:pt x="500" y="791"/>
                </a:cubicBezTo>
                <a:cubicBezTo>
                  <a:pt x="166" y="791"/>
                  <a:pt x="166" y="791"/>
                  <a:pt x="166" y="791"/>
                </a:cubicBezTo>
                <a:cubicBezTo>
                  <a:pt x="166" y="729"/>
                  <a:pt x="166" y="729"/>
                  <a:pt x="166" y="729"/>
                </a:cubicBezTo>
                <a:cubicBezTo>
                  <a:pt x="166" y="718"/>
                  <a:pt x="156" y="718"/>
                  <a:pt x="156" y="708"/>
                </a:cubicBezTo>
                <a:lnTo>
                  <a:pt x="156" y="697"/>
                </a:lnTo>
                <a:cubicBezTo>
                  <a:pt x="146" y="677"/>
                  <a:pt x="146" y="656"/>
                  <a:pt x="135" y="635"/>
                </a:cubicBezTo>
                <a:cubicBezTo>
                  <a:pt x="125" y="614"/>
                  <a:pt x="114" y="593"/>
                  <a:pt x="104" y="572"/>
                </a:cubicBezTo>
                <a:cubicBezTo>
                  <a:pt x="93" y="562"/>
                  <a:pt x="93" y="562"/>
                  <a:pt x="93" y="552"/>
                </a:cubicBezTo>
                <a:lnTo>
                  <a:pt x="83" y="552"/>
                </a:lnTo>
                <a:cubicBezTo>
                  <a:pt x="31" y="489"/>
                  <a:pt x="0" y="416"/>
                  <a:pt x="0" y="333"/>
                </a:cubicBezTo>
                <a:cubicBezTo>
                  <a:pt x="0" y="239"/>
                  <a:pt x="31" y="166"/>
                  <a:pt x="104" y="104"/>
                </a:cubicBezTo>
                <a:cubicBezTo>
                  <a:pt x="166" y="31"/>
                  <a:pt x="239" y="0"/>
                  <a:pt x="333" y="0"/>
                </a:cubicBezTo>
                <a:cubicBezTo>
                  <a:pt x="416" y="0"/>
                  <a:pt x="500" y="31"/>
                  <a:pt x="562" y="104"/>
                </a:cubicBezTo>
                <a:cubicBezTo>
                  <a:pt x="625" y="166"/>
                  <a:pt x="656" y="239"/>
                  <a:pt x="656" y="333"/>
                </a:cubicBezTo>
                <a:close/>
                <a:moveTo>
                  <a:pt x="583" y="333"/>
                </a:moveTo>
                <a:cubicBezTo>
                  <a:pt x="583" y="260"/>
                  <a:pt x="562" y="198"/>
                  <a:pt x="510" y="156"/>
                </a:cubicBezTo>
                <a:cubicBezTo>
                  <a:pt x="458" y="104"/>
                  <a:pt x="396" y="83"/>
                  <a:pt x="333" y="83"/>
                </a:cubicBezTo>
                <a:cubicBezTo>
                  <a:pt x="260" y="83"/>
                  <a:pt x="198" y="104"/>
                  <a:pt x="156" y="156"/>
                </a:cubicBezTo>
                <a:cubicBezTo>
                  <a:pt x="104" y="198"/>
                  <a:pt x="73" y="260"/>
                  <a:pt x="73" y="333"/>
                </a:cubicBezTo>
                <a:cubicBezTo>
                  <a:pt x="73" y="396"/>
                  <a:pt x="93" y="448"/>
                  <a:pt x="146" y="499"/>
                </a:cubicBezTo>
                <a:cubicBezTo>
                  <a:pt x="146" y="499"/>
                  <a:pt x="146" y="510"/>
                  <a:pt x="156" y="510"/>
                </a:cubicBezTo>
                <a:cubicBezTo>
                  <a:pt x="156" y="520"/>
                  <a:pt x="166" y="531"/>
                  <a:pt x="166" y="541"/>
                </a:cubicBezTo>
                <a:cubicBezTo>
                  <a:pt x="177" y="562"/>
                  <a:pt x="187" y="583"/>
                  <a:pt x="198" y="604"/>
                </a:cubicBezTo>
                <a:cubicBezTo>
                  <a:pt x="208" y="624"/>
                  <a:pt x="218" y="645"/>
                  <a:pt x="229" y="666"/>
                </a:cubicBezTo>
                <a:cubicBezTo>
                  <a:pt x="229" y="697"/>
                  <a:pt x="239" y="708"/>
                  <a:pt x="239" y="718"/>
                </a:cubicBezTo>
                <a:cubicBezTo>
                  <a:pt x="427" y="718"/>
                  <a:pt x="427" y="718"/>
                  <a:pt x="427" y="718"/>
                </a:cubicBezTo>
                <a:cubicBezTo>
                  <a:pt x="427" y="708"/>
                  <a:pt x="427" y="697"/>
                  <a:pt x="437" y="666"/>
                </a:cubicBezTo>
                <a:cubicBezTo>
                  <a:pt x="437" y="645"/>
                  <a:pt x="448" y="624"/>
                  <a:pt x="458" y="604"/>
                </a:cubicBezTo>
                <a:cubicBezTo>
                  <a:pt x="468" y="583"/>
                  <a:pt x="479" y="562"/>
                  <a:pt x="489" y="541"/>
                </a:cubicBezTo>
                <a:cubicBezTo>
                  <a:pt x="489" y="531"/>
                  <a:pt x="500" y="520"/>
                  <a:pt x="510" y="520"/>
                </a:cubicBezTo>
                <a:cubicBezTo>
                  <a:pt x="510" y="510"/>
                  <a:pt x="510" y="499"/>
                  <a:pt x="521" y="499"/>
                </a:cubicBezTo>
                <a:cubicBezTo>
                  <a:pt x="562" y="448"/>
                  <a:pt x="583" y="396"/>
                  <a:pt x="583" y="333"/>
                </a:cubicBezTo>
                <a:close/>
                <a:moveTo>
                  <a:pt x="385" y="416"/>
                </a:moveTo>
                <a:cubicBezTo>
                  <a:pt x="354" y="354"/>
                  <a:pt x="354" y="354"/>
                  <a:pt x="354" y="354"/>
                </a:cubicBezTo>
                <a:cubicBezTo>
                  <a:pt x="333" y="302"/>
                  <a:pt x="333" y="302"/>
                  <a:pt x="333" y="302"/>
                </a:cubicBezTo>
                <a:cubicBezTo>
                  <a:pt x="302" y="354"/>
                  <a:pt x="302" y="354"/>
                  <a:pt x="302" y="354"/>
                </a:cubicBezTo>
                <a:cubicBezTo>
                  <a:pt x="271" y="416"/>
                  <a:pt x="271" y="416"/>
                  <a:pt x="271" y="416"/>
                </a:cubicBezTo>
                <a:cubicBezTo>
                  <a:pt x="239" y="354"/>
                  <a:pt x="239" y="354"/>
                  <a:pt x="239" y="354"/>
                </a:cubicBezTo>
                <a:cubicBezTo>
                  <a:pt x="187" y="385"/>
                  <a:pt x="187" y="385"/>
                  <a:pt x="187" y="385"/>
                </a:cubicBezTo>
                <a:cubicBezTo>
                  <a:pt x="250" y="499"/>
                  <a:pt x="250" y="499"/>
                  <a:pt x="250" y="499"/>
                </a:cubicBezTo>
                <a:cubicBezTo>
                  <a:pt x="271" y="552"/>
                  <a:pt x="271" y="552"/>
                  <a:pt x="271" y="552"/>
                </a:cubicBezTo>
                <a:cubicBezTo>
                  <a:pt x="302" y="499"/>
                  <a:pt x="302" y="499"/>
                  <a:pt x="302" y="499"/>
                </a:cubicBezTo>
                <a:cubicBezTo>
                  <a:pt x="333" y="437"/>
                  <a:pt x="333" y="437"/>
                  <a:pt x="333" y="437"/>
                </a:cubicBezTo>
                <a:cubicBezTo>
                  <a:pt x="364" y="499"/>
                  <a:pt x="364" y="499"/>
                  <a:pt x="364" y="499"/>
                </a:cubicBezTo>
                <a:cubicBezTo>
                  <a:pt x="385" y="552"/>
                  <a:pt x="385" y="552"/>
                  <a:pt x="385" y="552"/>
                </a:cubicBezTo>
                <a:cubicBezTo>
                  <a:pt x="416" y="499"/>
                  <a:pt x="416" y="499"/>
                  <a:pt x="416" y="499"/>
                </a:cubicBezTo>
                <a:cubicBezTo>
                  <a:pt x="479" y="385"/>
                  <a:pt x="479" y="385"/>
                  <a:pt x="479" y="385"/>
                </a:cubicBezTo>
                <a:cubicBezTo>
                  <a:pt x="427" y="354"/>
                  <a:pt x="427" y="354"/>
                  <a:pt x="427" y="354"/>
                </a:cubicBezTo>
                <a:lnTo>
                  <a:pt x="385" y="416"/>
                </a:lnTo>
                <a:close/>
                <a:moveTo>
                  <a:pt x="385" y="416"/>
                </a:moveTo>
                <a:lnTo>
                  <a:pt x="385" y="4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lIns="182843" tIns="91422" rIns="182843" bIns="91422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Freeform 266"/>
          <p:cNvSpPr>
            <a:spLocks noChangeAspect="1" noChangeArrowheads="1"/>
          </p:cNvSpPr>
          <p:nvPr/>
        </p:nvSpPr>
        <p:spPr bwMode="auto">
          <a:xfrm>
            <a:off x="9527202" y="2991566"/>
            <a:ext cx="315757" cy="348068"/>
          </a:xfrm>
          <a:custGeom>
            <a:avLst/>
            <a:gdLst>
              <a:gd name="T0" fmla="*/ 310 w 863"/>
              <a:gd name="T1" fmla="*/ 41 h 954"/>
              <a:gd name="T2" fmla="*/ 201 w 863"/>
              <a:gd name="T3" fmla="*/ 735 h 954"/>
              <a:gd name="T4" fmla="*/ 519 w 863"/>
              <a:gd name="T5" fmla="*/ 953 h 954"/>
              <a:gd name="T6" fmla="*/ 636 w 863"/>
              <a:gd name="T7" fmla="*/ 886 h 954"/>
              <a:gd name="T8" fmla="*/ 770 w 863"/>
              <a:gd name="T9" fmla="*/ 744 h 954"/>
              <a:gd name="T10" fmla="*/ 786 w 863"/>
              <a:gd name="T11" fmla="*/ 693 h 954"/>
              <a:gd name="T12" fmla="*/ 836 w 863"/>
              <a:gd name="T13" fmla="*/ 593 h 954"/>
              <a:gd name="T14" fmla="*/ 293 w 863"/>
              <a:gd name="T15" fmla="*/ 468 h 954"/>
              <a:gd name="T16" fmla="*/ 268 w 863"/>
              <a:gd name="T17" fmla="*/ 434 h 954"/>
              <a:gd name="T18" fmla="*/ 234 w 863"/>
              <a:gd name="T19" fmla="*/ 459 h 954"/>
              <a:gd name="T20" fmla="*/ 159 w 863"/>
              <a:gd name="T21" fmla="*/ 392 h 954"/>
              <a:gd name="T22" fmla="*/ 184 w 863"/>
              <a:gd name="T23" fmla="*/ 342 h 954"/>
              <a:gd name="T24" fmla="*/ 142 w 863"/>
              <a:gd name="T25" fmla="*/ 301 h 954"/>
              <a:gd name="T26" fmla="*/ 168 w 863"/>
              <a:gd name="T27" fmla="*/ 200 h 954"/>
              <a:gd name="T28" fmla="*/ 234 w 863"/>
              <a:gd name="T29" fmla="*/ 200 h 954"/>
              <a:gd name="T30" fmla="*/ 251 w 863"/>
              <a:gd name="T31" fmla="*/ 150 h 954"/>
              <a:gd name="T32" fmla="*/ 351 w 863"/>
              <a:gd name="T33" fmla="*/ 117 h 954"/>
              <a:gd name="T34" fmla="*/ 376 w 863"/>
              <a:gd name="T35" fmla="*/ 175 h 954"/>
              <a:gd name="T36" fmla="*/ 427 w 863"/>
              <a:gd name="T37" fmla="*/ 167 h 954"/>
              <a:gd name="T38" fmla="*/ 510 w 863"/>
              <a:gd name="T39" fmla="*/ 217 h 954"/>
              <a:gd name="T40" fmla="*/ 477 w 863"/>
              <a:gd name="T41" fmla="*/ 284 h 954"/>
              <a:gd name="T42" fmla="*/ 519 w 863"/>
              <a:gd name="T43" fmla="*/ 326 h 954"/>
              <a:gd name="T44" fmla="*/ 494 w 863"/>
              <a:gd name="T45" fmla="*/ 418 h 954"/>
              <a:gd name="T46" fmla="*/ 427 w 863"/>
              <a:gd name="T47" fmla="*/ 409 h 954"/>
              <a:gd name="T48" fmla="*/ 418 w 863"/>
              <a:gd name="T49" fmla="*/ 459 h 954"/>
              <a:gd name="T50" fmla="*/ 318 w 863"/>
              <a:gd name="T51" fmla="*/ 493 h 954"/>
              <a:gd name="T52" fmla="*/ 594 w 863"/>
              <a:gd name="T53" fmla="*/ 660 h 954"/>
              <a:gd name="T54" fmla="*/ 561 w 863"/>
              <a:gd name="T55" fmla="*/ 652 h 954"/>
              <a:gd name="T56" fmla="*/ 552 w 863"/>
              <a:gd name="T57" fmla="*/ 685 h 954"/>
              <a:gd name="T58" fmla="*/ 485 w 863"/>
              <a:gd name="T59" fmla="*/ 710 h 954"/>
              <a:gd name="T60" fmla="*/ 469 w 863"/>
              <a:gd name="T61" fmla="*/ 677 h 954"/>
              <a:gd name="T62" fmla="*/ 435 w 863"/>
              <a:gd name="T63" fmla="*/ 685 h 954"/>
              <a:gd name="T64" fmla="*/ 385 w 863"/>
              <a:gd name="T65" fmla="*/ 643 h 954"/>
              <a:gd name="T66" fmla="*/ 402 w 863"/>
              <a:gd name="T67" fmla="*/ 610 h 954"/>
              <a:gd name="T68" fmla="*/ 376 w 863"/>
              <a:gd name="T69" fmla="*/ 585 h 954"/>
              <a:gd name="T70" fmla="*/ 393 w 863"/>
              <a:gd name="T71" fmla="*/ 518 h 954"/>
              <a:gd name="T72" fmla="*/ 427 w 863"/>
              <a:gd name="T73" fmla="*/ 518 h 954"/>
              <a:gd name="T74" fmla="*/ 443 w 863"/>
              <a:gd name="T75" fmla="*/ 484 h 954"/>
              <a:gd name="T76" fmla="*/ 502 w 863"/>
              <a:gd name="T77" fmla="*/ 468 h 954"/>
              <a:gd name="T78" fmla="*/ 519 w 863"/>
              <a:gd name="T79" fmla="*/ 501 h 954"/>
              <a:gd name="T80" fmla="*/ 552 w 863"/>
              <a:gd name="T81" fmla="*/ 493 h 954"/>
              <a:gd name="T82" fmla="*/ 611 w 863"/>
              <a:gd name="T83" fmla="*/ 535 h 954"/>
              <a:gd name="T84" fmla="*/ 594 w 863"/>
              <a:gd name="T85" fmla="*/ 568 h 954"/>
              <a:gd name="T86" fmla="*/ 619 w 863"/>
              <a:gd name="T87" fmla="*/ 602 h 954"/>
              <a:gd name="T88" fmla="*/ 594 w 863"/>
              <a:gd name="T89" fmla="*/ 660 h 954"/>
              <a:gd name="T90" fmla="*/ 594 w 863"/>
              <a:gd name="T91" fmla="*/ 660 h 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63" h="954">
                <a:moveTo>
                  <a:pt x="761" y="426"/>
                </a:moveTo>
                <a:cubicBezTo>
                  <a:pt x="820" y="133"/>
                  <a:pt x="577" y="0"/>
                  <a:pt x="310" y="41"/>
                </a:cubicBezTo>
                <a:cubicBezTo>
                  <a:pt x="42" y="83"/>
                  <a:pt x="50" y="242"/>
                  <a:pt x="34" y="317"/>
                </a:cubicBezTo>
                <a:cubicBezTo>
                  <a:pt x="0" y="518"/>
                  <a:pt x="201" y="735"/>
                  <a:pt x="201" y="735"/>
                </a:cubicBezTo>
                <a:cubicBezTo>
                  <a:pt x="193" y="953"/>
                  <a:pt x="193" y="953"/>
                  <a:pt x="193" y="953"/>
                </a:cubicBezTo>
                <a:cubicBezTo>
                  <a:pt x="519" y="953"/>
                  <a:pt x="519" y="953"/>
                  <a:pt x="519" y="953"/>
                </a:cubicBezTo>
                <a:cubicBezTo>
                  <a:pt x="544" y="852"/>
                  <a:pt x="544" y="852"/>
                  <a:pt x="544" y="852"/>
                </a:cubicBezTo>
                <a:cubicBezTo>
                  <a:pt x="544" y="852"/>
                  <a:pt x="552" y="877"/>
                  <a:pt x="636" y="886"/>
                </a:cubicBezTo>
                <a:cubicBezTo>
                  <a:pt x="728" y="894"/>
                  <a:pt x="711" y="785"/>
                  <a:pt x="711" y="785"/>
                </a:cubicBezTo>
                <a:cubicBezTo>
                  <a:pt x="711" y="785"/>
                  <a:pt x="770" y="760"/>
                  <a:pt x="770" y="744"/>
                </a:cubicBezTo>
                <a:cubicBezTo>
                  <a:pt x="770" y="727"/>
                  <a:pt x="736" y="702"/>
                  <a:pt x="736" y="702"/>
                </a:cubicBezTo>
                <a:cubicBezTo>
                  <a:pt x="736" y="702"/>
                  <a:pt x="770" y="710"/>
                  <a:pt x="786" y="693"/>
                </a:cubicBezTo>
                <a:cubicBezTo>
                  <a:pt x="794" y="677"/>
                  <a:pt x="770" y="626"/>
                  <a:pt x="770" y="626"/>
                </a:cubicBezTo>
                <a:cubicBezTo>
                  <a:pt x="770" y="626"/>
                  <a:pt x="811" y="626"/>
                  <a:pt x="836" y="593"/>
                </a:cubicBezTo>
                <a:cubicBezTo>
                  <a:pt x="862" y="568"/>
                  <a:pt x="761" y="484"/>
                  <a:pt x="761" y="426"/>
                </a:cubicBezTo>
                <a:close/>
                <a:moveTo>
                  <a:pt x="293" y="468"/>
                </a:moveTo>
                <a:cubicBezTo>
                  <a:pt x="293" y="468"/>
                  <a:pt x="293" y="451"/>
                  <a:pt x="293" y="443"/>
                </a:cubicBezTo>
                <a:cubicBezTo>
                  <a:pt x="284" y="434"/>
                  <a:pt x="276" y="434"/>
                  <a:pt x="268" y="434"/>
                </a:cubicBezTo>
                <a:cubicBezTo>
                  <a:pt x="260" y="443"/>
                  <a:pt x="243" y="451"/>
                  <a:pt x="243" y="451"/>
                </a:cubicBezTo>
                <a:cubicBezTo>
                  <a:pt x="234" y="459"/>
                  <a:pt x="234" y="459"/>
                  <a:pt x="234" y="459"/>
                </a:cubicBezTo>
                <a:lnTo>
                  <a:pt x="209" y="451"/>
                </a:lnTo>
                <a:cubicBezTo>
                  <a:pt x="159" y="392"/>
                  <a:pt x="159" y="392"/>
                  <a:pt x="159" y="392"/>
                </a:cubicBezTo>
                <a:cubicBezTo>
                  <a:pt x="159" y="359"/>
                  <a:pt x="159" y="359"/>
                  <a:pt x="159" y="359"/>
                </a:cubicBezTo>
                <a:cubicBezTo>
                  <a:pt x="159" y="359"/>
                  <a:pt x="176" y="342"/>
                  <a:pt x="184" y="342"/>
                </a:cubicBezTo>
                <a:cubicBezTo>
                  <a:pt x="184" y="334"/>
                  <a:pt x="184" y="326"/>
                  <a:pt x="184" y="317"/>
                </a:cubicBezTo>
                <a:cubicBezTo>
                  <a:pt x="168" y="309"/>
                  <a:pt x="142" y="301"/>
                  <a:pt x="142" y="301"/>
                </a:cubicBezTo>
                <a:cubicBezTo>
                  <a:pt x="134" y="267"/>
                  <a:pt x="134" y="267"/>
                  <a:pt x="134" y="267"/>
                </a:cubicBezTo>
                <a:cubicBezTo>
                  <a:pt x="168" y="200"/>
                  <a:pt x="168" y="200"/>
                  <a:pt x="168" y="200"/>
                </a:cubicBezTo>
                <a:cubicBezTo>
                  <a:pt x="201" y="192"/>
                  <a:pt x="201" y="192"/>
                  <a:pt x="201" y="192"/>
                </a:cubicBezTo>
                <a:cubicBezTo>
                  <a:pt x="201" y="192"/>
                  <a:pt x="226" y="200"/>
                  <a:pt x="234" y="200"/>
                </a:cubicBezTo>
                <a:cubicBezTo>
                  <a:pt x="243" y="200"/>
                  <a:pt x="243" y="192"/>
                  <a:pt x="251" y="192"/>
                </a:cubicBezTo>
                <a:cubicBezTo>
                  <a:pt x="251" y="175"/>
                  <a:pt x="251" y="150"/>
                  <a:pt x="251" y="150"/>
                </a:cubicBezTo>
                <a:cubicBezTo>
                  <a:pt x="276" y="125"/>
                  <a:pt x="276" y="125"/>
                  <a:pt x="276" y="125"/>
                </a:cubicBezTo>
                <a:cubicBezTo>
                  <a:pt x="351" y="117"/>
                  <a:pt x="351" y="117"/>
                  <a:pt x="351" y="117"/>
                </a:cubicBezTo>
                <a:cubicBezTo>
                  <a:pt x="376" y="142"/>
                  <a:pt x="376" y="142"/>
                  <a:pt x="376" y="142"/>
                </a:cubicBezTo>
                <a:cubicBezTo>
                  <a:pt x="376" y="142"/>
                  <a:pt x="376" y="167"/>
                  <a:pt x="376" y="175"/>
                </a:cubicBezTo>
                <a:cubicBezTo>
                  <a:pt x="385" y="175"/>
                  <a:pt x="393" y="183"/>
                  <a:pt x="402" y="183"/>
                </a:cubicBezTo>
                <a:cubicBezTo>
                  <a:pt x="410" y="175"/>
                  <a:pt x="427" y="167"/>
                  <a:pt x="427" y="167"/>
                </a:cubicBezTo>
                <a:cubicBezTo>
                  <a:pt x="460" y="167"/>
                  <a:pt x="460" y="167"/>
                  <a:pt x="460" y="167"/>
                </a:cubicBezTo>
                <a:cubicBezTo>
                  <a:pt x="510" y="217"/>
                  <a:pt x="510" y="217"/>
                  <a:pt x="510" y="217"/>
                </a:cubicBezTo>
                <a:cubicBezTo>
                  <a:pt x="510" y="250"/>
                  <a:pt x="510" y="250"/>
                  <a:pt x="510" y="250"/>
                </a:cubicBezTo>
                <a:cubicBezTo>
                  <a:pt x="510" y="250"/>
                  <a:pt x="494" y="267"/>
                  <a:pt x="477" y="284"/>
                </a:cubicBezTo>
                <a:cubicBezTo>
                  <a:pt x="485" y="284"/>
                  <a:pt x="485" y="292"/>
                  <a:pt x="485" y="301"/>
                </a:cubicBezTo>
                <a:cubicBezTo>
                  <a:pt x="494" y="309"/>
                  <a:pt x="519" y="326"/>
                  <a:pt x="519" y="326"/>
                </a:cubicBezTo>
                <a:cubicBezTo>
                  <a:pt x="527" y="359"/>
                  <a:pt x="527" y="359"/>
                  <a:pt x="527" y="359"/>
                </a:cubicBezTo>
                <a:cubicBezTo>
                  <a:pt x="494" y="418"/>
                  <a:pt x="494" y="418"/>
                  <a:pt x="494" y="418"/>
                </a:cubicBezTo>
                <a:cubicBezTo>
                  <a:pt x="460" y="426"/>
                  <a:pt x="460" y="426"/>
                  <a:pt x="460" y="426"/>
                </a:cubicBezTo>
                <a:cubicBezTo>
                  <a:pt x="460" y="426"/>
                  <a:pt x="443" y="418"/>
                  <a:pt x="427" y="409"/>
                </a:cubicBezTo>
                <a:cubicBezTo>
                  <a:pt x="427" y="418"/>
                  <a:pt x="418" y="418"/>
                  <a:pt x="410" y="426"/>
                </a:cubicBezTo>
                <a:cubicBezTo>
                  <a:pt x="410" y="434"/>
                  <a:pt x="418" y="459"/>
                  <a:pt x="418" y="459"/>
                </a:cubicBezTo>
                <a:cubicBezTo>
                  <a:pt x="393" y="484"/>
                  <a:pt x="393" y="484"/>
                  <a:pt x="393" y="484"/>
                </a:cubicBezTo>
                <a:cubicBezTo>
                  <a:pt x="318" y="493"/>
                  <a:pt x="318" y="493"/>
                  <a:pt x="318" y="493"/>
                </a:cubicBezTo>
                <a:lnTo>
                  <a:pt x="293" y="468"/>
                </a:lnTo>
                <a:close/>
                <a:moveTo>
                  <a:pt x="594" y="660"/>
                </a:moveTo>
                <a:cubicBezTo>
                  <a:pt x="577" y="669"/>
                  <a:pt x="577" y="669"/>
                  <a:pt x="577" y="669"/>
                </a:cubicBezTo>
                <a:cubicBezTo>
                  <a:pt x="577" y="669"/>
                  <a:pt x="561" y="660"/>
                  <a:pt x="561" y="652"/>
                </a:cubicBezTo>
                <a:cubicBezTo>
                  <a:pt x="552" y="660"/>
                  <a:pt x="552" y="660"/>
                  <a:pt x="544" y="660"/>
                </a:cubicBezTo>
                <a:cubicBezTo>
                  <a:pt x="544" y="669"/>
                  <a:pt x="552" y="685"/>
                  <a:pt x="552" y="685"/>
                </a:cubicBezTo>
                <a:cubicBezTo>
                  <a:pt x="535" y="702"/>
                  <a:pt x="535" y="702"/>
                  <a:pt x="535" y="702"/>
                </a:cubicBezTo>
                <a:cubicBezTo>
                  <a:pt x="485" y="710"/>
                  <a:pt x="485" y="710"/>
                  <a:pt x="485" y="710"/>
                </a:cubicBezTo>
                <a:cubicBezTo>
                  <a:pt x="469" y="693"/>
                  <a:pt x="469" y="693"/>
                  <a:pt x="469" y="693"/>
                </a:cubicBezTo>
                <a:lnTo>
                  <a:pt x="469" y="677"/>
                </a:lnTo>
                <a:cubicBezTo>
                  <a:pt x="460" y="669"/>
                  <a:pt x="460" y="669"/>
                  <a:pt x="452" y="669"/>
                </a:cubicBezTo>
                <a:cubicBezTo>
                  <a:pt x="435" y="685"/>
                  <a:pt x="435" y="685"/>
                  <a:pt x="435" y="685"/>
                </a:cubicBezTo>
                <a:lnTo>
                  <a:pt x="410" y="685"/>
                </a:lnTo>
                <a:cubicBezTo>
                  <a:pt x="385" y="643"/>
                  <a:pt x="385" y="643"/>
                  <a:pt x="385" y="643"/>
                </a:cubicBezTo>
                <a:cubicBezTo>
                  <a:pt x="385" y="626"/>
                  <a:pt x="385" y="626"/>
                  <a:pt x="385" y="626"/>
                </a:cubicBezTo>
                <a:cubicBezTo>
                  <a:pt x="402" y="610"/>
                  <a:pt x="402" y="610"/>
                  <a:pt x="402" y="610"/>
                </a:cubicBezTo>
                <a:cubicBezTo>
                  <a:pt x="402" y="602"/>
                  <a:pt x="402" y="602"/>
                  <a:pt x="402" y="593"/>
                </a:cubicBezTo>
                <a:cubicBezTo>
                  <a:pt x="393" y="593"/>
                  <a:pt x="376" y="585"/>
                  <a:pt x="376" y="585"/>
                </a:cubicBezTo>
                <a:cubicBezTo>
                  <a:pt x="368" y="560"/>
                  <a:pt x="368" y="560"/>
                  <a:pt x="368" y="560"/>
                </a:cubicBezTo>
                <a:cubicBezTo>
                  <a:pt x="393" y="518"/>
                  <a:pt x="393" y="518"/>
                  <a:pt x="393" y="518"/>
                </a:cubicBezTo>
                <a:cubicBezTo>
                  <a:pt x="410" y="510"/>
                  <a:pt x="410" y="510"/>
                  <a:pt x="410" y="510"/>
                </a:cubicBezTo>
                <a:lnTo>
                  <a:pt x="427" y="518"/>
                </a:lnTo>
                <a:cubicBezTo>
                  <a:pt x="435" y="518"/>
                  <a:pt x="443" y="518"/>
                  <a:pt x="443" y="510"/>
                </a:cubicBezTo>
                <a:cubicBezTo>
                  <a:pt x="443" y="501"/>
                  <a:pt x="443" y="484"/>
                  <a:pt x="443" y="484"/>
                </a:cubicBezTo>
                <a:cubicBezTo>
                  <a:pt x="460" y="468"/>
                  <a:pt x="460" y="468"/>
                  <a:pt x="460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19" y="484"/>
                  <a:pt x="519" y="484"/>
                  <a:pt x="519" y="484"/>
                </a:cubicBezTo>
                <a:cubicBezTo>
                  <a:pt x="519" y="484"/>
                  <a:pt x="519" y="493"/>
                  <a:pt x="519" y="501"/>
                </a:cubicBezTo>
                <a:cubicBezTo>
                  <a:pt x="527" y="501"/>
                  <a:pt x="535" y="510"/>
                  <a:pt x="544" y="510"/>
                </a:cubicBezTo>
                <a:cubicBezTo>
                  <a:pt x="552" y="493"/>
                  <a:pt x="552" y="493"/>
                  <a:pt x="552" y="493"/>
                </a:cubicBezTo>
                <a:cubicBezTo>
                  <a:pt x="577" y="493"/>
                  <a:pt x="577" y="493"/>
                  <a:pt x="577" y="493"/>
                </a:cubicBezTo>
                <a:cubicBezTo>
                  <a:pt x="611" y="535"/>
                  <a:pt x="611" y="535"/>
                  <a:pt x="611" y="535"/>
                </a:cubicBezTo>
                <a:cubicBezTo>
                  <a:pt x="611" y="551"/>
                  <a:pt x="611" y="551"/>
                  <a:pt x="611" y="551"/>
                </a:cubicBezTo>
                <a:lnTo>
                  <a:pt x="594" y="568"/>
                </a:lnTo>
                <a:cubicBezTo>
                  <a:pt x="594" y="576"/>
                  <a:pt x="594" y="576"/>
                  <a:pt x="594" y="585"/>
                </a:cubicBezTo>
                <a:cubicBezTo>
                  <a:pt x="602" y="585"/>
                  <a:pt x="619" y="602"/>
                  <a:pt x="619" y="602"/>
                </a:cubicBezTo>
                <a:cubicBezTo>
                  <a:pt x="619" y="618"/>
                  <a:pt x="619" y="618"/>
                  <a:pt x="619" y="618"/>
                </a:cubicBezTo>
                <a:lnTo>
                  <a:pt x="594" y="660"/>
                </a:lnTo>
                <a:close/>
                <a:moveTo>
                  <a:pt x="594" y="660"/>
                </a:moveTo>
                <a:lnTo>
                  <a:pt x="594" y="6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lIns="182843" tIns="91422" rIns="182843" bIns="91422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Freeform 21"/>
          <p:cNvSpPr>
            <a:spLocks noEditPoints="1"/>
          </p:cNvSpPr>
          <p:nvPr/>
        </p:nvSpPr>
        <p:spPr bwMode="auto">
          <a:xfrm>
            <a:off x="2498331" y="2926919"/>
            <a:ext cx="337686" cy="385706"/>
          </a:xfrm>
          <a:custGeom>
            <a:avLst/>
            <a:gdLst>
              <a:gd name="T0" fmla="*/ 432 w 504"/>
              <a:gd name="T1" fmla="*/ 541 h 577"/>
              <a:gd name="T2" fmla="*/ 407 w 504"/>
              <a:gd name="T3" fmla="*/ 541 h 577"/>
              <a:gd name="T4" fmla="*/ 504 w 504"/>
              <a:gd name="T5" fmla="*/ 361 h 577"/>
              <a:gd name="T6" fmla="*/ 341 w 504"/>
              <a:gd name="T7" fmla="*/ 152 h 577"/>
              <a:gd name="T8" fmla="*/ 382 w 504"/>
              <a:gd name="T9" fmla="*/ 75 h 577"/>
              <a:gd name="T10" fmla="*/ 374 w 504"/>
              <a:gd name="T11" fmla="*/ 50 h 577"/>
              <a:gd name="T12" fmla="*/ 277 w 504"/>
              <a:gd name="T13" fmla="*/ 3 h 577"/>
              <a:gd name="T14" fmla="*/ 263 w 504"/>
              <a:gd name="T15" fmla="*/ 2 h 577"/>
              <a:gd name="T16" fmla="*/ 252 w 504"/>
              <a:gd name="T17" fmla="*/ 12 h 577"/>
              <a:gd name="T18" fmla="*/ 137 w 504"/>
              <a:gd name="T19" fmla="*/ 230 h 577"/>
              <a:gd name="T20" fmla="*/ 153 w 504"/>
              <a:gd name="T21" fmla="*/ 280 h 577"/>
              <a:gd name="T22" fmla="*/ 137 w 504"/>
              <a:gd name="T23" fmla="*/ 313 h 577"/>
              <a:gd name="T24" fmla="*/ 202 w 504"/>
              <a:gd name="T25" fmla="*/ 344 h 577"/>
              <a:gd name="T26" fmla="*/ 217 w 504"/>
              <a:gd name="T27" fmla="*/ 312 h 577"/>
              <a:gd name="T28" fmla="*/ 217 w 504"/>
              <a:gd name="T29" fmla="*/ 312 h 577"/>
              <a:gd name="T30" fmla="*/ 267 w 504"/>
              <a:gd name="T31" fmla="*/ 293 h 577"/>
              <a:gd name="T32" fmla="*/ 306 w 504"/>
              <a:gd name="T33" fmla="*/ 219 h 577"/>
              <a:gd name="T34" fmla="*/ 432 w 504"/>
              <a:gd name="T35" fmla="*/ 361 h 577"/>
              <a:gd name="T36" fmla="*/ 288 w 504"/>
              <a:gd name="T37" fmla="*/ 505 h 577"/>
              <a:gd name="T38" fmla="*/ 180 w 504"/>
              <a:gd name="T39" fmla="*/ 469 h 577"/>
              <a:gd name="T40" fmla="*/ 180 w 504"/>
              <a:gd name="T41" fmla="*/ 451 h 577"/>
              <a:gd name="T42" fmla="*/ 198 w 504"/>
              <a:gd name="T43" fmla="*/ 433 h 577"/>
              <a:gd name="T44" fmla="*/ 288 w 504"/>
              <a:gd name="T45" fmla="*/ 433 h 577"/>
              <a:gd name="T46" fmla="*/ 288 w 504"/>
              <a:gd name="T47" fmla="*/ 397 h 577"/>
              <a:gd name="T48" fmla="*/ 149 w 504"/>
              <a:gd name="T49" fmla="*/ 397 h 577"/>
              <a:gd name="T50" fmla="*/ 75 w 504"/>
              <a:gd name="T51" fmla="*/ 397 h 577"/>
              <a:gd name="T52" fmla="*/ 0 w 504"/>
              <a:gd name="T53" fmla="*/ 397 h 577"/>
              <a:gd name="T54" fmla="*/ 0 w 504"/>
              <a:gd name="T55" fmla="*/ 433 h 577"/>
              <a:gd name="T56" fmla="*/ 85 w 504"/>
              <a:gd name="T57" fmla="*/ 433 h 577"/>
              <a:gd name="T58" fmla="*/ 90 w 504"/>
              <a:gd name="T59" fmla="*/ 433 h 577"/>
              <a:gd name="T60" fmla="*/ 108 w 504"/>
              <a:gd name="T61" fmla="*/ 451 h 577"/>
              <a:gd name="T62" fmla="*/ 108 w 504"/>
              <a:gd name="T63" fmla="*/ 469 h 577"/>
              <a:gd name="T64" fmla="*/ 108 w 504"/>
              <a:gd name="T65" fmla="*/ 541 h 577"/>
              <a:gd name="T66" fmla="*/ 36 w 504"/>
              <a:gd name="T67" fmla="*/ 577 h 577"/>
              <a:gd name="T68" fmla="*/ 504 w 504"/>
              <a:gd name="T69" fmla="*/ 577 h 577"/>
              <a:gd name="T70" fmla="*/ 432 w 504"/>
              <a:gd name="T71" fmla="*/ 541 h 577"/>
              <a:gd name="T72" fmla="*/ 306 w 504"/>
              <a:gd name="T73" fmla="*/ 49 h 577"/>
              <a:gd name="T74" fmla="*/ 294 w 504"/>
              <a:gd name="T75" fmla="*/ 61 h 577"/>
              <a:gd name="T76" fmla="*/ 212 w 504"/>
              <a:gd name="T77" fmla="*/ 217 h 577"/>
              <a:gd name="T78" fmla="*/ 180 w 504"/>
              <a:gd name="T79" fmla="*/ 202 h 577"/>
              <a:gd name="T80" fmla="*/ 182 w 504"/>
              <a:gd name="T81" fmla="*/ 195 h 577"/>
              <a:gd name="T82" fmla="*/ 261 w 504"/>
              <a:gd name="T83" fmla="*/ 48 h 577"/>
              <a:gd name="T84" fmla="*/ 272 w 504"/>
              <a:gd name="T85" fmla="*/ 38 h 577"/>
              <a:gd name="T86" fmla="*/ 286 w 504"/>
              <a:gd name="T87" fmla="*/ 39 h 577"/>
              <a:gd name="T88" fmla="*/ 306 w 504"/>
              <a:gd name="T89" fmla="*/ 49 h 577"/>
              <a:gd name="T90" fmla="*/ 306 w 504"/>
              <a:gd name="T91" fmla="*/ 49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04" h="577">
                <a:moveTo>
                  <a:pt x="432" y="541"/>
                </a:moveTo>
                <a:cubicBezTo>
                  <a:pt x="407" y="541"/>
                  <a:pt x="407" y="541"/>
                  <a:pt x="407" y="541"/>
                </a:cubicBezTo>
                <a:cubicBezTo>
                  <a:pt x="466" y="502"/>
                  <a:pt x="504" y="436"/>
                  <a:pt x="504" y="361"/>
                </a:cubicBezTo>
                <a:cubicBezTo>
                  <a:pt x="504" y="260"/>
                  <a:pt x="435" y="175"/>
                  <a:pt x="341" y="152"/>
                </a:cubicBezTo>
                <a:cubicBezTo>
                  <a:pt x="382" y="75"/>
                  <a:pt x="382" y="75"/>
                  <a:pt x="382" y="75"/>
                </a:cubicBezTo>
                <a:cubicBezTo>
                  <a:pt x="386" y="65"/>
                  <a:pt x="383" y="54"/>
                  <a:pt x="374" y="50"/>
                </a:cubicBezTo>
                <a:cubicBezTo>
                  <a:pt x="277" y="3"/>
                  <a:pt x="277" y="3"/>
                  <a:pt x="277" y="3"/>
                </a:cubicBezTo>
                <a:cubicBezTo>
                  <a:pt x="272" y="1"/>
                  <a:pt x="267" y="0"/>
                  <a:pt x="263" y="2"/>
                </a:cubicBezTo>
                <a:cubicBezTo>
                  <a:pt x="258" y="4"/>
                  <a:pt x="254" y="7"/>
                  <a:pt x="252" y="12"/>
                </a:cubicBezTo>
                <a:cubicBezTo>
                  <a:pt x="137" y="230"/>
                  <a:pt x="137" y="230"/>
                  <a:pt x="137" y="230"/>
                </a:cubicBezTo>
                <a:cubicBezTo>
                  <a:pt x="128" y="249"/>
                  <a:pt x="135" y="272"/>
                  <a:pt x="153" y="280"/>
                </a:cubicBezTo>
                <a:cubicBezTo>
                  <a:pt x="137" y="313"/>
                  <a:pt x="137" y="313"/>
                  <a:pt x="137" y="313"/>
                </a:cubicBezTo>
                <a:cubicBezTo>
                  <a:pt x="202" y="344"/>
                  <a:pt x="202" y="344"/>
                  <a:pt x="202" y="344"/>
                </a:cubicBezTo>
                <a:cubicBezTo>
                  <a:pt x="217" y="312"/>
                  <a:pt x="217" y="312"/>
                  <a:pt x="217" y="312"/>
                </a:cubicBezTo>
                <a:cubicBezTo>
                  <a:pt x="217" y="312"/>
                  <a:pt x="217" y="312"/>
                  <a:pt x="217" y="312"/>
                </a:cubicBezTo>
                <a:cubicBezTo>
                  <a:pt x="235" y="320"/>
                  <a:pt x="257" y="312"/>
                  <a:pt x="267" y="293"/>
                </a:cubicBezTo>
                <a:cubicBezTo>
                  <a:pt x="306" y="219"/>
                  <a:pt x="306" y="219"/>
                  <a:pt x="306" y="219"/>
                </a:cubicBezTo>
                <a:cubicBezTo>
                  <a:pt x="377" y="228"/>
                  <a:pt x="432" y="288"/>
                  <a:pt x="432" y="361"/>
                </a:cubicBezTo>
                <a:cubicBezTo>
                  <a:pt x="432" y="440"/>
                  <a:pt x="367" y="505"/>
                  <a:pt x="288" y="505"/>
                </a:cubicBezTo>
                <a:cubicBezTo>
                  <a:pt x="252" y="505"/>
                  <a:pt x="205" y="491"/>
                  <a:pt x="180" y="469"/>
                </a:cubicBezTo>
                <a:cubicBezTo>
                  <a:pt x="180" y="451"/>
                  <a:pt x="180" y="451"/>
                  <a:pt x="180" y="451"/>
                </a:cubicBezTo>
                <a:cubicBezTo>
                  <a:pt x="180" y="441"/>
                  <a:pt x="188" y="433"/>
                  <a:pt x="198" y="433"/>
                </a:cubicBezTo>
                <a:cubicBezTo>
                  <a:pt x="288" y="433"/>
                  <a:pt x="288" y="433"/>
                  <a:pt x="288" y="433"/>
                </a:cubicBezTo>
                <a:cubicBezTo>
                  <a:pt x="288" y="397"/>
                  <a:pt x="288" y="397"/>
                  <a:pt x="288" y="397"/>
                </a:cubicBezTo>
                <a:cubicBezTo>
                  <a:pt x="149" y="397"/>
                  <a:pt x="149" y="397"/>
                  <a:pt x="149" y="397"/>
                </a:cubicBezTo>
                <a:cubicBezTo>
                  <a:pt x="75" y="397"/>
                  <a:pt x="75" y="397"/>
                  <a:pt x="75" y="397"/>
                </a:cubicBezTo>
                <a:cubicBezTo>
                  <a:pt x="0" y="397"/>
                  <a:pt x="0" y="397"/>
                  <a:pt x="0" y="397"/>
                </a:cubicBezTo>
                <a:cubicBezTo>
                  <a:pt x="0" y="433"/>
                  <a:pt x="0" y="433"/>
                  <a:pt x="0" y="433"/>
                </a:cubicBezTo>
                <a:cubicBezTo>
                  <a:pt x="85" y="433"/>
                  <a:pt x="85" y="433"/>
                  <a:pt x="85" y="433"/>
                </a:cubicBezTo>
                <a:cubicBezTo>
                  <a:pt x="90" y="433"/>
                  <a:pt x="90" y="433"/>
                  <a:pt x="90" y="433"/>
                </a:cubicBezTo>
                <a:cubicBezTo>
                  <a:pt x="100" y="433"/>
                  <a:pt x="108" y="441"/>
                  <a:pt x="108" y="451"/>
                </a:cubicBezTo>
                <a:cubicBezTo>
                  <a:pt x="108" y="469"/>
                  <a:pt x="108" y="469"/>
                  <a:pt x="108" y="469"/>
                </a:cubicBezTo>
                <a:cubicBezTo>
                  <a:pt x="108" y="541"/>
                  <a:pt x="108" y="541"/>
                  <a:pt x="108" y="541"/>
                </a:cubicBezTo>
                <a:cubicBezTo>
                  <a:pt x="68" y="541"/>
                  <a:pt x="36" y="537"/>
                  <a:pt x="36" y="577"/>
                </a:cubicBezTo>
                <a:cubicBezTo>
                  <a:pt x="504" y="577"/>
                  <a:pt x="504" y="577"/>
                  <a:pt x="504" y="577"/>
                </a:cubicBezTo>
                <a:cubicBezTo>
                  <a:pt x="504" y="537"/>
                  <a:pt x="472" y="541"/>
                  <a:pt x="432" y="541"/>
                </a:cubicBezTo>
                <a:close/>
                <a:moveTo>
                  <a:pt x="306" y="49"/>
                </a:moveTo>
                <a:cubicBezTo>
                  <a:pt x="301" y="51"/>
                  <a:pt x="297" y="55"/>
                  <a:pt x="294" y="61"/>
                </a:cubicBezTo>
                <a:cubicBezTo>
                  <a:pt x="212" y="217"/>
                  <a:pt x="212" y="217"/>
                  <a:pt x="212" y="217"/>
                </a:cubicBezTo>
                <a:cubicBezTo>
                  <a:pt x="180" y="202"/>
                  <a:pt x="180" y="202"/>
                  <a:pt x="180" y="202"/>
                </a:cubicBezTo>
                <a:cubicBezTo>
                  <a:pt x="181" y="199"/>
                  <a:pt x="181" y="197"/>
                  <a:pt x="182" y="195"/>
                </a:cubicBezTo>
                <a:cubicBezTo>
                  <a:pt x="261" y="48"/>
                  <a:pt x="261" y="48"/>
                  <a:pt x="261" y="48"/>
                </a:cubicBezTo>
                <a:cubicBezTo>
                  <a:pt x="263" y="43"/>
                  <a:pt x="267" y="40"/>
                  <a:pt x="272" y="38"/>
                </a:cubicBezTo>
                <a:cubicBezTo>
                  <a:pt x="276" y="36"/>
                  <a:pt x="281" y="37"/>
                  <a:pt x="286" y="39"/>
                </a:cubicBezTo>
                <a:cubicBezTo>
                  <a:pt x="306" y="49"/>
                  <a:pt x="306" y="49"/>
                  <a:pt x="306" y="49"/>
                </a:cubicBezTo>
                <a:cubicBezTo>
                  <a:pt x="306" y="49"/>
                  <a:pt x="306" y="49"/>
                  <a:pt x="306" y="4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Subtitle 10">
            <a:extLst>
              <a:ext uri="{FF2B5EF4-FFF2-40B4-BE49-F238E27FC236}">
                <a16:creationId xmlns:a16="http://schemas.microsoft.com/office/drawing/2014/main" id="{F5647483-1828-4F42-9023-606BCF796909}"/>
              </a:ext>
            </a:extLst>
          </p:cNvPr>
          <p:cNvSpPr txBox="1">
            <a:spLocks/>
          </p:cNvSpPr>
          <p:nvPr/>
        </p:nvSpPr>
        <p:spPr>
          <a:xfrm>
            <a:off x="623888" y="1191491"/>
            <a:ext cx="10944225" cy="415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围绕着用户、汽车、钱包构建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大业务板块</a:t>
            </a:r>
            <a:endParaRPr kumimoji="0" lang="en-AU" sz="2200" b="0" i="0" u="none" strike="noStrike" kern="1200" cap="none" spc="0" normalizeH="0" baseline="0" noProof="0" dirty="0">
              <a:ln>
                <a:noFill/>
              </a:ln>
              <a:solidFill>
                <a:srgbClr val="262626">
                  <a:lumMod val="75000"/>
                  <a:lumOff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2">
            <a:extLst>
              <a:ext uri="{FF2B5EF4-FFF2-40B4-BE49-F238E27FC236}">
                <a16:creationId xmlns:a16="http://schemas.microsoft.com/office/drawing/2014/main" id="{BA899B9E-3B1E-432A-BA6B-F5824F943987}"/>
              </a:ext>
            </a:extLst>
          </p:cNvPr>
          <p:cNvSpPr txBox="1"/>
          <p:nvPr/>
        </p:nvSpPr>
        <p:spPr>
          <a:xfrm>
            <a:off x="3006075" y="407682"/>
            <a:ext cx="6179850" cy="538601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业务组成规划</a:t>
            </a:r>
            <a:endParaRPr kumimoji="0" lang="id-ID" sz="32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20755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Freeform 5"/>
          <p:cNvSpPr>
            <a:spLocks/>
          </p:cNvSpPr>
          <p:nvPr/>
        </p:nvSpPr>
        <p:spPr bwMode="auto">
          <a:xfrm>
            <a:off x="711200" y="1987547"/>
            <a:ext cx="10160000" cy="4476751"/>
          </a:xfrm>
          <a:custGeom>
            <a:avLst/>
            <a:gdLst/>
            <a:ahLst/>
            <a:cxnLst>
              <a:cxn ang="0">
                <a:pos x="1548" y="674"/>
              </a:cxn>
              <a:cxn ang="0">
                <a:pos x="1577" y="645"/>
              </a:cxn>
              <a:cxn ang="0">
                <a:pos x="1735" y="724"/>
              </a:cxn>
              <a:cxn ang="0">
                <a:pos x="1437" y="784"/>
              </a:cxn>
              <a:cxn ang="0">
                <a:pos x="1474" y="748"/>
              </a:cxn>
              <a:cxn ang="0">
                <a:pos x="1328" y="742"/>
              </a:cxn>
              <a:cxn ang="0">
                <a:pos x="930" y="692"/>
              </a:cxn>
              <a:cxn ang="0">
                <a:pos x="571" y="498"/>
              </a:cxn>
              <a:cxn ang="0">
                <a:pos x="702" y="361"/>
              </a:cxn>
              <a:cxn ang="0">
                <a:pos x="948" y="236"/>
              </a:cxn>
              <a:cxn ang="0">
                <a:pos x="0" y="0"/>
              </a:cxn>
              <a:cxn ang="0">
                <a:pos x="993" y="243"/>
              </a:cxn>
              <a:cxn ang="0">
                <a:pos x="777" y="359"/>
              </a:cxn>
              <a:cxn ang="0">
                <a:pos x="678" y="520"/>
              </a:cxn>
              <a:cxn ang="0">
                <a:pos x="1328" y="670"/>
              </a:cxn>
              <a:cxn ang="0">
                <a:pos x="1548" y="674"/>
              </a:cxn>
            </a:cxnLst>
            <a:rect l="0" t="0" r="r" b="b"/>
            <a:pathLst>
              <a:path w="1735" h="784">
                <a:moveTo>
                  <a:pt x="1548" y="674"/>
                </a:moveTo>
                <a:cubicBezTo>
                  <a:pt x="1577" y="645"/>
                  <a:pt x="1577" y="645"/>
                  <a:pt x="1577" y="645"/>
                </a:cubicBezTo>
                <a:cubicBezTo>
                  <a:pt x="1735" y="724"/>
                  <a:pt x="1735" y="724"/>
                  <a:pt x="1735" y="724"/>
                </a:cubicBezTo>
                <a:cubicBezTo>
                  <a:pt x="1437" y="784"/>
                  <a:pt x="1437" y="784"/>
                  <a:pt x="1437" y="784"/>
                </a:cubicBezTo>
                <a:cubicBezTo>
                  <a:pt x="1474" y="748"/>
                  <a:pt x="1474" y="748"/>
                  <a:pt x="1474" y="748"/>
                </a:cubicBezTo>
                <a:cubicBezTo>
                  <a:pt x="1425" y="747"/>
                  <a:pt x="1376" y="745"/>
                  <a:pt x="1328" y="742"/>
                </a:cubicBezTo>
                <a:cubicBezTo>
                  <a:pt x="1190" y="733"/>
                  <a:pt x="1058" y="716"/>
                  <a:pt x="930" y="692"/>
                </a:cubicBezTo>
                <a:cubicBezTo>
                  <a:pt x="698" y="635"/>
                  <a:pt x="578" y="571"/>
                  <a:pt x="571" y="498"/>
                </a:cubicBezTo>
                <a:cubicBezTo>
                  <a:pt x="562" y="453"/>
                  <a:pt x="606" y="407"/>
                  <a:pt x="702" y="361"/>
                </a:cubicBezTo>
                <a:cubicBezTo>
                  <a:pt x="824" y="313"/>
                  <a:pt x="906" y="271"/>
                  <a:pt x="948" y="236"/>
                </a:cubicBezTo>
                <a:cubicBezTo>
                  <a:pt x="1053" y="130"/>
                  <a:pt x="737" y="51"/>
                  <a:pt x="0" y="0"/>
                </a:cubicBezTo>
                <a:cubicBezTo>
                  <a:pt x="754" y="31"/>
                  <a:pt x="1085" y="112"/>
                  <a:pt x="993" y="243"/>
                </a:cubicBezTo>
                <a:cubicBezTo>
                  <a:pt x="968" y="274"/>
                  <a:pt x="896" y="312"/>
                  <a:pt x="777" y="359"/>
                </a:cubicBezTo>
                <a:cubicBezTo>
                  <a:pt x="664" y="409"/>
                  <a:pt x="631" y="463"/>
                  <a:pt x="678" y="520"/>
                </a:cubicBezTo>
                <a:cubicBezTo>
                  <a:pt x="761" y="606"/>
                  <a:pt x="977" y="656"/>
                  <a:pt x="1328" y="670"/>
                </a:cubicBezTo>
                <a:cubicBezTo>
                  <a:pt x="1396" y="673"/>
                  <a:pt x="1470" y="674"/>
                  <a:pt x="1548" y="67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/>
            <a:endParaRPr lang="en-US" sz="2667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4713245" y="4019547"/>
            <a:ext cx="1484355" cy="2355853"/>
            <a:chOff x="1257300" y="1962150"/>
            <a:chExt cx="1257300" cy="1995489"/>
          </a:xfrm>
          <a:solidFill>
            <a:schemeClr val="accent4"/>
          </a:solidFill>
        </p:grpSpPr>
        <p:sp>
          <p:nvSpPr>
            <p:cNvPr id="59" name="Wave 58"/>
            <p:cNvSpPr/>
            <p:nvPr/>
          </p:nvSpPr>
          <p:spPr>
            <a:xfrm>
              <a:off x="1447800" y="1962150"/>
              <a:ext cx="1066800" cy="838200"/>
            </a:xfrm>
            <a:prstGeom prst="wave">
              <a:avLst>
                <a:gd name="adj1" fmla="val 6364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2667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Can 62"/>
            <p:cNvSpPr/>
            <p:nvPr/>
          </p:nvSpPr>
          <p:spPr>
            <a:xfrm>
              <a:off x="1257300" y="3843339"/>
              <a:ext cx="304800" cy="114300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2667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Can 61"/>
            <p:cNvSpPr/>
            <p:nvPr/>
          </p:nvSpPr>
          <p:spPr>
            <a:xfrm>
              <a:off x="1371600" y="1962150"/>
              <a:ext cx="76200" cy="1905000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2667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418141" y="1682747"/>
            <a:ext cx="1112872" cy="1766264"/>
            <a:chOff x="1257300" y="1962150"/>
            <a:chExt cx="1257300" cy="1995489"/>
          </a:xfrm>
          <a:solidFill>
            <a:schemeClr val="accent2"/>
          </a:solidFill>
        </p:grpSpPr>
        <p:sp>
          <p:nvSpPr>
            <p:cNvPr id="70" name="Wave 69"/>
            <p:cNvSpPr/>
            <p:nvPr/>
          </p:nvSpPr>
          <p:spPr>
            <a:xfrm>
              <a:off x="1447800" y="1962150"/>
              <a:ext cx="1066800" cy="838200"/>
            </a:xfrm>
            <a:prstGeom prst="wave">
              <a:avLst>
                <a:gd name="adj1" fmla="val 6364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2667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Can 70"/>
            <p:cNvSpPr/>
            <p:nvPr/>
          </p:nvSpPr>
          <p:spPr>
            <a:xfrm>
              <a:off x="1257300" y="3843339"/>
              <a:ext cx="304800" cy="114300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2667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Can 71"/>
            <p:cNvSpPr/>
            <p:nvPr/>
          </p:nvSpPr>
          <p:spPr>
            <a:xfrm>
              <a:off x="1371600" y="1962150"/>
              <a:ext cx="76200" cy="1905000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2667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339464" y="1174747"/>
            <a:ext cx="997336" cy="1582896"/>
            <a:chOff x="1257300" y="1962150"/>
            <a:chExt cx="1257300" cy="1995489"/>
          </a:xfrm>
        </p:grpSpPr>
        <p:sp>
          <p:nvSpPr>
            <p:cNvPr id="74" name="Wave 73"/>
            <p:cNvSpPr/>
            <p:nvPr/>
          </p:nvSpPr>
          <p:spPr>
            <a:xfrm>
              <a:off x="1447800" y="1962150"/>
              <a:ext cx="1066800" cy="838200"/>
            </a:xfrm>
            <a:prstGeom prst="wave">
              <a:avLst>
                <a:gd name="adj1" fmla="val 6364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2667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Can 74"/>
            <p:cNvSpPr/>
            <p:nvPr/>
          </p:nvSpPr>
          <p:spPr>
            <a:xfrm>
              <a:off x="1257300" y="3843339"/>
              <a:ext cx="304800" cy="114300"/>
            </a:xfrm>
            <a:prstGeom prst="ca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2667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Can 75"/>
            <p:cNvSpPr/>
            <p:nvPr/>
          </p:nvSpPr>
          <p:spPr>
            <a:xfrm>
              <a:off x="1371600" y="1962150"/>
              <a:ext cx="76200" cy="1905000"/>
            </a:xfrm>
            <a:prstGeom prst="ca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2667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8114637" y="4324347"/>
            <a:ext cx="1484355" cy="2355853"/>
            <a:chOff x="1257300" y="1962150"/>
            <a:chExt cx="1257300" cy="1995489"/>
          </a:xfrm>
          <a:solidFill>
            <a:schemeClr val="accent5"/>
          </a:solidFill>
        </p:grpSpPr>
        <p:sp>
          <p:nvSpPr>
            <p:cNvPr id="78" name="Wave 77"/>
            <p:cNvSpPr/>
            <p:nvPr/>
          </p:nvSpPr>
          <p:spPr>
            <a:xfrm>
              <a:off x="1447800" y="1962150"/>
              <a:ext cx="1066800" cy="838200"/>
            </a:xfrm>
            <a:prstGeom prst="wave">
              <a:avLst>
                <a:gd name="adj1" fmla="val 6364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2667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Can 78"/>
            <p:cNvSpPr/>
            <p:nvPr/>
          </p:nvSpPr>
          <p:spPr>
            <a:xfrm>
              <a:off x="1257300" y="3843339"/>
              <a:ext cx="304800" cy="114300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2667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Can 79"/>
            <p:cNvSpPr/>
            <p:nvPr/>
          </p:nvSpPr>
          <p:spPr>
            <a:xfrm>
              <a:off x="1371600" y="1962150"/>
              <a:ext cx="76200" cy="1905000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2667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2336801" y="1021715"/>
            <a:ext cx="2189455" cy="953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5467"/>
            <a:r>
              <a:rPr lang="zh-CN" altLang="en-US" sz="1600" b="1" dirty="0">
                <a:solidFill>
                  <a:srgbClr val="9BB9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人、车数据逐步完善</a:t>
            </a:r>
            <a:br>
              <a:rPr lang="en-US" sz="1867" b="1" dirty="0">
                <a:solidFill>
                  <a:srgbClr val="237D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333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通过更多的场景与服务能力，让用户留下更多的人、车以及行为数据</a:t>
            </a:r>
            <a:endParaRPr lang="en-US" sz="1333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537741" y="1561284"/>
            <a:ext cx="2189455" cy="953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5467"/>
            <a:r>
              <a:rPr lang="zh-CN" altLang="en-US" sz="1600" b="1" dirty="0">
                <a:solidFill>
                  <a:srgbClr val="15AA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大数据分析</a:t>
            </a:r>
            <a:br>
              <a:rPr lang="en-US" sz="1867" b="1" dirty="0">
                <a:solidFill>
                  <a:srgbClr val="237D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333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建立多维度的数据分析机制，对人、车、行为数据进行大数据分析</a:t>
            </a:r>
            <a:endParaRPr lang="en-US" sz="1333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179933" y="3995261"/>
            <a:ext cx="2189455" cy="115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5467"/>
            <a:r>
              <a:rPr lang="zh-CN" altLang="en-US" sz="1600" b="1" dirty="0">
                <a:solidFill>
                  <a:srgbClr val="F19B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构建精准用户画像</a:t>
            </a:r>
            <a:br>
              <a:rPr lang="en-US" sz="1867" b="1" dirty="0">
                <a:solidFill>
                  <a:srgbClr val="237D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333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通过大数据分析，构建用户的精准画像以及行为画像，精准识别用户、筛选用户</a:t>
            </a:r>
            <a:endParaRPr lang="en-US" sz="1333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612245" y="4304885"/>
            <a:ext cx="2189455" cy="953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5467"/>
            <a:r>
              <a:rPr lang="zh-CN" altLang="en-US" sz="1600" b="1" dirty="0">
                <a:solidFill>
                  <a:srgbClr val="BE382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实现千人千面业务</a:t>
            </a:r>
            <a:br>
              <a:rPr lang="en-US" sz="1867" b="1" dirty="0">
                <a:solidFill>
                  <a:srgbClr val="237D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333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根据每个用户不同的画像，为其提供不同的车生活服务，做到千人千面</a:t>
            </a:r>
            <a:endParaRPr lang="en-US" sz="1333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Freeform 116"/>
          <p:cNvSpPr>
            <a:spLocks noEditPoints="1"/>
          </p:cNvSpPr>
          <p:nvPr/>
        </p:nvSpPr>
        <p:spPr bwMode="auto">
          <a:xfrm>
            <a:off x="1681442" y="1332767"/>
            <a:ext cx="384677" cy="310224"/>
          </a:xfrm>
          <a:custGeom>
            <a:avLst/>
            <a:gdLst/>
            <a:ahLst/>
            <a:cxnLst>
              <a:cxn ang="0">
                <a:pos x="55" y="27"/>
              </a:cxn>
              <a:cxn ang="0">
                <a:pos x="54" y="27"/>
              </a:cxn>
              <a:cxn ang="0">
                <a:pos x="54" y="27"/>
              </a:cxn>
              <a:cxn ang="0">
                <a:pos x="53" y="27"/>
              </a:cxn>
              <a:cxn ang="0">
                <a:pos x="28" y="6"/>
              </a:cxn>
              <a:cxn ang="0">
                <a:pos x="4" y="27"/>
              </a:cxn>
              <a:cxn ang="0">
                <a:pos x="3" y="27"/>
              </a:cxn>
              <a:cxn ang="0">
                <a:pos x="2" y="27"/>
              </a:cxn>
              <a:cxn ang="0">
                <a:pos x="0" y="24"/>
              </a:cxn>
              <a:cxn ang="0">
                <a:pos x="0" y="23"/>
              </a:cxn>
              <a:cxn ang="0">
                <a:pos x="26" y="1"/>
              </a:cxn>
              <a:cxn ang="0">
                <a:pos x="31" y="1"/>
              </a:cxn>
              <a:cxn ang="0">
                <a:pos x="40" y="8"/>
              </a:cxn>
              <a:cxn ang="0">
                <a:pos x="40" y="1"/>
              </a:cxn>
              <a:cxn ang="0">
                <a:pos x="41" y="0"/>
              </a:cxn>
              <a:cxn ang="0">
                <a:pos x="48" y="0"/>
              </a:cxn>
              <a:cxn ang="0">
                <a:pos x="49" y="1"/>
              </a:cxn>
              <a:cxn ang="0">
                <a:pos x="49" y="16"/>
              </a:cxn>
              <a:cxn ang="0">
                <a:pos x="57" y="23"/>
              </a:cxn>
              <a:cxn ang="0">
                <a:pos x="57" y="24"/>
              </a:cxn>
              <a:cxn ang="0">
                <a:pos x="55" y="27"/>
              </a:cxn>
              <a:cxn ang="0">
                <a:pos x="49" y="44"/>
              </a:cxn>
              <a:cxn ang="0">
                <a:pos x="47" y="46"/>
              </a:cxn>
              <a:cxn ang="0">
                <a:pos x="33" y="46"/>
              </a:cxn>
              <a:cxn ang="0">
                <a:pos x="33" y="32"/>
              </a:cxn>
              <a:cxn ang="0">
                <a:pos x="24" y="32"/>
              </a:cxn>
              <a:cxn ang="0">
                <a:pos x="24" y="46"/>
              </a:cxn>
              <a:cxn ang="0">
                <a:pos x="10" y="46"/>
              </a:cxn>
              <a:cxn ang="0">
                <a:pos x="8" y="44"/>
              </a:cxn>
              <a:cxn ang="0">
                <a:pos x="8" y="27"/>
              </a:cxn>
              <a:cxn ang="0">
                <a:pos x="8" y="26"/>
              </a:cxn>
              <a:cxn ang="0">
                <a:pos x="28" y="9"/>
              </a:cxn>
              <a:cxn ang="0">
                <a:pos x="49" y="26"/>
              </a:cxn>
              <a:cxn ang="0">
                <a:pos x="49" y="27"/>
              </a:cxn>
              <a:cxn ang="0">
                <a:pos x="49" y="44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/>
            <a:endParaRPr lang="en-US" sz="2667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Freeform 105"/>
          <p:cNvSpPr>
            <a:spLocks noEditPoints="1"/>
          </p:cNvSpPr>
          <p:nvPr/>
        </p:nvSpPr>
        <p:spPr bwMode="auto">
          <a:xfrm>
            <a:off x="5840191" y="1839639"/>
            <a:ext cx="419253" cy="413179"/>
          </a:xfrm>
          <a:custGeom>
            <a:avLst/>
            <a:gdLst/>
            <a:ahLst/>
            <a:cxnLst>
              <a:cxn ang="0">
                <a:pos x="59" y="63"/>
              </a:cxn>
              <a:cxn ang="0">
                <a:pos x="55" y="61"/>
              </a:cxn>
              <a:cxn ang="0">
                <a:pos x="42" y="48"/>
              </a:cxn>
              <a:cxn ang="0">
                <a:pos x="27" y="53"/>
              </a:cxn>
              <a:cxn ang="0">
                <a:pos x="0" y="26"/>
              </a:cxn>
              <a:cxn ang="0">
                <a:pos x="27" y="0"/>
              </a:cxn>
              <a:cxn ang="0">
                <a:pos x="54" y="26"/>
              </a:cxn>
              <a:cxn ang="0">
                <a:pos x="49" y="41"/>
              </a:cxn>
              <a:cxn ang="0">
                <a:pos x="62" y="54"/>
              </a:cxn>
              <a:cxn ang="0">
                <a:pos x="64" y="58"/>
              </a:cxn>
              <a:cxn ang="0">
                <a:pos x="59" y="63"/>
              </a:cxn>
              <a:cxn ang="0">
                <a:pos x="27" y="9"/>
              </a:cxn>
              <a:cxn ang="0">
                <a:pos x="10" y="26"/>
              </a:cxn>
              <a:cxn ang="0">
                <a:pos x="27" y="43"/>
              </a:cxn>
              <a:cxn ang="0">
                <a:pos x="44" y="26"/>
              </a:cxn>
              <a:cxn ang="0">
                <a:pos x="27" y="9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/>
            <a:endParaRPr lang="en-US" sz="2667" dirty="0">
              <a:solidFill>
                <a:srgbClr val="9BB955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Freeform 62"/>
          <p:cNvSpPr>
            <a:spLocks noChangeAspect="1" noEditPoints="1"/>
          </p:cNvSpPr>
          <p:nvPr/>
        </p:nvSpPr>
        <p:spPr bwMode="auto">
          <a:xfrm>
            <a:off x="5314362" y="4304885"/>
            <a:ext cx="409901" cy="413179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/>
            <a:endParaRPr lang="en-US" sz="2667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Freeform 45"/>
          <p:cNvSpPr>
            <a:spLocks noEditPoints="1"/>
          </p:cNvSpPr>
          <p:nvPr/>
        </p:nvSpPr>
        <p:spPr bwMode="auto">
          <a:xfrm>
            <a:off x="8740447" y="4609250"/>
            <a:ext cx="376653" cy="376653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/>
            <a:endParaRPr lang="en-US" sz="2667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2">
            <a:extLst>
              <a:ext uri="{FF2B5EF4-FFF2-40B4-BE49-F238E27FC236}">
                <a16:creationId xmlns:a16="http://schemas.microsoft.com/office/drawing/2014/main" id="{796A1B2E-1C42-4A13-89E9-904FDBC943AD}"/>
              </a:ext>
            </a:extLst>
          </p:cNvPr>
          <p:cNvSpPr txBox="1"/>
          <p:nvPr/>
        </p:nvSpPr>
        <p:spPr>
          <a:xfrm>
            <a:off x="3006075" y="407682"/>
            <a:ext cx="6179850" cy="538601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业务持续发展：大数据分析</a:t>
            </a:r>
            <a:endParaRPr kumimoji="0" lang="id-ID" sz="32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2262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000"/>
    </mc:Choice>
    <mc:Fallback xmlns="">
      <p:transition advTm="6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1">
            <a:extLst>
              <a:ext uri="{FF2B5EF4-FFF2-40B4-BE49-F238E27FC236}">
                <a16:creationId xmlns:a16="http://schemas.microsoft.com/office/drawing/2014/main" id="{B3E898FB-F88D-4D6C-A31F-441A5EEF20F0}"/>
              </a:ext>
            </a:extLst>
          </p:cNvPr>
          <p:cNvGrpSpPr/>
          <p:nvPr/>
        </p:nvGrpSpPr>
        <p:grpSpPr>
          <a:xfrm>
            <a:off x="6400718" y="1832608"/>
            <a:ext cx="4618034" cy="1258891"/>
            <a:chOff x="6400718" y="1832608"/>
            <a:chExt cx="4618034" cy="1258891"/>
          </a:xfrm>
        </p:grpSpPr>
        <p:sp>
          <p:nvSpPr>
            <p:cNvPr id="67" name="Rectangle 29">
              <a:extLst>
                <a:ext uri="{FF2B5EF4-FFF2-40B4-BE49-F238E27FC236}">
                  <a16:creationId xmlns:a16="http://schemas.microsoft.com/office/drawing/2014/main" id="{7F2173A1-10F5-483A-85F2-F051E8D8A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2351" y="1833521"/>
              <a:ext cx="3966401" cy="9430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68" name="Freeform 30">
              <a:extLst>
                <a:ext uri="{FF2B5EF4-FFF2-40B4-BE49-F238E27FC236}">
                  <a16:creationId xmlns:a16="http://schemas.microsoft.com/office/drawing/2014/main" id="{EF677A17-8C67-4776-BB15-345CA3EFB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0718" y="1832608"/>
              <a:ext cx="651634" cy="1258891"/>
            </a:xfrm>
            <a:custGeom>
              <a:avLst/>
              <a:gdLst>
                <a:gd name="T0" fmla="*/ 657 w 657"/>
                <a:gd name="T1" fmla="*/ 0 h 1096"/>
                <a:gd name="T2" fmla="*/ 0 w 657"/>
                <a:gd name="T3" fmla="*/ 1015 h 1096"/>
                <a:gd name="T4" fmla="*/ 85 w 657"/>
                <a:gd name="T5" fmla="*/ 1096 h 1096"/>
                <a:gd name="T6" fmla="*/ 657 w 657"/>
                <a:gd name="T7" fmla="*/ 821 h 1096"/>
                <a:gd name="T8" fmla="*/ 657 w 657"/>
                <a:gd name="T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7" h="1096">
                  <a:moveTo>
                    <a:pt x="657" y="0"/>
                  </a:moveTo>
                  <a:lnTo>
                    <a:pt x="0" y="1015"/>
                  </a:lnTo>
                  <a:lnTo>
                    <a:pt x="85" y="1096"/>
                  </a:lnTo>
                  <a:lnTo>
                    <a:pt x="657" y="821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69" name="Group 7">
            <a:extLst>
              <a:ext uri="{FF2B5EF4-FFF2-40B4-BE49-F238E27FC236}">
                <a16:creationId xmlns:a16="http://schemas.microsoft.com/office/drawing/2014/main" id="{F31C52D7-9E03-43AB-8D25-66C627B18810}"/>
              </a:ext>
            </a:extLst>
          </p:cNvPr>
          <p:cNvGrpSpPr/>
          <p:nvPr/>
        </p:nvGrpSpPr>
        <p:grpSpPr>
          <a:xfrm>
            <a:off x="1097280" y="1832608"/>
            <a:ext cx="4692876" cy="1258891"/>
            <a:chOff x="1097280" y="1832608"/>
            <a:chExt cx="4692876" cy="1258891"/>
          </a:xfrm>
        </p:grpSpPr>
        <p:sp>
          <p:nvSpPr>
            <p:cNvPr id="70" name="Rectangle 31">
              <a:extLst>
                <a:ext uri="{FF2B5EF4-FFF2-40B4-BE49-F238E27FC236}">
                  <a16:creationId xmlns:a16="http://schemas.microsoft.com/office/drawing/2014/main" id="{B6B06890-6169-43E0-86B0-D381C3BD5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280" y="1833521"/>
              <a:ext cx="4046883" cy="9430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DEEC6165-9F03-46AC-B86C-A4A14BFF7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8522" y="1832608"/>
              <a:ext cx="651634" cy="1258891"/>
            </a:xfrm>
            <a:custGeom>
              <a:avLst/>
              <a:gdLst>
                <a:gd name="T0" fmla="*/ 0 w 657"/>
                <a:gd name="T1" fmla="*/ 0 h 1096"/>
                <a:gd name="T2" fmla="*/ 657 w 657"/>
                <a:gd name="T3" fmla="*/ 1015 h 1096"/>
                <a:gd name="T4" fmla="*/ 572 w 657"/>
                <a:gd name="T5" fmla="*/ 1096 h 1096"/>
                <a:gd name="T6" fmla="*/ 0 w 657"/>
                <a:gd name="T7" fmla="*/ 821 h 1096"/>
                <a:gd name="T8" fmla="*/ 0 w 657"/>
                <a:gd name="T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7" h="1096">
                  <a:moveTo>
                    <a:pt x="0" y="0"/>
                  </a:moveTo>
                  <a:lnTo>
                    <a:pt x="657" y="1015"/>
                  </a:lnTo>
                  <a:lnTo>
                    <a:pt x="572" y="1096"/>
                  </a:lnTo>
                  <a:lnTo>
                    <a:pt x="0" y="8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73" name="Group 6">
            <a:extLst>
              <a:ext uri="{FF2B5EF4-FFF2-40B4-BE49-F238E27FC236}">
                <a16:creationId xmlns:a16="http://schemas.microsoft.com/office/drawing/2014/main" id="{D4627133-2EF5-4EF6-958B-9BA0CAB59B76}"/>
              </a:ext>
            </a:extLst>
          </p:cNvPr>
          <p:cNvGrpSpPr/>
          <p:nvPr/>
        </p:nvGrpSpPr>
        <p:grpSpPr>
          <a:xfrm>
            <a:off x="6251326" y="4304592"/>
            <a:ext cx="4755636" cy="1258891"/>
            <a:chOff x="6251326" y="4304592"/>
            <a:chExt cx="4755636" cy="1258891"/>
          </a:xfrm>
        </p:grpSpPr>
        <p:sp>
          <p:nvSpPr>
            <p:cNvPr id="74" name="Rectangle 33">
              <a:extLst>
                <a:ext uri="{FF2B5EF4-FFF2-40B4-BE49-F238E27FC236}">
                  <a16:creationId xmlns:a16="http://schemas.microsoft.com/office/drawing/2014/main" id="{A61A9AB8-F3D9-46C2-9471-12EA3A247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0978" y="4620463"/>
              <a:ext cx="4105984" cy="94302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75" name="Freeform 34">
              <a:extLst>
                <a:ext uri="{FF2B5EF4-FFF2-40B4-BE49-F238E27FC236}">
                  <a16:creationId xmlns:a16="http://schemas.microsoft.com/office/drawing/2014/main" id="{B90BD930-4B14-4B4F-B55C-AFAB99FE4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1326" y="4304592"/>
              <a:ext cx="649650" cy="1258891"/>
            </a:xfrm>
            <a:custGeom>
              <a:avLst/>
              <a:gdLst>
                <a:gd name="T0" fmla="*/ 655 w 655"/>
                <a:gd name="T1" fmla="*/ 1096 h 1096"/>
                <a:gd name="T2" fmla="*/ 0 w 655"/>
                <a:gd name="T3" fmla="*/ 83 h 1096"/>
                <a:gd name="T4" fmla="*/ 83 w 655"/>
                <a:gd name="T5" fmla="*/ 0 h 1096"/>
                <a:gd name="T6" fmla="*/ 655 w 655"/>
                <a:gd name="T7" fmla="*/ 275 h 1096"/>
                <a:gd name="T8" fmla="*/ 655 w 655"/>
                <a:gd name="T9" fmla="*/ 1096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5" h="1096">
                  <a:moveTo>
                    <a:pt x="655" y="1096"/>
                  </a:moveTo>
                  <a:lnTo>
                    <a:pt x="0" y="83"/>
                  </a:lnTo>
                  <a:lnTo>
                    <a:pt x="83" y="0"/>
                  </a:lnTo>
                  <a:lnTo>
                    <a:pt x="655" y="275"/>
                  </a:lnTo>
                  <a:lnTo>
                    <a:pt x="655" y="109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76" name="Group 9">
            <a:extLst>
              <a:ext uri="{FF2B5EF4-FFF2-40B4-BE49-F238E27FC236}">
                <a16:creationId xmlns:a16="http://schemas.microsoft.com/office/drawing/2014/main" id="{90C77F14-2D81-4ABB-8A7B-5224CFD005F9}"/>
              </a:ext>
            </a:extLst>
          </p:cNvPr>
          <p:cNvGrpSpPr/>
          <p:nvPr/>
        </p:nvGrpSpPr>
        <p:grpSpPr>
          <a:xfrm>
            <a:off x="1108516" y="4304592"/>
            <a:ext cx="4828498" cy="1258891"/>
            <a:chOff x="1108516" y="4304592"/>
            <a:chExt cx="4828498" cy="1258891"/>
          </a:xfrm>
        </p:grpSpPr>
        <p:sp>
          <p:nvSpPr>
            <p:cNvPr id="77" name="Rectangle 35">
              <a:extLst>
                <a:ext uri="{FF2B5EF4-FFF2-40B4-BE49-F238E27FC236}">
                  <a16:creationId xmlns:a16="http://schemas.microsoft.com/office/drawing/2014/main" id="{62632481-B2F0-47CC-9D44-AF5E721C7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516" y="4620463"/>
              <a:ext cx="4182506" cy="9430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78" name="Freeform 36">
              <a:extLst>
                <a:ext uri="{FF2B5EF4-FFF2-40B4-BE49-F238E27FC236}">
                  <a16:creationId xmlns:a16="http://schemas.microsoft.com/office/drawing/2014/main" id="{E3E932D2-A1CB-4D1C-9050-8518AAD86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5380" y="4304592"/>
              <a:ext cx="651634" cy="1258891"/>
            </a:xfrm>
            <a:custGeom>
              <a:avLst/>
              <a:gdLst>
                <a:gd name="T0" fmla="*/ 0 w 657"/>
                <a:gd name="T1" fmla="*/ 1096 h 1096"/>
                <a:gd name="T2" fmla="*/ 657 w 657"/>
                <a:gd name="T3" fmla="*/ 83 h 1096"/>
                <a:gd name="T4" fmla="*/ 572 w 657"/>
                <a:gd name="T5" fmla="*/ 0 h 1096"/>
                <a:gd name="T6" fmla="*/ 0 w 657"/>
                <a:gd name="T7" fmla="*/ 275 h 1096"/>
                <a:gd name="T8" fmla="*/ 0 w 657"/>
                <a:gd name="T9" fmla="*/ 1096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7" h="1096">
                  <a:moveTo>
                    <a:pt x="0" y="1096"/>
                  </a:moveTo>
                  <a:lnTo>
                    <a:pt x="657" y="83"/>
                  </a:lnTo>
                  <a:lnTo>
                    <a:pt x="572" y="0"/>
                  </a:lnTo>
                  <a:lnTo>
                    <a:pt x="0" y="275"/>
                  </a:lnTo>
                  <a:lnTo>
                    <a:pt x="0" y="109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79" name="Group 5">
            <a:extLst>
              <a:ext uri="{FF2B5EF4-FFF2-40B4-BE49-F238E27FC236}">
                <a16:creationId xmlns:a16="http://schemas.microsoft.com/office/drawing/2014/main" id="{9C452C26-972D-43F7-B237-F9106CE91C77}"/>
              </a:ext>
            </a:extLst>
          </p:cNvPr>
          <p:cNvGrpSpPr/>
          <p:nvPr/>
        </p:nvGrpSpPr>
        <p:grpSpPr>
          <a:xfrm>
            <a:off x="6345003" y="3249400"/>
            <a:ext cx="4673517" cy="940722"/>
            <a:chOff x="6345003" y="3249400"/>
            <a:chExt cx="4673517" cy="940722"/>
          </a:xfrm>
        </p:grpSpPr>
        <p:sp>
          <p:nvSpPr>
            <p:cNvPr id="80" name="Rectangle 37">
              <a:extLst>
                <a:ext uri="{FF2B5EF4-FFF2-40B4-BE49-F238E27FC236}">
                  <a16:creationId xmlns:a16="http://schemas.microsoft.com/office/drawing/2014/main" id="{88A41F28-986B-4269-A805-A51810894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9376" y="3249400"/>
              <a:ext cx="3969144" cy="94072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A98421F8-1C66-47E4-A981-F6424E3E5A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003" y="3249400"/>
              <a:ext cx="704373" cy="940722"/>
            </a:xfrm>
            <a:custGeom>
              <a:avLst/>
              <a:gdLst>
                <a:gd name="T0" fmla="*/ 437 w 437"/>
                <a:gd name="T1" fmla="*/ 0 h 819"/>
                <a:gd name="T2" fmla="*/ 0 w 437"/>
                <a:gd name="T3" fmla="*/ 355 h 819"/>
                <a:gd name="T4" fmla="*/ 0 w 437"/>
                <a:gd name="T5" fmla="*/ 511 h 819"/>
                <a:gd name="T6" fmla="*/ 437 w 437"/>
                <a:gd name="T7" fmla="*/ 819 h 819"/>
                <a:gd name="T8" fmla="*/ 437 w 437"/>
                <a:gd name="T9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7" h="819">
                  <a:moveTo>
                    <a:pt x="437" y="0"/>
                  </a:moveTo>
                  <a:lnTo>
                    <a:pt x="0" y="355"/>
                  </a:lnTo>
                  <a:lnTo>
                    <a:pt x="0" y="511"/>
                  </a:lnTo>
                  <a:lnTo>
                    <a:pt x="437" y="819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82" name="Group 8">
            <a:extLst>
              <a:ext uri="{FF2B5EF4-FFF2-40B4-BE49-F238E27FC236}">
                <a16:creationId xmlns:a16="http://schemas.microsoft.com/office/drawing/2014/main" id="{9D43A564-6D8D-411A-8B97-7CD1F685073E}"/>
              </a:ext>
            </a:extLst>
          </p:cNvPr>
          <p:cNvGrpSpPr/>
          <p:nvPr/>
        </p:nvGrpSpPr>
        <p:grpSpPr>
          <a:xfrm>
            <a:off x="1097280" y="3249400"/>
            <a:ext cx="4749566" cy="940722"/>
            <a:chOff x="1097280" y="3249400"/>
            <a:chExt cx="4749566" cy="940722"/>
          </a:xfrm>
        </p:grpSpPr>
        <p:sp>
          <p:nvSpPr>
            <p:cNvPr id="83" name="Rectangle 39">
              <a:extLst>
                <a:ext uri="{FF2B5EF4-FFF2-40B4-BE49-F238E27FC236}">
                  <a16:creationId xmlns:a16="http://schemas.microsoft.com/office/drawing/2014/main" id="{1148EE7C-B2CC-4876-9912-1D2E248F4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280" y="3249400"/>
              <a:ext cx="4046884" cy="94072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84" name="Freeform 40">
              <a:extLst>
                <a:ext uri="{FF2B5EF4-FFF2-40B4-BE49-F238E27FC236}">
                  <a16:creationId xmlns:a16="http://schemas.microsoft.com/office/drawing/2014/main" id="{AE747CAA-FFB5-4FB5-96E8-D4ED0CA62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7638" y="3249400"/>
              <a:ext cx="709208" cy="940722"/>
            </a:xfrm>
            <a:custGeom>
              <a:avLst/>
              <a:gdLst>
                <a:gd name="T0" fmla="*/ 0 w 440"/>
                <a:gd name="T1" fmla="*/ 0 h 819"/>
                <a:gd name="T2" fmla="*/ 440 w 440"/>
                <a:gd name="T3" fmla="*/ 355 h 819"/>
                <a:gd name="T4" fmla="*/ 440 w 440"/>
                <a:gd name="T5" fmla="*/ 511 h 819"/>
                <a:gd name="T6" fmla="*/ 0 w 440"/>
                <a:gd name="T7" fmla="*/ 819 h 819"/>
                <a:gd name="T8" fmla="*/ 0 w 440"/>
                <a:gd name="T9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819">
                  <a:moveTo>
                    <a:pt x="0" y="0"/>
                  </a:moveTo>
                  <a:lnTo>
                    <a:pt x="440" y="355"/>
                  </a:lnTo>
                  <a:lnTo>
                    <a:pt x="440" y="511"/>
                  </a:lnTo>
                  <a:lnTo>
                    <a:pt x="0" y="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85" name="Group 34">
            <a:extLst>
              <a:ext uri="{FF2B5EF4-FFF2-40B4-BE49-F238E27FC236}">
                <a16:creationId xmlns:a16="http://schemas.microsoft.com/office/drawing/2014/main" id="{4782834D-206C-4604-A68B-847C8776BA66}"/>
              </a:ext>
            </a:extLst>
          </p:cNvPr>
          <p:cNvGrpSpPr/>
          <p:nvPr/>
        </p:nvGrpSpPr>
        <p:grpSpPr>
          <a:xfrm>
            <a:off x="5292407" y="1979613"/>
            <a:ext cx="1607185" cy="3839527"/>
            <a:chOff x="1425575" y="1673225"/>
            <a:chExt cx="1987551" cy="4748213"/>
          </a:xfrm>
        </p:grpSpPr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F2FDC0C7-48AA-4D53-A744-C0232971E8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25575" y="1673225"/>
              <a:ext cx="1987551" cy="4748213"/>
            </a:xfrm>
            <a:custGeom>
              <a:avLst/>
              <a:gdLst>
                <a:gd name="T0" fmla="*/ 471 w 540"/>
                <a:gd name="T1" fmla="*/ 272 h 1295"/>
                <a:gd name="T2" fmla="*/ 525 w 540"/>
                <a:gd name="T3" fmla="*/ 521 h 1295"/>
                <a:gd name="T4" fmla="*/ 452 w 540"/>
                <a:gd name="T5" fmla="*/ 623 h 1295"/>
                <a:gd name="T6" fmla="*/ 451 w 540"/>
                <a:gd name="T7" fmla="*/ 492 h 1295"/>
                <a:gd name="T8" fmla="*/ 451 w 540"/>
                <a:gd name="T9" fmla="*/ 449 h 1295"/>
                <a:gd name="T10" fmla="*/ 330 w 540"/>
                <a:gd name="T11" fmla="*/ 10 h 1295"/>
                <a:gd name="T12" fmla="*/ 364 w 540"/>
                <a:gd name="T13" fmla="*/ 38 h 1295"/>
                <a:gd name="T14" fmla="*/ 374 w 540"/>
                <a:gd name="T15" fmla="*/ 112 h 1295"/>
                <a:gd name="T16" fmla="*/ 358 w 540"/>
                <a:gd name="T17" fmla="*/ 142 h 1295"/>
                <a:gd name="T18" fmla="*/ 355 w 540"/>
                <a:gd name="T19" fmla="*/ 188 h 1295"/>
                <a:gd name="T20" fmla="*/ 425 w 540"/>
                <a:gd name="T21" fmla="*/ 230 h 1295"/>
                <a:gd name="T22" fmla="*/ 451 w 540"/>
                <a:gd name="T23" fmla="*/ 449 h 1295"/>
                <a:gd name="T24" fmla="*/ 441 w 540"/>
                <a:gd name="T25" fmla="*/ 520 h 1295"/>
                <a:gd name="T26" fmla="*/ 451 w 540"/>
                <a:gd name="T27" fmla="*/ 622 h 1295"/>
                <a:gd name="T28" fmla="*/ 429 w 540"/>
                <a:gd name="T29" fmla="*/ 642 h 1295"/>
                <a:gd name="T30" fmla="*/ 400 w 540"/>
                <a:gd name="T31" fmla="*/ 721 h 1295"/>
                <a:gd name="T32" fmla="*/ 360 w 540"/>
                <a:gd name="T33" fmla="*/ 1005 h 1295"/>
                <a:gd name="T34" fmla="*/ 332 w 540"/>
                <a:gd name="T35" fmla="*/ 1162 h 1295"/>
                <a:gd name="T36" fmla="*/ 345 w 540"/>
                <a:gd name="T37" fmla="*/ 1231 h 1295"/>
                <a:gd name="T38" fmla="*/ 333 w 540"/>
                <a:gd name="T39" fmla="*/ 1279 h 1295"/>
                <a:gd name="T40" fmla="*/ 273 w 540"/>
                <a:gd name="T41" fmla="*/ 1260 h 1295"/>
                <a:gd name="T42" fmla="*/ 277 w 540"/>
                <a:gd name="T43" fmla="*/ 1209 h 1295"/>
                <a:gd name="T44" fmla="*/ 272 w 540"/>
                <a:gd name="T45" fmla="*/ 1152 h 1295"/>
                <a:gd name="T46" fmla="*/ 274 w 540"/>
                <a:gd name="T47" fmla="*/ 1050 h 1295"/>
                <a:gd name="T48" fmla="*/ 284 w 540"/>
                <a:gd name="T49" fmla="*/ 961 h 1295"/>
                <a:gd name="T50" fmla="*/ 278 w 540"/>
                <a:gd name="T51" fmla="*/ 836 h 1295"/>
                <a:gd name="T52" fmla="*/ 250 w 540"/>
                <a:gd name="T53" fmla="*/ 789 h 1295"/>
                <a:gd name="T54" fmla="*/ 158 w 540"/>
                <a:gd name="T55" fmla="*/ 1136 h 1295"/>
                <a:gd name="T56" fmla="*/ 163 w 540"/>
                <a:gd name="T57" fmla="*/ 469 h 1295"/>
                <a:gd name="T58" fmla="*/ 158 w 540"/>
                <a:gd name="T59" fmla="*/ 437 h 1295"/>
                <a:gd name="T60" fmla="*/ 190 w 540"/>
                <a:gd name="T61" fmla="*/ 217 h 1295"/>
                <a:gd name="T62" fmla="*/ 272 w 540"/>
                <a:gd name="T63" fmla="*/ 185 h 1295"/>
                <a:gd name="T64" fmla="*/ 260 w 540"/>
                <a:gd name="T65" fmla="*/ 132 h 1295"/>
                <a:gd name="T66" fmla="*/ 265 w 540"/>
                <a:gd name="T67" fmla="*/ 69 h 1295"/>
                <a:gd name="T68" fmla="*/ 290 w 540"/>
                <a:gd name="T69" fmla="*/ 21 h 1295"/>
                <a:gd name="T70" fmla="*/ 330 w 540"/>
                <a:gd name="T71" fmla="*/ 10 h 1295"/>
                <a:gd name="T72" fmla="*/ 155 w 540"/>
                <a:gd name="T73" fmla="*/ 1151 h 1295"/>
                <a:gd name="T74" fmla="*/ 131 w 540"/>
                <a:gd name="T75" fmla="*/ 1241 h 1295"/>
                <a:gd name="T76" fmla="*/ 100 w 540"/>
                <a:gd name="T77" fmla="*/ 1255 h 1295"/>
                <a:gd name="T78" fmla="*/ 0 w 540"/>
                <a:gd name="T79" fmla="*/ 1285 h 1295"/>
                <a:gd name="T80" fmla="*/ 51 w 540"/>
                <a:gd name="T81" fmla="*/ 1218 h 1295"/>
                <a:gd name="T82" fmla="*/ 76 w 540"/>
                <a:gd name="T83" fmla="*/ 1101 h 1295"/>
                <a:gd name="T84" fmla="*/ 135 w 540"/>
                <a:gd name="T85" fmla="*/ 784 h 1295"/>
                <a:gd name="T86" fmla="*/ 154 w 540"/>
                <a:gd name="T87" fmla="*/ 662 h 1295"/>
                <a:gd name="T88" fmla="*/ 132 w 540"/>
                <a:gd name="T89" fmla="*/ 648 h 1295"/>
                <a:gd name="T90" fmla="*/ 126 w 540"/>
                <a:gd name="T91" fmla="*/ 610 h 1295"/>
                <a:gd name="T92" fmla="*/ 83 w 540"/>
                <a:gd name="T93" fmla="*/ 489 h 1295"/>
                <a:gd name="T94" fmla="*/ 114 w 540"/>
                <a:gd name="T95" fmla="*/ 341 h 1295"/>
                <a:gd name="T96" fmla="*/ 147 w 540"/>
                <a:gd name="T97" fmla="*/ 238 h 1295"/>
                <a:gd name="T98" fmla="*/ 158 w 540"/>
                <a:gd name="T99" fmla="*/ 437 h 1295"/>
                <a:gd name="T100" fmla="*/ 150 w 540"/>
                <a:gd name="T101" fmla="*/ 466 h 1295"/>
                <a:gd name="T102" fmla="*/ 158 w 540"/>
                <a:gd name="T103" fmla="*/ 509 h 1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0" h="1295">
                  <a:moveTo>
                    <a:pt x="451" y="240"/>
                  </a:moveTo>
                  <a:cubicBezTo>
                    <a:pt x="460" y="246"/>
                    <a:pt x="468" y="256"/>
                    <a:pt x="471" y="272"/>
                  </a:cubicBezTo>
                  <a:cubicBezTo>
                    <a:pt x="476" y="302"/>
                    <a:pt x="507" y="404"/>
                    <a:pt x="523" y="432"/>
                  </a:cubicBezTo>
                  <a:cubicBezTo>
                    <a:pt x="538" y="459"/>
                    <a:pt x="540" y="497"/>
                    <a:pt x="525" y="521"/>
                  </a:cubicBezTo>
                  <a:cubicBezTo>
                    <a:pt x="509" y="544"/>
                    <a:pt x="473" y="601"/>
                    <a:pt x="467" y="610"/>
                  </a:cubicBezTo>
                  <a:cubicBezTo>
                    <a:pt x="462" y="618"/>
                    <a:pt x="460" y="623"/>
                    <a:pt x="452" y="623"/>
                  </a:cubicBezTo>
                  <a:cubicBezTo>
                    <a:pt x="452" y="622"/>
                    <a:pt x="451" y="622"/>
                    <a:pt x="451" y="622"/>
                  </a:cubicBezTo>
                  <a:cubicBezTo>
                    <a:pt x="451" y="492"/>
                    <a:pt x="451" y="492"/>
                    <a:pt x="451" y="492"/>
                  </a:cubicBezTo>
                  <a:cubicBezTo>
                    <a:pt x="458" y="480"/>
                    <a:pt x="466" y="471"/>
                    <a:pt x="463" y="465"/>
                  </a:cubicBezTo>
                  <a:cubicBezTo>
                    <a:pt x="458" y="457"/>
                    <a:pt x="455" y="456"/>
                    <a:pt x="451" y="449"/>
                  </a:cubicBezTo>
                  <a:lnTo>
                    <a:pt x="451" y="240"/>
                  </a:lnTo>
                  <a:close/>
                  <a:moveTo>
                    <a:pt x="330" y="10"/>
                  </a:moveTo>
                  <a:cubicBezTo>
                    <a:pt x="337" y="16"/>
                    <a:pt x="345" y="27"/>
                    <a:pt x="352" y="23"/>
                  </a:cubicBezTo>
                  <a:cubicBezTo>
                    <a:pt x="358" y="20"/>
                    <a:pt x="357" y="38"/>
                    <a:pt x="364" y="38"/>
                  </a:cubicBezTo>
                  <a:cubicBezTo>
                    <a:pt x="372" y="38"/>
                    <a:pt x="380" y="64"/>
                    <a:pt x="379" y="78"/>
                  </a:cubicBezTo>
                  <a:cubicBezTo>
                    <a:pt x="378" y="92"/>
                    <a:pt x="375" y="106"/>
                    <a:pt x="374" y="112"/>
                  </a:cubicBezTo>
                  <a:cubicBezTo>
                    <a:pt x="373" y="118"/>
                    <a:pt x="370" y="141"/>
                    <a:pt x="365" y="141"/>
                  </a:cubicBezTo>
                  <a:cubicBezTo>
                    <a:pt x="360" y="141"/>
                    <a:pt x="358" y="142"/>
                    <a:pt x="358" y="142"/>
                  </a:cubicBezTo>
                  <a:cubicBezTo>
                    <a:pt x="358" y="142"/>
                    <a:pt x="353" y="160"/>
                    <a:pt x="353" y="174"/>
                  </a:cubicBezTo>
                  <a:cubicBezTo>
                    <a:pt x="353" y="188"/>
                    <a:pt x="355" y="188"/>
                    <a:pt x="355" y="188"/>
                  </a:cubicBezTo>
                  <a:cubicBezTo>
                    <a:pt x="363" y="202"/>
                    <a:pt x="363" y="202"/>
                    <a:pt x="363" y="202"/>
                  </a:cubicBezTo>
                  <a:cubicBezTo>
                    <a:pt x="363" y="202"/>
                    <a:pt x="406" y="224"/>
                    <a:pt x="425" y="230"/>
                  </a:cubicBezTo>
                  <a:cubicBezTo>
                    <a:pt x="434" y="232"/>
                    <a:pt x="443" y="235"/>
                    <a:pt x="451" y="240"/>
                  </a:cubicBezTo>
                  <a:cubicBezTo>
                    <a:pt x="451" y="449"/>
                    <a:pt x="451" y="449"/>
                    <a:pt x="451" y="449"/>
                  </a:cubicBezTo>
                  <a:cubicBezTo>
                    <a:pt x="448" y="445"/>
                    <a:pt x="446" y="439"/>
                    <a:pt x="443" y="426"/>
                  </a:cubicBezTo>
                  <a:cubicBezTo>
                    <a:pt x="443" y="453"/>
                    <a:pt x="434" y="493"/>
                    <a:pt x="441" y="520"/>
                  </a:cubicBezTo>
                  <a:cubicBezTo>
                    <a:pt x="440" y="510"/>
                    <a:pt x="445" y="500"/>
                    <a:pt x="451" y="492"/>
                  </a:cubicBezTo>
                  <a:cubicBezTo>
                    <a:pt x="451" y="622"/>
                    <a:pt x="451" y="622"/>
                    <a:pt x="451" y="622"/>
                  </a:cubicBezTo>
                  <a:cubicBezTo>
                    <a:pt x="444" y="622"/>
                    <a:pt x="439" y="623"/>
                    <a:pt x="439" y="623"/>
                  </a:cubicBezTo>
                  <a:cubicBezTo>
                    <a:pt x="439" y="623"/>
                    <a:pt x="435" y="638"/>
                    <a:pt x="429" y="642"/>
                  </a:cubicBezTo>
                  <a:cubicBezTo>
                    <a:pt x="423" y="647"/>
                    <a:pt x="415" y="662"/>
                    <a:pt x="413" y="657"/>
                  </a:cubicBezTo>
                  <a:cubicBezTo>
                    <a:pt x="411" y="651"/>
                    <a:pt x="406" y="696"/>
                    <a:pt x="400" y="721"/>
                  </a:cubicBezTo>
                  <a:cubicBezTo>
                    <a:pt x="395" y="745"/>
                    <a:pt x="369" y="914"/>
                    <a:pt x="369" y="939"/>
                  </a:cubicBezTo>
                  <a:cubicBezTo>
                    <a:pt x="369" y="963"/>
                    <a:pt x="359" y="988"/>
                    <a:pt x="360" y="1005"/>
                  </a:cubicBezTo>
                  <a:cubicBezTo>
                    <a:pt x="361" y="1022"/>
                    <a:pt x="357" y="1068"/>
                    <a:pt x="356" y="1093"/>
                  </a:cubicBezTo>
                  <a:cubicBezTo>
                    <a:pt x="355" y="1118"/>
                    <a:pt x="332" y="1144"/>
                    <a:pt x="332" y="1162"/>
                  </a:cubicBezTo>
                  <a:cubicBezTo>
                    <a:pt x="332" y="1181"/>
                    <a:pt x="338" y="1189"/>
                    <a:pt x="335" y="1200"/>
                  </a:cubicBezTo>
                  <a:cubicBezTo>
                    <a:pt x="332" y="1210"/>
                    <a:pt x="333" y="1218"/>
                    <a:pt x="345" y="1231"/>
                  </a:cubicBezTo>
                  <a:cubicBezTo>
                    <a:pt x="356" y="1243"/>
                    <a:pt x="361" y="1255"/>
                    <a:pt x="360" y="1264"/>
                  </a:cubicBezTo>
                  <a:cubicBezTo>
                    <a:pt x="359" y="1274"/>
                    <a:pt x="356" y="1278"/>
                    <a:pt x="333" y="1279"/>
                  </a:cubicBezTo>
                  <a:cubicBezTo>
                    <a:pt x="310" y="1280"/>
                    <a:pt x="288" y="1273"/>
                    <a:pt x="288" y="1267"/>
                  </a:cubicBezTo>
                  <a:cubicBezTo>
                    <a:pt x="288" y="1262"/>
                    <a:pt x="280" y="1260"/>
                    <a:pt x="273" y="1260"/>
                  </a:cubicBezTo>
                  <a:cubicBezTo>
                    <a:pt x="266" y="1260"/>
                    <a:pt x="267" y="1253"/>
                    <a:pt x="270" y="1239"/>
                  </a:cubicBezTo>
                  <a:cubicBezTo>
                    <a:pt x="273" y="1226"/>
                    <a:pt x="283" y="1208"/>
                    <a:pt x="277" y="1209"/>
                  </a:cubicBezTo>
                  <a:cubicBezTo>
                    <a:pt x="271" y="1211"/>
                    <a:pt x="266" y="1208"/>
                    <a:pt x="266" y="1188"/>
                  </a:cubicBezTo>
                  <a:cubicBezTo>
                    <a:pt x="266" y="1169"/>
                    <a:pt x="264" y="1163"/>
                    <a:pt x="272" y="1152"/>
                  </a:cubicBezTo>
                  <a:cubicBezTo>
                    <a:pt x="281" y="1140"/>
                    <a:pt x="279" y="1119"/>
                    <a:pt x="277" y="1102"/>
                  </a:cubicBezTo>
                  <a:cubicBezTo>
                    <a:pt x="275" y="1084"/>
                    <a:pt x="269" y="1072"/>
                    <a:pt x="274" y="1050"/>
                  </a:cubicBezTo>
                  <a:cubicBezTo>
                    <a:pt x="279" y="1029"/>
                    <a:pt x="280" y="1003"/>
                    <a:pt x="277" y="993"/>
                  </a:cubicBezTo>
                  <a:cubicBezTo>
                    <a:pt x="274" y="982"/>
                    <a:pt x="276" y="969"/>
                    <a:pt x="284" y="961"/>
                  </a:cubicBezTo>
                  <a:cubicBezTo>
                    <a:pt x="292" y="952"/>
                    <a:pt x="280" y="937"/>
                    <a:pt x="280" y="927"/>
                  </a:cubicBezTo>
                  <a:cubicBezTo>
                    <a:pt x="280" y="917"/>
                    <a:pt x="283" y="877"/>
                    <a:pt x="278" y="836"/>
                  </a:cubicBezTo>
                  <a:cubicBezTo>
                    <a:pt x="273" y="796"/>
                    <a:pt x="272" y="765"/>
                    <a:pt x="271" y="754"/>
                  </a:cubicBezTo>
                  <a:cubicBezTo>
                    <a:pt x="270" y="744"/>
                    <a:pt x="265" y="749"/>
                    <a:pt x="250" y="789"/>
                  </a:cubicBezTo>
                  <a:cubicBezTo>
                    <a:pt x="236" y="830"/>
                    <a:pt x="199" y="956"/>
                    <a:pt x="192" y="984"/>
                  </a:cubicBezTo>
                  <a:cubicBezTo>
                    <a:pt x="186" y="1008"/>
                    <a:pt x="166" y="1096"/>
                    <a:pt x="158" y="1136"/>
                  </a:cubicBezTo>
                  <a:cubicBezTo>
                    <a:pt x="158" y="509"/>
                    <a:pt x="158" y="509"/>
                    <a:pt x="158" y="509"/>
                  </a:cubicBezTo>
                  <a:cubicBezTo>
                    <a:pt x="160" y="506"/>
                    <a:pt x="158" y="485"/>
                    <a:pt x="163" y="469"/>
                  </a:cubicBezTo>
                  <a:cubicBezTo>
                    <a:pt x="169" y="451"/>
                    <a:pt x="171" y="426"/>
                    <a:pt x="172" y="396"/>
                  </a:cubicBezTo>
                  <a:cubicBezTo>
                    <a:pt x="172" y="396"/>
                    <a:pt x="165" y="421"/>
                    <a:pt x="158" y="437"/>
                  </a:cubicBezTo>
                  <a:cubicBezTo>
                    <a:pt x="158" y="224"/>
                    <a:pt x="158" y="224"/>
                    <a:pt x="158" y="224"/>
                  </a:cubicBezTo>
                  <a:cubicBezTo>
                    <a:pt x="164" y="221"/>
                    <a:pt x="175" y="219"/>
                    <a:pt x="190" y="217"/>
                  </a:cubicBezTo>
                  <a:cubicBezTo>
                    <a:pt x="226" y="212"/>
                    <a:pt x="252" y="202"/>
                    <a:pt x="261" y="195"/>
                  </a:cubicBezTo>
                  <a:cubicBezTo>
                    <a:pt x="266" y="191"/>
                    <a:pt x="269" y="188"/>
                    <a:pt x="272" y="185"/>
                  </a:cubicBezTo>
                  <a:cubicBezTo>
                    <a:pt x="274" y="182"/>
                    <a:pt x="279" y="177"/>
                    <a:pt x="275" y="177"/>
                  </a:cubicBezTo>
                  <a:cubicBezTo>
                    <a:pt x="266" y="176"/>
                    <a:pt x="264" y="142"/>
                    <a:pt x="260" y="132"/>
                  </a:cubicBezTo>
                  <a:cubicBezTo>
                    <a:pt x="255" y="122"/>
                    <a:pt x="257" y="115"/>
                    <a:pt x="260" y="106"/>
                  </a:cubicBezTo>
                  <a:cubicBezTo>
                    <a:pt x="263" y="97"/>
                    <a:pt x="257" y="83"/>
                    <a:pt x="265" y="69"/>
                  </a:cubicBezTo>
                  <a:cubicBezTo>
                    <a:pt x="272" y="55"/>
                    <a:pt x="262" y="37"/>
                    <a:pt x="272" y="35"/>
                  </a:cubicBezTo>
                  <a:cubicBezTo>
                    <a:pt x="283" y="33"/>
                    <a:pt x="279" y="21"/>
                    <a:pt x="290" y="21"/>
                  </a:cubicBezTo>
                  <a:cubicBezTo>
                    <a:pt x="300" y="21"/>
                    <a:pt x="301" y="6"/>
                    <a:pt x="312" y="11"/>
                  </a:cubicBezTo>
                  <a:cubicBezTo>
                    <a:pt x="322" y="16"/>
                    <a:pt x="322" y="0"/>
                    <a:pt x="330" y="10"/>
                  </a:cubicBezTo>
                  <a:close/>
                  <a:moveTo>
                    <a:pt x="158" y="1136"/>
                  </a:moveTo>
                  <a:cubicBezTo>
                    <a:pt x="156" y="1142"/>
                    <a:pt x="155" y="1147"/>
                    <a:pt x="155" y="1151"/>
                  </a:cubicBezTo>
                  <a:cubicBezTo>
                    <a:pt x="150" y="1175"/>
                    <a:pt x="144" y="1223"/>
                    <a:pt x="137" y="1223"/>
                  </a:cubicBezTo>
                  <a:cubicBezTo>
                    <a:pt x="131" y="1223"/>
                    <a:pt x="132" y="1228"/>
                    <a:pt x="131" y="1241"/>
                  </a:cubicBezTo>
                  <a:cubicBezTo>
                    <a:pt x="131" y="1255"/>
                    <a:pt x="117" y="1257"/>
                    <a:pt x="109" y="1260"/>
                  </a:cubicBezTo>
                  <a:cubicBezTo>
                    <a:pt x="102" y="1263"/>
                    <a:pt x="100" y="1255"/>
                    <a:pt x="100" y="1255"/>
                  </a:cubicBezTo>
                  <a:cubicBezTo>
                    <a:pt x="100" y="1255"/>
                    <a:pt x="87" y="1281"/>
                    <a:pt x="65" y="1284"/>
                  </a:cubicBezTo>
                  <a:cubicBezTo>
                    <a:pt x="43" y="1287"/>
                    <a:pt x="0" y="1295"/>
                    <a:pt x="0" y="1285"/>
                  </a:cubicBezTo>
                  <a:cubicBezTo>
                    <a:pt x="0" y="1274"/>
                    <a:pt x="5" y="1264"/>
                    <a:pt x="20" y="1256"/>
                  </a:cubicBezTo>
                  <a:cubicBezTo>
                    <a:pt x="34" y="1247"/>
                    <a:pt x="45" y="1224"/>
                    <a:pt x="51" y="1218"/>
                  </a:cubicBezTo>
                  <a:cubicBezTo>
                    <a:pt x="56" y="1212"/>
                    <a:pt x="49" y="1214"/>
                    <a:pt x="53" y="1203"/>
                  </a:cubicBezTo>
                  <a:cubicBezTo>
                    <a:pt x="58" y="1191"/>
                    <a:pt x="73" y="1123"/>
                    <a:pt x="76" y="1101"/>
                  </a:cubicBezTo>
                  <a:cubicBezTo>
                    <a:pt x="78" y="1078"/>
                    <a:pt x="77" y="1002"/>
                    <a:pt x="87" y="967"/>
                  </a:cubicBezTo>
                  <a:cubicBezTo>
                    <a:pt x="98" y="931"/>
                    <a:pt x="131" y="816"/>
                    <a:pt x="135" y="784"/>
                  </a:cubicBezTo>
                  <a:cubicBezTo>
                    <a:pt x="140" y="753"/>
                    <a:pt x="147" y="721"/>
                    <a:pt x="147" y="703"/>
                  </a:cubicBezTo>
                  <a:cubicBezTo>
                    <a:pt x="147" y="686"/>
                    <a:pt x="149" y="674"/>
                    <a:pt x="154" y="662"/>
                  </a:cubicBezTo>
                  <a:cubicBezTo>
                    <a:pt x="158" y="649"/>
                    <a:pt x="153" y="632"/>
                    <a:pt x="153" y="632"/>
                  </a:cubicBezTo>
                  <a:cubicBezTo>
                    <a:pt x="153" y="632"/>
                    <a:pt x="140" y="642"/>
                    <a:pt x="132" y="648"/>
                  </a:cubicBezTo>
                  <a:cubicBezTo>
                    <a:pt x="125" y="655"/>
                    <a:pt x="125" y="645"/>
                    <a:pt x="129" y="629"/>
                  </a:cubicBezTo>
                  <a:cubicBezTo>
                    <a:pt x="132" y="614"/>
                    <a:pt x="130" y="605"/>
                    <a:pt x="126" y="610"/>
                  </a:cubicBezTo>
                  <a:cubicBezTo>
                    <a:pt x="122" y="615"/>
                    <a:pt x="119" y="585"/>
                    <a:pt x="109" y="566"/>
                  </a:cubicBezTo>
                  <a:cubicBezTo>
                    <a:pt x="100" y="548"/>
                    <a:pt x="78" y="511"/>
                    <a:pt x="83" y="489"/>
                  </a:cubicBezTo>
                  <a:cubicBezTo>
                    <a:pt x="88" y="468"/>
                    <a:pt x="90" y="431"/>
                    <a:pt x="96" y="412"/>
                  </a:cubicBezTo>
                  <a:cubicBezTo>
                    <a:pt x="102" y="394"/>
                    <a:pt x="107" y="361"/>
                    <a:pt x="114" y="341"/>
                  </a:cubicBezTo>
                  <a:cubicBezTo>
                    <a:pt x="121" y="321"/>
                    <a:pt x="120" y="311"/>
                    <a:pt x="129" y="291"/>
                  </a:cubicBezTo>
                  <a:cubicBezTo>
                    <a:pt x="137" y="271"/>
                    <a:pt x="147" y="247"/>
                    <a:pt x="147" y="238"/>
                  </a:cubicBezTo>
                  <a:cubicBezTo>
                    <a:pt x="147" y="232"/>
                    <a:pt x="149" y="228"/>
                    <a:pt x="158" y="224"/>
                  </a:cubicBezTo>
                  <a:cubicBezTo>
                    <a:pt x="158" y="437"/>
                    <a:pt x="158" y="437"/>
                    <a:pt x="158" y="437"/>
                  </a:cubicBezTo>
                  <a:cubicBezTo>
                    <a:pt x="155" y="443"/>
                    <a:pt x="152" y="448"/>
                    <a:pt x="150" y="449"/>
                  </a:cubicBezTo>
                  <a:cubicBezTo>
                    <a:pt x="142" y="451"/>
                    <a:pt x="141" y="461"/>
                    <a:pt x="150" y="466"/>
                  </a:cubicBezTo>
                  <a:cubicBezTo>
                    <a:pt x="158" y="471"/>
                    <a:pt x="153" y="504"/>
                    <a:pt x="157" y="509"/>
                  </a:cubicBezTo>
                  <a:cubicBezTo>
                    <a:pt x="157" y="509"/>
                    <a:pt x="157" y="509"/>
                    <a:pt x="158" y="509"/>
                  </a:cubicBezTo>
                  <a:lnTo>
                    <a:pt x="158" y="1136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B3A58926-421B-4AAF-9FD7-C670148FB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2175" y="2351088"/>
              <a:ext cx="703263" cy="1368425"/>
            </a:xfrm>
            <a:custGeom>
              <a:avLst/>
              <a:gdLst>
                <a:gd name="T0" fmla="*/ 153 w 191"/>
                <a:gd name="T1" fmla="*/ 0 h 373"/>
                <a:gd name="T2" fmla="*/ 155 w 191"/>
                <a:gd name="T3" fmla="*/ 3 h 373"/>
                <a:gd name="T4" fmla="*/ 162 w 191"/>
                <a:gd name="T5" fmla="*/ 15 h 373"/>
                <a:gd name="T6" fmla="*/ 162 w 191"/>
                <a:gd name="T7" fmla="*/ 17 h 373"/>
                <a:gd name="T8" fmla="*/ 156 w 191"/>
                <a:gd name="T9" fmla="*/ 149 h 373"/>
                <a:gd name="T10" fmla="*/ 157 w 191"/>
                <a:gd name="T11" fmla="*/ 255 h 373"/>
                <a:gd name="T12" fmla="*/ 175 w 191"/>
                <a:gd name="T13" fmla="*/ 334 h 373"/>
                <a:gd name="T14" fmla="*/ 191 w 191"/>
                <a:gd name="T15" fmla="*/ 372 h 373"/>
                <a:gd name="T16" fmla="*/ 126 w 191"/>
                <a:gd name="T17" fmla="*/ 368 h 373"/>
                <a:gd name="T18" fmla="*/ 20 w 191"/>
                <a:gd name="T19" fmla="*/ 369 h 373"/>
                <a:gd name="T20" fmla="*/ 0 w 191"/>
                <a:gd name="T21" fmla="*/ 361 h 373"/>
                <a:gd name="T22" fmla="*/ 24 w 191"/>
                <a:gd name="T23" fmla="*/ 291 h 373"/>
                <a:gd name="T24" fmla="*/ 44 w 191"/>
                <a:gd name="T25" fmla="*/ 155 h 373"/>
                <a:gd name="T26" fmla="*/ 52 w 191"/>
                <a:gd name="T27" fmla="*/ 32 h 373"/>
                <a:gd name="T28" fmla="*/ 60 w 191"/>
                <a:gd name="T29" fmla="*/ 11 h 373"/>
                <a:gd name="T30" fmla="*/ 61 w 191"/>
                <a:gd name="T31" fmla="*/ 10 h 373"/>
                <a:gd name="T32" fmla="*/ 72 w 191"/>
                <a:gd name="T33" fmla="*/ 0 h 373"/>
                <a:gd name="T34" fmla="*/ 91 w 191"/>
                <a:gd name="T35" fmla="*/ 23 h 373"/>
                <a:gd name="T36" fmla="*/ 121 w 191"/>
                <a:gd name="T37" fmla="*/ 33 h 373"/>
                <a:gd name="T38" fmla="*/ 153 w 191"/>
                <a:gd name="T39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1" h="373">
                  <a:moveTo>
                    <a:pt x="153" y="0"/>
                  </a:moveTo>
                  <a:cubicBezTo>
                    <a:pt x="154" y="3"/>
                    <a:pt x="155" y="3"/>
                    <a:pt x="155" y="3"/>
                  </a:cubicBezTo>
                  <a:cubicBezTo>
                    <a:pt x="162" y="15"/>
                    <a:pt x="162" y="15"/>
                    <a:pt x="162" y="15"/>
                  </a:cubicBezTo>
                  <a:cubicBezTo>
                    <a:pt x="162" y="16"/>
                    <a:pt x="162" y="16"/>
                    <a:pt x="162" y="17"/>
                  </a:cubicBezTo>
                  <a:cubicBezTo>
                    <a:pt x="159" y="37"/>
                    <a:pt x="156" y="104"/>
                    <a:pt x="156" y="149"/>
                  </a:cubicBezTo>
                  <a:cubicBezTo>
                    <a:pt x="156" y="194"/>
                    <a:pt x="150" y="218"/>
                    <a:pt x="157" y="255"/>
                  </a:cubicBezTo>
                  <a:cubicBezTo>
                    <a:pt x="164" y="291"/>
                    <a:pt x="165" y="312"/>
                    <a:pt x="175" y="334"/>
                  </a:cubicBezTo>
                  <a:cubicBezTo>
                    <a:pt x="185" y="356"/>
                    <a:pt x="191" y="372"/>
                    <a:pt x="191" y="372"/>
                  </a:cubicBezTo>
                  <a:cubicBezTo>
                    <a:pt x="191" y="372"/>
                    <a:pt x="159" y="368"/>
                    <a:pt x="126" y="368"/>
                  </a:cubicBezTo>
                  <a:cubicBezTo>
                    <a:pt x="93" y="368"/>
                    <a:pt x="33" y="373"/>
                    <a:pt x="20" y="369"/>
                  </a:cubicBezTo>
                  <a:cubicBezTo>
                    <a:pt x="8" y="366"/>
                    <a:pt x="0" y="361"/>
                    <a:pt x="0" y="361"/>
                  </a:cubicBezTo>
                  <a:cubicBezTo>
                    <a:pt x="0" y="361"/>
                    <a:pt x="14" y="328"/>
                    <a:pt x="24" y="291"/>
                  </a:cubicBezTo>
                  <a:cubicBezTo>
                    <a:pt x="34" y="255"/>
                    <a:pt x="44" y="205"/>
                    <a:pt x="44" y="155"/>
                  </a:cubicBezTo>
                  <a:cubicBezTo>
                    <a:pt x="44" y="105"/>
                    <a:pt x="42" y="57"/>
                    <a:pt x="52" y="32"/>
                  </a:cubicBezTo>
                  <a:cubicBezTo>
                    <a:pt x="56" y="23"/>
                    <a:pt x="58" y="16"/>
                    <a:pt x="60" y="11"/>
                  </a:cubicBezTo>
                  <a:cubicBezTo>
                    <a:pt x="60" y="11"/>
                    <a:pt x="58" y="12"/>
                    <a:pt x="61" y="10"/>
                  </a:cubicBezTo>
                  <a:cubicBezTo>
                    <a:pt x="63" y="8"/>
                    <a:pt x="69" y="3"/>
                    <a:pt x="72" y="0"/>
                  </a:cubicBezTo>
                  <a:cubicBezTo>
                    <a:pt x="77" y="6"/>
                    <a:pt x="80" y="10"/>
                    <a:pt x="91" y="23"/>
                  </a:cubicBezTo>
                  <a:cubicBezTo>
                    <a:pt x="102" y="36"/>
                    <a:pt x="103" y="45"/>
                    <a:pt x="121" y="33"/>
                  </a:cubicBezTo>
                  <a:cubicBezTo>
                    <a:pt x="135" y="24"/>
                    <a:pt x="144" y="11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62071613-A1A5-4BCB-8929-89755EA93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300" y="2509838"/>
              <a:ext cx="338138" cy="1352550"/>
            </a:xfrm>
            <a:custGeom>
              <a:avLst/>
              <a:gdLst>
                <a:gd name="T0" fmla="*/ 77 w 92"/>
                <a:gd name="T1" fmla="*/ 0 h 369"/>
                <a:gd name="T2" fmla="*/ 59 w 92"/>
                <a:gd name="T3" fmla="*/ 18 h 369"/>
                <a:gd name="T4" fmla="*/ 65 w 92"/>
                <a:gd name="T5" fmla="*/ 29 h 369"/>
                <a:gd name="T6" fmla="*/ 37 w 92"/>
                <a:gd name="T7" fmla="*/ 139 h 369"/>
                <a:gd name="T8" fmla="*/ 4 w 92"/>
                <a:gd name="T9" fmla="*/ 314 h 369"/>
                <a:gd name="T10" fmla="*/ 15 w 92"/>
                <a:gd name="T11" fmla="*/ 354 h 369"/>
                <a:gd name="T12" fmla="*/ 35 w 92"/>
                <a:gd name="T13" fmla="*/ 356 h 369"/>
                <a:gd name="T14" fmla="*/ 59 w 92"/>
                <a:gd name="T15" fmla="*/ 311 h 369"/>
                <a:gd name="T16" fmla="*/ 80 w 92"/>
                <a:gd name="T17" fmla="*/ 168 h 369"/>
                <a:gd name="T18" fmla="*/ 87 w 92"/>
                <a:gd name="T19" fmla="*/ 57 h 369"/>
                <a:gd name="T20" fmla="*/ 81 w 92"/>
                <a:gd name="T21" fmla="*/ 29 h 369"/>
                <a:gd name="T22" fmla="*/ 92 w 92"/>
                <a:gd name="T23" fmla="*/ 17 h 369"/>
                <a:gd name="T24" fmla="*/ 77 w 92"/>
                <a:gd name="T2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369">
                  <a:moveTo>
                    <a:pt x="77" y="0"/>
                  </a:move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68" y="21"/>
                    <a:pt x="65" y="29"/>
                  </a:cubicBezTo>
                  <a:cubicBezTo>
                    <a:pt x="62" y="37"/>
                    <a:pt x="49" y="81"/>
                    <a:pt x="37" y="139"/>
                  </a:cubicBezTo>
                  <a:cubicBezTo>
                    <a:pt x="24" y="198"/>
                    <a:pt x="7" y="300"/>
                    <a:pt x="4" y="314"/>
                  </a:cubicBezTo>
                  <a:cubicBezTo>
                    <a:pt x="0" y="329"/>
                    <a:pt x="5" y="339"/>
                    <a:pt x="15" y="354"/>
                  </a:cubicBezTo>
                  <a:cubicBezTo>
                    <a:pt x="24" y="369"/>
                    <a:pt x="25" y="369"/>
                    <a:pt x="35" y="356"/>
                  </a:cubicBezTo>
                  <a:cubicBezTo>
                    <a:pt x="45" y="343"/>
                    <a:pt x="52" y="348"/>
                    <a:pt x="59" y="311"/>
                  </a:cubicBezTo>
                  <a:cubicBezTo>
                    <a:pt x="65" y="274"/>
                    <a:pt x="75" y="200"/>
                    <a:pt x="80" y="168"/>
                  </a:cubicBezTo>
                  <a:cubicBezTo>
                    <a:pt x="85" y="135"/>
                    <a:pt x="91" y="72"/>
                    <a:pt x="87" y="57"/>
                  </a:cubicBezTo>
                  <a:cubicBezTo>
                    <a:pt x="83" y="43"/>
                    <a:pt x="80" y="35"/>
                    <a:pt x="81" y="29"/>
                  </a:cubicBezTo>
                  <a:cubicBezTo>
                    <a:pt x="83" y="23"/>
                    <a:pt x="92" y="17"/>
                    <a:pt x="92" y="17"/>
                  </a:cubicBezTo>
                  <a:cubicBezTo>
                    <a:pt x="92" y="17"/>
                    <a:pt x="85" y="4"/>
                    <a:pt x="77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sp>
        <p:nvSpPr>
          <p:cNvPr id="89" name="AutoShape 19">
            <a:extLst>
              <a:ext uri="{FF2B5EF4-FFF2-40B4-BE49-F238E27FC236}">
                <a16:creationId xmlns:a16="http://schemas.microsoft.com/office/drawing/2014/main" id="{04B5D12D-F5E8-4AD5-944B-27B7D394F61E}"/>
              </a:ext>
            </a:extLst>
          </p:cNvPr>
          <p:cNvSpPr>
            <a:spLocks noChangeAspect="1"/>
          </p:cNvSpPr>
          <p:nvPr/>
        </p:nvSpPr>
        <p:spPr bwMode="auto">
          <a:xfrm>
            <a:off x="3999825" y="3398667"/>
            <a:ext cx="518870" cy="519005"/>
          </a:xfrm>
          <a:custGeom>
            <a:avLst/>
            <a:gdLst>
              <a:gd name="T0" fmla="*/ 10800 w 21600"/>
              <a:gd name="T1" fmla="*/ 10789 h 21579"/>
              <a:gd name="T2" fmla="*/ 10800 w 21600"/>
              <a:gd name="T3" fmla="*/ 10789 h 21579"/>
              <a:gd name="T4" fmla="*/ 10800 w 21600"/>
              <a:gd name="T5" fmla="*/ 10789 h 21579"/>
              <a:gd name="T6" fmla="*/ 10800 w 21600"/>
              <a:gd name="T7" fmla="*/ 10789 h 21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579">
                <a:moveTo>
                  <a:pt x="21599" y="9391"/>
                </a:moveTo>
                <a:cubicBezTo>
                  <a:pt x="21599" y="9887"/>
                  <a:pt x="21472" y="10321"/>
                  <a:pt x="21218" y="10697"/>
                </a:cubicBezTo>
                <a:cubicBezTo>
                  <a:pt x="20963" y="11072"/>
                  <a:pt x="20647" y="11313"/>
                  <a:pt x="20263" y="11427"/>
                </a:cubicBezTo>
                <a:lnTo>
                  <a:pt x="20263" y="16610"/>
                </a:lnTo>
                <a:cubicBezTo>
                  <a:pt x="20263" y="17200"/>
                  <a:pt x="20087" y="17708"/>
                  <a:pt x="19729" y="18128"/>
                </a:cubicBezTo>
                <a:cubicBezTo>
                  <a:pt x="19374" y="18550"/>
                  <a:pt x="18951" y="18758"/>
                  <a:pt x="18459" y="18758"/>
                </a:cubicBezTo>
                <a:cubicBezTo>
                  <a:pt x="17927" y="18122"/>
                  <a:pt x="17286" y="17505"/>
                  <a:pt x="16537" y="16904"/>
                </a:cubicBezTo>
                <a:cubicBezTo>
                  <a:pt x="15785" y="16305"/>
                  <a:pt x="14980" y="15756"/>
                  <a:pt x="14116" y="15254"/>
                </a:cubicBezTo>
                <a:cubicBezTo>
                  <a:pt x="13254" y="14755"/>
                  <a:pt x="12363" y="14324"/>
                  <a:pt x="11449" y="13969"/>
                </a:cubicBezTo>
                <a:cubicBezTo>
                  <a:pt x="10536" y="13614"/>
                  <a:pt x="9648" y="13379"/>
                  <a:pt x="8788" y="13267"/>
                </a:cubicBezTo>
                <a:cubicBezTo>
                  <a:pt x="8453" y="13379"/>
                  <a:pt x="8179" y="13564"/>
                  <a:pt x="7968" y="13828"/>
                </a:cubicBezTo>
                <a:cubicBezTo>
                  <a:pt x="7758" y="14092"/>
                  <a:pt x="7613" y="14386"/>
                  <a:pt x="7535" y="14706"/>
                </a:cubicBezTo>
                <a:cubicBezTo>
                  <a:pt x="7457" y="15028"/>
                  <a:pt x="7449" y="15360"/>
                  <a:pt x="7510" y="15698"/>
                </a:cubicBezTo>
                <a:cubicBezTo>
                  <a:pt x="7574" y="16035"/>
                  <a:pt x="7719" y="16340"/>
                  <a:pt x="7946" y="16610"/>
                </a:cubicBezTo>
                <a:cubicBezTo>
                  <a:pt x="7750" y="16992"/>
                  <a:pt x="7660" y="17347"/>
                  <a:pt x="7677" y="17673"/>
                </a:cubicBezTo>
                <a:cubicBezTo>
                  <a:pt x="7692" y="17993"/>
                  <a:pt x="7772" y="18307"/>
                  <a:pt x="7917" y="18606"/>
                </a:cubicBezTo>
                <a:cubicBezTo>
                  <a:pt x="8059" y="18908"/>
                  <a:pt x="8255" y="19193"/>
                  <a:pt x="8497" y="19469"/>
                </a:cubicBezTo>
                <a:cubicBezTo>
                  <a:pt x="8737" y="19745"/>
                  <a:pt x="8996" y="20021"/>
                  <a:pt x="9271" y="20291"/>
                </a:cubicBezTo>
                <a:cubicBezTo>
                  <a:pt x="9114" y="20696"/>
                  <a:pt x="8842" y="21001"/>
                  <a:pt x="8455" y="21212"/>
                </a:cubicBezTo>
                <a:cubicBezTo>
                  <a:pt x="8069" y="21423"/>
                  <a:pt x="7655" y="21541"/>
                  <a:pt x="7212" y="21570"/>
                </a:cubicBezTo>
                <a:cubicBezTo>
                  <a:pt x="6771" y="21599"/>
                  <a:pt x="6340" y="21550"/>
                  <a:pt x="5917" y="21423"/>
                </a:cubicBezTo>
                <a:cubicBezTo>
                  <a:pt x="5496" y="21294"/>
                  <a:pt x="5163" y="21092"/>
                  <a:pt x="4923" y="20810"/>
                </a:cubicBezTo>
                <a:cubicBezTo>
                  <a:pt x="4781" y="20241"/>
                  <a:pt x="4624" y="19657"/>
                  <a:pt x="4453" y="19055"/>
                </a:cubicBezTo>
                <a:cubicBezTo>
                  <a:pt x="4281" y="18453"/>
                  <a:pt x="4139" y="17843"/>
                  <a:pt x="4032" y="17224"/>
                </a:cubicBezTo>
                <a:cubicBezTo>
                  <a:pt x="3921" y="16599"/>
                  <a:pt x="3868" y="15953"/>
                  <a:pt x="3868" y="15281"/>
                </a:cubicBezTo>
                <a:cubicBezTo>
                  <a:pt x="3868" y="14615"/>
                  <a:pt x="3961" y="13905"/>
                  <a:pt x="4149" y="13153"/>
                </a:cubicBezTo>
                <a:lnTo>
                  <a:pt x="1804" y="13153"/>
                </a:lnTo>
                <a:cubicBezTo>
                  <a:pt x="1312" y="13153"/>
                  <a:pt x="888" y="12945"/>
                  <a:pt x="533" y="12522"/>
                </a:cubicBezTo>
                <a:cubicBezTo>
                  <a:pt x="176" y="12100"/>
                  <a:pt x="0" y="11592"/>
                  <a:pt x="0" y="10990"/>
                </a:cubicBezTo>
                <a:lnTo>
                  <a:pt x="0" y="7774"/>
                </a:lnTo>
                <a:cubicBezTo>
                  <a:pt x="0" y="7184"/>
                  <a:pt x="176" y="6676"/>
                  <a:pt x="526" y="6245"/>
                </a:cubicBezTo>
                <a:cubicBezTo>
                  <a:pt x="878" y="5819"/>
                  <a:pt x="1304" y="5605"/>
                  <a:pt x="1804" y="5605"/>
                </a:cubicBezTo>
                <a:lnTo>
                  <a:pt x="7652" y="5605"/>
                </a:lnTo>
                <a:cubicBezTo>
                  <a:pt x="8551" y="5605"/>
                  <a:pt x="9508" y="5449"/>
                  <a:pt x="10524" y="5135"/>
                </a:cubicBezTo>
                <a:cubicBezTo>
                  <a:pt x="11540" y="4821"/>
                  <a:pt x="12536" y="4399"/>
                  <a:pt x="13511" y="3873"/>
                </a:cubicBezTo>
                <a:cubicBezTo>
                  <a:pt x="14488" y="3342"/>
                  <a:pt x="15408" y="2744"/>
                  <a:pt x="16272" y="2071"/>
                </a:cubicBezTo>
                <a:cubicBezTo>
                  <a:pt x="17134" y="1405"/>
                  <a:pt x="17864" y="713"/>
                  <a:pt x="18459" y="0"/>
                </a:cubicBezTo>
                <a:cubicBezTo>
                  <a:pt x="18951" y="0"/>
                  <a:pt x="19374" y="214"/>
                  <a:pt x="19729" y="633"/>
                </a:cubicBezTo>
                <a:cubicBezTo>
                  <a:pt x="20087" y="1056"/>
                  <a:pt x="20263" y="1567"/>
                  <a:pt x="20263" y="2165"/>
                </a:cubicBezTo>
                <a:lnTo>
                  <a:pt x="20263" y="7334"/>
                </a:lnTo>
                <a:cubicBezTo>
                  <a:pt x="20647" y="7445"/>
                  <a:pt x="20963" y="7692"/>
                  <a:pt x="21218" y="8070"/>
                </a:cubicBezTo>
                <a:cubicBezTo>
                  <a:pt x="21472" y="8454"/>
                  <a:pt x="21599" y="8895"/>
                  <a:pt x="21599" y="9391"/>
                </a:cubicBezTo>
                <a:moveTo>
                  <a:pt x="18459" y="2855"/>
                </a:moveTo>
                <a:cubicBezTo>
                  <a:pt x="17864" y="3407"/>
                  <a:pt x="17215" y="3941"/>
                  <a:pt x="16512" y="4451"/>
                </a:cubicBezTo>
                <a:cubicBezTo>
                  <a:pt x="15810" y="4962"/>
                  <a:pt x="15065" y="5423"/>
                  <a:pt x="14280" y="5834"/>
                </a:cubicBezTo>
                <a:cubicBezTo>
                  <a:pt x="13494" y="6245"/>
                  <a:pt x="12693" y="6609"/>
                  <a:pt x="11878" y="6923"/>
                </a:cubicBezTo>
                <a:cubicBezTo>
                  <a:pt x="11060" y="7237"/>
                  <a:pt x="10255" y="7462"/>
                  <a:pt x="9457" y="7603"/>
                </a:cubicBezTo>
                <a:lnTo>
                  <a:pt x="9457" y="11172"/>
                </a:lnTo>
                <a:cubicBezTo>
                  <a:pt x="10255" y="11325"/>
                  <a:pt x="11060" y="11554"/>
                  <a:pt x="11878" y="11862"/>
                </a:cubicBezTo>
                <a:cubicBezTo>
                  <a:pt x="12693" y="12170"/>
                  <a:pt x="13494" y="12537"/>
                  <a:pt x="14280" y="12956"/>
                </a:cubicBezTo>
                <a:cubicBezTo>
                  <a:pt x="15065" y="13379"/>
                  <a:pt x="15812" y="13843"/>
                  <a:pt x="16524" y="14347"/>
                </a:cubicBezTo>
                <a:cubicBezTo>
                  <a:pt x="17234" y="14855"/>
                  <a:pt x="17881" y="15380"/>
                  <a:pt x="18459" y="15920"/>
                </a:cubicBezTo>
                <a:lnTo>
                  <a:pt x="18459" y="28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50789" tIns="50789" rIns="50789" bIns="50789" anchor="ctr"/>
          <a:lstStyle/>
          <a:p>
            <a:pPr marL="0" marR="0" lvl="0" indent="0" algn="l" defTabSz="4570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Lato Light"/>
              <a:ea typeface="+mn-ea"/>
              <a:cs typeface="Lato Regular"/>
              <a:sym typeface="Gill Sans" charset="0"/>
            </a:endParaRPr>
          </a:p>
        </p:txBody>
      </p:sp>
      <p:sp>
        <p:nvSpPr>
          <p:cNvPr id="90" name="AutoShape 114">
            <a:extLst>
              <a:ext uri="{FF2B5EF4-FFF2-40B4-BE49-F238E27FC236}">
                <a16:creationId xmlns:a16="http://schemas.microsoft.com/office/drawing/2014/main" id="{323A497A-7CA1-4ACC-B33D-1D06353BB961}"/>
              </a:ext>
            </a:extLst>
          </p:cNvPr>
          <p:cNvSpPr>
            <a:spLocks noChangeAspect="1"/>
          </p:cNvSpPr>
          <p:nvPr/>
        </p:nvSpPr>
        <p:spPr bwMode="auto">
          <a:xfrm>
            <a:off x="4029081" y="2005767"/>
            <a:ext cx="480276" cy="48252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050" y="9182"/>
                </a:moveTo>
                <a:cubicBezTo>
                  <a:pt x="21200" y="9182"/>
                  <a:pt x="21329" y="9229"/>
                  <a:pt x="21435" y="9326"/>
                </a:cubicBezTo>
                <a:cubicBezTo>
                  <a:pt x="21544" y="9426"/>
                  <a:pt x="21599" y="9549"/>
                  <a:pt x="21599" y="9699"/>
                </a:cubicBezTo>
                <a:lnTo>
                  <a:pt x="21599" y="11867"/>
                </a:lnTo>
                <a:cubicBezTo>
                  <a:pt x="21599" y="12232"/>
                  <a:pt x="21415" y="12414"/>
                  <a:pt x="21050" y="12414"/>
                </a:cubicBezTo>
                <a:lnTo>
                  <a:pt x="18746" y="12414"/>
                </a:lnTo>
                <a:cubicBezTo>
                  <a:pt x="18575" y="13204"/>
                  <a:pt x="18299" y="13947"/>
                  <a:pt x="17915" y="14646"/>
                </a:cubicBezTo>
                <a:cubicBezTo>
                  <a:pt x="17530" y="15342"/>
                  <a:pt x="17066" y="15965"/>
                  <a:pt x="16517" y="16514"/>
                </a:cubicBezTo>
                <a:cubicBezTo>
                  <a:pt x="15968" y="17061"/>
                  <a:pt x="15346" y="17528"/>
                  <a:pt x="14647" y="17913"/>
                </a:cubicBezTo>
                <a:cubicBezTo>
                  <a:pt x="13948" y="18298"/>
                  <a:pt x="13206" y="18577"/>
                  <a:pt x="12419" y="18741"/>
                </a:cubicBezTo>
                <a:lnTo>
                  <a:pt x="12419" y="21050"/>
                </a:lnTo>
                <a:cubicBezTo>
                  <a:pt x="12419" y="21197"/>
                  <a:pt x="12369" y="21329"/>
                  <a:pt x="12269" y="21435"/>
                </a:cubicBezTo>
                <a:cubicBezTo>
                  <a:pt x="12172" y="21544"/>
                  <a:pt x="12049" y="21599"/>
                  <a:pt x="11896" y="21599"/>
                </a:cubicBezTo>
                <a:lnTo>
                  <a:pt x="9732" y="21599"/>
                </a:lnTo>
                <a:cubicBezTo>
                  <a:pt x="9368" y="21599"/>
                  <a:pt x="9183" y="21417"/>
                  <a:pt x="9183" y="21050"/>
                </a:cubicBezTo>
                <a:lnTo>
                  <a:pt x="9183" y="18741"/>
                </a:lnTo>
                <a:cubicBezTo>
                  <a:pt x="8396" y="18577"/>
                  <a:pt x="7654" y="18298"/>
                  <a:pt x="6955" y="17913"/>
                </a:cubicBezTo>
                <a:cubicBezTo>
                  <a:pt x="6259" y="17528"/>
                  <a:pt x="5634" y="17061"/>
                  <a:pt x="5085" y="16514"/>
                </a:cubicBezTo>
                <a:cubicBezTo>
                  <a:pt x="4536" y="15965"/>
                  <a:pt x="4069" y="15342"/>
                  <a:pt x="3687" y="14646"/>
                </a:cubicBezTo>
                <a:cubicBezTo>
                  <a:pt x="3300" y="13947"/>
                  <a:pt x="3024" y="13204"/>
                  <a:pt x="2856" y="12414"/>
                </a:cubicBezTo>
                <a:lnTo>
                  <a:pt x="551" y="12414"/>
                </a:lnTo>
                <a:cubicBezTo>
                  <a:pt x="187" y="12414"/>
                  <a:pt x="0" y="12231"/>
                  <a:pt x="0" y="11867"/>
                </a:cubicBezTo>
                <a:lnTo>
                  <a:pt x="0" y="9699"/>
                </a:lnTo>
                <a:cubicBezTo>
                  <a:pt x="0" y="9549"/>
                  <a:pt x="58" y="9426"/>
                  <a:pt x="167" y="9326"/>
                </a:cubicBezTo>
                <a:cubicBezTo>
                  <a:pt x="273" y="9229"/>
                  <a:pt x="402" y="9182"/>
                  <a:pt x="551" y="9182"/>
                </a:cubicBezTo>
                <a:lnTo>
                  <a:pt x="2856" y="9182"/>
                </a:lnTo>
                <a:cubicBezTo>
                  <a:pt x="3026" y="8392"/>
                  <a:pt x="3300" y="7652"/>
                  <a:pt x="3687" y="6953"/>
                </a:cubicBezTo>
                <a:cubicBezTo>
                  <a:pt x="4069" y="6251"/>
                  <a:pt x="4536" y="5631"/>
                  <a:pt x="5085" y="5081"/>
                </a:cubicBezTo>
                <a:cubicBezTo>
                  <a:pt x="5634" y="4532"/>
                  <a:pt x="6256" y="4065"/>
                  <a:pt x="6955" y="3680"/>
                </a:cubicBezTo>
                <a:cubicBezTo>
                  <a:pt x="7654" y="3298"/>
                  <a:pt x="8396" y="3022"/>
                  <a:pt x="9183" y="2852"/>
                </a:cubicBezTo>
                <a:lnTo>
                  <a:pt x="9183" y="546"/>
                </a:lnTo>
                <a:cubicBezTo>
                  <a:pt x="9183" y="181"/>
                  <a:pt x="9365" y="0"/>
                  <a:pt x="9732" y="0"/>
                </a:cubicBezTo>
                <a:lnTo>
                  <a:pt x="11896" y="0"/>
                </a:lnTo>
                <a:cubicBezTo>
                  <a:pt x="12049" y="0"/>
                  <a:pt x="12172" y="50"/>
                  <a:pt x="12269" y="158"/>
                </a:cubicBezTo>
                <a:cubicBezTo>
                  <a:pt x="12369" y="267"/>
                  <a:pt x="12419" y="396"/>
                  <a:pt x="12419" y="546"/>
                </a:cubicBezTo>
                <a:lnTo>
                  <a:pt x="12419" y="2852"/>
                </a:lnTo>
                <a:cubicBezTo>
                  <a:pt x="13206" y="3022"/>
                  <a:pt x="13948" y="3298"/>
                  <a:pt x="14647" y="3680"/>
                </a:cubicBezTo>
                <a:cubicBezTo>
                  <a:pt x="15343" y="4065"/>
                  <a:pt x="15968" y="4532"/>
                  <a:pt x="16517" y="5082"/>
                </a:cubicBezTo>
                <a:cubicBezTo>
                  <a:pt x="17066" y="5631"/>
                  <a:pt x="17530" y="6251"/>
                  <a:pt x="17915" y="6953"/>
                </a:cubicBezTo>
                <a:cubicBezTo>
                  <a:pt x="18299" y="7652"/>
                  <a:pt x="18578" y="8392"/>
                  <a:pt x="18746" y="9182"/>
                </a:cubicBezTo>
                <a:lnTo>
                  <a:pt x="21050" y="9182"/>
                </a:lnTo>
                <a:close/>
                <a:moveTo>
                  <a:pt x="12419" y="16465"/>
                </a:moveTo>
                <a:cubicBezTo>
                  <a:pt x="13411" y="16194"/>
                  <a:pt x="14268" y="15698"/>
                  <a:pt x="14991" y="14981"/>
                </a:cubicBezTo>
                <a:cubicBezTo>
                  <a:pt x="15710" y="14264"/>
                  <a:pt x="16203" y="13410"/>
                  <a:pt x="16467" y="12414"/>
                </a:cubicBezTo>
                <a:lnTo>
                  <a:pt x="14048" y="12414"/>
                </a:lnTo>
                <a:cubicBezTo>
                  <a:pt x="13684" y="12414"/>
                  <a:pt x="13505" y="12231"/>
                  <a:pt x="13514" y="11867"/>
                </a:cubicBezTo>
                <a:lnTo>
                  <a:pt x="13514" y="9699"/>
                </a:lnTo>
                <a:cubicBezTo>
                  <a:pt x="13514" y="9549"/>
                  <a:pt x="13567" y="9426"/>
                  <a:pt x="13669" y="9326"/>
                </a:cubicBezTo>
                <a:cubicBezTo>
                  <a:pt x="13772" y="9229"/>
                  <a:pt x="13898" y="9182"/>
                  <a:pt x="14048" y="9182"/>
                </a:cubicBezTo>
                <a:lnTo>
                  <a:pt x="16467" y="9182"/>
                </a:lnTo>
                <a:cubicBezTo>
                  <a:pt x="16194" y="8186"/>
                  <a:pt x="15698" y="7332"/>
                  <a:pt x="14982" y="6609"/>
                </a:cubicBezTo>
                <a:cubicBezTo>
                  <a:pt x="14265" y="5883"/>
                  <a:pt x="13411" y="5390"/>
                  <a:pt x="12419" y="5131"/>
                </a:cubicBezTo>
                <a:lnTo>
                  <a:pt x="12419" y="7549"/>
                </a:lnTo>
                <a:cubicBezTo>
                  <a:pt x="12419" y="7699"/>
                  <a:pt x="12369" y="7828"/>
                  <a:pt x="12269" y="7928"/>
                </a:cubicBezTo>
                <a:cubicBezTo>
                  <a:pt x="12172" y="8031"/>
                  <a:pt x="12049" y="8081"/>
                  <a:pt x="11896" y="8081"/>
                </a:cubicBezTo>
                <a:lnTo>
                  <a:pt x="9732" y="8081"/>
                </a:lnTo>
                <a:cubicBezTo>
                  <a:pt x="9368" y="8081"/>
                  <a:pt x="9183" y="7905"/>
                  <a:pt x="9183" y="7549"/>
                </a:cubicBezTo>
                <a:lnTo>
                  <a:pt x="9183" y="5131"/>
                </a:lnTo>
                <a:cubicBezTo>
                  <a:pt x="8191" y="5402"/>
                  <a:pt x="7334" y="5895"/>
                  <a:pt x="6608" y="6612"/>
                </a:cubicBezTo>
                <a:cubicBezTo>
                  <a:pt x="5889" y="7332"/>
                  <a:pt x="5399" y="8187"/>
                  <a:pt x="5135" y="9182"/>
                </a:cubicBezTo>
                <a:lnTo>
                  <a:pt x="7580" y="9182"/>
                </a:lnTo>
                <a:cubicBezTo>
                  <a:pt x="7733" y="9182"/>
                  <a:pt x="7853" y="9229"/>
                  <a:pt x="7947" y="9326"/>
                </a:cubicBezTo>
                <a:cubicBezTo>
                  <a:pt x="8038" y="9426"/>
                  <a:pt x="8088" y="9550"/>
                  <a:pt x="8088" y="9700"/>
                </a:cubicBezTo>
                <a:lnTo>
                  <a:pt x="8088" y="11867"/>
                </a:lnTo>
                <a:cubicBezTo>
                  <a:pt x="8088" y="12017"/>
                  <a:pt x="8038" y="12144"/>
                  <a:pt x="7947" y="12252"/>
                </a:cubicBezTo>
                <a:cubicBezTo>
                  <a:pt x="7853" y="12364"/>
                  <a:pt x="7733" y="12414"/>
                  <a:pt x="7580" y="12414"/>
                </a:cubicBezTo>
                <a:lnTo>
                  <a:pt x="5135" y="12414"/>
                </a:lnTo>
                <a:cubicBezTo>
                  <a:pt x="5408" y="13410"/>
                  <a:pt x="5904" y="14267"/>
                  <a:pt x="6620" y="14990"/>
                </a:cubicBezTo>
                <a:cubicBezTo>
                  <a:pt x="7337" y="15710"/>
                  <a:pt x="8191" y="16203"/>
                  <a:pt x="9183" y="16465"/>
                </a:cubicBezTo>
                <a:lnTo>
                  <a:pt x="9183" y="14018"/>
                </a:lnTo>
                <a:cubicBezTo>
                  <a:pt x="9183" y="13868"/>
                  <a:pt x="9239" y="13744"/>
                  <a:pt x="9348" y="13653"/>
                </a:cubicBezTo>
                <a:cubicBezTo>
                  <a:pt x="9453" y="13559"/>
                  <a:pt x="9583" y="13512"/>
                  <a:pt x="9732" y="13512"/>
                </a:cubicBezTo>
                <a:lnTo>
                  <a:pt x="11896" y="13512"/>
                </a:lnTo>
                <a:cubicBezTo>
                  <a:pt x="12049" y="13512"/>
                  <a:pt x="12172" y="13559"/>
                  <a:pt x="12269" y="13653"/>
                </a:cubicBezTo>
                <a:cubicBezTo>
                  <a:pt x="12369" y="13744"/>
                  <a:pt x="12419" y="13868"/>
                  <a:pt x="12419" y="14018"/>
                </a:cubicBezTo>
                <a:lnTo>
                  <a:pt x="12419" y="164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50789" tIns="50789" rIns="50789" bIns="50789" anchor="ctr"/>
          <a:lstStyle/>
          <a:p>
            <a:pPr marL="0" marR="0" lvl="0" indent="0" algn="l" defTabSz="4570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Lato Light"/>
              <a:ea typeface="+mn-ea"/>
              <a:cs typeface="Lato Regular"/>
              <a:sym typeface="Gill Sans" charset="0"/>
            </a:endParaRPr>
          </a:p>
        </p:txBody>
      </p:sp>
      <p:sp>
        <p:nvSpPr>
          <p:cNvPr id="91" name="Freeform 237">
            <a:extLst>
              <a:ext uri="{FF2B5EF4-FFF2-40B4-BE49-F238E27FC236}">
                <a16:creationId xmlns:a16="http://schemas.microsoft.com/office/drawing/2014/main" id="{E3AAAFAD-BC5D-4EB8-AAED-52F92DB249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36753" y="4861682"/>
            <a:ext cx="508194" cy="373329"/>
          </a:xfrm>
          <a:custGeom>
            <a:avLst/>
            <a:gdLst>
              <a:gd name="T0" fmla="*/ 586 w 1347"/>
              <a:gd name="T1" fmla="*/ 602 h 987"/>
              <a:gd name="T2" fmla="*/ 502 w 1347"/>
              <a:gd name="T3" fmla="*/ 535 h 987"/>
              <a:gd name="T4" fmla="*/ 42 w 1347"/>
              <a:gd name="T5" fmla="*/ 117 h 987"/>
              <a:gd name="T6" fmla="*/ 17 w 1347"/>
              <a:gd name="T7" fmla="*/ 33 h 987"/>
              <a:gd name="T8" fmla="*/ 92 w 1347"/>
              <a:gd name="T9" fmla="*/ 0 h 987"/>
              <a:gd name="T10" fmla="*/ 1255 w 1347"/>
              <a:gd name="T11" fmla="*/ 0 h 987"/>
              <a:gd name="T12" fmla="*/ 1330 w 1347"/>
              <a:gd name="T13" fmla="*/ 41 h 987"/>
              <a:gd name="T14" fmla="*/ 1305 w 1347"/>
              <a:gd name="T15" fmla="*/ 125 h 987"/>
              <a:gd name="T16" fmla="*/ 803 w 1347"/>
              <a:gd name="T17" fmla="*/ 576 h 987"/>
              <a:gd name="T18" fmla="*/ 586 w 1347"/>
              <a:gd name="T19" fmla="*/ 602 h 987"/>
              <a:gd name="T20" fmla="*/ 92 w 1347"/>
              <a:gd name="T21" fmla="*/ 986 h 987"/>
              <a:gd name="T22" fmla="*/ 0 w 1347"/>
              <a:gd name="T23" fmla="*/ 894 h 987"/>
              <a:gd name="T24" fmla="*/ 0 w 1347"/>
              <a:gd name="T25" fmla="*/ 225 h 987"/>
              <a:gd name="T26" fmla="*/ 42 w 1347"/>
              <a:gd name="T27" fmla="*/ 217 h 987"/>
              <a:gd name="T28" fmla="*/ 234 w 1347"/>
              <a:gd name="T29" fmla="*/ 409 h 987"/>
              <a:gd name="T30" fmla="*/ 251 w 1347"/>
              <a:gd name="T31" fmla="*/ 493 h 987"/>
              <a:gd name="T32" fmla="*/ 109 w 1347"/>
              <a:gd name="T33" fmla="*/ 827 h 987"/>
              <a:gd name="T34" fmla="*/ 126 w 1347"/>
              <a:gd name="T35" fmla="*/ 827 h 987"/>
              <a:gd name="T36" fmla="*/ 318 w 1347"/>
              <a:gd name="T37" fmla="*/ 576 h 987"/>
              <a:gd name="T38" fmla="*/ 393 w 1347"/>
              <a:gd name="T39" fmla="*/ 568 h 987"/>
              <a:gd name="T40" fmla="*/ 477 w 1347"/>
              <a:gd name="T41" fmla="*/ 643 h 987"/>
              <a:gd name="T42" fmla="*/ 569 w 1347"/>
              <a:gd name="T43" fmla="*/ 694 h 987"/>
              <a:gd name="T44" fmla="*/ 820 w 1347"/>
              <a:gd name="T45" fmla="*/ 677 h 987"/>
              <a:gd name="T46" fmla="*/ 945 w 1347"/>
              <a:gd name="T47" fmla="*/ 568 h 987"/>
              <a:gd name="T48" fmla="*/ 1020 w 1347"/>
              <a:gd name="T49" fmla="*/ 576 h 987"/>
              <a:gd name="T50" fmla="*/ 1229 w 1347"/>
              <a:gd name="T51" fmla="*/ 853 h 987"/>
              <a:gd name="T52" fmla="*/ 1238 w 1347"/>
              <a:gd name="T53" fmla="*/ 844 h 987"/>
              <a:gd name="T54" fmla="*/ 1096 w 1347"/>
              <a:gd name="T55" fmla="*/ 493 h 987"/>
              <a:gd name="T56" fmla="*/ 1112 w 1347"/>
              <a:gd name="T57" fmla="*/ 409 h 987"/>
              <a:gd name="T58" fmla="*/ 1313 w 1347"/>
              <a:gd name="T59" fmla="*/ 217 h 987"/>
              <a:gd name="T60" fmla="*/ 1346 w 1347"/>
              <a:gd name="T61" fmla="*/ 225 h 987"/>
              <a:gd name="T62" fmla="*/ 1346 w 1347"/>
              <a:gd name="T63" fmla="*/ 903 h 987"/>
              <a:gd name="T64" fmla="*/ 1246 w 1347"/>
              <a:gd name="T65" fmla="*/ 986 h 987"/>
              <a:gd name="T66" fmla="*/ 92 w 1347"/>
              <a:gd name="T67" fmla="*/ 986 h 987"/>
              <a:gd name="T68" fmla="*/ 92 w 1347"/>
              <a:gd name="T69" fmla="*/ 986 h 987"/>
              <a:gd name="T70" fmla="*/ 92 w 1347"/>
              <a:gd name="T71" fmla="*/ 986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47" h="987">
                <a:moveTo>
                  <a:pt x="586" y="602"/>
                </a:moveTo>
                <a:cubicBezTo>
                  <a:pt x="561" y="585"/>
                  <a:pt x="519" y="560"/>
                  <a:pt x="502" y="535"/>
                </a:cubicBezTo>
                <a:cubicBezTo>
                  <a:pt x="42" y="117"/>
                  <a:pt x="42" y="117"/>
                  <a:pt x="42" y="117"/>
                </a:cubicBezTo>
                <a:cubicBezTo>
                  <a:pt x="26" y="100"/>
                  <a:pt x="9" y="58"/>
                  <a:pt x="17" y="33"/>
                </a:cubicBezTo>
                <a:cubicBezTo>
                  <a:pt x="34" y="17"/>
                  <a:pt x="51" y="0"/>
                  <a:pt x="92" y="0"/>
                </a:cubicBezTo>
                <a:cubicBezTo>
                  <a:pt x="1255" y="0"/>
                  <a:pt x="1255" y="0"/>
                  <a:pt x="1255" y="0"/>
                </a:cubicBezTo>
                <a:cubicBezTo>
                  <a:pt x="1255" y="0"/>
                  <a:pt x="1305" y="0"/>
                  <a:pt x="1330" y="41"/>
                </a:cubicBezTo>
                <a:cubicBezTo>
                  <a:pt x="1346" y="67"/>
                  <a:pt x="1330" y="108"/>
                  <a:pt x="1305" y="125"/>
                </a:cubicBezTo>
                <a:cubicBezTo>
                  <a:pt x="803" y="576"/>
                  <a:pt x="803" y="576"/>
                  <a:pt x="803" y="576"/>
                </a:cubicBezTo>
                <a:cubicBezTo>
                  <a:pt x="803" y="576"/>
                  <a:pt x="711" y="652"/>
                  <a:pt x="586" y="602"/>
                </a:cubicBezTo>
                <a:close/>
                <a:moveTo>
                  <a:pt x="92" y="986"/>
                </a:moveTo>
                <a:cubicBezTo>
                  <a:pt x="92" y="986"/>
                  <a:pt x="0" y="978"/>
                  <a:pt x="0" y="894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00"/>
                  <a:pt x="17" y="192"/>
                  <a:pt x="42" y="217"/>
                </a:cubicBezTo>
                <a:cubicBezTo>
                  <a:pt x="234" y="409"/>
                  <a:pt x="234" y="409"/>
                  <a:pt x="234" y="409"/>
                </a:cubicBezTo>
                <a:cubicBezTo>
                  <a:pt x="260" y="426"/>
                  <a:pt x="268" y="468"/>
                  <a:pt x="251" y="493"/>
                </a:cubicBezTo>
                <a:cubicBezTo>
                  <a:pt x="109" y="827"/>
                  <a:pt x="109" y="827"/>
                  <a:pt x="109" y="827"/>
                </a:cubicBezTo>
                <a:cubicBezTo>
                  <a:pt x="101" y="853"/>
                  <a:pt x="109" y="853"/>
                  <a:pt x="126" y="827"/>
                </a:cubicBezTo>
                <a:cubicBezTo>
                  <a:pt x="318" y="576"/>
                  <a:pt x="318" y="576"/>
                  <a:pt x="318" y="576"/>
                </a:cubicBezTo>
                <a:cubicBezTo>
                  <a:pt x="343" y="552"/>
                  <a:pt x="368" y="552"/>
                  <a:pt x="393" y="568"/>
                </a:cubicBezTo>
                <a:cubicBezTo>
                  <a:pt x="477" y="643"/>
                  <a:pt x="477" y="643"/>
                  <a:pt x="477" y="643"/>
                </a:cubicBezTo>
                <a:cubicBezTo>
                  <a:pt x="502" y="660"/>
                  <a:pt x="544" y="685"/>
                  <a:pt x="569" y="694"/>
                </a:cubicBezTo>
                <a:cubicBezTo>
                  <a:pt x="636" y="710"/>
                  <a:pt x="744" y="735"/>
                  <a:pt x="820" y="677"/>
                </a:cubicBezTo>
                <a:cubicBezTo>
                  <a:pt x="945" y="568"/>
                  <a:pt x="945" y="568"/>
                  <a:pt x="945" y="568"/>
                </a:cubicBezTo>
                <a:cubicBezTo>
                  <a:pt x="970" y="552"/>
                  <a:pt x="1004" y="552"/>
                  <a:pt x="1020" y="576"/>
                </a:cubicBezTo>
                <a:cubicBezTo>
                  <a:pt x="1229" y="853"/>
                  <a:pt x="1229" y="853"/>
                  <a:pt x="1229" y="853"/>
                </a:cubicBezTo>
                <a:cubicBezTo>
                  <a:pt x="1246" y="877"/>
                  <a:pt x="1246" y="869"/>
                  <a:pt x="1238" y="844"/>
                </a:cubicBezTo>
                <a:cubicBezTo>
                  <a:pt x="1096" y="493"/>
                  <a:pt x="1096" y="493"/>
                  <a:pt x="1096" y="493"/>
                </a:cubicBezTo>
                <a:cubicBezTo>
                  <a:pt x="1079" y="468"/>
                  <a:pt x="1087" y="434"/>
                  <a:pt x="1112" y="409"/>
                </a:cubicBezTo>
                <a:cubicBezTo>
                  <a:pt x="1313" y="217"/>
                  <a:pt x="1313" y="217"/>
                  <a:pt x="1313" y="217"/>
                </a:cubicBezTo>
                <a:cubicBezTo>
                  <a:pt x="1330" y="192"/>
                  <a:pt x="1346" y="200"/>
                  <a:pt x="1346" y="225"/>
                </a:cubicBezTo>
                <a:cubicBezTo>
                  <a:pt x="1346" y="903"/>
                  <a:pt x="1346" y="903"/>
                  <a:pt x="1346" y="903"/>
                </a:cubicBezTo>
                <a:cubicBezTo>
                  <a:pt x="1346" y="903"/>
                  <a:pt x="1338" y="986"/>
                  <a:pt x="1246" y="986"/>
                </a:cubicBezTo>
                <a:cubicBezTo>
                  <a:pt x="92" y="986"/>
                  <a:pt x="92" y="986"/>
                  <a:pt x="92" y="986"/>
                </a:cubicBezTo>
                <a:close/>
                <a:moveTo>
                  <a:pt x="92" y="986"/>
                </a:moveTo>
                <a:lnTo>
                  <a:pt x="92" y="9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121893" tIns="60946" rIns="121893" bIns="60946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SimSun" charset="0"/>
              <a:cs typeface="+mn-cs"/>
            </a:endParaRPr>
          </a:p>
        </p:txBody>
      </p:sp>
      <p:grpSp>
        <p:nvGrpSpPr>
          <p:cNvPr id="92" name="Group 4700">
            <a:extLst>
              <a:ext uri="{FF2B5EF4-FFF2-40B4-BE49-F238E27FC236}">
                <a16:creationId xmlns:a16="http://schemas.microsoft.com/office/drawing/2014/main" id="{C1161F11-3E87-40CC-B8D3-144378CC707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12653" y="4812255"/>
            <a:ext cx="504073" cy="504204"/>
            <a:chOff x="3062288" y="3998912"/>
            <a:chExt cx="412750" cy="412750"/>
          </a:xfrm>
          <a:solidFill>
            <a:schemeClr val="bg1"/>
          </a:solidFill>
        </p:grpSpPr>
        <p:sp>
          <p:nvSpPr>
            <p:cNvPr id="93" name="Freeform 408">
              <a:extLst>
                <a:ext uri="{FF2B5EF4-FFF2-40B4-BE49-F238E27FC236}">
                  <a16:creationId xmlns:a16="http://schemas.microsoft.com/office/drawing/2014/main" id="{CFAC6514-DDEA-43EB-8558-802EE1C15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88" y="3998912"/>
              <a:ext cx="328612" cy="315912"/>
            </a:xfrm>
            <a:custGeom>
              <a:avLst/>
              <a:gdLst>
                <a:gd name="T0" fmla="*/ 911 w 912"/>
                <a:gd name="T1" fmla="*/ 242 h 879"/>
                <a:gd name="T2" fmla="*/ 594 w 912"/>
                <a:gd name="T3" fmla="*/ 33 h 879"/>
                <a:gd name="T4" fmla="*/ 75 w 912"/>
                <a:gd name="T5" fmla="*/ 435 h 879"/>
                <a:gd name="T6" fmla="*/ 242 w 912"/>
                <a:gd name="T7" fmla="*/ 878 h 879"/>
                <a:gd name="T8" fmla="*/ 343 w 912"/>
                <a:gd name="T9" fmla="*/ 819 h 879"/>
                <a:gd name="T10" fmla="*/ 911 w 912"/>
                <a:gd name="T11" fmla="*/ 242 h 879"/>
                <a:gd name="T12" fmla="*/ 451 w 912"/>
                <a:gd name="T13" fmla="*/ 226 h 879"/>
                <a:gd name="T14" fmla="*/ 577 w 912"/>
                <a:gd name="T15" fmla="*/ 125 h 879"/>
                <a:gd name="T16" fmla="*/ 669 w 912"/>
                <a:gd name="T17" fmla="*/ 251 h 879"/>
                <a:gd name="T18" fmla="*/ 543 w 912"/>
                <a:gd name="T19" fmla="*/ 351 h 879"/>
                <a:gd name="T20" fmla="*/ 451 w 912"/>
                <a:gd name="T21" fmla="*/ 226 h 879"/>
                <a:gd name="T22" fmla="*/ 226 w 912"/>
                <a:gd name="T23" fmla="*/ 343 h 879"/>
                <a:gd name="T24" fmla="*/ 318 w 912"/>
                <a:gd name="T25" fmla="*/ 276 h 879"/>
                <a:gd name="T26" fmla="*/ 385 w 912"/>
                <a:gd name="T27" fmla="*/ 368 h 879"/>
                <a:gd name="T28" fmla="*/ 293 w 912"/>
                <a:gd name="T29" fmla="*/ 435 h 879"/>
                <a:gd name="T30" fmla="*/ 226 w 912"/>
                <a:gd name="T31" fmla="*/ 343 h 879"/>
                <a:gd name="T32" fmla="*/ 251 w 912"/>
                <a:gd name="T33" fmla="*/ 710 h 879"/>
                <a:gd name="T34" fmla="*/ 176 w 912"/>
                <a:gd name="T35" fmla="*/ 618 h 879"/>
                <a:gd name="T36" fmla="*/ 267 w 912"/>
                <a:gd name="T37" fmla="*/ 552 h 879"/>
                <a:gd name="T38" fmla="*/ 343 w 912"/>
                <a:gd name="T39" fmla="*/ 644 h 879"/>
                <a:gd name="T40" fmla="*/ 251 w 912"/>
                <a:gd name="T41" fmla="*/ 710 h 879"/>
                <a:gd name="T42" fmla="*/ 251 w 912"/>
                <a:gd name="T43" fmla="*/ 710 h 879"/>
                <a:gd name="T44" fmla="*/ 251 w 912"/>
                <a:gd name="T45" fmla="*/ 710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12" h="879">
                  <a:moveTo>
                    <a:pt x="911" y="242"/>
                  </a:moveTo>
                  <a:cubicBezTo>
                    <a:pt x="844" y="134"/>
                    <a:pt x="727" y="50"/>
                    <a:pt x="594" y="33"/>
                  </a:cubicBezTo>
                  <a:cubicBezTo>
                    <a:pt x="343" y="0"/>
                    <a:pt x="134" y="184"/>
                    <a:pt x="75" y="435"/>
                  </a:cubicBezTo>
                  <a:cubicBezTo>
                    <a:pt x="0" y="761"/>
                    <a:pt x="84" y="869"/>
                    <a:pt x="242" y="878"/>
                  </a:cubicBezTo>
                  <a:cubicBezTo>
                    <a:pt x="267" y="853"/>
                    <a:pt x="309" y="828"/>
                    <a:pt x="343" y="819"/>
                  </a:cubicBezTo>
                  <a:lnTo>
                    <a:pt x="911" y="242"/>
                  </a:lnTo>
                  <a:close/>
                  <a:moveTo>
                    <a:pt x="451" y="226"/>
                  </a:moveTo>
                  <a:cubicBezTo>
                    <a:pt x="460" y="167"/>
                    <a:pt x="518" y="117"/>
                    <a:pt x="577" y="125"/>
                  </a:cubicBezTo>
                  <a:cubicBezTo>
                    <a:pt x="635" y="134"/>
                    <a:pt x="677" y="192"/>
                    <a:pt x="669" y="251"/>
                  </a:cubicBezTo>
                  <a:cubicBezTo>
                    <a:pt x="660" y="317"/>
                    <a:pt x="610" y="359"/>
                    <a:pt x="543" y="351"/>
                  </a:cubicBezTo>
                  <a:cubicBezTo>
                    <a:pt x="485" y="343"/>
                    <a:pt x="443" y="284"/>
                    <a:pt x="451" y="226"/>
                  </a:cubicBezTo>
                  <a:close/>
                  <a:moveTo>
                    <a:pt x="226" y="343"/>
                  </a:moveTo>
                  <a:cubicBezTo>
                    <a:pt x="226" y="301"/>
                    <a:pt x="267" y="267"/>
                    <a:pt x="318" y="276"/>
                  </a:cubicBezTo>
                  <a:cubicBezTo>
                    <a:pt x="359" y="284"/>
                    <a:pt x="393" y="326"/>
                    <a:pt x="385" y="368"/>
                  </a:cubicBezTo>
                  <a:cubicBezTo>
                    <a:pt x="376" y="409"/>
                    <a:pt x="334" y="443"/>
                    <a:pt x="293" y="435"/>
                  </a:cubicBezTo>
                  <a:cubicBezTo>
                    <a:pt x="251" y="435"/>
                    <a:pt x="217" y="393"/>
                    <a:pt x="226" y="343"/>
                  </a:cubicBezTo>
                  <a:close/>
                  <a:moveTo>
                    <a:pt x="251" y="710"/>
                  </a:moveTo>
                  <a:cubicBezTo>
                    <a:pt x="200" y="710"/>
                    <a:pt x="167" y="669"/>
                    <a:pt x="176" y="618"/>
                  </a:cubicBezTo>
                  <a:cubicBezTo>
                    <a:pt x="184" y="577"/>
                    <a:pt x="226" y="543"/>
                    <a:pt x="267" y="552"/>
                  </a:cubicBezTo>
                  <a:cubicBezTo>
                    <a:pt x="318" y="560"/>
                    <a:pt x="343" y="602"/>
                    <a:pt x="343" y="644"/>
                  </a:cubicBezTo>
                  <a:cubicBezTo>
                    <a:pt x="334" y="685"/>
                    <a:pt x="293" y="719"/>
                    <a:pt x="251" y="710"/>
                  </a:cubicBezTo>
                  <a:close/>
                  <a:moveTo>
                    <a:pt x="251" y="710"/>
                  </a:moveTo>
                  <a:lnTo>
                    <a:pt x="251" y="71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SimSun" charset="0"/>
                <a:cs typeface="+mn-cs"/>
              </a:endParaRPr>
            </a:p>
          </p:txBody>
        </p:sp>
        <p:sp>
          <p:nvSpPr>
            <p:cNvPr id="94" name="Freeform 409">
              <a:extLst>
                <a:ext uri="{FF2B5EF4-FFF2-40B4-BE49-F238E27FC236}">
                  <a16:creationId xmlns:a16="http://schemas.microsoft.com/office/drawing/2014/main" id="{74288B41-1717-4605-98BB-EAA971DB2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250" y="4052887"/>
              <a:ext cx="204788" cy="223837"/>
            </a:xfrm>
            <a:custGeom>
              <a:avLst/>
              <a:gdLst>
                <a:gd name="T0" fmla="*/ 142 w 569"/>
                <a:gd name="T1" fmla="*/ 619 h 620"/>
                <a:gd name="T2" fmla="*/ 150 w 569"/>
                <a:gd name="T3" fmla="*/ 611 h 620"/>
                <a:gd name="T4" fmla="*/ 568 w 569"/>
                <a:gd name="T5" fmla="*/ 67 h 620"/>
                <a:gd name="T6" fmla="*/ 543 w 569"/>
                <a:gd name="T7" fmla="*/ 25 h 620"/>
                <a:gd name="T8" fmla="*/ 493 w 569"/>
                <a:gd name="T9" fmla="*/ 17 h 620"/>
                <a:gd name="T10" fmla="*/ 8 w 569"/>
                <a:gd name="T11" fmla="*/ 485 h 620"/>
                <a:gd name="T12" fmla="*/ 0 w 569"/>
                <a:gd name="T13" fmla="*/ 494 h 620"/>
                <a:gd name="T14" fmla="*/ 142 w 569"/>
                <a:gd name="T15" fmla="*/ 619 h 620"/>
                <a:gd name="T16" fmla="*/ 142 w 569"/>
                <a:gd name="T17" fmla="*/ 619 h 620"/>
                <a:gd name="T18" fmla="*/ 142 w 569"/>
                <a:gd name="T19" fmla="*/ 6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9" h="620">
                  <a:moveTo>
                    <a:pt x="142" y="619"/>
                  </a:moveTo>
                  <a:cubicBezTo>
                    <a:pt x="150" y="611"/>
                    <a:pt x="150" y="611"/>
                    <a:pt x="150" y="611"/>
                  </a:cubicBezTo>
                  <a:cubicBezTo>
                    <a:pt x="568" y="67"/>
                    <a:pt x="568" y="67"/>
                    <a:pt x="568" y="67"/>
                  </a:cubicBezTo>
                  <a:cubicBezTo>
                    <a:pt x="568" y="59"/>
                    <a:pt x="560" y="42"/>
                    <a:pt x="543" y="25"/>
                  </a:cubicBezTo>
                  <a:cubicBezTo>
                    <a:pt x="518" y="0"/>
                    <a:pt x="493" y="17"/>
                    <a:pt x="493" y="17"/>
                  </a:cubicBezTo>
                  <a:cubicBezTo>
                    <a:pt x="8" y="485"/>
                    <a:pt x="8" y="485"/>
                    <a:pt x="8" y="485"/>
                  </a:cubicBezTo>
                  <a:cubicBezTo>
                    <a:pt x="0" y="494"/>
                    <a:pt x="0" y="494"/>
                    <a:pt x="0" y="494"/>
                  </a:cubicBezTo>
                  <a:lnTo>
                    <a:pt x="142" y="619"/>
                  </a:lnTo>
                  <a:close/>
                  <a:moveTo>
                    <a:pt x="142" y="619"/>
                  </a:moveTo>
                  <a:lnTo>
                    <a:pt x="142" y="61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SimSun" charset="0"/>
                <a:cs typeface="+mn-cs"/>
              </a:endParaRPr>
            </a:p>
          </p:txBody>
        </p:sp>
        <p:sp>
          <p:nvSpPr>
            <p:cNvPr id="95" name="Freeform 410">
              <a:extLst>
                <a:ext uri="{FF2B5EF4-FFF2-40B4-BE49-F238E27FC236}">
                  <a16:creationId xmlns:a16="http://schemas.microsoft.com/office/drawing/2014/main" id="{5F359CEA-32E8-4989-B3FB-77D49DAA9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9925" y="4241799"/>
              <a:ext cx="103188" cy="103188"/>
            </a:xfrm>
            <a:custGeom>
              <a:avLst/>
              <a:gdLst>
                <a:gd name="T0" fmla="*/ 143 w 286"/>
                <a:gd name="T1" fmla="*/ 284 h 285"/>
                <a:gd name="T2" fmla="*/ 151 w 286"/>
                <a:gd name="T3" fmla="*/ 268 h 285"/>
                <a:gd name="T4" fmla="*/ 285 w 286"/>
                <a:gd name="T5" fmla="*/ 125 h 285"/>
                <a:gd name="T6" fmla="*/ 143 w 286"/>
                <a:gd name="T7" fmla="*/ 0 h 285"/>
                <a:gd name="T8" fmla="*/ 9 w 286"/>
                <a:gd name="T9" fmla="*/ 142 h 285"/>
                <a:gd name="T10" fmla="*/ 0 w 286"/>
                <a:gd name="T11" fmla="*/ 151 h 285"/>
                <a:gd name="T12" fmla="*/ 143 w 286"/>
                <a:gd name="T13" fmla="*/ 284 h 285"/>
                <a:gd name="T14" fmla="*/ 59 w 286"/>
                <a:gd name="T15" fmla="*/ 134 h 285"/>
                <a:gd name="T16" fmla="*/ 126 w 286"/>
                <a:gd name="T17" fmla="*/ 59 h 285"/>
                <a:gd name="T18" fmla="*/ 151 w 286"/>
                <a:gd name="T19" fmla="*/ 59 h 285"/>
                <a:gd name="T20" fmla="*/ 159 w 286"/>
                <a:gd name="T21" fmla="*/ 67 h 285"/>
                <a:gd name="T22" fmla="*/ 159 w 286"/>
                <a:gd name="T23" fmla="*/ 75 h 285"/>
                <a:gd name="T24" fmla="*/ 159 w 286"/>
                <a:gd name="T25" fmla="*/ 92 h 285"/>
                <a:gd name="T26" fmla="*/ 92 w 286"/>
                <a:gd name="T27" fmla="*/ 159 h 285"/>
                <a:gd name="T28" fmla="*/ 68 w 286"/>
                <a:gd name="T29" fmla="*/ 167 h 285"/>
                <a:gd name="T30" fmla="*/ 59 w 286"/>
                <a:gd name="T31" fmla="*/ 159 h 285"/>
                <a:gd name="T32" fmla="*/ 59 w 286"/>
                <a:gd name="T33" fmla="*/ 142 h 285"/>
                <a:gd name="T34" fmla="*/ 59 w 286"/>
                <a:gd name="T35" fmla="*/ 134 h 285"/>
                <a:gd name="T36" fmla="*/ 59 w 286"/>
                <a:gd name="T37" fmla="*/ 134 h 285"/>
                <a:gd name="T38" fmla="*/ 59 w 286"/>
                <a:gd name="T39" fmla="*/ 134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6" h="285">
                  <a:moveTo>
                    <a:pt x="143" y="284"/>
                  </a:moveTo>
                  <a:cubicBezTo>
                    <a:pt x="151" y="268"/>
                    <a:pt x="151" y="268"/>
                    <a:pt x="151" y="268"/>
                  </a:cubicBezTo>
                  <a:cubicBezTo>
                    <a:pt x="285" y="125"/>
                    <a:pt x="285" y="125"/>
                    <a:pt x="285" y="125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9" y="142"/>
                    <a:pt x="9" y="142"/>
                    <a:pt x="9" y="142"/>
                  </a:cubicBezTo>
                  <a:cubicBezTo>
                    <a:pt x="0" y="151"/>
                    <a:pt x="0" y="151"/>
                    <a:pt x="0" y="151"/>
                  </a:cubicBezTo>
                  <a:lnTo>
                    <a:pt x="143" y="284"/>
                  </a:lnTo>
                  <a:close/>
                  <a:moveTo>
                    <a:pt x="59" y="134"/>
                  </a:moveTo>
                  <a:cubicBezTo>
                    <a:pt x="126" y="59"/>
                    <a:pt x="126" y="59"/>
                    <a:pt x="126" y="59"/>
                  </a:cubicBezTo>
                  <a:cubicBezTo>
                    <a:pt x="134" y="50"/>
                    <a:pt x="143" y="50"/>
                    <a:pt x="151" y="59"/>
                  </a:cubicBezTo>
                  <a:cubicBezTo>
                    <a:pt x="159" y="67"/>
                    <a:pt x="159" y="67"/>
                    <a:pt x="159" y="67"/>
                  </a:cubicBezTo>
                  <a:lnTo>
                    <a:pt x="159" y="75"/>
                  </a:lnTo>
                  <a:cubicBezTo>
                    <a:pt x="159" y="84"/>
                    <a:pt x="159" y="84"/>
                    <a:pt x="159" y="92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84" y="167"/>
                    <a:pt x="76" y="167"/>
                    <a:pt x="68" y="167"/>
                  </a:cubicBezTo>
                  <a:cubicBezTo>
                    <a:pt x="59" y="159"/>
                    <a:pt x="59" y="159"/>
                    <a:pt x="59" y="159"/>
                  </a:cubicBezTo>
                  <a:cubicBezTo>
                    <a:pt x="59" y="151"/>
                    <a:pt x="59" y="151"/>
                    <a:pt x="59" y="142"/>
                  </a:cubicBezTo>
                  <a:lnTo>
                    <a:pt x="59" y="134"/>
                  </a:lnTo>
                  <a:close/>
                  <a:moveTo>
                    <a:pt x="59" y="134"/>
                  </a:moveTo>
                  <a:lnTo>
                    <a:pt x="59" y="13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SimSun" charset="0"/>
                <a:cs typeface="+mn-cs"/>
              </a:endParaRPr>
            </a:p>
          </p:txBody>
        </p:sp>
        <p:sp>
          <p:nvSpPr>
            <p:cNvPr id="96" name="Freeform 411">
              <a:extLst>
                <a:ext uri="{FF2B5EF4-FFF2-40B4-BE49-F238E27FC236}">
                  <a16:creationId xmlns:a16="http://schemas.microsoft.com/office/drawing/2014/main" id="{5DCE5D56-1E88-405C-90FB-A43C9BA1E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2613" y="4308474"/>
              <a:ext cx="127000" cy="103188"/>
            </a:xfrm>
            <a:custGeom>
              <a:avLst/>
              <a:gdLst>
                <a:gd name="T0" fmla="*/ 343 w 352"/>
                <a:gd name="T1" fmla="*/ 134 h 285"/>
                <a:gd name="T2" fmla="*/ 351 w 352"/>
                <a:gd name="T3" fmla="*/ 125 h 285"/>
                <a:gd name="T4" fmla="*/ 218 w 352"/>
                <a:gd name="T5" fmla="*/ 0 h 285"/>
                <a:gd name="T6" fmla="*/ 209 w 352"/>
                <a:gd name="T7" fmla="*/ 8 h 285"/>
                <a:gd name="T8" fmla="*/ 100 w 352"/>
                <a:gd name="T9" fmla="*/ 276 h 285"/>
                <a:gd name="T10" fmla="*/ 126 w 352"/>
                <a:gd name="T11" fmla="*/ 276 h 285"/>
                <a:gd name="T12" fmla="*/ 134 w 352"/>
                <a:gd name="T13" fmla="*/ 268 h 285"/>
                <a:gd name="T14" fmla="*/ 159 w 352"/>
                <a:gd name="T15" fmla="*/ 217 h 285"/>
                <a:gd name="T16" fmla="*/ 343 w 352"/>
                <a:gd name="T17" fmla="*/ 134 h 285"/>
                <a:gd name="T18" fmla="*/ 218 w 352"/>
                <a:gd name="T19" fmla="*/ 167 h 285"/>
                <a:gd name="T20" fmla="*/ 142 w 352"/>
                <a:gd name="T21" fmla="*/ 192 h 285"/>
                <a:gd name="T22" fmla="*/ 126 w 352"/>
                <a:gd name="T23" fmla="*/ 201 h 285"/>
                <a:gd name="T24" fmla="*/ 109 w 352"/>
                <a:gd name="T25" fmla="*/ 209 h 285"/>
                <a:gd name="T26" fmla="*/ 100 w 352"/>
                <a:gd name="T27" fmla="*/ 201 h 285"/>
                <a:gd name="T28" fmla="*/ 100 w 352"/>
                <a:gd name="T29" fmla="*/ 142 h 285"/>
                <a:gd name="T30" fmla="*/ 109 w 352"/>
                <a:gd name="T31" fmla="*/ 109 h 285"/>
                <a:gd name="T32" fmla="*/ 209 w 352"/>
                <a:gd name="T33" fmla="*/ 150 h 285"/>
                <a:gd name="T34" fmla="*/ 284 w 352"/>
                <a:gd name="T35" fmla="*/ 150 h 285"/>
                <a:gd name="T36" fmla="*/ 218 w 352"/>
                <a:gd name="T37" fmla="*/ 167 h 285"/>
                <a:gd name="T38" fmla="*/ 218 w 352"/>
                <a:gd name="T39" fmla="*/ 167 h 285"/>
                <a:gd name="T40" fmla="*/ 218 w 352"/>
                <a:gd name="T41" fmla="*/ 167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2" h="285">
                  <a:moveTo>
                    <a:pt x="343" y="134"/>
                  </a:moveTo>
                  <a:lnTo>
                    <a:pt x="351" y="125"/>
                  </a:lnTo>
                  <a:cubicBezTo>
                    <a:pt x="218" y="0"/>
                    <a:pt x="218" y="0"/>
                    <a:pt x="218" y="0"/>
                  </a:cubicBezTo>
                  <a:cubicBezTo>
                    <a:pt x="218" y="0"/>
                    <a:pt x="209" y="0"/>
                    <a:pt x="209" y="8"/>
                  </a:cubicBezTo>
                  <a:cubicBezTo>
                    <a:pt x="100" y="34"/>
                    <a:pt x="0" y="142"/>
                    <a:pt x="100" y="276"/>
                  </a:cubicBezTo>
                  <a:cubicBezTo>
                    <a:pt x="109" y="276"/>
                    <a:pt x="117" y="284"/>
                    <a:pt x="126" y="276"/>
                  </a:cubicBezTo>
                  <a:cubicBezTo>
                    <a:pt x="134" y="276"/>
                    <a:pt x="134" y="276"/>
                    <a:pt x="134" y="268"/>
                  </a:cubicBezTo>
                  <a:cubicBezTo>
                    <a:pt x="142" y="251"/>
                    <a:pt x="151" y="226"/>
                    <a:pt x="159" y="217"/>
                  </a:cubicBezTo>
                  <a:cubicBezTo>
                    <a:pt x="192" y="184"/>
                    <a:pt x="284" y="234"/>
                    <a:pt x="343" y="134"/>
                  </a:cubicBezTo>
                  <a:close/>
                  <a:moveTo>
                    <a:pt x="218" y="167"/>
                  </a:moveTo>
                  <a:cubicBezTo>
                    <a:pt x="184" y="167"/>
                    <a:pt x="159" y="167"/>
                    <a:pt x="142" y="192"/>
                  </a:cubicBezTo>
                  <a:cubicBezTo>
                    <a:pt x="134" y="192"/>
                    <a:pt x="134" y="201"/>
                    <a:pt x="126" y="201"/>
                  </a:cubicBezTo>
                  <a:cubicBezTo>
                    <a:pt x="126" y="209"/>
                    <a:pt x="117" y="209"/>
                    <a:pt x="109" y="209"/>
                  </a:cubicBezTo>
                  <a:lnTo>
                    <a:pt x="100" y="201"/>
                  </a:lnTo>
                  <a:cubicBezTo>
                    <a:pt x="92" y="176"/>
                    <a:pt x="92" y="159"/>
                    <a:pt x="100" y="142"/>
                  </a:cubicBezTo>
                  <a:cubicBezTo>
                    <a:pt x="100" y="125"/>
                    <a:pt x="109" y="117"/>
                    <a:pt x="109" y="109"/>
                  </a:cubicBezTo>
                  <a:cubicBezTo>
                    <a:pt x="142" y="134"/>
                    <a:pt x="167" y="150"/>
                    <a:pt x="209" y="150"/>
                  </a:cubicBezTo>
                  <a:cubicBezTo>
                    <a:pt x="234" y="142"/>
                    <a:pt x="259" y="150"/>
                    <a:pt x="284" y="150"/>
                  </a:cubicBezTo>
                  <a:cubicBezTo>
                    <a:pt x="259" y="167"/>
                    <a:pt x="234" y="167"/>
                    <a:pt x="218" y="167"/>
                  </a:cubicBezTo>
                  <a:close/>
                  <a:moveTo>
                    <a:pt x="218" y="167"/>
                  </a:moveTo>
                  <a:lnTo>
                    <a:pt x="218" y="16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SimSun" charset="0"/>
                <a:cs typeface="+mn-cs"/>
              </a:endParaRPr>
            </a:p>
          </p:txBody>
        </p:sp>
      </p:grpSp>
      <p:sp>
        <p:nvSpPr>
          <p:cNvPr id="97" name="AutoShape 125">
            <a:extLst>
              <a:ext uri="{FF2B5EF4-FFF2-40B4-BE49-F238E27FC236}">
                <a16:creationId xmlns:a16="http://schemas.microsoft.com/office/drawing/2014/main" id="{032C8803-76B8-4297-8AE7-8FE47D1281DD}"/>
              </a:ext>
            </a:extLst>
          </p:cNvPr>
          <p:cNvSpPr>
            <a:spLocks noChangeAspect="1"/>
          </p:cNvSpPr>
          <p:nvPr/>
        </p:nvSpPr>
        <p:spPr bwMode="auto">
          <a:xfrm>
            <a:off x="7708327" y="3398667"/>
            <a:ext cx="516230" cy="514299"/>
          </a:xfrm>
          <a:custGeom>
            <a:avLst/>
            <a:gdLst>
              <a:gd name="T0" fmla="+- 0 10797 26"/>
              <a:gd name="T1" fmla="*/ T0 w 21542"/>
              <a:gd name="T2" fmla="*/ 10800 h 21600"/>
              <a:gd name="T3" fmla="+- 0 10797 26"/>
              <a:gd name="T4" fmla="*/ T3 w 21542"/>
              <a:gd name="T5" fmla="*/ 10800 h 21600"/>
              <a:gd name="T6" fmla="+- 0 10797 26"/>
              <a:gd name="T7" fmla="*/ T6 w 21542"/>
              <a:gd name="T8" fmla="*/ 10800 h 21600"/>
              <a:gd name="T9" fmla="+- 0 10797 26"/>
              <a:gd name="T10" fmla="*/ T9 w 21542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2" h="21600">
                <a:moveTo>
                  <a:pt x="11685" y="1798"/>
                </a:moveTo>
                <a:cubicBezTo>
                  <a:pt x="12903" y="1906"/>
                  <a:pt x="14055" y="2202"/>
                  <a:pt x="15143" y="2682"/>
                </a:cubicBezTo>
                <a:cubicBezTo>
                  <a:pt x="16233" y="3165"/>
                  <a:pt x="17213" y="3803"/>
                  <a:pt x="18089" y="4596"/>
                </a:cubicBezTo>
                <a:cubicBezTo>
                  <a:pt x="18964" y="5390"/>
                  <a:pt x="19696" y="6307"/>
                  <a:pt x="20286" y="7355"/>
                </a:cubicBezTo>
                <a:cubicBezTo>
                  <a:pt x="20875" y="8400"/>
                  <a:pt x="21290" y="9537"/>
                  <a:pt x="21528" y="10774"/>
                </a:cubicBezTo>
                <a:cubicBezTo>
                  <a:pt x="21573" y="11034"/>
                  <a:pt x="21497" y="11229"/>
                  <a:pt x="21299" y="11356"/>
                </a:cubicBezTo>
                <a:cubicBezTo>
                  <a:pt x="21223" y="11407"/>
                  <a:pt x="21151" y="11435"/>
                  <a:pt x="21077" y="11435"/>
                </a:cubicBezTo>
                <a:cubicBezTo>
                  <a:pt x="20930" y="11435"/>
                  <a:pt x="20822" y="11381"/>
                  <a:pt x="20760" y="11271"/>
                </a:cubicBezTo>
                <a:cubicBezTo>
                  <a:pt x="20016" y="10353"/>
                  <a:pt x="19186" y="9890"/>
                  <a:pt x="18272" y="9879"/>
                </a:cubicBezTo>
                <a:cubicBezTo>
                  <a:pt x="17616" y="9879"/>
                  <a:pt x="16994" y="10128"/>
                  <a:pt x="16402" y="10619"/>
                </a:cubicBezTo>
                <a:cubicBezTo>
                  <a:pt x="15813" y="11110"/>
                  <a:pt x="15320" y="11796"/>
                  <a:pt x="14912" y="12680"/>
                </a:cubicBezTo>
                <a:cubicBezTo>
                  <a:pt x="14840" y="12886"/>
                  <a:pt x="14704" y="12991"/>
                  <a:pt x="14516" y="12991"/>
                </a:cubicBezTo>
                <a:cubicBezTo>
                  <a:pt x="14323" y="12991"/>
                  <a:pt x="14191" y="12886"/>
                  <a:pt x="14115" y="12680"/>
                </a:cubicBezTo>
                <a:cubicBezTo>
                  <a:pt x="13490" y="11328"/>
                  <a:pt x="12679" y="10452"/>
                  <a:pt x="11682" y="10057"/>
                </a:cubicBezTo>
                <a:lnTo>
                  <a:pt x="11682" y="17164"/>
                </a:lnTo>
                <a:cubicBezTo>
                  <a:pt x="11682" y="17779"/>
                  <a:pt x="11594" y="18350"/>
                  <a:pt x="11415" y="18883"/>
                </a:cubicBezTo>
                <a:cubicBezTo>
                  <a:pt x="11234" y="19414"/>
                  <a:pt x="10993" y="19886"/>
                  <a:pt x="10690" y="20298"/>
                </a:cubicBezTo>
                <a:cubicBezTo>
                  <a:pt x="10385" y="20704"/>
                  <a:pt x="10029" y="21026"/>
                  <a:pt x="9621" y="21258"/>
                </a:cubicBezTo>
                <a:cubicBezTo>
                  <a:pt x="9214" y="21487"/>
                  <a:pt x="8777" y="21599"/>
                  <a:pt x="8314" y="21599"/>
                </a:cubicBezTo>
                <a:cubicBezTo>
                  <a:pt x="7852" y="21599"/>
                  <a:pt x="7410" y="21487"/>
                  <a:pt x="6995" y="21258"/>
                </a:cubicBezTo>
                <a:cubicBezTo>
                  <a:pt x="6580" y="21027"/>
                  <a:pt x="6220" y="20705"/>
                  <a:pt x="5915" y="20298"/>
                </a:cubicBezTo>
                <a:cubicBezTo>
                  <a:pt x="5612" y="19886"/>
                  <a:pt x="5369" y="19417"/>
                  <a:pt x="5190" y="18883"/>
                </a:cubicBezTo>
                <a:cubicBezTo>
                  <a:pt x="5011" y="18350"/>
                  <a:pt x="4923" y="17779"/>
                  <a:pt x="4923" y="17164"/>
                </a:cubicBezTo>
                <a:cubicBezTo>
                  <a:pt x="4923" y="16850"/>
                  <a:pt x="5011" y="16591"/>
                  <a:pt x="5190" y="16390"/>
                </a:cubicBezTo>
                <a:cubicBezTo>
                  <a:pt x="5369" y="16187"/>
                  <a:pt x="5583" y="16085"/>
                  <a:pt x="5836" y="16085"/>
                </a:cubicBezTo>
                <a:cubicBezTo>
                  <a:pt x="6103" y="16085"/>
                  <a:pt x="6320" y="16187"/>
                  <a:pt x="6492" y="16390"/>
                </a:cubicBezTo>
                <a:cubicBezTo>
                  <a:pt x="6661" y="16591"/>
                  <a:pt x="6747" y="16851"/>
                  <a:pt x="6747" y="17164"/>
                </a:cubicBezTo>
                <a:cubicBezTo>
                  <a:pt x="6747" y="17799"/>
                  <a:pt x="6900" y="18333"/>
                  <a:pt x="7203" y="18776"/>
                </a:cubicBezTo>
                <a:cubicBezTo>
                  <a:pt x="7508" y="19216"/>
                  <a:pt x="7878" y="19437"/>
                  <a:pt x="8312" y="19437"/>
                </a:cubicBezTo>
                <a:cubicBezTo>
                  <a:pt x="8732" y="19437"/>
                  <a:pt x="9092" y="19216"/>
                  <a:pt x="9397" y="18776"/>
                </a:cubicBezTo>
                <a:cubicBezTo>
                  <a:pt x="9700" y="18333"/>
                  <a:pt x="9853" y="17799"/>
                  <a:pt x="9853" y="17164"/>
                </a:cubicBezTo>
                <a:lnTo>
                  <a:pt x="9853" y="10057"/>
                </a:lnTo>
                <a:cubicBezTo>
                  <a:pt x="8856" y="10461"/>
                  <a:pt x="8042" y="11336"/>
                  <a:pt x="7420" y="12680"/>
                </a:cubicBezTo>
                <a:cubicBezTo>
                  <a:pt x="7344" y="12886"/>
                  <a:pt x="7210" y="12991"/>
                  <a:pt x="7019" y="12991"/>
                </a:cubicBezTo>
                <a:cubicBezTo>
                  <a:pt x="6828" y="12991"/>
                  <a:pt x="6700" y="12886"/>
                  <a:pt x="6631" y="12680"/>
                </a:cubicBezTo>
                <a:cubicBezTo>
                  <a:pt x="6227" y="11796"/>
                  <a:pt x="5734" y="11110"/>
                  <a:pt x="5147" y="10619"/>
                </a:cubicBezTo>
                <a:cubicBezTo>
                  <a:pt x="4560" y="10128"/>
                  <a:pt x="3940" y="9879"/>
                  <a:pt x="3284" y="9879"/>
                </a:cubicBezTo>
                <a:cubicBezTo>
                  <a:pt x="2363" y="9879"/>
                  <a:pt x="1541" y="10345"/>
                  <a:pt x="808" y="11271"/>
                </a:cubicBezTo>
                <a:cubicBezTo>
                  <a:pt x="718" y="11381"/>
                  <a:pt x="596" y="11435"/>
                  <a:pt x="455" y="11435"/>
                </a:cubicBezTo>
                <a:cubicBezTo>
                  <a:pt x="381" y="11435"/>
                  <a:pt x="305" y="11407"/>
                  <a:pt x="238" y="11356"/>
                </a:cubicBezTo>
                <a:cubicBezTo>
                  <a:pt x="47" y="11229"/>
                  <a:pt x="-26" y="11034"/>
                  <a:pt x="7" y="10774"/>
                </a:cubicBezTo>
                <a:cubicBezTo>
                  <a:pt x="245" y="9537"/>
                  <a:pt x="660" y="8400"/>
                  <a:pt x="1259" y="7355"/>
                </a:cubicBezTo>
                <a:cubicBezTo>
                  <a:pt x="1855" y="6307"/>
                  <a:pt x="2595" y="5390"/>
                  <a:pt x="3468" y="4596"/>
                </a:cubicBezTo>
                <a:cubicBezTo>
                  <a:pt x="4343" y="3803"/>
                  <a:pt x="5321" y="3168"/>
                  <a:pt x="6402" y="2688"/>
                </a:cubicBezTo>
                <a:cubicBezTo>
                  <a:pt x="7482" y="2213"/>
                  <a:pt x="8634" y="1917"/>
                  <a:pt x="9850" y="1798"/>
                </a:cubicBezTo>
                <a:lnTo>
                  <a:pt x="9850" y="1081"/>
                </a:lnTo>
                <a:cubicBezTo>
                  <a:pt x="9850" y="767"/>
                  <a:pt x="9936" y="508"/>
                  <a:pt x="10118" y="304"/>
                </a:cubicBezTo>
                <a:cubicBezTo>
                  <a:pt x="10296" y="101"/>
                  <a:pt x="10511" y="0"/>
                  <a:pt x="10764" y="0"/>
                </a:cubicBezTo>
                <a:cubicBezTo>
                  <a:pt x="11029" y="0"/>
                  <a:pt x="11248" y="101"/>
                  <a:pt x="11420" y="304"/>
                </a:cubicBezTo>
                <a:cubicBezTo>
                  <a:pt x="11589" y="508"/>
                  <a:pt x="11675" y="767"/>
                  <a:pt x="11675" y="1081"/>
                </a:cubicBezTo>
                <a:lnTo>
                  <a:pt x="11675" y="17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marL="0" marR="0" lvl="0" indent="0" algn="l" defTabSz="9141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6600" b="0" i="0" u="none" strike="noStrike" kern="1200" cap="none" spc="0" normalizeH="0" baseline="0" noProof="0" dirty="0">
              <a:ln>
                <a:noFill/>
              </a:ln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Lato Light"/>
              <a:ea typeface="+mn-ea"/>
              <a:cs typeface="Gill Sans" charset="0"/>
              <a:sym typeface="Gill Sans" charset="0"/>
            </a:endParaRPr>
          </a:p>
        </p:txBody>
      </p:sp>
      <p:sp>
        <p:nvSpPr>
          <p:cNvPr id="98" name="Freeform 105">
            <a:extLst>
              <a:ext uri="{FF2B5EF4-FFF2-40B4-BE49-F238E27FC236}">
                <a16:creationId xmlns:a16="http://schemas.microsoft.com/office/drawing/2014/main" id="{FF198BF6-AD19-4250-B685-A3C6646F65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38323" y="2072971"/>
            <a:ext cx="445665" cy="394124"/>
          </a:xfrm>
          <a:custGeom>
            <a:avLst/>
            <a:gdLst>
              <a:gd name="connsiteX0" fmla="*/ 358785 w 512434"/>
              <a:gd name="connsiteY0" fmla="*/ 409158 h 453171"/>
              <a:gd name="connsiteX1" fmla="*/ 345300 w 512434"/>
              <a:gd name="connsiteY1" fmla="*/ 425866 h 453171"/>
              <a:gd name="connsiteX2" fmla="*/ 358785 w 512434"/>
              <a:gd name="connsiteY2" fmla="*/ 439722 h 453171"/>
              <a:gd name="connsiteX3" fmla="*/ 372270 w 512434"/>
              <a:gd name="connsiteY3" fmla="*/ 425866 h 453171"/>
              <a:gd name="connsiteX4" fmla="*/ 358785 w 512434"/>
              <a:gd name="connsiteY4" fmla="*/ 409158 h 453171"/>
              <a:gd name="connsiteX5" fmla="*/ 151153 w 512434"/>
              <a:gd name="connsiteY5" fmla="*/ 300585 h 453171"/>
              <a:gd name="connsiteX6" fmla="*/ 195731 w 512434"/>
              <a:gd name="connsiteY6" fmla="*/ 300585 h 453171"/>
              <a:gd name="connsiteX7" fmla="*/ 195731 w 512434"/>
              <a:gd name="connsiteY7" fmla="*/ 345175 h 453171"/>
              <a:gd name="connsiteX8" fmla="*/ 151153 w 512434"/>
              <a:gd name="connsiteY8" fmla="*/ 345175 h 453171"/>
              <a:gd name="connsiteX9" fmla="*/ 71978 w 512434"/>
              <a:gd name="connsiteY9" fmla="*/ 300585 h 453171"/>
              <a:gd name="connsiteX10" fmla="*/ 120152 w 512434"/>
              <a:gd name="connsiteY10" fmla="*/ 300585 h 453171"/>
              <a:gd name="connsiteX11" fmla="*/ 120152 w 512434"/>
              <a:gd name="connsiteY11" fmla="*/ 345175 h 453171"/>
              <a:gd name="connsiteX12" fmla="*/ 71978 w 512434"/>
              <a:gd name="connsiteY12" fmla="*/ 345175 h 453171"/>
              <a:gd name="connsiteX13" fmla="*/ 481786 w 512434"/>
              <a:gd name="connsiteY13" fmla="*/ 286492 h 453171"/>
              <a:gd name="connsiteX14" fmla="*/ 468300 w 512434"/>
              <a:gd name="connsiteY14" fmla="*/ 299940 h 453171"/>
              <a:gd name="connsiteX15" fmla="*/ 481786 w 512434"/>
              <a:gd name="connsiteY15" fmla="*/ 313389 h 453171"/>
              <a:gd name="connsiteX16" fmla="*/ 498948 w 512434"/>
              <a:gd name="connsiteY16" fmla="*/ 299940 h 453171"/>
              <a:gd name="connsiteX17" fmla="*/ 481786 w 512434"/>
              <a:gd name="connsiteY17" fmla="*/ 286492 h 453171"/>
              <a:gd name="connsiteX18" fmla="*/ 235785 w 512434"/>
              <a:gd name="connsiteY18" fmla="*/ 286492 h 453171"/>
              <a:gd name="connsiteX19" fmla="*/ 222300 w 512434"/>
              <a:gd name="connsiteY19" fmla="*/ 299940 h 453171"/>
              <a:gd name="connsiteX20" fmla="*/ 235785 w 512434"/>
              <a:gd name="connsiteY20" fmla="*/ 313389 h 453171"/>
              <a:gd name="connsiteX21" fmla="*/ 249270 w 512434"/>
              <a:gd name="connsiteY21" fmla="*/ 299940 h 453171"/>
              <a:gd name="connsiteX22" fmla="*/ 235785 w 512434"/>
              <a:gd name="connsiteY22" fmla="*/ 286492 h 453171"/>
              <a:gd name="connsiteX23" fmla="*/ 151153 w 512434"/>
              <a:gd name="connsiteY23" fmla="*/ 228588 h 453171"/>
              <a:gd name="connsiteX24" fmla="*/ 195731 w 512434"/>
              <a:gd name="connsiteY24" fmla="*/ 228588 h 453171"/>
              <a:gd name="connsiteX25" fmla="*/ 195731 w 512434"/>
              <a:gd name="connsiteY25" fmla="*/ 273178 h 453171"/>
              <a:gd name="connsiteX26" fmla="*/ 151153 w 512434"/>
              <a:gd name="connsiteY26" fmla="*/ 273178 h 453171"/>
              <a:gd name="connsiteX27" fmla="*/ 71978 w 512434"/>
              <a:gd name="connsiteY27" fmla="*/ 228588 h 453171"/>
              <a:gd name="connsiteX28" fmla="*/ 120152 w 512434"/>
              <a:gd name="connsiteY28" fmla="*/ 228588 h 453171"/>
              <a:gd name="connsiteX29" fmla="*/ 120152 w 512434"/>
              <a:gd name="connsiteY29" fmla="*/ 273178 h 453171"/>
              <a:gd name="connsiteX30" fmla="*/ 71978 w 512434"/>
              <a:gd name="connsiteY30" fmla="*/ 273178 h 453171"/>
              <a:gd name="connsiteX31" fmla="*/ 427028 w 512434"/>
              <a:gd name="connsiteY31" fmla="*/ 221695 h 453171"/>
              <a:gd name="connsiteX32" fmla="*/ 372270 w 512434"/>
              <a:gd name="connsiteY32" fmla="*/ 275896 h 453171"/>
              <a:gd name="connsiteX33" fmla="*/ 358785 w 512434"/>
              <a:gd name="connsiteY33" fmla="*/ 272636 h 453171"/>
              <a:gd name="connsiteX34" fmla="*/ 341622 w 512434"/>
              <a:gd name="connsiteY34" fmla="*/ 279564 h 453171"/>
              <a:gd name="connsiteX35" fmla="*/ 283596 w 512434"/>
              <a:gd name="connsiteY35" fmla="*/ 238404 h 453171"/>
              <a:gd name="connsiteX36" fmla="*/ 266433 w 512434"/>
              <a:gd name="connsiteY36" fmla="*/ 238404 h 453171"/>
              <a:gd name="connsiteX37" fmla="*/ 270111 w 512434"/>
              <a:gd name="connsiteY37" fmla="*/ 255520 h 453171"/>
              <a:gd name="connsiteX38" fmla="*/ 331406 w 512434"/>
              <a:gd name="connsiteY38" fmla="*/ 303200 h 453171"/>
              <a:gd name="connsiteX39" fmla="*/ 358785 w 512434"/>
              <a:gd name="connsiteY39" fmla="*/ 327245 h 453171"/>
              <a:gd name="connsiteX40" fmla="*/ 386164 w 512434"/>
              <a:gd name="connsiteY40" fmla="*/ 299940 h 453171"/>
              <a:gd name="connsiteX41" fmla="*/ 386164 w 512434"/>
              <a:gd name="connsiteY41" fmla="*/ 296680 h 453171"/>
              <a:gd name="connsiteX42" fmla="*/ 444191 w 512434"/>
              <a:gd name="connsiteY42" fmla="*/ 238404 h 453171"/>
              <a:gd name="connsiteX43" fmla="*/ 444191 w 512434"/>
              <a:gd name="connsiteY43" fmla="*/ 221695 h 453171"/>
              <a:gd name="connsiteX44" fmla="*/ 427028 w 512434"/>
              <a:gd name="connsiteY44" fmla="*/ 221695 h 453171"/>
              <a:gd name="connsiteX45" fmla="*/ 358785 w 512434"/>
              <a:gd name="connsiteY45" fmla="*/ 163826 h 453171"/>
              <a:gd name="connsiteX46" fmla="*/ 345300 w 512434"/>
              <a:gd name="connsiteY46" fmla="*/ 177274 h 453171"/>
              <a:gd name="connsiteX47" fmla="*/ 358785 w 512434"/>
              <a:gd name="connsiteY47" fmla="*/ 190723 h 453171"/>
              <a:gd name="connsiteX48" fmla="*/ 372270 w 512434"/>
              <a:gd name="connsiteY48" fmla="*/ 177274 h 453171"/>
              <a:gd name="connsiteX49" fmla="*/ 358785 w 512434"/>
              <a:gd name="connsiteY49" fmla="*/ 163826 h 453171"/>
              <a:gd name="connsiteX50" fmla="*/ 151153 w 512434"/>
              <a:gd name="connsiteY50" fmla="*/ 156592 h 453171"/>
              <a:gd name="connsiteX51" fmla="*/ 195731 w 512434"/>
              <a:gd name="connsiteY51" fmla="*/ 156592 h 453171"/>
              <a:gd name="connsiteX52" fmla="*/ 195731 w 512434"/>
              <a:gd name="connsiteY52" fmla="*/ 201182 h 453171"/>
              <a:gd name="connsiteX53" fmla="*/ 151153 w 512434"/>
              <a:gd name="connsiteY53" fmla="*/ 201182 h 453171"/>
              <a:gd name="connsiteX54" fmla="*/ 37595 w 512434"/>
              <a:gd name="connsiteY54" fmla="*/ 102289 h 453171"/>
              <a:gd name="connsiteX55" fmla="*/ 37595 w 512434"/>
              <a:gd name="connsiteY55" fmla="*/ 374925 h 453171"/>
              <a:gd name="connsiteX56" fmla="*/ 228838 w 512434"/>
              <a:gd name="connsiteY56" fmla="*/ 374925 h 453171"/>
              <a:gd name="connsiteX57" fmla="*/ 208406 w 512434"/>
              <a:gd name="connsiteY57" fmla="*/ 299940 h 453171"/>
              <a:gd name="connsiteX58" fmla="*/ 246001 w 512434"/>
              <a:gd name="connsiteY58" fmla="*/ 201318 h 453171"/>
              <a:gd name="connsiteX59" fmla="*/ 225569 w 512434"/>
              <a:gd name="connsiteY59" fmla="*/ 201318 h 453171"/>
              <a:gd name="connsiteX60" fmla="*/ 225569 w 512434"/>
              <a:gd name="connsiteY60" fmla="*/ 156898 h 453171"/>
              <a:gd name="connsiteX61" fmla="*/ 270111 w 512434"/>
              <a:gd name="connsiteY61" fmla="*/ 156898 h 453171"/>
              <a:gd name="connsiteX62" fmla="*/ 270111 w 512434"/>
              <a:gd name="connsiteY62" fmla="*/ 177274 h 453171"/>
              <a:gd name="connsiteX63" fmla="*/ 358785 w 512434"/>
              <a:gd name="connsiteY63" fmla="*/ 149970 h 453171"/>
              <a:gd name="connsiteX64" fmla="*/ 382895 w 512434"/>
              <a:gd name="connsiteY64" fmla="*/ 149970 h 453171"/>
              <a:gd name="connsiteX65" fmla="*/ 382895 w 512434"/>
              <a:gd name="connsiteY65" fmla="*/ 102289 h 453171"/>
              <a:gd name="connsiteX66" fmla="*/ 37595 w 512434"/>
              <a:gd name="connsiteY66" fmla="*/ 102289 h 453171"/>
              <a:gd name="connsiteX67" fmla="*/ 136894 w 512434"/>
              <a:gd name="connsiteY67" fmla="*/ 30564 h 453171"/>
              <a:gd name="connsiteX68" fmla="*/ 136894 w 512434"/>
              <a:gd name="connsiteY68" fmla="*/ 68057 h 453171"/>
              <a:gd name="connsiteX69" fmla="*/ 283596 w 512434"/>
              <a:gd name="connsiteY69" fmla="*/ 68057 h 453171"/>
              <a:gd name="connsiteX70" fmla="*/ 283596 w 512434"/>
              <a:gd name="connsiteY70" fmla="*/ 30564 h 453171"/>
              <a:gd name="connsiteX71" fmla="*/ 136894 w 512434"/>
              <a:gd name="connsiteY71" fmla="*/ 30564 h 453171"/>
              <a:gd name="connsiteX72" fmla="*/ 30648 w 512434"/>
              <a:gd name="connsiteY72" fmla="*/ 0 h 453171"/>
              <a:gd name="connsiteX73" fmla="*/ 389433 w 512434"/>
              <a:gd name="connsiteY73" fmla="*/ 0 h 453171"/>
              <a:gd name="connsiteX74" fmla="*/ 420490 w 512434"/>
              <a:gd name="connsiteY74" fmla="*/ 30564 h 453171"/>
              <a:gd name="connsiteX75" fmla="*/ 420490 w 512434"/>
              <a:gd name="connsiteY75" fmla="*/ 163826 h 453171"/>
              <a:gd name="connsiteX76" fmla="*/ 512434 w 512434"/>
              <a:gd name="connsiteY76" fmla="*/ 299940 h 453171"/>
              <a:gd name="connsiteX77" fmla="*/ 358785 w 512434"/>
              <a:gd name="connsiteY77" fmla="*/ 453171 h 453171"/>
              <a:gd name="connsiteX78" fmla="*/ 263164 w 512434"/>
              <a:gd name="connsiteY78" fmla="*/ 419346 h 453171"/>
              <a:gd name="connsiteX79" fmla="*/ 30648 w 512434"/>
              <a:gd name="connsiteY79" fmla="*/ 419346 h 453171"/>
              <a:gd name="connsiteX80" fmla="*/ 0 w 512434"/>
              <a:gd name="connsiteY80" fmla="*/ 388374 h 453171"/>
              <a:gd name="connsiteX81" fmla="*/ 0 w 512434"/>
              <a:gd name="connsiteY81" fmla="*/ 30564 h 453171"/>
              <a:gd name="connsiteX82" fmla="*/ 30648 w 512434"/>
              <a:gd name="connsiteY82" fmla="*/ 0 h 453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12434" h="453171">
                <a:moveTo>
                  <a:pt x="358785" y="409158"/>
                </a:moveTo>
                <a:cubicBezTo>
                  <a:pt x="351838" y="409158"/>
                  <a:pt x="345300" y="415678"/>
                  <a:pt x="345300" y="425866"/>
                </a:cubicBezTo>
                <a:cubicBezTo>
                  <a:pt x="345300" y="432794"/>
                  <a:pt x="351838" y="439722"/>
                  <a:pt x="358785" y="439722"/>
                </a:cubicBezTo>
                <a:cubicBezTo>
                  <a:pt x="365732" y="439722"/>
                  <a:pt x="372270" y="432794"/>
                  <a:pt x="372270" y="425866"/>
                </a:cubicBezTo>
                <a:cubicBezTo>
                  <a:pt x="372270" y="415678"/>
                  <a:pt x="365732" y="409158"/>
                  <a:pt x="358785" y="409158"/>
                </a:cubicBezTo>
                <a:close/>
                <a:moveTo>
                  <a:pt x="151153" y="300585"/>
                </a:moveTo>
                <a:lnTo>
                  <a:pt x="195731" y="300585"/>
                </a:lnTo>
                <a:lnTo>
                  <a:pt x="195731" y="345175"/>
                </a:lnTo>
                <a:lnTo>
                  <a:pt x="151153" y="345175"/>
                </a:lnTo>
                <a:close/>
                <a:moveTo>
                  <a:pt x="71978" y="300585"/>
                </a:moveTo>
                <a:lnTo>
                  <a:pt x="120152" y="300585"/>
                </a:lnTo>
                <a:lnTo>
                  <a:pt x="120152" y="345175"/>
                </a:lnTo>
                <a:lnTo>
                  <a:pt x="71978" y="345175"/>
                </a:lnTo>
                <a:close/>
                <a:moveTo>
                  <a:pt x="481786" y="286492"/>
                </a:moveTo>
                <a:cubicBezTo>
                  <a:pt x="474839" y="286492"/>
                  <a:pt x="468300" y="293012"/>
                  <a:pt x="468300" y="299940"/>
                </a:cubicBezTo>
                <a:cubicBezTo>
                  <a:pt x="468300" y="310128"/>
                  <a:pt x="474839" y="313389"/>
                  <a:pt x="481786" y="313389"/>
                </a:cubicBezTo>
                <a:cubicBezTo>
                  <a:pt x="492002" y="313389"/>
                  <a:pt x="498948" y="310128"/>
                  <a:pt x="498948" y="299940"/>
                </a:cubicBezTo>
                <a:cubicBezTo>
                  <a:pt x="498948" y="293012"/>
                  <a:pt x="492002" y="286492"/>
                  <a:pt x="481786" y="286492"/>
                </a:cubicBezTo>
                <a:close/>
                <a:moveTo>
                  <a:pt x="235785" y="286492"/>
                </a:moveTo>
                <a:cubicBezTo>
                  <a:pt x="228838" y="286492"/>
                  <a:pt x="222300" y="293012"/>
                  <a:pt x="222300" y="299940"/>
                </a:cubicBezTo>
                <a:cubicBezTo>
                  <a:pt x="222300" y="310128"/>
                  <a:pt x="228838" y="313389"/>
                  <a:pt x="235785" y="313389"/>
                </a:cubicBezTo>
                <a:cubicBezTo>
                  <a:pt x="242732" y="313389"/>
                  <a:pt x="249270" y="310128"/>
                  <a:pt x="249270" y="299940"/>
                </a:cubicBezTo>
                <a:cubicBezTo>
                  <a:pt x="249270" y="293012"/>
                  <a:pt x="242732" y="286492"/>
                  <a:pt x="235785" y="286492"/>
                </a:cubicBezTo>
                <a:close/>
                <a:moveTo>
                  <a:pt x="151153" y="228588"/>
                </a:moveTo>
                <a:lnTo>
                  <a:pt x="195731" y="228588"/>
                </a:lnTo>
                <a:lnTo>
                  <a:pt x="195731" y="273178"/>
                </a:lnTo>
                <a:lnTo>
                  <a:pt x="151153" y="273178"/>
                </a:lnTo>
                <a:close/>
                <a:moveTo>
                  <a:pt x="71978" y="228588"/>
                </a:moveTo>
                <a:lnTo>
                  <a:pt x="120152" y="228588"/>
                </a:lnTo>
                <a:lnTo>
                  <a:pt x="120152" y="273178"/>
                </a:lnTo>
                <a:lnTo>
                  <a:pt x="71978" y="273178"/>
                </a:lnTo>
                <a:close/>
                <a:moveTo>
                  <a:pt x="427028" y="221695"/>
                </a:moveTo>
                <a:cubicBezTo>
                  <a:pt x="427028" y="221695"/>
                  <a:pt x="427028" y="221695"/>
                  <a:pt x="372270" y="275896"/>
                </a:cubicBezTo>
                <a:cubicBezTo>
                  <a:pt x="369001" y="275896"/>
                  <a:pt x="365732" y="272636"/>
                  <a:pt x="358785" y="272636"/>
                </a:cubicBezTo>
                <a:cubicBezTo>
                  <a:pt x="351838" y="272636"/>
                  <a:pt x="345300" y="275896"/>
                  <a:pt x="341622" y="279564"/>
                </a:cubicBezTo>
                <a:cubicBezTo>
                  <a:pt x="341622" y="279564"/>
                  <a:pt x="341622" y="279564"/>
                  <a:pt x="283596" y="238404"/>
                </a:cubicBezTo>
                <a:cubicBezTo>
                  <a:pt x="280327" y="231883"/>
                  <a:pt x="270111" y="235143"/>
                  <a:pt x="266433" y="238404"/>
                </a:cubicBezTo>
                <a:cubicBezTo>
                  <a:pt x="263164" y="242071"/>
                  <a:pt x="266433" y="252260"/>
                  <a:pt x="270111" y="255520"/>
                </a:cubicBezTo>
                <a:cubicBezTo>
                  <a:pt x="270111" y="255520"/>
                  <a:pt x="270111" y="255520"/>
                  <a:pt x="331406" y="303200"/>
                </a:cubicBezTo>
                <a:cubicBezTo>
                  <a:pt x="331406" y="317056"/>
                  <a:pt x="345300" y="327245"/>
                  <a:pt x="358785" y="327245"/>
                </a:cubicBezTo>
                <a:cubicBezTo>
                  <a:pt x="375948" y="327245"/>
                  <a:pt x="386164" y="317056"/>
                  <a:pt x="386164" y="299940"/>
                </a:cubicBezTo>
                <a:lnTo>
                  <a:pt x="386164" y="296680"/>
                </a:lnTo>
                <a:cubicBezTo>
                  <a:pt x="386164" y="296680"/>
                  <a:pt x="386164" y="296680"/>
                  <a:pt x="444191" y="238404"/>
                </a:cubicBezTo>
                <a:cubicBezTo>
                  <a:pt x="447869" y="231883"/>
                  <a:pt x="451138" y="224955"/>
                  <a:pt x="444191" y="221695"/>
                </a:cubicBezTo>
                <a:cubicBezTo>
                  <a:pt x="440922" y="218027"/>
                  <a:pt x="433975" y="218027"/>
                  <a:pt x="427028" y="221695"/>
                </a:cubicBezTo>
                <a:close/>
                <a:moveTo>
                  <a:pt x="358785" y="163826"/>
                </a:moveTo>
                <a:cubicBezTo>
                  <a:pt x="351838" y="163826"/>
                  <a:pt x="345300" y="170346"/>
                  <a:pt x="345300" y="177274"/>
                </a:cubicBezTo>
                <a:cubicBezTo>
                  <a:pt x="345300" y="184202"/>
                  <a:pt x="351838" y="190723"/>
                  <a:pt x="358785" y="190723"/>
                </a:cubicBezTo>
                <a:cubicBezTo>
                  <a:pt x="365732" y="190723"/>
                  <a:pt x="372270" y="184202"/>
                  <a:pt x="372270" y="177274"/>
                </a:cubicBezTo>
                <a:cubicBezTo>
                  <a:pt x="372270" y="170346"/>
                  <a:pt x="365732" y="163826"/>
                  <a:pt x="358785" y="163826"/>
                </a:cubicBezTo>
                <a:close/>
                <a:moveTo>
                  <a:pt x="151153" y="156592"/>
                </a:moveTo>
                <a:lnTo>
                  <a:pt x="195731" y="156592"/>
                </a:lnTo>
                <a:lnTo>
                  <a:pt x="195731" y="201182"/>
                </a:lnTo>
                <a:lnTo>
                  <a:pt x="151153" y="201182"/>
                </a:lnTo>
                <a:close/>
                <a:moveTo>
                  <a:pt x="37595" y="102289"/>
                </a:moveTo>
                <a:lnTo>
                  <a:pt x="37595" y="374925"/>
                </a:lnTo>
                <a:cubicBezTo>
                  <a:pt x="37595" y="374925"/>
                  <a:pt x="37595" y="374925"/>
                  <a:pt x="228838" y="374925"/>
                </a:cubicBezTo>
                <a:cubicBezTo>
                  <a:pt x="215353" y="354549"/>
                  <a:pt x="208406" y="327245"/>
                  <a:pt x="208406" y="299940"/>
                </a:cubicBezTo>
                <a:cubicBezTo>
                  <a:pt x="208406" y="262448"/>
                  <a:pt x="222300" y="228215"/>
                  <a:pt x="246001" y="201318"/>
                </a:cubicBezTo>
                <a:cubicBezTo>
                  <a:pt x="246001" y="201318"/>
                  <a:pt x="246001" y="201318"/>
                  <a:pt x="225569" y="201318"/>
                </a:cubicBezTo>
                <a:cubicBezTo>
                  <a:pt x="225569" y="201318"/>
                  <a:pt x="225569" y="201318"/>
                  <a:pt x="225569" y="156898"/>
                </a:cubicBezTo>
                <a:cubicBezTo>
                  <a:pt x="225569" y="156898"/>
                  <a:pt x="225569" y="156898"/>
                  <a:pt x="270111" y="156898"/>
                </a:cubicBezTo>
                <a:cubicBezTo>
                  <a:pt x="270111" y="156898"/>
                  <a:pt x="270111" y="156898"/>
                  <a:pt x="270111" y="177274"/>
                </a:cubicBezTo>
                <a:cubicBezTo>
                  <a:pt x="293812" y="160158"/>
                  <a:pt x="324868" y="149970"/>
                  <a:pt x="358785" y="149970"/>
                </a:cubicBezTo>
                <a:cubicBezTo>
                  <a:pt x="365732" y="149970"/>
                  <a:pt x="375948" y="149970"/>
                  <a:pt x="382895" y="149970"/>
                </a:cubicBezTo>
                <a:cubicBezTo>
                  <a:pt x="382895" y="149970"/>
                  <a:pt x="382895" y="149970"/>
                  <a:pt x="382895" y="102289"/>
                </a:cubicBezTo>
                <a:cubicBezTo>
                  <a:pt x="382895" y="102289"/>
                  <a:pt x="382895" y="102289"/>
                  <a:pt x="37595" y="102289"/>
                </a:cubicBezTo>
                <a:close/>
                <a:moveTo>
                  <a:pt x="136894" y="30564"/>
                </a:moveTo>
                <a:lnTo>
                  <a:pt x="136894" y="68057"/>
                </a:lnTo>
                <a:cubicBezTo>
                  <a:pt x="136894" y="68057"/>
                  <a:pt x="136894" y="68057"/>
                  <a:pt x="283596" y="68057"/>
                </a:cubicBezTo>
                <a:cubicBezTo>
                  <a:pt x="283596" y="68057"/>
                  <a:pt x="283596" y="68057"/>
                  <a:pt x="283596" y="30564"/>
                </a:cubicBezTo>
                <a:cubicBezTo>
                  <a:pt x="283596" y="30564"/>
                  <a:pt x="283596" y="30564"/>
                  <a:pt x="136894" y="30564"/>
                </a:cubicBezTo>
                <a:close/>
                <a:moveTo>
                  <a:pt x="30648" y="0"/>
                </a:moveTo>
                <a:cubicBezTo>
                  <a:pt x="30648" y="0"/>
                  <a:pt x="30648" y="0"/>
                  <a:pt x="389433" y="0"/>
                </a:cubicBezTo>
                <a:cubicBezTo>
                  <a:pt x="406596" y="0"/>
                  <a:pt x="420490" y="13856"/>
                  <a:pt x="420490" y="30564"/>
                </a:cubicBezTo>
                <a:cubicBezTo>
                  <a:pt x="420490" y="30564"/>
                  <a:pt x="420490" y="30564"/>
                  <a:pt x="420490" y="163826"/>
                </a:cubicBezTo>
                <a:cubicBezTo>
                  <a:pt x="474839" y="187463"/>
                  <a:pt x="512434" y="238404"/>
                  <a:pt x="512434" y="299940"/>
                </a:cubicBezTo>
                <a:cubicBezTo>
                  <a:pt x="512434" y="385113"/>
                  <a:pt x="444191" y="453171"/>
                  <a:pt x="358785" y="453171"/>
                </a:cubicBezTo>
                <a:cubicBezTo>
                  <a:pt x="324868" y="453171"/>
                  <a:pt x="290543" y="439722"/>
                  <a:pt x="263164" y="419346"/>
                </a:cubicBezTo>
                <a:cubicBezTo>
                  <a:pt x="263164" y="419346"/>
                  <a:pt x="263164" y="419346"/>
                  <a:pt x="30648" y="419346"/>
                </a:cubicBezTo>
                <a:cubicBezTo>
                  <a:pt x="13894" y="419346"/>
                  <a:pt x="0" y="405490"/>
                  <a:pt x="0" y="388374"/>
                </a:cubicBezTo>
                <a:cubicBezTo>
                  <a:pt x="0" y="388374"/>
                  <a:pt x="0" y="388374"/>
                  <a:pt x="0" y="30564"/>
                </a:cubicBezTo>
                <a:cubicBezTo>
                  <a:pt x="0" y="13856"/>
                  <a:pt x="13894" y="0"/>
                  <a:pt x="3064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SimSun" charset="0"/>
              <a:cs typeface="+mn-cs"/>
            </a:endParaRPr>
          </a:p>
        </p:txBody>
      </p:sp>
      <p:sp>
        <p:nvSpPr>
          <p:cNvPr id="100" name="TextBox 106">
            <a:extLst>
              <a:ext uri="{FF2B5EF4-FFF2-40B4-BE49-F238E27FC236}">
                <a16:creationId xmlns:a16="http://schemas.microsoft.com/office/drawing/2014/main" id="{183E3638-F50E-4DA8-98C0-E1D3E66A6394}"/>
              </a:ext>
            </a:extLst>
          </p:cNvPr>
          <p:cNvSpPr txBox="1"/>
          <p:nvPr/>
        </p:nvSpPr>
        <p:spPr>
          <a:xfrm>
            <a:off x="8287419" y="18962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Lato Regular"/>
              </a:rPr>
              <a:t>活动轨迹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Lato Regular"/>
            </a:endParaRPr>
          </a:p>
        </p:txBody>
      </p:sp>
      <p:sp>
        <p:nvSpPr>
          <p:cNvPr id="101" name="TextBox 107">
            <a:extLst>
              <a:ext uri="{FF2B5EF4-FFF2-40B4-BE49-F238E27FC236}">
                <a16:creationId xmlns:a16="http://schemas.microsoft.com/office/drawing/2014/main" id="{4791B74D-1A9F-4EE1-859B-F7D3EF35A5FB}"/>
              </a:ext>
            </a:extLst>
          </p:cNvPr>
          <p:cNvSpPr txBox="1"/>
          <p:nvPr/>
        </p:nvSpPr>
        <p:spPr>
          <a:xfrm>
            <a:off x="8287419" y="2153604"/>
            <a:ext cx="223968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prstClr val="white"/>
                </a:solidFill>
                <a:latin typeface="Lato Light"/>
                <a:cs typeface="Lato Light"/>
              </a:rPr>
              <a:t>家在那里？工作在那里？经常去往那里？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Lato Light"/>
            </a:endParaRPr>
          </a:p>
        </p:txBody>
      </p:sp>
      <p:sp>
        <p:nvSpPr>
          <p:cNvPr id="102" name="TextBox 108">
            <a:extLst>
              <a:ext uri="{FF2B5EF4-FFF2-40B4-BE49-F238E27FC236}">
                <a16:creationId xmlns:a16="http://schemas.microsoft.com/office/drawing/2014/main" id="{9F4029A6-6045-4F59-993E-CE075DAC4EA4}"/>
              </a:ext>
            </a:extLst>
          </p:cNvPr>
          <p:cNvSpPr txBox="1"/>
          <p:nvPr/>
        </p:nvSpPr>
        <p:spPr>
          <a:xfrm>
            <a:off x="8337965" y="332936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Lato Regular"/>
              </a:rPr>
              <a:t>消费习惯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Lato Regular"/>
            </a:endParaRPr>
          </a:p>
        </p:txBody>
      </p:sp>
      <p:sp>
        <p:nvSpPr>
          <p:cNvPr id="103" name="TextBox 109">
            <a:extLst>
              <a:ext uri="{FF2B5EF4-FFF2-40B4-BE49-F238E27FC236}">
                <a16:creationId xmlns:a16="http://schemas.microsoft.com/office/drawing/2014/main" id="{B370E18B-4E17-4C03-81A8-B7D133CE8C54}"/>
              </a:ext>
            </a:extLst>
          </p:cNvPr>
          <p:cNvSpPr txBox="1"/>
          <p:nvPr/>
        </p:nvSpPr>
        <p:spPr>
          <a:xfrm>
            <a:off x="8337965" y="3586674"/>
            <a:ext cx="223968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Lato Light"/>
              </a:rPr>
              <a:t>大笔消费居多？谨慎喜欢小东西？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Lato Light"/>
            </a:endParaRPr>
          </a:p>
        </p:txBody>
      </p:sp>
      <p:sp>
        <p:nvSpPr>
          <p:cNvPr id="104" name="TextBox 110">
            <a:extLst>
              <a:ext uri="{FF2B5EF4-FFF2-40B4-BE49-F238E27FC236}">
                <a16:creationId xmlns:a16="http://schemas.microsoft.com/office/drawing/2014/main" id="{C5222179-1890-471F-945B-8B8422790AC3}"/>
              </a:ext>
            </a:extLst>
          </p:cNvPr>
          <p:cNvSpPr txBox="1"/>
          <p:nvPr/>
        </p:nvSpPr>
        <p:spPr>
          <a:xfrm>
            <a:off x="8394599" y="469240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Lato Regular"/>
              </a:rPr>
              <a:t>习惯挖掘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Lato Regular"/>
            </a:endParaRPr>
          </a:p>
        </p:txBody>
      </p:sp>
      <p:sp>
        <p:nvSpPr>
          <p:cNvPr id="105" name="TextBox 111">
            <a:extLst>
              <a:ext uri="{FF2B5EF4-FFF2-40B4-BE49-F238E27FC236}">
                <a16:creationId xmlns:a16="http://schemas.microsoft.com/office/drawing/2014/main" id="{4F428975-917D-4C4F-9C3D-CD2AA9A08ABD}"/>
              </a:ext>
            </a:extLst>
          </p:cNvPr>
          <p:cNvSpPr txBox="1"/>
          <p:nvPr/>
        </p:nvSpPr>
        <p:spPr>
          <a:xfrm>
            <a:off x="8394599" y="4949718"/>
            <a:ext cx="223968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prstClr val="white"/>
                </a:solidFill>
                <a:latin typeface="Lato Light"/>
                <a:cs typeface="Lato Light"/>
              </a:rPr>
              <a:t>是个懒人？时间自由？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Lato Light"/>
            </a:endParaRPr>
          </a:p>
        </p:txBody>
      </p:sp>
      <p:sp>
        <p:nvSpPr>
          <p:cNvPr id="106" name="TextBox 113">
            <a:extLst>
              <a:ext uri="{FF2B5EF4-FFF2-40B4-BE49-F238E27FC236}">
                <a16:creationId xmlns:a16="http://schemas.microsoft.com/office/drawing/2014/main" id="{05BA7AE3-457C-4D0A-AE43-A8556FB4EB92}"/>
              </a:ext>
            </a:extLst>
          </p:cNvPr>
          <p:cNvSpPr txBox="1"/>
          <p:nvPr/>
        </p:nvSpPr>
        <p:spPr>
          <a:xfrm flipH="1">
            <a:off x="2839020" y="18962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Lato Light"/>
                <a:cs typeface="Lato Regular"/>
              </a:rPr>
              <a:t>基本信息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Lato Regular"/>
            </a:endParaRPr>
          </a:p>
        </p:txBody>
      </p:sp>
      <p:sp>
        <p:nvSpPr>
          <p:cNvPr id="107" name="TextBox 114">
            <a:extLst>
              <a:ext uri="{FF2B5EF4-FFF2-40B4-BE49-F238E27FC236}">
                <a16:creationId xmlns:a16="http://schemas.microsoft.com/office/drawing/2014/main" id="{EB6E7958-B9A9-4730-9F2A-749D75A92861}"/>
              </a:ext>
            </a:extLst>
          </p:cNvPr>
          <p:cNvSpPr txBox="1"/>
          <p:nvPr/>
        </p:nvSpPr>
        <p:spPr>
          <a:xfrm flipH="1">
            <a:off x="1604737" y="2153604"/>
            <a:ext cx="223968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prstClr val="white"/>
                </a:solidFill>
                <a:latin typeface="Lato Light"/>
                <a:cs typeface="Lato Light"/>
              </a:rPr>
              <a:t>性别？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Lato Light"/>
              </a:rPr>
              <a:t>大致年龄段？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Lato Light"/>
            </a:endParaRPr>
          </a:p>
        </p:txBody>
      </p:sp>
      <p:sp>
        <p:nvSpPr>
          <p:cNvPr id="108" name="TextBox 115">
            <a:extLst>
              <a:ext uri="{FF2B5EF4-FFF2-40B4-BE49-F238E27FC236}">
                <a16:creationId xmlns:a16="http://schemas.microsoft.com/office/drawing/2014/main" id="{054CF92F-F1FA-4BD2-B741-4A450F364ADA}"/>
              </a:ext>
            </a:extLst>
          </p:cNvPr>
          <p:cNvSpPr txBox="1"/>
          <p:nvPr/>
        </p:nvSpPr>
        <p:spPr>
          <a:xfrm flipH="1">
            <a:off x="2805891" y="332936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Lato Regular"/>
              </a:rPr>
              <a:t>消费能力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Lato Regular"/>
            </a:endParaRPr>
          </a:p>
        </p:txBody>
      </p:sp>
      <p:sp>
        <p:nvSpPr>
          <p:cNvPr id="109" name="TextBox 116">
            <a:extLst>
              <a:ext uri="{FF2B5EF4-FFF2-40B4-BE49-F238E27FC236}">
                <a16:creationId xmlns:a16="http://schemas.microsoft.com/office/drawing/2014/main" id="{77B5B7BF-719C-443D-9D99-334CE3DA5CA7}"/>
              </a:ext>
            </a:extLst>
          </p:cNvPr>
          <p:cNvSpPr txBox="1"/>
          <p:nvPr/>
        </p:nvSpPr>
        <p:spPr>
          <a:xfrm flipH="1">
            <a:off x="1571608" y="3586674"/>
            <a:ext cx="223968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Lato Light"/>
              </a:rPr>
              <a:t>开什么车？是否购买理财？理财消费能力如何？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Lato Light"/>
            </a:endParaRPr>
          </a:p>
        </p:txBody>
      </p:sp>
      <p:sp>
        <p:nvSpPr>
          <p:cNvPr id="110" name="TextBox 117">
            <a:extLst>
              <a:ext uri="{FF2B5EF4-FFF2-40B4-BE49-F238E27FC236}">
                <a16:creationId xmlns:a16="http://schemas.microsoft.com/office/drawing/2014/main" id="{52779C55-A86B-440A-8592-2E9CA74ADA2E}"/>
              </a:ext>
            </a:extLst>
          </p:cNvPr>
          <p:cNvSpPr txBox="1"/>
          <p:nvPr/>
        </p:nvSpPr>
        <p:spPr>
          <a:xfrm flipH="1">
            <a:off x="2751684" y="469240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Lato Light"/>
                <a:cs typeface="Lato Regular"/>
              </a:rPr>
              <a:t>兴趣爱好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Lato Regular"/>
            </a:endParaRPr>
          </a:p>
        </p:txBody>
      </p:sp>
      <p:sp>
        <p:nvSpPr>
          <p:cNvPr id="111" name="TextBox 118">
            <a:extLst>
              <a:ext uri="{FF2B5EF4-FFF2-40B4-BE49-F238E27FC236}">
                <a16:creationId xmlns:a16="http://schemas.microsoft.com/office/drawing/2014/main" id="{9E79282D-F5DA-457E-9BD1-D69800CDB69C}"/>
              </a:ext>
            </a:extLst>
          </p:cNvPr>
          <p:cNvSpPr txBox="1"/>
          <p:nvPr/>
        </p:nvSpPr>
        <p:spPr>
          <a:xfrm flipH="1">
            <a:off x="1517401" y="4949718"/>
            <a:ext cx="223968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Lato Light"/>
              </a:rPr>
              <a:t>对什么内容最感兴趣？喜欢美食？经常保养车？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Lato Light"/>
            </a:endParaRPr>
          </a:p>
        </p:txBody>
      </p:sp>
      <p:grpSp>
        <p:nvGrpSpPr>
          <p:cNvPr id="112" name="Group 42">
            <a:extLst>
              <a:ext uri="{FF2B5EF4-FFF2-40B4-BE49-F238E27FC236}">
                <a16:creationId xmlns:a16="http://schemas.microsoft.com/office/drawing/2014/main" id="{B1B2E1A1-26D4-42A9-97F5-78EF019462A4}"/>
              </a:ext>
            </a:extLst>
          </p:cNvPr>
          <p:cNvGrpSpPr/>
          <p:nvPr/>
        </p:nvGrpSpPr>
        <p:grpSpPr>
          <a:xfrm>
            <a:off x="3006075" y="408722"/>
            <a:ext cx="6179850" cy="995467"/>
            <a:chOff x="5988387" y="483017"/>
            <a:chExt cx="12359700" cy="1990933"/>
          </a:xfrm>
        </p:grpSpPr>
        <p:sp>
          <p:nvSpPr>
            <p:cNvPr id="113" name="TextBox 43">
              <a:extLst>
                <a:ext uri="{FF2B5EF4-FFF2-40B4-BE49-F238E27FC236}">
                  <a16:creationId xmlns:a16="http://schemas.microsoft.com/office/drawing/2014/main" id="{56529F82-494F-43B8-B372-4F90904DFF5D}"/>
                </a:ext>
              </a:extLst>
            </p:cNvPr>
            <p:cNvSpPr txBox="1"/>
            <p:nvPr/>
          </p:nvSpPr>
          <p:spPr>
            <a:xfrm>
              <a:off x="5988387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Lato Regular"/>
                  <a:ea typeface="+mn-ea"/>
                  <a:cs typeface="Lato Regular"/>
                </a:rPr>
                <a:t>用户与行为画像</a:t>
              </a:r>
              <a:endParaRPr kumimoji="0" lang="id-ID" sz="4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Lato Regular"/>
                <a:ea typeface="+mn-ea"/>
                <a:cs typeface="Lato Regular"/>
              </a:endParaRPr>
            </a:p>
          </p:txBody>
        </p:sp>
        <p:sp>
          <p:nvSpPr>
            <p:cNvPr id="114" name="Subtitle 2">
              <a:extLst>
                <a:ext uri="{FF2B5EF4-FFF2-40B4-BE49-F238E27FC236}">
                  <a16:creationId xmlns:a16="http://schemas.microsoft.com/office/drawing/2014/main" id="{B00856DA-C881-4184-BBCD-0B5510BDE69E}"/>
                </a:ext>
              </a:extLst>
            </p:cNvPr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636" rtl="0" eaLnBrk="1" fontAlgn="auto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zh-CN" altLang="en-US" sz="155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Lato Light"/>
                  <a:ea typeface="+mn-ea"/>
                  <a:cs typeface="Lato Light"/>
                </a:rPr>
                <a:t>为我们下一步的业务作精准指导</a:t>
              </a:r>
              <a:endParaRPr kumimoji="0" lang="en-US" sz="1550" b="0" i="0" u="none" strike="noStrike" kern="1200" cap="none" spc="0" normalizeH="0" baseline="0" noProof="0" dirty="0">
                <a:ln>
                  <a:noFill/>
                </a:ln>
                <a:solidFill>
                  <a:srgbClr val="2C3F50"/>
                </a:solidFill>
                <a:effectLst/>
                <a:uLnTx/>
                <a:uFillTx/>
                <a:latin typeface="Lato Light"/>
                <a:ea typeface="+mn-ea"/>
                <a:cs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2216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1">
            <a:extLst>
              <a:ext uri="{FF2B5EF4-FFF2-40B4-BE49-F238E27FC236}">
                <a16:creationId xmlns:a16="http://schemas.microsoft.com/office/drawing/2014/main" id="{0545BA08-3963-42BD-8C16-C12DBA2087A0}"/>
              </a:ext>
            </a:extLst>
          </p:cNvPr>
          <p:cNvGrpSpPr/>
          <p:nvPr/>
        </p:nvGrpSpPr>
        <p:grpSpPr>
          <a:xfrm>
            <a:off x="5249510" y="2283666"/>
            <a:ext cx="1504256" cy="1923862"/>
            <a:chOff x="8066090" y="2289176"/>
            <a:chExt cx="1508126" cy="1928812"/>
          </a:xfrm>
        </p:grpSpPr>
        <p:sp>
          <p:nvSpPr>
            <p:cNvPr id="98" name="Freeform 5">
              <a:extLst>
                <a:ext uri="{FF2B5EF4-FFF2-40B4-BE49-F238E27FC236}">
                  <a16:creationId xmlns:a16="http://schemas.microsoft.com/office/drawing/2014/main" id="{BC459F23-4821-4828-A32D-B23FD23EA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4128" y="2351088"/>
              <a:ext cx="700088" cy="1050925"/>
            </a:xfrm>
            <a:custGeom>
              <a:avLst/>
              <a:gdLst>
                <a:gd name="T0" fmla="*/ 319 w 401"/>
                <a:gd name="T1" fmla="*/ 285 h 604"/>
                <a:gd name="T2" fmla="*/ 246 w 401"/>
                <a:gd name="T3" fmla="*/ 185 h 604"/>
                <a:gd name="T4" fmla="*/ 183 w 401"/>
                <a:gd name="T5" fmla="*/ 111 h 604"/>
                <a:gd name="T6" fmla="*/ 76 w 401"/>
                <a:gd name="T7" fmla="*/ 53 h 604"/>
                <a:gd name="T8" fmla="*/ 76 w 401"/>
                <a:gd name="T9" fmla="*/ 240 h 604"/>
                <a:gd name="T10" fmla="*/ 136 w 401"/>
                <a:gd name="T11" fmla="*/ 399 h 604"/>
                <a:gd name="T12" fmla="*/ 177 w 401"/>
                <a:gd name="T13" fmla="*/ 503 h 604"/>
                <a:gd name="T14" fmla="*/ 245 w 401"/>
                <a:gd name="T15" fmla="*/ 604 h 604"/>
                <a:gd name="T16" fmla="*/ 291 w 401"/>
                <a:gd name="T17" fmla="*/ 524 h 604"/>
                <a:gd name="T18" fmla="*/ 317 w 401"/>
                <a:gd name="T19" fmla="*/ 399 h 604"/>
                <a:gd name="T20" fmla="*/ 319 w 401"/>
                <a:gd name="T21" fmla="*/ 285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" h="604">
                  <a:moveTo>
                    <a:pt x="319" y="285"/>
                  </a:moveTo>
                  <a:cubicBezTo>
                    <a:pt x="361" y="150"/>
                    <a:pt x="246" y="185"/>
                    <a:pt x="246" y="185"/>
                  </a:cubicBezTo>
                  <a:cubicBezTo>
                    <a:pt x="255" y="107"/>
                    <a:pt x="183" y="111"/>
                    <a:pt x="183" y="111"/>
                  </a:cubicBezTo>
                  <a:cubicBezTo>
                    <a:pt x="173" y="0"/>
                    <a:pt x="76" y="53"/>
                    <a:pt x="76" y="53"/>
                  </a:cubicBezTo>
                  <a:cubicBezTo>
                    <a:pt x="26" y="87"/>
                    <a:pt x="76" y="240"/>
                    <a:pt x="76" y="240"/>
                  </a:cubicBezTo>
                  <a:cubicBezTo>
                    <a:pt x="0" y="301"/>
                    <a:pt x="136" y="399"/>
                    <a:pt x="136" y="399"/>
                  </a:cubicBezTo>
                  <a:cubicBezTo>
                    <a:pt x="76" y="466"/>
                    <a:pt x="177" y="503"/>
                    <a:pt x="177" y="503"/>
                  </a:cubicBezTo>
                  <a:cubicBezTo>
                    <a:pt x="163" y="600"/>
                    <a:pt x="245" y="604"/>
                    <a:pt x="245" y="604"/>
                  </a:cubicBezTo>
                  <a:cubicBezTo>
                    <a:pt x="311" y="599"/>
                    <a:pt x="291" y="524"/>
                    <a:pt x="291" y="524"/>
                  </a:cubicBezTo>
                  <a:cubicBezTo>
                    <a:pt x="391" y="483"/>
                    <a:pt x="317" y="399"/>
                    <a:pt x="317" y="399"/>
                  </a:cubicBezTo>
                  <a:cubicBezTo>
                    <a:pt x="401" y="338"/>
                    <a:pt x="319" y="285"/>
                    <a:pt x="319" y="285"/>
                  </a:cubicBezTo>
                  <a:close/>
                </a:path>
              </a:pathLst>
            </a:custGeom>
            <a:solidFill>
              <a:srgbClr val="F61A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Freeform 6">
              <a:extLst>
                <a:ext uri="{FF2B5EF4-FFF2-40B4-BE49-F238E27FC236}">
                  <a16:creationId xmlns:a16="http://schemas.microsoft.com/office/drawing/2014/main" id="{129967D8-79D2-40F8-8576-BDC531421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7440" y="3319463"/>
              <a:ext cx="331788" cy="898525"/>
            </a:xfrm>
            <a:custGeom>
              <a:avLst/>
              <a:gdLst>
                <a:gd name="T0" fmla="*/ 175 w 190"/>
                <a:gd name="T1" fmla="*/ 46 h 516"/>
                <a:gd name="T2" fmla="*/ 121 w 190"/>
                <a:gd name="T3" fmla="*/ 140 h 516"/>
                <a:gd name="T4" fmla="*/ 120 w 190"/>
                <a:gd name="T5" fmla="*/ 144 h 516"/>
                <a:gd name="T6" fmla="*/ 121 w 190"/>
                <a:gd name="T7" fmla="*/ 140 h 516"/>
                <a:gd name="T8" fmla="*/ 104 w 190"/>
                <a:gd name="T9" fmla="*/ 0 h 516"/>
                <a:gd name="T10" fmla="*/ 72 w 190"/>
                <a:gd name="T11" fmla="*/ 18 h 516"/>
                <a:gd name="T12" fmla="*/ 92 w 190"/>
                <a:gd name="T13" fmla="*/ 170 h 516"/>
                <a:gd name="T14" fmla="*/ 93 w 190"/>
                <a:gd name="T15" fmla="*/ 177 h 516"/>
                <a:gd name="T16" fmla="*/ 92 w 190"/>
                <a:gd name="T17" fmla="*/ 170 h 516"/>
                <a:gd name="T18" fmla="*/ 6 w 190"/>
                <a:gd name="T19" fmla="*/ 21 h 516"/>
                <a:gd name="T20" fmla="*/ 0 w 190"/>
                <a:gd name="T21" fmla="*/ 71 h 516"/>
                <a:gd name="T22" fmla="*/ 71 w 190"/>
                <a:gd name="T23" fmla="*/ 233 h 516"/>
                <a:gd name="T24" fmla="*/ 61 w 190"/>
                <a:gd name="T25" fmla="*/ 505 h 516"/>
                <a:gd name="T26" fmla="*/ 119 w 190"/>
                <a:gd name="T27" fmla="*/ 516 h 516"/>
                <a:gd name="T28" fmla="*/ 163 w 190"/>
                <a:gd name="T29" fmla="*/ 509 h 516"/>
                <a:gd name="T30" fmla="*/ 173 w 190"/>
                <a:gd name="T31" fmla="*/ 505 h 516"/>
                <a:gd name="T32" fmla="*/ 153 w 190"/>
                <a:gd name="T33" fmla="*/ 298 h 516"/>
                <a:gd name="T34" fmla="*/ 190 w 190"/>
                <a:gd name="T35" fmla="*/ 91 h 516"/>
                <a:gd name="T36" fmla="*/ 175 w 190"/>
                <a:gd name="T37" fmla="*/ 4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0" h="516">
                  <a:moveTo>
                    <a:pt x="175" y="46"/>
                  </a:moveTo>
                  <a:cubicBezTo>
                    <a:pt x="139" y="76"/>
                    <a:pt x="124" y="127"/>
                    <a:pt x="121" y="140"/>
                  </a:cubicBezTo>
                  <a:cubicBezTo>
                    <a:pt x="120" y="142"/>
                    <a:pt x="120" y="143"/>
                    <a:pt x="120" y="144"/>
                  </a:cubicBezTo>
                  <a:cubicBezTo>
                    <a:pt x="120" y="144"/>
                    <a:pt x="120" y="142"/>
                    <a:pt x="121" y="140"/>
                  </a:cubicBezTo>
                  <a:cubicBezTo>
                    <a:pt x="122" y="119"/>
                    <a:pt x="104" y="0"/>
                    <a:pt x="104" y="0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85" y="41"/>
                    <a:pt x="91" y="141"/>
                    <a:pt x="92" y="170"/>
                  </a:cubicBezTo>
                  <a:cubicBezTo>
                    <a:pt x="93" y="172"/>
                    <a:pt x="93" y="175"/>
                    <a:pt x="93" y="177"/>
                  </a:cubicBezTo>
                  <a:cubicBezTo>
                    <a:pt x="93" y="177"/>
                    <a:pt x="93" y="174"/>
                    <a:pt x="92" y="170"/>
                  </a:cubicBezTo>
                  <a:cubicBezTo>
                    <a:pt x="87" y="106"/>
                    <a:pt x="6" y="21"/>
                    <a:pt x="6" y="2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25" y="79"/>
                    <a:pt x="53" y="152"/>
                    <a:pt x="71" y="233"/>
                  </a:cubicBezTo>
                  <a:cubicBezTo>
                    <a:pt x="88" y="314"/>
                    <a:pt x="61" y="505"/>
                    <a:pt x="61" y="505"/>
                  </a:cubicBezTo>
                  <a:cubicBezTo>
                    <a:pt x="61" y="505"/>
                    <a:pt x="104" y="516"/>
                    <a:pt x="119" y="516"/>
                  </a:cubicBezTo>
                  <a:cubicBezTo>
                    <a:pt x="130" y="516"/>
                    <a:pt x="163" y="509"/>
                    <a:pt x="163" y="509"/>
                  </a:cubicBezTo>
                  <a:cubicBezTo>
                    <a:pt x="173" y="505"/>
                    <a:pt x="173" y="505"/>
                    <a:pt x="173" y="505"/>
                  </a:cubicBezTo>
                  <a:cubicBezTo>
                    <a:pt x="163" y="479"/>
                    <a:pt x="153" y="298"/>
                    <a:pt x="153" y="298"/>
                  </a:cubicBezTo>
                  <a:cubicBezTo>
                    <a:pt x="141" y="139"/>
                    <a:pt x="190" y="91"/>
                    <a:pt x="190" y="91"/>
                  </a:cubicBezTo>
                  <a:lnTo>
                    <a:pt x="175" y="46"/>
                  </a:lnTo>
                  <a:close/>
                </a:path>
              </a:pathLst>
            </a:custGeom>
            <a:solidFill>
              <a:srgbClr val="F61A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Freeform 7">
              <a:extLst>
                <a:ext uri="{FF2B5EF4-FFF2-40B4-BE49-F238E27FC236}">
                  <a16:creationId xmlns:a16="http://schemas.microsoft.com/office/drawing/2014/main" id="{FFDE828D-D80D-4932-99B5-4E694EE5C84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9228" y="2784476"/>
              <a:ext cx="349250" cy="501650"/>
            </a:xfrm>
            <a:custGeom>
              <a:avLst/>
              <a:gdLst>
                <a:gd name="T0" fmla="*/ 135 w 201"/>
                <a:gd name="T1" fmla="*/ 96 h 289"/>
                <a:gd name="T2" fmla="*/ 70 w 201"/>
                <a:gd name="T3" fmla="*/ 21 h 289"/>
                <a:gd name="T4" fmla="*/ 82 w 201"/>
                <a:gd name="T5" fmla="*/ 267 h 289"/>
                <a:gd name="T6" fmla="*/ 143 w 201"/>
                <a:gd name="T7" fmla="*/ 185 h 289"/>
                <a:gd name="T8" fmla="*/ 135 w 201"/>
                <a:gd name="T9" fmla="*/ 96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289">
                  <a:moveTo>
                    <a:pt x="135" y="96"/>
                  </a:moveTo>
                  <a:cubicBezTo>
                    <a:pt x="173" y="0"/>
                    <a:pt x="70" y="21"/>
                    <a:pt x="70" y="21"/>
                  </a:cubicBezTo>
                  <a:cubicBezTo>
                    <a:pt x="0" y="35"/>
                    <a:pt x="82" y="267"/>
                    <a:pt x="82" y="267"/>
                  </a:cubicBezTo>
                  <a:cubicBezTo>
                    <a:pt x="181" y="289"/>
                    <a:pt x="143" y="185"/>
                    <a:pt x="143" y="185"/>
                  </a:cubicBezTo>
                  <a:cubicBezTo>
                    <a:pt x="201" y="130"/>
                    <a:pt x="135" y="96"/>
                    <a:pt x="135" y="96"/>
                  </a:cubicBezTo>
                  <a:close/>
                </a:path>
              </a:pathLst>
            </a:custGeom>
            <a:solidFill>
              <a:srgbClr val="F61A00">
                <a:lumMod val="60000"/>
                <a:lumOff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Freeform 8">
              <a:extLst>
                <a:ext uri="{FF2B5EF4-FFF2-40B4-BE49-F238E27FC236}">
                  <a16:creationId xmlns:a16="http://schemas.microsoft.com/office/drawing/2014/main" id="{E1E89420-FFD0-4C20-AC89-035451C56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5840" y="2289176"/>
              <a:ext cx="571500" cy="700087"/>
            </a:xfrm>
            <a:custGeom>
              <a:avLst/>
              <a:gdLst>
                <a:gd name="T0" fmla="*/ 282 w 328"/>
                <a:gd name="T1" fmla="*/ 282 h 402"/>
                <a:gd name="T2" fmla="*/ 293 w 328"/>
                <a:gd name="T3" fmla="*/ 220 h 402"/>
                <a:gd name="T4" fmla="*/ 238 w 328"/>
                <a:gd name="T5" fmla="*/ 188 h 402"/>
                <a:gd name="T6" fmla="*/ 228 w 328"/>
                <a:gd name="T7" fmla="*/ 190 h 402"/>
                <a:gd name="T8" fmla="*/ 238 w 328"/>
                <a:gd name="T9" fmla="*/ 188 h 402"/>
                <a:gd name="T10" fmla="*/ 254 w 328"/>
                <a:gd name="T11" fmla="*/ 123 h 402"/>
                <a:gd name="T12" fmla="*/ 157 w 328"/>
                <a:gd name="T13" fmla="*/ 69 h 402"/>
                <a:gd name="T14" fmla="*/ 79 w 328"/>
                <a:gd name="T15" fmla="*/ 9 h 402"/>
                <a:gd name="T16" fmla="*/ 36 w 328"/>
                <a:gd name="T17" fmla="*/ 69 h 402"/>
                <a:gd name="T18" fmla="*/ 67 w 328"/>
                <a:gd name="T19" fmla="*/ 146 h 402"/>
                <a:gd name="T20" fmla="*/ 109 w 328"/>
                <a:gd name="T21" fmla="*/ 217 h 402"/>
                <a:gd name="T22" fmla="*/ 161 w 328"/>
                <a:gd name="T23" fmla="*/ 304 h 402"/>
                <a:gd name="T24" fmla="*/ 244 w 328"/>
                <a:gd name="T25" fmla="*/ 395 h 402"/>
                <a:gd name="T26" fmla="*/ 315 w 328"/>
                <a:gd name="T27" fmla="*/ 347 h 402"/>
                <a:gd name="T28" fmla="*/ 282 w 328"/>
                <a:gd name="T29" fmla="*/ 28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8" h="402">
                  <a:moveTo>
                    <a:pt x="282" y="282"/>
                  </a:moveTo>
                  <a:cubicBezTo>
                    <a:pt x="305" y="235"/>
                    <a:pt x="293" y="220"/>
                    <a:pt x="293" y="220"/>
                  </a:cubicBezTo>
                  <a:cubicBezTo>
                    <a:pt x="286" y="185"/>
                    <a:pt x="254" y="185"/>
                    <a:pt x="238" y="188"/>
                  </a:cubicBezTo>
                  <a:cubicBezTo>
                    <a:pt x="235" y="189"/>
                    <a:pt x="232" y="190"/>
                    <a:pt x="228" y="190"/>
                  </a:cubicBezTo>
                  <a:cubicBezTo>
                    <a:pt x="228" y="190"/>
                    <a:pt x="232" y="189"/>
                    <a:pt x="238" y="188"/>
                  </a:cubicBezTo>
                  <a:cubicBezTo>
                    <a:pt x="261" y="177"/>
                    <a:pt x="254" y="123"/>
                    <a:pt x="254" y="123"/>
                  </a:cubicBezTo>
                  <a:cubicBezTo>
                    <a:pt x="242" y="35"/>
                    <a:pt x="157" y="69"/>
                    <a:pt x="157" y="69"/>
                  </a:cubicBezTo>
                  <a:cubicBezTo>
                    <a:pt x="155" y="0"/>
                    <a:pt x="79" y="9"/>
                    <a:pt x="79" y="9"/>
                  </a:cubicBezTo>
                  <a:cubicBezTo>
                    <a:pt x="34" y="13"/>
                    <a:pt x="36" y="69"/>
                    <a:pt x="36" y="69"/>
                  </a:cubicBezTo>
                  <a:cubicBezTo>
                    <a:pt x="30" y="99"/>
                    <a:pt x="67" y="146"/>
                    <a:pt x="67" y="146"/>
                  </a:cubicBezTo>
                  <a:cubicBezTo>
                    <a:pt x="0" y="249"/>
                    <a:pt x="109" y="217"/>
                    <a:pt x="109" y="217"/>
                  </a:cubicBezTo>
                  <a:cubicBezTo>
                    <a:pt x="34" y="277"/>
                    <a:pt x="161" y="304"/>
                    <a:pt x="161" y="304"/>
                  </a:cubicBezTo>
                  <a:cubicBezTo>
                    <a:pt x="139" y="402"/>
                    <a:pt x="244" y="395"/>
                    <a:pt x="244" y="395"/>
                  </a:cubicBezTo>
                  <a:cubicBezTo>
                    <a:pt x="309" y="401"/>
                    <a:pt x="315" y="347"/>
                    <a:pt x="315" y="347"/>
                  </a:cubicBezTo>
                  <a:cubicBezTo>
                    <a:pt x="328" y="309"/>
                    <a:pt x="282" y="282"/>
                    <a:pt x="282" y="282"/>
                  </a:cubicBezTo>
                  <a:close/>
                </a:path>
              </a:pathLst>
            </a:custGeom>
            <a:solidFill>
              <a:srgbClr val="F61A00">
                <a:lumMod val="60000"/>
                <a:lumOff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Freeform 9">
              <a:extLst>
                <a:ext uri="{FF2B5EF4-FFF2-40B4-BE49-F238E27FC236}">
                  <a16:creationId xmlns:a16="http://schemas.microsoft.com/office/drawing/2014/main" id="{46BD873F-73D2-4831-B330-A7E2E00EB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0878" y="2362201"/>
              <a:ext cx="701675" cy="682625"/>
            </a:xfrm>
            <a:custGeom>
              <a:avLst/>
              <a:gdLst>
                <a:gd name="T0" fmla="*/ 315 w 403"/>
                <a:gd name="T1" fmla="*/ 128 h 392"/>
                <a:gd name="T2" fmla="*/ 259 w 403"/>
                <a:gd name="T3" fmla="*/ 76 h 392"/>
                <a:gd name="T4" fmla="*/ 202 w 403"/>
                <a:gd name="T5" fmla="*/ 6 h 392"/>
                <a:gd name="T6" fmla="*/ 150 w 403"/>
                <a:gd name="T7" fmla="*/ 71 h 392"/>
                <a:gd name="T8" fmla="*/ 78 w 403"/>
                <a:gd name="T9" fmla="*/ 140 h 392"/>
                <a:gd name="T10" fmla="*/ 116 w 403"/>
                <a:gd name="T11" fmla="*/ 264 h 392"/>
                <a:gd name="T12" fmla="*/ 189 w 403"/>
                <a:gd name="T13" fmla="*/ 322 h 392"/>
                <a:gd name="T14" fmla="*/ 281 w 403"/>
                <a:gd name="T15" fmla="*/ 304 h 392"/>
                <a:gd name="T16" fmla="*/ 315 w 403"/>
                <a:gd name="T17" fmla="*/ 205 h 392"/>
                <a:gd name="T18" fmla="*/ 315 w 403"/>
                <a:gd name="T19" fmla="*/ 128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3" h="392">
                  <a:moveTo>
                    <a:pt x="315" y="128"/>
                  </a:moveTo>
                  <a:cubicBezTo>
                    <a:pt x="321" y="59"/>
                    <a:pt x="259" y="76"/>
                    <a:pt x="259" y="76"/>
                  </a:cubicBezTo>
                  <a:cubicBezTo>
                    <a:pt x="249" y="0"/>
                    <a:pt x="202" y="6"/>
                    <a:pt x="202" y="6"/>
                  </a:cubicBezTo>
                  <a:cubicBezTo>
                    <a:pt x="152" y="11"/>
                    <a:pt x="150" y="71"/>
                    <a:pt x="150" y="71"/>
                  </a:cubicBezTo>
                  <a:cubicBezTo>
                    <a:pt x="62" y="67"/>
                    <a:pt x="78" y="140"/>
                    <a:pt x="78" y="140"/>
                  </a:cubicBezTo>
                  <a:cubicBezTo>
                    <a:pt x="0" y="215"/>
                    <a:pt x="116" y="264"/>
                    <a:pt x="116" y="264"/>
                  </a:cubicBezTo>
                  <a:cubicBezTo>
                    <a:pt x="94" y="360"/>
                    <a:pt x="189" y="322"/>
                    <a:pt x="189" y="322"/>
                  </a:cubicBezTo>
                  <a:cubicBezTo>
                    <a:pt x="248" y="392"/>
                    <a:pt x="281" y="304"/>
                    <a:pt x="281" y="304"/>
                  </a:cubicBezTo>
                  <a:cubicBezTo>
                    <a:pt x="335" y="310"/>
                    <a:pt x="315" y="205"/>
                    <a:pt x="315" y="205"/>
                  </a:cubicBezTo>
                  <a:cubicBezTo>
                    <a:pt x="403" y="157"/>
                    <a:pt x="315" y="128"/>
                    <a:pt x="315" y="128"/>
                  </a:cubicBezTo>
                  <a:close/>
                </a:path>
              </a:pathLst>
            </a:custGeom>
            <a:solidFill>
              <a:srgbClr val="F61A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Freeform 10">
              <a:extLst>
                <a:ext uri="{FF2B5EF4-FFF2-40B4-BE49-F238E27FC236}">
                  <a16:creationId xmlns:a16="http://schemas.microsoft.com/office/drawing/2014/main" id="{C6CAB416-AB5C-4D58-A2C6-48957F281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0378" y="2600326"/>
              <a:ext cx="649288" cy="647700"/>
            </a:xfrm>
            <a:custGeom>
              <a:avLst/>
              <a:gdLst>
                <a:gd name="T0" fmla="*/ 286 w 373"/>
                <a:gd name="T1" fmla="*/ 160 h 372"/>
                <a:gd name="T2" fmla="*/ 297 w 373"/>
                <a:gd name="T3" fmla="*/ 95 h 372"/>
                <a:gd name="T4" fmla="*/ 219 w 373"/>
                <a:gd name="T5" fmla="*/ 81 h 372"/>
                <a:gd name="T6" fmla="*/ 168 w 373"/>
                <a:gd name="T7" fmla="*/ 3 h 372"/>
                <a:gd name="T8" fmla="*/ 116 w 373"/>
                <a:gd name="T9" fmla="*/ 73 h 372"/>
                <a:gd name="T10" fmla="*/ 81 w 373"/>
                <a:gd name="T11" fmla="*/ 145 h 372"/>
                <a:gd name="T12" fmla="*/ 67 w 373"/>
                <a:gd name="T13" fmla="*/ 256 h 372"/>
                <a:gd name="T14" fmla="*/ 79 w 373"/>
                <a:gd name="T15" fmla="*/ 256 h 372"/>
                <a:gd name="T16" fmla="*/ 149 w 373"/>
                <a:gd name="T17" fmla="*/ 291 h 372"/>
                <a:gd name="T18" fmla="*/ 214 w 373"/>
                <a:gd name="T19" fmla="*/ 289 h 372"/>
                <a:gd name="T20" fmla="*/ 341 w 373"/>
                <a:gd name="T21" fmla="*/ 246 h 372"/>
                <a:gd name="T22" fmla="*/ 286 w 373"/>
                <a:gd name="T23" fmla="*/ 16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3" h="372">
                  <a:moveTo>
                    <a:pt x="286" y="160"/>
                  </a:moveTo>
                  <a:cubicBezTo>
                    <a:pt x="321" y="150"/>
                    <a:pt x="297" y="95"/>
                    <a:pt x="297" y="95"/>
                  </a:cubicBezTo>
                  <a:cubicBezTo>
                    <a:pt x="279" y="43"/>
                    <a:pt x="219" y="81"/>
                    <a:pt x="219" y="81"/>
                  </a:cubicBezTo>
                  <a:cubicBezTo>
                    <a:pt x="243" y="1"/>
                    <a:pt x="168" y="3"/>
                    <a:pt x="168" y="3"/>
                  </a:cubicBezTo>
                  <a:cubicBezTo>
                    <a:pt x="123" y="0"/>
                    <a:pt x="116" y="73"/>
                    <a:pt x="116" y="73"/>
                  </a:cubicBezTo>
                  <a:cubicBezTo>
                    <a:pt x="38" y="80"/>
                    <a:pt x="81" y="145"/>
                    <a:pt x="81" y="145"/>
                  </a:cubicBezTo>
                  <a:cubicBezTo>
                    <a:pt x="0" y="182"/>
                    <a:pt x="67" y="256"/>
                    <a:pt x="67" y="256"/>
                  </a:cubicBezTo>
                  <a:cubicBezTo>
                    <a:pt x="71" y="261"/>
                    <a:pt x="79" y="256"/>
                    <a:pt x="79" y="256"/>
                  </a:cubicBezTo>
                  <a:cubicBezTo>
                    <a:pt x="71" y="345"/>
                    <a:pt x="149" y="291"/>
                    <a:pt x="149" y="291"/>
                  </a:cubicBezTo>
                  <a:cubicBezTo>
                    <a:pt x="156" y="339"/>
                    <a:pt x="214" y="289"/>
                    <a:pt x="214" y="289"/>
                  </a:cubicBezTo>
                  <a:cubicBezTo>
                    <a:pt x="295" y="372"/>
                    <a:pt x="341" y="246"/>
                    <a:pt x="341" y="246"/>
                  </a:cubicBezTo>
                  <a:cubicBezTo>
                    <a:pt x="373" y="171"/>
                    <a:pt x="286" y="160"/>
                    <a:pt x="286" y="160"/>
                  </a:cubicBezTo>
                  <a:close/>
                </a:path>
              </a:pathLst>
            </a:custGeom>
            <a:solidFill>
              <a:srgbClr val="F61A00">
                <a:lumMod val="60000"/>
                <a:lumOff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Freeform 11">
              <a:extLst>
                <a:ext uri="{FF2B5EF4-FFF2-40B4-BE49-F238E27FC236}">
                  <a16:creationId xmlns:a16="http://schemas.microsoft.com/office/drawing/2014/main" id="{F0C0A7CF-16AF-4A41-9BB2-13506F6B9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6090" y="2941638"/>
              <a:ext cx="706438" cy="731837"/>
            </a:xfrm>
            <a:custGeom>
              <a:avLst/>
              <a:gdLst>
                <a:gd name="T0" fmla="*/ 332 w 405"/>
                <a:gd name="T1" fmla="*/ 134 h 420"/>
                <a:gd name="T2" fmla="*/ 264 w 405"/>
                <a:gd name="T3" fmla="*/ 85 h 420"/>
                <a:gd name="T4" fmla="*/ 190 w 405"/>
                <a:gd name="T5" fmla="*/ 37 h 420"/>
                <a:gd name="T6" fmla="*/ 160 w 405"/>
                <a:gd name="T7" fmla="*/ 3 h 420"/>
                <a:gd name="T8" fmla="*/ 158 w 405"/>
                <a:gd name="T9" fmla="*/ 3 h 420"/>
                <a:gd name="T10" fmla="*/ 92 w 405"/>
                <a:gd name="T11" fmla="*/ 57 h 420"/>
                <a:gd name="T12" fmla="*/ 86 w 405"/>
                <a:gd name="T13" fmla="*/ 148 h 420"/>
                <a:gd name="T14" fmla="*/ 94 w 405"/>
                <a:gd name="T15" fmla="*/ 221 h 420"/>
                <a:gd name="T16" fmla="*/ 136 w 405"/>
                <a:gd name="T17" fmla="*/ 276 h 420"/>
                <a:gd name="T18" fmla="*/ 201 w 405"/>
                <a:gd name="T19" fmla="*/ 346 h 420"/>
                <a:gd name="T20" fmla="*/ 200 w 405"/>
                <a:gd name="T21" fmla="*/ 344 h 420"/>
                <a:gd name="T22" fmla="*/ 200 w 405"/>
                <a:gd name="T23" fmla="*/ 344 h 420"/>
                <a:gd name="T24" fmla="*/ 200 w 405"/>
                <a:gd name="T25" fmla="*/ 344 h 420"/>
                <a:gd name="T26" fmla="*/ 203 w 405"/>
                <a:gd name="T27" fmla="*/ 349 h 420"/>
                <a:gd name="T28" fmla="*/ 281 w 405"/>
                <a:gd name="T29" fmla="*/ 355 h 420"/>
                <a:gd name="T30" fmla="*/ 284 w 405"/>
                <a:gd name="T31" fmla="*/ 357 h 420"/>
                <a:gd name="T32" fmla="*/ 348 w 405"/>
                <a:gd name="T33" fmla="*/ 315 h 420"/>
                <a:gd name="T34" fmla="*/ 354 w 405"/>
                <a:gd name="T35" fmla="*/ 265 h 420"/>
                <a:gd name="T36" fmla="*/ 362 w 405"/>
                <a:gd name="T37" fmla="*/ 197 h 420"/>
                <a:gd name="T38" fmla="*/ 332 w 405"/>
                <a:gd name="T39" fmla="*/ 134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5" h="420">
                  <a:moveTo>
                    <a:pt x="332" y="134"/>
                  </a:moveTo>
                  <a:cubicBezTo>
                    <a:pt x="335" y="57"/>
                    <a:pt x="264" y="85"/>
                    <a:pt x="264" y="85"/>
                  </a:cubicBezTo>
                  <a:cubicBezTo>
                    <a:pt x="242" y="0"/>
                    <a:pt x="190" y="37"/>
                    <a:pt x="190" y="37"/>
                  </a:cubicBezTo>
                  <a:cubicBezTo>
                    <a:pt x="190" y="17"/>
                    <a:pt x="160" y="3"/>
                    <a:pt x="160" y="3"/>
                  </a:cubicBezTo>
                  <a:cubicBezTo>
                    <a:pt x="159" y="3"/>
                    <a:pt x="158" y="3"/>
                    <a:pt x="158" y="3"/>
                  </a:cubicBezTo>
                  <a:cubicBezTo>
                    <a:pt x="88" y="0"/>
                    <a:pt x="92" y="57"/>
                    <a:pt x="92" y="57"/>
                  </a:cubicBezTo>
                  <a:cubicBezTo>
                    <a:pt x="0" y="101"/>
                    <a:pt x="86" y="148"/>
                    <a:pt x="86" y="148"/>
                  </a:cubicBezTo>
                  <a:cubicBezTo>
                    <a:pt x="17" y="186"/>
                    <a:pt x="94" y="221"/>
                    <a:pt x="94" y="221"/>
                  </a:cubicBezTo>
                  <a:cubicBezTo>
                    <a:pt x="77" y="306"/>
                    <a:pt x="136" y="276"/>
                    <a:pt x="136" y="276"/>
                  </a:cubicBezTo>
                  <a:cubicBezTo>
                    <a:pt x="123" y="388"/>
                    <a:pt x="201" y="346"/>
                    <a:pt x="201" y="346"/>
                  </a:cubicBezTo>
                  <a:cubicBezTo>
                    <a:pt x="201" y="346"/>
                    <a:pt x="200" y="345"/>
                    <a:pt x="200" y="344"/>
                  </a:cubicBezTo>
                  <a:cubicBezTo>
                    <a:pt x="200" y="344"/>
                    <a:pt x="200" y="344"/>
                    <a:pt x="200" y="344"/>
                  </a:cubicBezTo>
                  <a:cubicBezTo>
                    <a:pt x="153" y="272"/>
                    <a:pt x="193" y="333"/>
                    <a:pt x="200" y="344"/>
                  </a:cubicBezTo>
                  <a:cubicBezTo>
                    <a:pt x="201" y="346"/>
                    <a:pt x="202" y="347"/>
                    <a:pt x="203" y="349"/>
                  </a:cubicBezTo>
                  <a:cubicBezTo>
                    <a:pt x="252" y="420"/>
                    <a:pt x="281" y="355"/>
                    <a:pt x="281" y="355"/>
                  </a:cubicBezTo>
                  <a:cubicBezTo>
                    <a:pt x="282" y="355"/>
                    <a:pt x="283" y="356"/>
                    <a:pt x="284" y="357"/>
                  </a:cubicBezTo>
                  <a:cubicBezTo>
                    <a:pt x="370" y="409"/>
                    <a:pt x="348" y="315"/>
                    <a:pt x="348" y="315"/>
                  </a:cubicBezTo>
                  <a:cubicBezTo>
                    <a:pt x="388" y="288"/>
                    <a:pt x="354" y="265"/>
                    <a:pt x="354" y="265"/>
                  </a:cubicBezTo>
                  <a:cubicBezTo>
                    <a:pt x="405" y="253"/>
                    <a:pt x="362" y="197"/>
                    <a:pt x="362" y="197"/>
                  </a:cubicBezTo>
                  <a:cubicBezTo>
                    <a:pt x="394" y="157"/>
                    <a:pt x="332" y="134"/>
                    <a:pt x="332" y="134"/>
                  </a:cubicBezTo>
                  <a:close/>
                </a:path>
              </a:pathLst>
            </a:custGeom>
            <a:solidFill>
              <a:srgbClr val="F61A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Freeform 12">
              <a:extLst>
                <a:ext uri="{FF2B5EF4-FFF2-40B4-BE49-F238E27FC236}">
                  <a16:creationId xmlns:a16="http://schemas.microsoft.com/office/drawing/2014/main" id="{2F668624-5A1E-440F-AEA0-4181D4CC7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0290" y="2714626"/>
              <a:ext cx="638175" cy="877887"/>
            </a:xfrm>
            <a:custGeom>
              <a:avLst/>
              <a:gdLst>
                <a:gd name="T0" fmla="*/ 314 w 366"/>
                <a:gd name="T1" fmla="*/ 321 h 505"/>
                <a:gd name="T2" fmla="*/ 329 w 366"/>
                <a:gd name="T3" fmla="*/ 262 h 505"/>
                <a:gd name="T4" fmla="*/ 289 w 366"/>
                <a:gd name="T5" fmla="*/ 210 h 505"/>
                <a:gd name="T6" fmla="*/ 289 w 366"/>
                <a:gd name="T7" fmla="*/ 154 h 505"/>
                <a:gd name="T8" fmla="*/ 242 w 366"/>
                <a:gd name="T9" fmla="*/ 134 h 505"/>
                <a:gd name="T10" fmla="*/ 166 w 366"/>
                <a:gd name="T11" fmla="*/ 53 h 505"/>
                <a:gd name="T12" fmla="*/ 109 w 366"/>
                <a:gd name="T13" fmla="*/ 0 h 505"/>
                <a:gd name="T14" fmla="*/ 59 w 366"/>
                <a:gd name="T15" fmla="*/ 82 h 505"/>
                <a:gd name="T16" fmla="*/ 9 w 366"/>
                <a:gd name="T17" fmla="*/ 174 h 505"/>
                <a:gd name="T18" fmla="*/ 91 w 366"/>
                <a:gd name="T19" fmla="*/ 287 h 505"/>
                <a:gd name="T20" fmla="*/ 156 w 366"/>
                <a:gd name="T21" fmla="*/ 281 h 505"/>
                <a:gd name="T22" fmla="*/ 155 w 366"/>
                <a:gd name="T23" fmla="*/ 284 h 505"/>
                <a:gd name="T24" fmla="*/ 211 w 366"/>
                <a:gd name="T25" fmla="*/ 341 h 505"/>
                <a:gd name="T26" fmla="*/ 347 w 366"/>
                <a:gd name="T27" fmla="*/ 383 h 505"/>
                <a:gd name="T28" fmla="*/ 314 w 366"/>
                <a:gd name="T29" fmla="*/ 321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6" h="505">
                  <a:moveTo>
                    <a:pt x="314" y="321"/>
                  </a:moveTo>
                  <a:cubicBezTo>
                    <a:pt x="331" y="314"/>
                    <a:pt x="329" y="262"/>
                    <a:pt x="329" y="262"/>
                  </a:cubicBezTo>
                  <a:cubicBezTo>
                    <a:pt x="332" y="223"/>
                    <a:pt x="289" y="210"/>
                    <a:pt x="289" y="210"/>
                  </a:cubicBezTo>
                  <a:cubicBezTo>
                    <a:pt x="306" y="191"/>
                    <a:pt x="289" y="154"/>
                    <a:pt x="289" y="154"/>
                  </a:cubicBezTo>
                  <a:cubicBezTo>
                    <a:pt x="272" y="126"/>
                    <a:pt x="242" y="134"/>
                    <a:pt x="242" y="134"/>
                  </a:cubicBezTo>
                  <a:cubicBezTo>
                    <a:pt x="252" y="50"/>
                    <a:pt x="166" y="53"/>
                    <a:pt x="166" y="53"/>
                  </a:cubicBezTo>
                  <a:cubicBezTo>
                    <a:pt x="165" y="4"/>
                    <a:pt x="109" y="0"/>
                    <a:pt x="109" y="0"/>
                  </a:cubicBezTo>
                  <a:cubicBezTo>
                    <a:pt x="48" y="11"/>
                    <a:pt x="59" y="82"/>
                    <a:pt x="59" y="82"/>
                  </a:cubicBezTo>
                  <a:cubicBezTo>
                    <a:pt x="0" y="88"/>
                    <a:pt x="9" y="174"/>
                    <a:pt x="9" y="174"/>
                  </a:cubicBezTo>
                  <a:cubicBezTo>
                    <a:pt x="3" y="406"/>
                    <a:pt x="91" y="287"/>
                    <a:pt x="91" y="287"/>
                  </a:cubicBezTo>
                  <a:cubicBezTo>
                    <a:pt x="116" y="330"/>
                    <a:pt x="156" y="281"/>
                    <a:pt x="156" y="281"/>
                  </a:cubicBezTo>
                  <a:cubicBezTo>
                    <a:pt x="155" y="282"/>
                    <a:pt x="155" y="283"/>
                    <a:pt x="155" y="284"/>
                  </a:cubicBezTo>
                  <a:cubicBezTo>
                    <a:pt x="127" y="358"/>
                    <a:pt x="211" y="341"/>
                    <a:pt x="211" y="341"/>
                  </a:cubicBezTo>
                  <a:cubicBezTo>
                    <a:pt x="302" y="505"/>
                    <a:pt x="347" y="383"/>
                    <a:pt x="347" y="383"/>
                  </a:cubicBezTo>
                  <a:cubicBezTo>
                    <a:pt x="366" y="347"/>
                    <a:pt x="314" y="321"/>
                    <a:pt x="314" y="321"/>
                  </a:cubicBezTo>
                  <a:close/>
                </a:path>
              </a:pathLst>
            </a:custGeom>
            <a:solidFill>
              <a:srgbClr val="F61A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Freeform 13">
              <a:extLst>
                <a:ext uri="{FF2B5EF4-FFF2-40B4-BE49-F238E27FC236}">
                  <a16:creationId xmlns:a16="http://schemas.microsoft.com/office/drawing/2014/main" id="{8CA5B975-8ECC-487C-B908-EB82AF420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2640" y="2827338"/>
              <a:ext cx="1001713" cy="846137"/>
            </a:xfrm>
            <a:custGeom>
              <a:avLst/>
              <a:gdLst>
                <a:gd name="T0" fmla="*/ 525 w 575"/>
                <a:gd name="T1" fmla="*/ 355 h 486"/>
                <a:gd name="T2" fmla="*/ 441 w 575"/>
                <a:gd name="T3" fmla="*/ 329 h 486"/>
                <a:gd name="T4" fmla="*/ 400 w 575"/>
                <a:gd name="T5" fmla="*/ 273 h 486"/>
                <a:gd name="T6" fmla="*/ 320 w 575"/>
                <a:gd name="T7" fmla="*/ 179 h 486"/>
                <a:gd name="T8" fmla="*/ 282 w 575"/>
                <a:gd name="T9" fmla="*/ 114 h 486"/>
                <a:gd name="T10" fmla="*/ 175 w 575"/>
                <a:gd name="T11" fmla="*/ 122 h 486"/>
                <a:gd name="T12" fmla="*/ 112 w 575"/>
                <a:gd name="T13" fmla="*/ 173 h 486"/>
                <a:gd name="T14" fmla="*/ 72 w 575"/>
                <a:gd name="T15" fmla="*/ 272 h 486"/>
                <a:gd name="T16" fmla="*/ 112 w 575"/>
                <a:gd name="T17" fmla="*/ 354 h 486"/>
                <a:gd name="T18" fmla="*/ 196 w 575"/>
                <a:gd name="T19" fmla="*/ 293 h 486"/>
                <a:gd name="T20" fmla="*/ 288 w 575"/>
                <a:gd name="T21" fmla="*/ 293 h 486"/>
                <a:gd name="T22" fmla="*/ 353 w 575"/>
                <a:gd name="T23" fmla="*/ 327 h 486"/>
                <a:gd name="T24" fmla="*/ 357 w 575"/>
                <a:gd name="T25" fmla="*/ 325 h 486"/>
                <a:gd name="T26" fmla="*/ 355 w 575"/>
                <a:gd name="T27" fmla="*/ 325 h 486"/>
                <a:gd name="T28" fmla="*/ 442 w 575"/>
                <a:gd name="T29" fmla="*/ 402 h 486"/>
                <a:gd name="T30" fmla="*/ 547 w 575"/>
                <a:gd name="T31" fmla="*/ 421 h 486"/>
                <a:gd name="T32" fmla="*/ 525 w 575"/>
                <a:gd name="T33" fmla="*/ 355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5" h="486">
                  <a:moveTo>
                    <a:pt x="525" y="355"/>
                  </a:moveTo>
                  <a:cubicBezTo>
                    <a:pt x="525" y="355"/>
                    <a:pt x="515" y="254"/>
                    <a:pt x="441" y="329"/>
                  </a:cubicBezTo>
                  <a:cubicBezTo>
                    <a:pt x="441" y="329"/>
                    <a:pt x="465" y="272"/>
                    <a:pt x="400" y="273"/>
                  </a:cubicBezTo>
                  <a:cubicBezTo>
                    <a:pt x="400" y="273"/>
                    <a:pt x="447" y="146"/>
                    <a:pt x="320" y="179"/>
                  </a:cubicBezTo>
                  <a:cubicBezTo>
                    <a:pt x="320" y="179"/>
                    <a:pt x="359" y="104"/>
                    <a:pt x="282" y="114"/>
                  </a:cubicBezTo>
                  <a:cubicBezTo>
                    <a:pt x="282" y="114"/>
                    <a:pt x="228" y="0"/>
                    <a:pt x="175" y="122"/>
                  </a:cubicBezTo>
                  <a:cubicBezTo>
                    <a:pt x="175" y="122"/>
                    <a:pt x="95" y="84"/>
                    <a:pt x="112" y="173"/>
                  </a:cubicBezTo>
                  <a:cubicBezTo>
                    <a:pt x="112" y="173"/>
                    <a:pt x="16" y="191"/>
                    <a:pt x="72" y="272"/>
                  </a:cubicBezTo>
                  <a:cubicBezTo>
                    <a:pt x="72" y="272"/>
                    <a:pt x="0" y="378"/>
                    <a:pt x="112" y="354"/>
                  </a:cubicBezTo>
                  <a:cubicBezTo>
                    <a:pt x="112" y="354"/>
                    <a:pt x="193" y="433"/>
                    <a:pt x="196" y="293"/>
                  </a:cubicBezTo>
                  <a:cubicBezTo>
                    <a:pt x="196" y="293"/>
                    <a:pt x="247" y="396"/>
                    <a:pt x="288" y="293"/>
                  </a:cubicBezTo>
                  <a:cubicBezTo>
                    <a:pt x="288" y="293"/>
                    <a:pt x="291" y="364"/>
                    <a:pt x="353" y="327"/>
                  </a:cubicBezTo>
                  <a:cubicBezTo>
                    <a:pt x="354" y="326"/>
                    <a:pt x="355" y="325"/>
                    <a:pt x="357" y="325"/>
                  </a:cubicBezTo>
                  <a:cubicBezTo>
                    <a:pt x="422" y="283"/>
                    <a:pt x="355" y="325"/>
                    <a:pt x="355" y="325"/>
                  </a:cubicBezTo>
                  <a:cubicBezTo>
                    <a:pt x="355" y="325"/>
                    <a:pt x="342" y="471"/>
                    <a:pt x="442" y="402"/>
                  </a:cubicBezTo>
                  <a:cubicBezTo>
                    <a:pt x="442" y="402"/>
                    <a:pt x="480" y="486"/>
                    <a:pt x="547" y="421"/>
                  </a:cubicBezTo>
                  <a:cubicBezTo>
                    <a:pt x="547" y="421"/>
                    <a:pt x="575" y="362"/>
                    <a:pt x="525" y="355"/>
                  </a:cubicBezTo>
                  <a:close/>
                </a:path>
              </a:pathLst>
            </a:custGeom>
            <a:solidFill>
              <a:srgbClr val="F61A00">
                <a:lumMod val="60000"/>
                <a:lumOff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7" name="Freeform 382">
            <a:extLst>
              <a:ext uri="{FF2B5EF4-FFF2-40B4-BE49-F238E27FC236}">
                <a16:creationId xmlns:a16="http://schemas.microsoft.com/office/drawing/2014/main" id="{61EF9FCA-157A-4118-8CF7-12270295B1D2}"/>
              </a:ext>
            </a:extLst>
          </p:cNvPr>
          <p:cNvSpPr>
            <a:spLocks/>
          </p:cNvSpPr>
          <p:nvPr/>
        </p:nvSpPr>
        <p:spPr bwMode="auto">
          <a:xfrm>
            <a:off x="5800159" y="4065205"/>
            <a:ext cx="539197" cy="320447"/>
          </a:xfrm>
          <a:custGeom>
            <a:avLst/>
            <a:gdLst>
              <a:gd name="T0" fmla="*/ 73 w 93"/>
              <a:gd name="T1" fmla="*/ 18 h 55"/>
              <a:gd name="T2" fmla="*/ 67 w 93"/>
              <a:gd name="T3" fmla="*/ 19 h 55"/>
              <a:gd name="T4" fmla="*/ 69 w 93"/>
              <a:gd name="T5" fmla="*/ 13 h 55"/>
              <a:gd name="T6" fmla="*/ 48 w 93"/>
              <a:gd name="T7" fmla="*/ 0 h 55"/>
              <a:gd name="T8" fmla="*/ 26 w 93"/>
              <a:gd name="T9" fmla="*/ 13 h 55"/>
              <a:gd name="T10" fmla="*/ 26 w 93"/>
              <a:gd name="T11" fmla="*/ 16 h 55"/>
              <a:gd name="T12" fmla="*/ 22 w 93"/>
              <a:gd name="T13" fmla="*/ 16 h 55"/>
              <a:gd name="T14" fmla="*/ 0 w 93"/>
              <a:gd name="T15" fmla="*/ 35 h 55"/>
              <a:gd name="T16" fmla="*/ 22 w 93"/>
              <a:gd name="T17" fmla="*/ 55 h 55"/>
              <a:gd name="T18" fmla="*/ 36 w 93"/>
              <a:gd name="T19" fmla="*/ 51 h 55"/>
              <a:gd name="T20" fmla="*/ 46 w 93"/>
              <a:gd name="T21" fmla="*/ 53 h 55"/>
              <a:gd name="T22" fmla="*/ 60 w 93"/>
              <a:gd name="T23" fmla="*/ 49 h 55"/>
              <a:gd name="T24" fmla="*/ 73 w 93"/>
              <a:gd name="T25" fmla="*/ 54 h 55"/>
              <a:gd name="T26" fmla="*/ 93 w 93"/>
              <a:gd name="T27" fmla="*/ 36 h 55"/>
              <a:gd name="T28" fmla="*/ 73 w 93"/>
              <a:gd name="T29" fmla="*/ 18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3" h="55">
                <a:moveTo>
                  <a:pt x="73" y="18"/>
                </a:moveTo>
                <a:cubicBezTo>
                  <a:pt x="71" y="18"/>
                  <a:pt x="69" y="18"/>
                  <a:pt x="67" y="19"/>
                </a:cubicBezTo>
                <a:cubicBezTo>
                  <a:pt x="69" y="17"/>
                  <a:pt x="69" y="15"/>
                  <a:pt x="69" y="13"/>
                </a:cubicBezTo>
                <a:cubicBezTo>
                  <a:pt x="69" y="6"/>
                  <a:pt x="60" y="0"/>
                  <a:pt x="48" y="0"/>
                </a:cubicBezTo>
                <a:cubicBezTo>
                  <a:pt x="36" y="0"/>
                  <a:pt x="26" y="6"/>
                  <a:pt x="26" y="13"/>
                </a:cubicBezTo>
                <a:cubicBezTo>
                  <a:pt x="26" y="14"/>
                  <a:pt x="26" y="15"/>
                  <a:pt x="26" y="16"/>
                </a:cubicBezTo>
                <a:cubicBezTo>
                  <a:pt x="25" y="16"/>
                  <a:pt x="23" y="16"/>
                  <a:pt x="22" y="16"/>
                </a:cubicBezTo>
                <a:cubicBezTo>
                  <a:pt x="10" y="16"/>
                  <a:pt x="0" y="24"/>
                  <a:pt x="0" y="35"/>
                </a:cubicBezTo>
                <a:cubicBezTo>
                  <a:pt x="0" y="46"/>
                  <a:pt x="10" y="55"/>
                  <a:pt x="22" y="55"/>
                </a:cubicBezTo>
                <a:cubicBezTo>
                  <a:pt x="27" y="55"/>
                  <a:pt x="32" y="54"/>
                  <a:pt x="36" y="51"/>
                </a:cubicBezTo>
                <a:cubicBezTo>
                  <a:pt x="39" y="52"/>
                  <a:pt x="42" y="53"/>
                  <a:pt x="46" y="53"/>
                </a:cubicBezTo>
                <a:cubicBezTo>
                  <a:pt x="51" y="53"/>
                  <a:pt x="56" y="52"/>
                  <a:pt x="60" y="49"/>
                </a:cubicBezTo>
                <a:cubicBezTo>
                  <a:pt x="63" y="52"/>
                  <a:pt x="68" y="54"/>
                  <a:pt x="73" y="54"/>
                </a:cubicBezTo>
                <a:cubicBezTo>
                  <a:pt x="84" y="54"/>
                  <a:pt x="93" y="46"/>
                  <a:pt x="93" y="36"/>
                </a:cubicBezTo>
                <a:cubicBezTo>
                  <a:pt x="93" y="26"/>
                  <a:pt x="84" y="18"/>
                  <a:pt x="73" y="18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Rectangle 72">
            <a:extLst>
              <a:ext uri="{FF2B5EF4-FFF2-40B4-BE49-F238E27FC236}">
                <a16:creationId xmlns:a16="http://schemas.microsoft.com/office/drawing/2014/main" id="{4FCA0EB9-C4B4-4D0B-9DBF-86BBC6BA89C7}"/>
              </a:ext>
            </a:extLst>
          </p:cNvPr>
          <p:cNvSpPr/>
          <p:nvPr/>
        </p:nvSpPr>
        <p:spPr>
          <a:xfrm>
            <a:off x="0" y="4241733"/>
            <a:ext cx="12192000" cy="2616265"/>
          </a:xfrm>
          <a:prstGeom prst="rect">
            <a:avLst/>
          </a:prstGeom>
          <a:solidFill>
            <a:srgbClr val="4454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9" name="Group 30">
            <a:extLst>
              <a:ext uri="{FF2B5EF4-FFF2-40B4-BE49-F238E27FC236}">
                <a16:creationId xmlns:a16="http://schemas.microsoft.com/office/drawing/2014/main" id="{4007A097-FF04-4DBC-B7D4-623470B72EF5}"/>
              </a:ext>
            </a:extLst>
          </p:cNvPr>
          <p:cNvGrpSpPr/>
          <p:nvPr/>
        </p:nvGrpSpPr>
        <p:grpSpPr>
          <a:xfrm>
            <a:off x="9828720" y="877767"/>
            <a:ext cx="863600" cy="862013"/>
            <a:chOff x="5599113" y="2389476"/>
            <a:chExt cx="863600" cy="862013"/>
          </a:xfrm>
        </p:grpSpPr>
        <p:sp>
          <p:nvSpPr>
            <p:cNvPr id="130" name="Freeform 5">
              <a:extLst>
                <a:ext uri="{FF2B5EF4-FFF2-40B4-BE49-F238E27FC236}">
                  <a16:creationId xmlns:a16="http://schemas.microsoft.com/office/drawing/2014/main" id="{520A1351-5C47-4B0F-AD3A-F32A09CC5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00" y="2489488"/>
              <a:ext cx="658813" cy="668338"/>
            </a:xfrm>
            <a:custGeom>
              <a:avLst/>
              <a:gdLst>
                <a:gd name="T0" fmla="*/ 158 w 310"/>
                <a:gd name="T1" fmla="*/ 0 h 315"/>
                <a:gd name="T2" fmla="*/ 248 w 310"/>
                <a:gd name="T3" fmla="*/ 45 h 315"/>
                <a:gd name="T4" fmla="*/ 248 w 310"/>
                <a:gd name="T5" fmla="*/ 269 h 315"/>
                <a:gd name="T6" fmla="*/ 148 w 310"/>
                <a:gd name="T7" fmla="*/ 315 h 315"/>
                <a:gd name="T8" fmla="*/ 158 w 310"/>
                <a:gd name="T9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" h="315">
                  <a:moveTo>
                    <a:pt x="158" y="0"/>
                  </a:moveTo>
                  <a:cubicBezTo>
                    <a:pt x="191" y="5"/>
                    <a:pt x="222" y="20"/>
                    <a:pt x="248" y="45"/>
                  </a:cubicBezTo>
                  <a:cubicBezTo>
                    <a:pt x="310" y="107"/>
                    <a:pt x="310" y="207"/>
                    <a:pt x="248" y="269"/>
                  </a:cubicBezTo>
                  <a:cubicBezTo>
                    <a:pt x="220" y="297"/>
                    <a:pt x="184" y="313"/>
                    <a:pt x="148" y="315"/>
                  </a:cubicBezTo>
                  <a:cubicBezTo>
                    <a:pt x="0" y="161"/>
                    <a:pt x="143" y="15"/>
                    <a:pt x="158" y="0"/>
                  </a:cubicBezTo>
                  <a:close/>
                </a:path>
              </a:pathLst>
            </a:custGeom>
            <a:solidFill>
              <a:srgbClr val="00BA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Freeform 6">
              <a:extLst>
                <a:ext uri="{FF2B5EF4-FFF2-40B4-BE49-F238E27FC236}">
                  <a16:creationId xmlns:a16="http://schemas.microsoft.com/office/drawing/2014/main" id="{153AD773-FF8C-41D1-91D6-A473AFB99E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850" y="2473613"/>
              <a:ext cx="419100" cy="692150"/>
            </a:xfrm>
            <a:custGeom>
              <a:avLst/>
              <a:gdLst>
                <a:gd name="T0" fmla="*/ 62 w 197"/>
                <a:gd name="T1" fmla="*/ 52 h 326"/>
                <a:gd name="T2" fmla="*/ 197 w 197"/>
                <a:gd name="T3" fmla="*/ 7 h 326"/>
                <a:gd name="T4" fmla="*/ 187 w 197"/>
                <a:gd name="T5" fmla="*/ 322 h 326"/>
                <a:gd name="T6" fmla="*/ 62 w 197"/>
                <a:gd name="T7" fmla="*/ 276 h 326"/>
                <a:gd name="T8" fmla="*/ 62 w 197"/>
                <a:gd name="T9" fmla="*/ 52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326">
                  <a:moveTo>
                    <a:pt x="62" y="52"/>
                  </a:moveTo>
                  <a:cubicBezTo>
                    <a:pt x="99" y="15"/>
                    <a:pt x="149" y="0"/>
                    <a:pt x="197" y="7"/>
                  </a:cubicBezTo>
                  <a:cubicBezTo>
                    <a:pt x="182" y="22"/>
                    <a:pt x="39" y="168"/>
                    <a:pt x="187" y="322"/>
                  </a:cubicBezTo>
                  <a:cubicBezTo>
                    <a:pt x="142" y="326"/>
                    <a:pt x="96" y="311"/>
                    <a:pt x="62" y="276"/>
                  </a:cubicBezTo>
                  <a:cubicBezTo>
                    <a:pt x="0" y="214"/>
                    <a:pt x="0" y="114"/>
                    <a:pt x="62" y="52"/>
                  </a:cubicBezTo>
                  <a:close/>
                </a:path>
              </a:pathLst>
            </a:custGeom>
            <a:solidFill>
              <a:srgbClr val="00BAF7">
                <a:lumMod val="60000"/>
                <a:lumOff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2" name="Freeform 7">
              <a:extLst>
                <a:ext uri="{FF2B5EF4-FFF2-40B4-BE49-F238E27FC236}">
                  <a16:creationId xmlns:a16="http://schemas.microsoft.com/office/drawing/2014/main" id="{E0E049C5-1B71-46F0-9B2A-78D0BFBE4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4588" y="2514888"/>
              <a:ext cx="111125" cy="112713"/>
            </a:xfrm>
            <a:custGeom>
              <a:avLst/>
              <a:gdLst>
                <a:gd name="T0" fmla="*/ 25 w 52"/>
                <a:gd name="T1" fmla="*/ 28 h 53"/>
                <a:gd name="T2" fmla="*/ 44 w 52"/>
                <a:gd name="T3" fmla="*/ 53 h 53"/>
                <a:gd name="T4" fmla="*/ 52 w 52"/>
                <a:gd name="T5" fmla="*/ 0 h 53"/>
                <a:gd name="T6" fmla="*/ 0 w 52"/>
                <a:gd name="T7" fmla="*/ 8 h 53"/>
                <a:gd name="T8" fmla="*/ 25 w 52"/>
                <a:gd name="T9" fmla="*/ 2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3">
                  <a:moveTo>
                    <a:pt x="25" y="28"/>
                  </a:moveTo>
                  <a:cubicBezTo>
                    <a:pt x="33" y="36"/>
                    <a:pt x="44" y="53"/>
                    <a:pt x="44" y="53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16" y="20"/>
                    <a:pt x="25" y="28"/>
                  </a:cubicBezTo>
                  <a:close/>
                </a:path>
              </a:pathLst>
            </a:custGeom>
            <a:solidFill>
              <a:srgbClr val="00BA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" name="Freeform 8">
              <a:extLst>
                <a:ext uri="{FF2B5EF4-FFF2-40B4-BE49-F238E27FC236}">
                  <a16:creationId xmlns:a16="http://schemas.microsoft.com/office/drawing/2014/main" id="{D440D980-F93B-419A-B4A3-13938348F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9650" y="2416463"/>
              <a:ext cx="125413" cy="107950"/>
            </a:xfrm>
            <a:custGeom>
              <a:avLst/>
              <a:gdLst>
                <a:gd name="T0" fmla="*/ 31 w 59"/>
                <a:gd name="T1" fmla="*/ 37 h 51"/>
                <a:gd name="T2" fmla="*/ 59 w 59"/>
                <a:gd name="T3" fmla="*/ 51 h 51"/>
                <a:gd name="T4" fmla="*/ 45 w 59"/>
                <a:gd name="T5" fmla="*/ 0 h 51"/>
                <a:gd name="T6" fmla="*/ 0 w 59"/>
                <a:gd name="T7" fmla="*/ 29 h 51"/>
                <a:gd name="T8" fmla="*/ 31 w 59"/>
                <a:gd name="T9" fmla="*/ 3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1">
                  <a:moveTo>
                    <a:pt x="31" y="37"/>
                  </a:moveTo>
                  <a:cubicBezTo>
                    <a:pt x="42" y="41"/>
                    <a:pt x="59" y="51"/>
                    <a:pt x="59" y="51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20" y="32"/>
                    <a:pt x="31" y="37"/>
                  </a:cubicBezTo>
                  <a:close/>
                </a:path>
              </a:pathLst>
            </a:custGeom>
            <a:solidFill>
              <a:srgbClr val="00BA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" name="Freeform 9">
              <a:extLst>
                <a:ext uri="{FF2B5EF4-FFF2-40B4-BE49-F238E27FC236}">
                  <a16:creationId xmlns:a16="http://schemas.microsoft.com/office/drawing/2014/main" id="{BB2D398D-FB0A-4643-9428-2B094AFDA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5188" y="2389476"/>
              <a:ext cx="131763" cy="93663"/>
            </a:xfrm>
            <a:custGeom>
              <a:avLst/>
              <a:gdLst>
                <a:gd name="T0" fmla="*/ 31 w 62"/>
                <a:gd name="T1" fmla="*/ 39 h 44"/>
                <a:gd name="T2" fmla="*/ 62 w 62"/>
                <a:gd name="T3" fmla="*/ 41 h 44"/>
                <a:gd name="T4" fmla="*/ 29 w 62"/>
                <a:gd name="T5" fmla="*/ 0 h 44"/>
                <a:gd name="T6" fmla="*/ 0 w 62"/>
                <a:gd name="T7" fmla="*/ 44 h 44"/>
                <a:gd name="T8" fmla="*/ 31 w 62"/>
                <a:gd name="T9" fmla="*/ 3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44">
                  <a:moveTo>
                    <a:pt x="31" y="39"/>
                  </a:moveTo>
                  <a:cubicBezTo>
                    <a:pt x="43" y="38"/>
                    <a:pt x="62" y="41"/>
                    <a:pt x="62" y="4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19" y="39"/>
                    <a:pt x="31" y="39"/>
                  </a:cubicBezTo>
                  <a:close/>
                </a:path>
              </a:pathLst>
            </a:custGeom>
            <a:solidFill>
              <a:srgbClr val="00BA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5" name="Freeform 10">
              <a:extLst>
                <a:ext uri="{FF2B5EF4-FFF2-40B4-BE49-F238E27FC236}">
                  <a16:creationId xmlns:a16="http://schemas.microsoft.com/office/drawing/2014/main" id="{98E149BA-1AFB-41D6-9CBB-607871347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3425" y="2435513"/>
              <a:ext cx="119063" cy="111125"/>
            </a:xfrm>
            <a:custGeom>
              <a:avLst/>
              <a:gdLst>
                <a:gd name="T0" fmla="*/ 26 w 56"/>
                <a:gd name="T1" fmla="*/ 35 h 52"/>
                <a:gd name="T2" fmla="*/ 56 w 56"/>
                <a:gd name="T3" fmla="*/ 23 h 52"/>
                <a:gd name="T4" fmla="*/ 9 w 56"/>
                <a:gd name="T5" fmla="*/ 0 h 52"/>
                <a:gd name="T6" fmla="*/ 0 w 56"/>
                <a:gd name="T7" fmla="*/ 52 h 52"/>
                <a:gd name="T8" fmla="*/ 26 w 56"/>
                <a:gd name="T9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2">
                  <a:moveTo>
                    <a:pt x="26" y="35"/>
                  </a:moveTo>
                  <a:cubicBezTo>
                    <a:pt x="37" y="29"/>
                    <a:pt x="56" y="23"/>
                    <a:pt x="56" y="2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6" y="40"/>
                    <a:pt x="26" y="35"/>
                  </a:cubicBezTo>
                  <a:close/>
                </a:path>
              </a:pathLst>
            </a:custGeom>
            <a:solidFill>
              <a:srgbClr val="00BA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6" name="Freeform 11">
              <a:extLst>
                <a:ext uri="{FF2B5EF4-FFF2-40B4-BE49-F238E27FC236}">
                  <a16:creationId xmlns:a16="http://schemas.microsoft.com/office/drawing/2014/main" id="{9BB8F002-3DF6-48F4-ACF9-1AD9CED0D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600" y="2548226"/>
              <a:ext cx="112713" cy="107950"/>
            </a:xfrm>
            <a:custGeom>
              <a:avLst/>
              <a:gdLst>
                <a:gd name="T0" fmla="*/ 31 w 53"/>
                <a:gd name="T1" fmla="*/ 25 h 51"/>
                <a:gd name="T2" fmla="*/ 53 w 53"/>
                <a:gd name="T3" fmla="*/ 3 h 51"/>
                <a:gd name="T4" fmla="*/ 0 w 53"/>
                <a:gd name="T5" fmla="*/ 0 h 51"/>
                <a:gd name="T6" fmla="*/ 14 w 53"/>
                <a:gd name="T7" fmla="*/ 51 h 51"/>
                <a:gd name="T8" fmla="*/ 31 w 53"/>
                <a:gd name="T9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1">
                  <a:moveTo>
                    <a:pt x="31" y="25"/>
                  </a:moveTo>
                  <a:cubicBezTo>
                    <a:pt x="38" y="16"/>
                    <a:pt x="53" y="3"/>
                    <a:pt x="53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23" y="34"/>
                    <a:pt x="31" y="25"/>
                  </a:cubicBezTo>
                  <a:close/>
                </a:path>
              </a:pathLst>
            </a:custGeom>
            <a:solidFill>
              <a:srgbClr val="00BA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7" name="Freeform 12">
              <a:extLst>
                <a:ext uri="{FF2B5EF4-FFF2-40B4-BE49-F238E27FC236}">
                  <a16:creationId xmlns:a16="http://schemas.microsoft.com/office/drawing/2014/main" id="{A25E1E17-61C5-4099-B64A-4F0F861A3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638" y="2668876"/>
              <a:ext cx="104775" cy="128588"/>
            </a:xfrm>
            <a:custGeom>
              <a:avLst/>
              <a:gdLst>
                <a:gd name="T0" fmla="*/ 37 w 49"/>
                <a:gd name="T1" fmla="*/ 29 h 60"/>
                <a:gd name="T2" fmla="*/ 49 w 49"/>
                <a:gd name="T3" fmla="*/ 0 h 60"/>
                <a:gd name="T4" fmla="*/ 0 w 49"/>
                <a:gd name="T5" fmla="*/ 19 h 60"/>
                <a:gd name="T6" fmla="*/ 33 w 49"/>
                <a:gd name="T7" fmla="*/ 60 h 60"/>
                <a:gd name="T8" fmla="*/ 37 w 49"/>
                <a:gd name="T9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60">
                  <a:moveTo>
                    <a:pt x="37" y="29"/>
                  </a:moveTo>
                  <a:cubicBezTo>
                    <a:pt x="41" y="18"/>
                    <a:pt x="49" y="0"/>
                    <a:pt x="49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33" y="60"/>
                    <a:pt x="34" y="41"/>
                    <a:pt x="37" y="29"/>
                  </a:cubicBezTo>
                  <a:close/>
                </a:path>
              </a:pathLst>
            </a:custGeom>
            <a:solidFill>
              <a:srgbClr val="00BA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8" name="Freeform 13">
              <a:extLst>
                <a:ext uri="{FF2B5EF4-FFF2-40B4-BE49-F238E27FC236}">
                  <a16:creationId xmlns:a16="http://schemas.microsoft.com/office/drawing/2014/main" id="{C13CA840-6D0A-493F-93D0-2338E8700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9113" y="2811751"/>
              <a:ext cx="98425" cy="130175"/>
            </a:xfrm>
            <a:custGeom>
              <a:avLst/>
              <a:gdLst>
                <a:gd name="T0" fmla="*/ 39 w 47"/>
                <a:gd name="T1" fmla="*/ 31 h 61"/>
                <a:gd name="T2" fmla="*/ 37 w 47"/>
                <a:gd name="T3" fmla="*/ 0 h 61"/>
                <a:gd name="T4" fmla="*/ 0 w 47"/>
                <a:gd name="T5" fmla="*/ 37 h 61"/>
                <a:gd name="T6" fmla="*/ 47 w 47"/>
                <a:gd name="T7" fmla="*/ 61 h 61"/>
                <a:gd name="T8" fmla="*/ 39 w 47"/>
                <a:gd name="T9" fmla="*/ 3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61">
                  <a:moveTo>
                    <a:pt x="39" y="31"/>
                  </a:moveTo>
                  <a:cubicBezTo>
                    <a:pt x="37" y="19"/>
                    <a:pt x="37" y="0"/>
                    <a:pt x="37" y="0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7" y="61"/>
                    <a:pt x="41" y="43"/>
                    <a:pt x="39" y="31"/>
                  </a:cubicBezTo>
                  <a:close/>
                </a:path>
              </a:pathLst>
            </a:custGeom>
            <a:solidFill>
              <a:srgbClr val="00BA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" name="Freeform 14">
              <a:extLst>
                <a:ext uri="{FF2B5EF4-FFF2-40B4-BE49-F238E27FC236}">
                  <a16:creationId xmlns:a16="http://schemas.microsoft.com/office/drawing/2014/main" id="{3B5CDFBF-D618-473A-A7C6-4D0B70ACC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2954626"/>
              <a:ext cx="112713" cy="112713"/>
            </a:xfrm>
            <a:custGeom>
              <a:avLst/>
              <a:gdLst>
                <a:gd name="T0" fmla="*/ 33 w 53"/>
                <a:gd name="T1" fmla="*/ 28 h 53"/>
                <a:gd name="T2" fmla="*/ 18 w 53"/>
                <a:gd name="T3" fmla="*/ 0 h 53"/>
                <a:gd name="T4" fmla="*/ 0 w 53"/>
                <a:gd name="T5" fmla="*/ 50 h 53"/>
                <a:gd name="T6" fmla="*/ 53 w 53"/>
                <a:gd name="T7" fmla="*/ 53 h 53"/>
                <a:gd name="T8" fmla="*/ 33 w 53"/>
                <a:gd name="T9" fmla="*/ 2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33" y="28"/>
                  </a:moveTo>
                  <a:cubicBezTo>
                    <a:pt x="26" y="18"/>
                    <a:pt x="18" y="0"/>
                    <a:pt x="18" y="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53"/>
                    <a:pt x="39" y="38"/>
                    <a:pt x="33" y="28"/>
                  </a:cubicBezTo>
                  <a:close/>
                </a:path>
              </a:pathLst>
            </a:custGeom>
            <a:solidFill>
              <a:srgbClr val="00BA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0" name="Freeform 15">
              <a:extLst>
                <a:ext uri="{FF2B5EF4-FFF2-40B4-BE49-F238E27FC236}">
                  <a16:creationId xmlns:a16="http://schemas.microsoft.com/office/drawing/2014/main" id="{5F058D90-5FD1-4031-B482-31DF63747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4850" y="3075276"/>
              <a:ext cx="111125" cy="112713"/>
            </a:xfrm>
            <a:custGeom>
              <a:avLst/>
              <a:gdLst>
                <a:gd name="T0" fmla="*/ 24 w 52"/>
                <a:gd name="T1" fmla="*/ 20 h 53"/>
                <a:gd name="T2" fmla="*/ 0 w 52"/>
                <a:gd name="T3" fmla="*/ 0 h 53"/>
                <a:gd name="T4" fmla="*/ 3 w 52"/>
                <a:gd name="T5" fmla="*/ 53 h 53"/>
                <a:gd name="T6" fmla="*/ 52 w 52"/>
                <a:gd name="T7" fmla="*/ 34 h 53"/>
                <a:gd name="T8" fmla="*/ 24 w 52"/>
                <a:gd name="T9" fmla="*/ 2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3">
                  <a:moveTo>
                    <a:pt x="24" y="20"/>
                  </a:moveTo>
                  <a:cubicBezTo>
                    <a:pt x="14" y="14"/>
                    <a:pt x="0" y="0"/>
                    <a:pt x="0" y="0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2" y="34"/>
                    <a:pt x="34" y="27"/>
                    <a:pt x="24" y="20"/>
                  </a:cubicBezTo>
                  <a:close/>
                </a:path>
              </a:pathLst>
            </a:custGeom>
            <a:solidFill>
              <a:srgbClr val="00BA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1" name="Freeform 16">
              <a:extLst>
                <a:ext uri="{FF2B5EF4-FFF2-40B4-BE49-F238E27FC236}">
                  <a16:creationId xmlns:a16="http://schemas.microsoft.com/office/drawing/2014/main" id="{8A04897B-4FF4-489C-B7F2-7670AA9B3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8675" y="3151476"/>
              <a:ext cx="131763" cy="100013"/>
            </a:xfrm>
            <a:custGeom>
              <a:avLst/>
              <a:gdLst>
                <a:gd name="T0" fmla="*/ 31 w 62"/>
                <a:gd name="T1" fmla="*/ 9 h 47"/>
                <a:gd name="T2" fmla="*/ 0 w 62"/>
                <a:gd name="T3" fmla="*/ 0 h 47"/>
                <a:gd name="T4" fmla="*/ 25 w 62"/>
                <a:gd name="T5" fmla="*/ 47 h 47"/>
                <a:gd name="T6" fmla="*/ 62 w 62"/>
                <a:gd name="T7" fmla="*/ 10 h 47"/>
                <a:gd name="T8" fmla="*/ 31 w 62"/>
                <a:gd name="T9" fmla="*/ 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47">
                  <a:moveTo>
                    <a:pt x="31" y="9"/>
                  </a:moveTo>
                  <a:cubicBezTo>
                    <a:pt x="19" y="7"/>
                    <a:pt x="0" y="0"/>
                    <a:pt x="0" y="0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10"/>
                    <a:pt x="42" y="11"/>
                    <a:pt x="31" y="9"/>
                  </a:cubicBezTo>
                  <a:close/>
                </a:path>
              </a:pathLst>
            </a:custGeom>
            <a:solidFill>
              <a:srgbClr val="00BA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2" name="Freeform 17">
              <a:extLst>
                <a:ext uri="{FF2B5EF4-FFF2-40B4-BE49-F238E27FC236}">
                  <a16:creationId xmlns:a16="http://schemas.microsoft.com/office/drawing/2014/main" id="{D14F5D0C-E5DD-4C12-9481-0738634A3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3138" y="3138776"/>
              <a:ext cx="130175" cy="104775"/>
            </a:xfrm>
            <a:custGeom>
              <a:avLst/>
              <a:gdLst>
                <a:gd name="T0" fmla="*/ 31 w 61"/>
                <a:gd name="T1" fmla="*/ 11 h 49"/>
                <a:gd name="T2" fmla="*/ 0 w 61"/>
                <a:gd name="T3" fmla="*/ 16 h 49"/>
                <a:gd name="T4" fmla="*/ 42 w 61"/>
                <a:gd name="T5" fmla="*/ 49 h 49"/>
                <a:gd name="T6" fmla="*/ 61 w 61"/>
                <a:gd name="T7" fmla="*/ 0 h 49"/>
                <a:gd name="T8" fmla="*/ 31 w 61"/>
                <a:gd name="T9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49">
                  <a:moveTo>
                    <a:pt x="31" y="11"/>
                  </a:moveTo>
                  <a:cubicBezTo>
                    <a:pt x="20" y="14"/>
                    <a:pt x="0" y="16"/>
                    <a:pt x="0" y="16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43" y="8"/>
                    <a:pt x="31" y="11"/>
                  </a:cubicBezTo>
                  <a:close/>
                </a:path>
              </a:pathLst>
            </a:custGeom>
            <a:solidFill>
              <a:srgbClr val="00BA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" name="Freeform 18">
              <a:extLst>
                <a:ext uri="{FF2B5EF4-FFF2-40B4-BE49-F238E27FC236}">
                  <a16:creationId xmlns:a16="http://schemas.microsoft.com/office/drawing/2014/main" id="{8DF38041-8312-4009-BC51-6957157CA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2838" y="3048288"/>
              <a:ext cx="109538" cy="111125"/>
            </a:xfrm>
            <a:custGeom>
              <a:avLst/>
              <a:gdLst>
                <a:gd name="T0" fmla="*/ 27 w 51"/>
                <a:gd name="T1" fmla="*/ 23 h 53"/>
                <a:gd name="T2" fmla="*/ 0 w 51"/>
                <a:gd name="T3" fmla="*/ 40 h 53"/>
                <a:gd name="T4" fmla="*/ 51 w 51"/>
                <a:gd name="T5" fmla="*/ 53 h 53"/>
                <a:gd name="T6" fmla="*/ 49 w 51"/>
                <a:gd name="T7" fmla="*/ 0 h 53"/>
                <a:gd name="T8" fmla="*/ 27 w 51"/>
                <a:gd name="T9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3">
                  <a:moveTo>
                    <a:pt x="27" y="23"/>
                  </a:moveTo>
                  <a:cubicBezTo>
                    <a:pt x="18" y="30"/>
                    <a:pt x="0" y="40"/>
                    <a:pt x="0" y="40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36" y="15"/>
                    <a:pt x="27" y="23"/>
                  </a:cubicBezTo>
                  <a:close/>
                </a:path>
              </a:pathLst>
            </a:custGeom>
            <a:solidFill>
              <a:srgbClr val="00BA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4" name="Freeform 19">
              <a:extLst>
                <a:ext uri="{FF2B5EF4-FFF2-40B4-BE49-F238E27FC236}">
                  <a16:creationId xmlns:a16="http://schemas.microsoft.com/office/drawing/2014/main" id="{58708B63-95B8-4E2D-9113-2CB5988C3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550" y="2919701"/>
              <a:ext cx="111125" cy="119063"/>
            </a:xfrm>
            <a:custGeom>
              <a:avLst/>
              <a:gdLst>
                <a:gd name="T0" fmla="*/ 17 w 52"/>
                <a:gd name="T1" fmla="*/ 29 h 56"/>
                <a:gd name="T2" fmla="*/ 0 w 52"/>
                <a:gd name="T3" fmla="*/ 56 h 56"/>
                <a:gd name="T4" fmla="*/ 52 w 52"/>
                <a:gd name="T5" fmla="*/ 47 h 56"/>
                <a:gd name="T6" fmla="*/ 28 w 52"/>
                <a:gd name="T7" fmla="*/ 0 h 56"/>
                <a:gd name="T8" fmla="*/ 17 w 52"/>
                <a:gd name="T9" fmla="*/ 2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6">
                  <a:moveTo>
                    <a:pt x="17" y="29"/>
                  </a:moveTo>
                  <a:cubicBezTo>
                    <a:pt x="12" y="40"/>
                    <a:pt x="0" y="56"/>
                    <a:pt x="0" y="56"/>
                  </a:cubicBezTo>
                  <a:cubicBezTo>
                    <a:pt x="52" y="47"/>
                    <a:pt x="52" y="47"/>
                    <a:pt x="52" y="4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3" y="19"/>
                    <a:pt x="17" y="29"/>
                  </a:cubicBezTo>
                  <a:close/>
                </a:path>
              </a:pathLst>
            </a:custGeom>
            <a:solidFill>
              <a:srgbClr val="00BA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5" name="Freeform 20">
              <a:extLst>
                <a:ext uri="{FF2B5EF4-FFF2-40B4-BE49-F238E27FC236}">
                  <a16:creationId xmlns:a16="http://schemas.microsoft.com/office/drawing/2014/main" id="{7E3DEFA1-5B5E-4CC8-95A4-71FA61A38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9050" y="2773651"/>
              <a:ext cx="93663" cy="133350"/>
            </a:xfrm>
            <a:custGeom>
              <a:avLst/>
              <a:gdLst>
                <a:gd name="T0" fmla="*/ 5 w 44"/>
                <a:gd name="T1" fmla="*/ 32 h 63"/>
                <a:gd name="T2" fmla="*/ 0 w 44"/>
                <a:gd name="T3" fmla="*/ 63 h 63"/>
                <a:gd name="T4" fmla="*/ 44 w 44"/>
                <a:gd name="T5" fmla="*/ 34 h 63"/>
                <a:gd name="T6" fmla="*/ 3 w 44"/>
                <a:gd name="T7" fmla="*/ 0 h 63"/>
                <a:gd name="T8" fmla="*/ 5 w 44"/>
                <a:gd name="T9" fmla="*/ 3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63">
                  <a:moveTo>
                    <a:pt x="5" y="32"/>
                  </a:moveTo>
                  <a:cubicBezTo>
                    <a:pt x="4" y="44"/>
                    <a:pt x="0" y="63"/>
                    <a:pt x="0" y="63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6" y="20"/>
                    <a:pt x="5" y="32"/>
                  </a:cubicBezTo>
                  <a:close/>
                </a:path>
              </a:pathLst>
            </a:custGeom>
            <a:solidFill>
              <a:srgbClr val="00BA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6" name="Freeform 21">
              <a:extLst>
                <a:ext uri="{FF2B5EF4-FFF2-40B4-BE49-F238E27FC236}">
                  <a16:creationId xmlns:a16="http://schemas.microsoft.com/office/drawing/2014/main" id="{D995A423-0DE0-4985-9A72-10871AB3F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2633951"/>
              <a:ext cx="109538" cy="122238"/>
            </a:xfrm>
            <a:custGeom>
              <a:avLst/>
              <a:gdLst>
                <a:gd name="T0" fmla="*/ 15 w 51"/>
                <a:gd name="T1" fmla="*/ 28 h 58"/>
                <a:gd name="T2" fmla="*/ 23 w 51"/>
                <a:gd name="T3" fmla="*/ 58 h 58"/>
                <a:gd name="T4" fmla="*/ 51 w 51"/>
                <a:gd name="T5" fmla="*/ 14 h 58"/>
                <a:gd name="T6" fmla="*/ 0 w 51"/>
                <a:gd name="T7" fmla="*/ 0 h 58"/>
                <a:gd name="T8" fmla="*/ 15 w 51"/>
                <a:gd name="T9" fmla="*/ 2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8">
                  <a:moveTo>
                    <a:pt x="15" y="28"/>
                  </a:moveTo>
                  <a:cubicBezTo>
                    <a:pt x="19" y="39"/>
                    <a:pt x="23" y="58"/>
                    <a:pt x="23" y="58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0" y="17"/>
                    <a:pt x="15" y="28"/>
                  </a:cubicBezTo>
                  <a:close/>
                </a:path>
              </a:pathLst>
            </a:custGeom>
            <a:solidFill>
              <a:srgbClr val="00BA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7" name="Group 22">
            <a:extLst>
              <a:ext uri="{FF2B5EF4-FFF2-40B4-BE49-F238E27FC236}">
                <a16:creationId xmlns:a16="http://schemas.microsoft.com/office/drawing/2014/main" id="{1D1BA545-C07A-45EF-A409-15A323B4EBBC}"/>
              </a:ext>
            </a:extLst>
          </p:cNvPr>
          <p:cNvGrpSpPr/>
          <p:nvPr/>
        </p:nvGrpSpPr>
        <p:grpSpPr>
          <a:xfrm>
            <a:off x="2453286" y="170800"/>
            <a:ext cx="2752475" cy="2765497"/>
            <a:chOff x="1534597" y="1207524"/>
            <a:chExt cx="2752475" cy="2765497"/>
          </a:xfrm>
        </p:grpSpPr>
        <p:sp>
          <p:nvSpPr>
            <p:cNvPr id="148" name="Freeform 46">
              <a:extLst>
                <a:ext uri="{FF2B5EF4-FFF2-40B4-BE49-F238E27FC236}">
                  <a16:creationId xmlns:a16="http://schemas.microsoft.com/office/drawing/2014/main" id="{D833BE44-256C-4DDC-B5DD-4D4EE42DC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640" y="1207524"/>
              <a:ext cx="754426" cy="1078615"/>
            </a:xfrm>
            <a:custGeom>
              <a:avLst/>
              <a:gdLst>
                <a:gd name="T0" fmla="*/ 0 w 270"/>
                <a:gd name="T1" fmla="*/ 386 h 386"/>
                <a:gd name="T2" fmla="*/ 16 w 270"/>
                <a:gd name="T3" fmla="*/ 375 h 386"/>
                <a:gd name="T4" fmla="*/ 244 w 270"/>
                <a:gd name="T5" fmla="*/ 233 h 386"/>
                <a:gd name="T6" fmla="*/ 270 w 270"/>
                <a:gd name="T7" fmla="*/ 217 h 386"/>
                <a:gd name="T8" fmla="*/ 0 w 270"/>
                <a:gd name="T9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386">
                  <a:moveTo>
                    <a:pt x="0" y="386"/>
                  </a:moveTo>
                  <a:cubicBezTo>
                    <a:pt x="16" y="375"/>
                    <a:pt x="16" y="375"/>
                    <a:pt x="16" y="375"/>
                  </a:cubicBezTo>
                  <a:cubicBezTo>
                    <a:pt x="16" y="375"/>
                    <a:pt x="148" y="61"/>
                    <a:pt x="244" y="233"/>
                  </a:cubicBezTo>
                  <a:cubicBezTo>
                    <a:pt x="270" y="217"/>
                    <a:pt x="270" y="217"/>
                    <a:pt x="270" y="217"/>
                  </a:cubicBezTo>
                  <a:cubicBezTo>
                    <a:pt x="270" y="217"/>
                    <a:pt x="145" y="0"/>
                    <a:pt x="0" y="386"/>
                  </a:cubicBezTo>
                  <a:close/>
                </a:path>
              </a:pathLst>
            </a:custGeom>
            <a:solidFill>
              <a:srgbClr val="00B393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9" name="Group 21">
              <a:extLst>
                <a:ext uri="{FF2B5EF4-FFF2-40B4-BE49-F238E27FC236}">
                  <a16:creationId xmlns:a16="http://schemas.microsoft.com/office/drawing/2014/main" id="{A00B257B-0D9E-4A3A-9CBF-54281C423239}"/>
                </a:ext>
              </a:extLst>
            </p:cNvPr>
            <p:cNvGrpSpPr/>
            <p:nvPr/>
          </p:nvGrpSpPr>
          <p:grpSpPr>
            <a:xfrm>
              <a:off x="1534597" y="1655473"/>
              <a:ext cx="2752475" cy="2317548"/>
              <a:chOff x="1534597" y="1655473"/>
              <a:chExt cx="2752475" cy="2317548"/>
            </a:xfrm>
          </p:grpSpPr>
          <p:sp>
            <p:nvSpPr>
              <p:cNvPr id="150" name="Freeform 41">
                <a:extLst>
                  <a:ext uri="{FF2B5EF4-FFF2-40B4-BE49-F238E27FC236}">
                    <a16:creationId xmlns:a16="http://schemas.microsoft.com/office/drawing/2014/main" id="{0AB80329-8BC4-4B74-8229-22FC2EA780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597" y="1814613"/>
                <a:ext cx="1473488" cy="1399252"/>
              </a:xfrm>
              <a:custGeom>
                <a:avLst/>
                <a:gdLst>
                  <a:gd name="T0" fmla="*/ 353 w 528"/>
                  <a:gd name="T1" fmla="*/ 0 h 501"/>
                  <a:gd name="T2" fmla="*/ 11 w 528"/>
                  <a:gd name="T3" fmla="*/ 213 h 501"/>
                  <a:gd name="T4" fmla="*/ 79 w 528"/>
                  <a:gd name="T5" fmla="*/ 366 h 501"/>
                  <a:gd name="T6" fmla="*/ 187 w 528"/>
                  <a:gd name="T7" fmla="*/ 494 h 501"/>
                  <a:gd name="T8" fmla="*/ 528 w 528"/>
                  <a:gd name="T9" fmla="*/ 280 h 501"/>
                  <a:gd name="T10" fmla="*/ 482 w 528"/>
                  <a:gd name="T11" fmla="*/ 240 h 501"/>
                  <a:gd name="T12" fmla="*/ 466 w 528"/>
                  <a:gd name="T13" fmla="*/ 219 h 501"/>
                  <a:gd name="T14" fmla="*/ 421 w 528"/>
                  <a:gd name="T15" fmla="*/ 152 h 501"/>
                  <a:gd name="T16" fmla="*/ 353 w 528"/>
                  <a:gd name="T17" fmla="*/ 0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8" h="501">
                    <a:moveTo>
                      <a:pt x="353" y="0"/>
                    </a:moveTo>
                    <a:cubicBezTo>
                      <a:pt x="11" y="213"/>
                      <a:pt x="11" y="213"/>
                      <a:pt x="11" y="213"/>
                    </a:cubicBezTo>
                    <a:cubicBezTo>
                      <a:pt x="0" y="220"/>
                      <a:pt x="31" y="289"/>
                      <a:pt x="79" y="366"/>
                    </a:cubicBezTo>
                    <a:cubicBezTo>
                      <a:pt x="128" y="444"/>
                      <a:pt x="176" y="501"/>
                      <a:pt x="187" y="494"/>
                    </a:cubicBezTo>
                    <a:cubicBezTo>
                      <a:pt x="528" y="280"/>
                      <a:pt x="528" y="280"/>
                      <a:pt x="528" y="280"/>
                    </a:cubicBezTo>
                    <a:cubicBezTo>
                      <a:pt x="522" y="284"/>
                      <a:pt x="505" y="268"/>
                      <a:pt x="482" y="240"/>
                    </a:cubicBezTo>
                    <a:cubicBezTo>
                      <a:pt x="477" y="234"/>
                      <a:pt x="472" y="227"/>
                      <a:pt x="466" y="219"/>
                    </a:cubicBezTo>
                    <a:cubicBezTo>
                      <a:pt x="452" y="200"/>
                      <a:pt x="436" y="177"/>
                      <a:pt x="421" y="152"/>
                    </a:cubicBezTo>
                    <a:cubicBezTo>
                      <a:pt x="372" y="75"/>
                      <a:pt x="342" y="7"/>
                      <a:pt x="353" y="0"/>
                    </a:cubicBezTo>
                    <a:close/>
                  </a:path>
                </a:pathLst>
              </a:custGeom>
              <a:solidFill>
                <a:srgbClr val="00B39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1" name="Freeform 42">
                <a:extLst>
                  <a:ext uri="{FF2B5EF4-FFF2-40B4-BE49-F238E27FC236}">
                    <a16:creationId xmlns:a16="http://schemas.microsoft.com/office/drawing/2014/main" id="{0E276C93-1B0A-4AEF-B553-44A53D0BD4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9597" y="2406378"/>
                <a:ext cx="148528" cy="201577"/>
              </a:xfrm>
              <a:custGeom>
                <a:avLst/>
                <a:gdLst>
                  <a:gd name="T0" fmla="*/ 26 w 53"/>
                  <a:gd name="T1" fmla="*/ 0 h 72"/>
                  <a:gd name="T2" fmla="*/ 0 w 53"/>
                  <a:gd name="T3" fmla="*/ 28 h 72"/>
                  <a:gd name="T4" fmla="*/ 46 w 53"/>
                  <a:gd name="T5" fmla="*/ 68 h 72"/>
                  <a:gd name="T6" fmla="*/ 26 w 53"/>
                  <a:gd name="T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" h="72">
                    <a:moveTo>
                      <a:pt x="26" y="0"/>
                    </a:moveTo>
                    <a:cubicBezTo>
                      <a:pt x="12" y="17"/>
                      <a:pt x="0" y="28"/>
                      <a:pt x="0" y="28"/>
                    </a:cubicBezTo>
                    <a:cubicBezTo>
                      <a:pt x="23" y="56"/>
                      <a:pt x="40" y="72"/>
                      <a:pt x="46" y="68"/>
                    </a:cubicBezTo>
                    <a:cubicBezTo>
                      <a:pt x="53" y="64"/>
                      <a:pt x="44" y="38"/>
                      <a:pt x="26" y="0"/>
                    </a:cubicBezTo>
                    <a:close/>
                  </a:path>
                </a:pathLst>
              </a:custGeom>
              <a:solidFill>
                <a:srgbClr val="00B393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2" name="Freeform 43">
                <a:extLst>
                  <a:ext uri="{FF2B5EF4-FFF2-40B4-BE49-F238E27FC236}">
                    <a16:creationId xmlns:a16="http://schemas.microsoft.com/office/drawing/2014/main" id="{BF9E3C02-924D-4A51-90B7-85561319FF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417" y="1800467"/>
                <a:ext cx="426722" cy="625950"/>
              </a:xfrm>
              <a:custGeom>
                <a:avLst/>
                <a:gdLst>
                  <a:gd name="T0" fmla="*/ 11 w 153"/>
                  <a:gd name="T1" fmla="*/ 5 h 224"/>
                  <a:gd name="T2" fmla="*/ 79 w 153"/>
                  <a:gd name="T3" fmla="*/ 157 h 224"/>
                  <a:gd name="T4" fmla="*/ 124 w 153"/>
                  <a:gd name="T5" fmla="*/ 224 h 224"/>
                  <a:gd name="T6" fmla="*/ 153 w 153"/>
                  <a:gd name="T7" fmla="*/ 192 h 224"/>
                  <a:gd name="T8" fmla="*/ 118 w 153"/>
                  <a:gd name="T9" fmla="*/ 133 h 224"/>
                  <a:gd name="T10" fmla="*/ 90 w 153"/>
                  <a:gd name="T11" fmla="*/ 89 h 224"/>
                  <a:gd name="T12" fmla="*/ 77 w 153"/>
                  <a:gd name="T13" fmla="*/ 70 h 224"/>
                  <a:gd name="T14" fmla="*/ 11 w 153"/>
                  <a:gd name="T15" fmla="*/ 5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3" h="224">
                    <a:moveTo>
                      <a:pt x="11" y="5"/>
                    </a:moveTo>
                    <a:cubicBezTo>
                      <a:pt x="0" y="12"/>
                      <a:pt x="30" y="80"/>
                      <a:pt x="79" y="157"/>
                    </a:cubicBezTo>
                    <a:cubicBezTo>
                      <a:pt x="94" y="182"/>
                      <a:pt x="110" y="205"/>
                      <a:pt x="124" y="224"/>
                    </a:cubicBezTo>
                    <a:cubicBezTo>
                      <a:pt x="124" y="224"/>
                      <a:pt x="137" y="212"/>
                      <a:pt x="153" y="192"/>
                    </a:cubicBezTo>
                    <a:cubicBezTo>
                      <a:pt x="143" y="173"/>
                      <a:pt x="131" y="153"/>
                      <a:pt x="118" y="133"/>
                    </a:cubicBezTo>
                    <a:cubicBezTo>
                      <a:pt x="109" y="117"/>
                      <a:pt x="99" y="103"/>
                      <a:pt x="90" y="89"/>
                    </a:cubicBezTo>
                    <a:cubicBezTo>
                      <a:pt x="77" y="70"/>
                      <a:pt x="77" y="70"/>
                      <a:pt x="77" y="70"/>
                    </a:cubicBezTo>
                    <a:cubicBezTo>
                      <a:pt x="45" y="27"/>
                      <a:pt x="19" y="0"/>
                      <a:pt x="11" y="5"/>
                    </a:cubicBezTo>
                    <a:close/>
                  </a:path>
                </a:pathLst>
              </a:custGeom>
              <a:solidFill>
                <a:srgbClr val="00B393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3" name="Freeform 44">
                <a:extLst>
                  <a:ext uri="{FF2B5EF4-FFF2-40B4-BE49-F238E27FC236}">
                    <a16:creationId xmlns:a16="http://schemas.microsoft.com/office/drawing/2014/main" id="{68B134D6-6BD0-4F02-920B-FD083759E9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5035" y="2869651"/>
                <a:ext cx="1130460" cy="277021"/>
              </a:xfrm>
              <a:custGeom>
                <a:avLst/>
                <a:gdLst>
                  <a:gd name="T0" fmla="*/ 78 w 405"/>
                  <a:gd name="T1" fmla="*/ 0 h 99"/>
                  <a:gd name="T2" fmla="*/ 0 w 405"/>
                  <a:gd name="T3" fmla="*/ 49 h 99"/>
                  <a:gd name="T4" fmla="*/ 390 w 405"/>
                  <a:gd name="T5" fmla="*/ 99 h 99"/>
                  <a:gd name="T6" fmla="*/ 396 w 405"/>
                  <a:gd name="T7" fmla="*/ 54 h 99"/>
                  <a:gd name="T8" fmla="*/ 78 w 405"/>
                  <a:gd name="T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5" h="99">
                    <a:moveTo>
                      <a:pt x="78" y="0"/>
                    </a:moveTo>
                    <a:cubicBezTo>
                      <a:pt x="0" y="49"/>
                      <a:pt x="0" y="49"/>
                      <a:pt x="0" y="49"/>
                    </a:cubicBezTo>
                    <a:cubicBezTo>
                      <a:pt x="390" y="99"/>
                      <a:pt x="390" y="99"/>
                      <a:pt x="390" y="99"/>
                    </a:cubicBezTo>
                    <a:cubicBezTo>
                      <a:pt x="390" y="99"/>
                      <a:pt x="405" y="84"/>
                      <a:pt x="396" y="54"/>
                    </a:cubicBez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00B393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4" name="Freeform 45">
                <a:extLst>
                  <a:ext uri="{FF2B5EF4-FFF2-40B4-BE49-F238E27FC236}">
                    <a16:creationId xmlns:a16="http://schemas.microsoft.com/office/drawing/2014/main" id="{045121FE-5AF4-448D-BE63-ADF4BCAA8E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4237" y="2856684"/>
                <a:ext cx="304128" cy="504532"/>
              </a:xfrm>
              <a:custGeom>
                <a:avLst/>
                <a:gdLst>
                  <a:gd name="T0" fmla="*/ 51 w 109"/>
                  <a:gd name="T1" fmla="*/ 0 h 181"/>
                  <a:gd name="T2" fmla="*/ 6 w 109"/>
                  <a:gd name="T3" fmla="*/ 59 h 181"/>
                  <a:gd name="T4" fmla="*/ 0 w 109"/>
                  <a:gd name="T5" fmla="*/ 104 h 181"/>
                  <a:gd name="T6" fmla="*/ 30 w 109"/>
                  <a:gd name="T7" fmla="*/ 181 h 181"/>
                  <a:gd name="T8" fmla="*/ 51 w 109"/>
                  <a:gd name="T9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81">
                    <a:moveTo>
                      <a:pt x="51" y="0"/>
                    </a:moveTo>
                    <a:cubicBezTo>
                      <a:pt x="51" y="0"/>
                      <a:pt x="19" y="29"/>
                      <a:pt x="6" y="59"/>
                    </a:cubicBezTo>
                    <a:cubicBezTo>
                      <a:pt x="15" y="89"/>
                      <a:pt x="0" y="104"/>
                      <a:pt x="0" y="104"/>
                    </a:cubicBezTo>
                    <a:cubicBezTo>
                      <a:pt x="0" y="104"/>
                      <a:pt x="1" y="156"/>
                      <a:pt x="30" y="181"/>
                    </a:cubicBezTo>
                    <a:cubicBezTo>
                      <a:pt x="30" y="181"/>
                      <a:pt x="109" y="93"/>
                      <a:pt x="51" y="0"/>
                    </a:cubicBezTo>
                    <a:close/>
                  </a:path>
                </a:pathLst>
              </a:custGeom>
              <a:solidFill>
                <a:srgbClr val="00B39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5" name="Freeform 47">
                <a:extLst>
                  <a:ext uri="{FF2B5EF4-FFF2-40B4-BE49-F238E27FC236}">
                    <a16:creationId xmlns:a16="http://schemas.microsoft.com/office/drawing/2014/main" id="{DE8641F7-B10C-4C8D-90D3-A1AA8E3D41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5981" y="1849977"/>
                <a:ext cx="371319" cy="634202"/>
              </a:xfrm>
              <a:custGeom>
                <a:avLst/>
                <a:gdLst>
                  <a:gd name="T0" fmla="*/ 70 w 133"/>
                  <a:gd name="T1" fmla="*/ 0 h 227"/>
                  <a:gd name="T2" fmla="*/ 70 w 133"/>
                  <a:gd name="T3" fmla="*/ 1 h 227"/>
                  <a:gd name="T4" fmla="*/ 29 w 133"/>
                  <a:gd name="T5" fmla="*/ 174 h 227"/>
                  <a:gd name="T6" fmla="*/ 0 w 133"/>
                  <a:gd name="T7" fmla="*/ 206 h 227"/>
                  <a:gd name="T8" fmla="*/ 16 w 133"/>
                  <a:gd name="T9" fmla="*/ 227 h 227"/>
                  <a:gd name="T10" fmla="*/ 42 w 133"/>
                  <a:gd name="T11" fmla="*/ 199 h 227"/>
                  <a:gd name="T12" fmla="*/ 70 w 133"/>
                  <a:gd name="T13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3" h="227">
                    <a:moveTo>
                      <a:pt x="70" y="0"/>
                    </a:moveTo>
                    <a:cubicBezTo>
                      <a:pt x="70" y="0"/>
                      <a:pt x="70" y="1"/>
                      <a:pt x="70" y="1"/>
                    </a:cubicBezTo>
                    <a:cubicBezTo>
                      <a:pt x="110" y="55"/>
                      <a:pt x="63" y="131"/>
                      <a:pt x="29" y="174"/>
                    </a:cubicBezTo>
                    <a:cubicBezTo>
                      <a:pt x="13" y="194"/>
                      <a:pt x="0" y="206"/>
                      <a:pt x="0" y="206"/>
                    </a:cubicBezTo>
                    <a:cubicBezTo>
                      <a:pt x="6" y="214"/>
                      <a:pt x="11" y="221"/>
                      <a:pt x="16" y="227"/>
                    </a:cubicBezTo>
                    <a:cubicBezTo>
                      <a:pt x="16" y="227"/>
                      <a:pt x="28" y="216"/>
                      <a:pt x="42" y="199"/>
                    </a:cubicBezTo>
                    <a:cubicBezTo>
                      <a:pt x="78" y="154"/>
                      <a:pt x="133" y="66"/>
                      <a:pt x="70" y="0"/>
                    </a:cubicBezTo>
                    <a:close/>
                  </a:path>
                </a:pathLst>
              </a:custGeom>
              <a:solidFill>
                <a:srgbClr val="00B39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6" name="Freeform 48">
                <a:extLst>
                  <a:ext uri="{FF2B5EF4-FFF2-40B4-BE49-F238E27FC236}">
                    <a16:creationId xmlns:a16="http://schemas.microsoft.com/office/drawing/2014/main" id="{FD19B41D-2CD2-4851-A26A-CCBD77B1E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3957" y="1655473"/>
                <a:ext cx="326525" cy="393724"/>
              </a:xfrm>
              <a:custGeom>
                <a:avLst/>
                <a:gdLst>
                  <a:gd name="T0" fmla="*/ 0 w 117"/>
                  <a:gd name="T1" fmla="*/ 122 h 141"/>
                  <a:gd name="T2" fmla="*/ 13 w 117"/>
                  <a:gd name="T3" fmla="*/ 141 h 141"/>
                  <a:gd name="T4" fmla="*/ 114 w 117"/>
                  <a:gd name="T5" fmla="*/ 67 h 141"/>
                  <a:gd name="T6" fmla="*/ 114 w 117"/>
                  <a:gd name="T7" fmla="*/ 67 h 141"/>
                  <a:gd name="T8" fmla="*/ 116 w 117"/>
                  <a:gd name="T9" fmla="*/ 70 h 141"/>
                  <a:gd name="T10" fmla="*/ 116 w 117"/>
                  <a:gd name="T11" fmla="*/ 70 h 141"/>
                  <a:gd name="T12" fmla="*/ 117 w 117"/>
                  <a:gd name="T13" fmla="*/ 70 h 141"/>
                  <a:gd name="T14" fmla="*/ 0 w 117"/>
                  <a:gd name="T15" fmla="*/ 122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7" h="141">
                    <a:moveTo>
                      <a:pt x="0" y="122"/>
                    </a:moveTo>
                    <a:cubicBezTo>
                      <a:pt x="4" y="129"/>
                      <a:pt x="8" y="135"/>
                      <a:pt x="13" y="141"/>
                    </a:cubicBezTo>
                    <a:cubicBezTo>
                      <a:pt x="63" y="32"/>
                      <a:pt x="103" y="57"/>
                      <a:pt x="114" y="67"/>
                    </a:cubicBezTo>
                    <a:cubicBezTo>
                      <a:pt x="114" y="67"/>
                      <a:pt x="114" y="67"/>
                      <a:pt x="114" y="67"/>
                    </a:cubicBezTo>
                    <a:cubicBezTo>
                      <a:pt x="115" y="68"/>
                      <a:pt x="116" y="69"/>
                      <a:pt x="116" y="70"/>
                    </a:cubicBezTo>
                    <a:cubicBezTo>
                      <a:pt x="116" y="70"/>
                      <a:pt x="116" y="70"/>
                      <a:pt x="116" y="70"/>
                    </a:cubicBezTo>
                    <a:cubicBezTo>
                      <a:pt x="117" y="70"/>
                      <a:pt x="117" y="70"/>
                      <a:pt x="117" y="70"/>
                    </a:cubicBezTo>
                    <a:cubicBezTo>
                      <a:pt x="68" y="0"/>
                      <a:pt x="0" y="122"/>
                      <a:pt x="0" y="122"/>
                    </a:cubicBezTo>
                    <a:close/>
                  </a:path>
                </a:pathLst>
              </a:custGeom>
              <a:solidFill>
                <a:srgbClr val="00B393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7" name="Freeform 49">
                <a:extLst>
                  <a:ext uri="{FF2B5EF4-FFF2-40B4-BE49-F238E27FC236}">
                    <a16:creationId xmlns:a16="http://schemas.microsoft.com/office/drawing/2014/main" id="{B30DCD26-CD88-4B7A-9E44-1D7A10C5AD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9425" y="2985175"/>
                <a:ext cx="70727" cy="35364"/>
              </a:xfrm>
              <a:custGeom>
                <a:avLst/>
                <a:gdLst>
                  <a:gd name="T0" fmla="*/ 23 w 25"/>
                  <a:gd name="T1" fmla="*/ 13 h 13"/>
                  <a:gd name="T2" fmla="*/ 0 w 25"/>
                  <a:gd name="T3" fmla="*/ 8 h 13"/>
                  <a:gd name="T4" fmla="*/ 1 w 25"/>
                  <a:gd name="T5" fmla="*/ 0 h 13"/>
                  <a:gd name="T6" fmla="*/ 25 w 25"/>
                  <a:gd name="T7" fmla="*/ 5 h 13"/>
                  <a:gd name="T8" fmla="*/ 23 w 25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">
                    <a:moveTo>
                      <a:pt x="23" y="13"/>
                    </a:moveTo>
                    <a:cubicBezTo>
                      <a:pt x="9" y="9"/>
                      <a:pt x="0" y="8"/>
                      <a:pt x="0" y="8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0" y="1"/>
                      <a:pt x="25" y="5"/>
                    </a:cubicBezTo>
                    <a:lnTo>
                      <a:pt x="23" y="13"/>
                    </a:lnTo>
                    <a:close/>
                  </a:path>
                </a:pathLst>
              </a:custGeom>
              <a:solidFill>
                <a:srgbClr val="00B39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8" name="Freeform 50">
                <a:extLst>
                  <a:ext uri="{FF2B5EF4-FFF2-40B4-BE49-F238E27FC236}">
                    <a16:creationId xmlns:a16="http://schemas.microsoft.com/office/drawing/2014/main" id="{5AF081DA-06FC-44A5-94C6-A7EDA481BE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66244" y="3048831"/>
                <a:ext cx="418471" cy="732043"/>
              </a:xfrm>
              <a:custGeom>
                <a:avLst/>
                <a:gdLst>
                  <a:gd name="T0" fmla="*/ 142 w 150"/>
                  <a:gd name="T1" fmla="*/ 262 h 262"/>
                  <a:gd name="T2" fmla="*/ 138 w 150"/>
                  <a:gd name="T3" fmla="*/ 218 h 262"/>
                  <a:gd name="T4" fmla="*/ 146 w 150"/>
                  <a:gd name="T5" fmla="*/ 217 h 262"/>
                  <a:gd name="T6" fmla="*/ 150 w 150"/>
                  <a:gd name="T7" fmla="*/ 262 h 262"/>
                  <a:gd name="T8" fmla="*/ 142 w 150"/>
                  <a:gd name="T9" fmla="*/ 262 h 262"/>
                  <a:gd name="T10" fmla="*/ 129 w 150"/>
                  <a:gd name="T11" fmla="*/ 176 h 262"/>
                  <a:gd name="T12" fmla="*/ 114 w 150"/>
                  <a:gd name="T13" fmla="*/ 134 h 262"/>
                  <a:gd name="T14" fmla="*/ 122 w 150"/>
                  <a:gd name="T15" fmla="*/ 131 h 262"/>
                  <a:gd name="T16" fmla="*/ 136 w 150"/>
                  <a:gd name="T17" fmla="*/ 173 h 262"/>
                  <a:gd name="T18" fmla="*/ 129 w 150"/>
                  <a:gd name="T19" fmla="*/ 176 h 262"/>
                  <a:gd name="T20" fmla="*/ 94 w 150"/>
                  <a:gd name="T21" fmla="*/ 95 h 262"/>
                  <a:gd name="T22" fmla="*/ 68 w 150"/>
                  <a:gd name="T23" fmla="*/ 60 h 262"/>
                  <a:gd name="T24" fmla="*/ 74 w 150"/>
                  <a:gd name="T25" fmla="*/ 55 h 262"/>
                  <a:gd name="T26" fmla="*/ 101 w 150"/>
                  <a:gd name="T27" fmla="*/ 91 h 262"/>
                  <a:gd name="T28" fmla="*/ 94 w 150"/>
                  <a:gd name="T29" fmla="*/ 95 h 262"/>
                  <a:gd name="T30" fmla="*/ 36 w 150"/>
                  <a:gd name="T31" fmla="*/ 30 h 262"/>
                  <a:gd name="T32" fmla="*/ 0 w 150"/>
                  <a:gd name="T33" fmla="*/ 7 h 262"/>
                  <a:gd name="T34" fmla="*/ 4 w 150"/>
                  <a:gd name="T35" fmla="*/ 0 h 262"/>
                  <a:gd name="T36" fmla="*/ 41 w 150"/>
                  <a:gd name="T37" fmla="*/ 24 h 262"/>
                  <a:gd name="T38" fmla="*/ 36 w 150"/>
                  <a:gd name="T39" fmla="*/ 3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0" h="262">
                    <a:moveTo>
                      <a:pt x="142" y="262"/>
                    </a:moveTo>
                    <a:cubicBezTo>
                      <a:pt x="142" y="247"/>
                      <a:pt x="140" y="232"/>
                      <a:pt x="138" y="218"/>
                    </a:cubicBezTo>
                    <a:cubicBezTo>
                      <a:pt x="146" y="217"/>
                      <a:pt x="146" y="217"/>
                      <a:pt x="146" y="217"/>
                    </a:cubicBezTo>
                    <a:cubicBezTo>
                      <a:pt x="148" y="231"/>
                      <a:pt x="149" y="246"/>
                      <a:pt x="150" y="262"/>
                    </a:cubicBezTo>
                    <a:lnTo>
                      <a:pt x="142" y="262"/>
                    </a:lnTo>
                    <a:close/>
                    <a:moveTo>
                      <a:pt x="129" y="176"/>
                    </a:moveTo>
                    <a:cubicBezTo>
                      <a:pt x="125" y="161"/>
                      <a:pt x="120" y="147"/>
                      <a:pt x="114" y="134"/>
                    </a:cubicBezTo>
                    <a:cubicBezTo>
                      <a:pt x="122" y="131"/>
                      <a:pt x="122" y="131"/>
                      <a:pt x="122" y="131"/>
                    </a:cubicBezTo>
                    <a:cubicBezTo>
                      <a:pt x="127" y="144"/>
                      <a:pt x="132" y="159"/>
                      <a:pt x="136" y="173"/>
                    </a:cubicBezTo>
                    <a:lnTo>
                      <a:pt x="129" y="176"/>
                    </a:lnTo>
                    <a:close/>
                    <a:moveTo>
                      <a:pt x="94" y="95"/>
                    </a:moveTo>
                    <a:cubicBezTo>
                      <a:pt x="87" y="83"/>
                      <a:pt x="78" y="71"/>
                      <a:pt x="68" y="60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84" y="66"/>
                      <a:pt x="93" y="78"/>
                      <a:pt x="101" y="91"/>
                    </a:cubicBezTo>
                    <a:lnTo>
                      <a:pt x="94" y="95"/>
                    </a:lnTo>
                    <a:close/>
                    <a:moveTo>
                      <a:pt x="36" y="30"/>
                    </a:moveTo>
                    <a:cubicBezTo>
                      <a:pt x="25" y="22"/>
                      <a:pt x="13" y="14"/>
                      <a:pt x="0" y="7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7" y="7"/>
                      <a:pt x="30" y="15"/>
                      <a:pt x="41" y="24"/>
                    </a:cubicBezTo>
                    <a:lnTo>
                      <a:pt x="36" y="30"/>
                    </a:lnTo>
                    <a:close/>
                  </a:path>
                </a:pathLst>
              </a:custGeom>
              <a:solidFill>
                <a:srgbClr val="00B39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9" name="Freeform 51">
                <a:extLst>
                  <a:ext uri="{FF2B5EF4-FFF2-40B4-BE49-F238E27FC236}">
                    <a16:creationId xmlns:a16="http://schemas.microsoft.com/office/drawing/2014/main" id="{8B3C24E4-85FD-4B1C-9CFB-70C1F11204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2317" y="3903471"/>
                <a:ext cx="24755" cy="69550"/>
              </a:xfrm>
              <a:custGeom>
                <a:avLst/>
                <a:gdLst>
                  <a:gd name="T0" fmla="*/ 8 w 9"/>
                  <a:gd name="T1" fmla="*/ 25 h 25"/>
                  <a:gd name="T2" fmla="*/ 0 w 9"/>
                  <a:gd name="T3" fmla="*/ 24 h 25"/>
                  <a:gd name="T4" fmla="*/ 1 w 9"/>
                  <a:gd name="T5" fmla="*/ 0 h 25"/>
                  <a:gd name="T6" fmla="*/ 9 w 9"/>
                  <a:gd name="T7" fmla="*/ 1 h 25"/>
                  <a:gd name="T8" fmla="*/ 8 w 9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25">
                    <a:moveTo>
                      <a:pt x="8" y="25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1" y="16"/>
                      <a:pt x="1" y="8"/>
                      <a:pt x="1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9"/>
                      <a:pt x="9" y="17"/>
                      <a:pt x="8" y="25"/>
                    </a:cubicBezTo>
                    <a:close/>
                  </a:path>
                </a:pathLst>
              </a:custGeom>
              <a:solidFill>
                <a:srgbClr val="00B39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0" name="Freeform 52">
                <a:extLst>
                  <a:ext uri="{FF2B5EF4-FFF2-40B4-BE49-F238E27FC236}">
                    <a16:creationId xmlns:a16="http://schemas.microsoft.com/office/drawing/2014/main" id="{902B53EA-092B-4588-86DC-A819940B23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5122" y="3356501"/>
                <a:ext cx="50688" cy="69550"/>
              </a:xfrm>
              <a:custGeom>
                <a:avLst/>
                <a:gdLst>
                  <a:gd name="T0" fmla="*/ 11 w 18"/>
                  <a:gd name="T1" fmla="*/ 25 h 25"/>
                  <a:gd name="T2" fmla="*/ 0 w 18"/>
                  <a:gd name="T3" fmla="*/ 4 h 25"/>
                  <a:gd name="T4" fmla="*/ 6 w 18"/>
                  <a:gd name="T5" fmla="*/ 0 h 25"/>
                  <a:gd name="T6" fmla="*/ 18 w 18"/>
                  <a:gd name="T7" fmla="*/ 21 h 25"/>
                  <a:gd name="T8" fmla="*/ 11 w 18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5">
                    <a:moveTo>
                      <a:pt x="11" y="25"/>
                    </a:moveTo>
                    <a:cubicBezTo>
                      <a:pt x="4" y="12"/>
                      <a:pt x="0" y="4"/>
                      <a:pt x="0" y="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11" y="8"/>
                      <a:pt x="18" y="21"/>
                    </a:cubicBezTo>
                    <a:lnTo>
                      <a:pt x="11" y="25"/>
                    </a:lnTo>
                    <a:close/>
                  </a:path>
                </a:pathLst>
              </a:custGeom>
              <a:solidFill>
                <a:srgbClr val="00B39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1" name="Freeform 53">
                <a:extLst>
                  <a:ext uri="{FF2B5EF4-FFF2-40B4-BE49-F238E27FC236}">
                    <a16:creationId xmlns:a16="http://schemas.microsoft.com/office/drawing/2014/main" id="{F9EB05D2-B876-4F99-8A4A-B23B42E0A8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4710" y="3574582"/>
                <a:ext cx="53046" cy="167392"/>
              </a:xfrm>
              <a:custGeom>
                <a:avLst/>
                <a:gdLst>
                  <a:gd name="T0" fmla="*/ 11 w 19"/>
                  <a:gd name="T1" fmla="*/ 60 h 60"/>
                  <a:gd name="T2" fmla="*/ 0 w 19"/>
                  <a:gd name="T3" fmla="*/ 2 h 60"/>
                  <a:gd name="T4" fmla="*/ 8 w 19"/>
                  <a:gd name="T5" fmla="*/ 0 h 60"/>
                  <a:gd name="T6" fmla="*/ 19 w 19"/>
                  <a:gd name="T7" fmla="*/ 59 h 60"/>
                  <a:gd name="T8" fmla="*/ 11 w 19"/>
                  <a:gd name="T9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60">
                    <a:moveTo>
                      <a:pt x="11" y="60"/>
                    </a:moveTo>
                    <a:cubicBezTo>
                      <a:pt x="9" y="40"/>
                      <a:pt x="5" y="21"/>
                      <a:pt x="0" y="2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3" y="19"/>
                      <a:pt x="17" y="39"/>
                      <a:pt x="19" y="59"/>
                    </a:cubicBezTo>
                    <a:lnTo>
                      <a:pt x="11" y="60"/>
                    </a:lnTo>
                    <a:close/>
                  </a:path>
                </a:pathLst>
              </a:custGeom>
              <a:solidFill>
                <a:srgbClr val="00B39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2" name="Freeform 54">
                <a:extLst>
                  <a:ext uri="{FF2B5EF4-FFF2-40B4-BE49-F238E27FC236}">
                    <a16:creationId xmlns:a16="http://schemas.microsoft.com/office/drawing/2014/main" id="{B103F367-78C0-4621-9216-9B39A8E1B1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7716" y="3903471"/>
                <a:ext cx="24755" cy="69550"/>
              </a:xfrm>
              <a:custGeom>
                <a:avLst/>
                <a:gdLst>
                  <a:gd name="T0" fmla="*/ 7 w 9"/>
                  <a:gd name="T1" fmla="*/ 25 h 25"/>
                  <a:gd name="T2" fmla="*/ 0 w 9"/>
                  <a:gd name="T3" fmla="*/ 24 h 25"/>
                  <a:gd name="T4" fmla="*/ 1 w 9"/>
                  <a:gd name="T5" fmla="*/ 0 h 25"/>
                  <a:gd name="T6" fmla="*/ 9 w 9"/>
                  <a:gd name="T7" fmla="*/ 1 h 25"/>
                  <a:gd name="T8" fmla="*/ 7 w 9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25">
                    <a:moveTo>
                      <a:pt x="7" y="25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0" y="16"/>
                      <a:pt x="1" y="8"/>
                      <a:pt x="1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9"/>
                      <a:pt x="8" y="17"/>
                      <a:pt x="7" y="25"/>
                    </a:cubicBezTo>
                    <a:close/>
                  </a:path>
                </a:pathLst>
              </a:custGeom>
              <a:solidFill>
                <a:srgbClr val="00B39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3" name="Freeform 55">
                <a:extLst>
                  <a:ext uri="{FF2B5EF4-FFF2-40B4-BE49-F238E27FC236}">
                    <a16:creationId xmlns:a16="http://schemas.microsoft.com/office/drawing/2014/main" id="{42DC26E9-6885-4215-A153-E9537C75ED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7028" y="3099520"/>
                <a:ext cx="67191" cy="53047"/>
              </a:xfrm>
              <a:custGeom>
                <a:avLst/>
                <a:gdLst>
                  <a:gd name="T0" fmla="*/ 20 w 24"/>
                  <a:gd name="T1" fmla="*/ 19 h 19"/>
                  <a:gd name="T2" fmla="*/ 0 w 24"/>
                  <a:gd name="T3" fmla="*/ 7 h 19"/>
                  <a:gd name="T4" fmla="*/ 4 w 24"/>
                  <a:gd name="T5" fmla="*/ 0 h 19"/>
                  <a:gd name="T6" fmla="*/ 24 w 24"/>
                  <a:gd name="T7" fmla="*/ 13 h 19"/>
                  <a:gd name="T8" fmla="*/ 20 w 24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9">
                    <a:moveTo>
                      <a:pt x="20" y="19"/>
                    </a:moveTo>
                    <a:cubicBezTo>
                      <a:pt x="8" y="11"/>
                      <a:pt x="0" y="7"/>
                      <a:pt x="0" y="7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12" y="4"/>
                      <a:pt x="24" y="13"/>
                    </a:cubicBezTo>
                    <a:lnTo>
                      <a:pt x="20" y="19"/>
                    </a:lnTo>
                    <a:close/>
                  </a:path>
                </a:pathLst>
              </a:custGeom>
              <a:solidFill>
                <a:srgbClr val="00B39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4" name="Freeform 56">
                <a:extLst>
                  <a:ext uri="{FF2B5EF4-FFF2-40B4-BE49-F238E27FC236}">
                    <a16:creationId xmlns:a16="http://schemas.microsoft.com/office/drawing/2014/main" id="{60A17FFB-C869-49D8-B585-24FBC98A4B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13198" y="3207971"/>
                <a:ext cx="292340" cy="516320"/>
              </a:xfrm>
              <a:custGeom>
                <a:avLst/>
                <a:gdLst>
                  <a:gd name="T0" fmla="*/ 98 w 105"/>
                  <a:gd name="T1" fmla="*/ 185 h 185"/>
                  <a:gd name="T2" fmla="*/ 88 w 105"/>
                  <a:gd name="T3" fmla="*/ 145 h 185"/>
                  <a:gd name="T4" fmla="*/ 96 w 105"/>
                  <a:gd name="T5" fmla="*/ 142 h 185"/>
                  <a:gd name="T6" fmla="*/ 105 w 105"/>
                  <a:gd name="T7" fmla="*/ 184 h 185"/>
                  <a:gd name="T8" fmla="*/ 98 w 105"/>
                  <a:gd name="T9" fmla="*/ 185 h 185"/>
                  <a:gd name="T10" fmla="*/ 74 w 105"/>
                  <a:gd name="T11" fmla="*/ 106 h 185"/>
                  <a:gd name="T12" fmla="*/ 54 w 105"/>
                  <a:gd name="T13" fmla="*/ 69 h 185"/>
                  <a:gd name="T14" fmla="*/ 61 w 105"/>
                  <a:gd name="T15" fmla="*/ 65 h 185"/>
                  <a:gd name="T16" fmla="*/ 81 w 105"/>
                  <a:gd name="T17" fmla="*/ 103 h 185"/>
                  <a:gd name="T18" fmla="*/ 74 w 105"/>
                  <a:gd name="T19" fmla="*/ 106 h 185"/>
                  <a:gd name="T20" fmla="*/ 29 w 105"/>
                  <a:gd name="T21" fmla="*/ 36 h 185"/>
                  <a:gd name="T22" fmla="*/ 0 w 105"/>
                  <a:gd name="T23" fmla="*/ 6 h 185"/>
                  <a:gd name="T24" fmla="*/ 6 w 105"/>
                  <a:gd name="T25" fmla="*/ 0 h 185"/>
                  <a:gd name="T26" fmla="*/ 35 w 105"/>
                  <a:gd name="T27" fmla="*/ 31 h 185"/>
                  <a:gd name="T28" fmla="*/ 29 w 105"/>
                  <a:gd name="T29" fmla="*/ 36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5" h="185">
                    <a:moveTo>
                      <a:pt x="98" y="185"/>
                    </a:moveTo>
                    <a:cubicBezTo>
                      <a:pt x="95" y="171"/>
                      <a:pt x="92" y="158"/>
                      <a:pt x="88" y="145"/>
                    </a:cubicBezTo>
                    <a:cubicBezTo>
                      <a:pt x="96" y="142"/>
                      <a:pt x="96" y="142"/>
                      <a:pt x="96" y="142"/>
                    </a:cubicBezTo>
                    <a:cubicBezTo>
                      <a:pt x="100" y="156"/>
                      <a:pt x="103" y="170"/>
                      <a:pt x="105" y="184"/>
                    </a:cubicBezTo>
                    <a:lnTo>
                      <a:pt x="98" y="185"/>
                    </a:lnTo>
                    <a:close/>
                    <a:moveTo>
                      <a:pt x="74" y="106"/>
                    </a:moveTo>
                    <a:cubicBezTo>
                      <a:pt x="68" y="93"/>
                      <a:pt x="61" y="81"/>
                      <a:pt x="54" y="69"/>
                    </a:cubicBezTo>
                    <a:cubicBezTo>
                      <a:pt x="61" y="65"/>
                      <a:pt x="61" y="65"/>
                      <a:pt x="61" y="65"/>
                    </a:cubicBezTo>
                    <a:cubicBezTo>
                      <a:pt x="68" y="77"/>
                      <a:pt x="75" y="90"/>
                      <a:pt x="81" y="103"/>
                    </a:cubicBezTo>
                    <a:lnTo>
                      <a:pt x="74" y="106"/>
                    </a:lnTo>
                    <a:close/>
                    <a:moveTo>
                      <a:pt x="29" y="36"/>
                    </a:moveTo>
                    <a:cubicBezTo>
                      <a:pt x="20" y="26"/>
                      <a:pt x="11" y="15"/>
                      <a:pt x="0" y="6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6" y="10"/>
                      <a:pt x="26" y="20"/>
                      <a:pt x="35" y="31"/>
                    </a:cubicBezTo>
                    <a:lnTo>
                      <a:pt x="29" y="36"/>
                    </a:lnTo>
                    <a:close/>
                  </a:path>
                </a:pathLst>
              </a:custGeom>
              <a:solidFill>
                <a:srgbClr val="00B39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5" name="Freeform 57">
                <a:extLst>
                  <a:ext uri="{FF2B5EF4-FFF2-40B4-BE49-F238E27FC236}">
                    <a16:creationId xmlns:a16="http://schemas.microsoft.com/office/drawing/2014/main" id="{0737FAB1-7ADB-4197-A569-B432EED864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929" y="3839815"/>
                <a:ext cx="24755" cy="69550"/>
              </a:xfrm>
              <a:custGeom>
                <a:avLst/>
                <a:gdLst>
                  <a:gd name="T0" fmla="*/ 8 w 9"/>
                  <a:gd name="T1" fmla="*/ 25 h 25"/>
                  <a:gd name="T2" fmla="*/ 0 w 9"/>
                  <a:gd name="T3" fmla="*/ 24 h 25"/>
                  <a:gd name="T4" fmla="*/ 0 w 9"/>
                  <a:gd name="T5" fmla="*/ 1 h 25"/>
                  <a:gd name="T6" fmla="*/ 8 w 9"/>
                  <a:gd name="T7" fmla="*/ 0 h 25"/>
                  <a:gd name="T8" fmla="*/ 8 w 9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25">
                    <a:moveTo>
                      <a:pt x="8" y="25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1" y="16"/>
                      <a:pt x="1" y="8"/>
                      <a:pt x="0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8"/>
                      <a:pt x="9" y="16"/>
                      <a:pt x="8" y="25"/>
                    </a:cubicBezTo>
                    <a:close/>
                  </a:path>
                </a:pathLst>
              </a:custGeom>
              <a:solidFill>
                <a:srgbClr val="00B39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6" name="Freeform 58">
                <a:extLst>
                  <a:ext uri="{FF2B5EF4-FFF2-40B4-BE49-F238E27FC236}">
                    <a16:creationId xmlns:a16="http://schemas.microsoft.com/office/drawing/2014/main" id="{76BBDB1E-6A1A-4A95-9FE8-77BFF45D35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6419" y="3242156"/>
                <a:ext cx="67191" cy="55404"/>
              </a:xfrm>
              <a:custGeom>
                <a:avLst/>
                <a:gdLst>
                  <a:gd name="T0" fmla="*/ 19 w 24"/>
                  <a:gd name="T1" fmla="*/ 20 h 20"/>
                  <a:gd name="T2" fmla="*/ 0 w 24"/>
                  <a:gd name="T3" fmla="*/ 7 h 20"/>
                  <a:gd name="T4" fmla="*/ 3 w 24"/>
                  <a:gd name="T5" fmla="*/ 0 h 20"/>
                  <a:gd name="T6" fmla="*/ 24 w 24"/>
                  <a:gd name="T7" fmla="*/ 14 h 20"/>
                  <a:gd name="T8" fmla="*/ 19 w 24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0">
                    <a:moveTo>
                      <a:pt x="19" y="20"/>
                    </a:moveTo>
                    <a:cubicBezTo>
                      <a:pt x="8" y="11"/>
                      <a:pt x="0" y="7"/>
                      <a:pt x="0" y="7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12" y="4"/>
                      <a:pt x="24" y="14"/>
                    </a:cubicBezTo>
                    <a:lnTo>
                      <a:pt x="19" y="20"/>
                    </a:lnTo>
                    <a:close/>
                  </a:path>
                </a:pathLst>
              </a:custGeom>
              <a:solidFill>
                <a:srgbClr val="00B39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7" name="Freeform 59">
                <a:extLst>
                  <a:ext uri="{FF2B5EF4-FFF2-40B4-BE49-F238E27FC236}">
                    <a16:creationId xmlns:a16="http://schemas.microsoft.com/office/drawing/2014/main" id="{B7C050AD-86CD-419F-A704-180512336B1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84907" y="3367111"/>
                <a:ext cx="142634" cy="330068"/>
              </a:xfrm>
              <a:custGeom>
                <a:avLst/>
                <a:gdLst>
                  <a:gd name="T0" fmla="*/ 43 w 51"/>
                  <a:gd name="T1" fmla="*/ 118 h 118"/>
                  <a:gd name="T2" fmla="*/ 35 w 51"/>
                  <a:gd name="T3" fmla="*/ 78 h 118"/>
                  <a:gd name="T4" fmla="*/ 43 w 51"/>
                  <a:gd name="T5" fmla="*/ 76 h 118"/>
                  <a:gd name="T6" fmla="*/ 51 w 51"/>
                  <a:gd name="T7" fmla="*/ 117 h 118"/>
                  <a:gd name="T8" fmla="*/ 43 w 51"/>
                  <a:gd name="T9" fmla="*/ 118 h 118"/>
                  <a:gd name="T10" fmla="*/ 21 w 51"/>
                  <a:gd name="T11" fmla="*/ 40 h 118"/>
                  <a:gd name="T12" fmla="*/ 0 w 51"/>
                  <a:gd name="T13" fmla="*/ 5 h 118"/>
                  <a:gd name="T14" fmla="*/ 7 w 51"/>
                  <a:gd name="T15" fmla="*/ 0 h 118"/>
                  <a:gd name="T16" fmla="*/ 29 w 51"/>
                  <a:gd name="T17" fmla="*/ 36 h 118"/>
                  <a:gd name="T18" fmla="*/ 21 w 51"/>
                  <a:gd name="T19" fmla="*/ 4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" h="118">
                    <a:moveTo>
                      <a:pt x="43" y="118"/>
                    </a:moveTo>
                    <a:cubicBezTo>
                      <a:pt x="41" y="104"/>
                      <a:pt x="39" y="91"/>
                      <a:pt x="35" y="78"/>
                    </a:cubicBezTo>
                    <a:cubicBezTo>
                      <a:pt x="43" y="76"/>
                      <a:pt x="43" y="76"/>
                      <a:pt x="43" y="76"/>
                    </a:cubicBezTo>
                    <a:cubicBezTo>
                      <a:pt x="46" y="89"/>
                      <a:pt x="49" y="103"/>
                      <a:pt x="51" y="117"/>
                    </a:cubicBezTo>
                    <a:lnTo>
                      <a:pt x="43" y="118"/>
                    </a:lnTo>
                    <a:close/>
                    <a:moveTo>
                      <a:pt x="21" y="40"/>
                    </a:moveTo>
                    <a:cubicBezTo>
                      <a:pt x="15" y="27"/>
                      <a:pt x="8" y="16"/>
                      <a:pt x="0" y="5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5" y="11"/>
                      <a:pt x="22" y="23"/>
                      <a:pt x="29" y="36"/>
                    </a:cubicBezTo>
                    <a:lnTo>
                      <a:pt x="21" y="40"/>
                    </a:lnTo>
                    <a:close/>
                  </a:path>
                </a:pathLst>
              </a:custGeom>
              <a:solidFill>
                <a:srgbClr val="00B39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8" name="Freeform 60">
                <a:extLst>
                  <a:ext uri="{FF2B5EF4-FFF2-40B4-BE49-F238E27FC236}">
                    <a16:creationId xmlns:a16="http://schemas.microsoft.com/office/drawing/2014/main" id="{74B95C5C-A3A3-4139-82CC-EAE9135254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5144" y="3811524"/>
                <a:ext cx="24755" cy="69550"/>
              </a:xfrm>
              <a:custGeom>
                <a:avLst/>
                <a:gdLst>
                  <a:gd name="T0" fmla="*/ 8 w 9"/>
                  <a:gd name="T1" fmla="*/ 25 h 25"/>
                  <a:gd name="T2" fmla="*/ 0 w 9"/>
                  <a:gd name="T3" fmla="*/ 24 h 25"/>
                  <a:gd name="T4" fmla="*/ 1 w 9"/>
                  <a:gd name="T5" fmla="*/ 0 h 25"/>
                  <a:gd name="T6" fmla="*/ 9 w 9"/>
                  <a:gd name="T7" fmla="*/ 1 h 25"/>
                  <a:gd name="T8" fmla="*/ 8 w 9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25">
                    <a:moveTo>
                      <a:pt x="8" y="25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1" y="16"/>
                      <a:pt x="1" y="8"/>
                      <a:pt x="1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8"/>
                      <a:pt x="9" y="17"/>
                      <a:pt x="8" y="25"/>
                    </a:cubicBezTo>
                    <a:close/>
                  </a:path>
                </a:pathLst>
              </a:custGeom>
              <a:solidFill>
                <a:srgbClr val="00B39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69" name="Group 96">
            <a:extLst>
              <a:ext uri="{FF2B5EF4-FFF2-40B4-BE49-F238E27FC236}">
                <a16:creationId xmlns:a16="http://schemas.microsoft.com/office/drawing/2014/main" id="{95BAF799-198D-45AD-8B4D-B0A578EB605A}"/>
              </a:ext>
            </a:extLst>
          </p:cNvPr>
          <p:cNvGrpSpPr/>
          <p:nvPr/>
        </p:nvGrpSpPr>
        <p:grpSpPr>
          <a:xfrm>
            <a:off x="3006075" y="407682"/>
            <a:ext cx="6179850" cy="995467"/>
            <a:chOff x="5988387" y="483017"/>
            <a:chExt cx="12359700" cy="1990933"/>
          </a:xfrm>
        </p:grpSpPr>
        <p:sp>
          <p:nvSpPr>
            <p:cNvPr id="170" name="TextBox 97">
              <a:extLst>
                <a:ext uri="{FF2B5EF4-FFF2-40B4-BE49-F238E27FC236}">
                  <a16:creationId xmlns:a16="http://schemas.microsoft.com/office/drawing/2014/main" id="{DF5C3E5A-FA89-4DF8-BC23-7D3FE0C3B18E}"/>
                </a:ext>
              </a:extLst>
            </p:cNvPr>
            <p:cNvSpPr txBox="1"/>
            <p:nvPr/>
          </p:nvSpPr>
          <p:spPr>
            <a:xfrm>
              <a:off x="5988387" y="483017"/>
              <a:ext cx="12359700" cy="1077201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>
                <a:defRPr/>
              </a:pPr>
              <a:r>
                <a:rPr lang="zh-CN" altLang="en-US" sz="3200" dirty="0">
                  <a:solidFill>
                    <a:srgbClr val="4454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运营核心：立足线下</a:t>
              </a:r>
              <a:endParaRPr lang="id-ID" sz="32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171" name="Subtitle 2">
              <a:extLst>
                <a:ext uri="{FF2B5EF4-FFF2-40B4-BE49-F238E27FC236}">
                  <a16:creationId xmlns:a16="http://schemas.microsoft.com/office/drawing/2014/main" id="{B914823A-ED7A-4387-A2AF-56B76EA8E7F7}"/>
                </a:ext>
              </a:extLst>
            </p:cNvPr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1550" dirty="0">
                  <a:solidFill>
                    <a:srgbClr val="4454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/>
                </a:rPr>
                <a:t>立足线下资源与场景，绑定用户</a:t>
              </a:r>
              <a:endParaRPr lang="en-US" sz="1550" dirty="0">
                <a:solidFill>
                  <a:srgbClr val="00B3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endParaRPr>
            </a:p>
          </p:txBody>
        </p:sp>
      </p:grpSp>
      <p:sp>
        <p:nvSpPr>
          <p:cNvPr id="176" name="Content Placeholder 2">
            <a:extLst>
              <a:ext uri="{FF2B5EF4-FFF2-40B4-BE49-F238E27FC236}">
                <a16:creationId xmlns:a16="http://schemas.microsoft.com/office/drawing/2014/main" id="{72E6C6D6-26C7-4CBD-8A5D-1D5352C02C22}"/>
              </a:ext>
            </a:extLst>
          </p:cNvPr>
          <p:cNvSpPr txBox="1">
            <a:spLocks/>
          </p:cNvSpPr>
          <p:nvPr/>
        </p:nvSpPr>
        <p:spPr bwMode="auto">
          <a:xfrm>
            <a:off x="5212730" y="5665934"/>
            <a:ext cx="1714054" cy="101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结合油站加油的场景、便利店消费的场景，紧紧绑定用户</a:t>
            </a:r>
            <a:endParaRPr lang="en-US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  <p:cxnSp>
        <p:nvCxnSpPr>
          <p:cNvPr id="184" name="Straight Connector 106">
            <a:extLst>
              <a:ext uri="{FF2B5EF4-FFF2-40B4-BE49-F238E27FC236}">
                <a16:creationId xmlns:a16="http://schemas.microsoft.com/office/drawing/2014/main" id="{19119C93-2C53-4752-9E4C-D792F894BA39}"/>
              </a:ext>
            </a:extLst>
          </p:cNvPr>
          <p:cNvCxnSpPr>
            <a:cxnSpLocks/>
          </p:cNvCxnSpPr>
          <p:nvPr/>
        </p:nvCxnSpPr>
        <p:spPr>
          <a:xfrm flipV="1">
            <a:off x="6073738" y="4330337"/>
            <a:ext cx="0" cy="454578"/>
          </a:xfrm>
          <a:prstGeom prst="line">
            <a:avLst/>
          </a:prstGeom>
          <a:noFill/>
          <a:ln w="12700" cap="flat" cmpd="sng" algn="ctr">
            <a:solidFill>
              <a:sysClr val="window" lastClr="FFFFFF"/>
            </a:solidFill>
            <a:prstDash val="dash"/>
            <a:miter lim="800000"/>
            <a:headEnd type="oval" w="med" len="med"/>
            <a:tailEnd type="triangle" w="med" len="med"/>
          </a:ln>
          <a:effectLst/>
        </p:spPr>
      </p:cxnSp>
      <p:sp>
        <p:nvSpPr>
          <p:cNvPr id="191" name="Rectangle 110">
            <a:extLst>
              <a:ext uri="{FF2B5EF4-FFF2-40B4-BE49-F238E27FC236}">
                <a16:creationId xmlns:a16="http://schemas.microsoft.com/office/drawing/2014/main" id="{AC7A324C-3A89-4D13-B51B-FE2232C7B906}"/>
              </a:ext>
            </a:extLst>
          </p:cNvPr>
          <p:cNvSpPr/>
          <p:nvPr/>
        </p:nvSpPr>
        <p:spPr>
          <a:xfrm>
            <a:off x="5567057" y="5382225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 typeface="Arial" charset="0"/>
              <a:buNone/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立足线下</a:t>
            </a:r>
            <a:endParaRPr lang="en-US" sz="1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0B144AA6-C2F4-4BD5-96E3-ADBD4A5EB862}"/>
              </a:ext>
            </a:extLst>
          </p:cNvPr>
          <p:cNvSpPr txBox="1"/>
          <p:nvPr/>
        </p:nvSpPr>
        <p:spPr>
          <a:xfrm>
            <a:off x="2746230" y="1199305"/>
            <a:ext cx="841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冠德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油站</a:t>
            </a:r>
          </a:p>
        </p:txBody>
      </p:sp>
      <p:sp>
        <p:nvSpPr>
          <p:cNvPr id="193" name="Freeform 290">
            <a:extLst>
              <a:ext uri="{FF2B5EF4-FFF2-40B4-BE49-F238E27FC236}">
                <a16:creationId xmlns:a16="http://schemas.microsoft.com/office/drawing/2014/main" id="{48DE113B-4E30-4346-9734-ABC94A8A71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30565" y="4947964"/>
            <a:ext cx="511045" cy="395823"/>
          </a:xfrm>
          <a:custGeom>
            <a:avLst/>
            <a:gdLst>
              <a:gd name="T0" fmla="*/ 995 w 996"/>
              <a:gd name="T1" fmla="*/ 409 h 770"/>
              <a:gd name="T2" fmla="*/ 836 w 996"/>
              <a:gd name="T3" fmla="*/ 409 h 770"/>
              <a:gd name="T4" fmla="*/ 543 w 996"/>
              <a:gd name="T5" fmla="*/ 192 h 770"/>
              <a:gd name="T6" fmla="*/ 384 w 996"/>
              <a:gd name="T7" fmla="*/ 275 h 770"/>
              <a:gd name="T8" fmla="*/ 360 w 996"/>
              <a:gd name="T9" fmla="*/ 158 h 770"/>
              <a:gd name="T10" fmla="*/ 702 w 996"/>
              <a:gd name="T11" fmla="*/ 33 h 770"/>
              <a:gd name="T12" fmla="*/ 836 w 996"/>
              <a:gd name="T13" fmla="*/ 133 h 770"/>
              <a:gd name="T14" fmla="*/ 334 w 996"/>
              <a:gd name="T15" fmla="*/ 626 h 770"/>
              <a:gd name="T16" fmla="*/ 276 w 996"/>
              <a:gd name="T17" fmla="*/ 551 h 770"/>
              <a:gd name="T18" fmla="*/ 209 w 996"/>
              <a:gd name="T19" fmla="*/ 484 h 770"/>
              <a:gd name="T20" fmla="*/ 109 w 996"/>
              <a:gd name="T21" fmla="*/ 434 h 770"/>
              <a:gd name="T22" fmla="*/ 159 w 996"/>
              <a:gd name="T23" fmla="*/ 535 h 770"/>
              <a:gd name="T24" fmla="*/ 226 w 996"/>
              <a:gd name="T25" fmla="*/ 602 h 770"/>
              <a:gd name="T26" fmla="*/ 293 w 996"/>
              <a:gd name="T27" fmla="*/ 668 h 770"/>
              <a:gd name="T28" fmla="*/ 393 w 996"/>
              <a:gd name="T29" fmla="*/ 727 h 770"/>
              <a:gd name="T30" fmla="*/ 334 w 996"/>
              <a:gd name="T31" fmla="*/ 626 h 770"/>
              <a:gd name="T32" fmla="*/ 594 w 996"/>
              <a:gd name="T33" fmla="*/ 267 h 770"/>
              <a:gd name="T34" fmla="*/ 443 w 996"/>
              <a:gd name="T35" fmla="*/ 301 h 770"/>
              <a:gd name="T36" fmla="*/ 284 w 996"/>
              <a:gd name="T37" fmla="*/ 217 h 770"/>
              <a:gd name="T38" fmla="*/ 460 w 996"/>
              <a:gd name="T39" fmla="*/ 50 h 770"/>
              <a:gd name="T40" fmla="*/ 184 w 996"/>
              <a:gd name="T41" fmla="*/ 100 h 770"/>
              <a:gd name="T42" fmla="*/ 0 w 996"/>
              <a:gd name="T43" fmla="*/ 66 h 770"/>
              <a:gd name="T44" fmla="*/ 50 w 996"/>
              <a:gd name="T45" fmla="*/ 443 h 770"/>
              <a:gd name="T46" fmla="*/ 234 w 996"/>
              <a:gd name="T47" fmla="*/ 392 h 770"/>
              <a:gd name="T48" fmla="*/ 293 w 996"/>
              <a:gd name="T49" fmla="*/ 468 h 770"/>
              <a:gd name="T50" fmla="*/ 360 w 996"/>
              <a:gd name="T51" fmla="*/ 535 h 770"/>
              <a:gd name="T52" fmla="*/ 426 w 996"/>
              <a:gd name="T53" fmla="*/ 610 h 770"/>
              <a:gd name="T54" fmla="*/ 477 w 996"/>
              <a:gd name="T55" fmla="*/ 727 h 770"/>
              <a:gd name="T56" fmla="*/ 543 w 996"/>
              <a:gd name="T57" fmla="*/ 660 h 770"/>
              <a:gd name="T58" fmla="*/ 485 w 996"/>
              <a:gd name="T59" fmla="*/ 585 h 770"/>
              <a:gd name="T60" fmla="*/ 569 w 996"/>
              <a:gd name="T61" fmla="*/ 668 h 770"/>
              <a:gd name="T62" fmla="*/ 627 w 996"/>
              <a:gd name="T63" fmla="*/ 602 h 770"/>
              <a:gd name="T64" fmla="*/ 652 w 996"/>
              <a:gd name="T65" fmla="*/ 610 h 770"/>
              <a:gd name="T66" fmla="*/ 719 w 996"/>
              <a:gd name="T67" fmla="*/ 543 h 770"/>
              <a:gd name="T68" fmla="*/ 727 w 996"/>
              <a:gd name="T69" fmla="*/ 526 h 770"/>
              <a:gd name="T70" fmla="*/ 786 w 996"/>
              <a:gd name="T71" fmla="*/ 535 h 770"/>
              <a:gd name="T72" fmla="*/ 786 w 996"/>
              <a:gd name="T73" fmla="*/ 468 h 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96" h="770">
                <a:moveTo>
                  <a:pt x="995" y="100"/>
                </a:moveTo>
                <a:cubicBezTo>
                  <a:pt x="995" y="409"/>
                  <a:pt x="995" y="409"/>
                  <a:pt x="995" y="409"/>
                </a:cubicBezTo>
                <a:cubicBezTo>
                  <a:pt x="995" y="409"/>
                  <a:pt x="928" y="426"/>
                  <a:pt x="920" y="426"/>
                </a:cubicBezTo>
                <a:cubicBezTo>
                  <a:pt x="903" y="426"/>
                  <a:pt x="861" y="443"/>
                  <a:pt x="836" y="409"/>
                </a:cubicBezTo>
                <a:cubicBezTo>
                  <a:pt x="786" y="367"/>
                  <a:pt x="619" y="192"/>
                  <a:pt x="619" y="192"/>
                </a:cubicBezTo>
                <a:cubicBezTo>
                  <a:pt x="619" y="192"/>
                  <a:pt x="594" y="167"/>
                  <a:pt x="543" y="192"/>
                </a:cubicBezTo>
                <a:cubicBezTo>
                  <a:pt x="502" y="217"/>
                  <a:pt x="443" y="250"/>
                  <a:pt x="418" y="259"/>
                </a:cubicBezTo>
                <a:cubicBezTo>
                  <a:pt x="410" y="267"/>
                  <a:pt x="393" y="275"/>
                  <a:pt x="384" y="275"/>
                </a:cubicBezTo>
                <a:cubicBezTo>
                  <a:pt x="351" y="275"/>
                  <a:pt x="326" y="242"/>
                  <a:pt x="326" y="209"/>
                </a:cubicBezTo>
                <a:cubicBezTo>
                  <a:pt x="326" y="183"/>
                  <a:pt x="343" y="167"/>
                  <a:pt x="360" y="158"/>
                </a:cubicBezTo>
                <a:cubicBezTo>
                  <a:pt x="426" y="116"/>
                  <a:pt x="552" y="50"/>
                  <a:pt x="602" y="16"/>
                </a:cubicBezTo>
                <a:cubicBezTo>
                  <a:pt x="635" y="0"/>
                  <a:pt x="652" y="0"/>
                  <a:pt x="702" y="33"/>
                </a:cubicBezTo>
                <a:cubicBezTo>
                  <a:pt x="752" y="83"/>
                  <a:pt x="803" y="125"/>
                  <a:pt x="803" y="125"/>
                </a:cubicBezTo>
                <a:cubicBezTo>
                  <a:pt x="803" y="125"/>
                  <a:pt x="819" y="133"/>
                  <a:pt x="836" y="133"/>
                </a:cubicBezTo>
                <a:cubicBezTo>
                  <a:pt x="878" y="125"/>
                  <a:pt x="995" y="100"/>
                  <a:pt x="995" y="100"/>
                </a:cubicBezTo>
                <a:close/>
                <a:moveTo>
                  <a:pt x="334" y="626"/>
                </a:moveTo>
                <a:cubicBezTo>
                  <a:pt x="343" y="610"/>
                  <a:pt x="343" y="585"/>
                  <a:pt x="326" y="568"/>
                </a:cubicBezTo>
                <a:cubicBezTo>
                  <a:pt x="309" y="551"/>
                  <a:pt x="293" y="551"/>
                  <a:pt x="276" y="551"/>
                </a:cubicBezTo>
                <a:cubicBezTo>
                  <a:pt x="276" y="535"/>
                  <a:pt x="276" y="510"/>
                  <a:pt x="259" y="501"/>
                </a:cubicBezTo>
                <a:cubicBezTo>
                  <a:pt x="251" y="484"/>
                  <a:pt x="226" y="476"/>
                  <a:pt x="209" y="484"/>
                </a:cubicBezTo>
                <a:cubicBezTo>
                  <a:pt x="217" y="468"/>
                  <a:pt x="209" y="443"/>
                  <a:pt x="201" y="426"/>
                </a:cubicBezTo>
                <a:cubicBezTo>
                  <a:pt x="176" y="401"/>
                  <a:pt x="134" y="409"/>
                  <a:pt x="109" y="434"/>
                </a:cubicBezTo>
                <a:cubicBezTo>
                  <a:pt x="92" y="451"/>
                  <a:pt x="75" y="501"/>
                  <a:pt x="92" y="526"/>
                </a:cubicBezTo>
                <a:cubicBezTo>
                  <a:pt x="117" y="551"/>
                  <a:pt x="142" y="535"/>
                  <a:pt x="159" y="535"/>
                </a:cubicBezTo>
                <a:cubicBezTo>
                  <a:pt x="159" y="551"/>
                  <a:pt x="142" y="568"/>
                  <a:pt x="159" y="593"/>
                </a:cubicBezTo>
                <a:cubicBezTo>
                  <a:pt x="176" y="618"/>
                  <a:pt x="209" y="602"/>
                  <a:pt x="226" y="602"/>
                </a:cubicBezTo>
                <a:cubicBezTo>
                  <a:pt x="217" y="618"/>
                  <a:pt x="201" y="643"/>
                  <a:pt x="226" y="668"/>
                </a:cubicBezTo>
                <a:cubicBezTo>
                  <a:pt x="242" y="685"/>
                  <a:pt x="276" y="677"/>
                  <a:pt x="293" y="668"/>
                </a:cubicBezTo>
                <a:cubicBezTo>
                  <a:pt x="284" y="693"/>
                  <a:pt x="268" y="710"/>
                  <a:pt x="293" y="744"/>
                </a:cubicBezTo>
                <a:cubicBezTo>
                  <a:pt x="318" y="769"/>
                  <a:pt x="368" y="752"/>
                  <a:pt x="393" y="727"/>
                </a:cubicBezTo>
                <a:cubicBezTo>
                  <a:pt x="418" y="702"/>
                  <a:pt x="418" y="668"/>
                  <a:pt x="393" y="643"/>
                </a:cubicBezTo>
                <a:cubicBezTo>
                  <a:pt x="376" y="626"/>
                  <a:pt x="360" y="626"/>
                  <a:pt x="334" y="626"/>
                </a:cubicBezTo>
                <a:close/>
                <a:moveTo>
                  <a:pt x="786" y="468"/>
                </a:moveTo>
                <a:cubicBezTo>
                  <a:pt x="610" y="284"/>
                  <a:pt x="694" y="367"/>
                  <a:pt x="594" y="267"/>
                </a:cubicBezTo>
                <a:cubicBezTo>
                  <a:pt x="594" y="267"/>
                  <a:pt x="569" y="234"/>
                  <a:pt x="527" y="259"/>
                </a:cubicBezTo>
                <a:cubicBezTo>
                  <a:pt x="502" y="267"/>
                  <a:pt x="468" y="284"/>
                  <a:pt x="443" y="301"/>
                </a:cubicBezTo>
                <a:cubicBezTo>
                  <a:pt x="418" y="309"/>
                  <a:pt x="393" y="317"/>
                  <a:pt x="384" y="317"/>
                </a:cubicBezTo>
                <a:cubicBezTo>
                  <a:pt x="326" y="317"/>
                  <a:pt x="284" y="267"/>
                  <a:pt x="284" y="217"/>
                </a:cubicBezTo>
                <a:cubicBezTo>
                  <a:pt x="284" y="175"/>
                  <a:pt x="301" y="142"/>
                  <a:pt x="334" y="125"/>
                </a:cubicBezTo>
                <a:cubicBezTo>
                  <a:pt x="368" y="100"/>
                  <a:pt x="460" y="50"/>
                  <a:pt x="460" y="50"/>
                </a:cubicBezTo>
                <a:cubicBezTo>
                  <a:pt x="460" y="50"/>
                  <a:pt x="435" y="8"/>
                  <a:pt x="376" y="8"/>
                </a:cubicBezTo>
                <a:cubicBezTo>
                  <a:pt x="309" y="8"/>
                  <a:pt x="184" y="100"/>
                  <a:pt x="184" y="100"/>
                </a:cubicBezTo>
                <a:cubicBezTo>
                  <a:pt x="184" y="100"/>
                  <a:pt x="150" y="116"/>
                  <a:pt x="100" y="100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6"/>
                  <a:pt x="25" y="434"/>
                  <a:pt x="50" y="443"/>
                </a:cubicBezTo>
                <a:cubicBezTo>
                  <a:pt x="59" y="426"/>
                  <a:pt x="67" y="409"/>
                  <a:pt x="83" y="392"/>
                </a:cubicBezTo>
                <a:cubicBezTo>
                  <a:pt x="125" y="351"/>
                  <a:pt x="192" y="351"/>
                  <a:pt x="234" y="392"/>
                </a:cubicBezTo>
                <a:cubicBezTo>
                  <a:pt x="242" y="409"/>
                  <a:pt x="251" y="417"/>
                  <a:pt x="251" y="434"/>
                </a:cubicBezTo>
                <a:cubicBezTo>
                  <a:pt x="268" y="443"/>
                  <a:pt x="284" y="451"/>
                  <a:pt x="293" y="468"/>
                </a:cubicBezTo>
                <a:cubicBezTo>
                  <a:pt x="309" y="476"/>
                  <a:pt x="318" y="493"/>
                  <a:pt x="318" y="510"/>
                </a:cubicBezTo>
                <a:cubicBezTo>
                  <a:pt x="334" y="510"/>
                  <a:pt x="351" y="518"/>
                  <a:pt x="360" y="535"/>
                </a:cubicBezTo>
                <a:cubicBezTo>
                  <a:pt x="376" y="551"/>
                  <a:pt x="384" y="568"/>
                  <a:pt x="384" y="585"/>
                </a:cubicBezTo>
                <a:cubicBezTo>
                  <a:pt x="401" y="585"/>
                  <a:pt x="418" y="593"/>
                  <a:pt x="426" y="610"/>
                </a:cubicBezTo>
                <a:cubicBezTo>
                  <a:pt x="451" y="635"/>
                  <a:pt x="460" y="668"/>
                  <a:pt x="451" y="702"/>
                </a:cubicBezTo>
                <a:cubicBezTo>
                  <a:pt x="460" y="702"/>
                  <a:pt x="468" y="718"/>
                  <a:pt x="477" y="727"/>
                </a:cubicBezTo>
                <a:cubicBezTo>
                  <a:pt x="493" y="744"/>
                  <a:pt x="527" y="744"/>
                  <a:pt x="543" y="727"/>
                </a:cubicBezTo>
                <a:cubicBezTo>
                  <a:pt x="560" y="710"/>
                  <a:pt x="560" y="677"/>
                  <a:pt x="543" y="660"/>
                </a:cubicBezTo>
                <a:lnTo>
                  <a:pt x="535" y="660"/>
                </a:lnTo>
                <a:cubicBezTo>
                  <a:pt x="485" y="602"/>
                  <a:pt x="477" y="593"/>
                  <a:pt x="485" y="585"/>
                </a:cubicBezTo>
                <a:cubicBezTo>
                  <a:pt x="493" y="585"/>
                  <a:pt x="502" y="593"/>
                  <a:pt x="560" y="660"/>
                </a:cubicBezTo>
                <a:cubicBezTo>
                  <a:pt x="569" y="668"/>
                  <a:pt x="569" y="668"/>
                  <a:pt x="569" y="668"/>
                </a:cubicBezTo>
                <a:cubicBezTo>
                  <a:pt x="585" y="685"/>
                  <a:pt x="610" y="685"/>
                  <a:pt x="627" y="668"/>
                </a:cubicBezTo>
                <a:cubicBezTo>
                  <a:pt x="644" y="652"/>
                  <a:pt x="644" y="618"/>
                  <a:pt x="627" y="602"/>
                </a:cubicBezTo>
                <a:cubicBezTo>
                  <a:pt x="569" y="535"/>
                  <a:pt x="560" y="526"/>
                  <a:pt x="560" y="518"/>
                </a:cubicBezTo>
                <a:cubicBezTo>
                  <a:pt x="569" y="518"/>
                  <a:pt x="594" y="551"/>
                  <a:pt x="652" y="610"/>
                </a:cubicBezTo>
                <a:cubicBezTo>
                  <a:pt x="669" y="626"/>
                  <a:pt x="702" y="626"/>
                  <a:pt x="719" y="610"/>
                </a:cubicBezTo>
                <a:cubicBezTo>
                  <a:pt x="727" y="593"/>
                  <a:pt x="736" y="568"/>
                  <a:pt x="719" y="543"/>
                </a:cubicBezTo>
                <a:cubicBezTo>
                  <a:pt x="644" y="468"/>
                  <a:pt x="644" y="468"/>
                  <a:pt x="652" y="459"/>
                </a:cubicBezTo>
                <a:lnTo>
                  <a:pt x="727" y="526"/>
                </a:lnTo>
                <a:cubicBezTo>
                  <a:pt x="727" y="535"/>
                  <a:pt x="727" y="535"/>
                  <a:pt x="727" y="535"/>
                </a:cubicBezTo>
                <a:cubicBezTo>
                  <a:pt x="744" y="551"/>
                  <a:pt x="769" y="551"/>
                  <a:pt x="786" y="535"/>
                </a:cubicBezTo>
                <a:cubicBezTo>
                  <a:pt x="803" y="510"/>
                  <a:pt x="803" y="484"/>
                  <a:pt x="786" y="468"/>
                </a:cubicBezTo>
                <a:close/>
                <a:moveTo>
                  <a:pt x="786" y="468"/>
                </a:moveTo>
                <a:lnTo>
                  <a:pt x="786" y="4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182843" tIns="91422" rIns="182843" bIns="91422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SimSun" charset="0"/>
              <a:cs typeface="+mn-c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42BD8B64-A694-4980-AA6F-56B9D4F53E31}"/>
              </a:ext>
            </a:extLst>
          </p:cNvPr>
          <p:cNvCxnSpPr>
            <a:cxnSpLocks/>
          </p:cNvCxnSpPr>
          <p:nvPr/>
        </p:nvCxnSpPr>
        <p:spPr>
          <a:xfrm flipH="1">
            <a:off x="6298737" y="1421027"/>
            <a:ext cx="3365042" cy="783527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D6D62D8F-1424-44A2-A24F-C71AFCDCCE0C}"/>
              </a:ext>
            </a:extLst>
          </p:cNvPr>
          <p:cNvCxnSpPr>
            <a:cxnSpLocks/>
          </p:cNvCxnSpPr>
          <p:nvPr/>
        </p:nvCxnSpPr>
        <p:spPr>
          <a:xfrm flipH="1">
            <a:off x="6665450" y="1429236"/>
            <a:ext cx="3099770" cy="1198535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DC186673-C033-4E25-AD0F-72E8C963B1E7}"/>
              </a:ext>
            </a:extLst>
          </p:cNvPr>
          <p:cNvCxnSpPr>
            <a:cxnSpLocks/>
          </p:cNvCxnSpPr>
          <p:nvPr/>
        </p:nvCxnSpPr>
        <p:spPr>
          <a:xfrm flipH="1">
            <a:off x="6905774" y="1499273"/>
            <a:ext cx="2782469" cy="1482683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FC2A2B09-B934-4373-847E-F3CFFE5EC2D2}"/>
              </a:ext>
            </a:extLst>
          </p:cNvPr>
          <p:cNvCxnSpPr>
            <a:cxnSpLocks/>
          </p:cNvCxnSpPr>
          <p:nvPr/>
        </p:nvCxnSpPr>
        <p:spPr>
          <a:xfrm flipH="1">
            <a:off x="6851589" y="1527995"/>
            <a:ext cx="2946969" cy="1792395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E26FAC0-1F2B-4D0B-8611-EC2F8329EA84}"/>
              </a:ext>
            </a:extLst>
          </p:cNvPr>
          <p:cNvSpPr txBox="1"/>
          <p:nvPr/>
        </p:nvSpPr>
        <p:spPr>
          <a:xfrm>
            <a:off x="9919382" y="1076718"/>
            <a:ext cx="62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支付宝</a:t>
            </a:r>
          </a:p>
        </p:txBody>
      </p:sp>
    </p:spTree>
    <p:extLst>
      <p:ext uri="{BB962C8B-B14F-4D97-AF65-F5344CB8AC3E}">
        <p14:creationId xmlns:p14="http://schemas.microsoft.com/office/powerpoint/2010/main" val="1222354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723529"/>
            <a:ext cx="12192000" cy="14791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-500064" y="1028254"/>
            <a:ext cx="5825099" cy="5843193"/>
            <a:chOff x="3388659" y="666750"/>
            <a:chExt cx="5688106" cy="619125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894" r="13448"/>
            <a:stretch/>
          </p:blipFill>
          <p:spPr>
            <a:xfrm>
              <a:off x="3388659" y="666750"/>
              <a:ext cx="5688106" cy="61912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929745" y="1413164"/>
              <a:ext cx="2092037" cy="371695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6457624" y="2353167"/>
            <a:ext cx="5573858" cy="1156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小程序是未来我们业务的主要载体，同时具备非常强大的社交推广能力。集合这方面的能力，迅速完成用户的推广与转换，实现油站业务与线上平台业务的两方面提升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457623" y="3797443"/>
            <a:ext cx="4824437" cy="2532632"/>
            <a:chOff x="6471015" y="2845681"/>
            <a:chExt cx="4824437" cy="2532632"/>
          </a:xfrm>
        </p:grpSpPr>
        <p:grpSp>
          <p:nvGrpSpPr>
            <p:cNvPr id="12" name="Group 343"/>
            <p:cNvGrpSpPr/>
            <p:nvPr/>
          </p:nvGrpSpPr>
          <p:grpSpPr>
            <a:xfrm>
              <a:off x="6471015" y="2845681"/>
              <a:ext cx="4824437" cy="664967"/>
              <a:chOff x="4574726" y="2048798"/>
              <a:chExt cx="4824437" cy="664967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4574727" y="2048798"/>
                <a:ext cx="121058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itchFamily="34" charset="0"/>
                  </a:rPr>
                  <a:t>怎么结合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574726" y="2405988"/>
                <a:ext cx="482443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itchFamily="34" charset="0"/>
                  </a:rPr>
                  <a:t>小程序</a:t>
                </a:r>
                <a:r>
                  <a:rPr lang="zh-CN" altLang="en-US" sz="1400" dirty="0">
                    <a:solidFill>
                      <a:srgbClr val="4454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itchFamily="34" charset="0"/>
                  </a:rPr>
                  <a:t>天然具备触达用户和用户群分享的能力</a:t>
                </a:r>
                <a:endParaRPr kumimoji="0" lang="ms-MY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Open Sans Light" pitchFamily="34" charset="0"/>
                </a:endParaRPr>
              </a:p>
            </p:txBody>
          </p:sp>
        </p:grpSp>
        <p:grpSp>
          <p:nvGrpSpPr>
            <p:cNvPr id="13" name="Group 344"/>
            <p:cNvGrpSpPr/>
            <p:nvPr/>
          </p:nvGrpSpPr>
          <p:grpSpPr>
            <a:xfrm>
              <a:off x="6539727" y="3784652"/>
              <a:ext cx="2408657" cy="307777"/>
              <a:chOff x="4643438" y="2786064"/>
              <a:chExt cx="2408657" cy="307777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5072066" y="2786064"/>
                <a:ext cx="198002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通过消息通知影响客户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</a:endParaRPr>
              </a:p>
            </p:txBody>
          </p:sp>
          <p:grpSp>
            <p:nvGrpSpPr>
              <p:cNvPr id="30" name="Group 332"/>
              <p:cNvGrpSpPr/>
              <p:nvPr/>
            </p:nvGrpSpPr>
            <p:grpSpPr>
              <a:xfrm>
                <a:off x="4643438" y="2786064"/>
                <a:ext cx="288476" cy="288476"/>
                <a:chOff x="4643438" y="2786064"/>
                <a:chExt cx="288476" cy="288476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4643438" y="2786064"/>
                  <a:ext cx="288476" cy="28847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" name="Freeform 26"/>
                <p:cNvSpPr>
                  <a:spLocks/>
                </p:cNvSpPr>
                <p:nvPr/>
              </p:nvSpPr>
              <p:spPr bwMode="auto">
                <a:xfrm>
                  <a:off x="4735506" y="2871746"/>
                  <a:ext cx="114518" cy="118766"/>
                </a:xfrm>
                <a:custGeom>
                  <a:avLst/>
                  <a:gdLst>
                    <a:gd name="T0" fmla="*/ 103 w 274"/>
                    <a:gd name="T1" fmla="*/ 284 h 284"/>
                    <a:gd name="T2" fmla="*/ 80 w 274"/>
                    <a:gd name="T3" fmla="*/ 273 h 284"/>
                    <a:gd name="T4" fmla="*/ 9 w 274"/>
                    <a:gd name="T5" fmla="*/ 178 h 284"/>
                    <a:gd name="T6" fmla="*/ 14 w 274"/>
                    <a:gd name="T7" fmla="*/ 139 h 284"/>
                    <a:gd name="T8" fmla="*/ 53 w 274"/>
                    <a:gd name="T9" fmla="*/ 145 h 284"/>
                    <a:gd name="T10" fmla="*/ 100 w 274"/>
                    <a:gd name="T11" fmla="*/ 207 h 284"/>
                    <a:gd name="T12" fmla="*/ 219 w 274"/>
                    <a:gd name="T13" fmla="*/ 17 h 284"/>
                    <a:gd name="T14" fmla="*/ 257 w 274"/>
                    <a:gd name="T15" fmla="*/ 8 h 284"/>
                    <a:gd name="T16" fmla="*/ 266 w 274"/>
                    <a:gd name="T17" fmla="*/ 47 h 284"/>
                    <a:gd name="T18" fmla="*/ 126 w 274"/>
                    <a:gd name="T19" fmla="*/ 271 h 284"/>
                    <a:gd name="T20" fmla="*/ 104 w 274"/>
                    <a:gd name="T21" fmla="*/ 284 h 284"/>
                    <a:gd name="T22" fmla="*/ 103 w 274"/>
                    <a:gd name="T23" fmla="*/ 284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4" h="284">
                      <a:moveTo>
                        <a:pt x="103" y="284"/>
                      </a:moveTo>
                      <a:cubicBezTo>
                        <a:pt x="94" y="284"/>
                        <a:pt x="86" y="280"/>
                        <a:pt x="80" y="273"/>
                      </a:cubicBezTo>
                      <a:cubicBezTo>
                        <a:pt x="9" y="178"/>
                        <a:pt x="9" y="178"/>
                        <a:pt x="9" y="178"/>
                      </a:cubicBezTo>
                      <a:cubicBezTo>
                        <a:pt x="0" y="166"/>
                        <a:pt x="2" y="149"/>
                        <a:pt x="14" y="139"/>
                      </a:cubicBezTo>
                      <a:cubicBezTo>
                        <a:pt x="27" y="130"/>
                        <a:pt x="44" y="133"/>
                        <a:pt x="53" y="145"/>
                      </a:cubicBezTo>
                      <a:cubicBezTo>
                        <a:pt x="100" y="207"/>
                        <a:pt x="100" y="207"/>
                        <a:pt x="100" y="207"/>
                      </a:cubicBezTo>
                      <a:cubicBezTo>
                        <a:pt x="219" y="17"/>
                        <a:pt x="219" y="17"/>
                        <a:pt x="219" y="17"/>
                      </a:cubicBezTo>
                      <a:cubicBezTo>
                        <a:pt x="227" y="4"/>
                        <a:pt x="244" y="0"/>
                        <a:pt x="257" y="8"/>
                      </a:cubicBezTo>
                      <a:cubicBezTo>
                        <a:pt x="270" y="16"/>
                        <a:pt x="274" y="33"/>
                        <a:pt x="266" y="47"/>
                      </a:cubicBezTo>
                      <a:cubicBezTo>
                        <a:pt x="126" y="271"/>
                        <a:pt x="126" y="271"/>
                        <a:pt x="126" y="271"/>
                      </a:cubicBezTo>
                      <a:cubicBezTo>
                        <a:pt x="121" y="279"/>
                        <a:pt x="113" y="283"/>
                        <a:pt x="104" y="284"/>
                      </a:cubicBezTo>
                      <a:cubicBezTo>
                        <a:pt x="104" y="284"/>
                        <a:pt x="103" y="284"/>
                        <a:pt x="103" y="28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4" name="Group 347"/>
            <p:cNvGrpSpPr/>
            <p:nvPr/>
          </p:nvGrpSpPr>
          <p:grpSpPr>
            <a:xfrm>
              <a:off x="6539727" y="5070536"/>
              <a:ext cx="2767730" cy="307777"/>
              <a:chOff x="4643438" y="4071948"/>
              <a:chExt cx="2767730" cy="307777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5072066" y="4071948"/>
                <a:ext cx="233910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通过利益链条促进用户分享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4643438" y="4071948"/>
                <a:ext cx="288476" cy="28847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" name="Group 346"/>
            <p:cNvGrpSpPr/>
            <p:nvPr/>
          </p:nvGrpSpPr>
          <p:grpSpPr>
            <a:xfrm>
              <a:off x="6539727" y="4641908"/>
              <a:ext cx="3126803" cy="307777"/>
              <a:chOff x="4643438" y="3643320"/>
              <a:chExt cx="3126803" cy="30777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5072066" y="3643320"/>
                <a:ext cx="269817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400" dirty="0">
                    <a:solidFill>
                      <a:srgbClr val="4454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itchFamily="34" charset="0"/>
                  </a:rPr>
                  <a:t>通过有价值能功能促进用户分享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</a:endParaRPr>
              </a:p>
            </p:txBody>
          </p:sp>
          <p:grpSp>
            <p:nvGrpSpPr>
              <p:cNvPr id="22" name="Group 341"/>
              <p:cNvGrpSpPr/>
              <p:nvPr/>
            </p:nvGrpSpPr>
            <p:grpSpPr>
              <a:xfrm>
                <a:off x="4643438" y="3643320"/>
                <a:ext cx="288476" cy="288476"/>
                <a:chOff x="4643438" y="3643320"/>
                <a:chExt cx="288476" cy="288476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4643438" y="3643320"/>
                  <a:ext cx="288476" cy="288476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" name="Freeform 26"/>
                <p:cNvSpPr>
                  <a:spLocks/>
                </p:cNvSpPr>
                <p:nvPr/>
              </p:nvSpPr>
              <p:spPr bwMode="auto">
                <a:xfrm>
                  <a:off x="4735506" y="3729002"/>
                  <a:ext cx="114518" cy="118766"/>
                </a:xfrm>
                <a:custGeom>
                  <a:avLst/>
                  <a:gdLst>
                    <a:gd name="T0" fmla="*/ 103 w 274"/>
                    <a:gd name="T1" fmla="*/ 284 h 284"/>
                    <a:gd name="T2" fmla="*/ 80 w 274"/>
                    <a:gd name="T3" fmla="*/ 273 h 284"/>
                    <a:gd name="T4" fmla="*/ 9 w 274"/>
                    <a:gd name="T5" fmla="*/ 178 h 284"/>
                    <a:gd name="T6" fmla="*/ 14 w 274"/>
                    <a:gd name="T7" fmla="*/ 139 h 284"/>
                    <a:gd name="T8" fmla="*/ 53 w 274"/>
                    <a:gd name="T9" fmla="*/ 145 h 284"/>
                    <a:gd name="T10" fmla="*/ 100 w 274"/>
                    <a:gd name="T11" fmla="*/ 207 h 284"/>
                    <a:gd name="T12" fmla="*/ 219 w 274"/>
                    <a:gd name="T13" fmla="*/ 17 h 284"/>
                    <a:gd name="T14" fmla="*/ 257 w 274"/>
                    <a:gd name="T15" fmla="*/ 8 h 284"/>
                    <a:gd name="T16" fmla="*/ 266 w 274"/>
                    <a:gd name="T17" fmla="*/ 47 h 284"/>
                    <a:gd name="T18" fmla="*/ 126 w 274"/>
                    <a:gd name="T19" fmla="*/ 271 h 284"/>
                    <a:gd name="T20" fmla="*/ 104 w 274"/>
                    <a:gd name="T21" fmla="*/ 284 h 284"/>
                    <a:gd name="T22" fmla="*/ 103 w 274"/>
                    <a:gd name="T23" fmla="*/ 284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4" h="284">
                      <a:moveTo>
                        <a:pt x="103" y="284"/>
                      </a:moveTo>
                      <a:cubicBezTo>
                        <a:pt x="94" y="284"/>
                        <a:pt x="86" y="280"/>
                        <a:pt x="80" y="273"/>
                      </a:cubicBezTo>
                      <a:cubicBezTo>
                        <a:pt x="9" y="178"/>
                        <a:pt x="9" y="178"/>
                        <a:pt x="9" y="178"/>
                      </a:cubicBezTo>
                      <a:cubicBezTo>
                        <a:pt x="0" y="166"/>
                        <a:pt x="2" y="149"/>
                        <a:pt x="14" y="139"/>
                      </a:cubicBezTo>
                      <a:cubicBezTo>
                        <a:pt x="27" y="130"/>
                        <a:pt x="44" y="133"/>
                        <a:pt x="53" y="145"/>
                      </a:cubicBezTo>
                      <a:cubicBezTo>
                        <a:pt x="100" y="207"/>
                        <a:pt x="100" y="207"/>
                        <a:pt x="100" y="207"/>
                      </a:cubicBezTo>
                      <a:cubicBezTo>
                        <a:pt x="219" y="17"/>
                        <a:pt x="219" y="17"/>
                        <a:pt x="219" y="17"/>
                      </a:cubicBezTo>
                      <a:cubicBezTo>
                        <a:pt x="227" y="4"/>
                        <a:pt x="244" y="0"/>
                        <a:pt x="257" y="8"/>
                      </a:cubicBezTo>
                      <a:cubicBezTo>
                        <a:pt x="270" y="16"/>
                        <a:pt x="274" y="33"/>
                        <a:pt x="266" y="47"/>
                      </a:cubicBezTo>
                      <a:cubicBezTo>
                        <a:pt x="126" y="271"/>
                        <a:pt x="126" y="271"/>
                        <a:pt x="126" y="271"/>
                      </a:cubicBezTo>
                      <a:cubicBezTo>
                        <a:pt x="121" y="279"/>
                        <a:pt x="113" y="283"/>
                        <a:pt x="104" y="284"/>
                      </a:cubicBezTo>
                      <a:cubicBezTo>
                        <a:pt x="104" y="284"/>
                        <a:pt x="103" y="284"/>
                        <a:pt x="103" y="28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6" name="Group 345"/>
            <p:cNvGrpSpPr/>
            <p:nvPr/>
          </p:nvGrpSpPr>
          <p:grpSpPr>
            <a:xfrm>
              <a:off x="6539727" y="4213280"/>
              <a:ext cx="3126803" cy="307777"/>
              <a:chOff x="4643438" y="3214692"/>
              <a:chExt cx="3126803" cy="307777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5072066" y="3214692"/>
                <a:ext cx="269817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zh-CN" altLang="en-US" sz="1400" dirty="0">
                    <a:solidFill>
                      <a:srgbClr val="4454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通过好玩有趣的小游戏促进分享</a:t>
                </a:r>
                <a:endParaRPr lang="en-US" altLang="zh-CN" sz="1400" dirty="0">
                  <a:solidFill>
                    <a:srgbClr val="4454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643438" y="3214692"/>
                <a:ext cx="288476" cy="2884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5" name="Title 13"/>
          <p:cNvSpPr txBox="1">
            <a:spLocks/>
          </p:cNvSpPr>
          <p:nvPr/>
        </p:nvSpPr>
        <p:spPr>
          <a:xfrm>
            <a:off x="6367763" y="1652607"/>
            <a:ext cx="6096680" cy="63447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充分结合小程序社交能力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26">
            <a:extLst>
              <a:ext uri="{FF2B5EF4-FFF2-40B4-BE49-F238E27FC236}">
                <a16:creationId xmlns:a16="http://schemas.microsoft.com/office/drawing/2014/main" id="{1E453762-9F9D-479D-ACF3-F7738D227882}"/>
              </a:ext>
            </a:extLst>
          </p:cNvPr>
          <p:cNvSpPr>
            <a:spLocks/>
          </p:cNvSpPr>
          <p:nvPr/>
        </p:nvSpPr>
        <p:spPr bwMode="auto">
          <a:xfrm>
            <a:off x="6619260" y="5236516"/>
            <a:ext cx="114518" cy="118766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Freeform 26">
            <a:extLst>
              <a:ext uri="{FF2B5EF4-FFF2-40B4-BE49-F238E27FC236}">
                <a16:creationId xmlns:a16="http://schemas.microsoft.com/office/drawing/2014/main" id="{BAEF9180-A11B-4920-A4C8-7286299E5255}"/>
              </a:ext>
            </a:extLst>
          </p:cNvPr>
          <p:cNvSpPr>
            <a:spLocks/>
          </p:cNvSpPr>
          <p:nvPr/>
        </p:nvSpPr>
        <p:spPr bwMode="auto">
          <a:xfrm>
            <a:off x="6618946" y="6107546"/>
            <a:ext cx="114518" cy="118766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Group 96">
            <a:extLst>
              <a:ext uri="{FF2B5EF4-FFF2-40B4-BE49-F238E27FC236}">
                <a16:creationId xmlns:a16="http://schemas.microsoft.com/office/drawing/2014/main" id="{41F49AAF-5B64-477C-9062-C81E6A9756AD}"/>
              </a:ext>
            </a:extLst>
          </p:cNvPr>
          <p:cNvGrpSpPr/>
          <p:nvPr/>
        </p:nvGrpSpPr>
        <p:grpSpPr>
          <a:xfrm>
            <a:off x="3006075" y="407682"/>
            <a:ext cx="6179850" cy="995467"/>
            <a:chOff x="5988387" y="483017"/>
            <a:chExt cx="12359700" cy="1990933"/>
          </a:xfrm>
        </p:grpSpPr>
        <p:sp>
          <p:nvSpPr>
            <p:cNvPr id="39" name="TextBox 97">
              <a:extLst>
                <a:ext uri="{FF2B5EF4-FFF2-40B4-BE49-F238E27FC236}">
                  <a16:creationId xmlns:a16="http://schemas.microsoft.com/office/drawing/2014/main" id="{BAC25928-58F4-4353-BDC4-AF32B5400F1D}"/>
                </a:ext>
              </a:extLst>
            </p:cNvPr>
            <p:cNvSpPr txBox="1"/>
            <p:nvPr/>
          </p:nvSpPr>
          <p:spPr>
            <a:xfrm>
              <a:off x="5988387" y="483017"/>
              <a:ext cx="12359700" cy="1077201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>
                <a:defRPr/>
              </a:pPr>
              <a:r>
                <a:rPr lang="zh-CN" altLang="en-US" sz="3200" dirty="0">
                  <a:solidFill>
                    <a:srgbClr val="4454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运营核心：结合社交</a:t>
              </a:r>
              <a:endParaRPr lang="id-ID" sz="32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40" name="Subtitle 2">
              <a:extLst>
                <a:ext uri="{FF2B5EF4-FFF2-40B4-BE49-F238E27FC236}">
                  <a16:creationId xmlns:a16="http://schemas.microsoft.com/office/drawing/2014/main" id="{8A2F7783-8525-4DBC-99A9-C918BE380FAB}"/>
                </a:ext>
              </a:extLst>
            </p:cNvPr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1550" dirty="0">
                  <a:solidFill>
                    <a:srgbClr val="4454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/>
                </a:rPr>
                <a:t>结合社交媒体的力量，实现快速穿薄</a:t>
              </a:r>
              <a:endParaRPr lang="en-US" sz="1550" dirty="0">
                <a:solidFill>
                  <a:srgbClr val="00B3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endParaRPr>
            </a:p>
          </p:txBody>
        </p:sp>
      </p:grpSp>
      <p:pic>
        <p:nvPicPr>
          <p:cNvPr id="1030" name="Picture 6" descr="https://timgsa.baidu.com/timg?image&amp;quality=80&amp;size=b9999_10000&amp;sec=1516491238136&amp;di=7285c1f219b712306aae42907658777b&amp;imgtype=0&amp;src=http%3A%2F%2Fimg.pc841.com%2F2017%2F0116%2F20170116095658280.jpg">
            <a:extLst>
              <a:ext uri="{FF2B5EF4-FFF2-40B4-BE49-F238E27FC236}">
                <a16:creationId xmlns:a16="http://schemas.microsoft.com/office/drawing/2014/main" id="{9B68B91F-8395-4397-946D-C0B8BF1AB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891" y="1860697"/>
            <a:ext cx="1979217" cy="146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440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Straight Connector 13">
            <a:extLst>
              <a:ext uri="{FF2B5EF4-FFF2-40B4-BE49-F238E27FC236}">
                <a16:creationId xmlns:a16="http://schemas.microsoft.com/office/drawing/2014/main" id="{D5B8F6F1-F747-4BB2-BC10-C0B8AA80EDC8}"/>
              </a:ext>
            </a:extLst>
          </p:cNvPr>
          <p:cNvCxnSpPr/>
          <p:nvPr/>
        </p:nvCxnSpPr>
        <p:spPr>
          <a:xfrm flipV="1">
            <a:off x="4580352" y="3446268"/>
            <a:ext cx="1699797" cy="1376027"/>
          </a:xfrm>
          <a:prstGeom prst="line">
            <a:avLst/>
          </a:prstGeom>
          <a:noFill/>
          <a:ln w="57150" cap="flat" cmpd="sng" algn="ctr">
            <a:solidFill>
              <a:srgbClr val="15AA96"/>
            </a:solidFill>
            <a:prstDash val="solid"/>
            <a:headEnd type="oval" w="med" len="med"/>
            <a:tailEnd type="oval" w="med" len="med"/>
          </a:ln>
          <a:effectLst/>
        </p:spPr>
      </p:cxnSp>
      <p:cxnSp>
        <p:nvCxnSpPr>
          <p:cNvPr id="109" name="Straight Connector 11">
            <a:extLst>
              <a:ext uri="{FF2B5EF4-FFF2-40B4-BE49-F238E27FC236}">
                <a16:creationId xmlns:a16="http://schemas.microsoft.com/office/drawing/2014/main" id="{1DB7C914-B212-4467-AF68-246493AC1C7B}"/>
              </a:ext>
            </a:extLst>
          </p:cNvPr>
          <p:cNvCxnSpPr/>
          <p:nvPr/>
        </p:nvCxnSpPr>
        <p:spPr>
          <a:xfrm>
            <a:off x="1990184" y="3041554"/>
            <a:ext cx="2590168" cy="1780740"/>
          </a:xfrm>
          <a:prstGeom prst="line">
            <a:avLst/>
          </a:prstGeom>
          <a:noFill/>
          <a:ln w="57150" cap="flat" cmpd="sng" algn="ctr">
            <a:solidFill>
              <a:srgbClr val="237DB9">
                <a:shade val="95000"/>
                <a:satMod val="105000"/>
              </a:srgbClr>
            </a:solidFill>
            <a:prstDash val="solid"/>
            <a:headEnd type="oval" w="med" len="med"/>
            <a:tailEnd type="oval" w="med" len="med"/>
          </a:ln>
          <a:effectLst/>
        </p:spPr>
      </p:cxnSp>
      <p:sp>
        <p:nvSpPr>
          <p:cNvPr id="110" name="Rectangle 112">
            <a:extLst>
              <a:ext uri="{FF2B5EF4-FFF2-40B4-BE49-F238E27FC236}">
                <a16:creationId xmlns:a16="http://schemas.microsoft.com/office/drawing/2014/main" id="{812AFED5-46E3-4FEA-8212-2B1DC1368021}"/>
              </a:ext>
            </a:extLst>
          </p:cNvPr>
          <p:cNvSpPr/>
          <p:nvPr/>
        </p:nvSpPr>
        <p:spPr>
          <a:xfrm rot="2130924">
            <a:off x="3297582" y="4247958"/>
            <a:ext cx="1393223" cy="324205"/>
          </a:xfrm>
          <a:prstGeom prst="rect">
            <a:avLst/>
          </a:prstGeom>
          <a:solidFill>
            <a:srgbClr val="237DB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3754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Rectangle 113">
            <a:extLst>
              <a:ext uri="{FF2B5EF4-FFF2-40B4-BE49-F238E27FC236}">
                <a16:creationId xmlns:a16="http://schemas.microsoft.com/office/drawing/2014/main" id="{694E4B52-926D-4EB4-B2A3-47A8362E2D3B}"/>
              </a:ext>
            </a:extLst>
          </p:cNvPr>
          <p:cNvSpPr/>
          <p:nvPr/>
        </p:nvSpPr>
        <p:spPr>
          <a:xfrm rot="8461958">
            <a:off x="4459763" y="4107779"/>
            <a:ext cx="1603581" cy="324205"/>
          </a:xfrm>
          <a:prstGeom prst="rect">
            <a:avLst/>
          </a:prstGeom>
          <a:solidFill>
            <a:srgbClr val="15AA9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3754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6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" name="Group 32">
            <a:extLst>
              <a:ext uri="{FF2B5EF4-FFF2-40B4-BE49-F238E27FC236}">
                <a16:creationId xmlns:a16="http://schemas.microsoft.com/office/drawing/2014/main" id="{26C9B746-E63F-4FA6-91AD-F1F4050DA7E9}"/>
              </a:ext>
            </a:extLst>
          </p:cNvPr>
          <p:cNvGrpSpPr/>
          <p:nvPr/>
        </p:nvGrpSpPr>
        <p:grpSpPr>
          <a:xfrm rot="2453840">
            <a:off x="2519137" y="2692040"/>
            <a:ext cx="3031048" cy="4902561"/>
            <a:chOff x="1074125" y="865250"/>
            <a:chExt cx="2418083" cy="3911124"/>
          </a:xfrm>
        </p:grpSpPr>
        <p:sp>
          <p:nvSpPr>
            <p:cNvPr id="113" name="Rectangle 7">
              <a:extLst>
                <a:ext uri="{FF2B5EF4-FFF2-40B4-BE49-F238E27FC236}">
                  <a16:creationId xmlns:a16="http://schemas.microsoft.com/office/drawing/2014/main" id="{D9C890A1-6A57-45F0-8DA2-51FFB38A8BD9}"/>
                </a:ext>
              </a:extLst>
            </p:cNvPr>
            <p:cNvSpPr/>
            <p:nvPr/>
          </p:nvSpPr>
          <p:spPr>
            <a:xfrm>
              <a:off x="2133600" y="3028950"/>
              <a:ext cx="304800" cy="1143000"/>
            </a:xfrm>
            <a:prstGeom prst="rect">
              <a:avLst/>
            </a:prstGeom>
            <a:solidFill>
              <a:srgbClr val="262626">
                <a:lumMod val="25000"/>
                <a:lumOff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4" name="Rounded Rectangle 8">
              <a:extLst>
                <a:ext uri="{FF2B5EF4-FFF2-40B4-BE49-F238E27FC236}">
                  <a16:creationId xmlns:a16="http://schemas.microsoft.com/office/drawing/2014/main" id="{500A8B38-5839-4634-ABF7-0E7CB8A10FE7}"/>
                </a:ext>
              </a:extLst>
            </p:cNvPr>
            <p:cNvSpPr/>
            <p:nvPr/>
          </p:nvSpPr>
          <p:spPr>
            <a:xfrm>
              <a:off x="2057400" y="3867150"/>
              <a:ext cx="457200" cy="909224"/>
            </a:xfrm>
            <a:prstGeom prst="roundRect">
              <a:avLst/>
            </a:prstGeom>
            <a:solidFill>
              <a:srgbClr val="262626">
                <a:lumMod val="50000"/>
                <a:lumOff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5" name="Donut 9">
              <a:extLst>
                <a:ext uri="{FF2B5EF4-FFF2-40B4-BE49-F238E27FC236}">
                  <a16:creationId xmlns:a16="http://schemas.microsoft.com/office/drawing/2014/main" id="{4BB52AFF-5B80-45B7-9967-D33ACFC0FA2D}"/>
                </a:ext>
              </a:extLst>
            </p:cNvPr>
            <p:cNvSpPr/>
            <p:nvPr/>
          </p:nvSpPr>
          <p:spPr>
            <a:xfrm>
              <a:off x="1074125" y="865250"/>
              <a:ext cx="2418083" cy="2418083"/>
            </a:xfrm>
            <a:prstGeom prst="donut">
              <a:avLst>
                <a:gd name="adj" fmla="val 10853"/>
              </a:avLst>
            </a:prstGeom>
            <a:solidFill>
              <a:srgbClr val="237DB9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16" name="Straight Connector 15">
            <a:extLst>
              <a:ext uri="{FF2B5EF4-FFF2-40B4-BE49-F238E27FC236}">
                <a16:creationId xmlns:a16="http://schemas.microsoft.com/office/drawing/2014/main" id="{9D0ACB0A-0EDE-4B09-BA6E-C9381BBFA1B2}"/>
              </a:ext>
            </a:extLst>
          </p:cNvPr>
          <p:cNvCxnSpPr/>
          <p:nvPr/>
        </p:nvCxnSpPr>
        <p:spPr>
          <a:xfrm rot="16200000" flipH="1">
            <a:off x="6199207" y="3527211"/>
            <a:ext cx="890371" cy="728484"/>
          </a:xfrm>
          <a:prstGeom prst="line">
            <a:avLst/>
          </a:prstGeom>
          <a:noFill/>
          <a:ln w="57150" cap="flat" cmpd="sng" algn="ctr">
            <a:solidFill>
              <a:srgbClr val="9BB955"/>
            </a:solidFill>
            <a:prstDash val="solid"/>
            <a:headEnd type="oval" w="med" len="med"/>
            <a:tailEnd type="oval" w="med" len="med"/>
          </a:ln>
          <a:effectLst/>
        </p:spPr>
      </p:cxnSp>
      <p:cxnSp>
        <p:nvCxnSpPr>
          <p:cNvPr id="117" name="Straight Connector 17">
            <a:extLst>
              <a:ext uri="{FF2B5EF4-FFF2-40B4-BE49-F238E27FC236}">
                <a16:creationId xmlns:a16="http://schemas.microsoft.com/office/drawing/2014/main" id="{6E3ACD7C-CEAF-47E5-864D-72C59876F580}"/>
              </a:ext>
            </a:extLst>
          </p:cNvPr>
          <p:cNvCxnSpPr/>
          <p:nvPr/>
        </p:nvCxnSpPr>
        <p:spPr>
          <a:xfrm rot="5400000" flipH="1" flipV="1">
            <a:off x="6684863" y="3365326"/>
            <a:ext cx="1295084" cy="647541"/>
          </a:xfrm>
          <a:prstGeom prst="line">
            <a:avLst/>
          </a:prstGeom>
          <a:noFill/>
          <a:ln w="57150" cap="flat" cmpd="sng" algn="ctr">
            <a:solidFill>
              <a:srgbClr val="F19B14"/>
            </a:solidFill>
            <a:prstDash val="solid"/>
            <a:headEnd type="oval" w="med" len="med"/>
            <a:tailEnd type="oval" w="med" len="med"/>
          </a:ln>
          <a:effectLst/>
        </p:spPr>
      </p:cxnSp>
      <p:cxnSp>
        <p:nvCxnSpPr>
          <p:cNvPr id="118" name="Straight Connector 19">
            <a:extLst>
              <a:ext uri="{FF2B5EF4-FFF2-40B4-BE49-F238E27FC236}">
                <a16:creationId xmlns:a16="http://schemas.microsoft.com/office/drawing/2014/main" id="{2F6D7A41-E410-421A-B7E2-0622EC0A7E99}"/>
              </a:ext>
            </a:extLst>
          </p:cNvPr>
          <p:cNvCxnSpPr/>
          <p:nvPr/>
        </p:nvCxnSpPr>
        <p:spPr>
          <a:xfrm rot="16200000" flipH="1">
            <a:off x="6905848" y="3791883"/>
            <a:ext cx="2310085" cy="809428"/>
          </a:xfrm>
          <a:prstGeom prst="line">
            <a:avLst/>
          </a:prstGeom>
          <a:noFill/>
          <a:ln w="57150" cap="flat" cmpd="sng" algn="ctr">
            <a:solidFill>
              <a:srgbClr val="BE382C"/>
            </a:solidFill>
            <a:prstDash val="solid"/>
            <a:headEnd type="oval" w="med" len="med"/>
            <a:tailEnd type="oval" w="med" len="med"/>
          </a:ln>
          <a:effectLst/>
        </p:spPr>
      </p:cxnSp>
      <p:cxnSp>
        <p:nvCxnSpPr>
          <p:cNvPr id="119" name="Straight Connector 21">
            <a:extLst>
              <a:ext uri="{FF2B5EF4-FFF2-40B4-BE49-F238E27FC236}">
                <a16:creationId xmlns:a16="http://schemas.microsoft.com/office/drawing/2014/main" id="{2DC1D440-0872-444B-8F95-36A424B44FD4}"/>
              </a:ext>
            </a:extLst>
          </p:cNvPr>
          <p:cNvCxnSpPr/>
          <p:nvPr/>
        </p:nvCxnSpPr>
        <p:spPr>
          <a:xfrm rot="5400000" flipH="1" flipV="1">
            <a:off x="8296910" y="3210251"/>
            <a:ext cx="2310087" cy="1972693"/>
          </a:xfrm>
          <a:prstGeom prst="line">
            <a:avLst/>
          </a:prstGeom>
          <a:noFill/>
          <a:ln w="57150" cap="flat" cmpd="sng" algn="ctr">
            <a:solidFill>
              <a:srgbClr val="633247"/>
            </a:solidFill>
            <a:prstDash val="solid"/>
            <a:headEnd type="oval" w="med" len="med"/>
            <a:tailEnd type="oval" w="med" len="med"/>
          </a:ln>
          <a:effectLst/>
        </p:spPr>
      </p:cxnSp>
      <p:grpSp>
        <p:nvGrpSpPr>
          <p:cNvPr id="120" name="Group 24">
            <a:extLst>
              <a:ext uri="{FF2B5EF4-FFF2-40B4-BE49-F238E27FC236}">
                <a16:creationId xmlns:a16="http://schemas.microsoft.com/office/drawing/2014/main" id="{769BBF95-672A-4448-AC61-31C7AD35905A}"/>
              </a:ext>
            </a:extLst>
          </p:cNvPr>
          <p:cNvGrpSpPr/>
          <p:nvPr/>
        </p:nvGrpSpPr>
        <p:grpSpPr>
          <a:xfrm>
            <a:off x="1657139" y="3446267"/>
            <a:ext cx="666091" cy="822917"/>
            <a:chOff x="2208213" y="3468688"/>
            <a:chExt cx="627062" cy="774700"/>
          </a:xfrm>
          <a:solidFill>
            <a:srgbClr val="237DB9"/>
          </a:solidFill>
        </p:grpSpPr>
        <p:sp>
          <p:nvSpPr>
            <p:cNvPr id="121" name="Freeform 9">
              <a:extLst>
                <a:ext uri="{FF2B5EF4-FFF2-40B4-BE49-F238E27FC236}">
                  <a16:creationId xmlns:a16="http://schemas.microsoft.com/office/drawing/2014/main" id="{7DDE64B3-F8D5-4394-BEDA-5A5DF8AF71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5200" y="3633788"/>
              <a:ext cx="180975" cy="173038"/>
            </a:xfrm>
            <a:custGeom>
              <a:avLst/>
              <a:gdLst/>
              <a:ahLst/>
              <a:cxnLst>
                <a:cxn ang="0">
                  <a:pos x="84" y="102"/>
                </a:cxn>
                <a:cxn ang="0">
                  <a:pos x="83" y="91"/>
                </a:cxn>
                <a:cxn ang="0">
                  <a:pos x="88" y="87"/>
                </a:cxn>
                <a:cxn ang="0">
                  <a:pos x="96" y="92"/>
                </a:cxn>
                <a:cxn ang="0">
                  <a:pos x="106" y="90"/>
                </a:cxn>
                <a:cxn ang="0">
                  <a:pos x="118" y="70"/>
                </a:cxn>
                <a:cxn ang="0">
                  <a:pos x="115" y="60"/>
                </a:cxn>
                <a:cxn ang="0">
                  <a:pos x="104" y="54"/>
                </a:cxn>
                <a:cxn ang="0">
                  <a:pos x="103" y="47"/>
                </a:cxn>
                <a:cxn ang="0">
                  <a:pos x="112" y="40"/>
                </a:cxn>
                <a:cxn ang="0">
                  <a:pos x="112" y="30"/>
                </a:cxn>
                <a:cxn ang="0">
                  <a:pos x="97" y="13"/>
                </a:cxn>
                <a:cxn ang="0">
                  <a:pos x="87" y="13"/>
                </a:cxn>
                <a:cxn ang="0">
                  <a:pos x="80" y="19"/>
                </a:cxn>
                <a:cxn ang="0">
                  <a:pos x="71" y="16"/>
                </a:cxn>
                <a:cxn ang="0">
                  <a:pos x="71" y="7"/>
                </a:cxn>
                <a:cxn ang="0">
                  <a:pos x="63" y="0"/>
                </a:cxn>
                <a:cxn ang="0">
                  <a:pos x="41" y="2"/>
                </a:cxn>
                <a:cxn ang="0">
                  <a:pos x="34" y="9"/>
                </a:cxn>
                <a:cxn ang="0">
                  <a:pos x="35" y="20"/>
                </a:cxn>
                <a:cxn ang="0">
                  <a:pos x="29" y="24"/>
                </a:cxn>
                <a:cxn ang="0">
                  <a:pos x="19" y="20"/>
                </a:cxn>
                <a:cxn ang="0">
                  <a:pos x="9" y="23"/>
                </a:cxn>
                <a:cxn ang="0">
                  <a:pos x="0" y="43"/>
                </a:cxn>
                <a:cxn ang="0">
                  <a:pos x="0" y="45"/>
                </a:cxn>
                <a:cxn ang="0">
                  <a:pos x="2" y="53"/>
                </a:cxn>
                <a:cxn ang="0">
                  <a:pos x="13" y="58"/>
                </a:cxn>
                <a:cxn ang="0">
                  <a:pos x="15" y="65"/>
                </a:cxn>
                <a:cxn ang="0">
                  <a:pos x="6" y="72"/>
                </a:cxn>
                <a:cxn ang="0">
                  <a:pos x="6" y="82"/>
                </a:cxn>
                <a:cxn ang="0">
                  <a:pos x="21" y="100"/>
                </a:cxn>
                <a:cxn ang="0">
                  <a:pos x="30" y="100"/>
                </a:cxn>
                <a:cxn ang="0">
                  <a:pos x="31" y="100"/>
                </a:cxn>
                <a:cxn ang="0">
                  <a:pos x="39" y="93"/>
                </a:cxn>
                <a:cxn ang="0">
                  <a:pos x="46" y="95"/>
                </a:cxn>
                <a:cxn ang="0">
                  <a:pos x="47" y="104"/>
                </a:cxn>
                <a:cxn ang="0">
                  <a:pos x="54" y="112"/>
                </a:cxn>
                <a:cxn ang="0">
                  <a:pos x="76" y="110"/>
                </a:cxn>
                <a:cxn ang="0">
                  <a:pos x="84" y="102"/>
                </a:cxn>
                <a:cxn ang="0">
                  <a:pos x="57" y="78"/>
                </a:cxn>
                <a:cxn ang="0">
                  <a:pos x="35" y="56"/>
                </a:cxn>
                <a:cxn ang="0">
                  <a:pos x="57" y="33"/>
                </a:cxn>
                <a:cxn ang="0">
                  <a:pos x="80" y="56"/>
                </a:cxn>
                <a:cxn ang="0">
                  <a:pos x="57" y="78"/>
                </a:cxn>
                <a:cxn ang="0">
                  <a:pos x="57" y="78"/>
                </a:cxn>
                <a:cxn ang="0">
                  <a:pos x="57" y="78"/>
                </a:cxn>
              </a:cxnLst>
              <a:rect l="0" t="0" r="r" b="b"/>
              <a:pathLst>
                <a:path w="118" h="112">
                  <a:moveTo>
                    <a:pt x="84" y="102"/>
                  </a:moveTo>
                  <a:cubicBezTo>
                    <a:pt x="84" y="102"/>
                    <a:pt x="83" y="95"/>
                    <a:pt x="83" y="91"/>
                  </a:cubicBezTo>
                  <a:cubicBezTo>
                    <a:pt x="84" y="90"/>
                    <a:pt x="86" y="88"/>
                    <a:pt x="88" y="87"/>
                  </a:cubicBezTo>
                  <a:cubicBezTo>
                    <a:pt x="91" y="89"/>
                    <a:pt x="96" y="92"/>
                    <a:pt x="96" y="92"/>
                  </a:cubicBezTo>
                  <a:cubicBezTo>
                    <a:pt x="106" y="90"/>
                    <a:pt x="106" y="90"/>
                    <a:pt x="106" y="90"/>
                  </a:cubicBezTo>
                  <a:cubicBezTo>
                    <a:pt x="118" y="70"/>
                    <a:pt x="118" y="70"/>
                    <a:pt x="118" y="70"/>
                  </a:cubicBezTo>
                  <a:cubicBezTo>
                    <a:pt x="115" y="60"/>
                    <a:pt x="115" y="60"/>
                    <a:pt x="115" y="60"/>
                  </a:cubicBezTo>
                  <a:cubicBezTo>
                    <a:pt x="115" y="60"/>
                    <a:pt x="108" y="56"/>
                    <a:pt x="104" y="54"/>
                  </a:cubicBezTo>
                  <a:cubicBezTo>
                    <a:pt x="104" y="52"/>
                    <a:pt x="103" y="50"/>
                    <a:pt x="103" y="47"/>
                  </a:cubicBezTo>
                  <a:cubicBezTo>
                    <a:pt x="106" y="45"/>
                    <a:pt x="112" y="40"/>
                    <a:pt x="112" y="40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2" y="17"/>
                    <a:pt x="80" y="19"/>
                  </a:cubicBezTo>
                  <a:cubicBezTo>
                    <a:pt x="77" y="18"/>
                    <a:pt x="74" y="16"/>
                    <a:pt x="71" y="16"/>
                  </a:cubicBezTo>
                  <a:cubicBezTo>
                    <a:pt x="71" y="13"/>
                    <a:pt x="71" y="7"/>
                    <a:pt x="71" y="7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5" y="16"/>
                    <a:pt x="35" y="20"/>
                  </a:cubicBezTo>
                  <a:cubicBezTo>
                    <a:pt x="33" y="21"/>
                    <a:pt x="31" y="23"/>
                    <a:pt x="29" y="24"/>
                  </a:cubicBezTo>
                  <a:cubicBezTo>
                    <a:pt x="25" y="23"/>
                    <a:pt x="19" y="20"/>
                    <a:pt x="19" y="20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10" y="56"/>
                    <a:pt x="13" y="58"/>
                  </a:cubicBezTo>
                  <a:cubicBezTo>
                    <a:pt x="14" y="60"/>
                    <a:pt x="14" y="63"/>
                    <a:pt x="15" y="65"/>
                  </a:cubicBezTo>
                  <a:cubicBezTo>
                    <a:pt x="12" y="67"/>
                    <a:pt x="6" y="72"/>
                    <a:pt x="6" y="72"/>
                  </a:cubicBezTo>
                  <a:cubicBezTo>
                    <a:pt x="6" y="82"/>
                    <a:pt x="6" y="82"/>
                    <a:pt x="6" y="82"/>
                  </a:cubicBezTo>
                  <a:cubicBezTo>
                    <a:pt x="21" y="100"/>
                    <a:pt x="21" y="100"/>
                    <a:pt x="21" y="100"/>
                  </a:cubicBezTo>
                  <a:cubicBezTo>
                    <a:pt x="21" y="100"/>
                    <a:pt x="29" y="101"/>
                    <a:pt x="30" y="100"/>
                  </a:cubicBezTo>
                  <a:cubicBezTo>
                    <a:pt x="30" y="100"/>
                    <a:pt x="31" y="100"/>
                    <a:pt x="31" y="100"/>
                  </a:cubicBezTo>
                  <a:cubicBezTo>
                    <a:pt x="31" y="100"/>
                    <a:pt x="36" y="95"/>
                    <a:pt x="39" y="93"/>
                  </a:cubicBezTo>
                  <a:cubicBezTo>
                    <a:pt x="41" y="94"/>
                    <a:pt x="44" y="95"/>
                    <a:pt x="46" y="95"/>
                  </a:cubicBezTo>
                  <a:cubicBezTo>
                    <a:pt x="46" y="98"/>
                    <a:pt x="47" y="104"/>
                    <a:pt x="47" y="104"/>
                  </a:cubicBezTo>
                  <a:cubicBezTo>
                    <a:pt x="54" y="112"/>
                    <a:pt x="54" y="112"/>
                    <a:pt x="54" y="112"/>
                  </a:cubicBezTo>
                  <a:cubicBezTo>
                    <a:pt x="76" y="110"/>
                    <a:pt x="76" y="110"/>
                    <a:pt x="76" y="110"/>
                  </a:cubicBezTo>
                  <a:lnTo>
                    <a:pt x="84" y="102"/>
                  </a:lnTo>
                  <a:close/>
                  <a:moveTo>
                    <a:pt x="57" y="78"/>
                  </a:moveTo>
                  <a:cubicBezTo>
                    <a:pt x="45" y="78"/>
                    <a:pt x="35" y="68"/>
                    <a:pt x="35" y="56"/>
                  </a:cubicBezTo>
                  <a:cubicBezTo>
                    <a:pt x="35" y="43"/>
                    <a:pt x="45" y="33"/>
                    <a:pt x="57" y="33"/>
                  </a:cubicBezTo>
                  <a:cubicBezTo>
                    <a:pt x="70" y="33"/>
                    <a:pt x="80" y="43"/>
                    <a:pt x="80" y="56"/>
                  </a:cubicBezTo>
                  <a:cubicBezTo>
                    <a:pt x="80" y="68"/>
                    <a:pt x="70" y="78"/>
                    <a:pt x="57" y="78"/>
                  </a:cubicBezTo>
                  <a:close/>
                  <a:moveTo>
                    <a:pt x="57" y="78"/>
                  </a:moveTo>
                  <a:cubicBezTo>
                    <a:pt x="57" y="78"/>
                    <a:pt x="57" y="78"/>
                    <a:pt x="57" y="7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Freeform 10">
              <a:extLst>
                <a:ext uri="{FF2B5EF4-FFF2-40B4-BE49-F238E27FC236}">
                  <a16:creationId xmlns:a16="http://schemas.microsoft.com/office/drawing/2014/main" id="{516222D5-3F2D-477A-A1B4-A88E2B1BE9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0613" y="3786188"/>
              <a:ext cx="138113" cy="131763"/>
            </a:xfrm>
            <a:custGeom>
              <a:avLst/>
              <a:gdLst/>
              <a:ahLst/>
              <a:cxnLst>
                <a:cxn ang="0">
                  <a:pos x="64" y="78"/>
                </a:cxn>
                <a:cxn ang="0">
                  <a:pos x="63" y="69"/>
                </a:cxn>
                <a:cxn ang="0">
                  <a:pos x="67" y="66"/>
                </a:cxn>
                <a:cxn ang="0">
                  <a:pos x="73" y="70"/>
                </a:cxn>
                <a:cxn ang="0">
                  <a:pos x="81" y="68"/>
                </a:cxn>
                <a:cxn ang="0">
                  <a:pos x="89" y="53"/>
                </a:cxn>
                <a:cxn ang="0">
                  <a:pos x="87" y="46"/>
                </a:cxn>
                <a:cxn ang="0">
                  <a:pos x="79" y="41"/>
                </a:cxn>
                <a:cxn ang="0">
                  <a:pos x="78" y="36"/>
                </a:cxn>
                <a:cxn ang="0">
                  <a:pos x="85" y="31"/>
                </a:cxn>
                <a:cxn ang="0">
                  <a:pos x="85" y="23"/>
                </a:cxn>
                <a:cxn ang="0">
                  <a:pos x="74" y="10"/>
                </a:cxn>
                <a:cxn ang="0">
                  <a:pos x="66" y="10"/>
                </a:cxn>
                <a:cxn ang="0">
                  <a:pos x="61" y="15"/>
                </a:cxn>
                <a:cxn ang="0">
                  <a:pos x="54" y="12"/>
                </a:cxn>
                <a:cxn ang="0">
                  <a:pos x="54" y="6"/>
                </a:cxn>
                <a:cxn ang="0">
                  <a:pos x="48" y="0"/>
                </a:cxn>
                <a:cxn ang="0">
                  <a:pos x="32" y="2"/>
                </a:cxn>
                <a:cxn ang="0">
                  <a:pos x="26" y="7"/>
                </a:cxn>
                <a:cxn ang="0">
                  <a:pos x="27" y="16"/>
                </a:cxn>
                <a:cxn ang="0">
                  <a:pos x="22" y="19"/>
                </a:cxn>
                <a:cxn ang="0">
                  <a:pos x="15" y="16"/>
                </a:cxn>
                <a:cxn ang="0">
                  <a:pos x="7" y="18"/>
                </a:cxn>
                <a:cxn ang="0">
                  <a:pos x="0" y="33"/>
                </a:cxn>
                <a:cxn ang="0">
                  <a:pos x="0" y="34"/>
                </a:cxn>
                <a:cxn ang="0">
                  <a:pos x="2" y="41"/>
                </a:cxn>
                <a:cxn ang="0">
                  <a:pos x="11" y="44"/>
                </a:cxn>
                <a:cxn ang="0">
                  <a:pos x="12" y="50"/>
                </a:cxn>
                <a:cxn ang="0">
                  <a:pos x="5" y="55"/>
                </a:cxn>
                <a:cxn ang="0">
                  <a:pos x="5" y="63"/>
                </a:cxn>
                <a:cxn ang="0">
                  <a:pos x="16" y="76"/>
                </a:cxn>
                <a:cxn ang="0">
                  <a:pos x="23" y="76"/>
                </a:cxn>
                <a:cxn ang="0">
                  <a:pos x="24" y="76"/>
                </a:cxn>
                <a:cxn ang="0">
                  <a:pos x="30" y="71"/>
                </a:cxn>
                <a:cxn ang="0">
                  <a:pos x="35" y="72"/>
                </a:cxn>
                <a:cxn ang="0">
                  <a:pos x="36" y="79"/>
                </a:cxn>
                <a:cxn ang="0">
                  <a:pos x="41" y="85"/>
                </a:cxn>
                <a:cxn ang="0">
                  <a:pos x="58" y="83"/>
                </a:cxn>
                <a:cxn ang="0">
                  <a:pos x="64" y="78"/>
                </a:cxn>
                <a:cxn ang="0">
                  <a:pos x="44" y="60"/>
                </a:cxn>
                <a:cxn ang="0">
                  <a:pos x="27" y="42"/>
                </a:cxn>
                <a:cxn ang="0">
                  <a:pos x="44" y="25"/>
                </a:cxn>
                <a:cxn ang="0">
                  <a:pos x="61" y="42"/>
                </a:cxn>
                <a:cxn ang="0">
                  <a:pos x="44" y="60"/>
                </a:cxn>
                <a:cxn ang="0">
                  <a:pos x="44" y="60"/>
                </a:cxn>
                <a:cxn ang="0">
                  <a:pos x="44" y="60"/>
                </a:cxn>
              </a:cxnLst>
              <a:rect l="0" t="0" r="r" b="b"/>
              <a:pathLst>
                <a:path w="89" h="85">
                  <a:moveTo>
                    <a:pt x="64" y="78"/>
                  </a:moveTo>
                  <a:cubicBezTo>
                    <a:pt x="64" y="78"/>
                    <a:pt x="63" y="72"/>
                    <a:pt x="63" y="69"/>
                  </a:cubicBezTo>
                  <a:cubicBezTo>
                    <a:pt x="64" y="68"/>
                    <a:pt x="66" y="67"/>
                    <a:pt x="67" y="66"/>
                  </a:cubicBezTo>
                  <a:cubicBezTo>
                    <a:pt x="69" y="68"/>
                    <a:pt x="73" y="70"/>
                    <a:pt x="73" y="70"/>
                  </a:cubicBezTo>
                  <a:cubicBezTo>
                    <a:pt x="81" y="68"/>
                    <a:pt x="81" y="68"/>
                    <a:pt x="81" y="68"/>
                  </a:cubicBezTo>
                  <a:cubicBezTo>
                    <a:pt x="89" y="53"/>
                    <a:pt x="89" y="53"/>
                    <a:pt x="89" y="53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6"/>
                    <a:pt x="82" y="43"/>
                    <a:pt x="79" y="41"/>
                  </a:cubicBezTo>
                  <a:cubicBezTo>
                    <a:pt x="79" y="39"/>
                    <a:pt x="79" y="38"/>
                    <a:pt x="78" y="36"/>
                  </a:cubicBezTo>
                  <a:cubicBezTo>
                    <a:pt x="81" y="34"/>
                    <a:pt x="85" y="31"/>
                    <a:pt x="85" y="31"/>
                  </a:cubicBezTo>
                  <a:cubicBezTo>
                    <a:pt x="85" y="23"/>
                    <a:pt x="85" y="23"/>
                    <a:pt x="85" y="23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6" y="10"/>
                    <a:pt x="63" y="13"/>
                    <a:pt x="61" y="15"/>
                  </a:cubicBezTo>
                  <a:cubicBezTo>
                    <a:pt x="59" y="14"/>
                    <a:pt x="57" y="13"/>
                    <a:pt x="54" y="12"/>
                  </a:cubicBezTo>
                  <a:cubicBezTo>
                    <a:pt x="54" y="10"/>
                    <a:pt x="54" y="6"/>
                    <a:pt x="54" y="6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7" y="13"/>
                    <a:pt x="27" y="16"/>
                  </a:cubicBezTo>
                  <a:cubicBezTo>
                    <a:pt x="25" y="17"/>
                    <a:pt x="24" y="18"/>
                    <a:pt x="22" y="19"/>
                  </a:cubicBezTo>
                  <a:cubicBezTo>
                    <a:pt x="20" y="18"/>
                    <a:pt x="15" y="16"/>
                    <a:pt x="15" y="16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41"/>
                    <a:pt x="8" y="43"/>
                    <a:pt x="11" y="44"/>
                  </a:cubicBezTo>
                  <a:cubicBezTo>
                    <a:pt x="11" y="46"/>
                    <a:pt x="11" y="48"/>
                    <a:pt x="12" y="50"/>
                  </a:cubicBezTo>
                  <a:cubicBezTo>
                    <a:pt x="9" y="51"/>
                    <a:pt x="5" y="55"/>
                    <a:pt x="5" y="55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6" y="76"/>
                    <a:pt x="23" y="76"/>
                    <a:pt x="23" y="76"/>
                  </a:cubicBezTo>
                  <a:cubicBezTo>
                    <a:pt x="23" y="76"/>
                    <a:pt x="24" y="76"/>
                    <a:pt x="24" y="76"/>
                  </a:cubicBezTo>
                  <a:cubicBezTo>
                    <a:pt x="24" y="76"/>
                    <a:pt x="28" y="72"/>
                    <a:pt x="30" y="71"/>
                  </a:cubicBezTo>
                  <a:cubicBezTo>
                    <a:pt x="32" y="71"/>
                    <a:pt x="33" y="72"/>
                    <a:pt x="35" y="72"/>
                  </a:cubicBezTo>
                  <a:cubicBezTo>
                    <a:pt x="35" y="75"/>
                    <a:pt x="36" y="79"/>
                    <a:pt x="36" y="79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58" y="83"/>
                    <a:pt x="58" y="83"/>
                    <a:pt x="58" y="83"/>
                  </a:cubicBezTo>
                  <a:lnTo>
                    <a:pt x="64" y="78"/>
                  </a:lnTo>
                  <a:close/>
                  <a:moveTo>
                    <a:pt x="44" y="60"/>
                  </a:moveTo>
                  <a:cubicBezTo>
                    <a:pt x="34" y="60"/>
                    <a:pt x="27" y="52"/>
                    <a:pt x="27" y="42"/>
                  </a:cubicBezTo>
                  <a:cubicBezTo>
                    <a:pt x="27" y="33"/>
                    <a:pt x="34" y="25"/>
                    <a:pt x="44" y="25"/>
                  </a:cubicBezTo>
                  <a:cubicBezTo>
                    <a:pt x="53" y="25"/>
                    <a:pt x="61" y="33"/>
                    <a:pt x="61" y="42"/>
                  </a:cubicBezTo>
                  <a:cubicBezTo>
                    <a:pt x="61" y="52"/>
                    <a:pt x="53" y="60"/>
                    <a:pt x="44" y="60"/>
                  </a:cubicBezTo>
                  <a:close/>
                  <a:moveTo>
                    <a:pt x="44" y="60"/>
                  </a:moveTo>
                  <a:cubicBezTo>
                    <a:pt x="44" y="60"/>
                    <a:pt x="44" y="60"/>
                    <a:pt x="44" y="6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Freeform 11">
              <a:extLst>
                <a:ext uri="{FF2B5EF4-FFF2-40B4-BE49-F238E27FC236}">
                  <a16:creationId xmlns:a16="http://schemas.microsoft.com/office/drawing/2014/main" id="{C886349A-7ED9-4512-AD2B-8C124FDF57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39975" y="3576638"/>
              <a:ext cx="387350" cy="42863"/>
            </a:xfrm>
            <a:custGeom>
              <a:avLst/>
              <a:gdLst/>
              <a:ahLst/>
              <a:cxnLst>
                <a:cxn ang="0">
                  <a:pos x="233" y="0"/>
                </a:cxn>
                <a:cxn ang="0">
                  <a:pos x="18" y="0"/>
                </a:cxn>
                <a:cxn ang="0">
                  <a:pos x="18" y="28"/>
                </a:cxn>
                <a:cxn ang="0">
                  <a:pos x="233" y="28"/>
                </a:cxn>
                <a:cxn ang="0">
                  <a:pos x="233" y="0"/>
                </a:cxn>
                <a:cxn ang="0">
                  <a:pos x="233" y="0"/>
                </a:cxn>
                <a:cxn ang="0">
                  <a:pos x="233" y="0"/>
                </a:cxn>
              </a:cxnLst>
              <a:rect l="0" t="0" r="r" b="b"/>
              <a:pathLst>
                <a:path w="251" h="28">
                  <a:moveTo>
                    <a:pt x="23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0" y="0"/>
                    <a:pt x="0" y="28"/>
                    <a:pt x="18" y="28"/>
                  </a:cubicBezTo>
                  <a:cubicBezTo>
                    <a:pt x="233" y="28"/>
                    <a:pt x="233" y="28"/>
                    <a:pt x="233" y="28"/>
                  </a:cubicBezTo>
                  <a:cubicBezTo>
                    <a:pt x="251" y="28"/>
                    <a:pt x="251" y="0"/>
                    <a:pt x="233" y="0"/>
                  </a:cubicBezTo>
                  <a:close/>
                  <a:moveTo>
                    <a:pt x="233" y="0"/>
                  </a:moveTo>
                  <a:cubicBezTo>
                    <a:pt x="233" y="0"/>
                    <a:pt x="233" y="0"/>
                    <a:pt x="23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" name="Freeform 12">
              <a:extLst>
                <a:ext uri="{FF2B5EF4-FFF2-40B4-BE49-F238E27FC236}">
                  <a16:creationId xmlns:a16="http://schemas.microsoft.com/office/drawing/2014/main" id="{C24301F5-DD51-4877-A9A0-C801ED427E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13013" y="3678238"/>
              <a:ext cx="214313" cy="44450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18" y="0"/>
                </a:cxn>
                <a:cxn ang="0">
                  <a:pos x="18" y="28"/>
                </a:cxn>
                <a:cxn ang="0">
                  <a:pos x="121" y="28"/>
                </a:cxn>
                <a:cxn ang="0">
                  <a:pos x="121" y="0"/>
                </a:cxn>
                <a:cxn ang="0">
                  <a:pos x="121" y="0"/>
                </a:cxn>
                <a:cxn ang="0">
                  <a:pos x="121" y="0"/>
                </a:cxn>
              </a:cxnLst>
              <a:rect l="0" t="0" r="r" b="b"/>
              <a:pathLst>
                <a:path w="139" h="28">
                  <a:moveTo>
                    <a:pt x="121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0" y="0"/>
                    <a:pt x="0" y="28"/>
                    <a:pt x="18" y="28"/>
                  </a:cubicBezTo>
                  <a:cubicBezTo>
                    <a:pt x="121" y="28"/>
                    <a:pt x="121" y="28"/>
                    <a:pt x="121" y="28"/>
                  </a:cubicBezTo>
                  <a:cubicBezTo>
                    <a:pt x="139" y="28"/>
                    <a:pt x="139" y="0"/>
                    <a:pt x="121" y="0"/>
                  </a:cubicBezTo>
                  <a:close/>
                  <a:moveTo>
                    <a:pt x="121" y="0"/>
                  </a:moveTo>
                  <a:cubicBezTo>
                    <a:pt x="121" y="0"/>
                    <a:pt x="121" y="0"/>
                    <a:pt x="12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Freeform 13">
              <a:extLst>
                <a:ext uri="{FF2B5EF4-FFF2-40B4-BE49-F238E27FC236}">
                  <a16:creationId xmlns:a16="http://schemas.microsoft.com/office/drawing/2014/main" id="{0238CE3E-576B-4E4C-88BA-C247538D62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8213" y="3468688"/>
              <a:ext cx="606425" cy="327025"/>
            </a:xfrm>
            <a:custGeom>
              <a:avLst/>
              <a:gdLst/>
              <a:ahLst/>
              <a:cxnLst>
                <a:cxn ang="0">
                  <a:pos x="33" y="33"/>
                </a:cxn>
                <a:cxn ang="0">
                  <a:pos x="349" y="33"/>
                </a:cxn>
                <a:cxn ang="0">
                  <a:pos x="349" y="206"/>
                </a:cxn>
                <a:cxn ang="0">
                  <a:pos x="382" y="206"/>
                </a:cxn>
                <a:cxn ang="0">
                  <a:pos x="382" y="0"/>
                </a:cxn>
                <a:cxn ang="0">
                  <a:pos x="0" y="0"/>
                </a:cxn>
                <a:cxn ang="0">
                  <a:pos x="0" y="108"/>
                </a:cxn>
                <a:cxn ang="0">
                  <a:pos x="33" y="108"/>
                </a:cxn>
                <a:cxn ang="0">
                  <a:pos x="33" y="33"/>
                </a:cxn>
                <a:cxn ang="0">
                  <a:pos x="33" y="33"/>
                </a:cxn>
                <a:cxn ang="0">
                  <a:pos x="33" y="33"/>
                </a:cxn>
              </a:cxnLst>
              <a:rect l="0" t="0" r="r" b="b"/>
              <a:pathLst>
                <a:path w="382" h="206">
                  <a:moveTo>
                    <a:pt x="33" y="33"/>
                  </a:moveTo>
                  <a:lnTo>
                    <a:pt x="349" y="33"/>
                  </a:lnTo>
                  <a:lnTo>
                    <a:pt x="349" y="206"/>
                  </a:lnTo>
                  <a:lnTo>
                    <a:pt x="382" y="206"/>
                  </a:lnTo>
                  <a:lnTo>
                    <a:pt x="382" y="0"/>
                  </a:lnTo>
                  <a:lnTo>
                    <a:pt x="0" y="0"/>
                  </a:lnTo>
                  <a:lnTo>
                    <a:pt x="0" y="108"/>
                  </a:lnTo>
                  <a:lnTo>
                    <a:pt x="33" y="108"/>
                  </a:lnTo>
                  <a:lnTo>
                    <a:pt x="33" y="33"/>
                  </a:lnTo>
                  <a:close/>
                  <a:moveTo>
                    <a:pt x="33" y="33"/>
                  </a:moveTo>
                  <a:lnTo>
                    <a:pt x="33" y="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" name="Freeform 14">
              <a:extLst>
                <a:ext uri="{FF2B5EF4-FFF2-40B4-BE49-F238E27FC236}">
                  <a16:creationId xmlns:a16="http://schemas.microsoft.com/office/drawing/2014/main" id="{887C1907-D972-4984-AD26-8ED373F117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8213" y="3468688"/>
              <a:ext cx="606425" cy="327025"/>
            </a:xfrm>
            <a:custGeom>
              <a:avLst/>
              <a:gdLst/>
              <a:ahLst/>
              <a:cxnLst>
                <a:cxn ang="0">
                  <a:pos x="33" y="33"/>
                </a:cxn>
                <a:cxn ang="0">
                  <a:pos x="349" y="33"/>
                </a:cxn>
                <a:cxn ang="0">
                  <a:pos x="349" y="206"/>
                </a:cxn>
                <a:cxn ang="0">
                  <a:pos x="382" y="206"/>
                </a:cxn>
                <a:cxn ang="0">
                  <a:pos x="382" y="0"/>
                </a:cxn>
                <a:cxn ang="0">
                  <a:pos x="0" y="0"/>
                </a:cxn>
                <a:cxn ang="0">
                  <a:pos x="0" y="108"/>
                </a:cxn>
                <a:cxn ang="0">
                  <a:pos x="33" y="108"/>
                </a:cxn>
                <a:cxn ang="0">
                  <a:pos x="33" y="33"/>
                </a:cxn>
                <a:cxn ang="0">
                  <a:pos x="33" y="33"/>
                </a:cxn>
                <a:cxn ang="0">
                  <a:pos x="33" y="33"/>
                </a:cxn>
              </a:cxnLst>
              <a:rect l="0" t="0" r="r" b="b"/>
              <a:pathLst>
                <a:path w="382" h="206">
                  <a:moveTo>
                    <a:pt x="33" y="33"/>
                  </a:moveTo>
                  <a:lnTo>
                    <a:pt x="349" y="33"/>
                  </a:lnTo>
                  <a:lnTo>
                    <a:pt x="349" y="206"/>
                  </a:lnTo>
                  <a:lnTo>
                    <a:pt x="382" y="206"/>
                  </a:lnTo>
                  <a:lnTo>
                    <a:pt x="382" y="0"/>
                  </a:lnTo>
                  <a:lnTo>
                    <a:pt x="0" y="0"/>
                  </a:lnTo>
                  <a:lnTo>
                    <a:pt x="0" y="108"/>
                  </a:lnTo>
                  <a:lnTo>
                    <a:pt x="33" y="108"/>
                  </a:lnTo>
                  <a:lnTo>
                    <a:pt x="33" y="33"/>
                  </a:lnTo>
                  <a:moveTo>
                    <a:pt x="33" y="33"/>
                  </a:moveTo>
                  <a:lnTo>
                    <a:pt x="33" y="33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7" name="Freeform 15">
              <a:extLst>
                <a:ext uri="{FF2B5EF4-FFF2-40B4-BE49-F238E27FC236}">
                  <a16:creationId xmlns:a16="http://schemas.microsoft.com/office/drawing/2014/main" id="{2057A557-9C61-401D-A7CF-9BC54AF808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59038" y="3948113"/>
              <a:ext cx="298450" cy="285750"/>
            </a:xfrm>
            <a:custGeom>
              <a:avLst/>
              <a:gdLst/>
              <a:ahLst/>
              <a:cxnLst>
                <a:cxn ang="0">
                  <a:pos x="171" y="91"/>
                </a:cxn>
                <a:cxn ang="0">
                  <a:pos x="170" y="81"/>
                </a:cxn>
                <a:cxn ang="0">
                  <a:pos x="185" y="69"/>
                </a:cxn>
                <a:cxn ang="0">
                  <a:pos x="186" y="52"/>
                </a:cxn>
                <a:cxn ang="0">
                  <a:pos x="162" y="23"/>
                </a:cxn>
                <a:cxn ang="0">
                  <a:pos x="146" y="22"/>
                </a:cxn>
                <a:cxn ang="0">
                  <a:pos x="133" y="32"/>
                </a:cxn>
                <a:cxn ang="0">
                  <a:pos x="120" y="27"/>
                </a:cxn>
                <a:cxn ang="0">
                  <a:pos x="119" y="12"/>
                </a:cxn>
                <a:cxn ang="0">
                  <a:pos x="107" y="0"/>
                </a:cxn>
                <a:cxn ang="0">
                  <a:pos x="70" y="2"/>
                </a:cxn>
                <a:cxn ang="0">
                  <a:pos x="58" y="13"/>
                </a:cxn>
                <a:cxn ang="0">
                  <a:pos x="59" y="32"/>
                </a:cxn>
                <a:cxn ang="0">
                  <a:pos x="49" y="39"/>
                </a:cxn>
                <a:cxn ang="0">
                  <a:pos x="33" y="31"/>
                </a:cxn>
                <a:cxn ang="0">
                  <a:pos x="17" y="35"/>
                </a:cxn>
                <a:cxn ang="0">
                  <a:pos x="0" y="68"/>
                </a:cxn>
                <a:cxn ang="0">
                  <a:pos x="0" y="70"/>
                </a:cxn>
                <a:cxn ang="0">
                  <a:pos x="4" y="85"/>
                </a:cxn>
                <a:cxn ang="0">
                  <a:pos x="22" y="93"/>
                </a:cxn>
                <a:cxn ang="0">
                  <a:pos x="23" y="105"/>
                </a:cxn>
                <a:cxn ang="0">
                  <a:pos x="9" y="116"/>
                </a:cxn>
                <a:cxn ang="0">
                  <a:pos x="9" y="133"/>
                </a:cxn>
                <a:cxn ang="0">
                  <a:pos x="32" y="162"/>
                </a:cxn>
                <a:cxn ang="0">
                  <a:pos x="46" y="164"/>
                </a:cxn>
                <a:cxn ang="0">
                  <a:pos x="49" y="163"/>
                </a:cxn>
                <a:cxn ang="0">
                  <a:pos x="62" y="152"/>
                </a:cxn>
                <a:cxn ang="0">
                  <a:pos x="73" y="156"/>
                </a:cxn>
                <a:cxn ang="0">
                  <a:pos x="74" y="171"/>
                </a:cxn>
                <a:cxn ang="0">
                  <a:pos x="86" y="184"/>
                </a:cxn>
                <a:cxn ang="0">
                  <a:pos x="123" y="182"/>
                </a:cxn>
                <a:cxn ang="0">
                  <a:pos x="135" y="170"/>
                </a:cxn>
                <a:cxn ang="0">
                  <a:pos x="134" y="151"/>
                </a:cxn>
                <a:cxn ang="0">
                  <a:pos x="143" y="145"/>
                </a:cxn>
                <a:cxn ang="0">
                  <a:pos x="157" y="154"/>
                </a:cxn>
                <a:cxn ang="0">
                  <a:pos x="173" y="150"/>
                </a:cxn>
                <a:cxn ang="0">
                  <a:pos x="193" y="119"/>
                </a:cxn>
                <a:cxn ang="0">
                  <a:pos x="189" y="102"/>
                </a:cxn>
                <a:cxn ang="0">
                  <a:pos x="171" y="91"/>
                </a:cxn>
                <a:cxn ang="0">
                  <a:pos x="93" y="129"/>
                </a:cxn>
                <a:cxn ang="0">
                  <a:pos x="57" y="91"/>
                </a:cxn>
                <a:cxn ang="0">
                  <a:pos x="96" y="55"/>
                </a:cxn>
                <a:cxn ang="0">
                  <a:pos x="132" y="93"/>
                </a:cxn>
                <a:cxn ang="0">
                  <a:pos x="93" y="129"/>
                </a:cxn>
                <a:cxn ang="0">
                  <a:pos x="93" y="129"/>
                </a:cxn>
                <a:cxn ang="0">
                  <a:pos x="93" y="129"/>
                </a:cxn>
              </a:cxnLst>
              <a:rect l="0" t="0" r="r" b="b"/>
              <a:pathLst>
                <a:path w="193" h="184">
                  <a:moveTo>
                    <a:pt x="171" y="91"/>
                  </a:moveTo>
                  <a:cubicBezTo>
                    <a:pt x="171" y="88"/>
                    <a:pt x="171" y="84"/>
                    <a:pt x="170" y="81"/>
                  </a:cubicBezTo>
                  <a:cubicBezTo>
                    <a:pt x="175" y="77"/>
                    <a:pt x="185" y="69"/>
                    <a:pt x="185" y="69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62" y="23"/>
                    <a:pt x="162" y="23"/>
                    <a:pt x="162" y="23"/>
                  </a:cubicBezTo>
                  <a:cubicBezTo>
                    <a:pt x="146" y="22"/>
                    <a:pt x="146" y="22"/>
                    <a:pt x="146" y="22"/>
                  </a:cubicBezTo>
                  <a:cubicBezTo>
                    <a:pt x="146" y="22"/>
                    <a:pt x="137" y="29"/>
                    <a:pt x="133" y="32"/>
                  </a:cubicBezTo>
                  <a:cubicBezTo>
                    <a:pt x="129" y="30"/>
                    <a:pt x="124" y="28"/>
                    <a:pt x="120" y="27"/>
                  </a:cubicBezTo>
                  <a:cubicBezTo>
                    <a:pt x="119" y="22"/>
                    <a:pt x="119" y="12"/>
                    <a:pt x="119" y="12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3"/>
                    <a:pt x="59" y="26"/>
                    <a:pt x="59" y="32"/>
                  </a:cubicBezTo>
                  <a:cubicBezTo>
                    <a:pt x="55" y="34"/>
                    <a:pt x="52" y="36"/>
                    <a:pt x="49" y="39"/>
                  </a:cubicBezTo>
                  <a:cubicBezTo>
                    <a:pt x="44" y="36"/>
                    <a:pt x="33" y="31"/>
                    <a:pt x="33" y="31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4" y="85"/>
                    <a:pt x="4" y="85"/>
                    <a:pt x="4" y="85"/>
                  </a:cubicBezTo>
                  <a:cubicBezTo>
                    <a:pt x="4" y="85"/>
                    <a:pt x="16" y="90"/>
                    <a:pt x="22" y="93"/>
                  </a:cubicBezTo>
                  <a:cubicBezTo>
                    <a:pt x="22" y="97"/>
                    <a:pt x="22" y="101"/>
                    <a:pt x="23" y="105"/>
                  </a:cubicBezTo>
                  <a:cubicBezTo>
                    <a:pt x="19" y="109"/>
                    <a:pt x="9" y="116"/>
                    <a:pt x="9" y="116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32" y="162"/>
                    <a:pt x="32" y="162"/>
                    <a:pt x="32" y="162"/>
                  </a:cubicBezTo>
                  <a:cubicBezTo>
                    <a:pt x="32" y="162"/>
                    <a:pt x="45" y="164"/>
                    <a:pt x="46" y="164"/>
                  </a:cubicBezTo>
                  <a:cubicBezTo>
                    <a:pt x="49" y="163"/>
                    <a:pt x="49" y="163"/>
                    <a:pt x="49" y="163"/>
                  </a:cubicBezTo>
                  <a:cubicBezTo>
                    <a:pt x="49" y="163"/>
                    <a:pt x="57" y="156"/>
                    <a:pt x="62" y="152"/>
                  </a:cubicBezTo>
                  <a:cubicBezTo>
                    <a:pt x="66" y="154"/>
                    <a:pt x="69" y="155"/>
                    <a:pt x="73" y="156"/>
                  </a:cubicBezTo>
                  <a:cubicBezTo>
                    <a:pt x="74" y="161"/>
                    <a:pt x="74" y="171"/>
                    <a:pt x="74" y="171"/>
                  </a:cubicBezTo>
                  <a:cubicBezTo>
                    <a:pt x="86" y="184"/>
                    <a:pt x="86" y="184"/>
                    <a:pt x="86" y="184"/>
                  </a:cubicBezTo>
                  <a:cubicBezTo>
                    <a:pt x="123" y="182"/>
                    <a:pt x="123" y="182"/>
                    <a:pt x="123" y="182"/>
                  </a:cubicBezTo>
                  <a:cubicBezTo>
                    <a:pt x="135" y="170"/>
                    <a:pt x="135" y="170"/>
                    <a:pt x="135" y="170"/>
                  </a:cubicBezTo>
                  <a:cubicBezTo>
                    <a:pt x="135" y="170"/>
                    <a:pt x="134" y="157"/>
                    <a:pt x="134" y="151"/>
                  </a:cubicBezTo>
                  <a:cubicBezTo>
                    <a:pt x="137" y="149"/>
                    <a:pt x="140" y="147"/>
                    <a:pt x="143" y="145"/>
                  </a:cubicBezTo>
                  <a:cubicBezTo>
                    <a:pt x="157" y="154"/>
                    <a:pt x="157" y="154"/>
                    <a:pt x="157" y="154"/>
                  </a:cubicBezTo>
                  <a:cubicBezTo>
                    <a:pt x="173" y="150"/>
                    <a:pt x="173" y="150"/>
                    <a:pt x="173" y="150"/>
                  </a:cubicBezTo>
                  <a:cubicBezTo>
                    <a:pt x="193" y="119"/>
                    <a:pt x="193" y="119"/>
                    <a:pt x="193" y="119"/>
                  </a:cubicBezTo>
                  <a:cubicBezTo>
                    <a:pt x="189" y="102"/>
                    <a:pt x="189" y="102"/>
                    <a:pt x="189" y="102"/>
                  </a:cubicBezTo>
                  <a:cubicBezTo>
                    <a:pt x="189" y="102"/>
                    <a:pt x="177" y="95"/>
                    <a:pt x="171" y="91"/>
                  </a:cubicBezTo>
                  <a:close/>
                  <a:moveTo>
                    <a:pt x="93" y="129"/>
                  </a:moveTo>
                  <a:cubicBezTo>
                    <a:pt x="73" y="128"/>
                    <a:pt x="56" y="111"/>
                    <a:pt x="57" y="91"/>
                  </a:cubicBezTo>
                  <a:cubicBezTo>
                    <a:pt x="58" y="70"/>
                    <a:pt x="75" y="54"/>
                    <a:pt x="96" y="55"/>
                  </a:cubicBezTo>
                  <a:cubicBezTo>
                    <a:pt x="116" y="55"/>
                    <a:pt x="132" y="72"/>
                    <a:pt x="132" y="93"/>
                  </a:cubicBezTo>
                  <a:cubicBezTo>
                    <a:pt x="131" y="114"/>
                    <a:pt x="114" y="130"/>
                    <a:pt x="93" y="129"/>
                  </a:cubicBezTo>
                  <a:close/>
                  <a:moveTo>
                    <a:pt x="93" y="129"/>
                  </a:moveTo>
                  <a:cubicBezTo>
                    <a:pt x="93" y="129"/>
                    <a:pt x="93" y="129"/>
                    <a:pt x="93" y="129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8" name="Freeform 16">
              <a:extLst>
                <a:ext uri="{FF2B5EF4-FFF2-40B4-BE49-F238E27FC236}">
                  <a16:creationId xmlns:a16="http://schemas.microsoft.com/office/drawing/2014/main" id="{7FB894A4-A4B2-4A55-9AD4-94F18DA2E2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14600" y="3795713"/>
              <a:ext cx="320675" cy="258763"/>
            </a:xfrm>
            <a:custGeom>
              <a:avLst/>
              <a:gdLst/>
              <a:ahLst/>
              <a:cxnLst>
                <a:cxn ang="0">
                  <a:pos x="204" y="110"/>
                </a:cxn>
                <a:cxn ang="0">
                  <a:pos x="184" y="98"/>
                </a:cxn>
                <a:cxn ang="0">
                  <a:pos x="183" y="87"/>
                </a:cxn>
                <a:cxn ang="0">
                  <a:pos x="199" y="74"/>
                </a:cxn>
                <a:cxn ang="0">
                  <a:pos x="200" y="56"/>
                </a:cxn>
                <a:cxn ang="0">
                  <a:pos x="175" y="25"/>
                </a:cxn>
                <a:cxn ang="0">
                  <a:pos x="157" y="24"/>
                </a:cxn>
                <a:cxn ang="0">
                  <a:pos x="144" y="35"/>
                </a:cxn>
                <a:cxn ang="0">
                  <a:pos x="129" y="29"/>
                </a:cxn>
                <a:cxn ang="0">
                  <a:pos x="128" y="13"/>
                </a:cxn>
                <a:cxn ang="0">
                  <a:pos x="116" y="0"/>
                </a:cxn>
                <a:cxn ang="0">
                  <a:pos x="76" y="2"/>
                </a:cxn>
                <a:cxn ang="0">
                  <a:pos x="63" y="14"/>
                </a:cxn>
                <a:cxn ang="0">
                  <a:pos x="64" y="35"/>
                </a:cxn>
                <a:cxn ang="0">
                  <a:pos x="53" y="42"/>
                </a:cxn>
                <a:cxn ang="0">
                  <a:pos x="36" y="34"/>
                </a:cxn>
                <a:cxn ang="0">
                  <a:pos x="18" y="38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5" y="91"/>
                </a:cxn>
                <a:cxn ang="0">
                  <a:pos x="19" y="99"/>
                </a:cxn>
                <a:cxn ang="0">
                  <a:pos x="27" y="92"/>
                </a:cxn>
                <a:cxn ang="0">
                  <a:pos x="30" y="89"/>
                </a:cxn>
                <a:cxn ang="0">
                  <a:pos x="34" y="89"/>
                </a:cxn>
                <a:cxn ang="0">
                  <a:pos x="64" y="87"/>
                </a:cxn>
                <a:cxn ang="0">
                  <a:pos x="103" y="59"/>
                </a:cxn>
                <a:cxn ang="0">
                  <a:pos x="142" y="100"/>
                </a:cxn>
                <a:cxn ang="0">
                  <a:pos x="138" y="117"/>
                </a:cxn>
                <a:cxn ang="0">
                  <a:pos x="158" y="143"/>
                </a:cxn>
                <a:cxn ang="0">
                  <a:pos x="161" y="146"/>
                </a:cxn>
                <a:cxn ang="0">
                  <a:pos x="161" y="150"/>
                </a:cxn>
                <a:cxn ang="0">
                  <a:pos x="160" y="161"/>
                </a:cxn>
                <a:cxn ang="0">
                  <a:pos x="169" y="166"/>
                </a:cxn>
                <a:cxn ang="0">
                  <a:pos x="187" y="162"/>
                </a:cxn>
                <a:cxn ang="0">
                  <a:pos x="208" y="128"/>
                </a:cxn>
                <a:cxn ang="0">
                  <a:pos x="204" y="110"/>
                </a:cxn>
                <a:cxn ang="0">
                  <a:pos x="204" y="110"/>
                </a:cxn>
                <a:cxn ang="0">
                  <a:pos x="204" y="110"/>
                </a:cxn>
              </a:cxnLst>
              <a:rect l="0" t="0" r="r" b="b"/>
              <a:pathLst>
                <a:path w="208" h="166">
                  <a:moveTo>
                    <a:pt x="204" y="110"/>
                  </a:moveTo>
                  <a:cubicBezTo>
                    <a:pt x="204" y="110"/>
                    <a:pt x="191" y="102"/>
                    <a:pt x="184" y="98"/>
                  </a:cubicBezTo>
                  <a:cubicBezTo>
                    <a:pt x="184" y="94"/>
                    <a:pt x="184" y="91"/>
                    <a:pt x="183" y="87"/>
                  </a:cubicBezTo>
                  <a:cubicBezTo>
                    <a:pt x="189" y="83"/>
                    <a:pt x="199" y="74"/>
                    <a:pt x="199" y="74"/>
                  </a:cubicBezTo>
                  <a:cubicBezTo>
                    <a:pt x="200" y="56"/>
                    <a:pt x="200" y="56"/>
                    <a:pt x="200" y="56"/>
                  </a:cubicBezTo>
                  <a:cubicBezTo>
                    <a:pt x="175" y="25"/>
                    <a:pt x="175" y="25"/>
                    <a:pt x="175" y="25"/>
                  </a:cubicBezTo>
                  <a:cubicBezTo>
                    <a:pt x="157" y="24"/>
                    <a:pt x="157" y="24"/>
                    <a:pt x="157" y="24"/>
                  </a:cubicBezTo>
                  <a:cubicBezTo>
                    <a:pt x="157" y="24"/>
                    <a:pt x="148" y="31"/>
                    <a:pt x="144" y="35"/>
                  </a:cubicBezTo>
                  <a:cubicBezTo>
                    <a:pt x="139" y="32"/>
                    <a:pt x="134" y="30"/>
                    <a:pt x="129" y="29"/>
                  </a:cubicBezTo>
                  <a:cubicBezTo>
                    <a:pt x="129" y="24"/>
                    <a:pt x="128" y="13"/>
                    <a:pt x="128" y="13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3" y="14"/>
                    <a:pt x="63" y="28"/>
                    <a:pt x="64" y="35"/>
                  </a:cubicBezTo>
                  <a:cubicBezTo>
                    <a:pt x="60" y="37"/>
                    <a:pt x="56" y="39"/>
                    <a:pt x="53" y="42"/>
                  </a:cubicBezTo>
                  <a:cubicBezTo>
                    <a:pt x="47" y="39"/>
                    <a:pt x="36" y="34"/>
                    <a:pt x="36" y="34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5" y="91"/>
                    <a:pt x="13" y="95"/>
                    <a:pt x="19" y="99"/>
                  </a:cubicBezTo>
                  <a:cubicBezTo>
                    <a:pt x="27" y="92"/>
                    <a:pt x="27" y="92"/>
                    <a:pt x="27" y="92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34" y="89"/>
                    <a:pt x="34" y="89"/>
                    <a:pt x="34" y="89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69" y="70"/>
                    <a:pt x="85" y="58"/>
                    <a:pt x="103" y="59"/>
                  </a:cubicBezTo>
                  <a:cubicBezTo>
                    <a:pt x="125" y="60"/>
                    <a:pt x="142" y="78"/>
                    <a:pt x="142" y="100"/>
                  </a:cubicBezTo>
                  <a:cubicBezTo>
                    <a:pt x="142" y="106"/>
                    <a:pt x="140" y="112"/>
                    <a:pt x="138" y="117"/>
                  </a:cubicBezTo>
                  <a:cubicBezTo>
                    <a:pt x="158" y="143"/>
                    <a:pt x="158" y="143"/>
                    <a:pt x="158" y="143"/>
                  </a:cubicBezTo>
                  <a:cubicBezTo>
                    <a:pt x="161" y="146"/>
                    <a:pt x="161" y="146"/>
                    <a:pt x="161" y="146"/>
                  </a:cubicBezTo>
                  <a:cubicBezTo>
                    <a:pt x="161" y="150"/>
                    <a:pt x="161" y="150"/>
                    <a:pt x="161" y="150"/>
                  </a:cubicBezTo>
                  <a:cubicBezTo>
                    <a:pt x="160" y="161"/>
                    <a:pt x="160" y="161"/>
                    <a:pt x="160" y="161"/>
                  </a:cubicBezTo>
                  <a:cubicBezTo>
                    <a:pt x="165" y="163"/>
                    <a:pt x="169" y="166"/>
                    <a:pt x="169" y="1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208" y="128"/>
                    <a:pt x="208" y="128"/>
                    <a:pt x="208" y="128"/>
                  </a:cubicBezTo>
                  <a:lnTo>
                    <a:pt x="204" y="110"/>
                  </a:lnTo>
                  <a:close/>
                  <a:moveTo>
                    <a:pt x="204" y="110"/>
                  </a:moveTo>
                  <a:cubicBezTo>
                    <a:pt x="204" y="110"/>
                    <a:pt x="204" y="110"/>
                    <a:pt x="204" y="11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" name="Freeform 17">
              <a:extLst>
                <a:ext uri="{FF2B5EF4-FFF2-40B4-BE49-F238E27FC236}">
                  <a16:creationId xmlns:a16="http://schemas.microsoft.com/office/drawing/2014/main" id="{B10D87EB-6CE0-4A2F-BB52-7DF228502A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6150" y="3835400"/>
              <a:ext cx="44450" cy="7143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23" y="43"/>
                </a:cxn>
                <a:cxn ang="0">
                  <a:pos x="28" y="36"/>
                </a:cxn>
                <a:cxn ang="0">
                  <a:pos x="29" y="23"/>
                </a:cxn>
                <a:cxn ang="0">
                  <a:pos x="28" y="12"/>
                </a:cxn>
                <a:cxn ang="0">
                  <a:pos x="26" y="5"/>
                </a:cxn>
                <a:cxn ang="0">
                  <a:pos x="21" y="1"/>
                </a:cxn>
                <a:cxn ang="0">
                  <a:pos x="15" y="0"/>
                </a:cxn>
                <a:cxn ang="0">
                  <a:pos x="7" y="3"/>
                </a:cxn>
                <a:cxn ang="0">
                  <a:pos x="2" y="10"/>
                </a:cxn>
                <a:cxn ang="0">
                  <a:pos x="0" y="23"/>
                </a:cxn>
                <a:cxn ang="0">
                  <a:pos x="5" y="41"/>
                </a:cxn>
                <a:cxn ang="0">
                  <a:pos x="15" y="46"/>
                </a:cxn>
                <a:cxn ang="0">
                  <a:pos x="9" y="8"/>
                </a:cxn>
                <a:cxn ang="0">
                  <a:pos x="15" y="4"/>
                </a:cxn>
                <a:cxn ang="0">
                  <a:pos x="21" y="8"/>
                </a:cxn>
                <a:cxn ang="0">
                  <a:pos x="24" y="23"/>
                </a:cxn>
                <a:cxn ang="0">
                  <a:pos x="21" y="38"/>
                </a:cxn>
                <a:cxn ang="0">
                  <a:pos x="15" y="41"/>
                </a:cxn>
                <a:cxn ang="0">
                  <a:pos x="8" y="38"/>
                </a:cxn>
                <a:cxn ang="0">
                  <a:pos x="6" y="23"/>
                </a:cxn>
                <a:cxn ang="0">
                  <a:pos x="9" y="8"/>
                </a:cxn>
                <a:cxn ang="0">
                  <a:pos x="9" y="8"/>
                </a:cxn>
                <a:cxn ang="0">
                  <a:pos x="9" y="8"/>
                </a:cxn>
              </a:cxnLst>
              <a:rect l="0" t="0" r="r" b="b"/>
              <a:pathLst>
                <a:path w="29" h="46">
                  <a:moveTo>
                    <a:pt x="15" y="46"/>
                  </a:moveTo>
                  <a:cubicBezTo>
                    <a:pt x="18" y="46"/>
                    <a:pt x="21" y="45"/>
                    <a:pt x="23" y="43"/>
                  </a:cubicBezTo>
                  <a:cubicBezTo>
                    <a:pt x="25" y="41"/>
                    <a:pt x="27" y="39"/>
                    <a:pt x="28" y="36"/>
                  </a:cubicBezTo>
                  <a:cubicBezTo>
                    <a:pt x="29" y="32"/>
                    <a:pt x="29" y="28"/>
                    <a:pt x="29" y="23"/>
                  </a:cubicBezTo>
                  <a:cubicBezTo>
                    <a:pt x="29" y="18"/>
                    <a:pt x="29" y="15"/>
                    <a:pt x="28" y="12"/>
                  </a:cubicBezTo>
                  <a:cubicBezTo>
                    <a:pt x="28" y="10"/>
                    <a:pt x="27" y="7"/>
                    <a:pt x="26" y="5"/>
                  </a:cubicBezTo>
                  <a:cubicBezTo>
                    <a:pt x="24" y="4"/>
                    <a:pt x="23" y="2"/>
                    <a:pt x="21" y="1"/>
                  </a:cubicBezTo>
                  <a:cubicBezTo>
                    <a:pt x="19" y="0"/>
                    <a:pt x="17" y="0"/>
                    <a:pt x="15" y="0"/>
                  </a:cubicBezTo>
                  <a:cubicBezTo>
                    <a:pt x="11" y="0"/>
                    <a:pt x="9" y="1"/>
                    <a:pt x="7" y="3"/>
                  </a:cubicBezTo>
                  <a:cubicBezTo>
                    <a:pt x="4" y="4"/>
                    <a:pt x="3" y="7"/>
                    <a:pt x="2" y="10"/>
                  </a:cubicBezTo>
                  <a:cubicBezTo>
                    <a:pt x="1" y="13"/>
                    <a:pt x="0" y="18"/>
                    <a:pt x="0" y="23"/>
                  </a:cubicBezTo>
                  <a:cubicBezTo>
                    <a:pt x="0" y="31"/>
                    <a:pt x="2" y="37"/>
                    <a:pt x="5" y="41"/>
                  </a:cubicBezTo>
                  <a:cubicBezTo>
                    <a:pt x="7" y="44"/>
                    <a:pt x="10" y="46"/>
                    <a:pt x="15" y="46"/>
                  </a:cubicBezTo>
                  <a:close/>
                  <a:moveTo>
                    <a:pt x="9" y="8"/>
                  </a:moveTo>
                  <a:cubicBezTo>
                    <a:pt x="10" y="5"/>
                    <a:pt x="12" y="4"/>
                    <a:pt x="15" y="4"/>
                  </a:cubicBezTo>
                  <a:cubicBezTo>
                    <a:pt x="17" y="4"/>
                    <a:pt x="19" y="6"/>
                    <a:pt x="21" y="8"/>
                  </a:cubicBezTo>
                  <a:cubicBezTo>
                    <a:pt x="23" y="10"/>
                    <a:pt x="24" y="15"/>
                    <a:pt x="24" y="23"/>
                  </a:cubicBezTo>
                  <a:cubicBezTo>
                    <a:pt x="24" y="30"/>
                    <a:pt x="23" y="35"/>
                    <a:pt x="21" y="38"/>
                  </a:cubicBezTo>
                  <a:cubicBezTo>
                    <a:pt x="19" y="40"/>
                    <a:pt x="17" y="41"/>
                    <a:pt x="15" y="41"/>
                  </a:cubicBezTo>
                  <a:cubicBezTo>
                    <a:pt x="12" y="41"/>
                    <a:pt x="10" y="40"/>
                    <a:pt x="8" y="38"/>
                  </a:cubicBezTo>
                  <a:cubicBezTo>
                    <a:pt x="7" y="35"/>
                    <a:pt x="6" y="30"/>
                    <a:pt x="6" y="23"/>
                  </a:cubicBezTo>
                  <a:cubicBezTo>
                    <a:pt x="6" y="15"/>
                    <a:pt x="7" y="10"/>
                    <a:pt x="9" y="8"/>
                  </a:cubicBezTo>
                  <a:close/>
                  <a:moveTo>
                    <a:pt x="9" y="8"/>
                  </a:moveTo>
                  <a:cubicBezTo>
                    <a:pt x="9" y="8"/>
                    <a:pt x="9" y="8"/>
                    <a:pt x="9" y="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Freeform 18">
              <a:extLst>
                <a:ext uri="{FF2B5EF4-FFF2-40B4-BE49-F238E27FC236}">
                  <a16:creationId xmlns:a16="http://schemas.microsoft.com/office/drawing/2014/main" id="{70F6B5C3-7E32-4A6C-AC86-BF8534B64E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6475" y="3835400"/>
              <a:ext cx="25400" cy="6985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6" y="14"/>
                </a:cxn>
                <a:cxn ang="0">
                  <a:pos x="11" y="10"/>
                </a:cxn>
                <a:cxn ang="0">
                  <a:pos x="11" y="45"/>
                </a:cxn>
                <a:cxn ang="0">
                  <a:pos x="17" y="45"/>
                </a:cxn>
                <a:cxn ang="0">
                  <a:pos x="17" y="0"/>
                </a:cxn>
                <a:cxn ang="0">
                  <a:pos x="13" y="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17" h="45">
                  <a:moveTo>
                    <a:pt x="8" y="6"/>
                  </a:moveTo>
                  <a:cubicBezTo>
                    <a:pt x="6" y="8"/>
                    <a:pt x="3" y="10"/>
                    <a:pt x="0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6"/>
                    <a:pt x="4" y="15"/>
                    <a:pt x="6" y="14"/>
                  </a:cubicBezTo>
                  <a:cubicBezTo>
                    <a:pt x="8" y="12"/>
                    <a:pt x="10" y="11"/>
                    <a:pt x="11" y="10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1" y="4"/>
                    <a:pt x="8" y="6"/>
                  </a:cubicBezTo>
                  <a:close/>
                  <a:moveTo>
                    <a:pt x="8" y="6"/>
                  </a:moveTo>
                  <a:cubicBezTo>
                    <a:pt x="8" y="6"/>
                    <a:pt x="8" y="6"/>
                    <a:pt x="8" y="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Freeform 19">
              <a:extLst>
                <a:ext uri="{FF2B5EF4-FFF2-40B4-BE49-F238E27FC236}">
                  <a16:creationId xmlns:a16="http://schemas.microsoft.com/office/drawing/2014/main" id="{890A7262-B90C-497C-84D0-4951F6DA02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7738" y="3938588"/>
              <a:ext cx="44450" cy="71438"/>
            </a:xfrm>
            <a:custGeom>
              <a:avLst/>
              <a:gdLst/>
              <a:ahLst/>
              <a:cxnLst>
                <a:cxn ang="0">
                  <a:pos x="26" y="6"/>
                </a:cxn>
                <a:cxn ang="0">
                  <a:pos x="21" y="1"/>
                </a:cxn>
                <a:cxn ang="0">
                  <a:pos x="15" y="0"/>
                </a:cxn>
                <a:cxn ang="0">
                  <a:pos x="7" y="3"/>
                </a:cxn>
                <a:cxn ang="0">
                  <a:pos x="2" y="10"/>
                </a:cxn>
                <a:cxn ang="0">
                  <a:pos x="0" y="23"/>
                </a:cxn>
                <a:cxn ang="0">
                  <a:pos x="5" y="41"/>
                </a:cxn>
                <a:cxn ang="0">
                  <a:pos x="15" y="46"/>
                </a:cxn>
                <a:cxn ang="0">
                  <a:pos x="23" y="43"/>
                </a:cxn>
                <a:cxn ang="0">
                  <a:pos x="28" y="36"/>
                </a:cxn>
                <a:cxn ang="0">
                  <a:pos x="29" y="23"/>
                </a:cxn>
                <a:cxn ang="0">
                  <a:pos x="29" y="12"/>
                </a:cxn>
                <a:cxn ang="0">
                  <a:pos x="26" y="6"/>
                </a:cxn>
                <a:cxn ang="0">
                  <a:pos x="21" y="38"/>
                </a:cxn>
                <a:cxn ang="0">
                  <a:pos x="15" y="41"/>
                </a:cxn>
                <a:cxn ang="0">
                  <a:pos x="8" y="38"/>
                </a:cxn>
                <a:cxn ang="0">
                  <a:pos x="6" y="23"/>
                </a:cxn>
                <a:cxn ang="0">
                  <a:pos x="9" y="8"/>
                </a:cxn>
                <a:cxn ang="0">
                  <a:pos x="15" y="4"/>
                </a:cxn>
                <a:cxn ang="0">
                  <a:pos x="21" y="8"/>
                </a:cxn>
                <a:cxn ang="0">
                  <a:pos x="24" y="23"/>
                </a:cxn>
                <a:cxn ang="0">
                  <a:pos x="21" y="38"/>
                </a:cxn>
                <a:cxn ang="0">
                  <a:pos x="21" y="38"/>
                </a:cxn>
                <a:cxn ang="0">
                  <a:pos x="21" y="38"/>
                </a:cxn>
              </a:cxnLst>
              <a:rect l="0" t="0" r="r" b="b"/>
              <a:pathLst>
                <a:path w="29" h="46">
                  <a:moveTo>
                    <a:pt x="26" y="6"/>
                  </a:moveTo>
                  <a:cubicBezTo>
                    <a:pt x="25" y="4"/>
                    <a:pt x="23" y="2"/>
                    <a:pt x="21" y="1"/>
                  </a:cubicBezTo>
                  <a:cubicBezTo>
                    <a:pt x="19" y="0"/>
                    <a:pt x="17" y="0"/>
                    <a:pt x="15" y="0"/>
                  </a:cubicBezTo>
                  <a:cubicBezTo>
                    <a:pt x="12" y="0"/>
                    <a:pt x="9" y="1"/>
                    <a:pt x="7" y="3"/>
                  </a:cubicBezTo>
                  <a:cubicBezTo>
                    <a:pt x="5" y="4"/>
                    <a:pt x="3" y="7"/>
                    <a:pt x="2" y="10"/>
                  </a:cubicBezTo>
                  <a:cubicBezTo>
                    <a:pt x="1" y="13"/>
                    <a:pt x="0" y="18"/>
                    <a:pt x="0" y="23"/>
                  </a:cubicBezTo>
                  <a:cubicBezTo>
                    <a:pt x="0" y="31"/>
                    <a:pt x="2" y="37"/>
                    <a:pt x="5" y="41"/>
                  </a:cubicBezTo>
                  <a:cubicBezTo>
                    <a:pt x="7" y="44"/>
                    <a:pt x="10" y="46"/>
                    <a:pt x="15" y="46"/>
                  </a:cubicBezTo>
                  <a:cubicBezTo>
                    <a:pt x="18" y="46"/>
                    <a:pt x="21" y="45"/>
                    <a:pt x="23" y="43"/>
                  </a:cubicBezTo>
                  <a:cubicBezTo>
                    <a:pt x="25" y="41"/>
                    <a:pt x="27" y="39"/>
                    <a:pt x="28" y="36"/>
                  </a:cubicBezTo>
                  <a:cubicBezTo>
                    <a:pt x="29" y="32"/>
                    <a:pt x="29" y="28"/>
                    <a:pt x="29" y="23"/>
                  </a:cubicBezTo>
                  <a:cubicBezTo>
                    <a:pt x="29" y="18"/>
                    <a:pt x="29" y="15"/>
                    <a:pt x="29" y="12"/>
                  </a:cubicBezTo>
                  <a:cubicBezTo>
                    <a:pt x="28" y="10"/>
                    <a:pt x="27" y="7"/>
                    <a:pt x="26" y="6"/>
                  </a:cubicBezTo>
                  <a:close/>
                  <a:moveTo>
                    <a:pt x="21" y="38"/>
                  </a:moveTo>
                  <a:cubicBezTo>
                    <a:pt x="20" y="40"/>
                    <a:pt x="17" y="41"/>
                    <a:pt x="15" y="41"/>
                  </a:cubicBezTo>
                  <a:cubicBezTo>
                    <a:pt x="12" y="41"/>
                    <a:pt x="10" y="40"/>
                    <a:pt x="8" y="38"/>
                  </a:cubicBezTo>
                  <a:cubicBezTo>
                    <a:pt x="7" y="35"/>
                    <a:pt x="6" y="30"/>
                    <a:pt x="6" y="23"/>
                  </a:cubicBezTo>
                  <a:cubicBezTo>
                    <a:pt x="6" y="15"/>
                    <a:pt x="7" y="10"/>
                    <a:pt x="9" y="8"/>
                  </a:cubicBezTo>
                  <a:cubicBezTo>
                    <a:pt x="10" y="6"/>
                    <a:pt x="12" y="4"/>
                    <a:pt x="15" y="4"/>
                  </a:cubicBezTo>
                  <a:cubicBezTo>
                    <a:pt x="17" y="4"/>
                    <a:pt x="20" y="6"/>
                    <a:pt x="21" y="8"/>
                  </a:cubicBezTo>
                  <a:cubicBezTo>
                    <a:pt x="23" y="10"/>
                    <a:pt x="24" y="15"/>
                    <a:pt x="24" y="23"/>
                  </a:cubicBezTo>
                  <a:cubicBezTo>
                    <a:pt x="24" y="30"/>
                    <a:pt x="23" y="35"/>
                    <a:pt x="21" y="38"/>
                  </a:cubicBezTo>
                  <a:close/>
                  <a:moveTo>
                    <a:pt x="21" y="38"/>
                  </a:moveTo>
                  <a:cubicBezTo>
                    <a:pt x="21" y="38"/>
                    <a:pt x="21" y="38"/>
                    <a:pt x="21" y="3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2" name="Freeform 20">
              <a:extLst>
                <a:ext uri="{FF2B5EF4-FFF2-40B4-BE49-F238E27FC236}">
                  <a16:creationId xmlns:a16="http://schemas.microsoft.com/office/drawing/2014/main" id="{0FDFB87A-86E2-4D41-9161-822F994E7E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8063" y="3938588"/>
              <a:ext cx="25400" cy="69850"/>
            </a:xfrm>
            <a:custGeom>
              <a:avLst/>
              <a:gdLst/>
              <a:ahLst/>
              <a:cxnLst>
                <a:cxn ang="0">
                  <a:pos x="17" y="45"/>
                </a:cxn>
                <a:cxn ang="0">
                  <a:pos x="17" y="0"/>
                </a:cxn>
                <a:cxn ang="0">
                  <a:pos x="13" y="0"/>
                </a:cxn>
                <a:cxn ang="0">
                  <a:pos x="8" y="6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6" y="14"/>
                </a:cxn>
                <a:cxn ang="0">
                  <a:pos x="11" y="10"/>
                </a:cxn>
                <a:cxn ang="0">
                  <a:pos x="11" y="45"/>
                </a:cxn>
                <a:cxn ang="0">
                  <a:pos x="17" y="45"/>
                </a:cxn>
                <a:cxn ang="0">
                  <a:pos x="17" y="45"/>
                </a:cxn>
                <a:cxn ang="0">
                  <a:pos x="17" y="45"/>
                </a:cxn>
              </a:cxnLst>
              <a:rect l="0" t="0" r="r" b="b"/>
              <a:pathLst>
                <a:path w="17" h="45">
                  <a:moveTo>
                    <a:pt x="17" y="4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1" y="4"/>
                    <a:pt x="8" y="6"/>
                  </a:cubicBezTo>
                  <a:cubicBezTo>
                    <a:pt x="6" y="8"/>
                    <a:pt x="3" y="10"/>
                    <a:pt x="0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6"/>
                    <a:pt x="4" y="15"/>
                    <a:pt x="6" y="14"/>
                  </a:cubicBezTo>
                  <a:cubicBezTo>
                    <a:pt x="8" y="12"/>
                    <a:pt x="10" y="11"/>
                    <a:pt x="11" y="10"/>
                  </a:cubicBezTo>
                  <a:cubicBezTo>
                    <a:pt x="11" y="45"/>
                    <a:pt x="11" y="45"/>
                    <a:pt x="11" y="45"/>
                  </a:cubicBezTo>
                  <a:lnTo>
                    <a:pt x="17" y="45"/>
                  </a:lnTo>
                  <a:close/>
                  <a:moveTo>
                    <a:pt x="17" y="45"/>
                  </a:moveTo>
                  <a:cubicBezTo>
                    <a:pt x="17" y="45"/>
                    <a:pt x="17" y="45"/>
                    <a:pt x="17" y="4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" name="Freeform 21">
              <a:extLst>
                <a:ext uri="{FF2B5EF4-FFF2-40B4-BE49-F238E27FC236}">
                  <a16:creationId xmlns:a16="http://schemas.microsoft.com/office/drawing/2014/main" id="{B484B34A-3A6F-4960-8C21-59582DD65C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5688" y="3938588"/>
              <a:ext cx="25400" cy="69850"/>
            </a:xfrm>
            <a:custGeom>
              <a:avLst/>
              <a:gdLst/>
              <a:ahLst/>
              <a:cxnLst>
                <a:cxn ang="0">
                  <a:pos x="16" y="45"/>
                </a:cxn>
                <a:cxn ang="0">
                  <a:pos x="16" y="0"/>
                </a:cxn>
                <a:cxn ang="0">
                  <a:pos x="13" y="0"/>
                </a:cxn>
                <a:cxn ang="0">
                  <a:pos x="8" y="6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5" y="14"/>
                </a:cxn>
                <a:cxn ang="0">
                  <a:pos x="11" y="10"/>
                </a:cxn>
                <a:cxn ang="0">
                  <a:pos x="11" y="45"/>
                </a:cxn>
                <a:cxn ang="0">
                  <a:pos x="16" y="45"/>
                </a:cxn>
                <a:cxn ang="0">
                  <a:pos x="16" y="45"/>
                </a:cxn>
                <a:cxn ang="0">
                  <a:pos x="16" y="45"/>
                </a:cxn>
              </a:cxnLst>
              <a:rect l="0" t="0" r="r" b="b"/>
              <a:pathLst>
                <a:path w="16" h="45">
                  <a:moveTo>
                    <a:pt x="16" y="45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0" y="4"/>
                    <a:pt x="8" y="6"/>
                  </a:cubicBezTo>
                  <a:cubicBezTo>
                    <a:pt x="5" y="8"/>
                    <a:pt x="3" y="10"/>
                    <a:pt x="0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3" y="15"/>
                    <a:pt x="5" y="14"/>
                  </a:cubicBezTo>
                  <a:cubicBezTo>
                    <a:pt x="8" y="12"/>
                    <a:pt x="9" y="11"/>
                    <a:pt x="11" y="10"/>
                  </a:cubicBezTo>
                  <a:cubicBezTo>
                    <a:pt x="11" y="45"/>
                    <a:pt x="11" y="45"/>
                    <a:pt x="11" y="45"/>
                  </a:cubicBezTo>
                  <a:lnTo>
                    <a:pt x="16" y="45"/>
                  </a:lnTo>
                  <a:close/>
                  <a:moveTo>
                    <a:pt x="16" y="45"/>
                  </a:moveTo>
                  <a:cubicBezTo>
                    <a:pt x="16" y="45"/>
                    <a:pt x="16" y="45"/>
                    <a:pt x="16" y="4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" name="Freeform 22">
              <a:extLst>
                <a:ext uri="{FF2B5EF4-FFF2-40B4-BE49-F238E27FC236}">
                  <a16:creationId xmlns:a16="http://schemas.microsoft.com/office/drawing/2014/main" id="{FEBF4B89-4A59-430F-9887-737301DDD8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71725" y="3938588"/>
              <a:ext cx="46038" cy="71438"/>
            </a:xfrm>
            <a:custGeom>
              <a:avLst/>
              <a:gdLst/>
              <a:ahLst/>
              <a:cxnLst>
                <a:cxn ang="0">
                  <a:pos x="26" y="6"/>
                </a:cxn>
                <a:cxn ang="0">
                  <a:pos x="21" y="1"/>
                </a:cxn>
                <a:cxn ang="0">
                  <a:pos x="15" y="0"/>
                </a:cxn>
                <a:cxn ang="0">
                  <a:pos x="7" y="3"/>
                </a:cxn>
                <a:cxn ang="0">
                  <a:pos x="2" y="10"/>
                </a:cxn>
                <a:cxn ang="0">
                  <a:pos x="0" y="23"/>
                </a:cxn>
                <a:cxn ang="0">
                  <a:pos x="5" y="41"/>
                </a:cxn>
                <a:cxn ang="0">
                  <a:pos x="15" y="46"/>
                </a:cxn>
                <a:cxn ang="0">
                  <a:pos x="23" y="43"/>
                </a:cxn>
                <a:cxn ang="0">
                  <a:pos x="28" y="36"/>
                </a:cxn>
                <a:cxn ang="0">
                  <a:pos x="30" y="23"/>
                </a:cxn>
                <a:cxn ang="0">
                  <a:pos x="29" y="12"/>
                </a:cxn>
                <a:cxn ang="0">
                  <a:pos x="26" y="6"/>
                </a:cxn>
                <a:cxn ang="0">
                  <a:pos x="21" y="38"/>
                </a:cxn>
                <a:cxn ang="0">
                  <a:pos x="15" y="41"/>
                </a:cxn>
                <a:cxn ang="0">
                  <a:pos x="9" y="38"/>
                </a:cxn>
                <a:cxn ang="0">
                  <a:pos x="6" y="23"/>
                </a:cxn>
                <a:cxn ang="0">
                  <a:pos x="9" y="8"/>
                </a:cxn>
                <a:cxn ang="0">
                  <a:pos x="15" y="4"/>
                </a:cxn>
                <a:cxn ang="0">
                  <a:pos x="21" y="8"/>
                </a:cxn>
                <a:cxn ang="0">
                  <a:pos x="24" y="23"/>
                </a:cxn>
                <a:cxn ang="0">
                  <a:pos x="21" y="38"/>
                </a:cxn>
                <a:cxn ang="0">
                  <a:pos x="21" y="38"/>
                </a:cxn>
                <a:cxn ang="0">
                  <a:pos x="21" y="38"/>
                </a:cxn>
              </a:cxnLst>
              <a:rect l="0" t="0" r="r" b="b"/>
              <a:pathLst>
                <a:path w="30" h="46">
                  <a:moveTo>
                    <a:pt x="26" y="6"/>
                  </a:moveTo>
                  <a:cubicBezTo>
                    <a:pt x="25" y="4"/>
                    <a:pt x="23" y="2"/>
                    <a:pt x="21" y="1"/>
                  </a:cubicBezTo>
                  <a:cubicBezTo>
                    <a:pt x="19" y="0"/>
                    <a:pt x="17" y="0"/>
                    <a:pt x="15" y="0"/>
                  </a:cubicBezTo>
                  <a:cubicBezTo>
                    <a:pt x="12" y="0"/>
                    <a:pt x="9" y="1"/>
                    <a:pt x="7" y="3"/>
                  </a:cubicBezTo>
                  <a:cubicBezTo>
                    <a:pt x="5" y="4"/>
                    <a:pt x="3" y="7"/>
                    <a:pt x="2" y="10"/>
                  </a:cubicBezTo>
                  <a:cubicBezTo>
                    <a:pt x="1" y="13"/>
                    <a:pt x="0" y="18"/>
                    <a:pt x="0" y="23"/>
                  </a:cubicBezTo>
                  <a:cubicBezTo>
                    <a:pt x="0" y="31"/>
                    <a:pt x="2" y="37"/>
                    <a:pt x="5" y="41"/>
                  </a:cubicBezTo>
                  <a:cubicBezTo>
                    <a:pt x="7" y="44"/>
                    <a:pt x="11" y="46"/>
                    <a:pt x="15" y="46"/>
                  </a:cubicBezTo>
                  <a:cubicBezTo>
                    <a:pt x="18" y="46"/>
                    <a:pt x="21" y="45"/>
                    <a:pt x="23" y="43"/>
                  </a:cubicBezTo>
                  <a:cubicBezTo>
                    <a:pt x="25" y="41"/>
                    <a:pt x="27" y="39"/>
                    <a:pt x="28" y="36"/>
                  </a:cubicBezTo>
                  <a:cubicBezTo>
                    <a:pt x="29" y="32"/>
                    <a:pt x="30" y="28"/>
                    <a:pt x="30" y="23"/>
                  </a:cubicBezTo>
                  <a:cubicBezTo>
                    <a:pt x="30" y="18"/>
                    <a:pt x="29" y="15"/>
                    <a:pt x="29" y="12"/>
                  </a:cubicBezTo>
                  <a:cubicBezTo>
                    <a:pt x="28" y="10"/>
                    <a:pt x="27" y="7"/>
                    <a:pt x="26" y="6"/>
                  </a:cubicBezTo>
                  <a:close/>
                  <a:moveTo>
                    <a:pt x="21" y="38"/>
                  </a:moveTo>
                  <a:cubicBezTo>
                    <a:pt x="20" y="40"/>
                    <a:pt x="17" y="41"/>
                    <a:pt x="15" y="41"/>
                  </a:cubicBezTo>
                  <a:cubicBezTo>
                    <a:pt x="12" y="41"/>
                    <a:pt x="10" y="40"/>
                    <a:pt x="9" y="38"/>
                  </a:cubicBezTo>
                  <a:cubicBezTo>
                    <a:pt x="7" y="35"/>
                    <a:pt x="6" y="30"/>
                    <a:pt x="6" y="23"/>
                  </a:cubicBezTo>
                  <a:cubicBezTo>
                    <a:pt x="6" y="15"/>
                    <a:pt x="7" y="10"/>
                    <a:pt x="9" y="8"/>
                  </a:cubicBezTo>
                  <a:cubicBezTo>
                    <a:pt x="10" y="6"/>
                    <a:pt x="12" y="4"/>
                    <a:pt x="15" y="4"/>
                  </a:cubicBezTo>
                  <a:cubicBezTo>
                    <a:pt x="17" y="4"/>
                    <a:pt x="20" y="6"/>
                    <a:pt x="21" y="8"/>
                  </a:cubicBezTo>
                  <a:cubicBezTo>
                    <a:pt x="23" y="10"/>
                    <a:pt x="24" y="15"/>
                    <a:pt x="24" y="23"/>
                  </a:cubicBezTo>
                  <a:cubicBezTo>
                    <a:pt x="24" y="30"/>
                    <a:pt x="23" y="35"/>
                    <a:pt x="21" y="38"/>
                  </a:cubicBezTo>
                  <a:close/>
                  <a:moveTo>
                    <a:pt x="21" y="38"/>
                  </a:moveTo>
                  <a:cubicBezTo>
                    <a:pt x="21" y="38"/>
                    <a:pt x="21" y="38"/>
                    <a:pt x="21" y="3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5" name="Freeform 23">
              <a:extLst>
                <a:ext uri="{FF2B5EF4-FFF2-40B4-BE49-F238E27FC236}">
                  <a16:creationId xmlns:a16="http://schemas.microsoft.com/office/drawing/2014/main" id="{BC5E5D37-4D9B-4CB3-A7D8-3218DAEE76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7738" y="4056063"/>
              <a:ext cx="44450" cy="71438"/>
            </a:xfrm>
            <a:custGeom>
              <a:avLst/>
              <a:gdLst/>
              <a:ahLst/>
              <a:cxnLst>
                <a:cxn ang="0">
                  <a:pos x="26" y="6"/>
                </a:cxn>
                <a:cxn ang="0">
                  <a:pos x="21" y="2"/>
                </a:cxn>
                <a:cxn ang="0">
                  <a:pos x="15" y="0"/>
                </a:cxn>
                <a:cxn ang="0">
                  <a:pos x="7" y="3"/>
                </a:cxn>
                <a:cxn ang="0">
                  <a:pos x="2" y="10"/>
                </a:cxn>
                <a:cxn ang="0">
                  <a:pos x="0" y="23"/>
                </a:cxn>
                <a:cxn ang="0">
                  <a:pos x="5" y="41"/>
                </a:cxn>
                <a:cxn ang="0">
                  <a:pos x="15" y="46"/>
                </a:cxn>
                <a:cxn ang="0">
                  <a:pos x="23" y="43"/>
                </a:cxn>
                <a:cxn ang="0">
                  <a:pos x="28" y="36"/>
                </a:cxn>
                <a:cxn ang="0">
                  <a:pos x="29" y="23"/>
                </a:cxn>
                <a:cxn ang="0">
                  <a:pos x="29" y="13"/>
                </a:cxn>
                <a:cxn ang="0">
                  <a:pos x="26" y="6"/>
                </a:cxn>
                <a:cxn ang="0">
                  <a:pos x="21" y="38"/>
                </a:cxn>
                <a:cxn ang="0">
                  <a:pos x="15" y="42"/>
                </a:cxn>
                <a:cxn ang="0">
                  <a:pos x="8" y="38"/>
                </a:cxn>
                <a:cxn ang="0">
                  <a:pos x="6" y="23"/>
                </a:cxn>
                <a:cxn ang="0">
                  <a:pos x="9" y="8"/>
                </a:cxn>
                <a:cxn ang="0">
                  <a:pos x="15" y="5"/>
                </a:cxn>
                <a:cxn ang="0">
                  <a:pos x="21" y="8"/>
                </a:cxn>
                <a:cxn ang="0">
                  <a:pos x="24" y="23"/>
                </a:cxn>
                <a:cxn ang="0">
                  <a:pos x="21" y="38"/>
                </a:cxn>
                <a:cxn ang="0">
                  <a:pos x="21" y="38"/>
                </a:cxn>
                <a:cxn ang="0">
                  <a:pos x="21" y="38"/>
                </a:cxn>
              </a:cxnLst>
              <a:rect l="0" t="0" r="r" b="b"/>
              <a:pathLst>
                <a:path w="29" h="46">
                  <a:moveTo>
                    <a:pt x="26" y="6"/>
                  </a:moveTo>
                  <a:cubicBezTo>
                    <a:pt x="25" y="4"/>
                    <a:pt x="23" y="3"/>
                    <a:pt x="21" y="2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12" y="0"/>
                    <a:pt x="9" y="1"/>
                    <a:pt x="7" y="3"/>
                  </a:cubicBezTo>
                  <a:cubicBezTo>
                    <a:pt x="5" y="5"/>
                    <a:pt x="3" y="7"/>
                    <a:pt x="2" y="10"/>
                  </a:cubicBezTo>
                  <a:cubicBezTo>
                    <a:pt x="1" y="14"/>
                    <a:pt x="0" y="18"/>
                    <a:pt x="0" y="23"/>
                  </a:cubicBezTo>
                  <a:cubicBezTo>
                    <a:pt x="0" y="32"/>
                    <a:pt x="2" y="38"/>
                    <a:pt x="5" y="41"/>
                  </a:cubicBezTo>
                  <a:cubicBezTo>
                    <a:pt x="7" y="44"/>
                    <a:pt x="10" y="46"/>
                    <a:pt x="15" y="46"/>
                  </a:cubicBezTo>
                  <a:cubicBezTo>
                    <a:pt x="18" y="46"/>
                    <a:pt x="21" y="45"/>
                    <a:pt x="23" y="43"/>
                  </a:cubicBezTo>
                  <a:cubicBezTo>
                    <a:pt x="25" y="42"/>
                    <a:pt x="27" y="39"/>
                    <a:pt x="28" y="36"/>
                  </a:cubicBezTo>
                  <a:cubicBezTo>
                    <a:pt x="29" y="33"/>
                    <a:pt x="29" y="28"/>
                    <a:pt x="29" y="23"/>
                  </a:cubicBezTo>
                  <a:cubicBezTo>
                    <a:pt x="29" y="19"/>
                    <a:pt x="29" y="15"/>
                    <a:pt x="29" y="13"/>
                  </a:cubicBezTo>
                  <a:cubicBezTo>
                    <a:pt x="28" y="10"/>
                    <a:pt x="27" y="8"/>
                    <a:pt x="26" y="6"/>
                  </a:cubicBezTo>
                  <a:close/>
                  <a:moveTo>
                    <a:pt x="21" y="38"/>
                  </a:moveTo>
                  <a:cubicBezTo>
                    <a:pt x="20" y="40"/>
                    <a:pt x="17" y="42"/>
                    <a:pt x="15" y="42"/>
                  </a:cubicBezTo>
                  <a:cubicBezTo>
                    <a:pt x="12" y="42"/>
                    <a:pt x="10" y="40"/>
                    <a:pt x="8" y="38"/>
                  </a:cubicBezTo>
                  <a:cubicBezTo>
                    <a:pt x="7" y="35"/>
                    <a:pt x="6" y="31"/>
                    <a:pt x="6" y="23"/>
                  </a:cubicBezTo>
                  <a:cubicBezTo>
                    <a:pt x="6" y="16"/>
                    <a:pt x="7" y="11"/>
                    <a:pt x="9" y="8"/>
                  </a:cubicBezTo>
                  <a:cubicBezTo>
                    <a:pt x="10" y="6"/>
                    <a:pt x="12" y="5"/>
                    <a:pt x="15" y="5"/>
                  </a:cubicBezTo>
                  <a:cubicBezTo>
                    <a:pt x="17" y="5"/>
                    <a:pt x="20" y="6"/>
                    <a:pt x="21" y="8"/>
                  </a:cubicBezTo>
                  <a:cubicBezTo>
                    <a:pt x="23" y="11"/>
                    <a:pt x="24" y="16"/>
                    <a:pt x="24" y="23"/>
                  </a:cubicBezTo>
                  <a:cubicBezTo>
                    <a:pt x="24" y="30"/>
                    <a:pt x="23" y="35"/>
                    <a:pt x="21" y="38"/>
                  </a:cubicBezTo>
                  <a:close/>
                  <a:moveTo>
                    <a:pt x="21" y="38"/>
                  </a:moveTo>
                  <a:cubicBezTo>
                    <a:pt x="21" y="38"/>
                    <a:pt x="21" y="38"/>
                    <a:pt x="21" y="3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6" name="Freeform 24">
              <a:extLst>
                <a:ext uri="{FF2B5EF4-FFF2-40B4-BE49-F238E27FC236}">
                  <a16:creationId xmlns:a16="http://schemas.microsoft.com/office/drawing/2014/main" id="{BFBA181A-84EE-41B8-BB81-6DEBF4EDA4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1713" y="4056063"/>
              <a:ext cx="44450" cy="71438"/>
            </a:xfrm>
            <a:custGeom>
              <a:avLst/>
              <a:gdLst/>
              <a:ahLst/>
              <a:cxnLst>
                <a:cxn ang="0">
                  <a:pos x="26" y="6"/>
                </a:cxn>
                <a:cxn ang="0">
                  <a:pos x="21" y="2"/>
                </a:cxn>
                <a:cxn ang="0">
                  <a:pos x="15" y="0"/>
                </a:cxn>
                <a:cxn ang="0">
                  <a:pos x="7" y="3"/>
                </a:cxn>
                <a:cxn ang="0">
                  <a:pos x="2" y="10"/>
                </a:cxn>
                <a:cxn ang="0">
                  <a:pos x="0" y="23"/>
                </a:cxn>
                <a:cxn ang="0">
                  <a:pos x="5" y="41"/>
                </a:cxn>
                <a:cxn ang="0">
                  <a:pos x="15" y="46"/>
                </a:cxn>
                <a:cxn ang="0">
                  <a:pos x="23" y="43"/>
                </a:cxn>
                <a:cxn ang="0">
                  <a:pos x="28" y="36"/>
                </a:cxn>
                <a:cxn ang="0">
                  <a:pos x="29" y="23"/>
                </a:cxn>
                <a:cxn ang="0">
                  <a:pos x="28" y="13"/>
                </a:cxn>
                <a:cxn ang="0">
                  <a:pos x="26" y="6"/>
                </a:cxn>
                <a:cxn ang="0">
                  <a:pos x="21" y="38"/>
                </a:cxn>
                <a:cxn ang="0">
                  <a:pos x="15" y="42"/>
                </a:cxn>
                <a:cxn ang="0">
                  <a:pos x="8" y="38"/>
                </a:cxn>
                <a:cxn ang="0">
                  <a:pos x="6" y="23"/>
                </a:cxn>
                <a:cxn ang="0">
                  <a:pos x="9" y="8"/>
                </a:cxn>
                <a:cxn ang="0">
                  <a:pos x="15" y="5"/>
                </a:cxn>
                <a:cxn ang="0">
                  <a:pos x="21" y="8"/>
                </a:cxn>
                <a:cxn ang="0">
                  <a:pos x="24" y="23"/>
                </a:cxn>
                <a:cxn ang="0">
                  <a:pos x="21" y="38"/>
                </a:cxn>
                <a:cxn ang="0">
                  <a:pos x="21" y="38"/>
                </a:cxn>
                <a:cxn ang="0">
                  <a:pos x="21" y="38"/>
                </a:cxn>
              </a:cxnLst>
              <a:rect l="0" t="0" r="r" b="b"/>
              <a:pathLst>
                <a:path w="29" h="46">
                  <a:moveTo>
                    <a:pt x="26" y="6"/>
                  </a:moveTo>
                  <a:cubicBezTo>
                    <a:pt x="24" y="4"/>
                    <a:pt x="23" y="3"/>
                    <a:pt x="21" y="2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12" y="0"/>
                    <a:pt x="9" y="1"/>
                    <a:pt x="7" y="3"/>
                  </a:cubicBezTo>
                  <a:cubicBezTo>
                    <a:pt x="4" y="5"/>
                    <a:pt x="3" y="7"/>
                    <a:pt x="2" y="10"/>
                  </a:cubicBezTo>
                  <a:cubicBezTo>
                    <a:pt x="1" y="14"/>
                    <a:pt x="0" y="18"/>
                    <a:pt x="0" y="23"/>
                  </a:cubicBezTo>
                  <a:cubicBezTo>
                    <a:pt x="0" y="32"/>
                    <a:pt x="2" y="38"/>
                    <a:pt x="5" y="41"/>
                  </a:cubicBezTo>
                  <a:cubicBezTo>
                    <a:pt x="7" y="44"/>
                    <a:pt x="10" y="46"/>
                    <a:pt x="15" y="46"/>
                  </a:cubicBezTo>
                  <a:cubicBezTo>
                    <a:pt x="18" y="46"/>
                    <a:pt x="21" y="45"/>
                    <a:pt x="23" y="43"/>
                  </a:cubicBezTo>
                  <a:cubicBezTo>
                    <a:pt x="25" y="42"/>
                    <a:pt x="27" y="39"/>
                    <a:pt x="28" y="36"/>
                  </a:cubicBezTo>
                  <a:cubicBezTo>
                    <a:pt x="29" y="33"/>
                    <a:pt x="29" y="28"/>
                    <a:pt x="29" y="23"/>
                  </a:cubicBezTo>
                  <a:cubicBezTo>
                    <a:pt x="29" y="19"/>
                    <a:pt x="29" y="15"/>
                    <a:pt x="28" y="13"/>
                  </a:cubicBezTo>
                  <a:cubicBezTo>
                    <a:pt x="28" y="10"/>
                    <a:pt x="27" y="8"/>
                    <a:pt x="26" y="6"/>
                  </a:cubicBezTo>
                  <a:close/>
                  <a:moveTo>
                    <a:pt x="21" y="38"/>
                  </a:moveTo>
                  <a:cubicBezTo>
                    <a:pt x="19" y="40"/>
                    <a:pt x="17" y="42"/>
                    <a:pt x="15" y="42"/>
                  </a:cubicBezTo>
                  <a:cubicBezTo>
                    <a:pt x="12" y="42"/>
                    <a:pt x="10" y="40"/>
                    <a:pt x="8" y="38"/>
                  </a:cubicBezTo>
                  <a:cubicBezTo>
                    <a:pt x="7" y="35"/>
                    <a:pt x="6" y="31"/>
                    <a:pt x="6" y="23"/>
                  </a:cubicBezTo>
                  <a:cubicBezTo>
                    <a:pt x="6" y="16"/>
                    <a:pt x="7" y="11"/>
                    <a:pt x="9" y="8"/>
                  </a:cubicBezTo>
                  <a:cubicBezTo>
                    <a:pt x="10" y="6"/>
                    <a:pt x="12" y="5"/>
                    <a:pt x="15" y="5"/>
                  </a:cubicBezTo>
                  <a:cubicBezTo>
                    <a:pt x="17" y="5"/>
                    <a:pt x="19" y="6"/>
                    <a:pt x="21" y="8"/>
                  </a:cubicBezTo>
                  <a:cubicBezTo>
                    <a:pt x="23" y="11"/>
                    <a:pt x="24" y="16"/>
                    <a:pt x="24" y="23"/>
                  </a:cubicBezTo>
                  <a:cubicBezTo>
                    <a:pt x="24" y="30"/>
                    <a:pt x="23" y="35"/>
                    <a:pt x="21" y="38"/>
                  </a:cubicBezTo>
                  <a:close/>
                  <a:moveTo>
                    <a:pt x="21" y="38"/>
                  </a:moveTo>
                  <a:cubicBezTo>
                    <a:pt x="21" y="38"/>
                    <a:pt x="21" y="38"/>
                    <a:pt x="21" y="3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7" name="Freeform 25">
              <a:extLst>
                <a:ext uri="{FF2B5EF4-FFF2-40B4-BE49-F238E27FC236}">
                  <a16:creationId xmlns:a16="http://schemas.microsoft.com/office/drawing/2014/main" id="{94DCA29B-B0AB-4B65-A2F9-5AC5E4CDF1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5688" y="4056063"/>
              <a:ext cx="44450" cy="71438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21" y="2"/>
                </a:cxn>
                <a:cxn ang="0">
                  <a:pos x="15" y="0"/>
                </a:cxn>
                <a:cxn ang="0">
                  <a:pos x="6" y="3"/>
                </a:cxn>
                <a:cxn ang="0">
                  <a:pos x="2" y="10"/>
                </a:cxn>
                <a:cxn ang="0">
                  <a:pos x="0" y="23"/>
                </a:cxn>
                <a:cxn ang="0">
                  <a:pos x="4" y="41"/>
                </a:cxn>
                <a:cxn ang="0">
                  <a:pos x="15" y="46"/>
                </a:cxn>
                <a:cxn ang="0">
                  <a:pos x="23" y="43"/>
                </a:cxn>
                <a:cxn ang="0">
                  <a:pos x="28" y="36"/>
                </a:cxn>
                <a:cxn ang="0">
                  <a:pos x="29" y="23"/>
                </a:cxn>
                <a:cxn ang="0">
                  <a:pos x="28" y="13"/>
                </a:cxn>
                <a:cxn ang="0">
                  <a:pos x="25" y="6"/>
                </a:cxn>
                <a:cxn ang="0">
                  <a:pos x="21" y="38"/>
                </a:cxn>
                <a:cxn ang="0">
                  <a:pos x="15" y="42"/>
                </a:cxn>
                <a:cxn ang="0">
                  <a:pos x="8" y="38"/>
                </a:cxn>
                <a:cxn ang="0">
                  <a:pos x="6" y="23"/>
                </a:cxn>
                <a:cxn ang="0">
                  <a:pos x="9" y="8"/>
                </a:cxn>
                <a:cxn ang="0">
                  <a:pos x="15" y="5"/>
                </a:cxn>
                <a:cxn ang="0">
                  <a:pos x="21" y="8"/>
                </a:cxn>
                <a:cxn ang="0">
                  <a:pos x="24" y="23"/>
                </a:cxn>
                <a:cxn ang="0">
                  <a:pos x="21" y="38"/>
                </a:cxn>
                <a:cxn ang="0">
                  <a:pos x="21" y="38"/>
                </a:cxn>
                <a:cxn ang="0">
                  <a:pos x="21" y="38"/>
                </a:cxn>
              </a:cxnLst>
              <a:rect l="0" t="0" r="r" b="b"/>
              <a:pathLst>
                <a:path w="29" h="46">
                  <a:moveTo>
                    <a:pt x="25" y="6"/>
                  </a:moveTo>
                  <a:cubicBezTo>
                    <a:pt x="24" y="4"/>
                    <a:pt x="23" y="3"/>
                    <a:pt x="21" y="2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11" y="0"/>
                    <a:pt x="9" y="1"/>
                    <a:pt x="6" y="3"/>
                  </a:cubicBezTo>
                  <a:cubicBezTo>
                    <a:pt x="4" y="5"/>
                    <a:pt x="3" y="7"/>
                    <a:pt x="2" y="10"/>
                  </a:cubicBezTo>
                  <a:cubicBezTo>
                    <a:pt x="1" y="14"/>
                    <a:pt x="0" y="18"/>
                    <a:pt x="0" y="23"/>
                  </a:cubicBezTo>
                  <a:cubicBezTo>
                    <a:pt x="0" y="32"/>
                    <a:pt x="1" y="38"/>
                    <a:pt x="4" y="41"/>
                  </a:cubicBezTo>
                  <a:cubicBezTo>
                    <a:pt x="7" y="44"/>
                    <a:pt x="10" y="46"/>
                    <a:pt x="15" y="46"/>
                  </a:cubicBezTo>
                  <a:cubicBezTo>
                    <a:pt x="18" y="46"/>
                    <a:pt x="21" y="45"/>
                    <a:pt x="23" y="43"/>
                  </a:cubicBezTo>
                  <a:cubicBezTo>
                    <a:pt x="25" y="42"/>
                    <a:pt x="27" y="39"/>
                    <a:pt x="28" y="36"/>
                  </a:cubicBezTo>
                  <a:cubicBezTo>
                    <a:pt x="29" y="33"/>
                    <a:pt x="29" y="28"/>
                    <a:pt x="29" y="23"/>
                  </a:cubicBezTo>
                  <a:cubicBezTo>
                    <a:pt x="29" y="19"/>
                    <a:pt x="29" y="15"/>
                    <a:pt x="28" y="13"/>
                  </a:cubicBezTo>
                  <a:cubicBezTo>
                    <a:pt x="28" y="10"/>
                    <a:pt x="27" y="8"/>
                    <a:pt x="25" y="6"/>
                  </a:cubicBezTo>
                  <a:close/>
                  <a:moveTo>
                    <a:pt x="21" y="38"/>
                  </a:moveTo>
                  <a:cubicBezTo>
                    <a:pt x="19" y="40"/>
                    <a:pt x="17" y="42"/>
                    <a:pt x="15" y="42"/>
                  </a:cubicBezTo>
                  <a:cubicBezTo>
                    <a:pt x="12" y="42"/>
                    <a:pt x="10" y="40"/>
                    <a:pt x="8" y="38"/>
                  </a:cubicBezTo>
                  <a:cubicBezTo>
                    <a:pt x="7" y="35"/>
                    <a:pt x="6" y="31"/>
                    <a:pt x="6" y="23"/>
                  </a:cubicBezTo>
                  <a:cubicBezTo>
                    <a:pt x="6" y="16"/>
                    <a:pt x="7" y="11"/>
                    <a:pt x="9" y="8"/>
                  </a:cubicBezTo>
                  <a:cubicBezTo>
                    <a:pt x="10" y="6"/>
                    <a:pt x="12" y="5"/>
                    <a:pt x="15" y="5"/>
                  </a:cubicBezTo>
                  <a:cubicBezTo>
                    <a:pt x="17" y="5"/>
                    <a:pt x="19" y="6"/>
                    <a:pt x="21" y="8"/>
                  </a:cubicBezTo>
                  <a:cubicBezTo>
                    <a:pt x="23" y="11"/>
                    <a:pt x="24" y="16"/>
                    <a:pt x="24" y="23"/>
                  </a:cubicBezTo>
                  <a:cubicBezTo>
                    <a:pt x="24" y="30"/>
                    <a:pt x="23" y="35"/>
                    <a:pt x="21" y="38"/>
                  </a:cubicBezTo>
                  <a:close/>
                  <a:moveTo>
                    <a:pt x="21" y="38"/>
                  </a:moveTo>
                  <a:cubicBezTo>
                    <a:pt x="21" y="38"/>
                    <a:pt x="21" y="38"/>
                    <a:pt x="21" y="3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8" name="Freeform 26">
              <a:extLst>
                <a:ext uri="{FF2B5EF4-FFF2-40B4-BE49-F238E27FC236}">
                  <a16:creationId xmlns:a16="http://schemas.microsoft.com/office/drawing/2014/main" id="{9467A934-CB23-4095-B4D2-A4ABB9EC07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6013" y="4056063"/>
              <a:ext cx="26988" cy="69850"/>
            </a:xfrm>
            <a:custGeom>
              <a:avLst/>
              <a:gdLst/>
              <a:ahLst/>
              <a:cxnLst>
                <a:cxn ang="0">
                  <a:pos x="17" y="45"/>
                </a:cxn>
                <a:cxn ang="0">
                  <a:pos x="17" y="0"/>
                </a:cxn>
                <a:cxn ang="0">
                  <a:pos x="13" y="0"/>
                </a:cxn>
                <a:cxn ang="0">
                  <a:pos x="8" y="6"/>
                </a:cxn>
                <a:cxn ang="0">
                  <a:pos x="0" y="12"/>
                </a:cxn>
                <a:cxn ang="0">
                  <a:pos x="0" y="17"/>
                </a:cxn>
                <a:cxn ang="0">
                  <a:pos x="6" y="14"/>
                </a:cxn>
                <a:cxn ang="0">
                  <a:pos x="11" y="10"/>
                </a:cxn>
                <a:cxn ang="0">
                  <a:pos x="11" y="45"/>
                </a:cxn>
                <a:cxn ang="0">
                  <a:pos x="17" y="45"/>
                </a:cxn>
                <a:cxn ang="0">
                  <a:pos x="17" y="45"/>
                </a:cxn>
                <a:cxn ang="0">
                  <a:pos x="17" y="45"/>
                </a:cxn>
              </a:cxnLst>
              <a:rect l="0" t="0" r="r" b="b"/>
              <a:pathLst>
                <a:path w="17" h="45">
                  <a:moveTo>
                    <a:pt x="17" y="4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1" y="4"/>
                    <a:pt x="8" y="6"/>
                  </a:cubicBezTo>
                  <a:cubicBezTo>
                    <a:pt x="6" y="8"/>
                    <a:pt x="3" y="10"/>
                    <a:pt x="0" y="1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6"/>
                    <a:pt x="4" y="15"/>
                    <a:pt x="6" y="14"/>
                  </a:cubicBezTo>
                  <a:cubicBezTo>
                    <a:pt x="8" y="13"/>
                    <a:pt x="10" y="11"/>
                    <a:pt x="11" y="10"/>
                  </a:cubicBezTo>
                  <a:cubicBezTo>
                    <a:pt x="11" y="45"/>
                    <a:pt x="11" y="45"/>
                    <a:pt x="11" y="45"/>
                  </a:cubicBezTo>
                  <a:lnTo>
                    <a:pt x="17" y="45"/>
                  </a:lnTo>
                  <a:close/>
                  <a:moveTo>
                    <a:pt x="17" y="45"/>
                  </a:moveTo>
                  <a:cubicBezTo>
                    <a:pt x="17" y="45"/>
                    <a:pt x="17" y="45"/>
                    <a:pt x="17" y="4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" name="Freeform 27">
              <a:extLst>
                <a:ext uri="{FF2B5EF4-FFF2-40B4-BE49-F238E27FC236}">
                  <a16:creationId xmlns:a16="http://schemas.microsoft.com/office/drawing/2014/main" id="{3FCBE2F0-D6DE-4F31-A475-268713867F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44750" y="4168775"/>
              <a:ext cx="26988" cy="69850"/>
            </a:xfrm>
            <a:custGeom>
              <a:avLst/>
              <a:gdLst/>
              <a:ahLst/>
              <a:cxnLst>
                <a:cxn ang="0">
                  <a:pos x="9" y="6"/>
                </a:cxn>
                <a:cxn ang="0">
                  <a:pos x="0" y="12"/>
                </a:cxn>
                <a:cxn ang="0">
                  <a:pos x="0" y="17"/>
                </a:cxn>
                <a:cxn ang="0">
                  <a:pos x="6" y="14"/>
                </a:cxn>
                <a:cxn ang="0">
                  <a:pos x="11" y="10"/>
                </a:cxn>
                <a:cxn ang="0">
                  <a:pos x="11" y="45"/>
                </a:cxn>
                <a:cxn ang="0">
                  <a:pos x="17" y="45"/>
                </a:cxn>
                <a:cxn ang="0">
                  <a:pos x="17" y="0"/>
                </a:cxn>
                <a:cxn ang="0">
                  <a:pos x="13" y="0"/>
                </a:cxn>
                <a:cxn ang="0">
                  <a:pos x="9" y="6"/>
                </a:cxn>
                <a:cxn ang="0">
                  <a:pos x="9" y="6"/>
                </a:cxn>
                <a:cxn ang="0">
                  <a:pos x="9" y="6"/>
                </a:cxn>
              </a:cxnLst>
              <a:rect l="0" t="0" r="r" b="b"/>
              <a:pathLst>
                <a:path w="17" h="45">
                  <a:moveTo>
                    <a:pt x="9" y="6"/>
                  </a:moveTo>
                  <a:cubicBezTo>
                    <a:pt x="6" y="8"/>
                    <a:pt x="3" y="10"/>
                    <a:pt x="0" y="1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6"/>
                    <a:pt x="4" y="15"/>
                    <a:pt x="6" y="14"/>
                  </a:cubicBezTo>
                  <a:cubicBezTo>
                    <a:pt x="8" y="13"/>
                    <a:pt x="10" y="12"/>
                    <a:pt x="11" y="10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1" y="4"/>
                    <a:pt x="9" y="6"/>
                  </a:cubicBezTo>
                  <a:close/>
                  <a:moveTo>
                    <a:pt x="9" y="6"/>
                  </a:moveTo>
                  <a:cubicBezTo>
                    <a:pt x="9" y="6"/>
                    <a:pt x="9" y="6"/>
                    <a:pt x="9" y="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0" name="Freeform 28">
              <a:extLst>
                <a:ext uri="{FF2B5EF4-FFF2-40B4-BE49-F238E27FC236}">
                  <a16:creationId xmlns:a16="http://schemas.microsoft.com/office/drawing/2014/main" id="{0C5E9172-42F7-4E26-8517-E91C8667EF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7738" y="4173538"/>
              <a:ext cx="44450" cy="698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1" y="1"/>
                </a:cxn>
                <a:cxn ang="0">
                  <a:pos x="15" y="0"/>
                </a:cxn>
                <a:cxn ang="0">
                  <a:pos x="7" y="2"/>
                </a:cxn>
                <a:cxn ang="0">
                  <a:pos x="2" y="10"/>
                </a:cxn>
                <a:cxn ang="0">
                  <a:pos x="0" y="22"/>
                </a:cxn>
                <a:cxn ang="0">
                  <a:pos x="5" y="41"/>
                </a:cxn>
                <a:cxn ang="0">
                  <a:pos x="15" y="45"/>
                </a:cxn>
                <a:cxn ang="0">
                  <a:pos x="23" y="43"/>
                </a:cxn>
                <a:cxn ang="0">
                  <a:pos x="28" y="35"/>
                </a:cxn>
                <a:cxn ang="0">
                  <a:pos x="29" y="22"/>
                </a:cxn>
                <a:cxn ang="0">
                  <a:pos x="29" y="12"/>
                </a:cxn>
                <a:cxn ang="0">
                  <a:pos x="26" y="5"/>
                </a:cxn>
                <a:cxn ang="0">
                  <a:pos x="21" y="37"/>
                </a:cxn>
                <a:cxn ang="0">
                  <a:pos x="15" y="41"/>
                </a:cxn>
                <a:cxn ang="0">
                  <a:pos x="8" y="37"/>
                </a:cxn>
                <a:cxn ang="0">
                  <a:pos x="6" y="22"/>
                </a:cxn>
                <a:cxn ang="0">
                  <a:pos x="9" y="7"/>
                </a:cxn>
                <a:cxn ang="0">
                  <a:pos x="15" y="4"/>
                </a:cxn>
                <a:cxn ang="0">
                  <a:pos x="21" y="8"/>
                </a:cxn>
                <a:cxn ang="0">
                  <a:pos x="24" y="22"/>
                </a:cxn>
                <a:cxn ang="0">
                  <a:pos x="21" y="37"/>
                </a:cxn>
                <a:cxn ang="0">
                  <a:pos x="21" y="37"/>
                </a:cxn>
                <a:cxn ang="0">
                  <a:pos x="21" y="37"/>
                </a:cxn>
              </a:cxnLst>
              <a:rect l="0" t="0" r="r" b="b"/>
              <a:pathLst>
                <a:path w="29" h="45">
                  <a:moveTo>
                    <a:pt x="26" y="5"/>
                  </a:moveTo>
                  <a:cubicBezTo>
                    <a:pt x="25" y="3"/>
                    <a:pt x="23" y="2"/>
                    <a:pt x="21" y="1"/>
                  </a:cubicBezTo>
                  <a:cubicBezTo>
                    <a:pt x="19" y="0"/>
                    <a:pt x="17" y="0"/>
                    <a:pt x="15" y="0"/>
                  </a:cubicBezTo>
                  <a:cubicBezTo>
                    <a:pt x="12" y="0"/>
                    <a:pt x="9" y="0"/>
                    <a:pt x="7" y="2"/>
                  </a:cubicBezTo>
                  <a:cubicBezTo>
                    <a:pt x="5" y="4"/>
                    <a:pt x="3" y="6"/>
                    <a:pt x="2" y="10"/>
                  </a:cubicBezTo>
                  <a:cubicBezTo>
                    <a:pt x="1" y="13"/>
                    <a:pt x="0" y="17"/>
                    <a:pt x="0" y="22"/>
                  </a:cubicBezTo>
                  <a:cubicBezTo>
                    <a:pt x="0" y="31"/>
                    <a:pt x="2" y="37"/>
                    <a:pt x="5" y="41"/>
                  </a:cubicBezTo>
                  <a:cubicBezTo>
                    <a:pt x="7" y="44"/>
                    <a:pt x="10" y="45"/>
                    <a:pt x="15" y="45"/>
                  </a:cubicBezTo>
                  <a:cubicBezTo>
                    <a:pt x="18" y="45"/>
                    <a:pt x="21" y="45"/>
                    <a:pt x="23" y="43"/>
                  </a:cubicBezTo>
                  <a:cubicBezTo>
                    <a:pt x="25" y="41"/>
                    <a:pt x="27" y="38"/>
                    <a:pt x="28" y="35"/>
                  </a:cubicBezTo>
                  <a:cubicBezTo>
                    <a:pt x="29" y="32"/>
                    <a:pt x="29" y="28"/>
                    <a:pt x="29" y="22"/>
                  </a:cubicBezTo>
                  <a:cubicBezTo>
                    <a:pt x="29" y="18"/>
                    <a:pt x="29" y="14"/>
                    <a:pt x="29" y="12"/>
                  </a:cubicBezTo>
                  <a:cubicBezTo>
                    <a:pt x="28" y="9"/>
                    <a:pt x="27" y="7"/>
                    <a:pt x="26" y="5"/>
                  </a:cubicBezTo>
                  <a:close/>
                  <a:moveTo>
                    <a:pt x="21" y="37"/>
                  </a:moveTo>
                  <a:cubicBezTo>
                    <a:pt x="20" y="40"/>
                    <a:pt x="17" y="41"/>
                    <a:pt x="15" y="41"/>
                  </a:cubicBezTo>
                  <a:cubicBezTo>
                    <a:pt x="12" y="41"/>
                    <a:pt x="10" y="40"/>
                    <a:pt x="8" y="37"/>
                  </a:cubicBezTo>
                  <a:cubicBezTo>
                    <a:pt x="7" y="35"/>
                    <a:pt x="6" y="30"/>
                    <a:pt x="6" y="22"/>
                  </a:cubicBezTo>
                  <a:cubicBezTo>
                    <a:pt x="6" y="15"/>
                    <a:pt x="7" y="10"/>
                    <a:pt x="9" y="7"/>
                  </a:cubicBezTo>
                  <a:cubicBezTo>
                    <a:pt x="10" y="5"/>
                    <a:pt x="12" y="4"/>
                    <a:pt x="15" y="4"/>
                  </a:cubicBezTo>
                  <a:cubicBezTo>
                    <a:pt x="17" y="4"/>
                    <a:pt x="20" y="5"/>
                    <a:pt x="21" y="8"/>
                  </a:cubicBezTo>
                  <a:cubicBezTo>
                    <a:pt x="23" y="10"/>
                    <a:pt x="24" y="15"/>
                    <a:pt x="24" y="22"/>
                  </a:cubicBezTo>
                  <a:cubicBezTo>
                    <a:pt x="24" y="30"/>
                    <a:pt x="23" y="35"/>
                    <a:pt x="21" y="37"/>
                  </a:cubicBezTo>
                  <a:close/>
                  <a:moveTo>
                    <a:pt x="21" y="37"/>
                  </a:moveTo>
                  <a:cubicBezTo>
                    <a:pt x="21" y="37"/>
                    <a:pt x="21" y="37"/>
                    <a:pt x="21" y="37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1" name="Freeform 29">
              <a:extLst>
                <a:ext uri="{FF2B5EF4-FFF2-40B4-BE49-F238E27FC236}">
                  <a16:creationId xmlns:a16="http://schemas.microsoft.com/office/drawing/2014/main" id="{1D155965-BE50-4CB2-AD8A-77D4499F28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8063" y="4173538"/>
              <a:ext cx="25400" cy="6985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6" y="13"/>
                </a:cxn>
                <a:cxn ang="0">
                  <a:pos x="11" y="10"/>
                </a:cxn>
                <a:cxn ang="0">
                  <a:pos x="11" y="45"/>
                </a:cxn>
                <a:cxn ang="0">
                  <a:pos x="17" y="45"/>
                </a:cxn>
                <a:cxn ang="0">
                  <a:pos x="17" y="0"/>
                </a:cxn>
                <a:cxn ang="0">
                  <a:pos x="13" y="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17" h="45">
                  <a:moveTo>
                    <a:pt x="8" y="6"/>
                  </a:moveTo>
                  <a:cubicBezTo>
                    <a:pt x="6" y="8"/>
                    <a:pt x="3" y="9"/>
                    <a:pt x="0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6"/>
                    <a:pt x="4" y="15"/>
                    <a:pt x="6" y="13"/>
                  </a:cubicBezTo>
                  <a:cubicBezTo>
                    <a:pt x="8" y="12"/>
                    <a:pt x="10" y="11"/>
                    <a:pt x="11" y="10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1"/>
                    <a:pt x="11" y="3"/>
                    <a:pt x="8" y="6"/>
                  </a:cubicBezTo>
                  <a:close/>
                  <a:moveTo>
                    <a:pt x="8" y="6"/>
                  </a:moveTo>
                  <a:cubicBezTo>
                    <a:pt x="8" y="6"/>
                    <a:pt x="8" y="6"/>
                    <a:pt x="8" y="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2" name="Freeform 30">
              <a:extLst>
                <a:ext uri="{FF2B5EF4-FFF2-40B4-BE49-F238E27FC236}">
                  <a16:creationId xmlns:a16="http://schemas.microsoft.com/office/drawing/2014/main" id="{FB998C07-E307-47C3-9933-712476D060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5688" y="4173538"/>
              <a:ext cx="25400" cy="6985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5" y="13"/>
                </a:cxn>
                <a:cxn ang="0">
                  <a:pos x="11" y="10"/>
                </a:cxn>
                <a:cxn ang="0">
                  <a:pos x="11" y="45"/>
                </a:cxn>
                <a:cxn ang="0">
                  <a:pos x="16" y="45"/>
                </a:cxn>
                <a:cxn ang="0">
                  <a:pos x="16" y="0"/>
                </a:cxn>
                <a:cxn ang="0">
                  <a:pos x="13" y="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16" h="45">
                  <a:moveTo>
                    <a:pt x="8" y="6"/>
                  </a:moveTo>
                  <a:cubicBezTo>
                    <a:pt x="5" y="8"/>
                    <a:pt x="3" y="9"/>
                    <a:pt x="0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3" y="15"/>
                    <a:pt x="5" y="13"/>
                  </a:cubicBezTo>
                  <a:cubicBezTo>
                    <a:pt x="8" y="12"/>
                    <a:pt x="9" y="11"/>
                    <a:pt x="11" y="10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1"/>
                    <a:pt x="10" y="3"/>
                    <a:pt x="8" y="6"/>
                  </a:cubicBezTo>
                  <a:close/>
                  <a:moveTo>
                    <a:pt x="8" y="6"/>
                  </a:moveTo>
                  <a:cubicBezTo>
                    <a:pt x="8" y="6"/>
                    <a:pt x="8" y="6"/>
                    <a:pt x="8" y="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" name="Freeform 31">
              <a:extLst>
                <a:ext uri="{FF2B5EF4-FFF2-40B4-BE49-F238E27FC236}">
                  <a16:creationId xmlns:a16="http://schemas.microsoft.com/office/drawing/2014/main" id="{E53D14A5-7031-47D7-A2B5-653A52CF35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71725" y="4173538"/>
              <a:ext cx="46038" cy="698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1" y="1"/>
                </a:cxn>
                <a:cxn ang="0">
                  <a:pos x="15" y="0"/>
                </a:cxn>
                <a:cxn ang="0">
                  <a:pos x="7" y="2"/>
                </a:cxn>
                <a:cxn ang="0">
                  <a:pos x="2" y="10"/>
                </a:cxn>
                <a:cxn ang="0">
                  <a:pos x="0" y="22"/>
                </a:cxn>
                <a:cxn ang="0">
                  <a:pos x="5" y="41"/>
                </a:cxn>
                <a:cxn ang="0">
                  <a:pos x="15" y="45"/>
                </a:cxn>
                <a:cxn ang="0">
                  <a:pos x="23" y="43"/>
                </a:cxn>
                <a:cxn ang="0">
                  <a:pos x="28" y="35"/>
                </a:cxn>
                <a:cxn ang="0">
                  <a:pos x="30" y="22"/>
                </a:cxn>
                <a:cxn ang="0">
                  <a:pos x="29" y="12"/>
                </a:cxn>
                <a:cxn ang="0">
                  <a:pos x="26" y="5"/>
                </a:cxn>
                <a:cxn ang="0">
                  <a:pos x="21" y="37"/>
                </a:cxn>
                <a:cxn ang="0">
                  <a:pos x="15" y="41"/>
                </a:cxn>
                <a:cxn ang="0">
                  <a:pos x="9" y="37"/>
                </a:cxn>
                <a:cxn ang="0">
                  <a:pos x="6" y="22"/>
                </a:cxn>
                <a:cxn ang="0">
                  <a:pos x="9" y="7"/>
                </a:cxn>
                <a:cxn ang="0">
                  <a:pos x="15" y="4"/>
                </a:cxn>
                <a:cxn ang="0">
                  <a:pos x="21" y="8"/>
                </a:cxn>
                <a:cxn ang="0">
                  <a:pos x="24" y="22"/>
                </a:cxn>
                <a:cxn ang="0">
                  <a:pos x="21" y="37"/>
                </a:cxn>
                <a:cxn ang="0">
                  <a:pos x="21" y="37"/>
                </a:cxn>
                <a:cxn ang="0">
                  <a:pos x="21" y="37"/>
                </a:cxn>
              </a:cxnLst>
              <a:rect l="0" t="0" r="r" b="b"/>
              <a:pathLst>
                <a:path w="30" h="45">
                  <a:moveTo>
                    <a:pt x="26" y="5"/>
                  </a:moveTo>
                  <a:cubicBezTo>
                    <a:pt x="25" y="3"/>
                    <a:pt x="23" y="2"/>
                    <a:pt x="21" y="1"/>
                  </a:cubicBezTo>
                  <a:cubicBezTo>
                    <a:pt x="19" y="0"/>
                    <a:pt x="17" y="0"/>
                    <a:pt x="15" y="0"/>
                  </a:cubicBezTo>
                  <a:cubicBezTo>
                    <a:pt x="12" y="0"/>
                    <a:pt x="9" y="0"/>
                    <a:pt x="7" y="2"/>
                  </a:cubicBezTo>
                  <a:cubicBezTo>
                    <a:pt x="5" y="4"/>
                    <a:pt x="3" y="6"/>
                    <a:pt x="2" y="10"/>
                  </a:cubicBezTo>
                  <a:cubicBezTo>
                    <a:pt x="1" y="13"/>
                    <a:pt x="0" y="17"/>
                    <a:pt x="0" y="22"/>
                  </a:cubicBezTo>
                  <a:cubicBezTo>
                    <a:pt x="0" y="31"/>
                    <a:pt x="2" y="37"/>
                    <a:pt x="5" y="41"/>
                  </a:cubicBezTo>
                  <a:cubicBezTo>
                    <a:pt x="7" y="44"/>
                    <a:pt x="11" y="45"/>
                    <a:pt x="15" y="45"/>
                  </a:cubicBezTo>
                  <a:cubicBezTo>
                    <a:pt x="18" y="45"/>
                    <a:pt x="21" y="45"/>
                    <a:pt x="23" y="43"/>
                  </a:cubicBezTo>
                  <a:cubicBezTo>
                    <a:pt x="25" y="41"/>
                    <a:pt x="27" y="38"/>
                    <a:pt x="28" y="35"/>
                  </a:cubicBezTo>
                  <a:cubicBezTo>
                    <a:pt x="29" y="32"/>
                    <a:pt x="30" y="28"/>
                    <a:pt x="30" y="22"/>
                  </a:cubicBezTo>
                  <a:cubicBezTo>
                    <a:pt x="30" y="18"/>
                    <a:pt x="29" y="14"/>
                    <a:pt x="29" y="12"/>
                  </a:cubicBezTo>
                  <a:cubicBezTo>
                    <a:pt x="28" y="9"/>
                    <a:pt x="27" y="7"/>
                    <a:pt x="26" y="5"/>
                  </a:cubicBezTo>
                  <a:close/>
                  <a:moveTo>
                    <a:pt x="21" y="37"/>
                  </a:moveTo>
                  <a:cubicBezTo>
                    <a:pt x="20" y="40"/>
                    <a:pt x="17" y="41"/>
                    <a:pt x="15" y="41"/>
                  </a:cubicBezTo>
                  <a:cubicBezTo>
                    <a:pt x="12" y="41"/>
                    <a:pt x="10" y="40"/>
                    <a:pt x="9" y="37"/>
                  </a:cubicBezTo>
                  <a:cubicBezTo>
                    <a:pt x="7" y="35"/>
                    <a:pt x="6" y="30"/>
                    <a:pt x="6" y="22"/>
                  </a:cubicBezTo>
                  <a:cubicBezTo>
                    <a:pt x="6" y="15"/>
                    <a:pt x="7" y="10"/>
                    <a:pt x="9" y="7"/>
                  </a:cubicBezTo>
                  <a:cubicBezTo>
                    <a:pt x="10" y="5"/>
                    <a:pt x="12" y="4"/>
                    <a:pt x="15" y="4"/>
                  </a:cubicBezTo>
                  <a:cubicBezTo>
                    <a:pt x="17" y="4"/>
                    <a:pt x="20" y="5"/>
                    <a:pt x="21" y="8"/>
                  </a:cubicBezTo>
                  <a:cubicBezTo>
                    <a:pt x="23" y="10"/>
                    <a:pt x="24" y="15"/>
                    <a:pt x="24" y="22"/>
                  </a:cubicBezTo>
                  <a:cubicBezTo>
                    <a:pt x="24" y="30"/>
                    <a:pt x="23" y="35"/>
                    <a:pt x="21" y="37"/>
                  </a:cubicBezTo>
                  <a:close/>
                  <a:moveTo>
                    <a:pt x="21" y="37"/>
                  </a:moveTo>
                  <a:cubicBezTo>
                    <a:pt x="21" y="37"/>
                    <a:pt x="21" y="37"/>
                    <a:pt x="21" y="37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4" name="Group 48">
            <a:extLst>
              <a:ext uri="{FF2B5EF4-FFF2-40B4-BE49-F238E27FC236}">
                <a16:creationId xmlns:a16="http://schemas.microsoft.com/office/drawing/2014/main" id="{0383DC2D-718D-4CB0-802F-22099F39D331}"/>
              </a:ext>
            </a:extLst>
          </p:cNvPr>
          <p:cNvGrpSpPr/>
          <p:nvPr/>
        </p:nvGrpSpPr>
        <p:grpSpPr>
          <a:xfrm>
            <a:off x="7975732" y="5351637"/>
            <a:ext cx="979745" cy="876880"/>
            <a:chOff x="3143250" y="3402012"/>
            <a:chExt cx="922338" cy="825500"/>
          </a:xfrm>
          <a:solidFill>
            <a:srgbClr val="633247"/>
          </a:solidFill>
        </p:grpSpPr>
        <p:sp>
          <p:nvSpPr>
            <p:cNvPr id="145" name="Freeform 32">
              <a:extLst>
                <a:ext uri="{FF2B5EF4-FFF2-40B4-BE49-F238E27FC236}">
                  <a16:creationId xmlns:a16="http://schemas.microsoft.com/office/drawing/2014/main" id="{5B32BF73-4729-43F3-9286-BB1E897129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67075" y="3402012"/>
              <a:ext cx="798513" cy="825500"/>
            </a:xfrm>
            <a:custGeom>
              <a:avLst/>
              <a:gdLst/>
              <a:ahLst/>
              <a:cxnLst>
                <a:cxn ang="0">
                  <a:pos x="301" y="183"/>
                </a:cxn>
                <a:cxn ang="0">
                  <a:pos x="20" y="261"/>
                </a:cxn>
                <a:cxn ang="0">
                  <a:pos x="12" y="288"/>
                </a:cxn>
                <a:cxn ang="0">
                  <a:pos x="0" y="305"/>
                </a:cxn>
                <a:cxn ang="0">
                  <a:pos x="1" y="338"/>
                </a:cxn>
                <a:cxn ang="0">
                  <a:pos x="5" y="393"/>
                </a:cxn>
                <a:cxn ang="0">
                  <a:pos x="33" y="445"/>
                </a:cxn>
                <a:cxn ang="0">
                  <a:pos x="35" y="447"/>
                </a:cxn>
                <a:cxn ang="0">
                  <a:pos x="39" y="468"/>
                </a:cxn>
                <a:cxn ang="0">
                  <a:pos x="300" y="455"/>
                </a:cxn>
                <a:cxn ang="0">
                  <a:pos x="318" y="464"/>
                </a:cxn>
                <a:cxn ang="0">
                  <a:pos x="323" y="418"/>
                </a:cxn>
                <a:cxn ang="0">
                  <a:pos x="342" y="429"/>
                </a:cxn>
                <a:cxn ang="0">
                  <a:pos x="328" y="408"/>
                </a:cxn>
                <a:cxn ang="0">
                  <a:pos x="340" y="374"/>
                </a:cxn>
                <a:cxn ang="0">
                  <a:pos x="344" y="371"/>
                </a:cxn>
                <a:cxn ang="0">
                  <a:pos x="338" y="359"/>
                </a:cxn>
                <a:cxn ang="0">
                  <a:pos x="339" y="331"/>
                </a:cxn>
                <a:cxn ang="0">
                  <a:pos x="343" y="318"/>
                </a:cxn>
                <a:cxn ang="0">
                  <a:pos x="325" y="279"/>
                </a:cxn>
                <a:cxn ang="0">
                  <a:pos x="305" y="246"/>
                </a:cxn>
                <a:cxn ang="0">
                  <a:pos x="500" y="17"/>
                </a:cxn>
                <a:cxn ang="0">
                  <a:pos x="337" y="431"/>
                </a:cxn>
                <a:cxn ang="0">
                  <a:pos x="328" y="411"/>
                </a:cxn>
                <a:cxn ang="0">
                  <a:pos x="95" y="262"/>
                </a:cxn>
                <a:cxn ang="0">
                  <a:pos x="80" y="299"/>
                </a:cxn>
                <a:cxn ang="0">
                  <a:pos x="10" y="283"/>
                </a:cxn>
                <a:cxn ang="0">
                  <a:pos x="22" y="267"/>
                </a:cxn>
                <a:cxn ang="0">
                  <a:pos x="89" y="432"/>
                </a:cxn>
                <a:cxn ang="0">
                  <a:pos x="67" y="402"/>
                </a:cxn>
                <a:cxn ang="0">
                  <a:pos x="89" y="432"/>
                </a:cxn>
                <a:cxn ang="0">
                  <a:pos x="85" y="392"/>
                </a:cxn>
                <a:cxn ang="0">
                  <a:pos x="70" y="296"/>
                </a:cxn>
                <a:cxn ang="0">
                  <a:pos x="105" y="265"/>
                </a:cxn>
                <a:cxn ang="0">
                  <a:pos x="247" y="257"/>
                </a:cxn>
                <a:cxn ang="0">
                  <a:pos x="232" y="308"/>
                </a:cxn>
                <a:cxn ang="0">
                  <a:pos x="256" y="262"/>
                </a:cxn>
                <a:cxn ang="0">
                  <a:pos x="257" y="336"/>
                </a:cxn>
                <a:cxn ang="0">
                  <a:pos x="287" y="376"/>
                </a:cxn>
                <a:cxn ang="0">
                  <a:pos x="262" y="408"/>
                </a:cxn>
                <a:cxn ang="0">
                  <a:pos x="93" y="439"/>
                </a:cxn>
                <a:cxn ang="0">
                  <a:pos x="232" y="301"/>
                </a:cxn>
                <a:cxn ang="0">
                  <a:pos x="247" y="264"/>
                </a:cxn>
                <a:cxn ang="0">
                  <a:pos x="283" y="370"/>
                </a:cxn>
                <a:cxn ang="0">
                  <a:pos x="267" y="333"/>
                </a:cxn>
                <a:cxn ang="0">
                  <a:pos x="315" y="448"/>
                </a:cxn>
                <a:cxn ang="0">
                  <a:pos x="303" y="464"/>
                </a:cxn>
                <a:cxn ang="0">
                  <a:pos x="338" y="300"/>
                </a:cxn>
                <a:cxn ang="0">
                  <a:pos x="337" y="320"/>
                </a:cxn>
                <a:cxn ang="0">
                  <a:pos x="321" y="266"/>
                </a:cxn>
                <a:cxn ang="0">
                  <a:pos x="320" y="264"/>
                </a:cxn>
              </a:cxnLst>
              <a:rect l="0" t="0" r="r" b="b"/>
              <a:pathLst>
                <a:path w="517" h="532">
                  <a:moveTo>
                    <a:pt x="500" y="17"/>
                  </a:moveTo>
                  <a:cubicBezTo>
                    <a:pt x="483" y="0"/>
                    <a:pt x="455" y="0"/>
                    <a:pt x="438" y="17"/>
                  </a:cubicBezTo>
                  <a:cubicBezTo>
                    <a:pt x="312" y="143"/>
                    <a:pt x="312" y="143"/>
                    <a:pt x="312" y="143"/>
                  </a:cubicBezTo>
                  <a:cubicBezTo>
                    <a:pt x="302" y="154"/>
                    <a:pt x="298" y="169"/>
                    <a:pt x="301" y="183"/>
                  </a:cubicBezTo>
                  <a:cubicBezTo>
                    <a:pt x="271" y="212"/>
                    <a:pt x="271" y="212"/>
                    <a:pt x="271" y="212"/>
                  </a:cubicBezTo>
                  <a:cubicBezTo>
                    <a:pt x="205" y="162"/>
                    <a:pt x="111" y="168"/>
                    <a:pt x="51" y="228"/>
                  </a:cubicBezTo>
                  <a:cubicBezTo>
                    <a:pt x="40" y="239"/>
                    <a:pt x="31" y="251"/>
                    <a:pt x="24" y="263"/>
                  </a:cubicBezTo>
                  <a:cubicBezTo>
                    <a:pt x="23" y="262"/>
                    <a:pt x="21" y="261"/>
                    <a:pt x="20" y="261"/>
                  </a:cubicBezTo>
                  <a:cubicBezTo>
                    <a:pt x="12" y="261"/>
                    <a:pt x="12" y="261"/>
                    <a:pt x="12" y="261"/>
                  </a:cubicBezTo>
                  <a:cubicBezTo>
                    <a:pt x="9" y="261"/>
                    <a:pt x="7" y="264"/>
                    <a:pt x="7" y="267"/>
                  </a:cubicBezTo>
                  <a:cubicBezTo>
                    <a:pt x="7" y="283"/>
                    <a:pt x="7" y="283"/>
                    <a:pt x="7" y="283"/>
                  </a:cubicBezTo>
                  <a:cubicBezTo>
                    <a:pt x="7" y="286"/>
                    <a:pt x="9" y="288"/>
                    <a:pt x="12" y="288"/>
                  </a:cubicBezTo>
                  <a:cubicBezTo>
                    <a:pt x="12" y="288"/>
                    <a:pt x="12" y="288"/>
                    <a:pt x="12" y="288"/>
                  </a:cubicBezTo>
                  <a:cubicBezTo>
                    <a:pt x="11" y="291"/>
                    <a:pt x="10" y="294"/>
                    <a:pt x="9" y="297"/>
                  </a:cubicBezTo>
                  <a:cubicBezTo>
                    <a:pt x="1" y="303"/>
                    <a:pt x="1" y="303"/>
                    <a:pt x="1" y="303"/>
                  </a:cubicBezTo>
                  <a:cubicBezTo>
                    <a:pt x="0" y="304"/>
                    <a:pt x="0" y="305"/>
                    <a:pt x="0" y="305"/>
                  </a:cubicBezTo>
                  <a:cubicBezTo>
                    <a:pt x="1" y="306"/>
                    <a:pt x="2" y="306"/>
                    <a:pt x="3" y="306"/>
                  </a:cubicBezTo>
                  <a:cubicBezTo>
                    <a:pt x="8" y="302"/>
                    <a:pt x="8" y="302"/>
                    <a:pt x="8" y="302"/>
                  </a:cubicBezTo>
                  <a:cubicBezTo>
                    <a:pt x="5" y="313"/>
                    <a:pt x="3" y="324"/>
                    <a:pt x="2" y="336"/>
                  </a:cubicBezTo>
                  <a:cubicBezTo>
                    <a:pt x="2" y="336"/>
                    <a:pt x="1" y="337"/>
                    <a:pt x="1" y="338"/>
                  </a:cubicBezTo>
                  <a:cubicBezTo>
                    <a:pt x="1" y="354"/>
                    <a:pt x="1" y="354"/>
                    <a:pt x="1" y="354"/>
                  </a:cubicBezTo>
                  <a:cubicBezTo>
                    <a:pt x="1" y="355"/>
                    <a:pt x="2" y="356"/>
                    <a:pt x="2" y="357"/>
                  </a:cubicBezTo>
                  <a:cubicBezTo>
                    <a:pt x="3" y="364"/>
                    <a:pt x="4" y="372"/>
                    <a:pt x="5" y="380"/>
                  </a:cubicBezTo>
                  <a:cubicBezTo>
                    <a:pt x="5" y="393"/>
                    <a:pt x="5" y="393"/>
                    <a:pt x="5" y="393"/>
                  </a:cubicBezTo>
                  <a:cubicBezTo>
                    <a:pt x="5" y="396"/>
                    <a:pt x="7" y="398"/>
                    <a:pt x="10" y="399"/>
                  </a:cubicBezTo>
                  <a:cubicBezTo>
                    <a:pt x="13" y="409"/>
                    <a:pt x="18" y="420"/>
                    <a:pt x="24" y="430"/>
                  </a:cubicBezTo>
                  <a:cubicBezTo>
                    <a:pt x="24" y="432"/>
                    <a:pt x="25" y="433"/>
                    <a:pt x="26" y="434"/>
                  </a:cubicBezTo>
                  <a:cubicBezTo>
                    <a:pt x="28" y="438"/>
                    <a:pt x="30" y="441"/>
                    <a:pt x="33" y="445"/>
                  </a:cubicBezTo>
                  <a:cubicBezTo>
                    <a:pt x="27" y="449"/>
                    <a:pt x="27" y="449"/>
                    <a:pt x="27" y="449"/>
                  </a:cubicBezTo>
                  <a:cubicBezTo>
                    <a:pt x="26" y="449"/>
                    <a:pt x="26" y="450"/>
                    <a:pt x="26" y="451"/>
                  </a:cubicBezTo>
                  <a:cubicBezTo>
                    <a:pt x="27" y="452"/>
                    <a:pt x="28" y="452"/>
                    <a:pt x="29" y="452"/>
                  </a:cubicBezTo>
                  <a:cubicBezTo>
                    <a:pt x="35" y="447"/>
                    <a:pt x="35" y="447"/>
                    <a:pt x="35" y="447"/>
                  </a:cubicBezTo>
                  <a:cubicBezTo>
                    <a:pt x="35" y="448"/>
                    <a:pt x="35" y="448"/>
                    <a:pt x="36" y="448"/>
                  </a:cubicBezTo>
                  <a:cubicBezTo>
                    <a:pt x="36" y="468"/>
                    <a:pt x="36" y="468"/>
                    <a:pt x="36" y="468"/>
                  </a:cubicBezTo>
                  <a:cubicBezTo>
                    <a:pt x="36" y="469"/>
                    <a:pt x="36" y="470"/>
                    <a:pt x="37" y="470"/>
                  </a:cubicBezTo>
                  <a:cubicBezTo>
                    <a:pt x="38" y="470"/>
                    <a:pt x="39" y="469"/>
                    <a:pt x="39" y="468"/>
                  </a:cubicBezTo>
                  <a:cubicBezTo>
                    <a:pt x="39" y="453"/>
                    <a:pt x="39" y="453"/>
                    <a:pt x="39" y="453"/>
                  </a:cubicBezTo>
                  <a:cubicBezTo>
                    <a:pt x="43" y="457"/>
                    <a:pt x="47" y="462"/>
                    <a:pt x="51" y="466"/>
                  </a:cubicBezTo>
                  <a:cubicBezTo>
                    <a:pt x="117" y="532"/>
                    <a:pt x="224" y="532"/>
                    <a:pt x="290" y="466"/>
                  </a:cubicBezTo>
                  <a:cubicBezTo>
                    <a:pt x="293" y="463"/>
                    <a:pt x="296" y="459"/>
                    <a:pt x="300" y="455"/>
                  </a:cubicBezTo>
                  <a:cubicBezTo>
                    <a:pt x="300" y="464"/>
                    <a:pt x="300" y="464"/>
                    <a:pt x="300" y="464"/>
                  </a:cubicBezTo>
                  <a:cubicBezTo>
                    <a:pt x="300" y="467"/>
                    <a:pt x="302" y="469"/>
                    <a:pt x="305" y="469"/>
                  </a:cubicBezTo>
                  <a:cubicBezTo>
                    <a:pt x="313" y="469"/>
                    <a:pt x="313" y="469"/>
                    <a:pt x="313" y="469"/>
                  </a:cubicBezTo>
                  <a:cubicBezTo>
                    <a:pt x="316" y="469"/>
                    <a:pt x="318" y="467"/>
                    <a:pt x="318" y="464"/>
                  </a:cubicBezTo>
                  <a:cubicBezTo>
                    <a:pt x="318" y="448"/>
                    <a:pt x="318" y="448"/>
                    <a:pt x="318" y="448"/>
                  </a:cubicBezTo>
                  <a:cubicBezTo>
                    <a:pt x="318" y="445"/>
                    <a:pt x="316" y="443"/>
                    <a:pt x="313" y="443"/>
                  </a:cubicBezTo>
                  <a:cubicBezTo>
                    <a:pt x="309" y="443"/>
                    <a:pt x="309" y="443"/>
                    <a:pt x="309" y="443"/>
                  </a:cubicBezTo>
                  <a:cubicBezTo>
                    <a:pt x="315" y="435"/>
                    <a:pt x="319" y="426"/>
                    <a:pt x="323" y="418"/>
                  </a:cubicBezTo>
                  <a:cubicBezTo>
                    <a:pt x="323" y="429"/>
                    <a:pt x="323" y="429"/>
                    <a:pt x="323" y="429"/>
                  </a:cubicBezTo>
                  <a:cubicBezTo>
                    <a:pt x="323" y="432"/>
                    <a:pt x="326" y="434"/>
                    <a:pt x="328" y="434"/>
                  </a:cubicBezTo>
                  <a:cubicBezTo>
                    <a:pt x="337" y="434"/>
                    <a:pt x="337" y="434"/>
                    <a:pt x="337" y="434"/>
                  </a:cubicBezTo>
                  <a:cubicBezTo>
                    <a:pt x="339" y="434"/>
                    <a:pt x="342" y="432"/>
                    <a:pt x="342" y="429"/>
                  </a:cubicBezTo>
                  <a:cubicBezTo>
                    <a:pt x="342" y="413"/>
                    <a:pt x="342" y="413"/>
                    <a:pt x="342" y="413"/>
                  </a:cubicBezTo>
                  <a:cubicBezTo>
                    <a:pt x="342" y="410"/>
                    <a:pt x="339" y="407"/>
                    <a:pt x="337" y="407"/>
                  </a:cubicBezTo>
                  <a:cubicBezTo>
                    <a:pt x="328" y="407"/>
                    <a:pt x="328" y="407"/>
                    <a:pt x="328" y="407"/>
                  </a:cubicBezTo>
                  <a:cubicBezTo>
                    <a:pt x="328" y="407"/>
                    <a:pt x="328" y="408"/>
                    <a:pt x="328" y="408"/>
                  </a:cubicBezTo>
                  <a:cubicBezTo>
                    <a:pt x="331" y="399"/>
                    <a:pt x="333" y="391"/>
                    <a:pt x="335" y="383"/>
                  </a:cubicBezTo>
                  <a:cubicBezTo>
                    <a:pt x="336" y="382"/>
                    <a:pt x="336" y="381"/>
                    <a:pt x="336" y="380"/>
                  </a:cubicBezTo>
                  <a:cubicBezTo>
                    <a:pt x="336" y="377"/>
                    <a:pt x="336" y="377"/>
                    <a:pt x="336" y="377"/>
                  </a:cubicBezTo>
                  <a:cubicBezTo>
                    <a:pt x="340" y="374"/>
                    <a:pt x="340" y="374"/>
                    <a:pt x="340" y="374"/>
                  </a:cubicBezTo>
                  <a:cubicBezTo>
                    <a:pt x="340" y="396"/>
                    <a:pt x="340" y="396"/>
                    <a:pt x="340" y="396"/>
                  </a:cubicBezTo>
                  <a:cubicBezTo>
                    <a:pt x="340" y="397"/>
                    <a:pt x="341" y="398"/>
                    <a:pt x="342" y="398"/>
                  </a:cubicBezTo>
                  <a:cubicBezTo>
                    <a:pt x="343" y="398"/>
                    <a:pt x="344" y="397"/>
                    <a:pt x="344" y="396"/>
                  </a:cubicBezTo>
                  <a:cubicBezTo>
                    <a:pt x="344" y="371"/>
                    <a:pt x="344" y="371"/>
                    <a:pt x="344" y="371"/>
                  </a:cubicBezTo>
                  <a:cubicBezTo>
                    <a:pt x="344" y="370"/>
                    <a:pt x="343" y="370"/>
                    <a:pt x="343" y="370"/>
                  </a:cubicBezTo>
                  <a:cubicBezTo>
                    <a:pt x="342" y="369"/>
                    <a:pt x="342" y="369"/>
                    <a:pt x="341" y="370"/>
                  </a:cubicBezTo>
                  <a:cubicBezTo>
                    <a:pt x="337" y="372"/>
                    <a:pt x="337" y="372"/>
                    <a:pt x="337" y="372"/>
                  </a:cubicBezTo>
                  <a:cubicBezTo>
                    <a:pt x="338" y="368"/>
                    <a:pt x="338" y="363"/>
                    <a:pt x="338" y="359"/>
                  </a:cubicBezTo>
                  <a:cubicBezTo>
                    <a:pt x="339" y="359"/>
                    <a:pt x="339" y="359"/>
                    <a:pt x="339" y="359"/>
                  </a:cubicBezTo>
                  <a:cubicBezTo>
                    <a:pt x="339" y="359"/>
                    <a:pt x="340" y="358"/>
                    <a:pt x="340" y="357"/>
                  </a:cubicBezTo>
                  <a:cubicBezTo>
                    <a:pt x="340" y="332"/>
                    <a:pt x="340" y="332"/>
                    <a:pt x="340" y="332"/>
                  </a:cubicBezTo>
                  <a:cubicBezTo>
                    <a:pt x="340" y="331"/>
                    <a:pt x="340" y="331"/>
                    <a:pt x="339" y="331"/>
                  </a:cubicBezTo>
                  <a:cubicBezTo>
                    <a:pt x="339" y="330"/>
                    <a:pt x="338" y="330"/>
                    <a:pt x="338" y="330"/>
                  </a:cubicBezTo>
                  <a:cubicBezTo>
                    <a:pt x="338" y="328"/>
                    <a:pt x="337" y="326"/>
                    <a:pt x="337" y="324"/>
                  </a:cubicBezTo>
                  <a:cubicBezTo>
                    <a:pt x="338" y="324"/>
                    <a:pt x="338" y="324"/>
                    <a:pt x="338" y="324"/>
                  </a:cubicBezTo>
                  <a:cubicBezTo>
                    <a:pt x="341" y="324"/>
                    <a:pt x="343" y="321"/>
                    <a:pt x="343" y="318"/>
                  </a:cubicBezTo>
                  <a:cubicBezTo>
                    <a:pt x="343" y="302"/>
                    <a:pt x="343" y="302"/>
                    <a:pt x="343" y="302"/>
                  </a:cubicBezTo>
                  <a:cubicBezTo>
                    <a:pt x="343" y="299"/>
                    <a:pt x="341" y="297"/>
                    <a:pt x="338" y="297"/>
                  </a:cubicBezTo>
                  <a:cubicBezTo>
                    <a:pt x="331" y="297"/>
                    <a:pt x="331" y="297"/>
                    <a:pt x="331" y="297"/>
                  </a:cubicBezTo>
                  <a:cubicBezTo>
                    <a:pt x="329" y="291"/>
                    <a:pt x="327" y="285"/>
                    <a:pt x="325" y="279"/>
                  </a:cubicBezTo>
                  <a:cubicBezTo>
                    <a:pt x="325" y="266"/>
                    <a:pt x="325" y="266"/>
                    <a:pt x="325" y="266"/>
                  </a:cubicBezTo>
                  <a:cubicBezTo>
                    <a:pt x="325" y="263"/>
                    <a:pt x="322" y="261"/>
                    <a:pt x="320" y="261"/>
                  </a:cubicBezTo>
                  <a:cubicBezTo>
                    <a:pt x="315" y="261"/>
                    <a:pt x="315" y="261"/>
                    <a:pt x="315" y="261"/>
                  </a:cubicBezTo>
                  <a:cubicBezTo>
                    <a:pt x="312" y="256"/>
                    <a:pt x="309" y="251"/>
                    <a:pt x="305" y="246"/>
                  </a:cubicBezTo>
                  <a:cubicBezTo>
                    <a:pt x="335" y="217"/>
                    <a:pt x="335" y="217"/>
                    <a:pt x="335" y="217"/>
                  </a:cubicBezTo>
                  <a:cubicBezTo>
                    <a:pt x="349" y="219"/>
                    <a:pt x="364" y="216"/>
                    <a:pt x="374" y="205"/>
                  </a:cubicBezTo>
                  <a:cubicBezTo>
                    <a:pt x="500" y="79"/>
                    <a:pt x="500" y="79"/>
                    <a:pt x="500" y="79"/>
                  </a:cubicBezTo>
                  <a:cubicBezTo>
                    <a:pt x="517" y="62"/>
                    <a:pt x="517" y="34"/>
                    <a:pt x="500" y="17"/>
                  </a:cubicBezTo>
                  <a:close/>
                  <a:moveTo>
                    <a:pt x="337" y="411"/>
                  </a:moveTo>
                  <a:cubicBezTo>
                    <a:pt x="338" y="411"/>
                    <a:pt x="338" y="412"/>
                    <a:pt x="338" y="413"/>
                  </a:cubicBezTo>
                  <a:cubicBezTo>
                    <a:pt x="338" y="429"/>
                    <a:pt x="338" y="429"/>
                    <a:pt x="338" y="429"/>
                  </a:cubicBezTo>
                  <a:cubicBezTo>
                    <a:pt x="338" y="430"/>
                    <a:pt x="338" y="431"/>
                    <a:pt x="337" y="431"/>
                  </a:cubicBezTo>
                  <a:cubicBezTo>
                    <a:pt x="328" y="431"/>
                    <a:pt x="328" y="431"/>
                    <a:pt x="328" y="431"/>
                  </a:cubicBezTo>
                  <a:cubicBezTo>
                    <a:pt x="327" y="431"/>
                    <a:pt x="327" y="430"/>
                    <a:pt x="327" y="429"/>
                  </a:cubicBezTo>
                  <a:cubicBezTo>
                    <a:pt x="327" y="413"/>
                    <a:pt x="327" y="413"/>
                    <a:pt x="327" y="413"/>
                  </a:cubicBezTo>
                  <a:cubicBezTo>
                    <a:pt x="327" y="412"/>
                    <a:pt x="327" y="411"/>
                    <a:pt x="328" y="411"/>
                  </a:cubicBezTo>
                  <a:lnTo>
                    <a:pt x="337" y="411"/>
                  </a:lnTo>
                  <a:close/>
                  <a:moveTo>
                    <a:pt x="76" y="272"/>
                  </a:moveTo>
                  <a:cubicBezTo>
                    <a:pt x="79" y="268"/>
                    <a:pt x="82" y="265"/>
                    <a:pt x="85" y="262"/>
                  </a:cubicBezTo>
                  <a:cubicBezTo>
                    <a:pt x="95" y="262"/>
                    <a:pt x="95" y="262"/>
                    <a:pt x="95" y="262"/>
                  </a:cubicBezTo>
                  <a:cubicBezTo>
                    <a:pt x="97" y="262"/>
                    <a:pt x="98" y="263"/>
                    <a:pt x="98" y="265"/>
                  </a:cubicBezTo>
                  <a:cubicBezTo>
                    <a:pt x="98" y="296"/>
                    <a:pt x="98" y="296"/>
                    <a:pt x="98" y="296"/>
                  </a:cubicBezTo>
                  <a:cubicBezTo>
                    <a:pt x="98" y="298"/>
                    <a:pt x="97" y="299"/>
                    <a:pt x="95" y="299"/>
                  </a:cubicBezTo>
                  <a:cubicBezTo>
                    <a:pt x="80" y="299"/>
                    <a:pt x="80" y="299"/>
                    <a:pt x="80" y="299"/>
                  </a:cubicBezTo>
                  <a:cubicBezTo>
                    <a:pt x="78" y="299"/>
                    <a:pt x="76" y="298"/>
                    <a:pt x="76" y="296"/>
                  </a:cubicBezTo>
                  <a:lnTo>
                    <a:pt x="76" y="272"/>
                  </a:lnTo>
                  <a:close/>
                  <a:moveTo>
                    <a:pt x="12" y="285"/>
                  </a:moveTo>
                  <a:cubicBezTo>
                    <a:pt x="11" y="285"/>
                    <a:pt x="10" y="284"/>
                    <a:pt x="10" y="283"/>
                  </a:cubicBezTo>
                  <a:cubicBezTo>
                    <a:pt x="10" y="267"/>
                    <a:pt x="10" y="267"/>
                    <a:pt x="10" y="267"/>
                  </a:cubicBezTo>
                  <a:cubicBezTo>
                    <a:pt x="10" y="266"/>
                    <a:pt x="11" y="265"/>
                    <a:pt x="12" y="265"/>
                  </a:cubicBezTo>
                  <a:cubicBezTo>
                    <a:pt x="20" y="265"/>
                    <a:pt x="20" y="265"/>
                    <a:pt x="20" y="265"/>
                  </a:cubicBezTo>
                  <a:cubicBezTo>
                    <a:pt x="21" y="265"/>
                    <a:pt x="22" y="266"/>
                    <a:pt x="22" y="267"/>
                  </a:cubicBezTo>
                  <a:cubicBezTo>
                    <a:pt x="22" y="267"/>
                    <a:pt x="22" y="267"/>
                    <a:pt x="22" y="267"/>
                  </a:cubicBezTo>
                  <a:cubicBezTo>
                    <a:pt x="19" y="273"/>
                    <a:pt x="16" y="279"/>
                    <a:pt x="14" y="285"/>
                  </a:cubicBezTo>
                  <a:lnTo>
                    <a:pt x="12" y="285"/>
                  </a:lnTo>
                  <a:close/>
                  <a:moveTo>
                    <a:pt x="89" y="432"/>
                  </a:moveTo>
                  <a:cubicBezTo>
                    <a:pt x="89" y="433"/>
                    <a:pt x="88" y="434"/>
                    <a:pt x="88" y="435"/>
                  </a:cubicBezTo>
                  <a:cubicBezTo>
                    <a:pt x="87" y="434"/>
                    <a:pt x="86" y="433"/>
                    <a:pt x="85" y="432"/>
                  </a:cubicBezTo>
                  <a:cubicBezTo>
                    <a:pt x="78" y="425"/>
                    <a:pt x="72" y="417"/>
                    <a:pt x="67" y="408"/>
                  </a:cubicBezTo>
                  <a:cubicBezTo>
                    <a:pt x="67" y="402"/>
                    <a:pt x="67" y="402"/>
                    <a:pt x="67" y="402"/>
                  </a:cubicBezTo>
                  <a:cubicBezTo>
                    <a:pt x="67" y="400"/>
                    <a:pt x="68" y="398"/>
                    <a:pt x="70" y="398"/>
                  </a:cubicBezTo>
                  <a:cubicBezTo>
                    <a:pt x="85" y="398"/>
                    <a:pt x="85" y="398"/>
                    <a:pt x="85" y="398"/>
                  </a:cubicBezTo>
                  <a:cubicBezTo>
                    <a:pt x="87" y="398"/>
                    <a:pt x="89" y="400"/>
                    <a:pt x="89" y="402"/>
                  </a:cubicBezTo>
                  <a:lnTo>
                    <a:pt x="89" y="432"/>
                  </a:lnTo>
                  <a:close/>
                  <a:moveTo>
                    <a:pt x="93" y="439"/>
                  </a:moveTo>
                  <a:cubicBezTo>
                    <a:pt x="94" y="437"/>
                    <a:pt x="95" y="435"/>
                    <a:pt x="95" y="432"/>
                  </a:cubicBezTo>
                  <a:cubicBezTo>
                    <a:pt x="95" y="402"/>
                    <a:pt x="95" y="402"/>
                    <a:pt x="95" y="402"/>
                  </a:cubicBezTo>
                  <a:cubicBezTo>
                    <a:pt x="95" y="396"/>
                    <a:pt x="91" y="392"/>
                    <a:pt x="85" y="392"/>
                  </a:cubicBezTo>
                  <a:cubicBezTo>
                    <a:pt x="70" y="392"/>
                    <a:pt x="70" y="392"/>
                    <a:pt x="70" y="392"/>
                  </a:cubicBezTo>
                  <a:cubicBezTo>
                    <a:pt x="66" y="392"/>
                    <a:pt x="63" y="394"/>
                    <a:pt x="61" y="397"/>
                  </a:cubicBezTo>
                  <a:cubicBezTo>
                    <a:pt x="44" y="360"/>
                    <a:pt x="47" y="316"/>
                    <a:pt x="70" y="281"/>
                  </a:cubicBezTo>
                  <a:cubicBezTo>
                    <a:pt x="70" y="296"/>
                    <a:pt x="70" y="296"/>
                    <a:pt x="70" y="296"/>
                  </a:cubicBezTo>
                  <a:cubicBezTo>
                    <a:pt x="70" y="302"/>
                    <a:pt x="74" y="306"/>
                    <a:pt x="80" y="306"/>
                  </a:cubicBezTo>
                  <a:cubicBezTo>
                    <a:pt x="95" y="306"/>
                    <a:pt x="95" y="306"/>
                    <a:pt x="95" y="306"/>
                  </a:cubicBezTo>
                  <a:cubicBezTo>
                    <a:pt x="101" y="306"/>
                    <a:pt x="105" y="302"/>
                    <a:pt x="105" y="296"/>
                  </a:cubicBezTo>
                  <a:cubicBezTo>
                    <a:pt x="105" y="265"/>
                    <a:pt x="105" y="265"/>
                    <a:pt x="105" y="265"/>
                  </a:cubicBezTo>
                  <a:cubicBezTo>
                    <a:pt x="105" y="260"/>
                    <a:pt x="101" y="255"/>
                    <a:pt x="95" y="255"/>
                  </a:cubicBezTo>
                  <a:cubicBezTo>
                    <a:pt x="92" y="255"/>
                    <a:pt x="92" y="255"/>
                    <a:pt x="92" y="255"/>
                  </a:cubicBezTo>
                  <a:cubicBezTo>
                    <a:pt x="138" y="216"/>
                    <a:pt x="207" y="217"/>
                    <a:pt x="251" y="258"/>
                  </a:cubicBezTo>
                  <a:cubicBezTo>
                    <a:pt x="250" y="257"/>
                    <a:pt x="249" y="257"/>
                    <a:pt x="247" y="257"/>
                  </a:cubicBezTo>
                  <a:cubicBezTo>
                    <a:pt x="232" y="257"/>
                    <a:pt x="232" y="257"/>
                    <a:pt x="232" y="257"/>
                  </a:cubicBezTo>
                  <a:cubicBezTo>
                    <a:pt x="226" y="257"/>
                    <a:pt x="222" y="261"/>
                    <a:pt x="222" y="267"/>
                  </a:cubicBezTo>
                  <a:cubicBezTo>
                    <a:pt x="222" y="298"/>
                    <a:pt x="222" y="298"/>
                    <a:pt x="222" y="298"/>
                  </a:cubicBezTo>
                  <a:cubicBezTo>
                    <a:pt x="222" y="303"/>
                    <a:pt x="226" y="308"/>
                    <a:pt x="232" y="308"/>
                  </a:cubicBezTo>
                  <a:cubicBezTo>
                    <a:pt x="247" y="308"/>
                    <a:pt x="247" y="308"/>
                    <a:pt x="247" y="308"/>
                  </a:cubicBezTo>
                  <a:cubicBezTo>
                    <a:pt x="253" y="308"/>
                    <a:pt x="257" y="303"/>
                    <a:pt x="257" y="298"/>
                  </a:cubicBezTo>
                  <a:cubicBezTo>
                    <a:pt x="257" y="267"/>
                    <a:pt x="257" y="267"/>
                    <a:pt x="257" y="267"/>
                  </a:cubicBezTo>
                  <a:cubicBezTo>
                    <a:pt x="257" y="265"/>
                    <a:pt x="257" y="263"/>
                    <a:pt x="256" y="262"/>
                  </a:cubicBezTo>
                  <a:cubicBezTo>
                    <a:pt x="275" y="281"/>
                    <a:pt x="286" y="304"/>
                    <a:pt x="289" y="329"/>
                  </a:cubicBezTo>
                  <a:cubicBezTo>
                    <a:pt x="288" y="327"/>
                    <a:pt x="285" y="326"/>
                    <a:pt x="283" y="326"/>
                  </a:cubicBezTo>
                  <a:cubicBezTo>
                    <a:pt x="267" y="326"/>
                    <a:pt x="267" y="326"/>
                    <a:pt x="267" y="326"/>
                  </a:cubicBezTo>
                  <a:cubicBezTo>
                    <a:pt x="262" y="326"/>
                    <a:pt x="257" y="331"/>
                    <a:pt x="257" y="336"/>
                  </a:cubicBezTo>
                  <a:cubicBezTo>
                    <a:pt x="257" y="367"/>
                    <a:pt x="257" y="367"/>
                    <a:pt x="257" y="367"/>
                  </a:cubicBezTo>
                  <a:cubicBezTo>
                    <a:pt x="257" y="373"/>
                    <a:pt x="262" y="377"/>
                    <a:pt x="267" y="377"/>
                  </a:cubicBezTo>
                  <a:cubicBezTo>
                    <a:pt x="283" y="377"/>
                    <a:pt x="283" y="377"/>
                    <a:pt x="283" y="377"/>
                  </a:cubicBezTo>
                  <a:cubicBezTo>
                    <a:pt x="284" y="377"/>
                    <a:pt x="286" y="377"/>
                    <a:pt x="287" y="376"/>
                  </a:cubicBezTo>
                  <a:cubicBezTo>
                    <a:pt x="286" y="381"/>
                    <a:pt x="284" y="385"/>
                    <a:pt x="283" y="390"/>
                  </a:cubicBezTo>
                  <a:cubicBezTo>
                    <a:pt x="282" y="390"/>
                    <a:pt x="282" y="390"/>
                    <a:pt x="281" y="391"/>
                  </a:cubicBezTo>
                  <a:cubicBezTo>
                    <a:pt x="263" y="403"/>
                    <a:pt x="263" y="403"/>
                    <a:pt x="263" y="403"/>
                  </a:cubicBezTo>
                  <a:cubicBezTo>
                    <a:pt x="262" y="404"/>
                    <a:pt x="261" y="406"/>
                    <a:pt x="262" y="408"/>
                  </a:cubicBezTo>
                  <a:cubicBezTo>
                    <a:pt x="264" y="409"/>
                    <a:pt x="266" y="410"/>
                    <a:pt x="267" y="409"/>
                  </a:cubicBezTo>
                  <a:cubicBezTo>
                    <a:pt x="278" y="401"/>
                    <a:pt x="278" y="401"/>
                    <a:pt x="278" y="401"/>
                  </a:cubicBezTo>
                  <a:cubicBezTo>
                    <a:pt x="272" y="412"/>
                    <a:pt x="265" y="423"/>
                    <a:pt x="256" y="432"/>
                  </a:cubicBezTo>
                  <a:cubicBezTo>
                    <a:pt x="211" y="477"/>
                    <a:pt x="140" y="479"/>
                    <a:pt x="93" y="439"/>
                  </a:cubicBezTo>
                  <a:close/>
                  <a:moveTo>
                    <a:pt x="251" y="267"/>
                  </a:moveTo>
                  <a:cubicBezTo>
                    <a:pt x="251" y="298"/>
                    <a:pt x="251" y="298"/>
                    <a:pt x="251" y="298"/>
                  </a:cubicBezTo>
                  <a:cubicBezTo>
                    <a:pt x="251" y="300"/>
                    <a:pt x="249" y="301"/>
                    <a:pt x="247" y="301"/>
                  </a:cubicBezTo>
                  <a:cubicBezTo>
                    <a:pt x="232" y="301"/>
                    <a:pt x="232" y="301"/>
                    <a:pt x="232" y="301"/>
                  </a:cubicBezTo>
                  <a:cubicBezTo>
                    <a:pt x="230" y="301"/>
                    <a:pt x="228" y="300"/>
                    <a:pt x="228" y="298"/>
                  </a:cubicBezTo>
                  <a:cubicBezTo>
                    <a:pt x="228" y="267"/>
                    <a:pt x="228" y="267"/>
                    <a:pt x="228" y="267"/>
                  </a:cubicBezTo>
                  <a:cubicBezTo>
                    <a:pt x="228" y="265"/>
                    <a:pt x="230" y="264"/>
                    <a:pt x="232" y="264"/>
                  </a:cubicBezTo>
                  <a:cubicBezTo>
                    <a:pt x="247" y="264"/>
                    <a:pt x="247" y="264"/>
                    <a:pt x="247" y="264"/>
                  </a:cubicBezTo>
                  <a:cubicBezTo>
                    <a:pt x="249" y="264"/>
                    <a:pt x="251" y="265"/>
                    <a:pt x="251" y="267"/>
                  </a:cubicBezTo>
                  <a:close/>
                  <a:moveTo>
                    <a:pt x="286" y="336"/>
                  </a:moveTo>
                  <a:cubicBezTo>
                    <a:pt x="286" y="367"/>
                    <a:pt x="286" y="367"/>
                    <a:pt x="286" y="367"/>
                  </a:cubicBezTo>
                  <a:cubicBezTo>
                    <a:pt x="286" y="369"/>
                    <a:pt x="284" y="370"/>
                    <a:pt x="283" y="370"/>
                  </a:cubicBezTo>
                  <a:cubicBezTo>
                    <a:pt x="267" y="370"/>
                    <a:pt x="267" y="370"/>
                    <a:pt x="267" y="370"/>
                  </a:cubicBezTo>
                  <a:cubicBezTo>
                    <a:pt x="265" y="370"/>
                    <a:pt x="264" y="369"/>
                    <a:pt x="264" y="367"/>
                  </a:cubicBezTo>
                  <a:cubicBezTo>
                    <a:pt x="264" y="336"/>
                    <a:pt x="264" y="336"/>
                    <a:pt x="264" y="336"/>
                  </a:cubicBezTo>
                  <a:cubicBezTo>
                    <a:pt x="264" y="334"/>
                    <a:pt x="265" y="333"/>
                    <a:pt x="267" y="333"/>
                  </a:cubicBezTo>
                  <a:cubicBezTo>
                    <a:pt x="283" y="333"/>
                    <a:pt x="283" y="333"/>
                    <a:pt x="283" y="333"/>
                  </a:cubicBezTo>
                  <a:cubicBezTo>
                    <a:pt x="284" y="333"/>
                    <a:pt x="286" y="334"/>
                    <a:pt x="286" y="336"/>
                  </a:cubicBezTo>
                  <a:close/>
                  <a:moveTo>
                    <a:pt x="313" y="446"/>
                  </a:moveTo>
                  <a:cubicBezTo>
                    <a:pt x="314" y="446"/>
                    <a:pt x="315" y="447"/>
                    <a:pt x="315" y="448"/>
                  </a:cubicBezTo>
                  <a:cubicBezTo>
                    <a:pt x="315" y="464"/>
                    <a:pt x="315" y="464"/>
                    <a:pt x="315" y="464"/>
                  </a:cubicBezTo>
                  <a:cubicBezTo>
                    <a:pt x="315" y="465"/>
                    <a:pt x="314" y="466"/>
                    <a:pt x="313" y="466"/>
                  </a:cubicBezTo>
                  <a:cubicBezTo>
                    <a:pt x="305" y="466"/>
                    <a:pt x="305" y="466"/>
                    <a:pt x="305" y="466"/>
                  </a:cubicBezTo>
                  <a:cubicBezTo>
                    <a:pt x="304" y="466"/>
                    <a:pt x="303" y="465"/>
                    <a:pt x="303" y="464"/>
                  </a:cubicBezTo>
                  <a:cubicBezTo>
                    <a:pt x="303" y="451"/>
                    <a:pt x="303" y="451"/>
                    <a:pt x="303" y="451"/>
                  </a:cubicBezTo>
                  <a:cubicBezTo>
                    <a:pt x="304" y="449"/>
                    <a:pt x="305" y="448"/>
                    <a:pt x="307" y="446"/>
                  </a:cubicBezTo>
                  <a:lnTo>
                    <a:pt x="313" y="446"/>
                  </a:lnTo>
                  <a:close/>
                  <a:moveTo>
                    <a:pt x="338" y="300"/>
                  </a:moveTo>
                  <a:cubicBezTo>
                    <a:pt x="339" y="300"/>
                    <a:pt x="340" y="301"/>
                    <a:pt x="340" y="302"/>
                  </a:cubicBezTo>
                  <a:cubicBezTo>
                    <a:pt x="340" y="318"/>
                    <a:pt x="340" y="318"/>
                    <a:pt x="340" y="318"/>
                  </a:cubicBezTo>
                  <a:cubicBezTo>
                    <a:pt x="340" y="319"/>
                    <a:pt x="339" y="320"/>
                    <a:pt x="338" y="320"/>
                  </a:cubicBezTo>
                  <a:cubicBezTo>
                    <a:pt x="337" y="320"/>
                    <a:pt x="337" y="320"/>
                    <a:pt x="337" y="320"/>
                  </a:cubicBezTo>
                  <a:cubicBezTo>
                    <a:pt x="336" y="313"/>
                    <a:pt x="334" y="307"/>
                    <a:pt x="332" y="300"/>
                  </a:cubicBezTo>
                  <a:lnTo>
                    <a:pt x="338" y="300"/>
                  </a:lnTo>
                  <a:close/>
                  <a:moveTo>
                    <a:pt x="320" y="264"/>
                  </a:moveTo>
                  <a:cubicBezTo>
                    <a:pt x="320" y="264"/>
                    <a:pt x="321" y="265"/>
                    <a:pt x="321" y="266"/>
                  </a:cubicBezTo>
                  <a:cubicBezTo>
                    <a:pt x="321" y="272"/>
                    <a:pt x="321" y="272"/>
                    <a:pt x="321" y="272"/>
                  </a:cubicBezTo>
                  <a:cubicBezTo>
                    <a:pt x="320" y="269"/>
                    <a:pt x="318" y="267"/>
                    <a:pt x="317" y="264"/>
                  </a:cubicBezTo>
                  <a:lnTo>
                    <a:pt x="320" y="264"/>
                  </a:lnTo>
                  <a:close/>
                  <a:moveTo>
                    <a:pt x="320" y="264"/>
                  </a:moveTo>
                  <a:cubicBezTo>
                    <a:pt x="320" y="264"/>
                    <a:pt x="320" y="264"/>
                    <a:pt x="320" y="2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6" name="Freeform 33">
              <a:extLst>
                <a:ext uri="{FF2B5EF4-FFF2-40B4-BE49-F238E27FC236}">
                  <a16:creationId xmlns:a16="http://schemas.microsoft.com/office/drawing/2014/main" id="{8EDE74C6-D298-49D4-9930-27A054E636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5838" y="3797300"/>
              <a:ext cx="55563" cy="79375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41"/>
                </a:cxn>
                <a:cxn ang="0">
                  <a:pos x="10" y="51"/>
                </a:cxn>
                <a:cxn ang="0">
                  <a:pos x="26" y="51"/>
                </a:cxn>
                <a:cxn ang="0">
                  <a:pos x="36" y="41"/>
                </a:cxn>
                <a:cxn ang="0">
                  <a:pos x="36" y="10"/>
                </a:cxn>
                <a:cxn ang="0">
                  <a:pos x="26" y="0"/>
                </a:cxn>
                <a:cxn ang="0">
                  <a:pos x="29" y="41"/>
                </a:cxn>
                <a:cxn ang="0">
                  <a:pos x="26" y="44"/>
                </a:cxn>
                <a:cxn ang="0">
                  <a:pos x="10" y="44"/>
                </a:cxn>
                <a:cxn ang="0">
                  <a:pos x="7" y="41"/>
                </a:cxn>
                <a:cxn ang="0">
                  <a:pos x="7" y="10"/>
                </a:cxn>
                <a:cxn ang="0">
                  <a:pos x="10" y="7"/>
                </a:cxn>
                <a:cxn ang="0">
                  <a:pos x="26" y="7"/>
                </a:cxn>
                <a:cxn ang="0">
                  <a:pos x="29" y="10"/>
                </a:cxn>
                <a:cxn ang="0">
                  <a:pos x="29" y="41"/>
                </a:cxn>
                <a:cxn ang="0">
                  <a:pos x="29" y="41"/>
                </a:cxn>
                <a:cxn ang="0">
                  <a:pos x="29" y="41"/>
                </a:cxn>
              </a:cxnLst>
              <a:rect l="0" t="0" r="r" b="b"/>
              <a:pathLst>
                <a:path w="36" h="51">
                  <a:moveTo>
                    <a:pt x="26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7"/>
                    <a:pt x="5" y="51"/>
                    <a:pt x="10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31" y="51"/>
                    <a:pt x="36" y="47"/>
                    <a:pt x="36" y="4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5"/>
                    <a:pt x="31" y="0"/>
                    <a:pt x="26" y="0"/>
                  </a:cubicBezTo>
                  <a:close/>
                  <a:moveTo>
                    <a:pt x="29" y="41"/>
                  </a:moveTo>
                  <a:cubicBezTo>
                    <a:pt x="29" y="43"/>
                    <a:pt x="28" y="44"/>
                    <a:pt x="26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8" y="44"/>
                    <a:pt x="7" y="43"/>
                    <a:pt x="7" y="41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8"/>
                    <a:pt x="8" y="7"/>
                    <a:pt x="10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8" y="7"/>
                    <a:pt x="29" y="8"/>
                    <a:pt x="29" y="10"/>
                  </a:cubicBezTo>
                  <a:lnTo>
                    <a:pt x="29" y="41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7" name="Freeform 34">
              <a:extLst>
                <a:ext uri="{FF2B5EF4-FFF2-40B4-BE49-F238E27FC236}">
                  <a16:creationId xmlns:a16="http://schemas.microsoft.com/office/drawing/2014/main" id="{0DEDD8BA-587C-4DBF-A8C0-971F95173F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51225" y="3794125"/>
              <a:ext cx="38100" cy="82550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20" y="1"/>
                </a:cxn>
                <a:cxn ang="0">
                  <a:pos x="2" y="13"/>
                </a:cxn>
                <a:cxn ang="0">
                  <a:pos x="1" y="18"/>
                </a:cxn>
                <a:cxn ang="0">
                  <a:pos x="6" y="19"/>
                </a:cxn>
                <a:cxn ang="0">
                  <a:pos x="19" y="10"/>
                </a:cxn>
                <a:cxn ang="0">
                  <a:pos x="19" y="51"/>
                </a:cxn>
                <a:cxn ang="0">
                  <a:pos x="22" y="54"/>
                </a:cxn>
                <a:cxn ang="0">
                  <a:pos x="25" y="51"/>
                </a:cxn>
                <a:cxn ang="0">
                  <a:pos x="25" y="3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23" y="0"/>
                </a:cxn>
              </a:cxnLst>
              <a:rect l="0" t="0" r="r" b="b"/>
              <a:pathLst>
                <a:path w="25" h="54">
                  <a:moveTo>
                    <a:pt x="23" y="0"/>
                  </a:moveTo>
                  <a:cubicBezTo>
                    <a:pt x="22" y="0"/>
                    <a:pt x="21" y="0"/>
                    <a:pt x="20" y="1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4"/>
                    <a:pt x="0" y="16"/>
                    <a:pt x="1" y="18"/>
                  </a:cubicBezTo>
                  <a:cubicBezTo>
                    <a:pt x="2" y="19"/>
                    <a:pt x="4" y="20"/>
                    <a:pt x="6" y="19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3"/>
                    <a:pt x="20" y="54"/>
                    <a:pt x="22" y="54"/>
                  </a:cubicBezTo>
                  <a:cubicBezTo>
                    <a:pt x="24" y="54"/>
                    <a:pt x="25" y="53"/>
                    <a:pt x="25" y="51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4" y="1"/>
                    <a:pt x="23" y="0"/>
                  </a:cubicBezTo>
                  <a:close/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8" name="Freeform 35">
              <a:extLst>
                <a:ext uri="{FF2B5EF4-FFF2-40B4-BE49-F238E27FC236}">
                  <a16:creationId xmlns:a16="http://schemas.microsoft.com/office/drawing/2014/main" id="{B2296F67-D900-4F45-833D-503451D55C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29000" y="3906838"/>
              <a:ext cx="53975" cy="77788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40"/>
                </a:cxn>
                <a:cxn ang="0">
                  <a:pos x="10" y="50"/>
                </a:cxn>
                <a:cxn ang="0">
                  <a:pos x="25" y="50"/>
                </a:cxn>
                <a:cxn ang="0">
                  <a:pos x="35" y="40"/>
                </a:cxn>
                <a:cxn ang="0">
                  <a:pos x="35" y="10"/>
                </a:cxn>
                <a:cxn ang="0">
                  <a:pos x="25" y="0"/>
                </a:cxn>
                <a:cxn ang="0">
                  <a:pos x="29" y="40"/>
                </a:cxn>
                <a:cxn ang="0">
                  <a:pos x="25" y="44"/>
                </a:cxn>
                <a:cxn ang="0">
                  <a:pos x="10" y="44"/>
                </a:cxn>
                <a:cxn ang="0">
                  <a:pos x="7" y="40"/>
                </a:cxn>
                <a:cxn ang="0">
                  <a:pos x="7" y="10"/>
                </a:cxn>
                <a:cxn ang="0">
                  <a:pos x="10" y="6"/>
                </a:cxn>
                <a:cxn ang="0">
                  <a:pos x="25" y="6"/>
                </a:cxn>
                <a:cxn ang="0">
                  <a:pos x="29" y="10"/>
                </a:cxn>
                <a:cxn ang="0">
                  <a:pos x="29" y="40"/>
                </a:cxn>
                <a:cxn ang="0">
                  <a:pos x="29" y="40"/>
                </a:cxn>
                <a:cxn ang="0">
                  <a:pos x="29" y="40"/>
                </a:cxn>
              </a:cxnLst>
              <a:rect l="0" t="0" r="r" b="b"/>
              <a:pathLst>
                <a:path w="35" h="50">
                  <a:moveTo>
                    <a:pt x="25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6"/>
                    <a:pt x="5" y="50"/>
                    <a:pt x="10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31" y="50"/>
                    <a:pt x="35" y="46"/>
                    <a:pt x="35" y="4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4"/>
                    <a:pt x="31" y="0"/>
                    <a:pt x="25" y="0"/>
                  </a:cubicBezTo>
                  <a:close/>
                  <a:moveTo>
                    <a:pt x="29" y="40"/>
                  </a:moveTo>
                  <a:cubicBezTo>
                    <a:pt x="29" y="42"/>
                    <a:pt x="27" y="44"/>
                    <a:pt x="25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8" y="44"/>
                    <a:pt x="7" y="42"/>
                    <a:pt x="7" y="4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8"/>
                    <a:pt x="8" y="6"/>
                    <a:pt x="10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7" y="6"/>
                    <a:pt x="29" y="8"/>
                    <a:pt x="29" y="10"/>
                  </a:cubicBezTo>
                  <a:lnTo>
                    <a:pt x="29" y="40"/>
                  </a:lnTo>
                  <a:close/>
                  <a:moveTo>
                    <a:pt x="29" y="40"/>
                  </a:moveTo>
                  <a:cubicBezTo>
                    <a:pt x="29" y="40"/>
                    <a:pt x="29" y="40"/>
                    <a:pt x="29" y="4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9" name="Freeform 36">
              <a:extLst>
                <a:ext uri="{FF2B5EF4-FFF2-40B4-BE49-F238E27FC236}">
                  <a16:creationId xmlns:a16="http://schemas.microsoft.com/office/drawing/2014/main" id="{E17F7B55-610F-43DE-A946-1E948B6526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54388" y="3900488"/>
              <a:ext cx="39688" cy="84138"/>
            </a:xfrm>
            <a:custGeom>
              <a:avLst/>
              <a:gdLst/>
              <a:ahLst/>
              <a:cxnLst>
                <a:cxn ang="0">
                  <a:pos x="23" y="1"/>
                </a:cxn>
                <a:cxn ang="0">
                  <a:pos x="20" y="1"/>
                </a:cxn>
                <a:cxn ang="0">
                  <a:pos x="2" y="14"/>
                </a:cxn>
                <a:cxn ang="0">
                  <a:pos x="1" y="18"/>
                </a:cxn>
                <a:cxn ang="0">
                  <a:pos x="5" y="19"/>
                </a:cxn>
                <a:cxn ang="0">
                  <a:pos x="18" y="10"/>
                </a:cxn>
                <a:cxn ang="0">
                  <a:pos x="18" y="51"/>
                </a:cxn>
                <a:cxn ang="0">
                  <a:pos x="22" y="54"/>
                </a:cxn>
                <a:cxn ang="0">
                  <a:pos x="25" y="51"/>
                </a:cxn>
                <a:cxn ang="0">
                  <a:pos x="25" y="4"/>
                </a:cxn>
                <a:cxn ang="0">
                  <a:pos x="23" y="1"/>
                </a:cxn>
                <a:cxn ang="0">
                  <a:pos x="23" y="1"/>
                </a:cxn>
                <a:cxn ang="0">
                  <a:pos x="23" y="1"/>
                </a:cxn>
              </a:cxnLst>
              <a:rect l="0" t="0" r="r" b="b"/>
              <a:pathLst>
                <a:path w="25" h="54">
                  <a:moveTo>
                    <a:pt x="23" y="1"/>
                  </a:moveTo>
                  <a:cubicBezTo>
                    <a:pt x="22" y="0"/>
                    <a:pt x="21" y="0"/>
                    <a:pt x="20" y="1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0" y="15"/>
                    <a:pt x="0" y="17"/>
                    <a:pt x="1" y="18"/>
                  </a:cubicBezTo>
                  <a:cubicBezTo>
                    <a:pt x="2" y="20"/>
                    <a:pt x="4" y="20"/>
                    <a:pt x="5" y="1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3"/>
                    <a:pt x="20" y="54"/>
                    <a:pt x="22" y="54"/>
                  </a:cubicBezTo>
                  <a:cubicBezTo>
                    <a:pt x="23" y="54"/>
                    <a:pt x="25" y="53"/>
                    <a:pt x="25" y="51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2"/>
                    <a:pt x="24" y="1"/>
                    <a:pt x="23" y="1"/>
                  </a:cubicBezTo>
                  <a:close/>
                  <a:moveTo>
                    <a:pt x="23" y="1"/>
                  </a:moveTo>
                  <a:cubicBezTo>
                    <a:pt x="23" y="1"/>
                    <a:pt x="23" y="1"/>
                    <a:pt x="23" y="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0" name="Freeform 37">
              <a:extLst>
                <a:ext uri="{FF2B5EF4-FFF2-40B4-BE49-F238E27FC236}">
                  <a16:creationId xmlns:a16="http://schemas.microsoft.com/office/drawing/2014/main" id="{339E1FF8-24A1-4B10-921E-25EA54130D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4725" y="3908425"/>
              <a:ext cx="53975" cy="79375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41"/>
                </a:cxn>
                <a:cxn ang="0">
                  <a:pos x="10" y="51"/>
                </a:cxn>
                <a:cxn ang="0">
                  <a:pos x="25" y="51"/>
                </a:cxn>
                <a:cxn ang="0">
                  <a:pos x="35" y="41"/>
                </a:cxn>
                <a:cxn ang="0">
                  <a:pos x="35" y="10"/>
                </a:cxn>
                <a:cxn ang="0">
                  <a:pos x="25" y="0"/>
                </a:cxn>
                <a:cxn ang="0">
                  <a:pos x="28" y="41"/>
                </a:cxn>
                <a:cxn ang="0">
                  <a:pos x="25" y="44"/>
                </a:cxn>
                <a:cxn ang="0">
                  <a:pos x="10" y="44"/>
                </a:cxn>
                <a:cxn ang="0">
                  <a:pos x="6" y="41"/>
                </a:cxn>
                <a:cxn ang="0">
                  <a:pos x="6" y="10"/>
                </a:cxn>
                <a:cxn ang="0">
                  <a:pos x="10" y="7"/>
                </a:cxn>
                <a:cxn ang="0">
                  <a:pos x="25" y="7"/>
                </a:cxn>
                <a:cxn ang="0">
                  <a:pos x="28" y="10"/>
                </a:cxn>
                <a:cxn ang="0">
                  <a:pos x="28" y="41"/>
                </a:cxn>
                <a:cxn ang="0">
                  <a:pos x="28" y="41"/>
                </a:cxn>
                <a:cxn ang="0">
                  <a:pos x="28" y="41"/>
                </a:cxn>
              </a:cxnLst>
              <a:rect l="0" t="0" r="r" b="b"/>
              <a:pathLst>
                <a:path w="35" h="51">
                  <a:moveTo>
                    <a:pt x="25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7"/>
                    <a:pt x="4" y="51"/>
                    <a:pt x="10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30" y="51"/>
                    <a:pt x="35" y="47"/>
                    <a:pt x="35" y="41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5"/>
                    <a:pt x="30" y="0"/>
                    <a:pt x="25" y="0"/>
                  </a:cubicBezTo>
                  <a:close/>
                  <a:moveTo>
                    <a:pt x="28" y="41"/>
                  </a:moveTo>
                  <a:cubicBezTo>
                    <a:pt x="28" y="43"/>
                    <a:pt x="27" y="44"/>
                    <a:pt x="25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8" y="44"/>
                    <a:pt x="6" y="43"/>
                    <a:pt x="6" y="41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8"/>
                    <a:pt x="8" y="7"/>
                    <a:pt x="10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7" y="7"/>
                    <a:pt x="28" y="8"/>
                    <a:pt x="28" y="10"/>
                  </a:cubicBezTo>
                  <a:lnTo>
                    <a:pt x="28" y="41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1" name="Freeform 38">
              <a:extLst>
                <a:ext uri="{FF2B5EF4-FFF2-40B4-BE49-F238E27FC236}">
                  <a16:creationId xmlns:a16="http://schemas.microsoft.com/office/drawing/2014/main" id="{E77F16C8-8089-4B0D-AD7D-64FE72B4D9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9338" y="3903663"/>
              <a:ext cx="39688" cy="84138"/>
            </a:xfrm>
            <a:custGeom>
              <a:avLst/>
              <a:gdLst/>
              <a:ahLst/>
              <a:cxnLst>
                <a:cxn ang="0">
                  <a:pos x="18" y="10"/>
                </a:cxn>
                <a:cxn ang="0">
                  <a:pos x="18" y="51"/>
                </a:cxn>
                <a:cxn ang="0">
                  <a:pos x="22" y="54"/>
                </a:cxn>
                <a:cxn ang="0">
                  <a:pos x="25" y="51"/>
                </a:cxn>
                <a:cxn ang="0">
                  <a:pos x="25" y="3"/>
                </a:cxn>
                <a:cxn ang="0">
                  <a:pos x="23" y="0"/>
                </a:cxn>
                <a:cxn ang="0">
                  <a:pos x="20" y="1"/>
                </a:cxn>
                <a:cxn ang="0">
                  <a:pos x="2" y="13"/>
                </a:cxn>
                <a:cxn ang="0">
                  <a:pos x="1" y="18"/>
                </a:cxn>
                <a:cxn ang="0">
                  <a:pos x="5" y="19"/>
                </a:cxn>
                <a:cxn ang="0">
                  <a:pos x="18" y="10"/>
                </a:cxn>
                <a:cxn ang="0">
                  <a:pos x="18" y="10"/>
                </a:cxn>
                <a:cxn ang="0">
                  <a:pos x="18" y="10"/>
                </a:cxn>
              </a:cxnLst>
              <a:rect l="0" t="0" r="r" b="b"/>
              <a:pathLst>
                <a:path w="25" h="54">
                  <a:moveTo>
                    <a:pt x="18" y="10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3"/>
                    <a:pt x="20" y="54"/>
                    <a:pt x="22" y="54"/>
                  </a:cubicBezTo>
                  <a:cubicBezTo>
                    <a:pt x="24" y="54"/>
                    <a:pt x="25" y="53"/>
                    <a:pt x="25" y="51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4" y="1"/>
                    <a:pt x="23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4"/>
                    <a:pt x="0" y="16"/>
                    <a:pt x="1" y="18"/>
                  </a:cubicBezTo>
                  <a:cubicBezTo>
                    <a:pt x="2" y="19"/>
                    <a:pt x="4" y="20"/>
                    <a:pt x="5" y="19"/>
                  </a:cubicBezTo>
                  <a:lnTo>
                    <a:pt x="18" y="10"/>
                  </a:lnTo>
                  <a:close/>
                  <a:moveTo>
                    <a:pt x="18" y="10"/>
                  </a:moveTo>
                  <a:cubicBezTo>
                    <a:pt x="18" y="10"/>
                    <a:pt x="18" y="10"/>
                    <a:pt x="18" y="1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2" name="Freeform 39">
              <a:extLst>
                <a:ext uri="{FF2B5EF4-FFF2-40B4-BE49-F238E27FC236}">
                  <a16:creationId xmlns:a16="http://schemas.microsoft.com/office/drawing/2014/main" id="{1097E214-EA93-40E2-A948-36458C9293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1550" y="4010025"/>
              <a:ext cx="53975" cy="77788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40"/>
                </a:cxn>
                <a:cxn ang="0">
                  <a:pos x="10" y="50"/>
                </a:cxn>
                <a:cxn ang="0">
                  <a:pos x="25" y="50"/>
                </a:cxn>
                <a:cxn ang="0">
                  <a:pos x="35" y="40"/>
                </a:cxn>
                <a:cxn ang="0">
                  <a:pos x="35" y="10"/>
                </a:cxn>
                <a:cxn ang="0">
                  <a:pos x="25" y="0"/>
                </a:cxn>
                <a:cxn ang="0">
                  <a:pos x="28" y="40"/>
                </a:cxn>
                <a:cxn ang="0">
                  <a:pos x="25" y="44"/>
                </a:cxn>
                <a:cxn ang="0">
                  <a:pos x="10" y="44"/>
                </a:cxn>
                <a:cxn ang="0">
                  <a:pos x="6" y="40"/>
                </a:cxn>
                <a:cxn ang="0">
                  <a:pos x="6" y="10"/>
                </a:cxn>
                <a:cxn ang="0">
                  <a:pos x="10" y="6"/>
                </a:cxn>
                <a:cxn ang="0">
                  <a:pos x="25" y="6"/>
                </a:cxn>
                <a:cxn ang="0">
                  <a:pos x="28" y="10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28" y="40"/>
                </a:cxn>
              </a:cxnLst>
              <a:rect l="0" t="0" r="r" b="b"/>
              <a:pathLst>
                <a:path w="35" h="50">
                  <a:moveTo>
                    <a:pt x="25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6"/>
                    <a:pt x="4" y="50"/>
                    <a:pt x="10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31" y="50"/>
                    <a:pt x="35" y="46"/>
                    <a:pt x="35" y="4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4"/>
                    <a:pt x="31" y="0"/>
                    <a:pt x="25" y="0"/>
                  </a:cubicBezTo>
                  <a:close/>
                  <a:moveTo>
                    <a:pt x="28" y="40"/>
                  </a:moveTo>
                  <a:cubicBezTo>
                    <a:pt x="28" y="42"/>
                    <a:pt x="27" y="44"/>
                    <a:pt x="25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8" y="44"/>
                    <a:pt x="6" y="42"/>
                    <a:pt x="6" y="4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8"/>
                    <a:pt x="8" y="6"/>
                    <a:pt x="10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7" y="6"/>
                    <a:pt x="28" y="8"/>
                    <a:pt x="28" y="10"/>
                  </a:cubicBezTo>
                  <a:lnTo>
                    <a:pt x="28" y="40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" name="Freeform 40">
              <a:extLst>
                <a:ext uri="{FF2B5EF4-FFF2-40B4-BE49-F238E27FC236}">
                  <a16:creationId xmlns:a16="http://schemas.microsoft.com/office/drawing/2014/main" id="{EA20460A-8192-4180-96BC-66904F7A1B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5350" y="4005263"/>
              <a:ext cx="39688" cy="82550"/>
            </a:xfrm>
            <a:custGeom>
              <a:avLst/>
              <a:gdLst/>
              <a:ahLst/>
              <a:cxnLst>
                <a:cxn ang="0">
                  <a:pos x="24" y="1"/>
                </a:cxn>
                <a:cxn ang="0">
                  <a:pos x="20" y="1"/>
                </a:cxn>
                <a:cxn ang="0">
                  <a:pos x="2" y="14"/>
                </a:cxn>
                <a:cxn ang="0">
                  <a:pos x="1" y="18"/>
                </a:cxn>
                <a:cxn ang="0">
                  <a:pos x="6" y="19"/>
                </a:cxn>
                <a:cxn ang="0">
                  <a:pos x="19" y="10"/>
                </a:cxn>
                <a:cxn ang="0">
                  <a:pos x="19" y="51"/>
                </a:cxn>
                <a:cxn ang="0">
                  <a:pos x="22" y="54"/>
                </a:cxn>
                <a:cxn ang="0">
                  <a:pos x="26" y="51"/>
                </a:cxn>
                <a:cxn ang="0">
                  <a:pos x="26" y="4"/>
                </a:cxn>
                <a:cxn ang="0">
                  <a:pos x="24" y="1"/>
                </a:cxn>
                <a:cxn ang="0">
                  <a:pos x="24" y="1"/>
                </a:cxn>
                <a:cxn ang="0">
                  <a:pos x="24" y="1"/>
                </a:cxn>
              </a:cxnLst>
              <a:rect l="0" t="0" r="r" b="b"/>
              <a:pathLst>
                <a:path w="26" h="54">
                  <a:moveTo>
                    <a:pt x="24" y="1"/>
                  </a:moveTo>
                  <a:cubicBezTo>
                    <a:pt x="23" y="0"/>
                    <a:pt x="21" y="0"/>
                    <a:pt x="20" y="1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5"/>
                    <a:pt x="0" y="17"/>
                    <a:pt x="1" y="18"/>
                  </a:cubicBezTo>
                  <a:cubicBezTo>
                    <a:pt x="2" y="20"/>
                    <a:pt x="4" y="20"/>
                    <a:pt x="6" y="19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3"/>
                    <a:pt x="20" y="54"/>
                    <a:pt x="22" y="54"/>
                  </a:cubicBezTo>
                  <a:cubicBezTo>
                    <a:pt x="24" y="54"/>
                    <a:pt x="26" y="53"/>
                    <a:pt x="26" y="51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5" y="1"/>
                    <a:pt x="24" y="1"/>
                  </a:cubicBezTo>
                  <a:close/>
                  <a:moveTo>
                    <a:pt x="24" y="1"/>
                  </a:moveTo>
                  <a:cubicBezTo>
                    <a:pt x="24" y="1"/>
                    <a:pt x="24" y="1"/>
                    <a:pt x="24" y="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" name="Freeform 41">
              <a:extLst>
                <a:ext uri="{FF2B5EF4-FFF2-40B4-BE49-F238E27FC236}">
                  <a16:creationId xmlns:a16="http://schemas.microsoft.com/office/drawing/2014/main" id="{086483E9-D767-41FC-BF3E-55A3F3D43F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94100" y="4011613"/>
              <a:ext cx="55563" cy="79375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41"/>
                </a:cxn>
                <a:cxn ang="0">
                  <a:pos x="10" y="51"/>
                </a:cxn>
                <a:cxn ang="0">
                  <a:pos x="26" y="51"/>
                </a:cxn>
                <a:cxn ang="0">
                  <a:pos x="36" y="41"/>
                </a:cxn>
                <a:cxn ang="0">
                  <a:pos x="36" y="10"/>
                </a:cxn>
                <a:cxn ang="0">
                  <a:pos x="26" y="0"/>
                </a:cxn>
                <a:cxn ang="0">
                  <a:pos x="29" y="41"/>
                </a:cxn>
                <a:cxn ang="0">
                  <a:pos x="26" y="44"/>
                </a:cxn>
                <a:cxn ang="0">
                  <a:pos x="10" y="44"/>
                </a:cxn>
                <a:cxn ang="0">
                  <a:pos x="7" y="41"/>
                </a:cxn>
                <a:cxn ang="0">
                  <a:pos x="7" y="10"/>
                </a:cxn>
                <a:cxn ang="0">
                  <a:pos x="10" y="7"/>
                </a:cxn>
                <a:cxn ang="0">
                  <a:pos x="26" y="7"/>
                </a:cxn>
                <a:cxn ang="0">
                  <a:pos x="29" y="10"/>
                </a:cxn>
                <a:cxn ang="0">
                  <a:pos x="29" y="41"/>
                </a:cxn>
                <a:cxn ang="0">
                  <a:pos x="29" y="41"/>
                </a:cxn>
                <a:cxn ang="0">
                  <a:pos x="29" y="41"/>
                </a:cxn>
              </a:cxnLst>
              <a:rect l="0" t="0" r="r" b="b"/>
              <a:pathLst>
                <a:path w="36" h="51">
                  <a:moveTo>
                    <a:pt x="26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7"/>
                    <a:pt x="5" y="51"/>
                    <a:pt x="10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31" y="51"/>
                    <a:pt x="36" y="47"/>
                    <a:pt x="36" y="4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5"/>
                    <a:pt x="31" y="0"/>
                    <a:pt x="26" y="0"/>
                  </a:cubicBezTo>
                  <a:close/>
                  <a:moveTo>
                    <a:pt x="29" y="41"/>
                  </a:moveTo>
                  <a:cubicBezTo>
                    <a:pt x="29" y="43"/>
                    <a:pt x="27" y="44"/>
                    <a:pt x="26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8" y="44"/>
                    <a:pt x="7" y="43"/>
                    <a:pt x="7" y="41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8"/>
                    <a:pt x="8" y="7"/>
                    <a:pt x="10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7" y="7"/>
                    <a:pt x="29" y="8"/>
                    <a:pt x="29" y="10"/>
                  </a:cubicBezTo>
                  <a:lnTo>
                    <a:pt x="29" y="41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5" name="Freeform 42">
              <a:extLst>
                <a:ext uri="{FF2B5EF4-FFF2-40B4-BE49-F238E27FC236}">
                  <a16:creationId xmlns:a16="http://schemas.microsoft.com/office/drawing/2014/main" id="{56D78E4F-9BCB-4C5C-81A6-50E0045538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9525" y="3806825"/>
              <a:ext cx="28575" cy="412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21"/>
                </a:cxn>
                <a:cxn ang="0">
                  <a:pos x="6" y="26"/>
                </a:cxn>
                <a:cxn ang="0">
                  <a:pos x="14" y="26"/>
                </a:cxn>
                <a:cxn ang="0">
                  <a:pos x="19" y="21"/>
                </a:cxn>
                <a:cxn ang="0">
                  <a:pos x="19" y="5"/>
                </a:cxn>
                <a:cxn ang="0">
                  <a:pos x="14" y="0"/>
                </a:cxn>
                <a:cxn ang="0">
                  <a:pos x="16" y="21"/>
                </a:cxn>
                <a:cxn ang="0">
                  <a:pos x="14" y="23"/>
                </a:cxn>
                <a:cxn ang="0">
                  <a:pos x="6" y="23"/>
                </a:cxn>
                <a:cxn ang="0">
                  <a:pos x="4" y="21"/>
                </a:cxn>
                <a:cxn ang="0">
                  <a:pos x="4" y="5"/>
                </a:cxn>
                <a:cxn ang="0">
                  <a:pos x="6" y="3"/>
                </a:cxn>
                <a:cxn ang="0">
                  <a:pos x="14" y="3"/>
                </a:cxn>
                <a:cxn ang="0">
                  <a:pos x="16" y="5"/>
                </a:cxn>
                <a:cxn ang="0">
                  <a:pos x="16" y="21"/>
                </a:cxn>
                <a:cxn ang="0">
                  <a:pos x="16" y="21"/>
                </a:cxn>
                <a:cxn ang="0">
                  <a:pos x="16" y="21"/>
                </a:cxn>
              </a:cxnLst>
              <a:rect l="0" t="0" r="r" b="b"/>
              <a:pathLst>
                <a:path w="19" h="26">
                  <a:moveTo>
                    <a:pt x="1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3" y="26"/>
                    <a:pt x="6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7" y="26"/>
                    <a:pt x="19" y="24"/>
                    <a:pt x="19" y="2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2"/>
                    <a:pt x="17" y="0"/>
                    <a:pt x="14" y="0"/>
                  </a:cubicBezTo>
                  <a:close/>
                  <a:moveTo>
                    <a:pt x="16" y="21"/>
                  </a:moveTo>
                  <a:cubicBezTo>
                    <a:pt x="16" y="22"/>
                    <a:pt x="15" y="23"/>
                    <a:pt x="14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3"/>
                    <a:pt x="4" y="22"/>
                    <a:pt x="4" y="21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5" y="3"/>
                    <a:pt x="6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6" y="4"/>
                    <a:pt x="16" y="5"/>
                  </a:cubicBezTo>
                  <a:lnTo>
                    <a:pt x="16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6" name="Freeform 43">
              <a:extLst>
                <a:ext uri="{FF2B5EF4-FFF2-40B4-BE49-F238E27FC236}">
                  <a16:creationId xmlns:a16="http://schemas.microsoft.com/office/drawing/2014/main" id="{297E7399-559D-4BFC-A627-7A76B39C81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9838" y="3803650"/>
              <a:ext cx="20638" cy="4445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1" y="0"/>
                </a:cxn>
                <a:cxn ang="0">
                  <a:pos x="1" y="7"/>
                </a:cxn>
                <a:cxn ang="0">
                  <a:pos x="1" y="9"/>
                </a:cxn>
                <a:cxn ang="0">
                  <a:pos x="3" y="10"/>
                </a:cxn>
                <a:cxn ang="0">
                  <a:pos x="10" y="5"/>
                </a:cxn>
                <a:cxn ang="0">
                  <a:pos x="10" y="26"/>
                </a:cxn>
                <a:cxn ang="0">
                  <a:pos x="12" y="28"/>
                </a:cxn>
                <a:cxn ang="0">
                  <a:pos x="13" y="26"/>
                </a:cxn>
                <a:cxn ang="0">
                  <a:pos x="13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3" h="28">
                  <a:moveTo>
                    <a:pt x="12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8"/>
                    <a:pt x="1" y="9"/>
                  </a:cubicBezTo>
                  <a:cubicBezTo>
                    <a:pt x="1" y="10"/>
                    <a:pt x="2" y="10"/>
                    <a:pt x="3" y="10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8"/>
                    <a:pt x="13" y="27"/>
                    <a:pt x="13" y="2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3" y="0"/>
                    <a:pt x="12" y="0"/>
                  </a:cubicBezTo>
                  <a:close/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7" name="Freeform 44">
              <a:extLst>
                <a:ext uri="{FF2B5EF4-FFF2-40B4-BE49-F238E27FC236}">
                  <a16:creationId xmlns:a16="http://schemas.microsoft.com/office/drawing/2014/main" id="{B4B20698-C38D-472B-B30C-09E1356AC0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63975" y="3806825"/>
              <a:ext cx="28575" cy="42863"/>
            </a:xfrm>
            <a:custGeom>
              <a:avLst/>
              <a:gdLst/>
              <a:ahLst/>
              <a:cxnLst>
                <a:cxn ang="0">
                  <a:pos x="19" y="6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5" y="27"/>
                </a:cxn>
                <a:cxn ang="0">
                  <a:pos x="13" y="27"/>
                </a:cxn>
                <a:cxn ang="0">
                  <a:pos x="19" y="22"/>
                </a:cxn>
                <a:cxn ang="0">
                  <a:pos x="19" y="6"/>
                </a:cxn>
                <a:cxn ang="0">
                  <a:pos x="15" y="22"/>
                </a:cxn>
                <a:cxn ang="0">
                  <a:pos x="13" y="24"/>
                </a:cxn>
                <a:cxn ang="0">
                  <a:pos x="5" y="24"/>
                </a:cxn>
                <a:cxn ang="0">
                  <a:pos x="4" y="22"/>
                </a:cxn>
                <a:cxn ang="0">
                  <a:pos x="4" y="6"/>
                </a:cxn>
                <a:cxn ang="0">
                  <a:pos x="5" y="4"/>
                </a:cxn>
                <a:cxn ang="0">
                  <a:pos x="13" y="4"/>
                </a:cxn>
                <a:cxn ang="0">
                  <a:pos x="15" y="6"/>
                </a:cxn>
                <a:cxn ang="0">
                  <a:pos x="15" y="22"/>
                </a:cxn>
                <a:cxn ang="0">
                  <a:pos x="15" y="22"/>
                </a:cxn>
                <a:cxn ang="0">
                  <a:pos x="15" y="22"/>
                </a:cxn>
              </a:cxnLst>
              <a:rect l="0" t="0" r="r" b="b"/>
              <a:pathLst>
                <a:path w="19" h="27">
                  <a:moveTo>
                    <a:pt x="19" y="6"/>
                  </a:moveTo>
                  <a:cubicBezTo>
                    <a:pt x="19" y="3"/>
                    <a:pt x="16" y="0"/>
                    <a:pt x="1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5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6" y="27"/>
                    <a:pt x="19" y="25"/>
                    <a:pt x="19" y="22"/>
                  </a:cubicBezTo>
                  <a:lnTo>
                    <a:pt x="19" y="6"/>
                  </a:lnTo>
                  <a:close/>
                  <a:moveTo>
                    <a:pt x="15" y="22"/>
                  </a:moveTo>
                  <a:cubicBezTo>
                    <a:pt x="15" y="23"/>
                    <a:pt x="14" y="24"/>
                    <a:pt x="13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4" y="24"/>
                    <a:pt x="4" y="23"/>
                    <a:pt x="4" y="22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4"/>
                    <a:pt x="5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4"/>
                    <a:pt x="15" y="5"/>
                    <a:pt x="15" y="6"/>
                  </a:cubicBezTo>
                  <a:lnTo>
                    <a:pt x="15" y="22"/>
                  </a:lnTo>
                  <a:close/>
                  <a:moveTo>
                    <a:pt x="15" y="22"/>
                  </a:moveTo>
                  <a:cubicBezTo>
                    <a:pt x="15" y="22"/>
                    <a:pt x="15" y="22"/>
                    <a:pt x="15" y="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8" name="Freeform 45">
              <a:extLst>
                <a:ext uri="{FF2B5EF4-FFF2-40B4-BE49-F238E27FC236}">
                  <a16:creationId xmlns:a16="http://schemas.microsoft.com/office/drawing/2014/main" id="{BCD1D0EE-ED7F-44B9-8C48-E634FEFADE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3663" y="3805238"/>
              <a:ext cx="20638" cy="4445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1" y="0"/>
                </a:cxn>
                <a:cxn ang="0">
                  <a:pos x="1" y="7"/>
                </a:cxn>
                <a:cxn ang="0">
                  <a:pos x="1" y="9"/>
                </a:cxn>
                <a:cxn ang="0">
                  <a:pos x="3" y="9"/>
                </a:cxn>
                <a:cxn ang="0">
                  <a:pos x="10" y="5"/>
                </a:cxn>
                <a:cxn ang="0">
                  <a:pos x="10" y="26"/>
                </a:cxn>
                <a:cxn ang="0">
                  <a:pos x="12" y="28"/>
                </a:cxn>
                <a:cxn ang="0">
                  <a:pos x="13" y="26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3" h="28">
                  <a:moveTo>
                    <a:pt x="12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8"/>
                    <a:pt x="1" y="9"/>
                  </a:cubicBezTo>
                  <a:cubicBezTo>
                    <a:pt x="1" y="10"/>
                    <a:pt x="2" y="10"/>
                    <a:pt x="3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2" y="28"/>
                    <a:pt x="13" y="27"/>
                    <a:pt x="13" y="26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0"/>
                    <a:pt x="12" y="0"/>
                  </a:cubicBezTo>
                  <a:close/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9" name="Freeform 46">
              <a:extLst>
                <a:ext uri="{FF2B5EF4-FFF2-40B4-BE49-F238E27FC236}">
                  <a16:creationId xmlns:a16="http://schemas.microsoft.com/office/drawing/2014/main" id="{7FD7B790-981D-41D8-94EB-ECC9FEDFD7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175" y="3865563"/>
              <a:ext cx="28575" cy="39688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14" y="26"/>
                </a:cxn>
                <a:cxn ang="0">
                  <a:pos x="19" y="21"/>
                </a:cxn>
                <a:cxn ang="0">
                  <a:pos x="19" y="5"/>
                </a:cxn>
                <a:cxn ang="0">
                  <a:pos x="14" y="0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21"/>
                </a:cxn>
                <a:cxn ang="0">
                  <a:pos x="6" y="26"/>
                </a:cxn>
                <a:cxn ang="0">
                  <a:pos x="4" y="5"/>
                </a:cxn>
                <a:cxn ang="0">
                  <a:pos x="6" y="3"/>
                </a:cxn>
                <a:cxn ang="0">
                  <a:pos x="14" y="3"/>
                </a:cxn>
                <a:cxn ang="0">
                  <a:pos x="15" y="5"/>
                </a:cxn>
                <a:cxn ang="0">
                  <a:pos x="15" y="21"/>
                </a:cxn>
                <a:cxn ang="0">
                  <a:pos x="14" y="23"/>
                </a:cxn>
                <a:cxn ang="0">
                  <a:pos x="6" y="23"/>
                </a:cxn>
                <a:cxn ang="0">
                  <a:pos x="4" y="21"/>
                </a:cxn>
                <a:cxn ang="0">
                  <a:pos x="4" y="5"/>
                </a:cxn>
                <a:cxn ang="0">
                  <a:pos x="4" y="5"/>
                </a:cxn>
                <a:cxn ang="0">
                  <a:pos x="4" y="5"/>
                </a:cxn>
              </a:cxnLst>
              <a:rect l="0" t="0" r="r" b="b"/>
              <a:pathLst>
                <a:path w="19" h="26">
                  <a:moveTo>
                    <a:pt x="6" y="26"/>
                  </a:moveTo>
                  <a:cubicBezTo>
                    <a:pt x="14" y="26"/>
                    <a:pt x="14" y="26"/>
                    <a:pt x="14" y="26"/>
                  </a:cubicBezTo>
                  <a:cubicBezTo>
                    <a:pt x="17" y="26"/>
                    <a:pt x="19" y="24"/>
                    <a:pt x="19" y="2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2"/>
                    <a:pt x="17" y="0"/>
                    <a:pt x="1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3" y="26"/>
                    <a:pt x="6" y="26"/>
                  </a:cubicBezTo>
                  <a:close/>
                  <a:moveTo>
                    <a:pt x="4" y="5"/>
                  </a:moveTo>
                  <a:cubicBezTo>
                    <a:pt x="4" y="4"/>
                    <a:pt x="5" y="3"/>
                    <a:pt x="6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4"/>
                    <a:pt x="15" y="5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2"/>
                    <a:pt x="15" y="23"/>
                    <a:pt x="14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3"/>
                    <a:pt x="4" y="22"/>
                    <a:pt x="4" y="21"/>
                  </a:cubicBezTo>
                  <a:lnTo>
                    <a:pt x="4" y="5"/>
                  </a:lnTo>
                  <a:close/>
                  <a:moveTo>
                    <a:pt x="4" y="5"/>
                  </a:moveTo>
                  <a:cubicBezTo>
                    <a:pt x="4" y="5"/>
                    <a:pt x="4" y="5"/>
                    <a:pt x="4" y="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0" name="Freeform 47">
              <a:extLst>
                <a:ext uri="{FF2B5EF4-FFF2-40B4-BE49-F238E27FC236}">
                  <a16:creationId xmlns:a16="http://schemas.microsoft.com/office/drawing/2014/main" id="{0424C2CE-E74B-489D-9E43-11A3A2D832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2550" y="3865563"/>
              <a:ext cx="28575" cy="39688"/>
            </a:xfrm>
            <a:custGeom>
              <a:avLst/>
              <a:gdLst/>
              <a:ahLst/>
              <a:cxnLst>
                <a:cxn ang="0">
                  <a:pos x="18" y="21"/>
                </a:cxn>
                <a:cxn ang="0">
                  <a:pos x="18" y="5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21"/>
                </a:cxn>
                <a:cxn ang="0">
                  <a:pos x="5" y="26"/>
                </a:cxn>
                <a:cxn ang="0">
                  <a:pos x="13" y="26"/>
                </a:cxn>
                <a:cxn ang="0">
                  <a:pos x="18" y="21"/>
                </a:cxn>
                <a:cxn ang="0">
                  <a:pos x="15" y="21"/>
                </a:cxn>
                <a:cxn ang="0">
                  <a:pos x="13" y="23"/>
                </a:cxn>
                <a:cxn ang="0">
                  <a:pos x="5" y="23"/>
                </a:cxn>
                <a:cxn ang="0">
                  <a:pos x="3" y="21"/>
                </a:cxn>
                <a:cxn ang="0">
                  <a:pos x="3" y="5"/>
                </a:cxn>
                <a:cxn ang="0">
                  <a:pos x="5" y="3"/>
                </a:cxn>
                <a:cxn ang="0">
                  <a:pos x="13" y="3"/>
                </a:cxn>
                <a:cxn ang="0">
                  <a:pos x="15" y="5"/>
                </a:cxn>
                <a:cxn ang="0">
                  <a:pos x="15" y="21"/>
                </a:cxn>
                <a:cxn ang="0">
                  <a:pos x="15" y="21"/>
                </a:cxn>
                <a:cxn ang="0">
                  <a:pos x="15" y="21"/>
                </a:cxn>
              </a:cxnLst>
              <a:rect l="0" t="0" r="r" b="b"/>
              <a:pathLst>
                <a:path w="18" h="26">
                  <a:moveTo>
                    <a:pt x="18" y="21"/>
                  </a:moveTo>
                  <a:cubicBezTo>
                    <a:pt x="18" y="5"/>
                    <a:pt x="18" y="5"/>
                    <a:pt x="18" y="5"/>
                  </a:cubicBezTo>
                  <a:cubicBezTo>
                    <a:pt x="18" y="2"/>
                    <a:pt x="16" y="0"/>
                    <a:pt x="1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2" y="26"/>
                    <a:pt x="5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6" y="26"/>
                    <a:pt x="18" y="24"/>
                    <a:pt x="18" y="21"/>
                  </a:cubicBezTo>
                  <a:close/>
                  <a:moveTo>
                    <a:pt x="15" y="21"/>
                  </a:moveTo>
                  <a:cubicBezTo>
                    <a:pt x="15" y="22"/>
                    <a:pt x="14" y="23"/>
                    <a:pt x="13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3"/>
                    <a:pt x="3" y="22"/>
                    <a:pt x="3" y="21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4"/>
                    <a:pt x="4" y="3"/>
                    <a:pt x="5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5" y="4"/>
                    <a:pt x="15" y="5"/>
                  </a:cubicBezTo>
                  <a:lnTo>
                    <a:pt x="15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1" name="Freeform 48">
              <a:extLst>
                <a:ext uri="{FF2B5EF4-FFF2-40B4-BE49-F238E27FC236}">
                  <a16:creationId xmlns:a16="http://schemas.microsoft.com/office/drawing/2014/main" id="{E64B682C-B6C0-42FC-8373-9D8B352871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2863" y="3862388"/>
              <a:ext cx="22225" cy="4286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1" y="0"/>
                </a:cxn>
                <a:cxn ang="0">
                  <a:pos x="1" y="7"/>
                </a:cxn>
                <a:cxn ang="0">
                  <a:pos x="1" y="9"/>
                </a:cxn>
                <a:cxn ang="0">
                  <a:pos x="3" y="10"/>
                </a:cxn>
                <a:cxn ang="0">
                  <a:pos x="10" y="5"/>
                </a:cxn>
                <a:cxn ang="0">
                  <a:pos x="10" y="27"/>
                </a:cxn>
                <a:cxn ang="0">
                  <a:pos x="12" y="28"/>
                </a:cxn>
                <a:cxn ang="0">
                  <a:pos x="14" y="27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4" h="28">
                  <a:moveTo>
                    <a:pt x="13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1" y="10"/>
                    <a:pt x="2" y="10"/>
                    <a:pt x="3" y="10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8"/>
                    <a:pt x="11" y="28"/>
                    <a:pt x="12" y="28"/>
                  </a:cubicBezTo>
                  <a:cubicBezTo>
                    <a:pt x="13" y="28"/>
                    <a:pt x="14" y="28"/>
                    <a:pt x="14" y="27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1"/>
                    <a:pt x="13" y="1"/>
                    <a:pt x="13" y="0"/>
                  </a:cubicBezTo>
                  <a:close/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2" name="Freeform 49">
              <a:extLst>
                <a:ext uri="{FF2B5EF4-FFF2-40B4-BE49-F238E27FC236}">
                  <a16:creationId xmlns:a16="http://schemas.microsoft.com/office/drawing/2014/main" id="{A39AD640-662D-4CDD-9D3F-F762259FCB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1588" y="3917950"/>
              <a:ext cx="28575" cy="41275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" y="27"/>
                </a:cxn>
                <a:cxn ang="0">
                  <a:pos x="14" y="27"/>
                </a:cxn>
                <a:cxn ang="0">
                  <a:pos x="19" y="22"/>
                </a:cxn>
                <a:cxn ang="0">
                  <a:pos x="19" y="5"/>
                </a:cxn>
                <a:cxn ang="0">
                  <a:pos x="14" y="0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22"/>
                </a:cxn>
                <a:cxn ang="0">
                  <a:pos x="4" y="5"/>
                </a:cxn>
                <a:cxn ang="0">
                  <a:pos x="6" y="4"/>
                </a:cxn>
                <a:cxn ang="0">
                  <a:pos x="14" y="4"/>
                </a:cxn>
                <a:cxn ang="0">
                  <a:pos x="15" y="5"/>
                </a:cxn>
                <a:cxn ang="0">
                  <a:pos x="15" y="22"/>
                </a:cxn>
                <a:cxn ang="0">
                  <a:pos x="14" y="23"/>
                </a:cxn>
                <a:cxn ang="0">
                  <a:pos x="6" y="23"/>
                </a:cxn>
                <a:cxn ang="0">
                  <a:pos x="4" y="22"/>
                </a:cxn>
                <a:cxn ang="0">
                  <a:pos x="4" y="5"/>
                </a:cxn>
                <a:cxn ang="0">
                  <a:pos x="4" y="5"/>
                </a:cxn>
                <a:cxn ang="0">
                  <a:pos x="4" y="5"/>
                </a:cxn>
              </a:cxnLst>
              <a:rect l="0" t="0" r="r" b="b"/>
              <a:pathLst>
                <a:path w="19" h="27">
                  <a:moveTo>
                    <a:pt x="0" y="22"/>
                  </a:moveTo>
                  <a:cubicBezTo>
                    <a:pt x="0" y="24"/>
                    <a:pt x="3" y="27"/>
                    <a:pt x="6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7" y="27"/>
                    <a:pt x="19" y="24"/>
                    <a:pt x="19" y="22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2"/>
                    <a:pt x="17" y="0"/>
                    <a:pt x="1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lnTo>
                    <a:pt x="0" y="22"/>
                  </a:lnTo>
                  <a:close/>
                  <a:moveTo>
                    <a:pt x="4" y="5"/>
                  </a:moveTo>
                  <a:cubicBezTo>
                    <a:pt x="4" y="4"/>
                    <a:pt x="5" y="4"/>
                    <a:pt x="6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5" y="4"/>
                    <a:pt x="15" y="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3"/>
                    <a:pt x="15" y="23"/>
                    <a:pt x="14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3"/>
                    <a:pt x="4" y="23"/>
                    <a:pt x="4" y="22"/>
                  </a:cubicBezTo>
                  <a:lnTo>
                    <a:pt x="4" y="5"/>
                  </a:lnTo>
                  <a:close/>
                  <a:moveTo>
                    <a:pt x="4" y="5"/>
                  </a:moveTo>
                  <a:cubicBezTo>
                    <a:pt x="4" y="5"/>
                    <a:pt x="4" y="5"/>
                    <a:pt x="4" y="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" name="Freeform 50">
              <a:extLst>
                <a:ext uri="{FF2B5EF4-FFF2-40B4-BE49-F238E27FC236}">
                  <a16:creationId xmlns:a16="http://schemas.microsoft.com/office/drawing/2014/main" id="{5814B796-C2F8-432B-B672-A14ECDF11C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6038" y="3919538"/>
              <a:ext cx="28575" cy="4127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21"/>
                </a:cxn>
                <a:cxn ang="0">
                  <a:pos x="5" y="27"/>
                </a:cxn>
                <a:cxn ang="0">
                  <a:pos x="13" y="27"/>
                </a:cxn>
                <a:cxn ang="0">
                  <a:pos x="19" y="21"/>
                </a:cxn>
                <a:cxn ang="0">
                  <a:pos x="19" y="5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15" y="5"/>
                </a:cxn>
                <a:cxn ang="0">
                  <a:pos x="15" y="21"/>
                </a:cxn>
                <a:cxn ang="0">
                  <a:pos x="13" y="23"/>
                </a:cxn>
                <a:cxn ang="0">
                  <a:pos x="5" y="23"/>
                </a:cxn>
                <a:cxn ang="0">
                  <a:pos x="4" y="21"/>
                </a:cxn>
                <a:cxn ang="0">
                  <a:pos x="4" y="5"/>
                </a:cxn>
                <a:cxn ang="0">
                  <a:pos x="5" y="3"/>
                </a:cxn>
                <a:cxn ang="0">
                  <a:pos x="13" y="3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5"/>
                </a:cxn>
              </a:cxnLst>
              <a:rect l="0" t="0" r="r" b="b"/>
              <a:pathLst>
                <a:path w="19" h="27">
                  <a:moveTo>
                    <a:pt x="0" y="5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2" y="27"/>
                    <a:pt x="5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6" y="27"/>
                    <a:pt x="19" y="24"/>
                    <a:pt x="19" y="2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2"/>
                    <a:pt x="16" y="0"/>
                    <a:pt x="1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15" y="5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22"/>
                    <a:pt x="14" y="23"/>
                    <a:pt x="13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3"/>
                    <a:pt x="4" y="22"/>
                    <a:pt x="4" y="21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4" y="3"/>
                    <a:pt x="5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5" y="4"/>
                    <a:pt x="15" y="5"/>
                  </a:cubicBezTo>
                  <a:close/>
                  <a:moveTo>
                    <a:pt x="15" y="5"/>
                  </a:moveTo>
                  <a:cubicBezTo>
                    <a:pt x="15" y="5"/>
                    <a:pt x="15" y="5"/>
                    <a:pt x="15" y="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" name="Freeform 51">
              <a:extLst>
                <a:ext uri="{FF2B5EF4-FFF2-40B4-BE49-F238E27FC236}">
                  <a16:creationId xmlns:a16="http://schemas.microsoft.com/office/drawing/2014/main" id="{E918FFF6-AD6E-4941-BAA3-1B547A1F70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5725" y="3916363"/>
              <a:ext cx="20638" cy="44450"/>
            </a:xfrm>
            <a:custGeom>
              <a:avLst/>
              <a:gdLst/>
              <a:ahLst/>
              <a:cxnLst>
                <a:cxn ang="0">
                  <a:pos x="11" y="29"/>
                </a:cxn>
                <a:cxn ang="0">
                  <a:pos x="13" y="27"/>
                </a:cxn>
                <a:cxn ang="0">
                  <a:pos x="13" y="2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1" y="7"/>
                </a:cxn>
                <a:cxn ang="0">
                  <a:pos x="0" y="10"/>
                </a:cxn>
                <a:cxn ang="0">
                  <a:pos x="3" y="10"/>
                </a:cxn>
                <a:cxn ang="0">
                  <a:pos x="10" y="5"/>
                </a:cxn>
                <a:cxn ang="0">
                  <a:pos x="10" y="27"/>
                </a:cxn>
                <a:cxn ang="0">
                  <a:pos x="11" y="29"/>
                </a:cxn>
                <a:cxn ang="0">
                  <a:pos x="11" y="29"/>
                </a:cxn>
                <a:cxn ang="0">
                  <a:pos x="11" y="29"/>
                </a:cxn>
              </a:cxnLst>
              <a:rect l="0" t="0" r="r" b="b"/>
              <a:pathLst>
                <a:path w="13" h="29">
                  <a:moveTo>
                    <a:pt x="11" y="29"/>
                  </a:moveTo>
                  <a:cubicBezTo>
                    <a:pt x="12" y="29"/>
                    <a:pt x="13" y="28"/>
                    <a:pt x="13" y="27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3" y="1"/>
                    <a:pt x="12" y="0"/>
                  </a:cubicBezTo>
                  <a:cubicBezTo>
                    <a:pt x="12" y="0"/>
                    <a:pt x="11" y="0"/>
                    <a:pt x="10" y="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8"/>
                    <a:pt x="0" y="9"/>
                    <a:pt x="0" y="10"/>
                  </a:cubicBezTo>
                  <a:cubicBezTo>
                    <a:pt x="1" y="10"/>
                    <a:pt x="2" y="11"/>
                    <a:pt x="3" y="10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8"/>
                    <a:pt x="10" y="29"/>
                    <a:pt x="11" y="29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Freeform 52">
              <a:extLst>
                <a:ext uri="{FF2B5EF4-FFF2-40B4-BE49-F238E27FC236}">
                  <a16:creationId xmlns:a16="http://schemas.microsoft.com/office/drawing/2014/main" id="{549A6C99-4683-4C5F-9DCB-9378A0F237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7938" y="3978275"/>
              <a:ext cx="26988" cy="4127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22"/>
                </a:cxn>
                <a:cxn ang="0">
                  <a:pos x="5" y="27"/>
                </a:cxn>
                <a:cxn ang="0">
                  <a:pos x="13" y="27"/>
                </a:cxn>
                <a:cxn ang="0">
                  <a:pos x="18" y="22"/>
                </a:cxn>
                <a:cxn ang="0">
                  <a:pos x="18" y="5"/>
                </a:cxn>
                <a:cxn ang="0">
                  <a:pos x="13" y="0"/>
                </a:cxn>
                <a:cxn ang="0">
                  <a:pos x="15" y="22"/>
                </a:cxn>
                <a:cxn ang="0">
                  <a:pos x="13" y="23"/>
                </a:cxn>
                <a:cxn ang="0">
                  <a:pos x="5" y="23"/>
                </a:cxn>
                <a:cxn ang="0">
                  <a:pos x="3" y="22"/>
                </a:cxn>
                <a:cxn ang="0">
                  <a:pos x="3" y="5"/>
                </a:cxn>
                <a:cxn ang="0">
                  <a:pos x="5" y="4"/>
                </a:cxn>
                <a:cxn ang="0">
                  <a:pos x="13" y="4"/>
                </a:cxn>
                <a:cxn ang="0">
                  <a:pos x="15" y="5"/>
                </a:cxn>
                <a:cxn ang="0">
                  <a:pos x="15" y="22"/>
                </a:cxn>
                <a:cxn ang="0">
                  <a:pos x="15" y="22"/>
                </a:cxn>
                <a:cxn ang="0">
                  <a:pos x="15" y="22"/>
                </a:cxn>
              </a:cxnLst>
              <a:rect l="0" t="0" r="r" b="b"/>
              <a:pathLst>
                <a:path w="18" h="2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7"/>
                    <a:pt x="5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6" y="27"/>
                    <a:pt x="18" y="24"/>
                    <a:pt x="18" y="22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2"/>
                    <a:pt x="16" y="0"/>
                    <a:pt x="13" y="0"/>
                  </a:cubicBezTo>
                  <a:close/>
                  <a:moveTo>
                    <a:pt x="15" y="22"/>
                  </a:moveTo>
                  <a:cubicBezTo>
                    <a:pt x="15" y="22"/>
                    <a:pt x="14" y="23"/>
                    <a:pt x="13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3"/>
                    <a:pt x="3" y="22"/>
                    <a:pt x="3" y="22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4"/>
                    <a:pt x="15" y="4"/>
                    <a:pt x="15" y="5"/>
                  </a:cubicBezTo>
                  <a:lnTo>
                    <a:pt x="15" y="22"/>
                  </a:lnTo>
                  <a:close/>
                  <a:moveTo>
                    <a:pt x="15" y="22"/>
                  </a:moveTo>
                  <a:cubicBezTo>
                    <a:pt x="15" y="22"/>
                    <a:pt x="15" y="22"/>
                    <a:pt x="15" y="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6" name="Freeform 53">
              <a:extLst>
                <a:ext uri="{FF2B5EF4-FFF2-40B4-BE49-F238E27FC236}">
                  <a16:creationId xmlns:a16="http://schemas.microsoft.com/office/drawing/2014/main" id="{041E6B64-0FEA-4E88-B39D-A598C2E2B6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62388" y="3979863"/>
              <a:ext cx="26988" cy="4127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21"/>
                </a:cxn>
                <a:cxn ang="0">
                  <a:pos x="5" y="27"/>
                </a:cxn>
                <a:cxn ang="0">
                  <a:pos x="13" y="27"/>
                </a:cxn>
                <a:cxn ang="0">
                  <a:pos x="18" y="21"/>
                </a:cxn>
                <a:cxn ang="0">
                  <a:pos x="18" y="5"/>
                </a:cxn>
                <a:cxn ang="0">
                  <a:pos x="13" y="0"/>
                </a:cxn>
                <a:cxn ang="0">
                  <a:pos x="15" y="21"/>
                </a:cxn>
                <a:cxn ang="0">
                  <a:pos x="13" y="23"/>
                </a:cxn>
                <a:cxn ang="0">
                  <a:pos x="5" y="23"/>
                </a:cxn>
                <a:cxn ang="0">
                  <a:pos x="3" y="21"/>
                </a:cxn>
                <a:cxn ang="0">
                  <a:pos x="3" y="5"/>
                </a:cxn>
                <a:cxn ang="0">
                  <a:pos x="5" y="3"/>
                </a:cxn>
                <a:cxn ang="0">
                  <a:pos x="13" y="3"/>
                </a:cxn>
                <a:cxn ang="0">
                  <a:pos x="15" y="5"/>
                </a:cxn>
                <a:cxn ang="0">
                  <a:pos x="15" y="21"/>
                </a:cxn>
                <a:cxn ang="0">
                  <a:pos x="15" y="21"/>
                </a:cxn>
                <a:cxn ang="0">
                  <a:pos x="15" y="21"/>
                </a:cxn>
              </a:cxnLst>
              <a:rect l="0" t="0" r="r" b="b"/>
              <a:pathLst>
                <a:path w="18" h="2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2" y="27"/>
                    <a:pt x="5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6" y="27"/>
                    <a:pt x="18" y="24"/>
                    <a:pt x="18" y="2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2"/>
                    <a:pt x="16" y="0"/>
                    <a:pt x="13" y="0"/>
                  </a:cubicBezTo>
                  <a:close/>
                  <a:moveTo>
                    <a:pt x="15" y="21"/>
                  </a:moveTo>
                  <a:cubicBezTo>
                    <a:pt x="15" y="22"/>
                    <a:pt x="14" y="23"/>
                    <a:pt x="13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3"/>
                    <a:pt x="3" y="22"/>
                    <a:pt x="3" y="21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4"/>
                    <a:pt x="4" y="3"/>
                    <a:pt x="5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5" y="4"/>
                    <a:pt x="15" y="5"/>
                  </a:cubicBezTo>
                  <a:lnTo>
                    <a:pt x="15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7" name="Freeform 54">
              <a:extLst>
                <a:ext uri="{FF2B5EF4-FFF2-40B4-BE49-F238E27FC236}">
                  <a16:creationId xmlns:a16="http://schemas.microsoft.com/office/drawing/2014/main" id="{0C35AA9A-DFFE-44BB-B172-2B2A7869D7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0488" y="3976688"/>
              <a:ext cx="22225" cy="44450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1" y="1"/>
                </a:cxn>
                <a:cxn ang="0">
                  <a:pos x="1" y="7"/>
                </a:cxn>
                <a:cxn ang="0">
                  <a:pos x="1" y="10"/>
                </a:cxn>
                <a:cxn ang="0">
                  <a:pos x="3" y="10"/>
                </a:cxn>
                <a:cxn ang="0">
                  <a:pos x="10" y="5"/>
                </a:cxn>
                <a:cxn ang="0">
                  <a:pos x="10" y="27"/>
                </a:cxn>
                <a:cxn ang="0">
                  <a:pos x="12" y="29"/>
                </a:cxn>
                <a:cxn ang="0">
                  <a:pos x="14" y="27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4" h="29">
                  <a:moveTo>
                    <a:pt x="13" y="0"/>
                  </a:moveTo>
                  <a:cubicBezTo>
                    <a:pt x="12" y="0"/>
                    <a:pt x="11" y="0"/>
                    <a:pt x="11" y="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0" y="9"/>
                    <a:pt x="1" y="10"/>
                  </a:cubicBezTo>
                  <a:cubicBezTo>
                    <a:pt x="2" y="10"/>
                    <a:pt x="3" y="11"/>
                    <a:pt x="3" y="10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8"/>
                    <a:pt x="11" y="29"/>
                    <a:pt x="12" y="29"/>
                  </a:cubicBezTo>
                  <a:cubicBezTo>
                    <a:pt x="13" y="29"/>
                    <a:pt x="14" y="28"/>
                    <a:pt x="14" y="27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1"/>
                    <a:pt x="13" y="1"/>
                    <a:pt x="13" y="0"/>
                  </a:cubicBezTo>
                  <a:close/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8" name="Freeform 55">
              <a:extLst>
                <a:ext uri="{FF2B5EF4-FFF2-40B4-BE49-F238E27FC236}">
                  <a16:creationId xmlns:a16="http://schemas.microsoft.com/office/drawing/2014/main" id="{58912359-9DB2-4F37-94C8-254C901DD7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1588" y="4035425"/>
              <a:ext cx="26988" cy="4127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5" y="0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5" y="27"/>
                </a:cxn>
                <a:cxn ang="0">
                  <a:pos x="13" y="27"/>
                </a:cxn>
                <a:cxn ang="0">
                  <a:pos x="18" y="22"/>
                </a:cxn>
                <a:cxn ang="0">
                  <a:pos x="18" y="6"/>
                </a:cxn>
                <a:cxn ang="0">
                  <a:pos x="13" y="0"/>
                </a:cxn>
                <a:cxn ang="0">
                  <a:pos x="15" y="22"/>
                </a:cxn>
                <a:cxn ang="0">
                  <a:pos x="13" y="24"/>
                </a:cxn>
                <a:cxn ang="0">
                  <a:pos x="5" y="24"/>
                </a:cxn>
                <a:cxn ang="0">
                  <a:pos x="3" y="22"/>
                </a:cxn>
                <a:cxn ang="0">
                  <a:pos x="3" y="6"/>
                </a:cxn>
                <a:cxn ang="0">
                  <a:pos x="5" y="4"/>
                </a:cxn>
                <a:cxn ang="0">
                  <a:pos x="13" y="4"/>
                </a:cxn>
                <a:cxn ang="0">
                  <a:pos x="15" y="6"/>
                </a:cxn>
                <a:cxn ang="0">
                  <a:pos x="15" y="22"/>
                </a:cxn>
                <a:cxn ang="0">
                  <a:pos x="15" y="22"/>
                </a:cxn>
                <a:cxn ang="0">
                  <a:pos x="15" y="22"/>
                </a:cxn>
              </a:cxnLst>
              <a:rect l="0" t="0" r="r" b="b"/>
              <a:pathLst>
                <a:path w="18" h="2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5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6" y="27"/>
                    <a:pt x="18" y="25"/>
                    <a:pt x="18" y="22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3"/>
                    <a:pt x="16" y="0"/>
                    <a:pt x="13" y="0"/>
                  </a:cubicBezTo>
                  <a:close/>
                  <a:moveTo>
                    <a:pt x="15" y="22"/>
                  </a:moveTo>
                  <a:cubicBezTo>
                    <a:pt x="15" y="23"/>
                    <a:pt x="14" y="24"/>
                    <a:pt x="13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4" y="24"/>
                    <a:pt x="3" y="23"/>
                    <a:pt x="3" y="22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4"/>
                    <a:pt x="15" y="5"/>
                    <a:pt x="15" y="6"/>
                  </a:cubicBezTo>
                  <a:lnTo>
                    <a:pt x="15" y="22"/>
                  </a:lnTo>
                  <a:close/>
                  <a:moveTo>
                    <a:pt x="15" y="22"/>
                  </a:moveTo>
                  <a:cubicBezTo>
                    <a:pt x="15" y="22"/>
                    <a:pt x="15" y="22"/>
                    <a:pt x="15" y="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9" name="Freeform 56">
              <a:extLst>
                <a:ext uri="{FF2B5EF4-FFF2-40B4-BE49-F238E27FC236}">
                  <a16:creationId xmlns:a16="http://schemas.microsoft.com/office/drawing/2014/main" id="{21FD1814-B3FF-444F-A5C6-39F694515E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89375" y="4035425"/>
              <a:ext cx="30163" cy="4127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5" y="0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5" y="27"/>
                </a:cxn>
                <a:cxn ang="0">
                  <a:pos x="13" y="27"/>
                </a:cxn>
                <a:cxn ang="0">
                  <a:pos x="19" y="2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15" y="22"/>
                </a:cxn>
                <a:cxn ang="0">
                  <a:pos x="13" y="24"/>
                </a:cxn>
                <a:cxn ang="0">
                  <a:pos x="5" y="24"/>
                </a:cxn>
                <a:cxn ang="0">
                  <a:pos x="4" y="22"/>
                </a:cxn>
                <a:cxn ang="0">
                  <a:pos x="4" y="6"/>
                </a:cxn>
                <a:cxn ang="0">
                  <a:pos x="5" y="4"/>
                </a:cxn>
                <a:cxn ang="0">
                  <a:pos x="13" y="4"/>
                </a:cxn>
                <a:cxn ang="0">
                  <a:pos x="15" y="6"/>
                </a:cxn>
                <a:cxn ang="0">
                  <a:pos x="15" y="22"/>
                </a:cxn>
                <a:cxn ang="0">
                  <a:pos x="15" y="22"/>
                </a:cxn>
                <a:cxn ang="0">
                  <a:pos x="15" y="22"/>
                </a:cxn>
              </a:cxnLst>
              <a:rect l="0" t="0" r="r" b="b"/>
              <a:pathLst>
                <a:path w="19" h="2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3" y="27"/>
                    <a:pt x="5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6" y="27"/>
                    <a:pt x="19" y="25"/>
                    <a:pt x="19" y="22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3"/>
                    <a:pt x="16" y="0"/>
                    <a:pt x="13" y="0"/>
                  </a:cubicBezTo>
                  <a:close/>
                  <a:moveTo>
                    <a:pt x="15" y="22"/>
                  </a:moveTo>
                  <a:cubicBezTo>
                    <a:pt x="15" y="23"/>
                    <a:pt x="14" y="24"/>
                    <a:pt x="13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4" y="24"/>
                    <a:pt x="4" y="23"/>
                    <a:pt x="4" y="22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4"/>
                    <a:pt x="5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4"/>
                    <a:pt x="15" y="5"/>
                    <a:pt x="15" y="6"/>
                  </a:cubicBezTo>
                  <a:lnTo>
                    <a:pt x="15" y="22"/>
                  </a:lnTo>
                  <a:close/>
                  <a:moveTo>
                    <a:pt x="15" y="22"/>
                  </a:moveTo>
                  <a:cubicBezTo>
                    <a:pt x="15" y="22"/>
                    <a:pt x="15" y="22"/>
                    <a:pt x="15" y="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0" name="Freeform 57">
              <a:extLst>
                <a:ext uri="{FF2B5EF4-FFF2-40B4-BE49-F238E27FC236}">
                  <a16:creationId xmlns:a16="http://schemas.microsoft.com/office/drawing/2014/main" id="{3C623725-9FEE-4698-BD1F-33A28705FC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1275" y="4033838"/>
              <a:ext cx="20638" cy="42863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0" y="26"/>
                </a:cxn>
                <a:cxn ang="0">
                  <a:pos x="11" y="28"/>
                </a:cxn>
                <a:cxn ang="0">
                  <a:pos x="13" y="26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1" y="7"/>
                </a:cxn>
                <a:cxn ang="0">
                  <a:pos x="0" y="9"/>
                </a:cxn>
                <a:cxn ang="0">
                  <a:pos x="3" y="9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3" h="28">
                  <a:moveTo>
                    <a:pt x="10" y="5"/>
                  </a:moveTo>
                  <a:cubicBezTo>
                    <a:pt x="10" y="26"/>
                    <a:pt x="10" y="26"/>
                    <a:pt x="10" y="26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7"/>
                    <a:pt x="13" y="26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8"/>
                    <a:pt x="0" y="9"/>
                  </a:cubicBezTo>
                  <a:cubicBezTo>
                    <a:pt x="1" y="10"/>
                    <a:pt x="2" y="10"/>
                    <a:pt x="3" y="9"/>
                  </a:cubicBezTo>
                  <a:lnTo>
                    <a:pt x="10" y="5"/>
                  </a:lnTo>
                  <a:close/>
                  <a:moveTo>
                    <a:pt x="10" y="5"/>
                  </a:moveTo>
                  <a:cubicBezTo>
                    <a:pt x="10" y="5"/>
                    <a:pt x="10" y="5"/>
                    <a:pt x="10" y="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" name="Freeform 58">
              <a:extLst>
                <a:ext uri="{FF2B5EF4-FFF2-40B4-BE49-F238E27FC236}">
                  <a16:creationId xmlns:a16="http://schemas.microsoft.com/office/drawing/2014/main" id="{71634DFD-E099-4C01-8743-DE3A82C853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0000" y="4089400"/>
              <a:ext cx="26988" cy="4127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21"/>
                </a:cxn>
                <a:cxn ang="0">
                  <a:pos x="5" y="26"/>
                </a:cxn>
                <a:cxn ang="0">
                  <a:pos x="13" y="26"/>
                </a:cxn>
                <a:cxn ang="0">
                  <a:pos x="18" y="21"/>
                </a:cxn>
                <a:cxn ang="0">
                  <a:pos x="18" y="5"/>
                </a:cxn>
                <a:cxn ang="0">
                  <a:pos x="13" y="0"/>
                </a:cxn>
                <a:cxn ang="0">
                  <a:pos x="15" y="21"/>
                </a:cxn>
                <a:cxn ang="0">
                  <a:pos x="13" y="23"/>
                </a:cxn>
                <a:cxn ang="0">
                  <a:pos x="5" y="23"/>
                </a:cxn>
                <a:cxn ang="0">
                  <a:pos x="3" y="21"/>
                </a:cxn>
                <a:cxn ang="0">
                  <a:pos x="3" y="5"/>
                </a:cxn>
                <a:cxn ang="0">
                  <a:pos x="5" y="3"/>
                </a:cxn>
                <a:cxn ang="0">
                  <a:pos x="13" y="3"/>
                </a:cxn>
                <a:cxn ang="0">
                  <a:pos x="15" y="5"/>
                </a:cxn>
                <a:cxn ang="0">
                  <a:pos x="15" y="21"/>
                </a:cxn>
                <a:cxn ang="0">
                  <a:pos x="15" y="21"/>
                </a:cxn>
                <a:cxn ang="0">
                  <a:pos x="15" y="21"/>
                </a:cxn>
              </a:cxnLst>
              <a:rect l="0" t="0" r="r" b="b"/>
              <a:pathLst>
                <a:path w="18" h="26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2" y="26"/>
                    <a:pt x="5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6" y="26"/>
                    <a:pt x="18" y="24"/>
                    <a:pt x="18" y="2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2"/>
                    <a:pt x="16" y="0"/>
                    <a:pt x="13" y="0"/>
                  </a:cubicBezTo>
                  <a:close/>
                  <a:moveTo>
                    <a:pt x="15" y="21"/>
                  </a:moveTo>
                  <a:cubicBezTo>
                    <a:pt x="15" y="22"/>
                    <a:pt x="14" y="23"/>
                    <a:pt x="13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3"/>
                    <a:pt x="3" y="22"/>
                    <a:pt x="3" y="21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4"/>
                    <a:pt x="4" y="3"/>
                    <a:pt x="5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5" y="4"/>
                    <a:pt x="15" y="5"/>
                  </a:cubicBezTo>
                  <a:lnTo>
                    <a:pt x="15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2" name="Freeform 59">
              <a:extLst>
                <a:ext uri="{FF2B5EF4-FFF2-40B4-BE49-F238E27FC236}">
                  <a16:creationId xmlns:a16="http://schemas.microsoft.com/office/drawing/2014/main" id="{42013901-133F-4F44-9ACC-CFDC26A7BC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68725" y="4086225"/>
              <a:ext cx="22225" cy="44450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1" y="0"/>
                </a:cxn>
                <a:cxn ang="0">
                  <a:pos x="1" y="7"/>
                </a:cxn>
                <a:cxn ang="0">
                  <a:pos x="1" y="9"/>
                </a:cxn>
                <a:cxn ang="0">
                  <a:pos x="3" y="10"/>
                </a:cxn>
                <a:cxn ang="0">
                  <a:pos x="10" y="5"/>
                </a:cxn>
                <a:cxn ang="0">
                  <a:pos x="10" y="27"/>
                </a:cxn>
                <a:cxn ang="0">
                  <a:pos x="12" y="28"/>
                </a:cxn>
                <a:cxn ang="0">
                  <a:pos x="14" y="27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4" h="28">
                  <a:moveTo>
                    <a:pt x="13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0" y="9"/>
                    <a:pt x="1" y="9"/>
                  </a:cubicBezTo>
                  <a:cubicBezTo>
                    <a:pt x="2" y="10"/>
                    <a:pt x="3" y="10"/>
                    <a:pt x="3" y="10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8"/>
                    <a:pt x="11" y="28"/>
                    <a:pt x="12" y="28"/>
                  </a:cubicBezTo>
                  <a:cubicBezTo>
                    <a:pt x="13" y="28"/>
                    <a:pt x="14" y="28"/>
                    <a:pt x="14" y="27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1"/>
                    <a:pt x="13" y="0"/>
                    <a:pt x="13" y="0"/>
                  </a:cubicBezTo>
                  <a:close/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3" name="Freeform 60">
              <a:extLst>
                <a:ext uri="{FF2B5EF4-FFF2-40B4-BE49-F238E27FC236}">
                  <a16:creationId xmlns:a16="http://schemas.microsoft.com/office/drawing/2014/main" id="{7DA79C76-7A5D-4F37-A937-5200C477CA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4450" y="4090988"/>
              <a:ext cx="26988" cy="4127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21"/>
                </a:cxn>
                <a:cxn ang="0">
                  <a:pos x="5" y="26"/>
                </a:cxn>
                <a:cxn ang="0">
                  <a:pos x="13" y="26"/>
                </a:cxn>
                <a:cxn ang="0">
                  <a:pos x="18" y="21"/>
                </a:cxn>
                <a:cxn ang="0">
                  <a:pos x="18" y="5"/>
                </a:cxn>
                <a:cxn ang="0">
                  <a:pos x="13" y="0"/>
                </a:cxn>
                <a:cxn ang="0">
                  <a:pos x="15" y="21"/>
                </a:cxn>
                <a:cxn ang="0">
                  <a:pos x="13" y="23"/>
                </a:cxn>
                <a:cxn ang="0">
                  <a:pos x="5" y="23"/>
                </a:cxn>
                <a:cxn ang="0">
                  <a:pos x="3" y="21"/>
                </a:cxn>
                <a:cxn ang="0">
                  <a:pos x="3" y="5"/>
                </a:cxn>
                <a:cxn ang="0">
                  <a:pos x="5" y="3"/>
                </a:cxn>
                <a:cxn ang="0">
                  <a:pos x="13" y="3"/>
                </a:cxn>
                <a:cxn ang="0">
                  <a:pos x="15" y="5"/>
                </a:cxn>
                <a:cxn ang="0">
                  <a:pos x="15" y="21"/>
                </a:cxn>
                <a:cxn ang="0">
                  <a:pos x="15" y="21"/>
                </a:cxn>
                <a:cxn ang="0">
                  <a:pos x="15" y="21"/>
                </a:cxn>
              </a:cxnLst>
              <a:rect l="0" t="0" r="r" b="b"/>
              <a:pathLst>
                <a:path w="18" h="26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2" y="26"/>
                    <a:pt x="5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6" y="26"/>
                    <a:pt x="18" y="24"/>
                    <a:pt x="18" y="2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2"/>
                    <a:pt x="16" y="0"/>
                    <a:pt x="13" y="0"/>
                  </a:cubicBezTo>
                  <a:close/>
                  <a:moveTo>
                    <a:pt x="15" y="21"/>
                  </a:moveTo>
                  <a:cubicBezTo>
                    <a:pt x="15" y="22"/>
                    <a:pt x="14" y="23"/>
                    <a:pt x="13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3"/>
                    <a:pt x="3" y="22"/>
                    <a:pt x="3" y="21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4"/>
                    <a:pt x="4" y="3"/>
                    <a:pt x="5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5" y="4"/>
                    <a:pt x="15" y="5"/>
                  </a:cubicBezTo>
                  <a:lnTo>
                    <a:pt x="15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" name="Freeform 61">
              <a:extLst>
                <a:ext uri="{FF2B5EF4-FFF2-40B4-BE49-F238E27FC236}">
                  <a16:creationId xmlns:a16="http://schemas.microsoft.com/office/drawing/2014/main" id="{29FA7632-B189-485B-BA04-F58B45CA2B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2550" y="4087813"/>
              <a:ext cx="22225" cy="44450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1" y="0"/>
                </a:cxn>
                <a:cxn ang="0">
                  <a:pos x="1" y="7"/>
                </a:cxn>
                <a:cxn ang="0">
                  <a:pos x="1" y="9"/>
                </a:cxn>
                <a:cxn ang="0">
                  <a:pos x="3" y="10"/>
                </a:cxn>
                <a:cxn ang="0">
                  <a:pos x="10" y="5"/>
                </a:cxn>
                <a:cxn ang="0">
                  <a:pos x="10" y="26"/>
                </a:cxn>
                <a:cxn ang="0">
                  <a:pos x="12" y="28"/>
                </a:cxn>
                <a:cxn ang="0">
                  <a:pos x="14" y="26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4" h="28">
                  <a:moveTo>
                    <a:pt x="13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0" y="8"/>
                    <a:pt x="1" y="9"/>
                  </a:cubicBezTo>
                  <a:cubicBezTo>
                    <a:pt x="1" y="10"/>
                    <a:pt x="3" y="10"/>
                    <a:pt x="3" y="10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8"/>
                    <a:pt x="14" y="27"/>
                    <a:pt x="14" y="26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1"/>
                    <a:pt x="13" y="0"/>
                    <a:pt x="13" y="0"/>
                  </a:cubicBezTo>
                  <a:close/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5" name="Freeform 62">
              <a:extLst>
                <a:ext uri="{FF2B5EF4-FFF2-40B4-BE49-F238E27FC236}">
                  <a16:creationId xmlns:a16="http://schemas.microsoft.com/office/drawing/2014/main" id="{2B620B83-12E6-4E65-BC9D-EC3298D0EE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54363" y="3806825"/>
              <a:ext cx="26988" cy="41275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21"/>
                </a:cxn>
                <a:cxn ang="0">
                  <a:pos x="5" y="26"/>
                </a:cxn>
                <a:cxn ang="0">
                  <a:pos x="13" y="26"/>
                </a:cxn>
                <a:cxn ang="0">
                  <a:pos x="18" y="21"/>
                </a:cxn>
                <a:cxn ang="0">
                  <a:pos x="18" y="5"/>
                </a:cxn>
                <a:cxn ang="0">
                  <a:pos x="15" y="21"/>
                </a:cxn>
                <a:cxn ang="0">
                  <a:pos x="13" y="23"/>
                </a:cxn>
                <a:cxn ang="0">
                  <a:pos x="5" y="23"/>
                </a:cxn>
                <a:cxn ang="0">
                  <a:pos x="3" y="21"/>
                </a:cxn>
                <a:cxn ang="0">
                  <a:pos x="3" y="5"/>
                </a:cxn>
                <a:cxn ang="0">
                  <a:pos x="5" y="3"/>
                </a:cxn>
                <a:cxn ang="0">
                  <a:pos x="13" y="3"/>
                </a:cxn>
                <a:cxn ang="0">
                  <a:pos x="15" y="5"/>
                </a:cxn>
                <a:cxn ang="0">
                  <a:pos x="15" y="21"/>
                </a:cxn>
                <a:cxn ang="0">
                  <a:pos x="15" y="21"/>
                </a:cxn>
                <a:cxn ang="0">
                  <a:pos x="15" y="21"/>
                </a:cxn>
              </a:cxnLst>
              <a:rect l="0" t="0" r="r" b="b"/>
              <a:pathLst>
                <a:path w="18" h="26">
                  <a:moveTo>
                    <a:pt x="18" y="5"/>
                  </a:moveTo>
                  <a:cubicBezTo>
                    <a:pt x="18" y="2"/>
                    <a:pt x="16" y="0"/>
                    <a:pt x="1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2" y="26"/>
                    <a:pt x="5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6" y="26"/>
                    <a:pt x="18" y="24"/>
                    <a:pt x="18" y="21"/>
                  </a:cubicBezTo>
                  <a:lnTo>
                    <a:pt x="18" y="5"/>
                  </a:lnTo>
                  <a:close/>
                  <a:moveTo>
                    <a:pt x="15" y="21"/>
                  </a:moveTo>
                  <a:cubicBezTo>
                    <a:pt x="15" y="22"/>
                    <a:pt x="14" y="23"/>
                    <a:pt x="13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3"/>
                    <a:pt x="3" y="22"/>
                    <a:pt x="3" y="21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4"/>
                    <a:pt x="4" y="3"/>
                    <a:pt x="5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5" y="4"/>
                    <a:pt x="15" y="5"/>
                  </a:cubicBezTo>
                  <a:lnTo>
                    <a:pt x="15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6" name="Freeform 63">
              <a:extLst>
                <a:ext uri="{FF2B5EF4-FFF2-40B4-BE49-F238E27FC236}">
                  <a16:creationId xmlns:a16="http://schemas.microsoft.com/office/drawing/2014/main" id="{D993EFB3-D5F9-4E42-B42B-556A74FC50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33738" y="3806825"/>
              <a:ext cx="26988" cy="4127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21"/>
                </a:cxn>
                <a:cxn ang="0">
                  <a:pos x="5" y="26"/>
                </a:cxn>
                <a:cxn ang="0">
                  <a:pos x="13" y="26"/>
                </a:cxn>
                <a:cxn ang="0">
                  <a:pos x="18" y="21"/>
                </a:cxn>
                <a:cxn ang="0">
                  <a:pos x="18" y="5"/>
                </a:cxn>
                <a:cxn ang="0">
                  <a:pos x="13" y="0"/>
                </a:cxn>
                <a:cxn ang="0">
                  <a:pos x="15" y="21"/>
                </a:cxn>
                <a:cxn ang="0">
                  <a:pos x="13" y="23"/>
                </a:cxn>
                <a:cxn ang="0">
                  <a:pos x="5" y="23"/>
                </a:cxn>
                <a:cxn ang="0">
                  <a:pos x="3" y="21"/>
                </a:cxn>
                <a:cxn ang="0">
                  <a:pos x="3" y="5"/>
                </a:cxn>
                <a:cxn ang="0">
                  <a:pos x="5" y="3"/>
                </a:cxn>
                <a:cxn ang="0">
                  <a:pos x="13" y="3"/>
                </a:cxn>
                <a:cxn ang="0">
                  <a:pos x="15" y="5"/>
                </a:cxn>
                <a:cxn ang="0">
                  <a:pos x="15" y="21"/>
                </a:cxn>
                <a:cxn ang="0">
                  <a:pos x="15" y="21"/>
                </a:cxn>
                <a:cxn ang="0">
                  <a:pos x="15" y="21"/>
                </a:cxn>
              </a:cxnLst>
              <a:rect l="0" t="0" r="r" b="b"/>
              <a:pathLst>
                <a:path w="18" h="26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2" y="26"/>
                    <a:pt x="5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6" y="26"/>
                    <a:pt x="18" y="24"/>
                    <a:pt x="18" y="2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2"/>
                    <a:pt x="16" y="0"/>
                    <a:pt x="13" y="0"/>
                  </a:cubicBezTo>
                  <a:close/>
                  <a:moveTo>
                    <a:pt x="15" y="21"/>
                  </a:moveTo>
                  <a:cubicBezTo>
                    <a:pt x="15" y="22"/>
                    <a:pt x="14" y="23"/>
                    <a:pt x="13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3"/>
                    <a:pt x="3" y="22"/>
                    <a:pt x="3" y="21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4"/>
                    <a:pt x="4" y="3"/>
                    <a:pt x="5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5" y="4"/>
                    <a:pt x="15" y="5"/>
                  </a:cubicBezTo>
                  <a:lnTo>
                    <a:pt x="15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7" name="Freeform 64">
              <a:extLst>
                <a:ext uri="{FF2B5EF4-FFF2-40B4-BE49-F238E27FC236}">
                  <a16:creationId xmlns:a16="http://schemas.microsoft.com/office/drawing/2014/main" id="{2ED9FA44-EF8D-4FFC-9699-5F65E0C33E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92463" y="3803650"/>
              <a:ext cx="22225" cy="44450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1" y="0"/>
                </a:cxn>
                <a:cxn ang="0">
                  <a:pos x="1" y="7"/>
                </a:cxn>
                <a:cxn ang="0">
                  <a:pos x="1" y="9"/>
                </a:cxn>
                <a:cxn ang="0">
                  <a:pos x="3" y="10"/>
                </a:cxn>
                <a:cxn ang="0">
                  <a:pos x="10" y="5"/>
                </a:cxn>
                <a:cxn ang="0">
                  <a:pos x="10" y="26"/>
                </a:cxn>
                <a:cxn ang="0">
                  <a:pos x="12" y="28"/>
                </a:cxn>
                <a:cxn ang="0">
                  <a:pos x="14" y="26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4" h="28">
                  <a:moveTo>
                    <a:pt x="13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0" y="8"/>
                    <a:pt x="1" y="9"/>
                  </a:cubicBezTo>
                  <a:cubicBezTo>
                    <a:pt x="2" y="10"/>
                    <a:pt x="3" y="10"/>
                    <a:pt x="3" y="10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8"/>
                    <a:pt x="14" y="27"/>
                    <a:pt x="14" y="26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1"/>
                    <a:pt x="13" y="0"/>
                    <a:pt x="13" y="0"/>
                  </a:cubicBezTo>
                  <a:close/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8" name="Freeform 65">
              <a:extLst>
                <a:ext uri="{FF2B5EF4-FFF2-40B4-BE49-F238E27FC236}">
                  <a16:creationId xmlns:a16="http://schemas.microsoft.com/office/drawing/2014/main" id="{3ABE2CB5-7EBC-4AB8-85F9-0A93EBB405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81350" y="3863975"/>
              <a:ext cx="30163" cy="41275"/>
            </a:xfrm>
            <a:custGeom>
              <a:avLst/>
              <a:gdLst/>
              <a:ahLst/>
              <a:cxnLst>
                <a:cxn ang="0">
                  <a:pos x="5" y="27"/>
                </a:cxn>
                <a:cxn ang="0">
                  <a:pos x="14" y="27"/>
                </a:cxn>
                <a:cxn ang="0">
                  <a:pos x="19" y="21"/>
                </a:cxn>
                <a:cxn ang="0">
                  <a:pos x="19" y="5"/>
                </a:cxn>
                <a:cxn ang="0">
                  <a:pos x="14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21"/>
                </a:cxn>
                <a:cxn ang="0">
                  <a:pos x="5" y="27"/>
                </a:cxn>
                <a:cxn ang="0">
                  <a:pos x="4" y="5"/>
                </a:cxn>
                <a:cxn ang="0">
                  <a:pos x="5" y="3"/>
                </a:cxn>
                <a:cxn ang="0">
                  <a:pos x="14" y="3"/>
                </a:cxn>
                <a:cxn ang="0">
                  <a:pos x="15" y="5"/>
                </a:cxn>
                <a:cxn ang="0">
                  <a:pos x="15" y="21"/>
                </a:cxn>
                <a:cxn ang="0">
                  <a:pos x="14" y="23"/>
                </a:cxn>
                <a:cxn ang="0">
                  <a:pos x="5" y="23"/>
                </a:cxn>
                <a:cxn ang="0">
                  <a:pos x="4" y="21"/>
                </a:cxn>
                <a:cxn ang="0">
                  <a:pos x="4" y="5"/>
                </a:cxn>
                <a:cxn ang="0">
                  <a:pos x="4" y="5"/>
                </a:cxn>
                <a:cxn ang="0">
                  <a:pos x="4" y="5"/>
                </a:cxn>
              </a:cxnLst>
              <a:rect l="0" t="0" r="r" b="b"/>
              <a:pathLst>
                <a:path w="19" h="27">
                  <a:moveTo>
                    <a:pt x="5" y="27"/>
                  </a:moveTo>
                  <a:cubicBezTo>
                    <a:pt x="14" y="27"/>
                    <a:pt x="14" y="27"/>
                    <a:pt x="14" y="27"/>
                  </a:cubicBezTo>
                  <a:cubicBezTo>
                    <a:pt x="16" y="27"/>
                    <a:pt x="19" y="24"/>
                    <a:pt x="19" y="2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2"/>
                    <a:pt x="16" y="0"/>
                    <a:pt x="1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3" y="27"/>
                    <a:pt x="5" y="27"/>
                  </a:cubicBezTo>
                  <a:close/>
                  <a:moveTo>
                    <a:pt x="4" y="5"/>
                  </a:moveTo>
                  <a:cubicBezTo>
                    <a:pt x="4" y="4"/>
                    <a:pt x="4" y="3"/>
                    <a:pt x="5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5" y="4"/>
                    <a:pt x="15" y="5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2"/>
                    <a:pt x="15" y="23"/>
                    <a:pt x="14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3"/>
                    <a:pt x="4" y="22"/>
                    <a:pt x="4" y="21"/>
                  </a:cubicBezTo>
                  <a:lnTo>
                    <a:pt x="4" y="5"/>
                  </a:lnTo>
                  <a:close/>
                  <a:moveTo>
                    <a:pt x="4" y="5"/>
                  </a:moveTo>
                  <a:cubicBezTo>
                    <a:pt x="4" y="5"/>
                    <a:pt x="4" y="5"/>
                    <a:pt x="4" y="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9" name="Freeform 66">
              <a:extLst>
                <a:ext uri="{FF2B5EF4-FFF2-40B4-BE49-F238E27FC236}">
                  <a16:creationId xmlns:a16="http://schemas.microsoft.com/office/drawing/2014/main" id="{BD3B5444-1710-4719-B0D2-5EB17F5F95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7388" y="3865563"/>
              <a:ext cx="26988" cy="39688"/>
            </a:xfrm>
            <a:custGeom>
              <a:avLst/>
              <a:gdLst/>
              <a:ahLst/>
              <a:cxnLst>
                <a:cxn ang="0">
                  <a:pos x="5" y="26"/>
                </a:cxn>
                <a:cxn ang="0">
                  <a:pos x="13" y="26"/>
                </a:cxn>
                <a:cxn ang="0">
                  <a:pos x="18" y="21"/>
                </a:cxn>
                <a:cxn ang="0">
                  <a:pos x="18" y="5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21"/>
                </a:cxn>
                <a:cxn ang="0">
                  <a:pos x="5" y="26"/>
                </a:cxn>
                <a:cxn ang="0">
                  <a:pos x="3" y="5"/>
                </a:cxn>
                <a:cxn ang="0">
                  <a:pos x="5" y="3"/>
                </a:cxn>
                <a:cxn ang="0">
                  <a:pos x="13" y="3"/>
                </a:cxn>
                <a:cxn ang="0">
                  <a:pos x="15" y="5"/>
                </a:cxn>
                <a:cxn ang="0">
                  <a:pos x="15" y="21"/>
                </a:cxn>
                <a:cxn ang="0">
                  <a:pos x="13" y="23"/>
                </a:cxn>
                <a:cxn ang="0">
                  <a:pos x="5" y="23"/>
                </a:cxn>
                <a:cxn ang="0">
                  <a:pos x="3" y="21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18" h="26">
                  <a:moveTo>
                    <a:pt x="5" y="26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16" y="26"/>
                    <a:pt x="18" y="24"/>
                    <a:pt x="18" y="2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2"/>
                    <a:pt x="16" y="0"/>
                    <a:pt x="1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2" y="26"/>
                    <a:pt x="5" y="26"/>
                  </a:cubicBezTo>
                  <a:close/>
                  <a:moveTo>
                    <a:pt x="3" y="5"/>
                  </a:moveTo>
                  <a:cubicBezTo>
                    <a:pt x="3" y="4"/>
                    <a:pt x="4" y="3"/>
                    <a:pt x="5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5" y="4"/>
                    <a:pt x="15" y="5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2"/>
                    <a:pt x="14" y="23"/>
                    <a:pt x="13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3"/>
                    <a:pt x="3" y="22"/>
                    <a:pt x="3" y="21"/>
                  </a:cubicBezTo>
                  <a:lnTo>
                    <a:pt x="3" y="5"/>
                  </a:lnTo>
                  <a:close/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0" name="Freeform 67">
              <a:extLst>
                <a:ext uri="{FF2B5EF4-FFF2-40B4-BE49-F238E27FC236}">
                  <a16:creationId xmlns:a16="http://schemas.microsoft.com/office/drawing/2014/main" id="{5CB07466-7403-4974-B80E-9462CF835B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6425" y="3917950"/>
              <a:ext cx="28575" cy="41275"/>
            </a:xfrm>
            <a:custGeom>
              <a:avLst/>
              <a:gdLst/>
              <a:ahLst/>
              <a:cxnLst>
                <a:cxn ang="0">
                  <a:pos x="5" y="27"/>
                </a:cxn>
                <a:cxn ang="0">
                  <a:pos x="13" y="27"/>
                </a:cxn>
                <a:cxn ang="0">
                  <a:pos x="18" y="22"/>
                </a:cxn>
                <a:cxn ang="0">
                  <a:pos x="18" y="5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22"/>
                </a:cxn>
                <a:cxn ang="0">
                  <a:pos x="5" y="27"/>
                </a:cxn>
                <a:cxn ang="0">
                  <a:pos x="3" y="5"/>
                </a:cxn>
                <a:cxn ang="0">
                  <a:pos x="5" y="4"/>
                </a:cxn>
                <a:cxn ang="0">
                  <a:pos x="13" y="4"/>
                </a:cxn>
                <a:cxn ang="0">
                  <a:pos x="15" y="5"/>
                </a:cxn>
                <a:cxn ang="0">
                  <a:pos x="15" y="22"/>
                </a:cxn>
                <a:cxn ang="0">
                  <a:pos x="13" y="23"/>
                </a:cxn>
                <a:cxn ang="0">
                  <a:pos x="5" y="23"/>
                </a:cxn>
                <a:cxn ang="0">
                  <a:pos x="3" y="22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18" h="27">
                  <a:moveTo>
                    <a:pt x="5" y="27"/>
                  </a:moveTo>
                  <a:cubicBezTo>
                    <a:pt x="13" y="27"/>
                    <a:pt x="13" y="27"/>
                    <a:pt x="13" y="27"/>
                  </a:cubicBezTo>
                  <a:cubicBezTo>
                    <a:pt x="16" y="27"/>
                    <a:pt x="18" y="24"/>
                    <a:pt x="18" y="22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2"/>
                    <a:pt x="16" y="0"/>
                    <a:pt x="1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7"/>
                    <a:pt x="5" y="27"/>
                  </a:cubicBezTo>
                  <a:close/>
                  <a:moveTo>
                    <a:pt x="3" y="5"/>
                  </a:moveTo>
                  <a:cubicBezTo>
                    <a:pt x="3" y="4"/>
                    <a:pt x="4" y="4"/>
                    <a:pt x="5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4"/>
                    <a:pt x="15" y="4"/>
                    <a:pt x="15" y="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3"/>
                    <a:pt x="14" y="23"/>
                    <a:pt x="13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3"/>
                    <a:pt x="3" y="23"/>
                    <a:pt x="3" y="22"/>
                  </a:cubicBezTo>
                  <a:lnTo>
                    <a:pt x="3" y="5"/>
                  </a:lnTo>
                  <a:close/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1" name="Freeform 68">
              <a:extLst>
                <a:ext uri="{FF2B5EF4-FFF2-40B4-BE49-F238E27FC236}">
                  <a16:creationId xmlns:a16="http://schemas.microsoft.com/office/drawing/2014/main" id="{A165C9BE-CC0F-4903-9395-127B998441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5800" y="3917950"/>
              <a:ext cx="26988" cy="41275"/>
            </a:xfrm>
            <a:custGeom>
              <a:avLst/>
              <a:gdLst/>
              <a:ahLst/>
              <a:cxnLst>
                <a:cxn ang="0">
                  <a:pos x="5" y="27"/>
                </a:cxn>
                <a:cxn ang="0">
                  <a:pos x="13" y="27"/>
                </a:cxn>
                <a:cxn ang="0">
                  <a:pos x="18" y="22"/>
                </a:cxn>
                <a:cxn ang="0">
                  <a:pos x="18" y="5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22"/>
                </a:cxn>
                <a:cxn ang="0">
                  <a:pos x="5" y="27"/>
                </a:cxn>
                <a:cxn ang="0">
                  <a:pos x="3" y="5"/>
                </a:cxn>
                <a:cxn ang="0">
                  <a:pos x="5" y="4"/>
                </a:cxn>
                <a:cxn ang="0">
                  <a:pos x="13" y="4"/>
                </a:cxn>
                <a:cxn ang="0">
                  <a:pos x="15" y="5"/>
                </a:cxn>
                <a:cxn ang="0">
                  <a:pos x="15" y="22"/>
                </a:cxn>
                <a:cxn ang="0">
                  <a:pos x="13" y="23"/>
                </a:cxn>
                <a:cxn ang="0">
                  <a:pos x="5" y="23"/>
                </a:cxn>
                <a:cxn ang="0">
                  <a:pos x="3" y="22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18" h="27">
                  <a:moveTo>
                    <a:pt x="5" y="27"/>
                  </a:moveTo>
                  <a:cubicBezTo>
                    <a:pt x="13" y="27"/>
                    <a:pt x="13" y="27"/>
                    <a:pt x="13" y="27"/>
                  </a:cubicBezTo>
                  <a:cubicBezTo>
                    <a:pt x="16" y="27"/>
                    <a:pt x="18" y="24"/>
                    <a:pt x="18" y="22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2"/>
                    <a:pt x="16" y="0"/>
                    <a:pt x="1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7"/>
                    <a:pt x="5" y="27"/>
                  </a:cubicBezTo>
                  <a:close/>
                  <a:moveTo>
                    <a:pt x="3" y="5"/>
                  </a:moveTo>
                  <a:cubicBezTo>
                    <a:pt x="3" y="4"/>
                    <a:pt x="4" y="4"/>
                    <a:pt x="5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4"/>
                    <a:pt x="15" y="4"/>
                    <a:pt x="15" y="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3"/>
                    <a:pt x="14" y="23"/>
                    <a:pt x="13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3"/>
                    <a:pt x="3" y="23"/>
                    <a:pt x="3" y="22"/>
                  </a:cubicBezTo>
                  <a:lnTo>
                    <a:pt x="3" y="5"/>
                  </a:lnTo>
                  <a:close/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2" name="Freeform 69">
              <a:extLst>
                <a:ext uri="{FF2B5EF4-FFF2-40B4-BE49-F238E27FC236}">
                  <a16:creationId xmlns:a16="http://schemas.microsoft.com/office/drawing/2014/main" id="{868567FA-9434-43F1-A7EA-EBB7648984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84525" y="3914775"/>
              <a:ext cx="22225" cy="44450"/>
            </a:xfrm>
            <a:custGeom>
              <a:avLst/>
              <a:gdLst/>
              <a:ahLst/>
              <a:cxnLst>
                <a:cxn ang="0">
                  <a:pos x="12" y="29"/>
                </a:cxn>
                <a:cxn ang="0">
                  <a:pos x="14" y="27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1" y="1"/>
                </a:cxn>
                <a:cxn ang="0">
                  <a:pos x="1" y="7"/>
                </a:cxn>
                <a:cxn ang="0">
                  <a:pos x="1" y="10"/>
                </a:cxn>
                <a:cxn ang="0">
                  <a:pos x="3" y="10"/>
                </a:cxn>
                <a:cxn ang="0">
                  <a:pos x="10" y="5"/>
                </a:cxn>
                <a:cxn ang="0">
                  <a:pos x="10" y="27"/>
                </a:cxn>
                <a:cxn ang="0">
                  <a:pos x="12" y="29"/>
                </a:cxn>
                <a:cxn ang="0">
                  <a:pos x="12" y="29"/>
                </a:cxn>
                <a:cxn ang="0">
                  <a:pos x="12" y="29"/>
                </a:cxn>
              </a:cxnLst>
              <a:rect l="0" t="0" r="r" b="b"/>
              <a:pathLst>
                <a:path w="14" h="29">
                  <a:moveTo>
                    <a:pt x="12" y="29"/>
                  </a:moveTo>
                  <a:cubicBezTo>
                    <a:pt x="13" y="29"/>
                    <a:pt x="14" y="28"/>
                    <a:pt x="14" y="27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1"/>
                    <a:pt x="13" y="1"/>
                    <a:pt x="13" y="1"/>
                  </a:cubicBezTo>
                  <a:cubicBezTo>
                    <a:pt x="12" y="0"/>
                    <a:pt x="11" y="0"/>
                    <a:pt x="11" y="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0" y="9"/>
                    <a:pt x="1" y="10"/>
                  </a:cubicBezTo>
                  <a:cubicBezTo>
                    <a:pt x="2" y="11"/>
                    <a:pt x="3" y="11"/>
                    <a:pt x="3" y="10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8"/>
                    <a:pt x="11" y="29"/>
                    <a:pt x="12" y="29"/>
                  </a:cubicBezTo>
                  <a:close/>
                  <a:moveTo>
                    <a:pt x="12" y="29"/>
                  </a:moveTo>
                  <a:cubicBezTo>
                    <a:pt x="12" y="29"/>
                    <a:pt x="12" y="29"/>
                    <a:pt x="12" y="29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3" name="Freeform 70">
              <a:extLst>
                <a:ext uri="{FF2B5EF4-FFF2-40B4-BE49-F238E27FC236}">
                  <a16:creationId xmlns:a16="http://schemas.microsoft.com/office/drawing/2014/main" id="{B1561AD2-04C0-46B2-9F4F-D9AF8497FC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51188" y="3978275"/>
              <a:ext cx="28575" cy="4127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22"/>
                </a:cxn>
                <a:cxn ang="0">
                  <a:pos x="5" y="27"/>
                </a:cxn>
                <a:cxn ang="0">
                  <a:pos x="13" y="27"/>
                </a:cxn>
                <a:cxn ang="0">
                  <a:pos x="19" y="22"/>
                </a:cxn>
                <a:cxn ang="0">
                  <a:pos x="19" y="5"/>
                </a:cxn>
                <a:cxn ang="0">
                  <a:pos x="13" y="0"/>
                </a:cxn>
                <a:cxn ang="0">
                  <a:pos x="15" y="22"/>
                </a:cxn>
                <a:cxn ang="0">
                  <a:pos x="13" y="23"/>
                </a:cxn>
                <a:cxn ang="0">
                  <a:pos x="5" y="23"/>
                </a:cxn>
                <a:cxn ang="0">
                  <a:pos x="4" y="22"/>
                </a:cxn>
                <a:cxn ang="0">
                  <a:pos x="4" y="5"/>
                </a:cxn>
                <a:cxn ang="0">
                  <a:pos x="5" y="4"/>
                </a:cxn>
                <a:cxn ang="0">
                  <a:pos x="13" y="4"/>
                </a:cxn>
                <a:cxn ang="0">
                  <a:pos x="15" y="5"/>
                </a:cxn>
                <a:cxn ang="0">
                  <a:pos x="15" y="22"/>
                </a:cxn>
                <a:cxn ang="0">
                  <a:pos x="15" y="22"/>
                </a:cxn>
                <a:cxn ang="0">
                  <a:pos x="15" y="22"/>
                </a:cxn>
              </a:cxnLst>
              <a:rect l="0" t="0" r="r" b="b"/>
              <a:pathLst>
                <a:path w="19" h="2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7"/>
                    <a:pt x="5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6" y="27"/>
                    <a:pt x="19" y="24"/>
                    <a:pt x="19" y="22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2"/>
                    <a:pt x="16" y="0"/>
                    <a:pt x="13" y="0"/>
                  </a:cubicBezTo>
                  <a:close/>
                  <a:moveTo>
                    <a:pt x="15" y="22"/>
                  </a:moveTo>
                  <a:cubicBezTo>
                    <a:pt x="15" y="22"/>
                    <a:pt x="14" y="23"/>
                    <a:pt x="13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3"/>
                    <a:pt x="4" y="22"/>
                    <a:pt x="4" y="22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4" y="4"/>
                    <a:pt x="5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4"/>
                    <a:pt x="15" y="4"/>
                    <a:pt x="15" y="5"/>
                  </a:cubicBezTo>
                  <a:lnTo>
                    <a:pt x="15" y="22"/>
                  </a:lnTo>
                  <a:close/>
                  <a:moveTo>
                    <a:pt x="15" y="22"/>
                  </a:moveTo>
                  <a:cubicBezTo>
                    <a:pt x="15" y="22"/>
                    <a:pt x="15" y="22"/>
                    <a:pt x="15" y="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" name="Freeform 71">
              <a:extLst>
                <a:ext uri="{FF2B5EF4-FFF2-40B4-BE49-F238E27FC236}">
                  <a16:creationId xmlns:a16="http://schemas.microsoft.com/office/drawing/2014/main" id="{B6380C97-5BE5-4D1F-AC0E-0BDF6D7E83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30563" y="3978275"/>
              <a:ext cx="28575" cy="412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22"/>
                </a:cxn>
                <a:cxn ang="0">
                  <a:pos x="6" y="27"/>
                </a:cxn>
                <a:cxn ang="0">
                  <a:pos x="14" y="27"/>
                </a:cxn>
                <a:cxn ang="0">
                  <a:pos x="19" y="22"/>
                </a:cxn>
                <a:cxn ang="0">
                  <a:pos x="19" y="5"/>
                </a:cxn>
                <a:cxn ang="0">
                  <a:pos x="14" y="0"/>
                </a:cxn>
                <a:cxn ang="0">
                  <a:pos x="15" y="22"/>
                </a:cxn>
                <a:cxn ang="0">
                  <a:pos x="14" y="23"/>
                </a:cxn>
                <a:cxn ang="0">
                  <a:pos x="6" y="23"/>
                </a:cxn>
                <a:cxn ang="0">
                  <a:pos x="4" y="22"/>
                </a:cxn>
                <a:cxn ang="0">
                  <a:pos x="4" y="5"/>
                </a:cxn>
                <a:cxn ang="0">
                  <a:pos x="6" y="4"/>
                </a:cxn>
                <a:cxn ang="0">
                  <a:pos x="14" y="4"/>
                </a:cxn>
                <a:cxn ang="0">
                  <a:pos x="15" y="5"/>
                </a:cxn>
                <a:cxn ang="0">
                  <a:pos x="15" y="22"/>
                </a:cxn>
                <a:cxn ang="0">
                  <a:pos x="15" y="22"/>
                </a:cxn>
                <a:cxn ang="0">
                  <a:pos x="15" y="22"/>
                </a:cxn>
              </a:cxnLst>
              <a:rect l="0" t="0" r="r" b="b"/>
              <a:pathLst>
                <a:path w="19" h="27">
                  <a:moveTo>
                    <a:pt x="1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3" y="27"/>
                    <a:pt x="6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7" y="27"/>
                    <a:pt x="19" y="24"/>
                    <a:pt x="19" y="22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2"/>
                    <a:pt x="17" y="0"/>
                    <a:pt x="14" y="0"/>
                  </a:cubicBezTo>
                  <a:close/>
                  <a:moveTo>
                    <a:pt x="15" y="22"/>
                  </a:moveTo>
                  <a:cubicBezTo>
                    <a:pt x="15" y="22"/>
                    <a:pt x="15" y="23"/>
                    <a:pt x="14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3"/>
                    <a:pt x="4" y="22"/>
                    <a:pt x="4" y="22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5" y="4"/>
                    <a:pt x="15" y="5"/>
                  </a:cubicBezTo>
                  <a:lnTo>
                    <a:pt x="15" y="22"/>
                  </a:lnTo>
                  <a:close/>
                  <a:moveTo>
                    <a:pt x="15" y="22"/>
                  </a:moveTo>
                  <a:cubicBezTo>
                    <a:pt x="15" y="22"/>
                    <a:pt x="15" y="22"/>
                    <a:pt x="15" y="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5" name="Freeform 72">
              <a:extLst>
                <a:ext uri="{FF2B5EF4-FFF2-40B4-BE49-F238E27FC236}">
                  <a16:creationId xmlns:a16="http://schemas.microsoft.com/office/drawing/2014/main" id="{EE173552-B970-42A0-88CA-9758423C51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90875" y="3975100"/>
              <a:ext cx="20638" cy="44450"/>
            </a:xfrm>
            <a:custGeom>
              <a:avLst/>
              <a:gdLst/>
              <a:ahLst/>
              <a:cxnLst>
                <a:cxn ang="0">
                  <a:pos x="12" y="1"/>
                </a:cxn>
                <a:cxn ang="0">
                  <a:pos x="10" y="1"/>
                </a:cxn>
                <a:cxn ang="0">
                  <a:pos x="1" y="7"/>
                </a:cxn>
                <a:cxn ang="0">
                  <a:pos x="0" y="10"/>
                </a:cxn>
                <a:cxn ang="0">
                  <a:pos x="3" y="10"/>
                </a:cxn>
                <a:cxn ang="0">
                  <a:pos x="10" y="5"/>
                </a:cxn>
                <a:cxn ang="0">
                  <a:pos x="10" y="27"/>
                </a:cxn>
                <a:cxn ang="0">
                  <a:pos x="11" y="29"/>
                </a:cxn>
                <a:cxn ang="0">
                  <a:pos x="13" y="27"/>
                </a:cxn>
                <a:cxn ang="0">
                  <a:pos x="13" y="2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2" y="1"/>
                </a:cxn>
              </a:cxnLst>
              <a:rect l="0" t="0" r="r" b="b"/>
              <a:pathLst>
                <a:path w="13" h="29">
                  <a:moveTo>
                    <a:pt x="12" y="1"/>
                  </a:moveTo>
                  <a:cubicBezTo>
                    <a:pt x="12" y="0"/>
                    <a:pt x="11" y="0"/>
                    <a:pt x="10" y="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8"/>
                    <a:pt x="0" y="9"/>
                    <a:pt x="0" y="10"/>
                  </a:cubicBezTo>
                  <a:cubicBezTo>
                    <a:pt x="1" y="11"/>
                    <a:pt x="2" y="11"/>
                    <a:pt x="3" y="10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8"/>
                    <a:pt x="10" y="29"/>
                    <a:pt x="11" y="29"/>
                  </a:cubicBezTo>
                  <a:cubicBezTo>
                    <a:pt x="12" y="29"/>
                    <a:pt x="13" y="28"/>
                    <a:pt x="13" y="27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3" y="1"/>
                    <a:pt x="12" y="1"/>
                  </a:cubicBezTo>
                  <a:close/>
                  <a:moveTo>
                    <a:pt x="12" y="1"/>
                  </a:moveTo>
                  <a:cubicBezTo>
                    <a:pt x="12" y="1"/>
                    <a:pt x="12" y="1"/>
                    <a:pt x="12" y="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6" name="Freeform 73">
              <a:extLst>
                <a:ext uri="{FF2B5EF4-FFF2-40B4-BE49-F238E27FC236}">
                  <a16:creationId xmlns:a16="http://schemas.microsoft.com/office/drawing/2014/main" id="{9FBEDD1C-5A3C-4076-BCA8-6C5CCF3F97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79763" y="4033838"/>
              <a:ext cx="28575" cy="4127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5" y="0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5" y="27"/>
                </a:cxn>
                <a:cxn ang="0">
                  <a:pos x="13" y="27"/>
                </a:cxn>
                <a:cxn ang="0">
                  <a:pos x="18" y="22"/>
                </a:cxn>
                <a:cxn ang="0">
                  <a:pos x="18" y="6"/>
                </a:cxn>
                <a:cxn ang="0">
                  <a:pos x="13" y="0"/>
                </a:cxn>
                <a:cxn ang="0">
                  <a:pos x="15" y="22"/>
                </a:cxn>
                <a:cxn ang="0">
                  <a:pos x="13" y="24"/>
                </a:cxn>
                <a:cxn ang="0">
                  <a:pos x="5" y="24"/>
                </a:cxn>
                <a:cxn ang="0">
                  <a:pos x="3" y="22"/>
                </a:cxn>
                <a:cxn ang="0">
                  <a:pos x="3" y="6"/>
                </a:cxn>
                <a:cxn ang="0">
                  <a:pos x="5" y="4"/>
                </a:cxn>
                <a:cxn ang="0">
                  <a:pos x="13" y="4"/>
                </a:cxn>
                <a:cxn ang="0">
                  <a:pos x="15" y="6"/>
                </a:cxn>
                <a:cxn ang="0">
                  <a:pos x="15" y="22"/>
                </a:cxn>
                <a:cxn ang="0">
                  <a:pos x="15" y="22"/>
                </a:cxn>
                <a:cxn ang="0">
                  <a:pos x="15" y="22"/>
                </a:cxn>
              </a:cxnLst>
              <a:rect l="0" t="0" r="r" b="b"/>
              <a:pathLst>
                <a:path w="18" h="2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5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6" y="27"/>
                    <a:pt x="18" y="25"/>
                    <a:pt x="18" y="22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3"/>
                    <a:pt x="16" y="0"/>
                    <a:pt x="13" y="0"/>
                  </a:cubicBezTo>
                  <a:close/>
                  <a:moveTo>
                    <a:pt x="15" y="22"/>
                  </a:moveTo>
                  <a:cubicBezTo>
                    <a:pt x="15" y="23"/>
                    <a:pt x="14" y="24"/>
                    <a:pt x="13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4" y="24"/>
                    <a:pt x="3" y="23"/>
                    <a:pt x="3" y="22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4"/>
                    <a:pt x="15" y="5"/>
                    <a:pt x="15" y="6"/>
                  </a:cubicBezTo>
                  <a:lnTo>
                    <a:pt x="15" y="22"/>
                  </a:lnTo>
                  <a:close/>
                  <a:moveTo>
                    <a:pt x="15" y="22"/>
                  </a:moveTo>
                  <a:cubicBezTo>
                    <a:pt x="15" y="22"/>
                    <a:pt x="15" y="22"/>
                    <a:pt x="15" y="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7" name="Freeform 74">
              <a:extLst>
                <a:ext uri="{FF2B5EF4-FFF2-40B4-BE49-F238E27FC236}">
                  <a16:creationId xmlns:a16="http://schemas.microsoft.com/office/drawing/2014/main" id="{7C1A8F07-0F1E-4B76-AAF0-7169E92C3F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4213" y="4035425"/>
              <a:ext cx="28575" cy="412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6" y="27"/>
                </a:cxn>
                <a:cxn ang="0">
                  <a:pos x="14" y="27"/>
                </a:cxn>
                <a:cxn ang="0">
                  <a:pos x="19" y="22"/>
                </a:cxn>
                <a:cxn ang="0">
                  <a:pos x="19" y="6"/>
                </a:cxn>
                <a:cxn ang="0">
                  <a:pos x="14" y="0"/>
                </a:cxn>
                <a:cxn ang="0">
                  <a:pos x="15" y="22"/>
                </a:cxn>
                <a:cxn ang="0">
                  <a:pos x="14" y="24"/>
                </a:cxn>
                <a:cxn ang="0">
                  <a:pos x="6" y="24"/>
                </a:cxn>
                <a:cxn ang="0">
                  <a:pos x="4" y="22"/>
                </a:cxn>
                <a:cxn ang="0">
                  <a:pos x="4" y="6"/>
                </a:cxn>
                <a:cxn ang="0">
                  <a:pos x="6" y="4"/>
                </a:cxn>
                <a:cxn ang="0">
                  <a:pos x="14" y="4"/>
                </a:cxn>
                <a:cxn ang="0">
                  <a:pos x="15" y="6"/>
                </a:cxn>
                <a:cxn ang="0">
                  <a:pos x="15" y="22"/>
                </a:cxn>
                <a:cxn ang="0">
                  <a:pos x="15" y="22"/>
                </a:cxn>
                <a:cxn ang="0">
                  <a:pos x="15" y="22"/>
                </a:cxn>
              </a:cxnLst>
              <a:rect l="0" t="0" r="r" b="b"/>
              <a:pathLst>
                <a:path w="19" h="27">
                  <a:moveTo>
                    <a:pt x="1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3" y="27"/>
                    <a:pt x="6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7" y="27"/>
                    <a:pt x="19" y="25"/>
                    <a:pt x="19" y="22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3"/>
                    <a:pt x="17" y="0"/>
                    <a:pt x="14" y="0"/>
                  </a:cubicBezTo>
                  <a:close/>
                  <a:moveTo>
                    <a:pt x="15" y="22"/>
                  </a:moveTo>
                  <a:cubicBezTo>
                    <a:pt x="15" y="23"/>
                    <a:pt x="15" y="24"/>
                    <a:pt x="14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4"/>
                    <a:pt x="4" y="23"/>
                    <a:pt x="4" y="22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5" y="5"/>
                    <a:pt x="15" y="6"/>
                  </a:cubicBezTo>
                  <a:lnTo>
                    <a:pt x="15" y="22"/>
                  </a:lnTo>
                  <a:close/>
                  <a:moveTo>
                    <a:pt x="15" y="22"/>
                  </a:moveTo>
                  <a:cubicBezTo>
                    <a:pt x="15" y="22"/>
                    <a:pt x="15" y="22"/>
                    <a:pt x="15" y="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8" name="Freeform 75">
              <a:extLst>
                <a:ext uri="{FF2B5EF4-FFF2-40B4-BE49-F238E27FC236}">
                  <a16:creationId xmlns:a16="http://schemas.microsoft.com/office/drawing/2014/main" id="{A1F809DC-760B-4BBC-A7AB-BBFAB6C96E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63900" y="4033838"/>
              <a:ext cx="20638" cy="42863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0" y="26"/>
                </a:cxn>
                <a:cxn ang="0">
                  <a:pos x="12" y="28"/>
                </a:cxn>
                <a:cxn ang="0">
                  <a:pos x="13" y="26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" y="7"/>
                </a:cxn>
                <a:cxn ang="0">
                  <a:pos x="1" y="9"/>
                </a:cxn>
                <a:cxn ang="0">
                  <a:pos x="3" y="9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3" h="28">
                  <a:moveTo>
                    <a:pt x="10" y="5"/>
                  </a:moveTo>
                  <a:cubicBezTo>
                    <a:pt x="10" y="26"/>
                    <a:pt x="10" y="26"/>
                    <a:pt x="10" y="26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8"/>
                    <a:pt x="13" y="27"/>
                    <a:pt x="13" y="26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8"/>
                    <a:pt x="1" y="9"/>
                  </a:cubicBezTo>
                  <a:cubicBezTo>
                    <a:pt x="1" y="10"/>
                    <a:pt x="2" y="10"/>
                    <a:pt x="3" y="9"/>
                  </a:cubicBezTo>
                  <a:lnTo>
                    <a:pt x="10" y="5"/>
                  </a:lnTo>
                  <a:close/>
                  <a:moveTo>
                    <a:pt x="10" y="5"/>
                  </a:moveTo>
                  <a:cubicBezTo>
                    <a:pt x="10" y="5"/>
                    <a:pt x="10" y="5"/>
                    <a:pt x="10" y="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9" name="Freeform 76">
              <a:extLst>
                <a:ext uri="{FF2B5EF4-FFF2-40B4-BE49-F238E27FC236}">
                  <a16:creationId xmlns:a16="http://schemas.microsoft.com/office/drawing/2014/main" id="{0A0B79A8-FD65-48C7-BFDC-0E256586D7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0" y="4089400"/>
              <a:ext cx="30163" cy="4127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21"/>
                </a:cxn>
                <a:cxn ang="0">
                  <a:pos x="5" y="26"/>
                </a:cxn>
                <a:cxn ang="0">
                  <a:pos x="13" y="26"/>
                </a:cxn>
                <a:cxn ang="0">
                  <a:pos x="19" y="21"/>
                </a:cxn>
                <a:cxn ang="0">
                  <a:pos x="19" y="5"/>
                </a:cxn>
                <a:cxn ang="0">
                  <a:pos x="13" y="0"/>
                </a:cxn>
                <a:cxn ang="0">
                  <a:pos x="15" y="21"/>
                </a:cxn>
                <a:cxn ang="0">
                  <a:pos x="13" y="23"/>
                </a:cxn>
                <a:cxn ang="0">
                  <a:pos x="5" y="23"/>
                </a:cxn>
                <a:cxn ang="0">
                  <a:pos x="3" y="21"/>
                </a:cxn>
                <a:cxn ang="0">
                  <a:pos x="3" y="5"/>
                </a:cxn>
                <a:cxn ang="0">
                  <a:pos x="5" y="3"/>
                </a:cxn>
                <a:cxn ang="0">
                  <a:pos x="13" y="3"/>
                </a:cxn>
                <a:cxn ang="0">
                  <a:pos x="15" y="5"/>
                </a:cxn>
                <a:cxn ang="0">
                  <a:pos x="15" y="21"/>
                </a:cxn>
                <a:cxn ang="0">
                  <a:pos x="15" y="21"/>
                </a:cxn>
                <a:cxn ang="0">
                  <a:pos x="15" y="21"/>
                </a:cxn>
              </a:cxnLst>
              <a:rect l="0" t="0" r="r" b="b"/>
              <a:pathLst>
                <a:path w="19" h="26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2" y="26"/>
                    <a:pt x="5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6" y="26"/>
                    <a:pt x="19" y="24"/>
                    <a:pt x="19" y="2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2"/>
                    <a:pt x="16" y="0"/>
                    <a:pt x="13" y="0"/>
                  </a:cubicBezTo>
                  <a:close/>
                  <a:moveTo>
                    <a:pt x="15" y="21"/>
                  </a:moveTo>
                  <a:cubicBezTo>
                    <a:pt x="15" y="22"/>
                    <a:pt x="14" y="23"/>
                    <a:pt x="13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3"/>
                    <a:pt x="3" y="22"/>
                    <a:pt x="3" y="21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4"/>
                    <a:pt x="4" y="3"/>
                    <a:pt x="5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5" y="4"/>
                    <a:pt x="15" y="5"/>
                  </a:cubicBezTo>
                  <a:lnTo>
                    <a:pt x="15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0" name="Freeform 77">
              <a:extLst>
                <a:ext uri="{FF2B5EF4-FFF2-40B4-BE49-F238E27FC236}">
                  <a16:creationId xmlns:a16="http://schemas.microsoft.com/office/drawing/2014/main" id="{462EF0E4-0B5A-4202-A985-1EC8AEF323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2625" y="4089400"/>
              <a:ext cx="28575" cy="412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21"/>
                </a:cxn>
                <a:cxn ang="0">
                  <a:pos x="6" y="26"/>
                </a:cxn>
                <a:cxn ang="0">
                  <a:pos x="14" y="26"/>
                </a:cxn>
                <a:cxn ang="0">
                  <a:pos x="19" y="21"/>
                </a:cxn>
                <a:cxn ang="0">
                  <a:pos x="19" y="5"/>
                </a:cxn>
                <a:cxn ang="0">
                  <a:pos x="14" y="0"/>
                </a:cxn>
                <a:cxn ang="0">
                  <a:pos x="15" y="21"/>
                </a:cxn>
                <a:cxn ang="0">
                  <a:pos x="14" y="23"/>
                </a:cxn>
                <a:cxn ang="0">
                  <a:pos x="6" y="23"/>
                </a:cxn>
                <a:cxn ang="0">
                  <a:pos x="4" y="21"/>
                </a:cxn>
                <a:cxn ang="0">
                  <a:pos x="4" y="5"/>
                </a:cxn>
                <a:cxn ang="0">
                  <a:pos x="6" y="3"/>
                </a:cxn>
                <a:cxn ang="0">
                  <a:pos x="14" y="3"/>
                </a:cxn>
                <a:cxn ang="0">
                  <a:pos x="15" y="5"/>
                </a:cxn>
                <a:cxn ang="0">
                  <a:pos x="15" y="21"/>
                </a:cxn>
                <a:cxn ang="0">
                  <a:pos x="15" y="21"/>
                </a:cxn>
                <a:cxn ang="0">
                  <a:pos x="15" y="21"/>
                </a:cxn>
              </a:cxnLst>
              <a:rect l="0" t="0" r="r" b="b"/>
              <a:pathLst>
                <a:path w="19" h="26">
                  <a:moveTo>
                    <a:pt x="1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3" y="26"/>
                    <a:pt x="6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7" y="26"/>
                    <a:pt x="19" y="24"/>
                    <a:pt x="19" y="2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2"/>
                    <a:pt x="17" y="0"/>
                    <a:pt x="14" y="0"/>
                  </a:cubicBezTo>
                  <a:close/>
                  <a:moveTo>
                    <a:pt x="15" y="21"/>
                  </a:moveTo>
                  <a:cubicBezTo>
                    <a:pt x="15" y="22"/>
                    <a:pt x="15" y="23"/>
                    <a:pt x="14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3"/>
                    <a:pt x="4" y="22"/>
                    <a:pt x="4" y="21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5" y="3"/>
                    <a:pt x="6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4"/>
                    <a:pt x="15" y="5"/>
                  </a:cubicBezTo>
                  <a:lnTo>
                    <a:pt x="15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1" name="Freeform 78">
              <a:extLst>
                <a:ext uri="{FF2B5EF4-FFF2-40B4-BE49-F238E27FC236}">
                  <a16:creationId xmlns:a16="http://schemas.microsoft.com/office/drawing/2014/main" id="{AA6B2AFA-CED9-4D34-86E8-DE1647DCBB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82938" y="4086225"/>
              <a:ext cx="20638" cy="4445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0" y="0"/>
                </a:cxn>
                <a:cxn ang="0">
                  <a:pos x="1" y="7"/>
                </a:cxn>
                <a:cxn ang="0">
                  <a:pos x="0" y="9"/>
                </a:cxn>
                <a:cxn ang="0">
                  <a:pos x="3" y="10"/>
                </a:cxn>
                <a:cxn ang="0">
                  <a:pos x="10" y="5"/>
                </a:cxn>
                <a:cxn ang="0">
                  <a:pos x="10" y="27"/>
                </a:cxn>
                <a:cxn ang="0">
                  <a:pos x="11" y="28"/>
                </a:cxn>
                <a:cxn ang="0">
                  <a:pos x="13" y="27"/>
                </a:cxn>
                <a:cxn ang="0">
                  <a:pos x="13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3" h="28">
                  <a:moveTo>
                    <a:pt x="12" y="0"/>
                  </a:moveTo>
                  <a:cubicBezTo>
                    <a:pt x="12" y="0"/>
                    <a:pt x="11" y="0"/>
                    <a:pt x="10" y="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9"/>
                    <a:pt x="0" y="9"/>
                  </a:cubicBezTo>
                  <a:cubicBezTo>
                    <a:pt x="1" y="10"/>
                    <a:pt x="2" y="10"/>
                    <a:pt x="3" y="10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8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3" y="0"/>
                    <a:pt x="12" y="0"/>
                  </a:cubicBezTo>
                  <a:close/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2" name="Freeform 79">
              <a:extLst>
                <a:ext uri="{FF2B5EF4-FFF2-40B4-BE49-F238E27FC236}">
                  <a16:creationId xmlns:a16="http://schemas.microsoft.com/office/drawing/2014/main" id="{BDDAE94C-AF72-46E8-954D-805FEAA2A4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67075" y="4090988"/>
              <a:ext cx="26988" cy="4127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21"/>
                </a:cxn>
                <a:cxn ang="0">
                  <a:pos x="5" y="26"/>
                </a:cxn>
                <a:cxn ang="0">
                  <a:pos x="13" y="26"/>
                </a:cxn>
                <a:cxn ang="0">
                  <a:pos x="18" y="21"/>
                </a:cxn>
                <a:cxn ang="0">
                  <a:pos x="18" y="5"/>
                </a:cxn>
                <a:cxn ang="0">
                  <a:pos x="13" y="0"/>
                </a:cxn>
                <a:cxn ang="0">
                  <a:pos x="15" y="21"/>
                </a:cxn>
                <a:cxn ang="0">
                  <a:pos x="13" y="23"/>
                </a:cxn>
                <a:cxn ang="0">
                  <a:pos x="5" y="23"/>
                </a:cxn>
                <a:cxn ang="0">
                  <a:pos x="3" y="21"/>
                </a:cxn>
                <a:cxn ang="0">
                  <a:pos x="3" y="5"/>
                </a:cxn>
                <a:cxn ang="0">
                  <a:pos x="5" y="3"/>
                </a:cxn>
                <a:cxn ang="0">
                  <a:pos x="13" y="3"/>
                </a:cxn>
                <a:cxn ang="0">
                  <a:pos x="15" y="5"/>
                </a:cxn>
                <a:cxn ang="0">
                  <a:pos x="15" y="21"/>
                </a:cxn>
                <a:cxn ang="0">
                  <a:pos x="15" y="21"/>
                </a:cxn>
                <a:cxn ang="0">
                  <a:pos x="15" y="21"/>
                </a:cxn>
              </a:cxnLst>
              <a:rect l="0" t="0" r="r" b="b"/>
              <a:pathLst>
                <a:path w="18" h="26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2" y="26"/>
                    <a:pt x="5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6" y="26"/>
                    <a:pt x="18" y="24"/>
                    <a:pt x="18" y="2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2"/>
                    <a:pt x="16" y="0"/>
                    <a:pt x="13" y="0"/>
                  </a:cubicBezTo>
                  <a:close/>
                  <a:moveTo>
                    <a:pt x="15" y="21"/>
                  </a:moveTo>
                  <a:cubicBezTo>
                    <a:pt x="15" y="22"/>
                    <a:pt x="14" y="23"/>
                    <a:pt x="13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3"/>
                    <a:pt x="3" y="22"/>
                    <a:pt x="3" y="21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4"/>
                    <a:pt x="4" y="3"/>
                    <a:pt x="5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5" y="4"/>
                    <a:pt x="15" y="5"/>
                  </a:cubicBezTo>
                  <a:lnTo>
                    <a:pt x="15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3" name="Group 97">
            <a:extLst>
              <a:ext uri="{FF2B5EF4-FFF2-40B4-BE49-F238E27FC236}">
                <a16:creationId xmlns:a16="http://schemas.microsoft.com/office/drawing/2014/main" id="{6DDA1FD0-B34A-4A58-8BE4-84F921AD6BA7}"/>
              </a:ext>
            </a:extLst>
          </p:cNvPr>
          <p:cNvGrpSpPr/>
          <p:nvPr/>
        </p:nvGrpSpPr>
        <p:grpSpPr>
          <a:xfrm>
            <a:off x="10320200" y="2207693"/>
            <a:ext cx="652601" cy="713308"/>
            <a:chOff x="4527550" y="3516313"/>
            <a:chExt cx="614363" cy="671513"/>
          </a:xfrm>
          <a:solidFill>
            <a:srgbClr val="633247"/>
          </a:solidFill>
        </p:grpSpPr>
        <p:sp>
          <p:nvSpPr>
            <p:cNvPr id="194" name="Freeform 80">
              <a:extLst>
                <a:ext uri="{FF2B5EF4-FFF2-40B4-BE49-F238E27FC236}">
                  <a16:creationId xmlns:a16="http://schemas.microsoft.com/office/drawing/2014/main" id="{7E530DB8-AFAF-400F-B289-87F550CABD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79950" y="3733800"/>
              <a:ext cx="82550" cy="84138"/>
            </a:xfrm>
            <a:custGeom>
              <a:avLst/>
              <a:gdLst/>
              <a:ahLst/>
              <a:cxnLst>
                <a:cxn ang="0">
                  <a:pos x="12" y="54"/>
                </a:cxn>
                <a:cxn ang="0">
                  <a:pos x="42" y="54"/>
                </a:cxn>
                <a:cxn ang="0">
                  <a:pos x="54" y="42"/>
                </a:cxn>
                <a:cxn ang="0">
                  <a:pos x="54" y="12"/>
                </a:cxn>
                <a:cxn ang="0">
                  <a:pos x="42" y="0"/>
                </a:cxn>
                <a:cxn ang="0">
                  <a:pos x="12" y="0"/>
                </a:cxn>
                <a:cxn ang="0">
                  <a:pos x="0" y="12"/>
                </a:cxn>
                <a:cxn ang="0">
                  <a:pos x="0" y="42"/>
                </a:cxn>
                <a:cxn ang="0">
                  <a:pos x="12" y="54"/>
                </a:cxn>
                <a:cxn ang="0">
                  <a:pos x="12" y="54"/>
                </a:cxn>
                <a:cxn ang="0">
                  <a:pos x="12" y="54"/>
                </a:cxn>
              </a:cxnLst>
              <a:rect l="0" t="0" r="r" b="b"/>
              <a:pathLst>
                <a:path w="54" h="54">
                  <a:moveTo>
                    <a:pt x="12" y="54"/>
                  </a:moveTo>
                  <a:cubicBezTo>
                    <a:pt x="42" y="54"/>
                    <a:pt x="42" y="54"/>
                    <a:pt x="42" y="54"/>
                  </a:cubicBezTo>
                  <a:cubicBezTo>
                    <a:pt x="48" y="54"/>
                    <a:pt x="54" y="49"/>
                    <a:pt x="54" y="4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6"/>
                    <a:pt x="48" y="0"/>
                    <a:pt x="4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9"/>
                    <a:pt x="5" y="54"/>
                    <a:pt x="12" y="54"/>
                  </a:cubicBezTo>
                  <a:close/>
                  <a:moveTo>
                    <a:pt x="12" y="54"/>
                  </a:moveTo>
                  <a:cubicBezTo>
                    <a:pt x="12" y="54"/>
                    <a:pt x="12" y="54"/>
                    <a:pt x="12" y="5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" name="Freeform 81">
              <a:extLst>
                <a:ext uri="{FF2B5EF4-FFF2-40B4-BE49-F238E27FC236}">
                  <a16:creationId xmlns:a16="http://schemas.microsoft.com/office/drawing/2014/main" id="{AD60184D-3410-4385-BFBD-3B487E8BA7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8063" y="3662363"/>
              <a:ext cx="101600" cy="101600"/>
            </a:xfrm>
            <a:custGeom>
              <a:avLst/>
              <a:gdLst/>
              <a:ahLst/>
              <a:cxnLst>
                <a:cxn ang="0">
                  <a:pos x="15" y="65"/>
                </a:cxn>
                <a:cxn ang="0">
                  <a:pos x="51" y="65"/>
                </a:cxn>
                <a:cxn ang="0">
                  <a:pos x="65" y="51"/>
                </a:cxn>
                <a:cxn ang="0">
                  <a:pos x="65" y="14"/>
                </a:cxn>
                <a:cxn ang="0">
                  <a:pos x="51" y="0"/>
                </a:cxn>
                <a:cxn ang="0">
                  <a:pos x="15" y="0"/>
                </a:cxn>
                <a:cxn ang="0">
                  <a:pos x="0" y="14"/>
                </a:cxn>
                <a:cxn ang="0">
                  <a:pos x="0" y="51"/>
                </a:cxn>
                <a:cxn ang="0">
                  <a:pos x="15" y="65"/>
                </a:cxn>
                <a:cxn ang="0">
                  <a:pos x="15" y="65"/>
                </a:cxn>
                <a:cxn ang="0">
                  <a:pos x="15" y="65"/>
                </a:cxn>
              </a:cxnLst>
              <a:rect l="0" t="0" r="r" b="b"/>
              <a:pathLst>
                <a:path w="65" h="65">
                  <a:moveTo>
                    <a:pt x="15" y="65"/>
                  </a:moveTo>
                  <a:cubicBezTo>
                    <a:pt x="51" y="65"/>
                    <a:pt x="51" y="65"/>
                    <a:pt x="51" y="65"/>
                  </a:cubicBezTo>
                  <a:cubicBezTo>
                    <a:pt x="59" y="65"/>
                    <a:pt x="65" y="59"/>
                    <a:pt x="65" y="51"/>
                  </a:cubicBezTo>
                  <a:cubicBezTo>
                    <a:pt x="65" y="14"/>
                    <a:pt x="65" y="14"/>
                    <a:pt x="65" y="14"/>
                  </a:cubicBezTo>
                  <a:cubicBezTo>
                    <a:pt x="65" y="7"/>
                    <a:pt x="59" y="0"/>
                    <a:pt x="51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4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9"/>
                    <a:pt x="7" y="65"/>
                    <a:pt x="15" y="65"/>
                  </a:cubicBezTo>
                  <a:close/>
                  <a:moveTo>
                    <a:pt x="15" y="65"/>
                  </a:moveTo>
                  <a:cubicBezTo>
                    <a:pt x="15" y="65"/>
                    <a:pt x="15" y="65"/>
                    <a:pt x="15" y="6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6" name="Freeform 82">
              <a:extLst>
                <a:ext uri="{FF2B5EF4-FFF2-40B4-BE49-F238E27FC236}">
                  <a16:creationId xmlns:a16="http://schemas.microsoft.com/office/drawing/2014/main" id="{EBA7942E-7DA4-4568-AD6D-AE4870F093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05363" y="3952875"/>
              <a:ext cx="100013" cy="101600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14" y="0"/>
                </a:cxn>
                <a:cxn ang="0">
                  <a:pos x="0" y="14"/>
                </a:cxn>
                <a:cxn ang="0">
                  <a:pos x="0" y="51"/>
                </a:cxn>
                <a:cxn ang="0">
                  <a:pos x="14" y="65"/>
                </a:cxn>
                <a:cxn ang="0">
                  <a:pos x="50" y="65"/>
                </a:cxn>
                <a:cxn ang="0">
                  <a:pos x="65" y="51"/>
                </a:cxn>
                <a:cxn ang="0">
                  <a:pos x="65" y="14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50" y="0"/>
                </a:cxn>
              </a:cxnLst>
              <a:rect l="0" t="0" r="r" b="b"/>
              <a:pathLst>
                <a:path w="65" h="65">
                  <a:moveTo>
                    <a:pt x="50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9"/>
                    <a:pt x="6" y="65"/>
                    <a:pt x="14" y="65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58" y="65"/>
                    <a:pt x="65" y="59"/>
                    <a:pt x="65" y="51"/>
                  </a:cubicBezTo>
                  <a:cubicBezTo>
                    <a:pt x="65" y="14"/>
                    <a:pt x="65" y="14"/>
                    <a:pt x="65" y="14"/>
                  </a:cubicBezTo>
                  <a:cubicBezTo>
                    <a:pt x="65" y="7"/>
                    <a:pt x="58" y="0"/>
                    <a:pt x="50" y="0"/>
                  </a:cubicBezTo>
                  <a:close/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7" name="Freeform 83">
              <a:extLst>
                <a:ext uri="{FF2B5EF4-FFF2-40B4-BE49-F238E27FC236}">
                  <a16:creationId xmlns:a16="http://schemas.microsoft.com/office/drawing/2014/main" id="{77D7F501-842F-47D6-A29E-037E5F487E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9338" y="3808413"/>
              <a:ext cx="120650" cy="123825"/>
            </a:xfrm>
            <a:custGeom>
              <a:avLst/>
              <a:gdLst/>
              <a:ahLst/>
              <a:cxnLst>
                <a:cxn ang="0">
                  <a:pos x="78" y="61"/>
                </a:cxn>
                <a:cxn ang="0">
                  <a:pos x="78" y="17"/>
                </a:cxn>
                <a:cxn ang="0">
                  <a:pos x="61" y="0"/>
                </a:cxn>
                <a:cxn ang="0">
                  <a:pos x="17" y="0"/>
                </a:cxn>
                <a:cxn ang="0">
                  <a:pos x="0" y="17"/>
                </a:cxn>
                <a:cxn ang="0">
                  <a:pos x="0" y="61"/>
                </a:cxn>
                <a:cxn ang="0">
                  <a:pos x="17" y="79"/>
                </a:cxn>
                <a:cxn ang="0">
                  <a:pos x="61" y="79"/>
                </a:cxn>
                <a:cxn ang="0">
                  <a:pos x="78" y="61"/>
                </a:cxn>
                <a:cxn ang="0">
                  <a:pos x="78" y="61"/>
                </a:cxn>
                <a:cxn ang="0">
                  <a:pos x="78" y="61"/>
                </a:cxn>
              </a:cxnLst>
              <a:rect l="0" t="0" r="r" b="b"/>
              <a:pathLst>
                <a:path w="78" h="79">
                  <a:moveTo>
                    <a:pt x="78" y="61"/>
                  </a:moveTo>
                  <a:cubicBezTo>
                    <a:pt x="78" y="17"/>
                    <a:pt x="78" y="17"/>
                    <a:pt x="78" y="17"/>
                  </a:cubicBezTo>
                  <a:cubicBezTo>
                    <a:pt x="78" y="8"/>
                    <a:pt x="71" y="0"/>
                    <a:pt x="6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1"/>
                    <a:pt x="8" y="79"/>
                    <a:pt x="17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71" y="79"/>
                    <a:pt x="78" y="71"/>
                    <a:pt x="78" y="61"/>
                  </a:cubicBezTo>
                  <a:close/>
                  <a:moveTo>
                    <a:pt x="78" y="61"/>
                  </a:moveTo>
                  <a:cubicBezTo>
                    <a:pt x="78" y="61"/>
                    <a:pt x="78" y="61"/>
                    <a:pt x="78" y="6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8" name="Freeform 84">
              <a:extLst>
                <a:ext uri="{FF2B5EF4-FFF2-40B4-BE49-F238E27FC236}">
                  <a16:creationId xmlns:a16="http://schemas.microsoft.com/office/drawing/2014/main" id="{12F04771-17A4-4077-B859-61143444F9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51413" y="3554413"/>
              <a:ext cx="55563" cy="57150"/>
            </a:xfrm>
            <a:custGeom>
              <a:avLst/>
              <a:gdLst/>
              <a:ahLst/>
              <a:cxnLst>
                <a:cxn ang="0">
                  <a:pos x="8" y="37"/>
                </a:cxn>
                <a:cxn ang="0">
                  <a:pos x="28" y="37"/>
                </a:cxn>
                <a:cxn ang="0">
                  <a:pos x="36" y="29"/>
                </a:cxn>
                <a:cxn ang="0">
                  <a:pos x="36" y="8"/>
                </a:cxn>
                <a:cxn ang="0">
                  <a:pos x="2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0" y="29"/>
                </a:cxn>
                <a:cxn ang="0">
                  <a:pos x="8" y="37"/>
                </a:cxn>
                <a:cxn ang="0">
                  <a:pos x="8" y="37"/>
                </a:cxn>
                <a:cxn ang="0">
                  <a:pos x="8" y="37"/>
                </a:cxn>
              </a:cxnLst>
              <a:rect l="0" t="0" r="r" b="b"/>
              <a:pathLst>
                <a:path w="36" h="37">
                  <a:moveTo>
                    <a:pt x="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3" y="37"/>
                    <a:pt x="36" y="33"/>
                    <a:pt x="36" y="29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4"/>
                    <a:pt x="33" y="0"/>
                    <a:pt x="2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3" y="37"/>
                    <a:pt x="8" y="37"/>
                  </a:cubicBezTo>
                  <a:close/>
                  <a:moveTo>
                    <a:pt x="8" y="37"/>
                  </a:moveTo>
                  <a:cubicBezTo>
                    <a:pt x="8" y="37"/>
                    <a:pt x="8" y="37"/>
                    <a:pt x="8" y="37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9" name="Freeform 85">
              <a:extLst>
                <a:ext uri="{FF2B5EF4-FFF2-40B4-BE49-F238E27FC236}">
                  <a16:creationId xmlns:a16="http://schemas.microsoft.com/office/drawing/2014/main" id="{7E4D4524-D3A9-4BF5-ABE4-154AEB9FC5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2375" y="3851275"/>
              <a:ext cx="57150" cy="57150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8" y="0"/>
                </a:cxn>
                <a:cxn ang="0">
                  <a:pos x="0" y="9"/>
                </a:cxn>
                <a:cxn ang="0">
                  <a:pos x="0" y="29"/>
                </a:cxn>
                <a:cxn ang="0">
                  <a:pos x="8" y="37"/>
                </a:cxn>
                <a:cxn ang="0">
                  <a:pos x="29" y="37"/>
                </a:cxn>
                <a:cxn ang="0">
                  <a:pos x="37" y="29"/>
                </a:cxn>
                <a:cxn ang="0">
                  <a:pos x="37" y="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</a:cxnLst>
              <a:rect l="0" t="0" r="r" b="b"/>
              <a:pathLst>
                <a:path w="37" h="37">
                  <a:moveTo>
                    <a:pt x="29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4" y="37"/>
                    <a:pt x="8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33" y="37"/>
                    <a:pt x="37" y="33"/>
                    <a:pt x="37" y="2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4"/>
                    <a:pt x="33" y="0"/>
                    <a:pt x="29" y="0"/>
                  </a:cubicBezTo>
                  <a:close/>
                  <a:moveTo>
                    <a:pt x="29" y="0"/>
                  </a:move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0" name="Freeform 86">
              <a:extLst>
                <a:ext uri="{FF2B5EF4-FFF2-40B4-BE49-F238E27FC236}">
                  <a16:creationId xmlns:a16="http://schemas.microsoft.com/office/drawing/2014/main" id="{04D6FBF0-58AC-4480-99E4-C01C28B075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27550" y="3516313"/>
              <a:ext cx="300038" cy="671513"/>
            </a:xfrm>
            <a:custGeom>
              <a:avLst/>
              <a:gdLst/>
              <a:ahLst/>
              <a:cxnLst>
                <a:cxn ang="0">
                  <a:pos x="188" y="239"/>
                </a:cxn>
                <a:cxn ang="0">
                  <a:pos x="194" y="232"/>
                </a:cxn>
                <a:cxn ang="0">
                  <a:pos x="194" y="215"/>
                </a:cxn>
                <a:cxn ang="0">
                  <a:pos x="188" y="208"/>
                </a:cxn>
                <a:cxn ang="0">
                  <a:pos x="170" y="208"/>
                </a:cxn>
                <a:cxn ang="0">
                  <a:pos x="169" y="208"/>
                </a:cxn>
                <a:cxn ang="0">
                  <a:pos x="169" y="66"/>
                </a:cxn>
                <a:cxn ang="0">
                  <a:pos x="37" y="0"/>
                </a:cxn>
                <a:cxn ang="0">
                  <a:pos x="0" y="0"/>
                </a:cxn>
                <a:cxn ang="0">
                  <a:pos x="0" y="433"/>
                </a:cxn>
                <a:cxn ang="0">
                  <a:pos x="37" y="433"/>
                </a:cxn>
                <a:cxn ang="0">
                  <a:pos x="169" y="268"/>
                </a:cxn>
                <a:cxn ang="0">
                  <a:pos x="169" y="238"/>
                </a:cxn>
                <a:cxn ang="0">
                  <a:pos x="170" y="239"/>
                </a:cxn>
                <a:cxn ang="0">
                  <a:pos x="188" y="239"/>
                </a:cxn>
                <a:cxn ang="0">
                  <a:pos x="153" y="263"/>
                </a:cxn>
                <a:cxn ang="0">
                  <a:pos x="53" y="386"/>
                </a:cxn>
                <a:cxn ang="0">
                  <a:pos x="53" y="27"/>
                </a:cxn>
                <a:cxn ang="0">
                  <a:pos x="153" y="76"/>
                </a:cxn>
                <a:cxn ang="0">
                  <a:pos x="153" y="263"/>
                </a:cxn>
                <a:cxn ang="0">
                  <a:pos x="153" y="263"/>
                </a:cxn>
                <a:cxn ang="0">
                  <a:pos x="153" y="263"/>
                </a:cxn>
              </a:cxnLst>
              <a:rect l="0" t="0" r="r" b="b"/>
              <a:pathLst>
                <a:path w="194" h="433">
                  <a:moveTo>
                    <a:pt x="188" y="239"/>
                  </a:moveTo>
                  <a:cubicBezTo>
                    <a:pt x="191" y="239"/>
                    <a:pt x="194" y="236"/>
                    <a:pt x="194" y="232"/>
                  </a:cubicBezTo>
                  <a:cubicBezTo>
                    <a:pt x="194" y="215"/>
                    <a:pt x="194" y="215"/>
                    <a:pt x="194" y="215"/>
                  </a:cubicBezTo>
                  <a:cubicBezTo>
                    <a:pt x="194" y="211"/>
                    <a:pt x="191" y="208"/>
                    <a:pt x="188" y="208"/>
                  </a:cubicBezTo>
                  <a:cubicBezTo>
                    <a:pt x="170" y="208"/>
                    <a:pt x="170" y="208"/>
                    <a:pt x="170" y="208"/>
                  </a:cubicBezTo>
                  <a:cubicBezTo>
                    <a:pt x="170" y="208"/>
                    <a:pt x="170" y="208"/>
                    <a:pt x="169" y="208"/>
                  </a:cubicBezTo>
                  <a:cubicBezTo>
                    <a:pt x="169" y="66"/>
                    <a:pt x="169" y="66"/>
                    <a:pt x="169" y="66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3"/>
                    <a:pt x="0" y="433"/>
                    <a:pt x="0" y="433"/>
                  </a:cubicBezTo>
                  <a:cubicBezTo>
                    <a:pt x="37" y="433"/>
                    <a:pt x="37" y="433"/>
                    <a:pt x="37" y="433"/>
                  </a:cubicBezTo>
                  <a:cubicBezTo>
                    <a:pt x="169" y="268"/>
                    <a:pt x="169" y="268"/>
                    <a:pt x="169" y="268"/>
                  </a:cubicBezTo>
                  <a:cubicBezTo>
                    <a:pt x="169" y="238"/>
                    <a:pt x="169" y="238"/>
                    <a:pt x="169" y="238"/>
                  </a:cubicBezTo>
                  <a:cubicBezTo>
                    <a:pt x="170" y="238"/>
                    <a:pt x="170" y="239"/>
                    <a:pt x="170" y="239"/>
                  </a:cubicBezTo>
                  <a:cubicBezTo>
                    <a:pt x="188" y="239"/>
                    <a:pt x="188" y="239"/>
                    <a:pt x="188" y="239"/>
                  </a:cubicBezTo>
                  <a:close/>
                  <a:moveTo>
                    <a:pt x="153" y="263"/>
                  </a:moveTo>
                  <a:cubicBezTo>
                    <a:pt x="53" y="386"/>
                    <a:pt x="53" y="386"/>
                    <a:pt x="53" y="386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153" y="76"/>
                    <a:pt x="153" y="76"/>
                    <a:pt x="153" y="76"/>
                  </a:cubicBezTo>
                  <a:lnTo>
                    <a:pt x="153" y="263"/>
                  </a:lnTo>
                  <a:close/>
                  <a:moveTo>
                    <a:pt x="153" y="263"/>
                  </a:moveTo>
                  <a:cubicBezTo>
                    <a:pt x="153" y="263"/>
                    <a:pt x="153" y="263"/>
                    <a:pt x="153" y="26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1" name="Freeform 87">
              <a:extLst>
                <a:ext uri="{FF2B5EF4-FFF2-40B4-BE49-F238E27FC236}">
                  <a16:creationId xmlns:a16="http://schemas.microsoft.com/office/drawing/2014/main" id="{0E4C0A87-11AC-4097-BE67-A28041176E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72050" y="3952875"/>
              <a:ext cx="47625" cy="49213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24"/>
                </a:cxn>
                <a:cxn ang="0">
                  <a:pos x="6" y="31"/>
                </a:cxn>
                <a:cxn ang="0">
                  <a:pos x="24" y="31"/>
                </a:cxn>
                <a:cxn ang="0">
                  <a:pos x="31" y="24"/>
                </a:cxn>
                <a:cxn ang="0">
                  <a:pos x="31" y="7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31" h="31">
                  <a:moveTo>
                    <a:pt x="2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8"/>
                    <a:pt x="3" y="31"/>
                    <a:pt x="6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7" y="31"/>
                    <a:pt x="31" y="28"/>
                    <a:pt x="31" y="24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3"/>
                    <a:pt x="27" y="0"/>
                    <a:pt x="24" y="0"/>
                  </a:cubicBezTo>
                  <a:close/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2" name="Freeform 88">
              <a:extLst>
                <a:ext uri="{FF2B5EF4-FFF2-40B4-BE49-F238E27FC236}">
                  <a16:creationId xmlns:a16="http://schemas.microsoft.com/office/drawing/2014/main" id="{F04E39B3-AA81-4DAC-8C02-763BE471A1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79988" y="3646488"/>
              <a:ext cx="161925" cy="161925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23" y="0"/>
                </a:cxn>
                <a:cxn ang="0">
                  <a:pos x="0" y="23"/>
                </a:cxn>
                <a:cxn ang="0">
                  <a:pos x="0" y="82"/>
                </a:cxn>
                <a:cxn ang="0">
                  <a:pos x="23" y="105"/>
                </a:cxn>
                <a:cxn ang="0">
                  <a:pos x="82" y="105"/>
                </a:cxn>
                <a:cxn ang="0">
                  <a:pos x="105" y="82"/>
                </a:cxn>
                <a:cxn ang="0">
                  <a:pos x="105" y="23"/>
                </a:cxn>
                <a:cxn ang="0">
                  <a:pos x="82" y="0"/>
                </a:cxn>
                <a:cxn ang="0">
                  <a:pos x="82" y="0"/>
                </a:cxn>
                <a:cxn ang="0">
                  <a:pos x="82" y="0"/>
                </a:cxn>
              </a:cxnLst>
              <a:rect l="0" t="0" r="r" b="b"/>
              <a:pathLst>
                <a:path w="105" h="105">
                  <a:moveTo>
                    <a:pt x="82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5"/>
                    <a:pt x="10" y="105"/>
                    <a:pt x="23" y="105"/>
                  </a:cubicBezTo>
                  <a:cubicBezTo>
                    <a:pt x="82" y="105"/>
                    <a:pt x="82" y="105"/>
                    <a:pt x="82" y="105"/>
                  </a:cubicBezTo>
                  <a:cubicBezTo>
                    <a:pt x="95" y="105"/>
                    <a:pt x="105" y="95"/>
                    <a:pt x="105" y="82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5" y="10"/>
                    <a:pt x="95" y="0"/>
                    <a:pt x="82" y="0"/>
                  </a:cubicBezTo>
                  <a:close/>
                  <a:moveTo>
                    <a:pt x="82" y="0"/>
                  </a:moveTo>
                  <a:cubicBezTo>
                    <a:pt x="82" y="0"/>
                    <a:pt x="82" y="0"/>
                    <a:pt x="82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3754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67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6" name="Freeform 118">
            <a:extLst>
              <a:ext uri="{FF2B5EF4-FFF2-40B4-BE49-F238E27FC236}">
                <a16:creationId xmlns:a16="http://schemas.microsoft.com/office/drawing/2014/main" id="{BEB5D636-5ED4-406F-B7C8-E0CCF11E9218}"/>
              </a:ext>
            </a:extLst>
          </p:cNvPr>
          <p:cNvSpPr>
            <a:spLocks noEditPoints="1"/>
          </p:cNvSpPr>
          <p:nvPr/>
        </p:nvSpPr>
        <p:spPr bwMode="auto">
          <a:xfrm>
            <a:off x="5935264" y="2548861"/>
            <a:ext cx="679869" cy="661619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rgbClr val="15AA96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3754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67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7" name="Freeform 145">
            <a:extLst>
              <a:ext uri="{FF2B5EF4-FFF2-40B4-BE49-F238E27FC236}">
                <a16:creationId xmlns:a16="http://schemas.microsoft.com/office/drawing/2014/main" id="{5661F423-B889-47AA-B1E5-E571D7F1C50F}"/>
              </a:ext>
            </a:extLst>
          </p:cNvPr>
          <p:cNvSpPr>
            <a:spLocks/>
          </p:cNvSpPr>
          <p:nvPr/>
        </p:nvSpPr>
        <p:spPr bwMode="auto">
          <a:xfrm>
            <a:off x="7418811" y="2386116"/>
            <a:ext cx="550579" cy="474776"/>
          </a:xfrm>
          <a:custGeom>
            <a:avLst/>
            <a:gdLst/>
            <a:ahLst/>
            <a:cxnLst>
              <a:cxn ang="0">
                <a:pos x="64" y="51"/>
              </a:cxn>
              <a:cxn ang="0">
                <a:pos x="60" y="55"/>
              </a:cxn>
              <a:cxn ang="0">
                <a:pos x="49" y="55"/>
              </a:cxn>
              <a:cxn ang="0">
                <a:pos x="45" y="51"/>
              </a:cxn>
              <a:cxn ang="0">
                <a:pos x="45" y="40"/>
              </a:cxn>
              <a:cxn ang="0">
                <a:pos x="49" y="36"/>
              </a:cxn>
              <a:cxn ang="0">
                <a:pos x="52" y="36"/>
              </a:cxn>
              <a:cxn ang="0">
                <a:pos x="52" y="30"/>
              </a:cxn>
              <a:cxn ang="0">
                <a:pos x="34" y="30"/>
              </a:cxn>
              <a:cxn ang="0">
                <a:pos x="34" y="36"/>
              </a:cxn>
              <a:cxn ang="0">
                <a:pos x="37" y="36"/>
              </a:cxn>
              <a:cxn ang="0">
                <a:pos x="41" y="40"/>
              </a:cxn>
              <a:cxn ang="0">
                <a:pos x="41" y="51"/>
              </a:cxn>
              <a:cxn ang="0">
                <a:pos x="37" y="55"/>
              </a:cxn>
              <a:cxn ang="0">
                <a:pos x="26" y="55"/>
              </a:cxn>
              <a:cxn ang="0">
                <a:pos x="23" y="51"/>
              </a:cxn>
              <a:cxn ang="0">
                <a:pos x="23" y="40"/>
              </a:cxn>
              <a:cxn ang="0">
                <a:pos x="26" y="36"/>
              </a:cxn>
              <a:cxn ang="0">
                <a:pos x="29" y="36"/>
              </a:cxn>
              <a:cxn ang="0">
                <a:pos x="29" y="30"/>
              </a:cxn>
              <a:cxn ang="0">
                <a:pos x="11" y="30"/>
              </a:cxn>
              <a:cxn ang="0">
                <a:pos x="11" y="36"/>
              </a:cxn>
              <a:cxn ang="0">
                <a:pos x="15" y="36"/>
              </a:cxn>
              <a:cxn ang="0">
                <a:pos x="18" y="40"/>
              </a:cxn>
              <a:cxn ang="0">
                <a:pos x="18" y="51"/>
              </a:cxn>
              <a:cxn ang="0">
                <a:pos x="15" y="55"/>
              </a:cxn>
              <a:cxn ang="0">
                <a:pos x="3" y="55"/>
              </a:cxn>
              <a:cxn ang="0">
                <a:pos x="0" y="51"/>
              </a:cxn>
              <a:cxn ang="0">
                <a:pos x="0" y="40"/>
              </a:cxn>
              <a:cxn ang="0">
                <a:pos x="3" y="36"/>
              </a:cxn>
              <a:cxn ang="0">
                <a:pos x="7" y="36"/>
              </a:cxn>
              <a:cxn ang="0">
                <a:pos x="7" y="30"/>
              </a:cxn>
              <a:cxn ang="0">
                <a:pos x="11" y="25"/>
              </a:cxn>
              <a:cxn ang="0">
                <a:pos x="29" y="25"/>
              </a:cxn>
              <a:cxn ang="0">
                <a:pos x="29" y="18"/>
              </a:cxn>
              <a:cxn ang="0">
                <a:pos x="26" y="18"/>
              </a:cxn>
              <a:cxn ang="0">
                <a:pos x="23" y="15"/>
              </a:cxn>
              <a:cxn ang="0">
                <a:pos x="23" y="3"/>
              </a:cxn>
              <a:cxn ang="0">
                <a:pos x="26" y="0"/>
              </a:cxn>
              <a:cxn ang="0">
                <a:pos x="37" y="0"/>
              </a:cxn>
              <a:cxn ang="0">
                <a:pos x="41" y="3"/>
              </a:cxn>
              <a:cxn ang="0">
                <a:pos x="41" y="15"/>
              </a:cxn>
              <a:cxn ang="0">
                <a:pos x="37" y="18"/>
              </a:cxn>
              <a:cxn ang="0">
                <a:pos x="34" y="18"/>
              </a:cxn>
              <a:cxn ang="0">
                <a:pos x="34" y="25"/>
              </a:cxn>
              <a:cxn ang="0">
                <a:pos x="52" y="25"/>
              </a:cxn>
              <a:cxn ang="0">
                <a:pos x="57" y="30"/>
              </a:cxn>
              <a:cxn ang="0">
                <a:pos x="57" y="36"/>
              </a:cxn>
              <a:cxn ang="0">
                <a:pos x="60" y="36"/>
              </a:cxn>
              <a:cxn ang="0">
                <a:pos x="64" y="40"/>
              </a:cxn>
              <a:cxn ang="0">
                <a:pos x="64" y="51"/>
              </a:cxn>
            </a:cxnLst>
            <a:rect l="0" t="0" r="r" b="b"/>
            <a:pathLst>
              <a:path w="64" h="55">
                <a:moveTo>
                  <a:pt x="64" y="51"/>
                </a:moveTo>
                <a:cubicBezTo>
                  <a:pt x="64" y="53"/>
                  <a:pt x="62" y="55"/>
                  <a:pt x="60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47" y="55"/>
                  <a:pt x="45" y="53"/>
                  <a:pt x="45" y="51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38"/>
                  <a:pt x="47" y="36"/>
                  <a:pt x="49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0"/>
                  <a:pt x="52" y="30"/>
                  <a:pt x="52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6"/>
                  <a:pt x="34" y="36"/>
                  <a:pt x="34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9" y="36"/>
                  <a:pt x="41" y="38"/>
                  <a:pt x="41" y="40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3"/>
                  <a:pt x="39" y="55"/>
                  <a:pt x="37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4" y="55"/>
                  <a:pt x="23" y="53"/>
                  <a:pt x="23" y="51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8"/>
                  <a:pt x="24" y="36"/>
                  <a:pt x="26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9" y="30"/>
                  <a:pt x="29" y="30"/>
                  <a:pt x="29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6"/>
                  <a:pt x="11" y="36"/>
                  <a:pt x="11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7" y="36"/>
                  <a:pt x="18" y="38"/>
                  <a:pt x="18" y="40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3"/>
                  <a:pt x="17" y="55"/>
                  <a:pt x="15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1" y="55"/>
                  <a:pt x="0" y="53"/>
                  <a:pt x="0" y="5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1" y="36"/>
                  <a:pt x="3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27"/>
                  <a:pt x="9" y="25"/>
                  <a:pt x="11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18"/>
                  <a:pt x="29" y="18"/>
                  <a:pt x="2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4" y="18"/>
                  <a:pt x="23" y="17"/>
                  <a:pt x="23" y="15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"/>
                  <a:pt x="24" y="0"/>
                  <a:pt x="26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41" y="1"/>
                  <a:pt x="41" y="3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7"/>
                  <a:pt x="39" y="18"/>
                  <a:pt x="37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25"/>
                  <a:pt x="34" y="25"/>
                  <a:pt x="34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55" y="25"/>
                  <a:pt x="57" y="27"/>
                  <a:pt x="57" y="30"/>
                </a:cubicBezTo>
                <a:cubicBezTo>
                  <a:pt x="57" y="36"/>
                  <a:pt x="57" y="36"/>
                  <a:pt x="57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2" y="36"/>
                  <a:pt x="64" y="38"/>
                  <a:pt x="64" y="40"/>
                </a:cubicBezTo>
                <a:lnTo>
                  <a:pt x="64" y="51"/>
                </a:lnTo>
                <a:close/>
              </a:path>
            </a:pathLst>
          </a:custGeom>
          <a:solidFill>
            <a:srgbClr val="BE382C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3754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67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8" name="Freeform 131">
            <a:extLst>
              <a:ext uri="{FF2B5EF4-FFF2-40B4-BE49-F238E27FC236}">
                <a16:creationId xmlns:a16="http://schemas.microsoft.com/office/drawing/2014/main" id="{FEB75CEC-9454-40CD-B5CF-E51FFE733FF4}"/>
              </a:ext>
            </a:extLst>
          </p:cNvPr>
          <p:cNvSpPr>
            <a:spLocks/>
          </p:cNvSpPr>
          <p:nvPr/>
        </p:nvSpPr>
        <p:spPr bwMode="auto">
          <a:xfrm>
            <a:off x="6753376" y="4485176"/>
            <a:ext cx="488435" cy="495835"/>
          </a:xfrm>
          <a:custGeom>
            <a:avLst/>
            <a:gdLst/>
            <a:ahLst/>
            <a:cxnLst>
              <a:cxn ang="0">
                <a:pos x="61" y="49"/>
              </a:cxn>
              <a:cxn ang="0">
                <a:pos x="49" y="62"/>
              </a:cxn>
              <a:cxn ang="0">
                <a:pos x="36" y="49"/>
              </a:cxn>
              <a:cxn ang="0">
                <a:pos x="36" y="48"/>
              </a:cxn>
              <a:cxn ang="0">
                <a:pos x="21" y="41"/>
              </a:cxn>
              <a:cxn ang="0">
                <a:pos x="13" y="44"/>
              </a:cxn>
              <a:cxn ang="0">
                <a:pos x="0" y="31"/>
              </a:cxn>
              <a:cxn ang="0">
                <a:pos x="13" y="18"/>
              </a:cxn>
              <a:cxn ang="0">
                <a:pos x="21" y="22"/>
              </a:cxn>
              <a:cxn ang="0">
                <a:pos x="36" y="15"/>
              </a:cxn>
              <a:cxn ang="0">
                <a:pos x="36" y="13"/>
              </a:cxn>
              <a:cxn ang="0">
                <a:pos x="49" y="0"/>
              </a:cxn>
              <a:cxn ang="0">
                <a:pos x="61" y="13"/>
              </a:cxn>
              <a:cxn ang="0">
                <a:pos x="49" y="26"/>
              </a:cxn>
              <a:cxn ang="0">
                <a:pos x="40" y="23"/>
              </a:cxn>
              <a:cxn ang="0">
                <a:pos x="25" y="30"/>
              </a:cxn>
              <a:cxn ang="0">
                <a:pos x="25" y="31"/>
              </a:cxn>
              <a:cxn ang="0">
                <a:pos x="25" y="33"/>
              </a:cxn>
              <a:cxn ang="0">
                <a:pos x="40" y="40"/>
              </a:cxn>
              <a:cxn ang="0">
                <a:pos x="49" y="36"/>
              </a:cxn>
              <a:cxn ang="0">
                <a:pos x="61" y="49"/>
              </a:cxn>
            </a:cxnLst>
            <a:rect l="0" t="0" r="r" b="b"/>
            <a:pathLst>
              <a:path w="61" h="62">
                <a:moveTo>
                  <a:pt x="61" y="49"/>
                </a:moveTo>
                <a:cubicBezTo>
                  <a:pt x="61" y="56"/>
                  <a:pt x="56" y="62"/>
                  <a:pt x="49" y="62"/>
                </a:cubicBezTo>
                <a:cubicBezTo>
                  <a:pt x="41" y="62"/>
                  <a:pt x="36" y="56"/>
                  <a:pt x="36" y="49"/>
                </a:cubicBezTo>
                <a:cubicBezTo>
                  <a:pt x="36" y="49"/>
                  <a:pt x="36" y="48"/>
                  <a:pt x="36" y="48"/>
                </a:cubicBezTo>
                <a:cubicBezTo>
                  <a:pt x="21" y="41"/>
                  <a:pt x="21" y="41"/>
                  <a:pt x="21" y="41"/>
                </a:cubicBezTo>
                <a:cubicBezTo>
                  <a:pt x="19" y="43"/>
                  <a:pt x="16" y="44"/>
                  <a:pt x="13" y="44"/>
                </a:cubicBezTo>
                <a:cubicBezTo>
                  <a:pt x="6" y="44"/>
                  <a:pt x="0" y="38"/>
                  <a:pt x="0" y="31"/>
                </a:cubicBezTo>
                <a:cubicBezTo>
                  <a:pt x="0" y="24"/>
                  <a:pt x="6" y="18"/>
                  <a:pt x="13" y="18"/>
                </a:cubicBezTo>
                <a:cubicBezTo>
                  <a:pt x="16" y="18"/>
                  <a:pt x="19" y="20"/>
                  <a:pt x="21" y="22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4"/>
                  <a:pt x="36" y="14"/>
                  <a:pt x="36" y="13"/>
                </a:cubicBezTo>
                <a:cubicBezTo>
                  <a:pt x="36" y="6"/>
                  <a:pt x="41" y="0"/>
                  <a:pt x="49" y="0"/>
                </a:cubicBezTo>
                <a:cubicBezTo>
                  <a:pt x="56" y="0"/>
                  <a:pt x="61" y="6"/>
                  <a:pt x="61" y="13"/>
                </a:cubicBezTo>
                <a:cubicBezTo>
                  <a:pt x="61" y="20"/>
                  <a:pt x="56" y="26"/>
                  <a:pt x="49" y="26"/>
                </a:cubicBezTo>
                <a:cubicBezTo>
                  <a:pt x="45" y="26"/>
                  <a:pt x="42" y="25"/>
                  <a:pt x="40" y="23"/>
                </a:cubicBezTo>
                <a:cubicBezTo>
                  <a:pt x="25" y="30"/>
                  <a:pt x="25" y="30"/>
                  <a:pt x="25" y="30"/>
                </a:cubicBezTo>
                <a:cubicBezTo>
                  <a:pt x="25" y="30"/>
                  <a:pt x="25" y="31"/>
                  <a:pt x="25" y="31"/>
                </a:cubicBezTo>
                <a:cubicBezTo>
                  <a:pt x="25" y="32"/>
                  <a:pt x="25" y="32"/>
                  <a:pt x="25" y="33"/>
                </a:cubicBezTo>
                <a:cubicBezTo>
                  <a:pt x="40" y="40"/>
                  <a:pt x="40" y="40"/>
                  <a:pt x="40" y="40"/>
                </a:cubicBezTo>
                <a:cubicBezTo>
                  <a:pt x="42" y="38"/>
                  <a:pt x="45" y="36"/>
                  <a:pt x="49" y="36"/>
                </a:cubicBezTo>
                <a:cubicBezTo>
                  <a:pt x="56" y="36"/>
                  <a:pt x="61" y="42"/>
                  <a:pt x="61" y="49"/>
                </a:cubicBezTo>
                <a:close/>
              </a:path>
            </a:pathLst>
          </a:custGeom>
          <a:solidFill>
            <a:srgbClr val="F19B14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3754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67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9" name="Text Placeholder 3">
            <a:extLst>
              <a:ext uri="{FF2B5EF4-FFF2-40B4-BE49-F238E27FC236}">
                <a16:creationId xmlns:a16="http://schemas.microsoft.com/office/drawing/2014/main" id="{87D88A56-9850-4CC3-BF31-2F4876046218}"/>
              </a:ext>
            </a:extLst>
          </p:cNvPr>
          <p:cNvSpPr txBox="1">
            <a:spLocks/>
          </p:cNvSpPr>
          <p:nvPr/>
        </p:nvSpPr>
        <p:spPr>
          <a:xfrm>
            <a:off x="8007772" y="2311401"/>
            <a:ext cx="2240401" cy="69775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19170">
              <a:spcBef>
                <a:spcPct val="20000"/>
              </a:spcBef>
              <a:defRPr/>
            </a:pPr>
            <a:r>
              <a:rPr lang="zh-CN" altLang="en-US" b="1" dirty="0">
                <a:solidFill>
                  <a:srgbClr val="BE382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余额宝</a:t>
            </a:r>
            <a:br>
              <a:rPr lang="en-US" sz="1467" dirty="0">
                <a:solidFill>
                  <a:srgbClr val="262626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r>
              <a:rPr lang="zh-CN" altLang="en-US" sz="1467" dirty="0">
                <a:solidFill>
                  <a:srgbClr val="262626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用户通过余额宝支付，利息双方分成</a:t>
            </a:r>
            <a:endParaRPr lang="en-US" sz="1467" dirty="0">
              <a:solidFill>
                <a:srgbClr val="262626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10" name="Text Placeholder 3">
            <a:extLst>
              <a:ext uri="{FF2B5EF4-FFF2-40B4-BE49-F238E27FC236}">
                <a16:creationId xmlns:a16="http://schemas.microsoft.com/office/drawing/2014/main" id="{681E0EAE-6375-4253-B976-F6CB4CA75765}"/>
              </a:ext>
            </a:extLst>
          </p:cNvPr>
          <p:cNvSpPr txBox="1">
            <a:spLocks/>
          </p:cNvSpPr>
          <p:nvPr/>
        </p:nvSpPr>
        <p:spPr>
          <a:xfrm>
            <a:off x="5960250" y="5041670"/>
            <a:ext cx="2240401" cy="74289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zh-CN" altLang="en-US" b="1" dirty="0">
                <a:solidFill>
                  <a:srgbClr val="F19B1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花呗</a:t>
            </a:r>
            <a:endParaRPr lang="en-US" altLang="zh-CN" b="1" dirty="0">
              <a:solidFill>
                <a:srgbClr val="F19B1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1219170">
              <a:spcBef>
                <a:spcPct val="20000"/>
              </a:spcBef>
              <a:defRPr/>
            </a:pPr>
            <a:r>
              <a:rPr lang="zh-CN" altLang="en-US" sz="1467" dirty="0">
                <a:solidFill>
                  <a:srgbClr val="262626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支付宝力推花呗消费，利息与我们分成</a:t>
            </a:r>
            <a:endParaRPr lang="en-US" sz="1467" dirty="0">
              <a:solidFill>
                <a:srgbClr val="262626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11" name="Text Placeholder 3">
            <a:extLst>
              <a:ext uri="{FF2B5EF4-FFF2-40B4-BE49-F238E27FC236}">
                <a16:creationId xmlns:a16="http://schemas.microsoft.com/office/drawing/2014/main" id="{A50FCB40-7D12-47DB-84F2-E9B7651E1ACE}"/>
              </a:ext>
            </a:extLst>
          </p:cNvPr>
          <p:cNvSpPr txBox="1">
            <a:spLocks/>
          </p:cNvSpPr>
          <p:nvPr/>
        </p:nvSpPr>
        <p:spPr>
          <a:xfrm>
            <a:off x="5178410" y="1761924"/>
            <a:ext cx="2240401" cy="69775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zh-CN" altLang="en-US" b="1" dirty="0">
                <a:solidFill>
                  <a:srgbClr val="15AA9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打通芝麻信用</a:t>
            </a:r>
            <a:br>
              <a:rPr lang="en-US" sz="1467" dirty="0">
                <a:solidFill>
                  <a:srgbClr val="15AA9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r>
              <a:rPr lang="zh-CN" altLang="en-US" sz="1467" dirty="0">
                <a:solidFill>
                  <a:srgbClr val="262626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开展</a:t>
            </a:r>
            <a:r>
              <a:rPr lang="zh-CN" altLang="en-US" sz="1467" dirty="0">
                <a:solidFill>
                  <a:srgbClr val="262626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先加油后付费业务，逐步赋予我们金融服务能力</a:t>
            </a:r>
            <a:endParaRPr lang="en-US" sz="1467" dirty="0">
              <a:solidFill>
                <a:srgbClr val="262626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12" name="Text Placeholder 3">
            <a:extLst>
              <a:ext uri="{FF2B5EF4-FFF2-40B4-BE49-F238E27FC236}">
                <a16:creationId xmlns:a16="http://schemas.microsoft.com/office/drawing/2014/main" id="{B2B09AB6-AA2C-476D-AA64-E09B11A2ACB4}"/>
              </a:ext>
            </a:extLst>
          </p:cNvPr>
          <p:cNvSpPr txBox="1">
            <a:spLocks/>
          </p:cNvSpPr>
          <p:nvPr/>
        </p:nvSpPr>
        <p:spPr>
          <a:xfrm>
            <a:off x="635272" y="4343401"/>
            <a:ext cx="2467525" cy="74289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zh-CN" altLang="en-US" b="1" dirty="0">
                <a:solidFill>
                  <a:srgbClr val="237DB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上线支付宝小程序与生活号</a:t>
            </a:r>
            <a:endParaRPr lang="en-US" altLang="zh-CN" b="1" dirty="0">
              <a:solidFill>
                <a:srgbClr val="237DB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1219170">
              <a:spcBef>
                <a:spcPct val="20000"/>
              </a:spcBef>
              <a:defRPr/>
            </a:pPr>
            <a:r>
              <a:rPr lang="zh-CN" altLang="en-US" sz="1467" dirty="0">
                <a:solidFill>
                  <a:srgbClr val="262626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开通免密支付，同样实现加油无感支付</a:t>
            </a:r>
            <a:endParaRPr lang="en-US" sz="1467" dirty="0">
              <a:solidFill>
                <a:srgbClr val="262626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3" name="Text Placeholder 3">
            <a:extLst>
              <a:ext uri="{FF2B5EF4-FFF2-40B4-BE49-F238E27FC236}">
                <a16:creationId xmlns:a16="http://schemas.microsoft.com/office/drawing/2014/main" id="{FAD63358-8CBE-4021-87ED-8BCA47917949}"/>
              </a:ext>
            </a:extLst>
          </p:cNvPr>
          <p:cNvSpPr txBox="1">
            <a:spLocks/>
          </p:cNvSpPr>
          <p:nvPr/>
        </p:nvSpPr>
        <p:spPr>
          <a:xfrm>
            <a:off x="9101468" y="5423669"/>
            <a:ext cx="2240401" cy="69775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19170">
              <a:spcBef>
                <a:spcPct val="20000"/>
              </a:spcBef>
              <a:defRPr/>
            </a:pPr>
            <a:r>
              <a:rPr lang="zh-CN" altLang="en-US" b="1" dirty="0">
                <a:solidFill>
                  <a:srgbClr val="6332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其他城市服务</a:t>
            </a:r>
            <a:br>
              <a:rPr lang="en-US" sz="1467" dirty="0">
                <a:solidFill>
                  <a:srgbClr val="262626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r>
              <a:rPr lang="zh-CN" altLang="en-US" sz="1467" dirty="0">
                <a:solidFill>
                  <a:srgbClr val="262626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合作顺畅，支付宝能给我们带来更多的服务资源</a:t>
            </a:r>
            <a:endParaRPr lang="en-US" sz="1467" dirty="0">
              <a:solidFill>
                <a:srgbClr val="262626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214" name="Picture 4" descr="https://timgsa.baidu.com/timg?image&amp;quality=80&amp;size=b9999_10000&amp;sec=1516492878686&amp;di=7f62e42fca11db09eee0353fa71acf98&amp;imgtype=0&amp;src=http%3A%2F%2Fwww.logo11.cn%2Fuploads%2Fallimg%2F150710%2F154P22558-0.gif">
            <a:extLst>
              <a:ext uri="{FF2B5EF4-FFF2-40B4-BE49-F238E27FC236}">
                <a16:creationId xmlns:a16="http://schemas.microsoft.com/office/drawing/2014/main" id="{DD5BF4C7-792A-43CF-B5F6-72EBFF2CD2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3" t="10158" r="61924" b="19102"/>
          <a:stretch/>
        </p:blipFill>
        <p:spPr bwMode="auto">
          <a:xfrm>
            <a:off x="3791247" y="3655684"/>
            <a:ext cx="1665339" cy="165898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/>
        </p:spPr>
      </p:pic>
      <p:grpSp>
        <p:nvGrpSpPr>
          <p:cNvPr id="215" name="Group 96">
            <a:extLst>
              <a:ext uri="{FF2B5EF4-FFF2-40B4-BE49-F238E27FC236}">
                <a16:creationId xmlns:a16="http://schemas.microsoft.com/office/drawing/2014/main" id="{77673F72-0C53-482C-8870-AAE09A61EE7E}"/>
              </a:ext>
            </a:extLst>
          </p:cNvPr>
          <p:cNvGrpSpPr/>
          <p:nvPr/>
        </p:nvGrpSpPr>
        <p:grpSpPr>
          <a:xfrm>
            <a:off x="3006075" y="407682"/>
            <a:ext cx="6179850" cy="995467"/>
            <a:chOff x="5988387" y="483017"/>
            <a:chExt cx="12359700" cy="1990933"/>
          </a:xfrm>
        </p:grpSpPr>
        <p:sp>
          <p:nvSpPr>
            <p:cNvPr id="216" name="TextBox 97">
              <a:extLst>
                <a:ext uri="{FF2B5EF4-FFF2-40B4-BE49-F238E27FC236}">
                  <a16:creationId xmlns:a16="http://schemas.microsoft.com/office/drawing/2014/main" id="{7BD167ED-3B64-4E73-A7DA-55592B07333F}"/>
                </a:ext>
              </a:extLst>
            </p:cNvPr>
            <p:cNvSpPr txBox="1"/>
            <p:nvPr/>
          </p:nvSpPr>
          <p:spPr>
            <a:xfrm>
              <a:off x="5988387" y="483017"/>
              <a:ext cx="12359700" cy="1077201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>
                <a:defRPr/>
              </a:pPr>
              <a:r>
                <a:rPr lang="zh-CN" altLang="en-US" sz="3200" dirty="0">
                  <a:solidFill>
                    <a:srgbClr val="4454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运营策略：逐步上线支付宝</a:t>
              </a:r>
              <a:endParaRPr lang="id-ID" sz="32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217" name="Subtitle 2">
              <a:extLst>
                <a:ext uri="{FF2B5EF4-FFF2-40B4-BE49-F238E27FC236}">
                  <a16:creationId xmlns:a16="http://schemas.microsoft.com/office/drawing/2014/main" id="{E2B52609-DCBB-46EB-89E4-5CB95669C7EA}"/>
                </a:ext>
              </a:extLst>
            </p:cNvPr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1550" dirty="0">
                  <a:solidFill>
                    <a:srgbClr val="4454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/>
                </a:rPr>
                <a:t>不仅仅依靠微信，脚踏两船，站的更稳</a:t>
              </a:r>
              <a:endParaRPr lang="en-US" sz="1550" dirty="0">
                <a:solidFill>
                  <a:srgbClr val="00B3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1898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99D94-000C-4635-8F1B-C93F25BEC2DB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车生活的业务定位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10440-F3E2-45E7-A90C-7F48F6DDACD1}"/>
              </a:ext>
            </a:extLst>
          </p:cNvPr>
          <p:cNvSpPr txBox="1">
            <a:spLocks/>
          </p:cNvSpPr>
          <p:nvPr/>
        </p:nvSpPr>
        <p:spPr>
          <a:xfrm>
            <a:off x="907774" y="821635"/>
            <a:ext cx="10515600" cy="503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基于微信、小程序的车主生活平台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90BC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90BC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F83282AB-8A3D-4FC8-B0A6-62FD8F3A8C94}"/>
              </a:ext>
            </a:extLst>
          </p:cNvPr>
          <p:cNvGrpSpPr/>
          <p:nvPr/>
        </p:nvGrpSpPr>
        <p:grpSpPr>
          <a:xfrm>
            <a:off x="4510965" y="1707303"/>
            <a:ext cx="6702247" cy="4556315"/>
            <a:chOff x="2920704" y="1680798"/>
            <a:chExt cx="6702247" cy="4556315"/>
          </a:xfrm>
        </p:grpSpPr>
        <p:sp>
          <p:nvSpPr>
            <p:cNvPr id="4" name="Oval 65">
              <a:extLst>
                <a:ext uri="{FF2B5EF4-FFF2-40B4-BE49-F238E27FC236}">
                  <a16:creationId xmlns:a16="http://schemas.microsoft.com/office/drawing/2014/main" id="{D68DE171-991E-43DC-8BCB-DB4B8ED81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3939" y="5765442"/>
              <a:ext cx="2324121" cy="471671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100000">
                  <a:srgbClr val="EEECE1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Group 20">
              <a:extLst>
                <a:ext uri="{FF2B5EF4-FFF2-40B4-BE49-F238E27FC236}">
                  <a16:creationId xmlns:a16="http://schemas.microsoft.com/office/drawing/2014/main" id="{7AF7211E-8C26-4FA9-9F6D-7FF8E907C070}"/>
                </a:ext>
              </a:extLst>
            </p:cNvPr>
            <p:cNvGrpSpPr/>
            <p:nvPr/>
          </p:nvGrpSpPr>
          <p:grpSpPr>
            <a:xfrm>
              <a:off x="2920704" y="1680798"/>
              <a:ext cx="6702247" cy="4308757"/>
              <a:chOff x="2920704" y="1680798"/>
              <a:chExt cx="6702247" cy="4308757"/>
            </a:xfrm>
          </p:grpSpPr>
          <p:grpSp>
            <p:nvGrpSpPr>
              <p:cNvPr id="12" name="组合 27">
                <a:extLst>
                  <a:ext uri="{FF2B5EF4-FFF2-40B4-BE49-F238E27FC236}">
                    <a16:creationId xmlns:a16="http://schemas.microsoft.com/office/drawing/2014/main" id="{43F39E8D-6FF1-4D50-899A-BF2FA435262A}"/>
                  </a:ext>
                </a:extLst>
              </p:cNvPr>
              <p:cNvGrpSpPr/>
              <p:nvPr/>
            </p:nvGrpSpPr>
            <p:grpSpPr>
              <a:xfrm>
                <a:off x="5908201" y="1680798"/>
                <a:ext cx="3672408" cy="1673425"/>
                <a:chOff x="3491880" y="2420888"/>
                <a:chExt cx="5794246" cy="2160240"/>
              </a:xfrm>
              <a:solidFill>
                <a:schemeClr val="accent1"/>
              </a:solidFill>
            </p:grpSpPr>
            <p:sp>
              <p:nvSpPr>
                <p:cNvPr id="30" name="上弧形箭头 28">
                  <a:extLst>
                    <a:ext uri="{FF2B5EF4-FFF2-40B4-BE49-F238E27FC236}">
                      <a16:creationId xmlns:a16="http://schemas.microsoft.com/office/drawing/2014/main" id="{33624C6B-DB9D-437D-A70B-2CD64E4C7551}"/>
                    </a:ext>
                  </a:extLst>
                </p:cNvPr>
                <p:cNvSpPr/>
                <p:nvPr/>
              </p:nvSpPr>
              <p:spPr>
                <a:xfrm>
                  <a:off x="3605493" y="2420888"/>
                  <a:ext cx="5680633" cy="2160240"/>
                </a:xfrm>
                <a:prstGeom prst="curvedDownArrow">
                  <a:avLst/>
                </a:prstGeom>
                <a:solidFill>
                  <a:schemeClr val="accent6"/>
                </a:solidFill>
                <a:ln w="25400" cap="flat" cmpd="sng" algn="ctr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" name="上弧形箭头 29">
                  <a:extLst>
                    <a:ext uri="{FF2B5EF4-FFF2-40B4-BE49-F238E27FC236}">
                      <a16:creationId xmlns:a16="http://schemas.microsoft.com/office/drawing/2014/main" id="{0E05D66F-1FEA-4171-AEE2-3927B2429171}"/>
                    </a:ext>
                  </a:extLst>
                </p:cNvPr>
                <p:cNvSpPr/>
                <p:nvPr/>
              </p:nvSpPr>
              <p:spPr>
                <a:xfrm>
                  <a:off x="3491880" y="2420888"/>
                  <a:ext cx="4317280" cy="2160240"/>
                </a:xfrm>
                <a:prstGeom prst="curvedDownArrow">
                  <a:avLst/>
                </a:prstGeom>
                <a:solidFill>
                  <a:schemeClr val="accent5"/>
                </a:solidFill>
                <a:ln w="25400" cap="flat" cmpd="sng" algn="ctr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" name="上弧形箭头 30">
                  <a:extLst>
                    <a:ext uri="{FF2B5EF4-FFF2-40B4-BE49-F238E27FC236}">
                      <a16:creationId xmlns:a16="http://schemas.microsoft.com/office/drawing/2014/main" id="{F53909DA-4469-4135-837F-8C3F1BB256F5}"/>
                    </a:ext>
                  </a:extLst>
                </p:cNvPr>
                <p:cNvSpPr/>
                <p:nvPr/>
              </p:nvSpPr>
              <p:spPr>
                <a:xfrm>
                  <a:off x="3491880" y="2420888"/>
                  <a:ext cx="2808312" cy="2160240"/>
                </a:xfrm>
                <a:prstGeom prst="curvedDownArrow">
                  <a:avLst/>
                </a:prstGeom>
                <a:solidFill>
                  <a:schemeClr val="accent4"/>
                </a:solidFill>
                <a:ln w="25400" cap="flat" cmpd="sng" algn="ctr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4" name="圆柱形 35">
                <a:extLst>
                  <a:ext uri="{FF2B5EF4-FFF2-40B4-BE49-F238E27FC236}">
                    <a16:creationId xmlns:a16="http://schemas.microsoft.com/office/drawing/2014/main" id="{E7BECDCB-DF31-47E7-B0DF-56D8DDE54372}"/>
                  </a:ext>
                </a:extLst>
              </p:cNvPr>
              <p:cNvSpPr/>
              <p:nvPr/>
            </p:nvSpPr>
            <p:spPr>
              <a:xfrm>
                <a:off x="5868022" y="3342500"/>
                <a:ext cx="579404" cy="2647055"/>
              </a:xfrm>
              <a:prstGeom prst="can">
                <a:avLst>
                  <a:gd name="adj" fmla="val 2705"/>
                </a:avLst>
              </a:prstGeom>
              <a:gradFill flip="none" rotWithShape="1">
                <a:gsLst>
                  <a:gs pos="2500">
                    <a:sysClr val="windowText" lastClr="000000">
                      <a:lumMod val="50000"/>
                      <a:lumOff val="50000"/>
                    </a:sysClr>
                  </a:gs>
                  <a:gs pos="9000">
                    <a:sysClr val="windowText" lastClr="000000">
                      <a:lumMod val="85000"/>
                      <a:lumOff val="15000"/>
                    </a:sysClr>
                  </a:gs>
                  <a:gs pos="75000">
                    <a:sysClr val="windowText" lastClr="000000">
                      <a:lumMod val="50000"/>
                      <a:lumOff val="50000"/>
                    </a:sysClr>
                  </a:gs>
                  <a:gs pos="65000">
                    <a:sysClr val="windowText" lastClr="000000">
                      <a:lumMod val="50000"/>
                      <a:lumOff val="50000"/>
                    </a:sysClr>
                  </a:gs>
                  <a:gs pos="42000">
                    <a:sysClr val="window" lastClr="FFFFFF"/>
                  </a:gs>
                  <a:gs pos="40000">
                    <a:sysClr val="window" lastClr="FFFFFF">
                      <a:lumMod val="85000"/>
                    </a:sysClr>
                  </a:gs>
                  <a:gs pos="100000">
                    <a:sysClr val="windowText" lastClr="000000">
                      <a:lumMod val="75000"/>
                      <a:lumOff val="25000"/>
                    </a:sysClr>
                  </a:gs>
                </a:gsLst>
                <a:lin ang="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52000" endA="300" endPos="35000" dir="5400000" sy="-100000" algn="bl" rotWithShape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TextBox 13">
                <a:extLst>
                  <a:ext uri="{FF2B5EF4-FFF2-40B4-BE49-F238E27FC236}">
                    <a16:creationId xmlns:a16="http://schemas.microsoft.com/office/drawing/2014/main" id="{CADA03BF-64DF-4D7D-A4F3-4DF239A545A0}"/>
                  </a:ext>
                </a:extLst>
              </p:cNvPr>
              <p:cNvSpPr txBox="1"/>
              <p:nvPr/>
            </p:nvSpPr>
            <p:spPr>
              <a:xfrm>
                <a:off x="2920704" y="2881488"/>
                <a:ext cx="517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01</a:t>
                </a:r>
                <a:endPara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endParaRPr>
              </a:p>
            </p:txBody>
          </p:sp>
          <p:sp>
            <p:nvSpPr>
              <p:cNvPr id="16" name="TextBox 14">
                <a:extLst>
                  <a:ext uri="{FF2B5EF4-FFF2-40B4-BE49-F238E27FC236}">
                    <a16:creationId xmlns:a16="http://schemas.microsoft.com/office/drawing/2014/main" id="{4F570C8B-0541-410F-8F16-32764156BAD0}"/>
                  </a:ext>
                </a:extLst>
              </p:cNvPr>
              <p:cNvSpPr txBox="1"/>
              <p:nvPr/>
            </p:nvSpPr>
            <p:spPr>
              <a:xfrm>
                <a:off x="3855138" y="2881488"/>
                <a:ext cx="517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02</a:t>
                </a:r>
                <a:endPara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endParaRPr>
              </a:p>
            </p:txBody>
          </p:sp>
          <p:sp>
            <p:nvSpPr>
              <p:cNvPr id="17" name="TextBox 15">
                <a:extLst>
                  <a:ext uri="{FF2B5EF4-FFF2-40B4-BE49-F238E27FC236}">
                    <a16:creationId xmlns:a16="http://schemas.microsoft.com/office/drawing/2014/main" id="{4C129CA9-9CD5-47F9-9527-68F2D13CE393}"/>
                  </a:ext>
                </a:extLst>
              </p:cNvPr>
              <p:cNvSpPr txBox="1"/>
              <p:nvPr/>
            </p:nvSpPr>
            <p:spPr>
              <a:xfrm>
                <a:off x="4808876" y="2881488"/>
                <a:ext cx="517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03</a:t>
                </a:r>
                <a:endPara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endParaRPr>
              </a:p>
            </p:txBody>
          </p:sp>
          <p:sp>
            <p:nvSpPr>
              <p:cNvPr id="18" name="TextBox 16">
                <a:extLst>
                  <a:ext uri="{FF2B5EF4-FFF2-40B4-BE49-F238E27FC236}">
                    <a16:creationId xmlns:a16="http://schemas.microsoft.com/office/drawing/2014/main" id="{CDABD359-32FF-4F2F-81A8-F6A9F57A12D1}"/>
                  </a:ext>
                </a:extLst>
              </p:cNvPr>
              <p:cNvSpPr txBox="1"/>
              <p:nvPr/>
            </p:nvSpPr>
            <p:spPr>
              <a:xfrm>
                <a:off x="7005954" y="2881488"/>
                <a:ext cx="517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01</a:t>
                </a:r>
                <a:endPara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endParaRPr>
              </a:p>
            </p:txBody>
          </p:sp>
          <p:sp>
            <p:nvSpPr>
              <p:cNvPr id="19" name="TextBox 17">
                <a:extLst>
                  <a:ext uri="{FF2B5EF4-FFF2-40B4-BE49-F238E27FC236}">
                    <a16:creationId xmlns:a16="http://schemas.microsoft.com/office/drawing/2014/main" id="{3064F41E-7DDC-4FC5-A4CA-AF0D8CD0E7FA}"/>
                  </a:ext>
                </a:extLst>
              </p:cNvPr>
              <p:cNvSpPr txBox="1"/>
              <p:nvPr/>
            </p:nvSpPr>
            <p:spPr>
              <a:xfrm>
                <a:off x="7937818" y="2881488"/>
                <a:ext cx="517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02</a:t>
                </a:r>
                <a:endPara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endParaRPr>
              </a:p>
            </p:txBody>
          </p:sp>
          <p:sp>
            <p:nvSpPr>
              <p:cNvPr id="20" name="TextBox 18">
                <a:extLst>
                  <a:ext uri="{FF2B5EF4-FFF2-40B4-BE49-F238E27FC236}">
                    <a16:creationId xmlns:a16="http://schemas.microsoft.com/office/drawing/2014/main" id="{66D5B882-2BDA-4C33-8251-FFB842CD5DA6}"/>
                  </a:ext>
                </a:extLst>
              </p:cNvPr>
              <p:cNvSpPr txBox="1"/>
              <p:nvPr/>
            </p:nvSpPr>
            <p:spPr>
              <a:xfrm>
                <a:off x="8883975" y="2881488"/>
                <a:ext cx="517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03</a:t>
                </a:r>
                <a:endPara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endParaRPr>
              </a:p>
            </p:txBody>
          </p:sp>
          <p:sp>
            <p:nvSpPr>
              <p:cNvPr id="24" name="TextBox 36">
                <a:extLst>
                  <a:ext uri="{FF2B5EF4-FFF2-40B4-BE49-F238E27FC236}">
                    <a16:creationId xmlns:a16="http://schemas.microsoft.com/office/drawing/2014/main" id="{6DF53857-798F-4CD8-9964-B48AC0B6DB52}"/>
                  </a:ext>
                </a:extLst>
              </p:cNvPr>
              <p:cNvSpPr txBox="1"/>
              <p:nvPr/>
            </p:nvSpPr>
            <p:spPr>
              <a:xfrm>
                <a:off x="6916317" y="3429000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accent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</a:t>
                </a:r>
                <a:endParaRPr lang="en-GB" sz="2400" b="1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TextBox 37">
                <a:extLst>
                  <a:ext uri="{FF2B5EF4-FFF2-40B4-BE49-F238E27FC236}">
                    <a16:creationId xmlns:a16="http://schemas.microsoft.com/office/drawing/2014/main" id="{EE6C5589-FBF3-42B5-A090-75DA35D109BA}"/>
                  </a:ext>
                </a:extLst>
              </p:cNvPr>
              <p:cNvSpPr txBox="1"/>
              <p:nvPr/>
            </p:nvSpPr>
            <p:spPr>
              <a:xfrm>
                <a:off x="7836457" y="3429000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accent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钱包</a:t>
                </a:r>
                <a:endParaRPr lang="en-GB" sz="2400" b="1" dirty="0">
                  <a:solidFill>
                    <a:schemeClr val="accent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TextBox 38">
                <a:extLst>
                  <a:ext uri="{FF2B5EF4-FFF2-40B4-BE49-F238E27FC236}">
                    <a16:creationId xmlns:a16="http://schemas.microsoft.com/office/drawing/2014/main" id="{C8FF4A74-0E7B-4A25-A029-C88F1B50C9F0}"/>
                  </a:ext>
                </a:extLst>
              </p:cNvPr>
              <p:cNvSpPr txBox="1"/>
              <p:nvPr/>
            </p:nvSpPr>
            <p:spPr>
              <a:xfrm>
                <a:off x="8822732" y="3429000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汽车</a:t>
                </a:r>
                <a:endParaRPr lang="en-GB" sz="24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3" name="Rectangle 1436">
            <a:extLst>
              <a:ext uri="{FF2B5EF4-FFF2-40B4-BE49-F238E27FC236}">
                <a16:creationId xmlns:a16="http://schemas.microsoft.com/office/drawing/2014/main" id="{39063177-EF19-4876-B43A-2701F7263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228" y="3060083"/>
            <a:ext cx="4769002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从线下加油场景切入，形成精准用户的高频使用流量入口，围绕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用户、钱包、汽车</a:t>
            </a: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构建体系化的服务体系</a:t>
            </a:r>
            <a:endParaRPr lang="en-US" altLang="zh-CN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丰富用户的应用场景</a:t>
            </a:r>
            <a:r>
              <a:rPr lang="zh-CN" altLang="en-US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，为用户提供优质、贴心的综合服务内容</a:t>
            </a:r>
            <a:endParaRPr lang="en-US" altLang="zh-CN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构建属于冠德陆陆畅的车生活业务生态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D0C4D23-275B-438A-BC6B-80DFA30DB6F3}"/>
              </a:ext>
            </a:extLst>
          </p:cNvPr>
          <p:cNvSpPr txBox="1"/>
          <p:nvPr/>
        </p:nvSpPr>
        <p:spPr>
          <a:xfrm>
            <a:off x="7441770" y="3469866"/>
            <a:ext cx="615553" cy="16734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加油场景</a:t>
            </a:r>
          </a:p>
        </p:txBody>
      </p:sp>
      <p:grpSp>
        <p:nvGrpSpPr>
          <p:cNvPr id="45" name="Group 6">
            <a:extLst>
              <a:ext uri="{FF2B5EF4-FFF2-40B4-BE49-F238E27FC236}">
                <a16:creationId xmlns:a16="http://schemas.microsoft.com/office/drawing/2014/main" id="{68B64718-904E-4952-BB04-DE6771D2F095}"/>
              </a:ext>
            </a:extLst>
          </p:cNvPr>
          <p:cNvGrpSpPr/>
          <p:nvPr/>
        </p:nvGrpSpPr>
        <p:grpSpPr>
          <a:xfrm>
            <a:off x="8784800" y="3975698"/>
            <a:ext cx="2324121" cy="2259775"/>
            <a:chOff x="838200" y="1981200"/>
            <a:chExt cx="2408238" cy="2341563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A1327728-7B4D-4873-98F3-0242F9695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200" y="2432050"/>
              <a:ext cx="1265238" cy="1020763"/>
            </a:xfrm>
            <a:custGeom>
              <a:avLst/>
              <a:gdLst>
                <a:gd name="T0" fmla="*/ 141 w 797"/>
                <a:gd name="T1" fmla="*/ 643 h 643"/>
                <a:gd name="T2" fmla="*/ 107 w 797"/>
                <a:gd name="T3" fmla="*/ 603 h 643"/>
                <a:gd name="T4" fmla="*/ 73 w 797"/>
                <a:gd name="T5" fmla="*/ 560 h 643"/>
                <a:gd name="T6" fmla="*/ 40 w 797"/>
                <a:gd name="T7" fmla="*/ 502 h 643"/>
                <a:gd name="T8" fmla="*/ 13 w 797"/>
                <a:gd name="T9" fmla="*/ 432 h 643"/>
                <a:gd name="T10" fmla="*/ 2 w 797"/>
                <a:gd name="T11" fmla="*/ 375 h 643"/>
                <a:gd name="T12" fmla="*/ 0 w 797"/>
                <a:gd name="T13" fmla="*/ 334 h 643"/>
                <a:gd name="T14" fmla="*/ 4 w 797"/>
                <a:gd name="T15" fmla="*/ 293 h 643"/>
                <a:gd name="T16" fmla="*/ 15 w 797"/>
                <a:gd name="T17" fmla="*/ 249 h 643"/>
                <a:gd name="T18" fmla="*/ 34 w 797"/>
                <a:gd name="T19" fmla="*/ 206 h 643"/>
                <a:gd name="T20" fmla="*/ 45 w 797"/>
                <a:gd name="T21" fmla="*/ 183 h 643"/>
                <a:gd name="T22" fmla="*/ 83 w 797"/>
                <a:gd name="T23" fmla="*/ 134 h 643"/>
                <a:gd name="T24" fmla="*/ 128 w 797"/>
                <a:gd name="T25" fmla="*/ 95 h 643"/>
                <a:gd name="T26" fmla="*/ 179 w 797"/>
                <a:gd name="T27" fmla="*/ 63 h 643"/>
                <a:gd name="T28" fmla="*/ 237 w 797"/>
                <a:gd name="T29" fmla="*/ 40 h 643"/>
                <a:gd name="T30" fmla="*/ 298 w 797"/>
                <a:gd name="T31" fmla="*/ 21 h 643"/>
                <a:gd name="T32" fmla="*/ 360 w 797"/>
                <a:gd name="T33" fmla="*/ 10 h 643"/>
                <a:gd name="T34" fmla="*/ 424 w 797"/>
                <a:gd name="T35" fmla="*/ 4 h 643"/>
                <a:gd name="T36" fmla="*/ 548 w 797"/>
                <a:gd name="T37" fmla="*/ 2 h 643"/>
                <a:gd name="T38" fmla="*/ 657 w 797"/>
                <a:gd name="T39" fmla="*/ 10 h 643"/>
                <a:gd name="T40" fmla="*/ 772 w 797"/>
                <a:gd name="T41" fmla="*/ 29 h 643"/>
                <a:gd name="T42" fmla="*/ 797 w 797"/>
                <a:gd name="T43" fmla="*/ 34 h 643"/>
                <a:gd name="T44" fmla="*/ 748 w 797"/>
                <a:gd name="T45" fmla="*/ 36 h 643"/>
                <a:gd name="T46" fmla="*/ 695 w 797"/>
                <a:gd name="T47" fmla="*/ 44 h 643"/>
                <a:gd name="T48" fmla="*/ 627 w 797"/>
                <a:gd name="T49" fmla="*/ 57 h 643"/>
                <a:gd name="T50" fmla="*/ 554 w 797"/>
                <a:gd name="T51" fmla="*/ 81 h 643"/>
                <a:gd name="T52" fmla="*/ 475 w 797"/>
                <a:gd name="T53" fmla="*/ 117 h 643"/>
                <a:gd name="T54" fmla="*/ 398 w 797"/>
                <a:gd name="T55" fmla="*/ 170 h 643"/>
                <a:gd name="T56" fmla="*/ 362 w 797"/>
                <a:gd name="T57" fmla="*/ 202 h 643"/>
                <a:gd name="T58" fmla="*/ 328 w 797"/>
                <a:gd name="T59" fmla="*/ 240 h 643"/>
                <a:gd name="T60" fmla="*/ 305 w 797"/>
                <a:gd name="T61" fmla="*/ 268 h 643"/>
                <a:gd name="T62" fmla="*/ 264 w 797"/>
                <a:gd name="T63" fmla="*/ 332 h 643"/>
                <a:gd name="T64" fmla="*/ 230 w 797"/>
                <a:gd name="T65" fmla="*/ 398 h 643"/>
                <a:gd name="T66" fmla="*/ 188 w 797"/>
                <a:gd name="T67" fmla="*/ 496 h 643"/>
                <a:gd name="T68" fmla="*/ 153 w 797"/>
                <a:gd name="T69" fmla="*/ 60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97" h="643">
                  <a:moveTo>
                    <a:pt x="141" y="643"/>
                  </a:moveTo>
                  <a:lnTo>
                    <a:pt x="141" y="643"/>
                  </a:lnTo>
                  <a:lnTo>
                    <a:pt x="132" y="632"/>
                  </a:lnTo>
                  <a:lnTo>
                    <a:pt x="107" y="603"/>
                  </a:lnTo>
                  <a:lnTo>
                    <a:pt x="90" y="583"/>
                  </a:lnTo>
                  <a:lnTo>
                    <a:pt x="73" y="560"/>
                  </a:lnTo>
                  <a:lnTo>
                    <a:pt x="57" y="532"/>
                  </a:lnTo>
                  <a:lnTo>
                    <a:pt x="40" y="502"/>
                  </a:lnTo>
                  <a:lnTo>
                    <a:pt x="26" y="468"/>
                  </a:lnTo>
                  <a:lnTo>
                    <a:pt x="13" y="432"/>
                  </a:lnTo>
                  <a:lnTo>
                    <a:pt x="4" y="394"/>
                  </a:lnTo>
                  <a:lnTo>
                    <a:pt x="2" y="375"/>
                  </a:lnTo>
                  <a:lnTo>
                    <a:pt x="0" y="355"/>
                  </a:lnTo>
                  <a:lnTo>
                    <a:pt x="0" y="334"/>
                  </a:lnTo>
                  <a:lnTo>
                    <a:pt x="2" y="313"/>
                  </a:lnTo>
                  <a:lnTo>
                    <a:pt x="4" y="293"/>
                  </a:lnTo>
                  <a:lnTo>
                    <a:pt x="9" y="272"/>
                  </a:lnTo>
                  <a:lnTo>
                    <a:pt x="15" y="249"/>
                  </a:lnTo>
                  <a:lnTo>
                    <a:pt x="23" y="228"/>
                  </a:lnTo>
                  <a:lnTo>
                    <a:pt x="34" y="206"/>
                  </a:lnTo>
                  <a:lnTo>
                    <a:pt x="45" y="183"/>
                  </a:lnTo>
                  <a:lnTo>
                    <a:pt x="45" y="183"/>
                  </a:lnTo>
                  <a:lnTo>
                    <a:pt x="64" y="159"/>
                  </a:lnTo>
                  <a:lnTo>
                    <a:pt x="83" y="134"/>
                  </a:lnTo>
                  <a:lnTo>
                    <a:pt x="104" y="114"/>
                  </a:lnTo>
                  <a:lnTo>
                    <a:pt x="128" y="95"/>
                  </a:lnTo>
                  <a:lnTo>
                    <a:pt x="153" y="78"/>
                  </a:lnTo>
                  <a:lnTo>
                    <a:pt x="179" y="63"/>
                  </a:lnTo>
                  <a:lnTo>
                    <a:pt x="207" y="49"/>
                  </a:lnTo>
                  <a:lnTo>
                    <a:pt x="237" y="40"/>
                  </a:lnTo>
                  <a:lnTo>
                    <a:pt x="266" y="29"/>
                  </a:lnTo>
                  <a:lnTo>
                    <a:pt x="298" y="21"/>
                  </a:lnTo>
                  <a:lnTo>
                    <a:pt x="328" y="16"/>
                  </a:lnTo>
                  <a:lnTo>
                    <a:pt x="360" y="10"/>
                  </a:lnTo>
                  <a:lnTo>
                    <a:pt x="392" y="6"/>
                  </a:lnTo>
                  <a:lnTo>
                    <a:pt x="424" y="4"/>
                  </a:lnTo>
                  <a:lnTo>
                    <a:pt x="486" y="0"/>
                  </a:lnTo>
                  <a:lnTo>
                    <a:pt x="548" y="2"/>
                  </a:lnTo>
                  <a:lnTo>
                    <a:pt x="605" y="6"/>
                  </a:lnTo>
                  <a:lnTo>
                    <a:pt x="657" y="10"/>
                  </a:lnTo>
                  <a:lnTo>
                    <a:pt x="705" y="17"/>
                  </a:lnTo>
                  <a:lnTo>
                    <a:pt x="772" y="29"/>
                  </a:lnTo>
                  <a:lnTo>
                    <a:pt x="797" y="34"/>
                  </a:lnTo>
                  <a:lnTo>
                    <a:pt x="797" y="34"/>
                  </a:lnTo>
                  <a:lnTo>
                    <a:pt x="784" y="34"/>
                  </a:lnTo>
                  <a:lnTo>
                    <a:pt x="748" y="36"/>
                  </a:lnTo>
                  <a:lnTo>
                    <a:pt x="723" y="38"/>
                  </a:lnTo>
                  <a:lnTo>
                    <a:pt x="695" y="44"/>
                  </a:lnTo>
                  <a:lnTo>
                    <a:pt x="663" y="49"/>
                  </a:lnTo>
                  <a:lnTo>
                    <a:pt x="627" y="57"/>
                  </a:lnTo>
                  <a:lnTo>
                    <a:pt x="592" y="68"/>
                  </a:lnTo>
                  <a:lnTo>
                    <a:pt x="554" y="81"/>
                  </a:lnTo>
                  <a:lnTo>
                    <a:pt x="514" y="97"/>
                  </a:lnTo>
                  <a:lnTo>
                    <a:pt x="475" y="117"/>
                  </a:lnTo>
                  <a:lnTo>
                    <a:pt x="435" y="142"/>
                  </a:lnTo>
                  <a:lnTo>
                    <a:pt x="398" y="170"/>
                  </a:lnTo>
                  <a:lnTo>
                    <a:pt x="379" y="185"/>
                  </a:lnTo>
                  <a:lnTo>
                    <a:pt x="362" y="202"/>
                  </a:lnTo>
                  <a:lnTo>
                    <a:pt x="343" y="219"/>
                  </a:lnTo>
                  <a:lnTo>
                    <a:pt x="328" y="240"/>
                  </a:lnTo>
                  <a:lnTo>
                    <a:pt x="328" y="240"/>
                  </a:lnTo>
                  <a:lnTo>
                    <a:pt x="305" y="268"/>
                  </a:lnTo>
                  <a:lnTo>
                    <a:pt x="284" y="298"/>
                  </a:lnTo>
                  <a:lnTo>
                    <a:pt x="264" y="332"/>
                  </a:lnTo>
                  <a:lnTo>
                    <a:pt x="247" y="364"/>
                  </a:lnTo>
                  <a:lnTo>
                    <a:pt x="230" y="398"/>
                  </a:lnTo>
                  <a:lnTo>
                    <a:pt x="215" y="432"/>
                  </a:lnTo>
                  <a:lnTo>
                    <a:pt x="188" y="496"/>
                  </a:lnTo>
                  <a:lnTo>
                    <a:pt x="168" y="554"/>
                  </a:lnTo>
                  <a:lnTo>
                    <a:pt x="153" y="600"/>
                  </a:lnTo>
                  <a:lnTo>
                    <a:pt x="141" y="643"/>
                  </a:ln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6347A182-F672-4E70-8A55-9B8929698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200" y="2432050"/>
              <a:ext cx="1265238" cy="1020763"/>
            </a:xfrm>
            <a:custGeom>
              <a:avLst/>
              <a:gdLst>
                <a:gd name="T0" fmla="*/ 141 w 797"/>
                <a:gd name="T1" fmla="*/ 643 h 643"/>
                <a:gd name="T2" fmla="*/ 107 w 797"/>
                <a:gd name="T3" fmla="*/ 603 h 643"/>
                <a:gd name="T4" fmla="*/ 73 w 797"/>
                <a:gd name="T5" fmla="*/ 560 h 643"/>
                <a:gd name="T6" fmla="*/ 40 w 797"/>
                <a:gd name="T7" fmla="*/ 502 h 643"/>
                <a:gd name="T8" fmla="*/ 13 w 797"/>
                <a:gd name="T9" fmla="*/ 432 h 643"/>
                <a:gd name="T10" fmla="*/ 2 w 797"/>
                <a:gd name="T11" fmla="*/ 375 h 643"/>
                <a:gd name="T12" fmla="*/ 0 w 797"/>
                <a:gd name="T13" fmla="*/ 334 h 643"/>
                <a:gd name="T14" fmla="*/ 4 w 797"/>
                <a:gd name="T15" fmla="*/ 293 h 643"/>
                <a:gd name="T16" fmla="*/ 15 w 797"/>
                <a:gd name="T17" fmla="*/ 249 h 643"/>
                <a:gd name="T18" fmla="*/ 34 w 797"/>
                <a:gd name="T19" fmla="*/ 206 h 643"/>
                <a:gd name="T20" fmla="*/ 45 w 797"/>
                <a:gd name="T21" fmla="*/ 183 h 643"/>
                <a:gd name="T22" fmla="*/ 83 w 797"/>
                <a:gd name="T23" fmla="*/ 134 h 643"/>
                <a:gd name="T24" fmla="*/ 128 w 797"/>
                <a:gd name="T25" fmla="*/ 95 h 643"/>
                <a:gd name="T26" fmla="*/ 179 w 797"/>
                <a:gd name="T27" fmla="*/ 63 h 643"/>
                <a:gd name="T28" fmla="*/ 237 w 797"/>
                <a:gd name="T29" fmla="*/ 40 h 643"/>
                <a:gd name="T30" fmla="*/ 298 w 797"/>
                <a:gd name="T31" fmla="*/ 21 h 643"/>
                <a:gd name="T32" fmla="*/ 360 w 797"/>
                <a:gd name="T33" fmla="*/ 10 h 643"/>
                <a:gd name="T34" fmla="*/ 424 w 797"/>
                <a:gd name="T35" fmla="*/ 4 h 643"/>
                <a:gd name="T36" fmla="*/ 548 w 797"/>
                <a:gd name="T37" fmla="*/ 2 h 643"/>
                <a:gd name="T38" fmla="*/ 657 w 797"/>
                <a:gd name="T39" fmla="*/ 10 h 643"/>
                <a:gd name="T40" fmla="*/ 772 w 797"/>
                <a:gd name="T41" fmla="*/ 29 h 643"/>
                <a:gd name="T42" fmla="*/ 797 w 797"/>
                <a:gd name="T43" fmla="*/ 34 h 643"/>
                <a:gd name="T44" fmla="*/ 748 w 797"/>
                <a:gd name="T45" fmla="*/ 36 h 643"/>
                <a:gd name="T46" fmla="*/ 695 w 797"/>
                <a:gd name="T47" fmla="*/ 44 h 643"/>
                <a:gd name="T48" fmla="*/ 627 w 797"/>
                <a:gd name="T49" fmla="*/ 57 h 643"/>
                <a:gd name="T50" fmla="*/ 554 w 797"/>
                <a:gd name="T51" fmla="*/ 81 h 643"/>
                <a:gd name="T52" fmla="*/ 475 w 797"/>
                <a:gd name="T53" fmla="*/ 117 h 643"/>
                <a:gd name="T54" fmla="*/ 398 w 797"/>
                <a:gd name="T55" fmla="*/ 170 h 643"/>
                <a:gd name="T56" fmla="*/ 362 w 797"/>
                <a:gd name="T57" fmla="*/ 202 h 643"/>
                <a:gd name="T58" fmla="*/ 328 w 797"/>
                <a:gd name="T59" fmla="*/ 240 h 643"/>
                <a:gd name="T60" fmla="*/ 305 w 797"/>
                <a:gd name="T61" fmla="*/ 268 h 643"/>
                <a:gd name="T62" fmla="*/ 264 w 797"/>
                <a:gd name="T63" fmla="*/ 332 h 643"/>
                <a:gd name="T64" fmla="*/ 230 w 797"/>
                <a:gd name="T65" fmla="*/ 398 h 643"/>
                <a:gd name="T66" fmla="*/ 188 w 797"/>
                <a:gd name="T67" fmla="*/ 496 h 643"/>
                <a:gd name="T68" fmla="*/ 153 w 797"/>
                <a:gd name="T69" fmla="*/ 60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97" h="643">
                  <a:moveTo>
                    <a:pt x="141" y="643"/>
                  </a:moveTo>
                  <a:lnTo>
                    <a:pt x="141" y="643"/>
                  </a:lnTo>
                  <a:lnTo>
                    <a:pt x="132" y="632"/>
                  </a:lnTo>
                  <a:lnTo>
                    <a:pt x="107" y="603"/>
                  </a:lnTo>
                  <a:lnTo>
                    <a:pt x="90" y="583"/>
                  </a:lnTo>
                  <a:lnTo>
                    <a:pt x="73" y="560"/>
                  </a:lnTo>
                  <a:lnTo>
                    <a:pt x="57" y="532"/>
                  </a:lnTo>
                  <a:lnTo>
                    <a:pt x="40" y="502"/>
                  </a:lnTo>
                  <a:lnTo>
                    <a:pt x="26" y="468"/>
                  </a:lnTo>
                  <a:lnTo>
                    <a:pt x="13" y="432"/>
                  </a:lnTo>
                  <a:lnTo>
                    <a:pt x="4" y="394"/>
                  </a:lnTo>
                  <a:lnTo>
                    <a:pt x="2" y="375"/>
                  </a:lnTo>
                  <a:lnTo>
                    <a:pt x="0" y="355"/>
                  </a:lnTo>
                  <a:lnTo>
                    <a:pt x="0" y="334"/>
                  </a:lnTo>
                  <a:lnTo>
                    <a:pt x="2" y="313"/>
                  </a:lnTo>
                  <a:lnTo>
                    <a:pt x="4" y="293"/>
                  </a:lnTo>
                  <a:lnTo>
                    <a:pt x="9" y="272"/>
                  </a:lnTo>
                  <a:lnTo>
                    <a:pt x="15" y="249"/>
                  </a:lnTo>
                  <a:lnTo>
                    <a:pt x="23" y="228"/>
                  </a:lnTo>
                  <a:lnTo>
                    <a:pt x="34" y="206"/>
                  </a:lnTo>
                  <a:lnTo>
                    <a:pt x="45" y="183"/>
                  </a:lnTo>
                  <a:lnTo>
                    <a:pt x="45" y="183"/>
                  </a:lnTo>
                  <a:lnTo>
                    <a:pt x="64" y="159"/>
                  </a:lnTo>
                  <a:lnTo>
                    <a:pt x="83" y="134"/>
                  </a:lnTo>
                  <a:lnTo>
                    <a:pt x="104" y="114"/>
                  </a:lnTo>
                  <a:lnTo>
                    <a:pt x="128" y="95"/>
                  </a:lnTo>
                  <a:lnTo>
                    <a:pt x="153" y="78"/>
                  </a:lnTo>
                  <a:lnTo>
                    <a:pt x="179" y="63"/>
                  </a:lnTo>
                  <a:lnTo>
                    <a:pt x="207" y="49"/>
                  </a:lnTo>
                  <a:lnTo>
                    <a:pt x="237" y="40"/>
                  </a:lnTo>
                  <a:lnTo>
                    <a:pt x="266" y="29"/>
                  </a:lnTo>
                  <a:lnTo>
                    <a:pt x="298" y="21"/>
                  </a:lnTo>
                  <a:lnTo>
                    <a:pt x="328" y="16"/>
                  </a:lnTo>
                  <a:lnTo>
                    <a:pt x="360" y="10"/>
                  </a:lnTo>
                  <a:lnTo>
                    <a:pt x="392" y="6"/>
                  </a:lnTo>
                  <a:lnTo>
                    <a:pt x="424" y="4"/>
                  </a:lnTo>
                  <a:lnTo>
                    <a:pt x="486" y="0"/>
                  </a:lnTo>
                  <a:lnTo>
                    <a:pt x="548" y="2"/>
                  </a:lnTo>
                  <a:lnTo>
                    <a:pt x="605" y="6"/>
                  </a:lnTo>
                  <a:lnTo>
                    <a:pt x="657" y="10"/>
                  </a:lnTo>
                  <a:lnTo>
                    <a:pt x="705" y="17"/>
                  </a:lnTo>
                  <a:lnTo>
                    <a:pt x="772" y="29"/>
                  </a:lnTo>
                  <a:lnTo>
                    <a:pt x="797" y="34"/>
                  </a:lnTo>
                  <a:lnTo>
                    <a:pt x="797" y="34"/>
                  </a:lnTo>
                  <a:lnTo>
                    <a:pt x="784" y="34"/>
                  </a:lnTo>
                  <a:lnTo>
                    <a:pt x="748" y="36"/>
                  </a:lnTo>
                  <a:lnTo>
                    <a:pt x="723" y="38"/>
                  </a:lnTo>
                  <a:lnTo>
                    <a:pt x="695" y="44"/>
                  </a:lnTo>
                  <a:lnTo>
                    <a:pt x="663" y="49"/>
                  </a:lnTo>
                  <a:lnTo>
                    <a:pt x="627" y="57"/>
                  </a:lnTo>
                  <a:lnTo>
                    <a:pt x="592" y="68"/>
                  </a:lnTo>
                  <a:lnTo>
                    <a:pt x="554" y="81"/>
                  </a:lnTo>
                  <a:lnTo>
                    <a:pt x="514" y="97"/>
                  </a:lnTo>
                  <a:lnTo>
                    <a:pt x="475" y="117"/>
                  </a:lnTo>
                  <a:lnTo>
                    <a:pt x="435" y="142"/>
                  </a:lnTo>
                  <a:lnTo>
                    <a:pt x="398" y="170"/>
                  </a:lnTo>
                  <a:lnTo>
                    <a:pt x="379" y="185"/>
                  </a:lnTo>
                  <a:lnTo>
                    <a:pt x="362" y="202"/>
                  </a:lnTo>
                  <a:lnTo>
                    <a:pt x="343" y="219"/>
                  </a:lnTo>
                  <a:lnTo>
                    <a:pt x="328" y="240"/>
                  </a:lnTo>
                  <a:lnTo>
                    <a:pt x="328" y="240"/>
                  </a:lnTo>
                  <a:lnTo>
                    <a:pt x="305" y="268"/>
                  </a:lnTo>
                  <a:lnTo>
                    <a:pt x="284" y="298"/>
                  </a:lnTo>
                  <a:lnTo>
                    <a:pt x="264" y="332"/>
                  </a:lnTo>
                  <a:lnTo>
                    <a:pt x="247" y="364"/>
                  </a:lnTo>
                  <a:lnTo>
                    <a:pt x="230" y="398"/>
                  </a:lnTo>
                  <a:lnTo>
                    <a:pt x="215" y="432"/>
                  </a:lnTo>
                  <a:lnTo>
                    <a:pt x="188" y="496"/>
                  </a:lnTo>
                  <a:lnTo>
                    <a:pt x="168" y="554"/>
                  </a:lnTo>
                  <a:lnTo>
                    <a:pt x="153" y="600"/>
                  </a:lnTo>
                  <a:lnTo>
                    <a:pt x="141" y="6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1289E53E-171F-49CA-BDF5-3D4913882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650" y="1981200"/>
              <a:ext cx="1239838" cy="1073150"/>
            </a:xfrm>
            <a:custGeom>
              <a:avLst/>
              <a:gdLst>
                <a:gd name="T0" fmla="*/ 0 w 781"/>
                <a:gd name="T1" fmla="*/ 241 h 676"/>
                <a:gd name="T2" fmla="*/ 26 w 781"/>
                <a:gd name="T3" fmla="*/ 196 h 676"/>
                <a:gd name="T4" fmla="*/ 58 w 781"/>
                <a:gd name="T5" fmla="*/ 151 h 676"/>
                <a:gd name="T6" fmla="*/ 103 w 781"/>
                <a:gd name="T7" fmla="*/ 102 h 676"/>
                <a:gd name="T8" fmla="*/ 160 w 781"/>
                <a:gd name="T9" fmla="*/ 55 h 676"/>
                <a:gd name="T10" fmla="*/ 211 w 781"/>
                <a:gd name="T11" fmla="*/ 26 h 676"/>
                <a:gd name="T12" fmla="*/ 250 w 781"/>
                <a:gd name="T13" fmla="*/ 11 h 676"/>
                <a:gd name="T14" fmla="*/ 290 w 781"/>
                <a:gd name="T15" fmla="*/ 2 h 676"/>
                <a:gd name="T16" fmla="*/ 335 w 781"/>
                <a:gd name="T17" fmla="*/ 0 h 676"/>
                <a:gd name="T18" fmla="*/ 382 w 781"/>
                <a:gd name="T19" fmla="*/ 4 h 676"/>
                <a:gd name="T20" fmla="*/ 407 w 781"/>
                <a:gd name="T21" fmla="*/ 8 h 676"/>
                <a:gd name="T22" fmla="*/ 465 w 781"/>
                <a:gd name="T23" fmla="*/ 28 h 676"/>
                <a:gd name="T24" fmla="*/ 516 w 781"/>
                <a:gd name="T25" fmla="*/ 58 h 676"/>
                <a:gd name="T26" fmla="*/ 563 w 781"/>
                <a:gd name="T27" fmla="*/ 98 h 676"/>
                <a:gd name="T28" fmla="*/ 603 w 781"/>
                <a:gd name="T29" fmla="*/ 145 h 676"/>
                <a:gd name="T30" fmla="*/ 638 w 781"/>
                <a:gd name="T31" fmla="*/ 198 h 676"/>
                <a:gd name="T32" fmla="*/ 668 w 781"/>
                <a:gd name="T33" fmla="*/ 254 h 676"/>
                <a:gd name="T34" fmla="*/ 695 w 781"/>
                <a:gd name="T35" fmla="*/ 313 h 676"/>
                <a:gd name="T36" fmla="*/ 734 w 781"/>
                <a:gd name="T37" fmla="*/ 430 h 676"/>
                <a:gd name="T38" fmla="*/ 761 w 781"/>
                <a:gd name="T39" fmla="*/ 537 h 676"/>
                <a:gd name="T40" fmla="*/ 780 w 781"/>
                <a:gd name="T41" fmla="*/ 652 h 676"/>
                <a:gd name="T42" fmla="*/ 781 w 781"/>
                <a:gd name="T43" fmla="*/ 676 h 676"/>
                <a:gd name="T44" fmla="*/ 765 w 781"/>
                <a:gd name="T45" fmla="*/ 631 h 676"/>
                <a:gd name="T46" fmla="*/ 742 w 781"/>
                <a:gd name="T47" fmla="*/ 582 h 676"/>
                <a:gd name="T48" fmla="*/ 708 w 781"/>
                <a:gd name="T49" fmla="*/ 522 h 676"/>
                <a:gd name="T50" fmla="*/ 661 w 781"/>
                <a:gd name="T51" fmla="*/ 458 h 676"/>
                <a:gd name="T52" fmla="*/ 603 w 781"/>
                <a:gd name="T53" fmla="*/ 396 h 676"/>
                <a:gd name="T54" fmla="*/ 529 w 781"/>
                <a:gd name="T55" fmla="*/ 339 h 676"/>
                <a:gd name="T56" fmla="*/ 488 w 781"/>
                <a:gd name="T57" fmla="*/ 313 h 676"/>
                <a:gd name="T58" fmla="*/ 440 w 781"/>
                <a:gd name="T59" fmla="*/ 292 h 676"/>
                <a:gd name="T60" fmla="*/ 407 w 781"/>
                <a:gd name="T61" fmla="*/ 281 h 676"/>
                <a:gd name="T62" fmla="*/ 333 w 781"/>
                <a:gd name="T63" fmla="*/ 262 h 676"/>
                <a:gd name="T64" fmla="*/ 260 w 781"/>
                <a:gd name="T65" fmla="*/ 249 h 676"/>
                <a:gd name="T66" fmla="*/ 154 w 781"/>
                <a:gd name="T67" fmla="*/ 241 h 676"/>
                <a:gd name="T68" fmla="*/ 45 w 781"/>
                <a:gd name="T69" fmla="*/ 239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1" h="676">
                  <a:moveTo>
                    <a:pt x="0" y="241"/>
                  </a:moveTo>
                  <a:lnTo>
                    <a:pt x="0" y="241"/>
                  </a:lnTo>
                  <a:lnTo>
                    <a:pt x="7" y="228"/>
                  </a:lnTo>
                  <a:lnTo>
                    <a:pt x="26" y="196"/>
                  </a:lnTo>
                  <a:lnTo>
                    <a:pt x="41" y="175"/>
                  </a:lnTo>
                  <a:lnTo>
                    <a:pt x="58" y="151"/>
                  </a:lnTo>
                  <a:lnTo>
                    <a:pt x="79" y="126"/>
                  </a:lnTo>
                  <a:lnTo>
                    <a:pt x="103" y="102"/>
                  </a:lnTo>
                  <a:lnTo>
                    <a:pt x="130" y="77"/>
                  </a:lnTo>
                  <a:lnTo>
                    <a:pt x="160" y="55"/>
                  </a:lnTo>
                  <a:lnTo>
                    <a:pt x="194" y="34"/>
                  </a:lnTo>
                  <a:lnTo>
                    <a:pt x="211" y="26"/>
                  </a:lnTo>
                  <a:lnTo>
                    <a:pt x="229" y="19"/>
                  </a:lnTo>
                  <a:lnTo>
                    <a:pt x="250" y="11"/>
                  </a:lnTo>
                  <a:lnTo>
                    <a:pt x="269" y="6"/>
                  </a:lnTo>
                  <a:lnTo>
                    <a:pt x="290" y="2"/>
                  </a:lnTo>
                  <a:lnTo>
                    <a:pt x="312" y="0"/>
                  </a:lnTo>
                  <a:lnTo>
                    <a:pt x="335" y="0"/>
                  </a:lnTo>
                  <a:lnTo>
                    <a:pt x="358" y="0"/>
                  </a:lnTo>
                  <a:lnTo>
                    <a:pt x="382" y="4"/>
                  </a:lnTo>
                  <a:lnTo>
                    <a:pt x="407" y="8"/>
                  </a:lnTo>
                  <a:lnTo>
                    <a:pt x="407" y="8"/>
                  </a:lnTo>
                  <a:lnTo>
                    <a:pt x="437" y="17"/>
                  </a:lnTo>
                  <a:lnTo>
                    <a:pt x="465" y="28"/>
                  </a:lnTo>
                  <a:lnTo>
                    <a:pt x="491" y="41"/>
                  </a:lnTo>
                  <a:lnTo>
                    <a:pt x="516" y="58"/>
                  </a:lnTo>
                  <a:lnTo>
                    <a:pt x="540" y="77"/>
                  </a:lnTo>
                  <a:lnTo>
                    <a:pt x="563" y="98"/>
                  </a:lnTo>
                  <a:lnTo>
                    <a:pt x="584" y="121"/>
                  </a:lnTo>
                  <a:lnTo>
                    <a:pt x="603" y="145"/>
                  </a:lnTo>
                  <a:lnTo>
                    <a:pt x="621" y="170"/>
                  </a:lnTo>
                  <a:lnTo>
                    <a:pt x="638" y="198"/>
                  </a:lnTo>
                  <a:lnTo>
                    <a:pt x="655" y="224"/>
                  </a:lnTo>
                  <a:lnTo>
                    <a:pt x="668" y="254"/>
                  </a:lnTo>
                  <a:lnTo>
                    <a:pt x="684" y="283"/>
                  </a:lnTo>
                  <a:lnTo>
                    <a:pt x="695" y="313"/>
                  </a:lnTo>
                  <a:lnTo>
                    <a:pt x="717" y="371"/>
                  </a:lnTo>
                  <a:lnTo>
                    <a:pt x="734" y="430"/>
                  </a:lnTo>
                  <a:lnTo>
                    <a:pt x="749" y="486"/>
                  </a:lnTo>
                  <a:lnTo>
                    <a:pt x="761" y="537"/>
                  </a:lnTo>
                  <a:lnTo>
                    <a:pt x="768" y="584"/>
                  </a:lnTo>
                  <a:lnTo>
                    <a:pt x="780" y="652"/>
                  </a:lnTo>
                  <a:lnTo>
                    <a:pt x="781" y="676"/>
                  </a:lnTo>
                  <a:lnTo>
                    <a:pt x="781" y="676"/>
                  </a:lnTo>
                  <a:lnTo>
                    <a:pt x="778" y="665"/>
                  </a:lnTo>
                  <a:lnTo>
                    <a:pt x="765" y="631"/>
                  </a:lnTo>
                  <a:lnTo>
                    <a:pt x="755" y="609"/>
                  </a:lnTo>
                  <a:lnTo>
                    <a:pt x="742" y="582"/>
                  </a:lnTo>
                  <a:lnTo>
                    <a:pt x="725" y="554"/>
                  </a:lnTo>
                  <a:lnTo>
                    <a:pt x="708" y="522"/>
                  </a:lnTo>
                  <a:lnTo>
                    <a:pt x="685" y="492"/>
                  </a:lnTo>
                  <a:lnTo>
                    <a:pt x="661" y="458"/>
                  </a:lnTo>
                  <a:lnTo>
                    <a:pt x="633" y="426"/>
                  </a:lnTo>
                  <a:lnTo>
                    <a:pt x="603" y="396"/>
                  </a:lnTo>
                  <a:lnTo>
                    <a:pt x="567" y="365"/>
                  </a:lnTo>
                  <a:lnTo>
                    <a:pt x="529" y="339"/>
                  </a:lnTo>
                  <a:lnTo>
                    <a:pt x="508" y="326"/>
                  </a:lnTo>
                  <a:lnTo>
                    <a:pt x="488" y="313"/>
                  </a:lnTo>
                  <a:lnTo>
                    <a:pt x="465" y="303"/>
                  </a:lnTo>
                  <a:lnTo>
                    <a:pt x="440" y="292"/>
                  </a:lnTo>
                  <a:lnTo>
                    <a:pt x="440" y="292"/>
                  </a:lnTo>
                  <a:lnTo>
                    <a:pt x="407" y="281"/>
                  </a:lnTo>
                  <a:lnTo>
                    <a:pt x="371" y="269"/>
                  </a:lnTo>
                  <a:lnTo>
                    <a:pt x="333" y="262"/>
                  </a:lnTo>
                  <a:lnTo>
                    <a:pt x="297" y="254"/>
                  </a:lnTo>
                  <a:lnTo>
                    <a:pt x="260" y="249"/>
                  </a:lnTo>
                  <a:lnTo>
                    <a:pt x="224" y="245"/>
                  </a:lnTo>
                  <a:lnTo>
                    <a:pt x="154" y="241"/>
                  </a:lnTo>
                  <a:lnTo>
                    <a:pt x="92" y="239"/>
                  </a:lnTo>
                  <a:lnTo>
                    <a:pt x="45" y="239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F39C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C42D77F4-4510-401E-9184-D9F9F833A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650" y="1981200"/>
              <a:ext cx="1239838" cy="1073150"/>
            </a:xfrm>
            <a:custGeom>
              <a:avLst/>
              <a:gdLst>
                <a:gd name="T0" fmla="*/ 0 w 781"/>
                <a:gd name="T1" fmla="*/ 241 h 676"/>
                <a:gd name="T2" fmla="*/ 26 w 781"/>
                <a:gd name="T3" fmla="*/ 196 h 676"/>
                <a:gd name="T4" fmla="*/ 58 w 781"/>
                <a:gd name="T5" fmla="*/ 151 h 676"/>
                <a:gd name="T6" fmla="*/ 103 w 781"/>
                <a:gd name="T7" fmla="*/ 102 h 676"/>
                <a:gd name="T8" fmla="*/ 160 w 781"/>
                <a:gd name="T9" fmla="*/ 55 h 676"/>
                <a:gd name="T10" fmla="*/ 211 w 781"/>
                <a:gd name="T11" fmla="*/ 26 h 676"/>
                <a:gd name="T12" fmla="*/ 250 w 781"/>
                <a:gd name="T13" fmla="*/ 11 h 676"/>
                <a:gd name="T14" fmla="*/ 290 w 781"/>
                <a:gd name="T15" fmla="*/ 2 h 676"/>
                <a:gd name="T16" fmla="*/ 335 w 781"/>
                <a:gd name="T17" fmla="*/ 0 h 676"/>
                <a:gd name="T18" fmla="*/ 382 w 781"/>
                <a:gd name="T19" fmla="*/ 4 h 676"/>
                <a:gd name="T20" fmla="*/ 407 w 781"/>
                <a:gd name="T21" fmla="*/ 8 h 676"/>
                <a:gd name="T22" fmla="*/ 465 w 781"/>
                <a:gd name="T23" fmla="*/ 28 h 676"/>
                <a:gd name="T24" fmla="*/ 516 w 781"/>
                <a:gd name="T25" fmla="*/ 58 h 676"/>
                <a:gd name="T26" fmla="*/ 563 w 781"/>
                <a:gd name="T27" fmla="*/ 98 h 676"/>
                <a:gd name="T28" fmla="*/ 603 w 781"/>
                <a:gd name="T29" fmla="*/ 145 h 676"/>
                <a:gd name="T30" fmla="*/ 638 w 781"/>
                <a:gd name="T31" fmla="*/ 198 h 676"/>
                <a:gd name="T32" fmla="*/ 668 w 781"/>
                <a:gd name="T33" fmla="*/ 254 h 676"/>
                <a:gd name="T34" fmla="*/ 695 w 781"/>
                <a:gd name="T35" fmla="*/ 313 h 676"/>
                <a:gd name="T36" fmla="*/ 734 w 781"/>
                <a:gd name="T37" fmla="*/ 430 h 676"/>
                <a:gd name="T38" fmla="*/ 761 w 781"/>
                <a:gd name="T39" fmla="*/ 537 h 676"/>
                <a:gd name="T40" fmla="*/ 780 w 781"/>
                <a:gd name="T41" fmla="*/ 652 h 676"/>
                <a:gd name="T42" fmla="*/ 781 w 781"/>
                <a:gd name="T43" fmla="*/ 676 h 676"/>
                <a:gd name="T44" fmla="*/ 765 w 781"/>
                <a:gd name="T45" fmla="*/ 631 h 676"/>
                <a:gd name="T46" fmla="*/ 742 w 781"/>
                <a:gd name="T47" fmla="*/ 582 h 676"/>
                <a:gd name="T48" fmla="*/ 708 w 781"/>
                <a:gd name="T49" fmla="*/ 522 h 676"/>
                <a:gd name="T50" fmla="*/ 661 w 781"/>
                <a:gd name="T51" fmla="*/ 458 h 676"/>
                <a:gd name="T52" fmla="*/ 603 w 781"/>
                <a:gd name="T53" fmla="*/ 396 h 676"/>
                <a:gd name="T54" fmla="*/ 529 w 781"/>
                <a:gd name="T55" fmla="*/ 339 h 676"/>
                <a:gd name="T56" fmla="*/ 488 w 781"/>
                <a:gd name="T57" fmla="*/ 313 h 676"/>
                <a:gd name="T58" fmla="*/ 440 w 781"/>
                <a:gd name="T59" fmla="*/ 292 h 676"/>
                <a:gd name="T60" fmla="*/ 407 w 781"/>
                <a:gd name="T61" fmla="*/ 281 h 676"/>
                <a:gd name="T62" fmla="*/ 333 w 781"/>
                <a:gd name="T63" fmla="*/ 262 h 676"/>
                <a:gd name="T64" fmla="*/ 260 w 781"/>
                <a:gd name="T65" fmla="*/ 249 h 676"/>
                <a:gd name="T66" fmla="*/ 154 w 781"/>
                <a:gd name="T67" fmla="*/ 241 h 676"/>
                <a:gd name="T68" fmla="*/ 45 w 781"/>
                <a:gd name="T69" fmla="*/ 239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1" h="676">
                  <a:moveTo>
                    <a:pt x="0" y="241"/>
                  </a:moveTo>
                  <a:lnTo>
                    <a:pt x="0" y="241"/>
                  </a:lnTo>
                  <a:lnTo>
                    <a:pt x="7" y="228"/>
                  </a:lnTo>
                  <a:lnTo>
                    <a:pt x="26" y="196"/>
                  </a:lnTo>
                  <a:lnTo>
                    <a:pt x="41" y="175"/>
                  </a:lnTo>
                  <a:lnTo>
                    <a:pt x="58" y="151"/>
                  </a:lnTo>
                  <a:lnTo>
                    <a:pt x="79" y="126"/>
                  </a:lnTo>
                  <a:lnTo>
                    <a:pt x="103" y="102"/>
                  </a:lnTo>
                  <a:lnTo>
                    <a:pt x="130" y="77"/>
                  </a:lnTo>
                  <a:lnTo>
                    <a:pt x="160" y="55"/>
                  </a:lnTo>
                  <a:lnTo>
                    <a:pt x="194" y="34"/>
                  </a:lnTo>
                  <a:lnTo>
                    <a:pt x="211" y="26"/>
                  </a:lnTo>
                  <a:lnTo>
                    <a:pt x="229" y="19"/>
                  </a:lnTo>
                  <a:lnTo>
                    <a:pt x="250" y="11"/>
                  </a:lnTo>
                  <a:lnTo>
                    <a:pt x="269" y="6"/>
                  </a:lnTo>
                  <a:lnTo>
                    <a:pt x="290" y="2"/>
                  </a:lnTo>
                  <a:lnTo>
                    <a:pt x="312" y="0"/>
                  </a:lnTo>
                  <a:lnTo>
                    <a:pt x="335" y="0"/>
                  </a:lnTo>
                  <a:lnTo>
                    <a:pt x="358" y="0"/>
                  </a:lnTo>
                  <a:lnTo>
                    <a:pt x="382" y="4"/>
                  </a:lnTo>
                  <a:lnTo>
                    <a:pt x="407" y="8"/>
                  </a:lnTo>
                  <a:lnTo>
                    <a:pt x="407" y="8"/>
                  </a:lnTo>
                  <a:lnTo>
                    <a:pt x="437" y="17"/>
                  </a:lnTo>
                  <a:lnTo>
                    <a:pt x="465" y="28"/>
                  </a:lnTo>
                  <a:lnTo>
                    <a:pt x="491" y="41"/>
                  </a:lnTo>
                  <a:lnTo>
                    <a:pt x="516" y="58"/>
                  </a:lnTo>
                  <a:lnTo>
                    <a:pt x="540" y="77"/>
                  </a:lnTo>
                  <a:lnTo>
                    <a:pt x="563" y="98"/>
                  </a:lnTo>
                  <a:lnTo>
                    <a:pt x="584" y="121"/>
                  </a:lnTo>
                  <a:lnTo>
                    <a:pt x="603" y="145"/>
                  </a:lnTo>
                  <a:lnTo>
                    <a:pt x="621" y="170"/>
                  </a:lnTo>
                  <a:lnTo>
                    <a:pt x="638" y="198"/>
                  </a:lnTo>
                  <a:lnTo>
                    <a:pt x="655" y="224"/>
                  </a:lnTo>
                  <a:lnTo>
                    <a:pt x="668" y="254"/>
                  </a:lnTo>
                  <a:lnTo>
                    <a:pt x="684" y="283"/>
                  </a:lnTo>
                  <a:lnTo>
                    <a:pt x="695" y="313"/>
                  </a:lnTo>
                  <a:lnTo>
                    <a:pt x="717" y="371"/>
                  </a:lnTo>
                  <a:lnTo>
                    <a:pt x="734" y="430"/>
                  </a:lnTo>
                  <a:lnTo>
                    <a:pt x="749" y="486"/>
                  </a:lnTo>
                  <a:lnTo>
                    <a:pt x="761" y="537"/>
                  </a:lnTo>
                  <a:lnTo>
                    <a:pt x="768" y="584"/>
                  </a:lnTo>
                  <a:lnTo>
                    <a:pt x="780" y="652"/>
                  </a:lnTo>
                  <a:lnTo>
                    <a:pt x="781" y="676"/>
                  </a:lnTo>
                  <a:lnTo>
                    <a:pt x="781" y="676"/>
                  </a:lnTo>
                  <a:lnTo>
                    <a:pt x="778" y="665"/>
                  </a:lnTo>
                  <a:lnTo>
                    <a:pt x="765" y="631"/>
                  </a:lnTo>
                  <a:lnTo>
                    <a:pt x="755" y="609"/>
                  </a:lnTo>
                  <a:lnTo>
                    <a:pt x="742" y="582"/>
                  </a:lnTo>
                  <a:lnTo>
                    <a:pt x="725" y="554"/>
                  </a:lnTo>
                  <a:lnTo>
                    <a:pt x="708" y="522"/>
                  </a:lnTo>
                  <a:lnTo>
                    <a:pt x="685" y="492"/>
                  </a:lnTo>
                  <a:lnTo>
                    <a:pt x="661" y="458"/>
                  </a:lnTo>
                  <a:lnTo>
                    <a:pt x="633" y="426"/>
                  </a:lnTo>
                  <a:lnTo>
                    <a:pt x="603" y="396"/>
                  </a:lnTo>
                  <a:lnTo>
                    <a:pt x="567" y="365"/>
                  </a:lnTo>
                  <a:lnTo>
                    <a:pt x="529" y="339"/>
                  </a:lnTo>
                  <a:lnTo>
                    <a:pt x="508" y="326"/>
                  </a:lnTo>
                  <a:lnTo>
                    <a:pt x="488" y="313"/>
                  </a:lnTo>
                  <a:lnTo>
                    <a:pt x="465" y="303"/>
                  </a:lnTo>
                  <a:lnTo>
                    <a:pt x="440" y="292"/>
                  </a:lnTo>
                  <a:lnTo>
                    <a:pt x="440" y="292"/>
                  </a:lnTo>
                  <a:lnTo>
                    <a:pt x="407" y="281"/>
                  </a:lnTo>
                  <a:lnTo>
                    <a:pt x="371" y="269"/>
                  </a:lnTo>
                  <a:lnTo>
                    <a:pt x="333" y="262"/>
                  </a:lnTo>
                  <a:lnTo>
                    <a:pt x="297" y="254"/>
                  </a:lnTo>
                  <a:lnTo>
                    <a:pt x="260" y="249"/>
                  </a:lnTo>
                  <a:lnTo>
                    <a:pt x="224" y="245"/>
                  </a:lnTo>
                  <a:lnTo>
                    <a:pt x="154" y="241"/>
                  </a:lnTo>
                  <a:lnTo>
                    <a:pt x="92" y="239"/>
                  </a:lnTo>
                  <a:lnTo>
                    <a:pt x="45" y="239"/>
                  </a:lnTo>
                  <a:lnTo>
                    <a:pt x="0" y="2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EC7F0042-08FA-48A0-ADCC-810FF48B6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7763" y="2459038"/>
              <a:ext cx="828675" cy="1393825"/>
            </a:xfrm>
            <a:custGeom>
              <a:avLst/>
              <a:gdLst>
                <a:gd name="T0" fmla="*/ 173 w 522"/>
                <a:gd name="T1" fmla="*/ 0 h 878"/>
                <a:gd name="T2" fmla="*/ 224 w 522"/>
                <a:gd name="T3" fmla="*/ 12 h 878"/>
                <a:gd name="T4" fmla="*/ 277 w 522"/>
                <a:gd name="T5" fmla="*/ 29 h 878"/>
                <a:gd name="T6" fmla="*/ 339 w 522"/>
                <a:gd name="T7" fmla="*/ 55 h 878"/>
                <a:gd name="T8" fmla="*/ 401 w 522"/>
                <a:gd name="T9" fmla="*/ 95 h 878"/>
                <a:gd name="T10" fmla="*/ 444 w 522"/>
                <a:gd name="T11" fmla="*/ 134 h 878"/>
                <a:gd name="T12" fmla="*/ 469 w 522"/>
                <a:gd name="T13" fmla="*/ 166 h 878"/>
                <a:gd name="T14" fmla="*/ 490 w 522"/>
                <a:gd name="T15" fmla="*/ 204 h 878"/>
                <a:gd name="T16" fmla="*/ 507 w 522"/>
                <a:gd name="T17" fmla="*/ 243 h 878"/>
                <a:gd name="T18" fmla="*/ 518 w 522"/>
                <a:gd name="T19" fmla="*/ 291 h 878"/>
                <a:gd name="T20" fmla="*/ 522 w 522"/>
                <a:gd name="T21" fmla="*/ 315 h 878"/>
                <a:gd name="T22" fmla="*/ 520 w 522"/>
                <a:gd name="T23" fmla="*/ 377 h 878"/>
                <a:gd name="T24" fmla="*/ 507 w 522"/>
                <a:gd name="T25" fmla="*/ 436 h 878"/>
                <a:gd name="T26" fmla="*/ 484 w 522"/>
                <a:gd name="T27" fmla="*/ 492 h 878"/>
                <a:gd name="T28" fmla="*/ 452 w 522"/>
                <a:gd name="T29" fmla="*/ 545 h 878"/>
                <a:gd name="T30" fmla="*/ 412 w 522"/>
                <a:gd name="T31" fmla="*/ 594 h 878"/>
                <a:gd name="T32" fmla="*/ 369 w 522"/>
                <a:gd name="T33" fmla="*/ 641 h 878"/>
                <a:gd name="T34" fmla="*/ 320 w 522"/>
                <a:gd name="T35" fmla="*/ 684 h 878"/>
                <a:gd name="T36" fmla="*/ 222 w 522"/>
                <a:gd name="T37" fmla="*/ 758 h 878"/>
                <a:gd name="T38" fmla="*/ 128 w 522"/>
                <a:gd name="T39" fmla="*/ 816 h 878"/>
                <a:gd name="T40" fmla="*/ 24 w 522"/>
                <a:gd name="T41" fmla="*/ 869 h 878"/>
                <a:gd name="T42" fmla="*/ 0 w 522"/>
                <a:gd name="T43" fmla="*/ 878 h 878"/>
                <a:gd name="T44" fmla="*/ 39 w 522"/>
                <a:gd name="T45" fmla="*/ 848 h 878"/>
                <a:gd name="T46" fmla="*/ 79 w 522"/>
                <a:gd name="T47" fmla="*/ 811 h 878"/>
                <a:gd name="T48" fmla="*/ 124 w 522"/>
                <a:gd name="T49" fmla="*/ 760 h 878"/>
                <a:gd name="T50" fmla="*/ 171 w 522"/>
                <a:gd name="T51" fmla="*/ 698 h 878"/>
                <a:gd name="T52" fmla="*/ 213 w 522"/>
                <a:gd name="T53" fmla="*/ 620 h 878"/>
                <a:gd name="T54" fmla="*/ 245 w 522"/>
                <a:gd name="T55" fmla="*/ 534 h 878"/>
                <a:gd name="T56" fmla="*/ 256 w 522"/>
                <a:gd name="T57" fmla="*/ 487 h 878"/>
                <a:gd name="T58" fmla="*/ 262 w 522"/>
                <a:gd name="T59" fmla="*/ 436 h 878"/>
                <a:gd name="T60" fmla="*/ 262 w 522"/>
                <a:gd name="T61" fmla="*/ 400 h 878"/>
                <a:gd name="T62" fmla="*/ 258 w 522"/>
                <a:gd name="T63" fmla="*/ 324 h 878"/>
                <a:gd name="T64" fmla="*/ 247 w 522"/>
                <a:gd name="T65" fmla="*/ 249 h 878"/>
                <a:gd name="T66" fmla="*/ 222 w 522"/>
                <a:gd name="T67" fmla="*/ 146 h 878"/>
                <a:gd name="T68" fmla="*/ 188 w 522"/>
                <a:gd name="T69" fmla="*/ 42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2" h="878">
                  <a:moveTo>
                    <a:pt x="173" y="0"/>
                  </a:moveTo>
                  <a:lnTo>
                    <a:pt x="173" y="0"/>
                  </a:lnTo>
                  <a:lnTo>
                    <a:pt x="188" y="2"/>
                  </a:lnTo>
                  <a:lnTo>
                    <a:pt x="224" y="12"/>
                  </a:lnTo>
                  <a:lnTo>
                    <a:pt x="250" y="19"/>
                  </a:lnTo>
                  <a:lnTo>
                    <a:pt x="277" y="29"/>
                  </a:lnTo>
                  <a:lnTo>
                    <a:pt x="307" y="40"/>
                  </a:lnTo>
                  <a:lnTo>
                    <a:pt x="339" y="55"/>
                  </a:lnTo>
                  <a:lnTo>
                    <a:pt x="371" y="74"/>
                  </a:lnTo>
                  <a:lnTo>
                    <a:pt x="401" y="95"/>
                  </a:lnTo>
                  <a:lnTo>
                    <a:pt x="429" y="121"/>
                  </a:lnTo>
                  <a:lnTo>
                    <a:pt x="444" y="134"/>
                  </a:lnTo>
                  <a:lnTo>
                    <a:pt x="458" y="151"/>
                  </a:lnTo>
                  <a:lnTo>
                    <a:pt x="469" y="166"/>
                  </a:lnTo>
                  <a:lnTo>
                    <a:pt x="480" y="185"/>
                  </a:lnTo>
                  <a:lnTo>
                    <a:pt x="490" y="204"/>
                  </a:lnTo>
                  <a:lnTo>
                    <a:pt x="499" y="223"/>
                  </a:lnTo>
                  <a:lnTo>
                    <a:pt x="507" y="243"/>
                  </a:lnTo>
                  <a:lnTo>
                    <a:pt x="512" y="266"/>
                  </a:lnTo>
                  <a:lnTo>
                    <a:pt x="518" y="291"/>
                  </a:lnTo>
                  <a:lnTo>
                    <a:pt x="522" y="315"/>
                  </a:lnTo>
                  <a:lnTo>
                    <a:pt x="522" y="315"/>
                  </a:lnTo>
                  <a:lnTo>
                    <a:pt x="522" y="347"/>
                  </a:lnTo>
                  <a:lnTo>
                    <a:pt x="520" y="377"/>
                  </a:lnTo>
                  <a:lnTo>
                    <a:pt x="514" y="407"/>
                  </a:lnTo>
                  <a:lnTo>
                    <a:pt x="507" y="436"/>
                  </a:lnTo>
                  <a:lnTo>
                    <a:pt x="495" y="464"/>
                  </a:lnTo>
                  <a:lnTo>
                    <a:pt x="484" y="492"/>
                  </a:lnTo>
                  <a:lnTo>
                    <a:pt x="469" y="519"/>
                  </a:lnTo>
                  <a:lnTo>
                    <a:pt x="452" y="545"/>
                  </a:lnTo>
                  <a:lnTo>
                    <a:pt x="433" y="569"/>
                  </a:lnTo>
                  <a:lnTo>
                    <a:pt x="412" y="594"/>
                  </a:lnTo>
                  <a:lnTo>
                    <a:pt x="392" y="618"/>
                  </a:lnTo>
                  <a:lnTo>
                    <a:pt x="369" y="641"/>
                  </a:lnTo>
                  <a:lnTo>
                    <a:pt x="344" y="664"/>
                  </a:lnTo>
                  <a:lnTo>
                    <a:pt x="320" y="684"/>
                  </a:lnTo>
                  <a:lnTo>
                    <a:pt x="271" y="722"/>
                  </a:lnTo>
                  <a:lnTo>
                    <a:pt x="222" y="758"/>
                  </a:lnTo>
                  <a:lnTo>
                    <a:pt x="173" y="788"/>
                  </a:lnTo>
                  <a:lnTo>
                    <a:pt x="128" y="816"/>
                  </a:lnTo>
                  <a:lnTo>
                    <a:pt x="86" y="837"/>
                  </a:lnTo>
                  <a:lnTo>
                    <a:pt x="24" y="869"/>
                  </a:lnTo>
                  <a:lnTo>
                    <a:pt x="0" y="878"/>
                  </a:lnTo>
                  <a:lnTo>
                    <a:pt x="0" y="878"/>
                  </a:lnTo>
                  <a:lnTo>
                    <a:pt x="11" y="871"/>
                  </a:lnTo>
                  <a:lnTo>
                    <a:pt x="39" y="848"/>
                  </a:lnTo>
                  <a:lnTo>
                    <a:pt x="58" y="831"/>
                  </a:lnTo>
                  <a:lnTo>
                    <a:pt x="79" y="811"/>
                  </a:lnTo>
                  <a:lnTo>
                    <a:pt x="101" y="788"/>
                  </a:lnTo>
                  <a:lnTo>
                    <a:pt x="124" y="760"/>
                  </a:lnTo>
                  <a:lnTo>
                    <a:pt x="149" y="730"/>
                  </a:lnTo>
                  <a:lnTo>
                    <a:pt x="171" y="698"/>
                  </a:lnTo>
                  <a:lnTo>
                    <a:pt x="194" y="660"/>
                  </a:lnTo>
                  <a:lnTo>
                    <a:pt x="213" y="620"/>
                  </a:lnTo>
                  <a:lnTo>
                    <a:pt x="230" y="579"/>
                  </a:lnTo>
                  <a:lnTo>
                    <a:pt x="245" y="534"/>
                  </a:lnTo>
                  <a:lnTo>
                    <a:pt x="250" y="511"/>
                  </a:lnTo>
                  <a:lnTo>
                    <a:pt x="256" y="487"/>
                  </a:lnTo>
                  <a:lnTo>
                    <a:pt x="258" y="462"/>
                  </a:lnTo>
                  <a:lnTo>
                    <a:pt x="262" y="436"/>
                  </a:lnTo>
                  <a:lnTo>
                    <a:pt x="262" y="436"/>
                  </a:lnTo>
                  <a:lnTo>
                    <a:pt x="262" y="400"/>
                  </a:lnTo>
                  <a:lnTo>
                    <a:pt x="260" y="362"/>
                  </a:lnTo>
                  <a:lnTo>
                    <a:pt x="258" y="324"/>
                  </a:lnTo>
                  <a:lnTo>
                    <a:pt x="252" y="287"/>
                  </a:lnTo>
                  <a:lnTo>
                    <a:pt x="247" y="249"/>
                  </a:lnTo>
                  <a:lnTo>
                    <a:pt x="239" y="213"/>
                  </a:lnTo>
                  <a:lnTo>
                    <a:pt x="222" y="146"/>
                  </a:lnTo>
                  <a:lnTo>
                    <a:pt x="205" y="87"/>
                  </a:lnTo>
                  <a:lnTo>
                    <a:pt x="188" y="4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16A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47FA1F1A-7461-4C13-8799-F8DB3DF39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7763" y="2459038"/>
              <a:ext cx="828675" cy="1393825"/>
            </a:xfrm>
            <a:custGeom>
              <a:avLst/>
              <a:gdLst>
                <a:gd name="T0" fmla="*/ 173 w 522"/>
                <a:gd name="T1" fmla="*/ 0 h 878"/>
                <a:gd name="T2" fmla="*/ 224 w 522"/>
                <a:gd name="T3" fmla="*/ 12 h 878"/>
                <a:gd name="T4" fmla="*/ 277 w 522"/>
                <a:gd name="T5" fmla="*/ 29 h 878"/>
                <a:gd name="T6" fmla="*/ 339 w 522"/>
                <a:gd name="T7" fmla="*/ 55 h 878"/>
                <a:gd name="T8" fmla="*/ 401 w 522"/>
                <a:gd name="T9" fmla="*/ 95 h 878"/>
                <a:gd name="T10" fmla="*/ 444 w 522"/>
                <a:gd name="T11" fmla="*/ 134 h 878"/>
                <a:gd name="T12" fmla="*/ 469 w 522"/>
                <a:gd name="T13" fmla="*/ 166 h 878"/>
                <a:gd name="T14" fmla="*/ 490 w 522"/>
                <a:gd name="T15" fmla="*/ 204 h 878"/>
                <a:gd name="T16" fmla="*/ 507 w 522"/>
                <a:gd name="T17" fmla="*/ 243 h 878"/>
                <a:gd name="T18" fmla="*/ 518 w 522"/>
                <a:gd name="T19" fmla="*/ 291 h 878"/>
                <a:gd name="T20" fmla="*/ 522 w 522"/>
                <a:gd name="T21" fmla="*/ 315 h 878"/>
                <a:gd name="T22" fmla="*/ 520 w 522"/>
                <a:gd name="T23" fmla="*/ 377 h 878"/>
                <a:gd name="T24" fmla="*/ 507 w 522"/>
                <a:gd name="T25" fmla="*/ 436 h 878"/>
                <a:gd name="T26" fmla="*/ 484 w 522"/>
                <a:gd name="T27" fmla="*/ 492 h 878"/>
                <a:gd name="T28" fmla="*/ 452 w 522"/>
                <a:gd name="T29" fmla="*/ 545 h 878"/>
                <a:gd name="T30" fmla="*/ 412 w 522"/>
                <a:gd name="T31" fmla="*/ 594 h 878"/>
                <a:gd name="T32" fmla="*/ 369 w 522"/>
                <a:gd name="T33" fmla="*/ 641 h 878"/>
                <a:gd name="T34" fmla="*/ 320 w 522"/>
                <a:gd name="T35" fmla="*/ 684 h 878"/>
                <a:gd name="T36" fmla="*/ 222 w 522"/>
                <a:gd name="T37" fmla="*/ 758 h 878"/>
                <a:gd name="T38" fmla="*/ 128 w 522"/>
                <a:gd name="T39" fmla="*/ 816 h 878"/>
                <a:gd name="T40" fmla="*/ 24 w 522"/>
                <a:gd name="T41" fmla="*/ 869 h 878"/>
                <a:gd name="T42" fmla="*/ 0 w 522"/>
                <a:gd name="T43" fmla="*/ 878 h 878"/>
                <a:gd name="T44" fmla="*/ 39 w 522"/>
                <a:gd name="T45" fmla="*/ 848 h 878"/>
                <a:gd name="T46" fmla="*/ 79 w 522"/>
                <a:gd name="T47" fmla="*/ 811 h 878"/>
                <a:gd name="T48" fmla="*/ 124 w 522"/>
                <a:gd name="T49" fmla="*/ 760 h 878"/>
                <a:gd name="T50" fmla="*/ 171 w 522"/>
                <a:gd name="T51" fmla="*/ 698 h 878"/>
                <a:gd name="T52" fmla="*/ 213 w 522"/>
                <a:gd name="T53" fmla="*/ 620 h 878"/>
                <a:gd name="T54" fmla="*/ 245 w 522"/>
                <a:gd name="T55" fmla="*/ 534 h 878"/>
                <a:gd name="T56" fmla="*/ 256 w 522"/>
                <a:gd name="T57" fmla="*/ 487 h 878"/>
                <a:gd name="T58" fmla="*/ 262 w 522"/>
                <a:gd name="T59" fmla="*/ 436 h 878"/>
                <a:gd name="T60" fmla="*/ 262 w 522"/>
                <a:gd name="T61" fmla="*/ 400 h 878"/>
                <a:gd name="T62" fmla="*/ 258 w 522"/>
                <a:gd name="T63" fmla="*/ 324 h 878"/>
                <a:gd name="T64" fmla="*/ 247 w 522"/>
                <a:gd name="T65" fmla="*/ 249 h 878"/>
                <a:gd name="T66" fmla="*/ 222 w 522"/>
                <a:gd name="T67" fmla="*/ 146 h 878"/>
                <a:gd name="T68" fmla="*/ 188 w 522"/>
                <a:gd name="T69" fmla="*/ 42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2" h="878">
                  <a:moveTo>
                    <a:pt x="173" y="0"/>
                  </a:moveTo>
                  <a:lnTo>
                    <a:pt x="173" y="0"/>
                  </a:lnTo>
                  <a:lnTo>
                    <a:pt x="188" y="2"/>
                  </a:lnTo>
                  <a:lnTo>
                    <a:pt x="224" y="12"/>
                  </a:lnTo>
                  <a:lnTo>
                    <a:pt x="250" y="19"/>
                  </a:lnTo>
                  <a:lnTo>
                    <a:pt x="277" y="29"/>
                  </a:lnTo>
                  <a:lnTo>
                    <a:pt x="307" y="40"/>
                  </a:lnTo>
                  <a:lnTo>
                    <a:pt x="339" y="55"/>
                  </a:lnTo>
                  <a:lnTo>
                    <a:pt x="371" y="74"/>
                  </a:lnTo>
                  <a:lnTo>
                    <a:pt x="401" y="95"/>
                  </a:lnTo>
                  <a:lnTo>
                    <a:pt x="429" y="121"/>
                  </a:lnTo>
                  <a:lnTo>
                    <a:pt x="444" y="134"/>
                  </a:lnTo>
                  <a:lnTo>
                    <a:pt x="458" y="151"/>
                  </a:lnTo>
                  <a:lnTo>
                    <a:pt x="469" y="166"/>
                  </a:lnTo>
                  <a:lnTo>
                    <a:pt x="480" y="185"/>
                  </a:lnTo>
                  <a:lnTo>
                    <a:pt x="490" y="204"/>
                  </a:lnTo>
                  <a:lnTo>
                    <a:pt x="499" y="223"/>
                  </a:lnTo>
                  <a:lnTo>
                    <a:pt x="507" y="243"/>
                  </a:lnTo>
                  <a:lnTo>
                    <a:pt x="512" y="266"/>
                  </a:lnTo>
                  <a:lnTo>
                    <a:pt x="518" y="291"/>
                  </a:lnTo>
                  <a:lnTo>
                    <a:pt x="522" y="315"/>
                  </a:lnTo>
                  <a:lnTo>
                    <a:pt x="522" y="315"/>
                  </a:lnTo>
                  <a:lnTo>
                    <a:pt x="522" y="347"/>
                  </a:lnTo>
                  <a:lnTo>
                    <a:pt x="520" y="377"/>
                  </a:lnTo>
                  <a:lnTo>
                    <a:pt x="514" y="407"/>
                  </a:lnTo>
                  <a:lnTo>
                    <a:pt x="507" y="436"/>
                  </a:lnTo>
                  <a:lnTo>
                    <a:pt x="495" y="464"/>
                  </a:lnTo>
                  <a:lnTo>
                    <a:pt x="484" y="492"/>
                  </a:lnTo>
                  <a:lnTo>
                    <a:pt x="469" y="519"/>
                  </a:lnTo>
                  <a:lnTo>
                    <a:pt x="452" y="545"/>
                  </a:lnTo>
                  <a:lnTo>
                    <a:pt x="433" y="569"/>
                  </a:lnTo>
                  <a:lnTo>
                    <a:pt x="412" y="594"/>
                  </a:lnTo>
                  <a:lnTo>
                    <a:pt x="392" y="618"/>
                  </a:lnTo>
                  <a:lnTo>
                    <a:pt x="369" y="641"/>
                  </a:lnTo>
                  <a:lnTo>
                    <a:pt x="344" y="664"/>
                  </a:lnTo>
                  <a:lnTo>
                    <a:pt x="320" y="684"/>
                  </a:lnTo>
                  <a:lnTo>
                    <a:pt x="271" y="722"/>
                  </a:lnTo>
                  <a:lnTo>
                    <a:pt x="222" y="758"/>
                  </a:lnTo>
                  <a:lnTo>
                    <a:pt x="173" y="788"/>
                  </a:lnTo>
                  <a:lnTo>
                    <a:pt x="128" y="816"/>
                  </a:lnTo>
                  <a:lnTo>
                    <a:pt x="86" y="837"/>
                  </a:lnTo>
                  <a:lnTo>
                    <a:pt x="24" y="869"/>
                  </a:lnTo>
                  <a:lnTo>
                    <a:pt x="0" y="878"/>
                  </a:lnTo>
                  <a:lnTo>
                    <a:pt x="0" y="878"/>
                  </a:lnTo>
                  <a:lnTo>
                    <a:pt x="11" y="871"/>
                  </a:lnTo>
                  <a:lnTo>
                    <a:pt x="39" y="848"/>
                  </a:lnTo>
                  <a:lnTo>
                    <a:pt x="58" y="831"/>
                  </a:lnTo>
                  <a:lnTo>
                    <a:pt x="79" y="811"/>
                  </a:lnTo>
                  <a:lnTo>
                    <a:pt x="101" y="788"/>
                  </a:lnTo>
                  <a:lnTo>
                    <a:pt x="124" y="760"/>
                  </a:lnTo>
                  <a:lnTo>
                    <a:pt x="149" y="730"/>
                  </a:lnTo>
                  <a:lnTo>
                    <a:pt x="171" y="698"/>
                  </a:lnTo>
                  <a:lnTo>
                    <a:pt x="194" y="660"/>
                  </a:lnTo>
                  <a:lnTo>
                    <a:pt x="213" y="620"/>
                  </a:lnTo>
                  <a:lnTo>
                    <a:pt x="230" y="579"/>
                  </a:lnTo>
                  <a:lnTo>
                    <a:pt x="245" y="534"/>
                  </a:lnTo>
                  <a:lnTo>
                    <a:pt x="250" y="511"/>
                  </a:lnTo>
                  <a:lnTo>
                    <a:pt x="256" y="487"/>
                  </a:lnTo>
                  <a:lnTo>
                    <a:pt x="258" y="462"/>
                  </a:lnTo>
                  <a:lnTo>
                    <a:pt x="262" y="436"/>
                  </a:lnTo>
                  <a:lnTo>
                    <a:pt x="262" y="436"/>
                  </a:lnTo>
                  <a:lnTo>
                    <a:pt x="262" y="400"/>
                  </a:lnTo>
                  <a:lnTo>
                    <a:pt x="260" y="362"/>
                  </a:lnTo>
                  <a:lnTo>
                    <a:pt x="258" y="324"/>
                  </a:lnTo>
                  <a:lnTo>
                    <a:pt x="252" y="287"/>
                  </a:lnTo>
                  <a:lnTo>
                    <a:pt x="247" y="249"/>
                  </a:lnTo>
                  <a:lnTo>
                    <a:pt x="239" y="213"/>
                  </a:lnTo>
                  <a:lnTo>
                    <a:pt x="222" y="146"/>
                  </a:lnTo>
                  <a:lnTo>
                    <a:pt x="205" y="87"/>
                  </a:lnTo>
                  <a:lnTo>
                    <a:pt x="188" y="42"/>
                  </a:lnTo>
                  <a:lnTo>
                    <a:pt x="17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C167ADA4-D7FD-41AA-8999-2AD40B224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5750" y="3608388"/>
              <a:ext cx="1420813" cy="714375"/>
            </a:xfrm>
            <a:custGeom>
              <a:avLst/>
              <a:gdLst>
                <a:gd name="T0" fmla="*/ 887 w 895"/>
                <a:gd name="T1" fmla="*/ 0 h 450"/>
                <a:gd name="T2" fmla="*/ 893 w 895"/>
                <a:gd name="T3" fmla="*/ 51 h 450"/>
                <a:gd name="T4" fmla="*/ 893 w 895"/>
                <a:gd name="T5" fmla="*/ 107 h 450"/>
                <a:gd name="T6" fmla="*/ 887 w 895"/>
                <a:gd name="T7" fmla="*/ 173 h 450"/>
                <a:gd name="T8" fmla="*/ 869 w 895"/>
                <a:gd name="T9" fmla="*/ 245 h 450"/>
                <a:gd name="T10" fmla="*/ 844 w 895"/>
                <a:gd name="T11" fmla="*/ 298 h 450"/>
                <a:gd name="T12" fmla="*/ 822 w 895"/>
                <a:gd name="T13" fmla="*/ 331 h 450"/>
                <a:gd name="T14" fmla="*/ 793 w 895"/>
                <a:gd name="T15" fmla="*/ 364 h 450"/>
                <a:gd name="T16" fmla="*/ 759 w 895"/>
                <a:gd name="T17" fmla="*/ 392 h 450"/>
                <a:gd name="T18" fmla="*/ 718 w 895"/>
                <a:gd name="T19" fmla="*/ 416 h 450"/>
                <a:gd name="T20" fmla="*/ 695 w 895"/>
                <a:gd name="T21" fmla="*/ 428 h 450"/>
                <a:gd name="T22" fmla="*/ 637 w 895"/>
                <a:gd name="T23" fmla="*/ 445 h 450"/>
                <a:gd name="T24" fmla="*/ 577 w 895"/>
                <a:gd name="T25" fmla="*/ 450 h 450"/>
                <a:gd name="T26" fmla="*/ 516 w 895"/>
                <a:gd name="T27" fmla="*/ 446 h 450"/>
                <a:gd name="T28" fmla="*/ 456 w 895"/>
                <a:gd name="T29" fmla="*/ 431 h 450"/>
                <a:gd name="T30" fmla="*/ 398 w 895"/>
                <a:gd name="T31" fmla="*/ 411 h 450"/>
                <a:gd name="T32" fmla="*/ 339 w 895"/>
                <a:gd name="T33" fmla="*/ 382 h 450"/>
                <a:gd name="T34" fmla="*/ 285 w 895"/>
                <a:gd name="T35" fmla="*/ 350 h 450"/>
                <a:gd name="T36" fmla="*/ 183 w 895"/>
                <a:gd name="T37" fmla="*/ 279 h 450"/>
                <a:gd name="T38" fmla="*/ 98 w 895"/>
                <a:gd name="T39" fmla="*/ 207 h 450"/>
                <a:gd name="T40" fmla="*/ 17 w 895"/>
                <a:gd name="T41" fmla="*/ 126 h 450"/>
                <a:gd name="T42" fmla="*/ 0 w 895"/>
                <a:gd name="T43" fmla="*/ 107 h 450"/>
                <a:gd name="T44" fmla="*/ 40 w 895"/>
                <a:gd name="T45" fmla="*/ 134 h 450"/>
                <a:gd name="T46" fmla="*/ 87 w 895"/>
                <a:gd name="T47" fmla="*/ 160 h 450"/>
                <a:gd name="T48" fmla="*/ 151 w 895"/>
                <a:gd name="T49" fmla="*/ 188 h 450"/>
                <a:gd name="T50" fmla="*/ 224 w 895"/>
                <a:gd name="T51" fmla="*/ 213 h 450"/>
                <a:gd name="T52" fmla="*/ 309 w 895"/>
                <a:gd name="T53" fmla="*/ 230 h 450"/>
                <a:gd name="T54" fmla="*/ 403 w 895"/>
                <a:gd name="T55" fmla="*/ 232 h 450"/>
                <a:gd name="T56" fmla="*/ 450 w 895"/>
                <a:gd name="T57" fmla="*/ 228 h 450"/>
                <a:gd name="T58" fmla="*/ 501 w 895"/>
                <a:gd name="T59" fmla="*/ 217 h 450"/>
                <a:gd name="T60" fmla="*/ 535 w 895"/>
                <a:gd name="T61" fmla="*/ 207 h 450"/>
                <a:gd name="T62" fmla="*/ 605 w 895"/>
                <a:gd name="T63" fmla="*/ 179 h 450"/>
                <a:gd name="T64" fmla="*/ 673 w 895"/>
                <a:gd name="T65" fmla="*/ 145 h 450"/>
                <a:gd name="T66" fmla="*/ 763 w 895"/>
                <a:gd name="T67" fmla="*/ 90 h 450"/>
                <a:gd name="T68" fmla="*/ 854 w 895"/>
                <a:gd name="T69" fmla="*/ 26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95" h="450">
                  <a:moveTo>
                    <a:pt x="887" y="0"/>
                  </a:moveTo>
                  <a:lnTo>
                    <a:pt x="887" y="0"/>
                  </a:lnTo>
                  <a:lnTo>
                    <a:pt x="889" y="13"/>
                  </a:lnTo>
                  <a:lnTo>
                    <a:pt x="893" y="51"/>
                  </a:lnTo>
                  <a:lnTo>
                    <a:pt x="895" y="77"/>
                  </a:lnTo>
                  <a:lnTo>
                    <a:pt x="893" y="107"/>
                  </a:lnTo>
                  <a:lnTo>
                    <a:pt x="891" y="139"/>
                  </a:lnTo>
                  <a:lnTo>
                    <a:pt x="887" y="173"/>
                  </a:lnTo>
                  <a:lnTo>
                    <a:pt x="880" y="209"/>
                  </a:lnTo>
                  <a:lnTo>
                    <a:pt x="869" y="245"/>
                  </a:lnTo>
                  <a:lnTo>
                    <a:pt x="854" y="281"/>
                  </a:lnTo>
                  <a:lnTo>
                    <a:pt x="844" y="298"/>
                  </a:lnTo>
                  <a:lnTo>
                    <a:pt x="833" y="315"/>
                  </a:lnTo>
                  <a:lnTo>
                    <a:pt x="822" y="331"/>
                  </a:lnTo>
                  <a:lnTo>
                    <a:pt x="808" y="348"/>
                  </a:lnTo>
                  <a:lnTo>
                    <a:pt x="793" y="364"/>
                  </a:lnTo>
                  <a:lnTo>
                    <a:pt x="776" y="379"/>
                  </a:lnTo>
                  <a:lnTo>
                    <a:pt x="759" y="392"/>
                  </a:lnTo>
                  <a:lnTo>
                    <a:pt x="741" y="405"/>
                  </a:lnTo>
                  <a:lnTo>
                    <a:pt x="718" y="416"/>
                  </a:lnTo>
                  <a:lnTo>
                    <a:pt x="695" y="428"/>
                  </a:lnTo>
                  <a:lnTo>
                    <a:pt x="695" y="428"/>
                  </a:lnTo>
                  <a:lnTo>
                    <a:pt x="667" y="437"/>
                  </a:lnTo>
                  <a:lnTo>
                    <a:pt x="637" y="445"/>
                  </a:lnTo>
                  <a:lnTo>
                    <a:pt x="607" y="450"/>
                  </a:lnTo>
                  <a:lnTo>
                    <a:pt x="577" y="450"/>
                  </a:lnTo>
                  <a:lnTo>
                    <a:pt x="546" y="450"/>
                  </a:lnTo>
                  <a:lnTo>
                    <a:pt x="516" y="446"/>
                  </a:lnTo>
                  <a:lnTo>
                    <a:pt x="486" y="441"/>
                  </a:lnTo>
                  <a:lnTo>
                    <a:pt x="456" y="431"/>
                  </a:lnTo>
                  <a:lnTo>
                    <a:pt x="426" y="422"/>
                  </a:lnTo>
                  <a:lnTo>
                    <a:pt x="398" y="411"/>
                  </a:lnTo>
                  <a:lnTo>
                    <a:pt x="368" y="397"/>
                  </a:lnTo>
                  <a:lnTo>
                    <a:pt x="339" y="382"/>
                  </a:lnTo>
                  <a:lnTo>
                    <a:pt x="311" y="367"/>
                  </a:lnTo>
                  <a:lnTo>
                    <a:pt x="285" y="350"/>
                  </a:lnTo>
                  <a:lnTo>
                    <a:pt x="232" y="316"/>
                  </a:lnTo>
                  <a:lnTo>
                    <a:pt x="183" y="279"/>
                  </a:lnTo>
                  <a:lnTo>
                    <a:pt x="138" y="243"/>
                  </a:lnTo>
                  <a:lnTo>
                    <a:pt x="98" y="207"/>
                  </a:lnTo>
                  <a:lnTo>
                    <a:pt x="64" y="175"/>
                  </a:lnTo>
                  <a:lnTo>
                    <a:pt x="17" y="126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10" y="115"/>
                  </a:lnTo>
                  <a:lnTo>
                    <a:pt x="40" y="134"/>
                  </a:lnTo>
                  <a:lnTo>
                    <a:pt x="62" y="147"/>
                  </a:lnTo>
                  <a:lnTo>
                    <a:pt x="87" y="160"/>
                  </a:lnTo>
                  <a:lnTo>
                    <a:pt x="117" y="173"/>
                  </a:lnTo>
                  <a:lnTo>
                    <a:pt x="151" y="188"/>
                  </a:lnTo>
                  <a:lnTo>
                    <a:pt x="187" y="201"/>
                  </a:lnTo>
                  <a:lnTo>
                    <a:pt x="224" y="213"/>
                  </a:lnTo>
                  <a:lnTo>
                    <a:pt x="266" y="222"/>
                  </a:lnTo>
                  <a:lnTo>
                    <a:pt x="309" y="230"/>
                  </a:lnTo>
                  <a:lnTo>
                    <a:pt x="356" y="232"/>
                  </a:lnTo>
                  <a:lnTo>
                    <a:pt x="403" y="232"/>
                  </a:lnTo>
                  <a:lnTo>
                    <a:pt x="426" y="230"/>
                  </a:lnTo>
                  <a:lnTo>
                    <a:pt x="450" y="228"/>
                  </a:lnTo>
                  <a:lnTo>
                    <a:pt x="475" y="222"/>
                  </a:lnTo>
                  <a:lnTo>
                    <a:pt x="501" y="217"/>
                  </a:lnTo>
                  <a:lnTo>
                    <a:pt x="501" y="217"/>
                  </a:lnTo>
                  <a:lnTo>
                    <a:pt x="535" y="207"/>
                  </a:lnTo>
                  <a:lnTo>
                    <a:pt x="571" y="194"/>
                  </a:lnTo>
                  <a:lnTo>
                    <a:pt x="605" y="179"/>
                  </a:lnTo>
                  <a:lnTo>
                    <a:pt x="641" y="164"/>
                  </a:lnTo>
                  <a:lnTo>
                    <a:pt x="673" y="145"/>
                  </a:lnTo>
                  <a:lnTo>
                    <a:pt x="705" y="128"/>
                  </a:lnTo>
                  <a:lnTo>
                    <a:pt x="763" y="90"/>
                  </a:lnTo>
                  <a:lnTo>
                    <a:pt x="814" y="56"/>
                  </a:lnTo>
                  <a:lnTo>
                    <a:pt x="854" y="26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DAFB647A-EED8-461E-9885-6FFC8FD9E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5750" y="3608388"/>
              <a:ext cx="1420813" cy="714375"/>
            </a:xfrm>
            <a:custGeom>
              <a:avLst/>
              <a:gdLst>
                <a:gd name="T0" fmla="*/ 887 w 895"/>
                <a:gd name="T1" fmla="*/ 0 h 450"/>
                <a:gd name="T2" fmla="*/ 893 w 895"/>
                <a:gd name="T3" fmla="*/ 51 h 450"/>
                <a:gd name="T4" fmla="*/ 893 w 895"/>
                <a:gd name="T5" fmla="*/ 107 h 450"/>
                <a:gd name="T6" fmla="*/ 887 w 895"/>
                <a:gd name="T7" fmla="*/ 173 h 450"/>
                <a:gd name="T8" fmla="*/ 869 w 895"/>
                <a:gd name="T9" fmla="*/ 245 h 450"/>
                <a:gd name="T10" fmla="*/ 844 w 895"/>
                <a:gd name="T11" fmla="*/ 298 h 450"/>
                <a:gd name="T12" fmla="*/ 822 w 895"/>
                <a:gd name="T13" fmla="*/ 331 h 450"/>
                <a:gd name="T14" fmla="*/ 793 w 895"/>
                <a:gd name="T15" fmla="*/ 364 h 450"/>
                <a:gd name="T16" fmla="*/ 759 w 895"/>
                <a:gd name="T17" fmla="*/ 392 h 450"/>
                <a:gd name="T18" fmla="*/ 718 w 895"/>
                <a:gd name="T19" fmla="*/ 416 h 450"/>
                <a:gd name="T20" fmla="*/ 695 w 895"/>
                <a:gd name="T21" fmla="*/ 428 h 450"/>
                <a:gd name="T22" fmla="*/ 637 w 895"/>
                <a:gd name="T23" fmla="*/ 445 h 450"/>
                <a:gd name="T24" fmla="*/ 577 w 895"/>
                <a:gd name="T25" fmla="*/ 450 h 450"/>
                <a:gd name="T26" fmla="*/ 516 w 895"/>
                <a:gd name="T27" fmla="*/ 446 h 450"/>
                <a:gd name="T28" fmla="*/ 456 w 895"/>
                <a:gd name="T29" fmla="*/ 431 h 450"/>
                <a:gd name="T30" fmla="*/ 398 w 895"/>
                <a:gd name="T31" fmla="*/ 411 h 450"/>
                <a:gd name="T32" fmla="*/ 339 w 895"/>
                <a:gd name="T33" fmla="*/ 382 h 450"/>
                <a:gd name="T34" fmla="*/ 285 w 895"/>
                <a:gd name="T35" fmla="*/ 350 h 450"/>
                <a:gd name="T36" fmla="*/ 183 w 895"/>
                <a:gd name="T37" fmla="*/ 279 h 450"/>
                <a:gd name="T38" fmla="*/ 98 w 895"/>
                <a:gd name="T39" fmla="*/ 207 h 450"/>
                <a:gd name="T40" fmla="*/ 17 w 895"/>
                <a:gd name="T41" fmla="*/ 126 h 450"/>
                <a:gd name="T42" fmla="*/ 0 w 895"/>
                <a:gd name="T43" fmla="*/ 107 h 450"/>
                <a:gd name="T44" fmla="*/ 40 w 895"/>
                <a:gd name="T45" fmla="*/ 134 h 450"/>
                <a:gd name="T46" fmla="*/ 87 w 895"/>
                <a:gd name="T47" fmla="*/ 160 h 450"/>
                <a:gd name="T48" fmla="*/ 151 w 895"/>
                <a:gd name="T49" fmla="*/ 188 h 450"/>
                <a:gd name="T50" fmla="*/ 224 w 895"/>
                <a:gd name="T51" fmla="*/ 213 h 450"/>
                <a:gd name="T52" fmla="*/ 309 w 895"/>
                <a:gd name="T53" fmla="*/ 230 h 450"/>
                <a:gd name="T54" fmla="*/ 403 w 895"/>
                <a:gd name="T55" fmla="*/ 232 h 450"/>
                <a:gd name="T56" fmla="*/ 450 w 895"/>
                <a:gd name="T57" fmla="*/ 228 h 450"/>
                <a:gd name="T58" fmla="*/ 501 w 895"/>
                <a:gd name="T59" fmla="*/ 217 h 450"/>
                <a:gd name="T60" fmla="*/ 535 w 895"/>
                <a:gd name="T61" fmla="*/ 207 h 450"/>
                <a:gd name="T62" fmla="*/ 605 w 895"/>
                <a:gd name="T63" fmla="*/ 179 h 450"/>
                <a:gd name="T64" fmla="*/ 673 w 895"/>
                <a:gd name="T65" fmla="*/ 145 h 450"/>
                <a:gd name="T66" fmla="*/ 763 w 895"/>
                <a:gd name="T67" fmla="*/ 90 h 450"/>
                <a:gd name="T68" fmla="*/ 854 w 895"/>
                <a:gd name="T69" fmla="*/ 26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95" h="450">
                  <a:moveTo>
                    <a:pt x="887" y="0"/>
                  </a:moveTo>
                  <a:lnTo>
                    <a:pt x="887" y="0"/>
                  </a:lnTo>
                  <a:lnTo>
                    <a:pt x="889" y="13"/>
                  </a:lnTo>
                  <a:lnTo>
                    <a:pt x="893" y="51"/>
                  </a:lnTo>
                  <a:lnTo>
                    <a:pt x="895" y="77"/>
                  </a:lnTo>
                  <a:lnTo>
                    <a:pt x="893" y="107"/>
                  </a:lnTo>
                  <a:lnTo>
                    <a:pt x="891" y="139"/>
                  </a:lnTo>
                  <a:lnTo>
                    <a:pt x="887" y="173"/>
                  </a:lnTo>
                  <a:lnTo>
                    <a:pt x="880" y="209"/>
                  </a:lnTo>
                  <a:lnTo>
                    <a:pt x="869" y="245"/>
                  </a:lnTo>
                  <a:lnTo>
                    <a:pt x="854" y="281"/>
                  </a:lnTo>
                  <a:lnTo>
                    <a:pt x="844" y="298"/>
                  </a:lnTo>
                  <a:lnTo>
                    <a:pt x="833" y="315"/>
                  </a:lnTo>
                  <a:lnTo>
                    <a:pt x="822" y="331"/>
                  </a:lnTo>
                  <a:lnTo>
                    <a:pt x="808" y="348"/>
                  </a:lnTo>
                  <a:lnTo>
                    <a:pt x="793" y="364"/>
                  </a:lnTo>
                  <a:lnTo>
                    <a:pt x="776" y="379"/>
                  </a:lnTo>
                  <a:lnTo>
                    <a:pt x="759" y="392"/>
                  </a:lnTo>
                  <a:lnTo>
                    <a:pt x="741" y="405"/>
                  </a:lnTo>
                  <a:lnTo>
                    <a:pt x="718" y="416"/>
                  </a:lnTo>
                  <a:lnTo>
                    <a:pt x="695" y="428"/>
                  </a:lnTo>
                  <a:lnTo>
                    <a:pt x="695" y="428"/>
                  </a:lnTo>
                  <a:lnTo>
                    <a:pt x="667" y="437"/>
                  </a:lnTo>
                  <a:lnTo>
                    <a:pt x="637" y="445"/>
                  </a:lnTo>
                  <a:lnTo>
                    <a:pt x="607" y="450"/>
                  </a:lnTo>
                  <a:lnTo>
                    <a:pt x="577" y="450"/>
                  </a:lnTo>
                  <a:lnTo>
                    <a:pt x="546" y="450"/>
                  </a:lnTo>
                  <a:lnTo>
                    <a:pt x="516" y="446"/>
                  </a:lnTo>
                  <a:lnTo>
                    <a:pt x="486" y="441"/>
                  </a:lnTo>
                  <a:lnTo>
                    <a:pt x="456" y="431"/>
                  </a:lnTo>
                  <a:lnTo>
                    <a:pt x="426" y="422"/>
                  </a:lnTo>
                  <a:lnTo>
                    <a:pt x="398" y="411"/>
                  </a:lnTo>
                  <a:lnTo>
                    <a:pt x="368" y="397"/>
                  </a:lnTo>
                  <a:lnTo>
                    <a:pt x="339" y="382"/>
                  </a:lnTo>
                  <a:lnTo>
                    <a:pt x="311" y="367"/>
                  </a:lnTo>
                  <a:lnTo>
                    <a:pt x="285" y="350"/>
                  </a:lnTo>
                  <a:lnTo>
                    <a:pt x="232" y="316"/>
                  </a:lnTo>
                  <a:lnTo>
                    <a:pt x="183" y="279"/>
                  </a:lnTo>
                  <a:lnTo>
                    <a:pt x="138" y="243"/>
                  </a:lnTo>
                  <a:lnTo>
                    <a:pt x="98" y="207"/>
                  </a:lnTo>
                  <a:lnTo>
                    <a:pt x="64" y="175"/>
                  </a:lnTo>
                  <a:lnTo>
                    <a:pt x="17" y="126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10" y="115"/>
                  </a:lnTo>
                  <a:lnTo>
                    <a:pt x="40" y="134"/>
                  </a:lnTo>
                  <a:lnTo>
                    <a:pt x="62" y="147"/>
                  </a:lnTo>
                  <a:lnTo>
                    <a:pt x="87" y="160"/>
                  </a:lnTo>
                  <a:lnTo>
                    <a:pt x="117" y="173"/>
                  </a:lnTo>
                  <a:lnTo>
                    <a:pt x="151" y="188"/>
                  </a:lnTo>
                  <a:lnTo>
                    <a:pt x="187" y="201"/>
                  </a:lnTo>
                  <a:lnTo>
                    <a:pt x="224" y="213"/>
                  </a:lnTo>
                  <a:lnTo>
                    <a:pt x="266" y="222"/>
                  </a:lnTo>
                  <a:lnTo>
                    <a:pt x="309" y="230"/>
                  </a:lnTo>
                  <a:lnTo>
                    <a:pt x="356" y="232"/>
                  </a:lnTo>
                  <a:lnTo>
                    <a:pt x="403" y="232"/>
                  </a:lnTo>
                  <a:lnTo>
                    <a:pt x="426" y="230"/>
                  </a:lnTo>
                  <a:lnTo>
                    <a:pt x="450" y="228"/>
                  </a:lnTo>
                  <a:lnTo>
                    <a:pt x="475" y="222"/>
                  </a:lnTo>
                  <a:lnTo>
                    <a:pt x="501" y="217"/>
                  </a:lnTo>
                  <a:lnTo>
                    <a:pt x="501" y="217"/>
                  </a:lnTo>
                  <a:lnTo>
                    <a:pt x="535" y="207"/>
                  </a:lnTo>
                  <a:lnTo>
                    <a:pt x="571" y="194"/>
                  </a:lnTo>
                  <a:lnTo>
                    <a:pt x="605" y="179"/>
                  </a:lnTo>
                  <a:lnTo>
                    <a:pt x="641" y="164"/>
                  </a:lnTo>
                  <a:lnTo>
                    <a:pt x="673" y="145"/>
                  </a:lnTo>
                  <a:lnTo>
                    <a:pt x="705" y="128"/>
                  </a:lnTo>
                  <a:lnTo>
                    <a:pt x="763" y="90"/>
                  </a:lnTo>
                  <a:lnTo>
                    <a:pt x="814" y="56"/>
                  </a:lnTo>
                  <a:lnTo>
                    <a:pt x="854" y="26"/>
                  </a:lnTo>
                  <a:lnTo>
                    <a:pt x="88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DB0F6FAE-7A12-4164-B49C-5C6A313C8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200" y="2932113"/>
              <a:ext cx="865188" cy="1379538"/>
            </a:xfrm>
            <a:custGeom>
              <a:avLst/>
              <a:gdLst>
                <a:gd name="T0" fmla="*/ 545 w 545"/>
                <a:gd name="T1" fmla="*/ 812 h 869"/>
                <a:gd name="T2" fmla="*/ 497 w 545"/>
                <a:gd name="T3" fmla="*/ 833 h 869"/>
                <a:gd name="T4" fmla="*/ 445 w 545"/>
                <a:gd name="T5" fmla="*/ 852 h 869"/>
                <a:gd name="T6" fmla="*/ 379 w 545"/>
                <a:gd name="T7" fmla="*/ 865 h 869"/>
                <a:gd name="T8" fmla="*/ 305 w 545"/>
                <a:gd name="T9" fmla="*/ 869 h 869"/>
                <a:gd name="T10" fmla="*/ 247 w 545"/>
                <a:gd name="T11" fmla="*/ 863 h 869"/>
                <a:gd name="T12" fmla="*/ 209 w 545"/>
                <a:gd name="T13" fmla="*/ 852 h 869"/>
                <a:gd name="T14" fmla="*/ 170 w 545"/>
                <a:gd name="T15" fmla="*/ 835 h 869"/>
                <a:gd name="T16" fmla="*/ 132 w 545"/>
                <a:gd name="T17" fmla="*/ 810 h 869"/>
                <a:gd name="T18" fmla="*/ 96 w 545"/>
                <a:gd name="T19" fmla="*/ 780 h 869"/>
                <a:gd name="T20" fmla="*/ 79 w 545"/>
                <a:gd name="T21" fmla="*/ 761 h 869"/>
                <a:gd name="T22" fmla="*/ 43 w 545"/>
                <a:gd name="T23" fmla="*/ 710 h 869"/>
                <a:gd name="T24" fmla="*/ 21 w 545"/>
                <a:gd name="T25" fmla="*/ 656 h 869"/>
                <a:gd name="T26" fmla="*/ 6 w 545"/>
                <a:gd name="T27" fmla="*/ 597 h 869"/>
                <a:gd name="T28" fmla="*/ 0 w 545"/>
                <a:gd name="T29" fmla="*/ 535 h 869"/>
                <a:gd name="T30" fmla="*/ 2 w 545"/>
                <a:gd name="T31" fmla="*/ 471 h 869"/>
                <a:gd name="T32" fmla="*/ 11 w 545"/>
                <a:gd name="T33" fmla="*/ 409 h 869"/>
                <a:gd name="T34" fmla="*/ 25 w 545"/>
                <a:gd name="T35" fmla="*/ 347 h 869"/>
                <a:gd name="T36" fmla="*/ 62 w 545"/>
                <a:gd name="T37" fmla="*/ 228 h 869"/>
                <a:gd name="T38" fmla="*/ 104 w 545"/>
                <a:gd name="T39" fmla="*/ 124 h 869"/>
                <a:gd name="T40" fmla="*/ 157 w 545"/>
                <a:gd name="T41" fmla="*/ 23 h 869"/>
                <a:gd name="T42" fmla="*/ 170 w 545"/>
                <a:gd name="T43" fmla="*/ 0 h 869"/>
                <a:gd name="T44" fmla="*/ 157 w 545"/>
                <a:gd name="T45" fmla="*/ 47 h 869"/>
                <a:gd name="T46" fmla="*/ 145 w 545"/>
                <a:gd name="T47" fmla="*/ 100 h 869"/>
                <a:gd name="T48" fmla="*/ 138 w 545"/>
                <a:gd name="T49" fmla="*/ 168 h 869"/>
                <a:gd name="T50" fmla="*/ 138 w 545"/>
                <a:gd name="T51" fmla="*/ 247 h 869"/>
                <a:gd name="T52" fmla="*/ 149 w 545"/>
                <a:gd name="T53" fmla="*/ 334 h 869"/>
                <a:gd name="T54" fmla="*/ 173 w 545"/>
                <a:gd name="T55" fmla="*/ 422 h 869"/>
                <a:gd name="T56" fmla="*/ 194 w 545"/>
                <a:gd name="T57" fmla="*/ 467 h 869"/>
                <a:gd name="T58" fmla="*/ 219 w 545"/>
                <a:gd name="T59" fmla="*/ 511 h 869"/>
                <a:gd name="T60" fmla="*/ 239 w 545"/>
                <a:gd name="T61" fmla="*/ 541 h 869"/>
                <a:gd name="T62" fmla="*/ 286 w 545"/>
                <a:gd name="T63" fmla="*/ 599 h 869"/>
                <a:gd name="T64" fmla="*/ 339 w 545"/>
                <a:gd name="T65" fmla="*/ 652 h 869"/>
                <a:gd name="T66" fmla="*/ 420 w 545"/>
                <a:gd name="T67" fmla="*/ 722 h 869"/>
                <a:gd name="T68" fmla="*/ 509 w 545"/>
                <a:gd name="T69" fmla="*/ 78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5" h="869">
                  <a:moveTo>
                    <a:pt x="545" y="812"/>
                  </a:moveTo>
                  <a:lnTo>
                    <a:pt x="545" y="812"/>
                  </a:lnTo>
                  <a:lnTo>
                    <a:pt x="531" y="818"/>
                  </a:lnTo>
                  <a:lnTo>
                    <a:pt x="497" y="833"/>
                  </a:lnTo>
                  <a:lnTo>
                    <a:pt x="473" y="842"/>
                  </a:lnTo>
                  <a:lnTo>
                    <a:pt x="445" y="852"/>
                  </a:lnTo>
                  <a:lnTo>
                    <a:pt x="413" y="859"/>
                  </a:lnTo>
                  <a:lnTo>
                    <a:pt x="379" y="865"/>
                  </a:lnTo>
                  <a:lnTo>
                    <a:pt x="343" y="869"/>
                  </a:lnTo>
                  <a:lnTo>
                    <a:pt x="305" y="869"/>
                  </a:lnTo>
                  <a:lnTo>
                    <a:pt x="268" y="865"/>
                  </a:lnTo>
                  <a:lnTo>
                    <a:pt x="247" y="863"/>
                  </a:lnTo>
                  <a:lnTo>
                    <a:pt x="228" y="857"/>
                  </a:lnTo>
                  <a:lnTo>
                    <a:pt x="209" y="852"/>
                  </a:lnTo>
                  <a:lnTo>
                    <a:pt x="189" y="844"/>
                  </a:lnTo>
                  <a:lnTo>
                    <a:pt x="170" y="835"/>
                  </a:lnTo>
                  <a:lnTo>
                    <a:pt x="151" y="823"/>
                  </a:lnTo>
                  <a:lnTo>
                    <a:pt x="132" y="810"/>
                  </a:lnTo>
                  <a:lnTo>
                    <a:pt x="115" y="797"/>
                  </a:lnTo>
                  <a:lnTo>
                    <a:pt x="96" y="780"/>
                  </a:lnTo>
                  <a:lnTo>
                    <a:pt x="79" y="761"/>
                  </a:lnTo>
                  <a:lnTo>
                    <a:pt x="79" y="761"/>
                  </a:lnTo>
                  <a:lnTo>
                    <a:pt x="60" y="737"/>
                  </a:lnTo>
                  <a:lnTo>
                    <a:pt x="43" y="710"/>
                  </a:lnTo>
                  <a:lnTo>
                    <a:pt x="30" y="684"/>
                  </a:lnTo>
                  <a:lnTo>
                    <a:pt x="21" y="656"/>
                  </a:lnTo>
                  <a:lnTo>
                    <a:pt x="11" y="627"/>
                  </a:lnTo>
                  <a:lnTo>
                    <a:pt x="6" y="597"/>
                  </a:lnTo>
                  <a:lnTo>
                    <a:pt x="2" y="565"/>
                  </a:lnTo>
                  <a:lnTo>
                    <a:pt x="0" y="535"/>
                  </a:lnTo>
                  <a:lnTo>
                    <a:pt x="0" y="503"/>
                  </a:lnTo>
                  <a:lnTo>
                    <a:pt x="2" y="471"/>
                  </a:lnTo>
                  <a:lnTo>
                    <a:pt x="6" y="441"/>
                  </a:lnTo>
                  <a:lnTo>
                    <a:pt x="11" y="409"/>
                  </a:lnTo>
                  <a:lnTo>
                    <a:pt x="17" y="377"/>
                  </a:lnTo>
                  <a:lnTo>
                    <a:pt x="25" y="347"/>
                  </a:lnTo>
                  <a:lnTo>
                    <a:pt x="42" y="285"/>
                  </a:lnTo>
                  <a:lnTo>
                    <a:pt x="62" y="228"/>
                  </a:lnTo>
                  <a:lnTo>
                    <a:pt x="83" y="173"/>
                  </a:lnTo>
                  <a:lnTo>
                    <a:pt x="104" y="124"/>
                  </a:lnTo>
                  <a:lnTo>
                    <a:pt x="124" y="83"/>
                  </a:lnTo>
                  <a:lnTo>
                    <a:pt x="157" y="23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66" y="11"/>
                  </a:lnTo>
                  <a:lnTo>
                    <a:pt x="157" y="47"/>
                  </a:lnTo>
                  <a:lnTo>
                    <a:pt x="151" y="72"/>
                  </a:lnTo>
                  <a:lnTo>
                    <a:pt x="145" y="100"/>
                  </a:lnTo>
                  <a:lnTo>
                    <a:pt x="141" y="132"/>
                  </a:lnTo>
                  <a:lnTo>
                    <a:pt x="138" y="168"/>
                  </a:lnTo>
                  <a:lnTo>
                    <a:pt x="138" y="207"/>
                  </a:lnTo>
                  <a:lnTo>
                    <a:pt x="138" y="247"/>
                  </a:lnTo>
                  <a:lnTo>
                    <a:pt x="141" y="290"/>
                  </a:lnTo>
                  <a:lnTo>
                    <a:pt x="149" y="334"/>
                  </a:lnTo>
                  <a:lnTo>
                    <a:pt x="158" y="377"/>
                  </a:lnTo>
                  <a:lnTo>
                    <a:pt x="173" y="422"/>
                  </a:lnTo>
                  <a:lnTo>
                    <a:pt x="183" y="445"/>
                  </a:lnTo>
                  <a:lnTo>
                    <a:pt x="194" y="467"/>
                  </a:lnTo>
                  <a:lnTo>
                    <a:pt x="205" y="490"/>
                  </a:lnTo>
                  <a:lnTo>
                    <a:pt x="219" y="511"/>
                  </a:lnTo>
                  <a:lnTo>
                    <a:pt x="219" y="511"/>
                  </a:lnTo>
                  <a:lnTo>
                    <a:pt x="239" y="541"/>
                  </a:lnTo>
                  <a:lnTo>
                    <a:pt x="262" y="571"/>
                  </a:lnTo>
                  <a:lnTo>
                    <a:pt x="286" y="599"/>
                  </a:lnTo>
                  <a:lnTo>
                    <a:pt x="313" y="626"/>
                  </a:lnTo>
                  <a:lnTo>
                    <a:pt x="339" y="652"/>
                  </a:lnTo>
                  <a:lnTo>
                    <a:pt x="368" y="678"/>
                  </a:lnTo>
                  <a:lnTo>
                    <a:pt x="420" y="722"/>
                  </a:lnTo>
                  <a:lnTo>
                    <a:pt x="469" y="759"/>
                  </a:lnTo>
                  <a:lnTo>
                    <a:pt x="509" y="788"/>
                  </a:lnTo>
                  <a:lnTo>
                    <a:pt x="545" y="812"/>
                  </a:lnTo>
                  <a:close/>
                </a:path>
              </a:pathLst>
            </a:custGeom>
            <a:solidFill>
              <a:srgbClr val="2C3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</a:endParaRPr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B4480057-FADD-4D29-863E-47AF034C2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200" y="2932113"/>
              <a:ext cx="865188" cy="1379538"/>
            </a:xfrm>
            <a:custGeom>
              <a:avLst/>
              <a:gdLst>
                <a:gd name="T0" fmla="*/ 545 w 545"/>
                <a:gd name="T1" fmla="*/ 812 h 869"/>
                <a:gd name="T2" fmla="*/ 497 w 545"/>
                <a:gd name="T3" fmla="*/ 833 h 869"/>
                <a:gd name="T4" fmla="*/ 445 w 545"/>
                <a:gd name="T5" fmla="*/ 852 h 869"/>
                <a:gd name="T6" fmla="*/ 379 w 545"/>
                <a:gd name="T7" fmla="*/ 865 h 869"/>
                <a:gd name="T8" fmla="*/ 305 w 545"/>
                <a:gd name="T9" fmla="*/ 869 h 869"/>
                <a:gd name="T10" fmla="*/ 247 w 545"/>
                <a:gd name="T11" fmla="*/ 863 h 869"/>
                <a:gd name="T12" fmla="*/ 209 w 545"/>
                <a:gd name="T13" fmla="*/ 852 h 869"/>
                <a:gd name="T14" fmla="*/ 170 w 545"/>
                <a:gd name="T15" fmla="*/ 835 h 869"/>
                <a:gd name="T16" fmla="*/ 132 w 545"/>
                <a:gd name="T17" fmla="*/ 810 h 869"/>
                <a:gd name="T18" fmla="*/ 96 w 545"/>
                <a:gd name="T19" fmla="*/ 780 h 869"/>
                <a:gd name="T20" fmla="*/ 79 w 545"/>
                <a:gd name="T21" fmla="*/ 761 h 869"/>
                <a:gd name="T22" fmla="*/ 43 w 545"/>
                <a:gd name="T23" fmla="*/ 710 h 869"/>
                <a:gd name="T24" fmla="*/ 21 w 545"/>
                <a:gd name="T25" fmla="*/ 656 h 869"/>
                <a:gd name="T26" fmla="*/ 6 w 545"/>
                <a:gd name="T27" fmla="*/ 597 h 869"/>
                <a:gd name="T28" fmla="*/ 0 w 545"/>
                <a:gd name="T29" fmla="*/ 535 h 869"/>
                <a:gd name="T30" fmla="*/ 2 w 545"/>
                <a:gd name="T31" fmla="*/ 471 h 869"/>
                <a:gd name="T32" fmla="*/ 11 w 545"/>
                <a:gd name="T33" fmla="*/ 409 h 869"/>
                <a:gd name="T34" fmla="*/ 25 w 545"/>
                <a:gd name="T35" fmla="*/ 347 h 869"/>
                <a:gd name="T36" fmla="*/ 62 w 545"/>
                <a:gd name="T37" fmla="*/ 228 h 869"/>
                <a:gd name="T38" fmla="*/ 104 w 545"/>
                <a:gd name="T39" fmla="*/ 124 h 869"/>
                <a:gd name="T40" fmla="*/ 157 w 545"/>
                <a:gd name="T41" fmla="*/ 23 h 869"/>
                <a:gd name="T42" fmla="*/ 170 w 545"/>
                <a:gd name="T43" fmla="*/ 0 h 869"/>
                <a:gd name="T44" fmla="*/ 157 w 545"/>
                <a:gd name="T45" fmla="*/ 47 h 869"/>
                <a:gd name="T46" fmla="*/ 145 w 545"/>
                <a:gd name="T47" fmla="*/ 100 h 869"/>
                <a:gd name="T48" fmla="*/ 138 w 545"/>
                <a:gd name="T49" fmla="*/ 168 h 869"/>
                <a:gd name="T50" fmla="*/ 138 w 545"/>
                <a:gd name="T51" fmla="*/ 247 h 869"/>
                <a:gd name="T52" fmla="*/ 149 w 545"/>
                <a:gd name="T53" fmla="*/ 334 h 869"/>
                <a:gd name="T54" fmla="*/ 173 w 545"/>
                <a:gd name="T55" fmla="*/ 422 h 869"/>
                <a:gd name="T56" fmla="*/ 194 w 545"/>
                <a:gd name="T57" fmla="*/ 467 h 869"/>
                <a:gd name="T58" fmla="*/ 219 w 545"/>
                <a:gd name="T59" fmla="*/ 511 h 869"/>
                <a:gd name="T60" fmla="*/ 239 w 545"/>
                <a:gd name="T61" fmla="*/ 541 h 869"/>
                <a:gd name="T62" fmla="*/ 286 w 545"/>
                <a:gd name="T63" fmla="*/ 599 h 869"/>
                <a:gd name="T64" fmla="*/ 339 w 545"/>
                <a:gd name="T65" fmla="*/ 652 h 869"/>
                <a:gd name="T66" fmla="*/ 420 w 545"/>
                <a:gd name="T67" fmla="*/ 722 h 869"/>
                <a:gd name="T68" fmla="*/ 509 w 545"/>
                <a:gd name="T69" fmla="*/ 78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5" h="869">
                  <a:moveTo>
                    <a:pt x="545" y="812"/>
                  </a:moveTo>
                  <a:lnTo>
                    <a:pt x="545" y="812"/>
                  </a:lnTo>
                  <a:lnTo>
                    <a:pt x="531" y="818"/>
                  </a:lnTo>
                  <a:lnTo>
                    <a:pt x="497" y="833"/>
                  </a:lnTo>
                  <a:lnTo>
                    <a:pt x="473" y="842"/>
                  </a:lnTo>
                  <a:lnTo>
                    <a:pt x="445" y="852"/>
                  </a:lnTo>
                  <a:lnTo>
                    <a:pt x="413" y="859"/>
                  </a:lnTo>
                  <a:lnTo>
                    <a:pt x="379" y="865"/>
                  </a:lnTo>
                  <a:lnTo>
                    <a:pt x="343" y="869"/>
                  </a:lnTo>
                  <a:lnTo>
                    <a:pt x="305" y="869"/>
                  </a:lnTo>
                  <a:lnTo>
                    <a:pt x="268" y="865"/>
                  </a:lnTo>
                  <a:lnTo>
                    <a:pt x="247" y="863"/>
                  </a:lnTo>
                  <a:lnTo>
                    <a:pt x="228" y="857"/>
                  </a:lnTo>
                  <a:lnTo>
                    <a:pt x="209" y="852"/>
                  </a:lnTo>
                  <a:lnTo>
                    <a:pt x="189" y="844"/>
                  </a:lnTo>
                  <a:lnTo>
                    <a:pt x="170" y="835"/>
                  </a:lnTo>
                  <a:lnTo>
                    <a:pt x="151" y="823"/>
                  </a:lnTo>
                  <a:lnTo>
                    <a:pt x="132" y="810"/>
                  </a:lnTo>
                  <a:lnTo>
                    <a:pt x="115" y="797"/>
                  </a:lnTo>
                  <a:lnTo>
                    <a:pt x="96" y="780"/>
                  </a:lnTo>
                  <a:lnTo>
                    <a:pt x="79" y="761"/>
                  </a:lnTo>
                  <a:lnTo>
                    <a:pt x="79" y="761"/>
                  </a:lnTo>
                  <a:lnTo>
                    <a:pt x="60" y="737"/>
                  </a:lnTo>
                  <a:lnTo>
                    <a:pt x="43" y="710"/>
                  </a:lnTo>
                  <a:lnTo>
                    <a:pt x="30" y="684"/>
                  </a:lnTo>
                  <a:lnTo>
                    <a:pt x="21" y="656"/>
                  </a:lnTo>
                  <a:lnTo>
                    <a:pt x="11" y="627"/>
                  </a:lnTo>
                  <a:lnTo>
                    <a:pt x="6" y="597"/>
                  </a:lnTo>
                  <a:lnTo>
                    <a:pt x="2" y="565"/>
                  </a:lnTo>
                  <a:lnTo>
                    <a:pt x="0" y="535"/>
                  </a:lnTo>
                  <a:lnTo>
                    <a:pt x="0" y="503"/>
                  </a:lnTo>
                  <a:lnTo>
                    <a:pt x="2" y="471"/>
                  </a:lnTo>
                  <a:lnTo>
                    <a:pt x="6" y="441"/>
                  </a:lnTo>
                  <a:lnTo>
                    <a:pt x="11" y="409"/>
                  </a:lnTo>
                  <a:lnTo>
                    <a:pt x="17" y="377"/>
                  </a:lnTo>
                  <a:lnTo>
                    <a:pt x="25" y="347"/>
                  </a:lnTo>
                  <a:lnTo>
                    <a:pt x="42" y="285"/>
                  </a:lnTo>
                  <a:lnTo>
                    <a:pt x="62" y="228"/>
                  </a:lnTo>
                  <a:lnTo>
                    <a:pt x="83" y="173"/>
                  </a:lnTo>
                  <a:lnTo>
                    <a:pt x="104" y="124"/>
                  </a:lnTo>
                  <a:lnTo>
                    <a:pt x="124" y="83"/>
                  </a:lnTo>
                  <a:lnTo>
                    <a:pt x="157" y="23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66" y="11"/>
                  </a:lnTo>
                  <a:lnTo>
                    <a:pt x="157" y="47"/>
                  </a:lnTo>
                  <a:lnTo>
                    <a:pt x="151" y="72"/>
                  </a:lnTo>
                  <a:lnTo>
                    <a:pt x="145" y="100"/>
                  </a:lnTo>
                  <a:lnTo>
                    <a:pt x="141" y="132"/>
                  </a:lnTo>
                  <a:lnTo>
                    <a:pt x="138" y="168"/>
                  </a:lnTo>
                  <a:lnTo>
                    <a:pt x="138" y="207"/>
                  </a:lnTo>
                  <a:lnTo>
                    <a:pt x="138" y="247"/>
                  </a:lnTo>
                  <a:lnTo>
                    <a:pt x="141" y="290"/>
                  </a:lnTo>
                  <a:lnTo>
                    <a:pt x="149" y="334"/>
                  </a:lnTo>
                  <a:lnTo>
                    <a:pt x="158" y="377"/>
                  </a:lnTo>
                  <a:lnTo>
                    <a:pt x="173" y="422"/>
                  </a:lnTo>
                  <a:lnTo>
                    <a:pt x="183" y="445"/>
                  </a:lnTo>
                  <a:lnTo>
                    <a:pt x="194" y="467"/>
                  </a:lnTo>
                  <a:lnTo>
                    <a:pt x="205" y="490"/>
                  </a:lnTo>
                  <a:lnTo>
                    <a:pt x="219" y="511"/>
                  </a:lnTo>
                  <a:lnTo>
                    <a:pt x="219" y="511"/>
                  </a:lnTo>
                  <a:lnTo>
                    <a:pt x="239" y="541"/>
                  </a:lnTo>
                  <a:lnTo>
                    <a:pt x="262" y="571"/>
                  </a:lnTo>
                  <a:lnTo>
                    <a:pt x="286" y="599"/>
                  </a:lnTo>
                  <a:lnTo>
                    <a:pt x="313" y="626"/>
                  </a:lnTo>
                  <a:lnTo>
                    <a:pt x="339" y="652"/>
                  </a:lnTo>
                  <a:lnTo>
                    <a:pt x="368" y="678"/>
                  </a:lnTo>
                  <a:lnTo>
                    <a:pt x="420" y="722"/>
                  </a:lnTo>
                  <a:lnTo>
                    <a:pt x="469" y="759"/>
                  </a:lnTo>
                  <a:lnTo>
                    <a:pt x="509" y="788"/>
                  </a:lnTo>
                  <a:lnTo>
                    <a:pt x="545" y="8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F4ECCE3-41D9-407D-ACDB-B5198BE0735B}"/>
              </a:ext>
            </a:extLst>
          </p:cNvPr>
          <p:cNvSpPr txBox="1"/>
          <p:nvPr/>
        </p:nvSpPr>
        <p:spPr>
          <a:xfrm>
            <a:off x="9278377" y="5001161"/>
            <a:ext cx="126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车主生态</a:t>
            </a:r>
          </a:p>
        </p:txBody>
      </p:sp>
    </p:spTree>
    <p:extLst>
      <p:ext uri="{BB962C8B-B14F-4D97-AF65-F5344CB8AC3E}">
        <p14:creationId xmlns:p14="http://schemas.microsoft.com/office/powerpoint/2010/main" val="2217611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6">
            <a:extLst>
              <a:ext uri="{FF2B5EF4-FFF2-40B4-BE49-F238E27FC236}">
                <a16:creationId xmlns:a16="http://schemas.microsoft.com/office/drawing/2014/main" id="{CB9A6B58-028E-4ACD-B05F-604621A4CF2A}"/>
              </a:ext>
            </a:extLst>
          </p:cNvPr>
          <p:cNvGrpSpPr/>
          <p:nvPr/>
        </p:nvGrpSpPr>
        <p:grpSpPr>
          <a:xfrm>
            <a:off x="3006075" y="407682"/>
            <a:ext cx="6179850" cy="995467"/>
            <a:chOff x="5988387" y="483017"/>
            <a:chExt cx="12359700" cy="1990933"/>
          </a:xfrm>
        </p:grpSpPr>
        <p:sp>
          <p:nvSpPr>
            <p:cNvPr id="3" name="TextBox 97">
              <a:extLst>
                <a:ext uri="{FF2B5EF4-FFF2-40B4-BE49-F238E27FC236}">
                  <a16:creationId xmlns:a16="http://schemas.microsoft.com/office/drawing/2014/main" id="{BE98AA94-FFD4-49E3-B6DF-DC13AC793256}"/>
                </a:ext>
              </a:extLst>
            </p:cNvPr>
            <p:cNvSpPr txBox="1"/>
            <p:nvPr/>
          </p:nvSpPr>
          <p:spPr>
            <a:xfrm>
              <a:off x="5988387" y="483017"/>
              <a:ext cx="12359700" cy="1077201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>
                <a:defRPr/>
              </a:pPr>
              <a:r>
                <a:rPr lang="zh-CN" altLang="en-US" sz="3200" dirty="0">
                  <a:solidFill>
                    <a:srgbClr val="4454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平台之间的运营重点</a:t>
              </a:r>
              <a:endParaRPr lang="id-ID" sz="32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F4820D92-294A-4410-811D-BC5C32414002}"/>
                </a:ext>
              </a:extLst>
            </p:cNvPr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1550" dirty="0">
                  <a:solidFill>
                    <a:srgbClr val="4454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/>
                </a:rPr>
                <a:t>结合平台差异，采取不同的运营模型</a:t>
              </a:r>
              <a:endParaRPr lang="en-US" sz="1550" dirty="0">
                <a:solidFill>
                  <a:srgbClr val="00B3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endParaRPr>
            </a:p>
          </p:txBody>
        </p:sp>
      </p:grpSp>
      <p:pic>
        <p:nvPicPr>
          <p:cNvPr id="5" name="Picture 2" descr="https://timgsa.baidu.com/timg?image&amp;quality=80&amp;size=b9999_10000&amp;sec=1516492846481&amp;di=1e2a242168987ae168e155c46b7255fb&amp;imgtype=0&amp;src=http%3A%2F%2Fpic.92to.com%2Flian%2F201605%2F29%2F445611edef0eb1dd582f351293c19045.jpg">
            <a:extLst>
              <a:ext uri="{FF2B5EF4-FFF2-40B4-BE49-F238E27FC236}">
                <a16:creationId xmlns:a16="http://schemas.microsoft.com/office/drawing/2014/main" id="{E0837636-52D7-4C2C-9DD0-63E78D6EC5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32" t="20639" r="26661" b="16472"/>
          <a:stretch/>
        </p:blipFill>
        <p:spPr bwMode="auto">
          <a:xfrm>
            <a:off x="2707356" y="1868502"/>
            <a:ext cx="1633997" cy="16589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6" name="Picture 4" descr="https://timgsa.baidu.com/timg?image&amp;quality=80&amp;size=b9999_10000&amp;sec=1516492878686&amp;di=7f62e42fca11db09eee0353fa71acf98&amp;imgtype=0&amp;src=http%3A%2F%2Fwww.logo11.cn%2Fuploads%2Fallimg%2F150710%2F154P22558-0.gif">
            <a:extLst>
              <a:ext uri="{FF2B5EF4-FFF2-40B4-BE49-F238E27FC236}">
                <a16:creationId xmlns:a16="http://schemas.microsoft.com/office/drawing/2014/main" id="{6390873B-2D49-4058-A293-44F1B01DD7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3" t="10158" r="61924" b="19102"/>
          <a:stretch/>
        </p:blipFill>
        <p:spPr bwMode="auto">
          <a:xfrm>
            <a:off x="8187423" y="1859539"/>
            <a:ext cx="1665339" cy="16589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FA10834-2AF1-4C0B-ACE3-ED37A9424225}"/>
              </a:ext>
            </a:extLst>
          </p:cNvPr>
          <p:cNvSpPr/>
          <p:nvPr/>
        </p:nvSpPr>
        <p:spPr>
          <a:xfrm rot="20702477">
            <a:off x="2638035" y="3921926"/>
            <a:ext cx="1663200" cy="5292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社交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499D326-461F-4C35-965F-056C7AD5023E}"/>
              </a:ext>
            </a:extLst>
          </p:cNvPr>
          <p:cNvSpPr/>
          <p:nvPr/>
        </p:nvSpPr>
        <p:spPr>
          <a:xfrm rot="20702477">
            <a:off x="8149444" y="3921926"/>
            <a:ext cx="1663200" cy="5292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06B1EA3-F02C-48F5-A561-6D6B7CAC58CD}"/>
              </a:ext>
            </a:extLst>
          </p:cNvPr>
          <p:cNvSpPr txBox="1"/>
          <p:nvPr/>
        </p:nvSpPr>
        <p:spPr>
          <a:xfrm>
            <a:off x="2597916" y="4863548"/>
            <a:ext cx="174343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自建内容，结合微信的社交属性，通过社交力量提升平台的用户数与知名度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26FD5A3-CFD0-4B7D-AEFF-6F15F1E16E24}"/>
              </a:ext>
            </a:extLst>
          </p:cNvPr>
          <p:cNvSpPr txBox="1"/>
          <p:nvPr/>
        </p:nvSpPr>
        <p:spPr>
          <a:xfrm>
            <a:off x="8109325" y="4883426"/>
            <a:ext cx="17434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结合芝麻信用，面向用户开展金融服务，提升用户的体验，增加平台收入</a:t>
            </a:r>
          </a:p>
        </p:txBody>
      </p:sp>
    </p:spTree>
    <p:extLst>
      <p:ext uri="{BB962C8B-B14F-4D97-AF65-F5344CB8AC3E}">
        <p14:creationId xmlns:p14="http://schemas.microsoft.com/office/powerpoint/2010/main" val="2345313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6">
            <a:extLst>
              <a:ext uri="{FF2B5EF4-FFF2-40B4-BE49-F238E27FC236}">
                <a16:creationId xmlns:a16="http://schemas.microsoft.com/office/drawing/2014/main" id="{BA4D8394-DF87-4307-8F58-5A5FA2DBF406}"/>
              </a:ext>
            </a:extLst>
          </p:cNvPr>
          <p:cNvGrpSpPr/>
          <p:nvPr/>
        </p:nvGrpSpPr>
        <p:grpSpPr>
          <a:xfrm>
            <a:off x="3006075" y="407682"/>
            <a:ext cx="6179850" cy="995467"/>
            <a:chOff x="5988387" y="483017"/>
            <a:chExt cx="12359700" cy="1990933"/>
          </a:xfrm>
        </p:grpSpPr>
        <p:sp>
          <p:nvSpPr>
            <p:cNvPr id="3" name="TextBox 97">
              <a:extLst>
                <a:ext uri="{FF2B5EF4-FFF2-40B4-BE49-F238E27FC236}">
                  <a16:creationId xmlns:a16="http://schemas.microsoft.com/office/drawing/2014/main" id="{9BD13A87-0B50-46F9-9195-C50E6CB263BA}"/>
                </a:ext>
              </a:extLst>
            </p:cNvPr>
            <p:cNvSpPr txBox="1"/>
            <p:nvPr/>
          </p:nvSpPr>
          <p:spPr>
            <a:xfrm>
              <a:off x="5988387" y="483017"/>
              <a:ext cx="12359700" cy="1077201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>
                <a:defRPr/>
              </a:pPr>
              <a:r>
                <a:rPr lang="zh-CN" altLang="en-US" sz="3200" dirty="0">
                  <a:solidFill>
                    <a:srgbClr val="4454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已经具备的伙伴资源</a:t>
              </a:r>
              <a:endParaRPr lang="id-ID" sz="32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E2234D83-59BE-44CE-8FB6-1CC7C5EF8AD2}"/>
                </a:ext>
              </a:extLst>
            </p:cNvPr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1550" dirty="0">
                  <a:solidFill>
                    <a:srgbClr val="4454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/>
                </a:rPr>
                <a:t>能够整合的力量</a:t>
              </a:r>
              <a:endParaRPr lang="en-US" sz="1550" dirty="0">
                <a:solidFill>
                  <a:srgbClr val="00B3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endParaRPr>
            </a:p>
          </p:txBody>
        </p:sp>
      </p:grpSp>
      <p:pic>
        <p:nvPicPr>
          <p:cNvPr id="1026" name="Picture 2" descr="https://timgsa.baidu.com/timg?image&amp;quality=80&amp;size=b9999_10000&amp;sec=1516492846481&amp;di=1e2a242168987ae168e155c46b7255fb&amp;imgtype=0&amp;src=http%3A%2F%2Fpic.92to.com%2Flian%2F201605%2F29%2F445611edef0eb1dd582f351293c19045.jpg">
            <a:extLst>
              <a:ext uri="{FF2B5EF4-FFF2-40B4-BE49-F238E27FC236}">
                <a16:creationId xmlns:a16="http://schemas.microsoft.com/office/drawing/2014/main" id="{CA523804-D249-47D0-A235-76C172FE67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32" t="20639" r="26661" b="16472"/>
          <a:stretch/>
        </p:blipFill>
        <p:spPr bwMode="auto">
          <a:xfrm>
            <a:off x="917598" y="1925663"/>
            <a:ext cx="1633997" cy="16589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28" name="Picture 4" descr="https://timgsa.baidu.com/timg?image&amp;quality=80&amp;size=b9999_10000&amp;sec=1516492878686&amp;di=7f62e42fca11db09eee0353fa71acf98&amp;imgtype=0&amp;src=http%3A%2F%2Fwww.logo11.cn%2Fuploads%2Fallimg%2F150710%2F154P22558-0.gif">
            <a:extLst>
              <a:ext uri="{FF2B5EF4-FFF2-40B4-BE49-F238E27FC236}">
                <a16:creationId xmlns:a16="http://schemas.microsoft.com/office/drawing/2014/main" id="{9C16D590-F22B-4308-9588-FD07BFDA9A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3" t="10158" r="61924" b="19102"/>
          <a:stretch/>
        </p:blipFill>
        <p:spPr bwMode="auto">
          <a:xfrm>
            <a:off x="917598" y="4215426"/>
            <a:ext cx="1665339" cy="16589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B32DE2A-8619-4D54-8C2C-8E86F5212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597302"/>
              </p:ext>
            </p:extLst>
          </p:nvPr>
        </p:nvGraphicFramePr>
        <p:xfrm>
          <a:off x="3200618" y="1440457"/>
          <a:ext cx="8823492" cy="5114534"/>
        </p:xfrm>
        <a:graphic>
          <a:graphicData uri="http://schemas.openxmlformats.org/drawingml/2006/table">
            <a:tbl>
              <a:tblPr/>
              <a:tblGrid>
                <a:gridCol w="477080">
                  <a:extLst>
                    <a:ext uri="{9D8B030D-6E8A-4147-A177-3AD203B41FA5}">
                      <a16:colId xmlns:a16="http://schemas.microsoft.com/office/drawing/2014/main" val="1693188120"/>
                    </a:ext>
                  </a:extLst>
                </a:gridCol>
                <a:gridCol w="1267243">
                  <a:extLst>
                    <a:ext uri="{9D8B030D-6E8A-4147-A177-3AD203B41FA5}">
                      <a16:colId xmlns:a16="http://schemas.microsoft.com/office/drawing/2014/main" val="697824700"/>
                    </a:ext>
                  </a:extLst>
                </a:gridCol>
                <a:gridCol w="1065975">
                  <a:extLst>
                    <a:ext uri="{9D8B030D-6E8A-4147-A177-3AD203B41FA5}">
                      <a16:colId xmlns:a16="http://schemas.microsoft.com/office/drawing/2014/main" val="588563215"/>
                    </a:ext>
                  </a:extLst>
                </a:gridCol>
                <a:gridCol w="2944478">
                  <a:extLst>
                    <a:ext uri="{9D8B030D-6E8A-4147-A177-3AD203B41FA5}">
                      <a16:colId xmlns:a16="http://schemas.microsoft.com/office/drawing/2014/main" val="321506358"/>
                    </a:ext>
                  </a:extLst>
                </a:gridCol>
                <a:gridCol w="3068716">
                  <a:extLst>
                    <a:ext uri="{9D8B030D-6E8A-4147-A177-3AD203B41FA5}">
                      <a16:colId xmlns:a16="http://schemas.microsoft.com/office/drawing/2014/main" val="1848656700"/>
                    </a:ext>
                  </a:extLst>
                </a:gridCol>
              </a:tblGrid>
              <a:tr h="269088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合作伙伴</a:t>
                      </a:r>
                    </a:p>
                  </a:txBody>
                  <a:tcPr marL="98097" marR="98097" marT="49048" marB="4904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922955"/>
                  </a:ext>
                </a:extLst>
              </a:tr>
              <a:tr h="17946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</a:p>
                  </a:txBody>
                  <a:tcPr marL="6902" marR="6902" marT="69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伙伴</a:t>
                      </a:r>
                    </a:p>
                  </a:txBody>
                  <a:tcPr marL="6902" marR="6902" marT="69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对接人</a:t>
                      </a:r>
                    </a:p>
                  </a:txBody>
                  <a:tcPr marL="6902" marR="6902" marT="69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合作模式</a:t>
                      </a:r>
                    </a:p>
                  </a:txBody>
                  <a:tcPr marL="6902" marR="6902" marT="69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可能的业务模式</a:t>
                      </a:r>
                    </a:p>
                  </a:txBody>
                  <a:tcPr marL="6902" marR="6902" marT="69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557692"/>
                  </a:ext>
                </a:extLst>
              </a:tr>
              <a:tr h="7178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902" marR="6902" marT="69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养车乐</a:t>
                      </a:r>
                    </a:p>
                  </a:txBody>
                  <a:tcPr marL="6902" marR="6902" marT="69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CEO</a:t>
                      </a:r>
                    </a:p>
                  </a:txBody>
                  <a:tcPr marL="6902" marR="6902" marT="69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养车乐提供违章查询、代办、年审代办等业务。可放在我们的小程序中。违章查询查一次约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分钱。违章代办业务对方报价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次。我们可以在这个基础上加价</a:t>
                      </a:r>
                    </a:p>
                  </a:txBody>
                  <a:tcPr marL="6902" marR="6902" marT="69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集合”余额“，部分客户不要纸巾和矿泉水，可以转成余额留在自己的账户上，例如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元。用这部分钱，订阅违章查询服务。</a:t>
                      </a:r>
                    </a:p>
                  </a:txBody>
                  <a:tcPr marL="6902" marR="6902" marT="69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056468"/>
                  </a:ext>
                </a:extLst>
              </a:tr>
              <a:tr h="1076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902" marR="6902" marT="69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车秀</a:t>
                      </a:r>
                    </a:p>
                  </a:txBody>
                  <a:tcPr marL="6902" marR="6902" marT="69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COO</a:t>
                      </a:r>
                    </a:p>
                  </a:txBody>
                  <a:tcPr marL="6902" marR="6902" marT="69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车秀是新车比价与销售平台，有两种模式：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、广告合作，在我们的小程序上给车秀做广告。一个有效线索，车秀结算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元。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、深度合作，用户层面互联互通，把车秀作为我们车生活中“新车购买“的业务组成。具体分成，需要详谈。</a:t>
                      </a:r>
                    </a:p>
                  </a:txBody>
                  <a:tcPr marL="6902" marR="6902" marT="69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新车购买业务可以深度合作，作为我们”车生活“的一部分</a:t>
                      </a:r>
                    </a:p>
                  </a:txBody>
                  <a:tcPr marL="6902" marR="6902" marT="69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3593677"/>
                  </a:ext>
                </a:extLst>
              </a:tr>
              <a:tr h="8973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6902" marR="6902" marT="69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深圳通</a:t>
                      </a:r>
                    </a:p>
                  </a:txBody>
                  <a:tcPr marL="6902" marR="6902" marT="69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COO</a:t>
                      </a:r>
                    </a:p>
                  </a:txBody>
                  <a:tcPr marL="6902" marR="6902" marT="69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深圳通品牌价值高，很多资源会主动找他们合作。同时，他们的场景和我们的场景有一定的契合度。也就意味着，可以盯着他们，看他们和谁合作，玩的效果如何。如果效果好，我们可以通过他们引荐，对接接手。</a:t>
                      </a:r>
                    </a:p>
                  </a:txBody>
                  <a:tcPr marL="6902" marR="6902" marT="69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关系型伙伴，关系非常好。资源可以互相共享。有些业务，可以把深圳通当成我们的服务商快速验证市场，有效果我们直接对接。给深圳通一定时间的保护期即可。</a:t>
                      </a:r>
                    </a:p>
                  </a:txBody>
                  <a:tcPr marL="6902" marR="6902" marT="69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573976"/>
                  </a:ext>
                </a:extLst>
              </a:tr>
              <a:tr h="7178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6902" marR="6902" marT="69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平安银行</a:t>
                      </a:r>
                    </a:p>
                  </a:txBody>
                  <a:tcPr marL="6902" marR="6902" marT="69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</a:p>
                  </a:txBody>
                  <a:tcPr marL="6902" marR="6902" marT="69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平安付提供所谓的“钱包”业务。千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费率、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T+0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结算。</a:t>
                      </a:r>
                    </a:p>
                  </a:txBody>
                  <a:tcPr marL="6902" marR="6902" marT="69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大品牌，可共建冠德钱包，引入平安支持的信用、白条或理财产品（收益高于余额宝）。甚至手续，可以结合平台，为我们的用户提供现金贷服务，资金由冠德或者平安提供，平安背书，分享收益。</a:t>
                      </a:r>
                    </a:p>
                  </a:txBody>
                  <a:tcPr marL="6902" marR="6902" marT="69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8213136"/>
                  </a:ext>
                </a:extLst>
              </a:tr>
              <a:tr h="7178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6902" marR="6902" marT="69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华夏银行</a:t>
                      </a:r>
                    </a:p>
                  </a:txBody>
                  <a:tcPr marL="6902" marR="6902" marT="69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</a:p>
                  </a:txBody>
                  <a:tcPr marL="6902" marR="6902" marT="69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华夏银行把办卡连接挂在我们的入口通道上，一方面给广告费。另一方面，每一个用户开通信用卡，华夏银行给返佣。同时，如果后续该信用卡有消费，那么华夏银行会持续返佣。</a:t>
                      </a:r>
                    </a:p>
                  </a:txBody>
                  <a:tcPr marL="6902" marR="6902" marT="69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广告合作</a:t>
                      </a:r>
                    </a:p>
                  </a:txBody>
                  <a:tcPr marL="6902" marR="6902" marT="69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792621"/>
                  </a:ext>
                </a:extLst>
              </a:tr>
              <a:tr h="5383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6902" marR="6902" marT="69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京东</a:t>
                      </a:r>
                    </a:p>
                  </a:txBody>
                  <a:tcPr marL="6902" marR="6902" marT="69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</a:p>
                  </a:txBody>
                  <a:tcPr marL="6902" marR="6902" marT="69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京东支付现在也在大力推广。在应用中开通使用京东支付，每月有持续消费，则京东给返佣。京东支付会把白条等相关业务一起带进来。</a:t>
                      </a:r>
                    </a:p>
                  </a:txBody>
                  <a:tcPr marL="6902" marR="6902" marT="69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增加一个支付途径，用户无感。结合京东，试水白条业务</a:t>
                      </a:r>
                    </a:p>
                  </a:txBody>
                  <a:tcPr marL="6902" marR="6902" marT="69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557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592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96">
            <a:extLst>
              <a:ext uri="{FF2B5EF4-FFF2-40B4-BE49-F238E27FC236}">
                <a16:creationId xmlns:a16="http://schemas.microsoft.com/office/drawing/2014/main" id="{EE05A2A3-25D8-4137-8E00-60CB39D852E9}"/>
              </a:ext>
            </a:extLst>
          </p:cNvPr>
          <p:cNvGrpSpPr/>
          <p:nvPr/>
        </p:nvGrpSpPr>
        <p:grpSpPr>
          <a:xfrm>
            <a:off x="3006075" y="407682"/>
            <a:ext cx="6179850" cy="995467"/>
            <a:chOff x="5988387" y="483017"/>
            <a:chExt cx="12359700" cy="1990933"/>
          </a:xfrm>
        </p:grpSpPr>
        <p:sp>
          <p:nvSpPr>
            <p:cNvPr id="45" name="TextBox 97">
              <a:extLst>
                <a:ext uri="{FF2B5EF4-FFF2-40B4-BE49-F238E27FC236}">
                  <a16:creationId xmlns:a16="http://schemas.microsoft.com/office/drawing/2014/main" id="{5FCEA25E-B58C-4E51-B45C-A1744517A38C}"/>
                </a:ext>
              </a:extLst>
            </p:cNvPr>
            <p:cNvSpPr txBox="1"/>
            <p:nvPr/>
          </p:nvSpPr>
          <p:spPr>
            <a:xfrm>
              <a:off x="5988387" y="483017"/>
              <a:ext cx="12359700" cy="1077201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>
                <a:defRPr/>
              </a:pPr>
              <a:r>
                <a:rPr lang="zh-CN" altLang="en-US" sz="3200" dirty="0">
                  <a:solidFill>
                    <a:srgbClr val="4454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收入构成预测</a:t>
              </a:r>
              <a:endParaRPr lang="id-ID" sz="32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46" name="Subtitle 2">
              <a:extLst>
                <a:ext uri="{FF2B5EF4-FFF2-40B4-BE49-F238E27FC236}">
                  <a16:creationId xmlns:a16="http://schemas.microsoft.com/office/drawing/2014/main" id="{38519770-A05F-4045-B6ED-D0F01A5B0D85}"/>
                </a:ext>
              </a:extLst>
            </p:cNvPr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1800" dirty="0">
                  <a:solidFill>
                    <a:srgbClr val="4454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/>
                </a:rPr>
                <a:t>用户在线上消费收入的构成</a:t>
              </a:r>
              <a:endParaRPr lang="en-US" sz="1800" dirty="0">
                <a:solidFill>
                  <a:srgbClr val="00B3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endParaRPr>
            </a:p>
          </p:txBody>
        </p:sp>
      </p:grpSp>
      <p:graphicFrame>
        <p:nvGraphicFramePr>
          <p:cNvPr id="152" name="Chart 38">
            <a:extLst>
              <a:ext uri="{FF2B5EF4-FFF2-40B4-BE49-F238E27FC236}">
                <a16:creationId xmlns:a16="http://schemas.microsoft.com/office/drawing/2014/main" id="{FAAC5014-0781-4C9E-B090-C90C678B81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4668941"/>
              </p:ext>
            </p:extLst>
          </p:nvPr>
        </p:nvGraphicFramePr>
        <p:xfrm>
          <a:off x="2979767" y="2142067"/>
          <a:ext cx="6299200" cy="4131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53" name="Group 75">
            <a:extLst>
              <a:ext uri="{FF2B5EF4-FFF2-40B4-BE49-F238E27FC236}">
                <a16:creationId xmlns:a16="http://schemas.microsoft.com/office/drawing/2014/main" id="{D5969617-1D1C-4B19-AB3E-5E1D084E5179}"/>
              </a:ext>
            </a:extLst>
          </p:cNvPr>
          <p:cNvGrpSpPr/>
          <p:nvPr/>
        </p:nvGrpSpPr>
        <p:grpSpPr>
          <a:xfrm>
            <a:off x="265043" y="4207934"/>
            <a:ext cx="1965086" cy="1218682"/>
            <a:chOff x="6121396" y="1564166"/>
            <a:chExt cx="1473814" cy="914011"/>
          </a:xfrm>
        </p:grpSpPr>
        <p:sp>
          <p:nvSpPr>
            <p:cNvPr id="154" name="Text Placeholder 3">
              <a:extLst>
                <a:ext uri="{FF2B5EF4-FFF2-40B4-BE49-F238E27FC236}">
                  <a16:creationId xmlns:a16="http://schemas.microsoft.com/office/drawing/2014/main" id="{776E260D-5E90-4C16-99C0-08FFED12F4A7}"/>
                </a:ext>
              </a:extLst>
            </p:cNvPr>
            <p:cNvSpPr txBox="1">
              <a:spLocks/>
            </p:cNvSpPr>
            <p:nvPr/>
          </p:nvSpPr>
          <p:spPr>
            <a:xfrm>
              <a:off x="6979657" y="1564166"/>
              <a:ext cx="615553" cy="18466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1219170"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rgbClr val="9BB9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伙伴结算</a:t>
              </a:r>
              <a:endParaRPr lang="en-US" sz="1600" b="1" dirty="0">
                <a:solidFill>
                  <a:srgbClr val="9BB9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5" name="Text Placeholder 3">
              <a:extLst>
                <a:ext uri="{FF2B5EF4-FFF2-40B4-BE49-F238E27FC236}">
                  <a16:creationId xmlns:a16="http://schemas.microsoft.com/office/drawing/2014/main" id="{37BE5814-FB68-4F36-9E94-A9004488DB02}"/>
                </a:ext>
              </a:extLst>
            </p:cNvPr>
            <p:cNvSpPr txBox="1">
              <a:spLocks/>
            </p:cNvSpPr>
            <p:nvPr/>
          </p:nvSpPr>
          <p:spPr>
            <a:xfrm>
              <a:off x="6121396" y="1751055"/>
              <a:ext cx="1429981" cy="727122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>
                <a:lnSpc>
                  <a:spcPct val="150000"/>
                </a:lnSpc>
              </a:pPr>
              <a:r>
                <a:rPr lang="zh-CN" altLang="en-US" sz="1400" dirty="0">
                  <a:solidFill>
                    <a:sysClr val="window" lastClr="FFFFFF">
                      <a:lumMod val="50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给伙伴导流或金融合作，伙伴和平台之间的结算收入</a:t>
              </a:r>
              <a:endParaRPr lang="en-GB" altLang="zh-CN" sz="1400" dirty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9" name="Group 75">
            <a:extLst>
              <a:ext uri="{FF2B5EF4-FFF2-40B4-BE49-F238E27FC236}">
                <a16:creationId xmlns:a16="http://schemas.microsoft.com/office/drawing/2014/main" id="{7922CD64-4A65-4758-975A-C22878CB1E52}"/>
              </a:ext>
            </a:extLst>
          </p:cNvPr>
          <p:cNvGrpSpPr/>
          <p:nvPr/>
        </p:nvGrpSpPr>
        <p:grpSpPr>
          <a:xfrm>
            <a:off x="8386897" y="1572080"/>
            <a:ext cx="2114368" cy="905740"/>
            <a:chOff x="5965602" y="1677686"/>
            <a:chExt cx="1585776" cy="679305"/>
          </a:xfrm>
        </p:grpSpPr>
        <p:sp>
          <p:nvSpPr>
            <p:cNvPr id="160" name="Text Placeholder 3">
              <a:extLst>
                <a:ext uri="{FF2B5EF4-FFF2-40B4-BE49-F238E27FC236}">
                  <a16:creationId xmlns:a16="http://schemas.microsoft.com/office/drawing/2014/main" id="{F7F0ABE7-5467-44A8-B566-97FB6C1E93B1}"/>
                </a:ext>
              </a:extLst>
            </p:cNvPr>
            <p:cNvSpPr txBox="1">
              <a:spLocks/>
            </p:cNvSpPr>
            <p:nvPr/>
          </p:nvSpPr>
          <p:spPr>
            <a:xfrm>
              <a:off x="5965602" y="1677686"/>
              <a:ext cx="620363" cy="18466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rgbClr val="237D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电商消费</a:t>
              </a:r>
              <a:endParaRPr lang="en-US" sz="1600" b="1" dirty="0">
                <a:solidFill>
                  <a:srgbClr val="237DB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1" name="Text Placeholder 3">
              <a:extLst>
                <a:ext uri="{FF2B5EF4-FFF2-40B4-BE49-F238E27FC236}">
                  <a16:creationId xmlns:a16="http://schemas.microsoft.com/office/drawing/2014/main" id="{6C9786E4-A39C-4913-820A-DA11DE8F14C0}"/>
                </a:ext>
              </a:extLst>
            </p:cNvPr>
            <p:cNvSpPr txBox="1">
              <a:spLocks/>
            </p:cNvSpPr>
            <p:nvPr/>
          </p:nvSpPr>
          <p:spPr>
            <a:xfrm>
              <a:off x="5965602" y="1872243"/>
              <a:ext cx="1585776" cy="48474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l">
                <a:lnSpc>
                  <a:spcPct val="150000"/>
                </a:lnSpc>
                <a:spcBef>
                  <a:spcPts val="1000"/>
                </a:spcBef>
                <a:defRPr/>
              </a:pPr>
              <a:r>
                <a:rPr lang="zh-CN" altLang="en-US" sz="1400" dirty="0">
                  <a:solidFill>
                    <a:sysClr val="window" lastClr="FFFFFF">
                      <a:lumMod val="50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用户电商消费后结算后的利润收入</a:t>
              </a:r>
              <a:endParaRPr lang="en-GB" altLang="zh-CN" sz="1400" dirty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2" name="Group 75">
            <a:extLst>
              <a:ext uri="{FF2B5EF4-FFF2-40B4-BE49-F238E27FC236}">
                <a16:creationId xmlns:a16="http://schemas.microsoft.com/office/drawing/2014/main" id="{3B819300-95CF-4A65-91E7-442B8D6E1F19}"/>
              </a:ext>
            </a:extLst>
          </p:cNvPr>
          <p:cNvGrpSpPr/>
          <p:nvPr/>
        </p:nvGrpSpPr>
        <p:grpSpPr>
          <a:xfrm>
            <a:off x="9604594" y="5105888"/>
            <a:ext cx="2114368" cy="603379"/>
            <a:chOff x="5965602" y="1768986"/>
            <a:chExt cx="1585776" cy="452534"/>
          </a:xfrm>
        </p:grpSpPr>
        <p:sp>
          <p:nvSpPr>
            <p:cNvPr id="163" name="Text Placeholder 3">
              <a:extLst>
                <a:ext uri="{FF2B5EF4-FFF2-40B4-BE49-F238E27FC236}">
                  <a16:creationId xmlns:a16="http://schemas.microsoft.com/office/drawing/2014/main" id="{5B862DDF-76CF-4C8C-A99F-8DC50F20B9B4}"/>
                </a:ext>
              </a:extLst>
            </p:cNvPr>
            <p:cNvSpPr txBox="1">
              <a:spLocks/>
            </p:cNvSpPr>
            <p:nvPr/>
          </p:nvSpPr>
          <p:spPr>
            <a:xfrm>
              <a:off x="5965602" y="1768986"/>
              <a:ext cx="615554" cy="18466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rgbClr val="15AA9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广告收入</a:t>
              </a:r>
              <a:endParaRPr lang="en-US" sz="1600" b="1" dirty="0">
                <a:solidFill>
                  <a:srgbClr val="15AA9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" name="Text Placeholder 3">
              <a:extLst>
                <a:ext uri="{FF2B5EF4-FFF2-40B4-BE49-F238E27FC236}">
                  <a16:creationId xmlns:a16="http://schemas.microsoft.com/office/drawing/2014/main" id="{0995B586-553E-4F33-B0A3-69DD7626F74A}"/>
                </a:ext>
              </a:extLst>
            </p:cNvPr>
            <p:cNvSpPr txBox="1">
              <a:spLocks/>
            </p:cNvSpPr>
            <p:nvPr/>
          </p:nvSpPr>
          <p:spPr>
            <a:xfrm>
              <a:off x="5965602" y="2007712"/>
              <a:ext cx="1585776" cy="21380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>
                <a:lnSpc>
                  <a:spcPct val="150000"/>
                </a:lnSpc>
              </a:pPr>
              <a:r>
                <a:rPr lang="zh-CN" altLang="en-US" sz="1400" dirty="0">
                  <a:solidFill>
                    <a:sysClr val="window" lastClr="FFFFFF">
                      <a:lumMod val="50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商家投放广告带来的营收</a:t>
              </a:r>
              <a:endParaRPr lang="en-GB" altLang="zh-CN" sz="1400" dirty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8" name="Group 81">
            <a:extLst>
              <a:ext uri="{FF2B5EF4-FFF2-40B4-BE49-F238E27FC236}">
                <a16:creationId xmlns:a16="http://schemas.microsoft.com/office/drawing/2014/main" id="{379EFE05-526E-4A27-83CA-B60AE9205EA5}"/>
              </a:ext>
            </a:extLst>
          </p:cNvPr>
          <p:cNvGrpSpPr/>
          <p:nvPr/>
        </p:nvGrpSpPr>
        <p:grpSpPr>
          <a:xfrm flipH="1">
            <a:off x="7046864" y="2043194"/>
            <a:ext cx="1219201" cy="508068"/>
            <a:chOff x="3071682" y="1459071"/>
            <a:chExt cx="914401" cy="387505"/>
          </a:xfrm>
        </p:grpSpPr>
        <p:cxnSp>
          <p:nvCxnSpPr>
            <p:cNvPr id="169" name="Straight Connector 81">
              <a:extLst>
                <a:ext uri="{FF2B5EF4-FFF2-40B4-BE49-F238E27FC236}">
                  <a16:creationId xmlns:a16="http://schemas.microsoft.com/office/drawing/2014/main" id="{8FA0F3B4-695A-4544-A38A-279359BD85C9}"/>
                </a:ext>
              </a:extLst>
            </p:cNvPr>
            <p:cNvCxnSpPr/>
            <p:nvPr/>
          </p:nvCxnSpPr>
          <p:spPr>
            <a:xfrm rot="10800000">
              <a:off x="3592682" y="1460251"/>
              <a:ext cx="393401" cy="386325"/>
            </a:xfrm>
            <a:prstGeom prst="line">
              <a:avLst/>
            </a:prstGeom>
            <a:noFill/>
            <a:ln w="19050" cap="rnd" cmpd="sng" algn="ctr">
              <a:solidFill>
                <a:srgbClr val="237DB9"/>
              </a:solidFill>
              <a:prstDash val="solid"/>
              <a:headEnd type="oval"/>
              <a:tailEnd type="oval"/>
            </a:ln>
            <a:effectLst/>
          </p:spPr>
        </p:cxnSp>
        <p:cxnSp>
          <p:nvCxnSpPr>
            <p:cNvPr id="170" name="Straight Connector 82">
              <a:extLst>
                <a:ext uri="{FF2B5EF4-FFF2-40B4-BE49-F238E27FC236}">
                  <a16:creationId xmlns:a16="http://schemas.microsoft.com/office/drawing/2014/main" id="{FDC515AE-151D-4822-A896-8A64F74DB1ED}"/>
                </a:ext>
              </a:extLst>
            </p:cNvPr>
            <p:cNvCxnSpPr/>
            <p:nvPr/>
          </p:nvCxnSpPr>
          <p:spPr>
            <a:xfrm rot="10800000">
              <a:off x="3071682" y="1459071"/>
              <a:ext cx="521000" cy="2"/>
            </a:xfrm>
            <a:prstGeom prst="line">
              <a:avLst/>
            </a:prstGeom>
            <a:noFill/>
            <a:ln w="19050" cap="rnd" cmpd="sng" algn="ctr">
              <a:solidFill>
                <a:srgbClr val="237DB9"/>
              </a:solidFill>
              <a:prstDash val="solid"/>
              <a:headEnd type="oval"/>
              <a:tailEnd type="oval"/>
            </a:ln>
            <a:effectLst/>
          </p:spPr>
        </p:cxnSp>
      </p:grpSp>
      <p:grpSp>
        <p:nvGrpSpPr>
          <p:cNvPr id="171" name="Group 81">
            <a:extLst>
              <a:ext uri="{FF2B5EF4-FFF2-40B4-BE49-F238E27FC236}">
                <a16:creationId xmlns:a16="http://schemas.microsoft.com/office/drawing/2014/main" id="{8C6A9CFB-5069-4D02-8AFB-DB78B7ECBDD0}"/>
              </a:ext>
            </a:extLst>
          </p:cNvPr>
          <p:cNvGrpSpPr/>
          <p:nvPr/>
        </p:nvGrpSpPr>
        <p:grpSpPr>
          <a:xfrm flipH="1" flipV="1">
            <a:off x="8298113" y="4988449"/>
            <a:ext cx="1219201" cy="508068"/>
            <a:chOff x="3071682" y="1459071"/>
            <a:chExt cx="914401" cy="387505"/>
          </a:xfrm>
        </p:grpSpPr>
        <p:cxnSp>
          <p:nvCxnSpPr>
            <p:cNvPr id="172" name="Straight Connector 92">
              <a:extLst>
                <a:ext uri="{FF2B5EF4-FFF2-40B4-BE49-F238E27FC236}">
                  <a16:creationId xmlns:a16="http://schemas.microsoft.com/office/drawing/2014/main" id="{1A310A90-8780-4D1D-A783-A10A052470CE}"/>
                </a:ext>
              </a:extLst>
            </p:cNvPr>
            <p:cNvCxnSpPr/>
            <p:nvPr/>
          </p:nvCxnSpPr>
          <p:spPr>
            <a:xfrm rot="10800000">
              <a:off x="3592682" y="1460251"/>
              <a:ext cx="393401" cy="386325"/>
            </a:xfrm>
            <a:prstGeom prst="line">
              <a:avLst/>
            </a:prstGeom>
            <a:noFill/>
            <a:ln w="19050" cap="rnd" cmpd="sng" algn="ctr">
              <a:solidFill>
                <a:srgbClr val="15AA96"/>
              </a:solidFill>
              <a:prstDash val="solid"/>
              <a:headEnd type="oval"/>
              <a:tailEnd type="oval"/>
            </a:ln>
            <a:effectLst/>
          </p:spPr>
        </p:cxnSp>
        <p:cxnSp>
          <p:nvCxnSpPr>
            <p:cNvPr id="173" name="Straight Connector 93">
              <a:extLst>
                <a:ext uri="{FF2B5EF4-FFF2-40B4-BE49-F238E27FC236}">
                  <a16:creationId xmlns:a16="http://schemas.microsoft.com/office/drawing/2014/main" id="{5034F327-CC1E-4FD0-81BE-C510B59CC85D}"/>
                </a:ext>
              </a:extLst>
            </p:cNvPr>
            <p:cNvCxnSpPr/>
            <p:nvPr/>
          </p:nvCxnSpPr>
          <p:spPr>
            <a:xfrm rot="10800000">
              <a:off x="3071682" y="1459071"/>
              <a:ext cx="521000" cy="2"/>
            </a:xfrm>
            <a:prstGeom prst="line">
              <a:avLst/>
            </a:prstGeom>
            <a:noFill/>
            <a:ln w="19050" cap="rnd" cmpd="sng" algn="ctr">
              <a:solidFill>
                <a:srgbClr val="15AA96"/>
              </a:solidFill>
              <a:prstDash val="solid"/>
              <a:headEnd type="oval"/>
              <a:tailEnd type="oval"/>
            </a:ln>
            <a:effectLst/>
          </p:spPr>
        </p:cxnSp>
      </p:grpSp>
      <p:grpSp>
        <p:nvGrpSpPr>
          <p:cNvPr id="174" name="Group 81">
            <a:extLst>
              <a:ext uri="{FF2B5EF4-FFF2-40B4-BE49-F238E27FC236}">
                <a16:creationId xmlns:a16="http://schemas.microsoft.com/office/drawing/2014/main" id="{8D3FD385-BA60-46CA-922E-639D83322A37}"/>
              </a:ext>
            </a:extLst>
          </p:cNvPr>
          <p:cNvGrpSpPr/>
          <p:nvPr/>
        </p:nvGrpSpPr>
        <p:grpSpPr>
          <a:xfrm flipV="1">
            <a:off x="2370166" y="4299592"/>
            <a:ext cx="1219201" cy="508068"/>
            <a:chOff x="3071682" y="1459071"/>
            <a:chExt cx="914401" cy="387505"/>
          </a:xfrm>
        </p:grpSpPr>
        <p:cxnSp>
          <p:nvCxnSpPr>
            <p:cNvPr id="175" name="Straight Connector 95">
              <a:extLst>
                <a:ext uri="{FF2B5EF4-FFF2-40B4-BE49-F238E27FC236}">
                  <a16:creationId xmlns:a16="http://schemas.microsoft.com/office/drawing/2014/main" id="{DA308898-A5EE-4017-BF83-3C66D36EE3DE}"/>
                </a:ext>
              </a:extLst>
            </p:cNvPr>
            <p:cNvCxnSpPr/>
            <p:nvPr/>
          </p:nvCxnSpPr>
          <p:spPr>
            <a:xfrm rot="10800000">
              <a:off x="3592682" y="1460251"/>
              <a:ext cx="393401" cy="386325"/>
            </a:xfrm>
            <a:prstGeom prst="line">
              <a:avLst/>
            </a:prstGeom>
            <a:noFill/>
            <a:ln w="19050" cap="rnd" cmpd="sng" algn="ctr">
              <a:solidFill>
                <a:srgbClr val="9BB955"/>
              </a:solidFill>
              <a:prstDash val="solid"/>
              <a:headEnd type="oval"/>
              <a:tailEnd type="oval"/>
            </a:ln>
            <a:effectLst/>
          </p:spPr>
        </p:cxnSp>
        <p:cxnSp>
          <p:nvCxnSpPr>
            <p:cNvPr id="176" name="Straight Connector 96">
              <a:extLst>
                <a:ext uri="{FF2B5EF4-FFF2-40B4-BE49-F238E27FC236}">
                  <a16:creationId xmlns:a16="http://schemas.microsoft.com/office/drawing/2014/main" id="{9A0E2AAD-E5E8-459E-A447-0E2DB0A2D80C}"/>
                </a:ext>
              </a:extLst>
            </p:cNvPr>
            <p:cNvCxnSpPr/>
            <p:nvPr/>
          </p:nvCxnSpPr>
          <p:spPr>
            <a:xfrm rot="10800000">
              <a:off x="3071682" y="1459071"/>
              <a:ext cx="521000" cy="2"/>
            </a:xfrm>
            <a:prstGeom prst="line">
              <a:avLst/>
            </a:prstGeom>
            <a:noFill/>
            <a:ln w="19050" cap="rnd" cmpd="sng" algn="ctr">
              <a:solidFill>
                <a:srgbClr val="9BB955"/>
              </a:solidFill>
              <a:prstDash val="solid"/>
              <a:headEnd type="oval"/>
              <a:tailEnd type="oval"/>
            </a:ln>
            <a:effectLst/>
          </p:spPr>
        </p:cxnSp>
      </p:grpSp>
      <p:sp>
        <p:nvSpPr>
          <p:cNvPr id="177" name="Freeform 217">
            <a:extLst>
              <a:ext uri="{FF2B5EF4-FFF2-40B4-BE49-F238E27FC236}">
                <a16:creationId xmlns:a16="http://schemas.microsoft.com/office/drawing/2014/main" id="{237A126A-8C2A-47FE-BBA2-EB2AF0DA400B}"/>
              </a:ext>
            </a:extLst>
          </p:cNvPr>
          <p:cNvSpPr>
            <a:spLocks noEditPoints="1"/>
          </p:cNvSpPr>
          <p:nvPr/>
        </p:nvSpPr>
        <p:spPr bwMode="auto">
          <a:xfrm>
            <a:off x="7634897" y="2196790"/>
            <a:ext cx="505173" cy="378881"/>
          </a:xfrm>
          <a:custGeom>
            <a:avLst/>
            <a:gdLst/>
            <a:ahLst/>
            <a:cxnLst>
              <a:cxn ang="0">
                <a:pos x="78" y="58"/>
              </a:cxn>
              <a:cxn ang="0">
                <a:pos x="0" y="58"/>
              </a:cxn>
              <a:cxn ang="0">
                <a:pos x="0" y="0"/>
              </a:cxn>
              <a:cxn ang="0">
                <a:pos x="5" y="0"/>
              </a:cxn>
              <a:cxn ang="0">
                <a:pos x="5" y="53"/>
              </a:cxn>
              <a:cxn ang="0">
                <a:pos x="78" y="53"/>
              </a:cxn>
              <a:cxn ang="0">
                <a:pos x="78" y="58"/>
              </a:cxn>
              <a:cxn ang="0">
                <a:pos x="73" y="22"/>
              </a:cxn>
              <a:cxn ang="0">
                <a:pos x="71" y="23"/>
              </a:cxn>
              <a:cxn ang="0">
                <a:pos x="66" y="18"/>
              </a:cxn>
              <a:cxn ang="0">
                <a:pos x="42" y="42"/>
              </a:cxn>
              <a:cxn ang="0">
                <a:pos x="40" y="42"/>
              </a:cxn>
              <a:cxn ang="0">
                <a:pos x="31" y="34"/>
              </a:cxn>
              <a:cxn ang="0">
                <a:pos x="16" y="49"/>
              </a:cxn>
              <a:cxn ang="0">
                <a:pos x="8" y="42"/>
              </a:cxn>
              <a:cxn ang="0">
                <a:pos x="30" y="20"/>
              </a:cxn>
              <a:cxn ang="0">
                <a:pos x="32" y="20"/>
              </a:cxn>
              <a:cxn ang="0">
                <a:pos x="41" y="29"/>
              </a:cxn>
              <a:cxn ang="0">
                <a:pos x="59" y="11"/>
              </a:cxn>
              <a:cxn ang="0">
                <a:pos x="54" y="6"/>
              </a:cxn>
              <a:cxn ang="0">
                <a:pos x="55" y="4"/>
              </a:cxn>
              <a:cxn ang="0">
                <a:pos x="71" y="4"/>
              </a:cxn>
              <a:cxn ang="0">
                <a:pos x="73" y="6"/>
              </a:cxn>
              <a:cxn ang="0">
                <a:pos x="73" y="22"/>
              </a:cxn>
            </a:cxnLst>
            <a:rect l="0" t="0" r="r" b="b"/>
            <a:pathLst>
              <a:path w="78" h="58">
                <a:moveTo>
                  <a:pt x="78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53"/>
                  <a:pt x="5" y="53"/>
                  <a:pt x="5" y="53"/>
                </a:cubicBezTo>
                <a:cubicBezTo>
                  <a:pt x="78" y="53"/>
                  <a:pt x="78" y="53"/>
                  <a:pt x="78" y="53"/>
                </a:cubicBezTo>
                <a:lnTo>
                  <a:pt x="78" y="58"/>
                </a:lnTo>
                <a:close/>
                <a:moveTo>
                  <a:pt x="73" y="22"/>
                </a:moveTo>
                <a:cubicBezTo>
                  <a:pt x="73" y="23"/>
                  <a:pt x="71" y="24"/>
                  <a:pt x="71" y="23"/>
                </a:cubicBezTo>
                <a:cubicBezTo>
                  <a:pt x="66" y="18"/>
                  <a:pt x="66" y="18"/>
                  <a:pt x="66" y="18"/>
                </a:cubicBezTo>
                <a:cubicBezTo>
                  <a:pt x="42" y="42"/>
                  <a:pt x="42" y="42"/>
                  <a:pt x="42" y="42"/>
                </a:cubicBezTo>
                <a:cubicBezTo>
                  <a:pt x="41" y="43"/>
                  <a:pt x="41" y="43"/>
                  <a:pt x="40" y="42"/>
                </a:cubicBezTo>
                <a:cubicBezTo>
                  <a:pt x="31" y="34"/>
                  <a:pt x="31" y="34"/>
                  <a:pt x="31" y="34"/>
                </a:cubicBezTo>
                <a:cubicBezTo>
                  <a:pt x="16" y="49"/>
                  <a:pt x="16" y="49"/>
                  <a:pt x="16" y="49"/>
                </a:cubicBezTo>
                <a:cubicBezTo>
                  <a:pt x="8" y="42"/>
                  <a:pt x="8" y="42"/>
                  <a:pt x="8" y="42"/>
                </a:cubicBezTo>
                <a:cubicBezTo>
                  <a:pt x="30" y="20"/>
                  <a:pt x="30" y="20"/>
                  <a:pt x="30" y="20"/>
                </a:cubicBezTo>
                <a:cubicBezTo>
                  <a:pt x="31" y="19"/>
                  <a:pt x="32" y="19"/>
                  <a:pt x="32" y="20"/>
                </a:cubicBezTo>
                <a:cubicBezTo>
                  <a:pt x="41" y="29"/>
                  <a:pt x="41" y="29"/>
                  <a:pt x="41" y="29"/>
                </a:cubicBezTo>
                <a:cubicBezTo>
                  <a:pt x="59" y="11"/>
                  <a:pt x="59" y="11"/>
                  <a:pt x="59" y="11"/>
                </a:cubicBezTo>
                <a:cubicBezTo>
                  <a:pt x="54" y="6"/>
                  <a:pt x="54" y="6"/>
                  <a:pt x="54" y="6"/>
                </a:cubicBezTo>
                <a:cubicBezTo>
                  <a:pt x="53" y="6"/>
                  <a:pt x="54" y="4"/>
                  <a:pt x="55" y="4"/>
                </a:cubicBezTo>
                <a:cubicBezTo>
                  <a:pt x="71" y="4"/>
                  <a:pt x="71" y="4"/>
                  <a:pt x="71" y="4"/>
                </a:cubicBezTo>
                <a:cubicBezTo>
                  <a:pt x="72" y="4"/>
                  <a:pt x="73" y="5"/>
                  <a:pt x="73" y="6"/>
                </a:cubicBezTo>
                <a:lnTo>
                  <a:pt x="73" y="22"/>
                </a:lnTo>
                <a:close/>
              </a:path>
            </a:pathLst>
          </a:custGeom>
          <a:solidFill>
            <a:srgbClr val="237DB9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3754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67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9" name="Freeform 135">
            <a:extLst>
              <a:ext uri="{FF2B5EF4-FFF2-40B4-BE49-F238E27FC236}">
                <a16:creationId xmlns:a16="http://schemas.microsoft.com/office/drawing/2014/main" id="{78D8200C-86DD-4E07-9982-CA76804A1410}"/>
              </a:ext>
            </a:extLst>
          </p:cNvPr>
          <p:cNvSpPr>
            <a:spLocks noEditPoints="1"/>
          </p:cNvSpPr>
          <p:nvPr/>
        </p:nvSpPr>
        <p:spPr bwMode="auto">
          <a:xfrm>
            <a:off x="8911547" y="5002285"/>
            <a:ext cx="404481" cy="378881"/>
          </a:xfrm>
          <a:custGeom>
            <a:avLst/>
            <a:gdLst/>
            <a:ahLst/>
            <a:cxnLst>
              <a:cxn ang="0">
                <a:pos x="13" y="39"/>
              </a:cxn>
              <a:cxn ang="0">
                <a:pos x="8" y="39"/>
              </a:cxn>
              <a:cxn ang="0">
                <a:pos x="0" y="33"/>
              </a:cxn>
              <a:cxn ang="0">
                <a:pos x="5" y="19"/>
              </a:cxn>
              <a:cxn ang="0">
                <a:pos x="15" y="22"/>
              </a:cxn>
              <a:cxn ang="0">
                <a:pos x="20" y="21"/>
              </a:cxn>
              <a:cxn ang="0">
                <a:pos x="20" y="24"/>
              </a:cxn>
              <a:cxn ang="0">
                <a:pos x="23" y="34"/>
              </a:cxn>
              <a:cxn ang="0">
                <a:pos x="13" y="39"/>
              </a:cxn>
              <a:cxn ang="0">
                <a:pos x="15" y="19"/>
              </a:cxn>
              <a:cxn ang="0">
                <a:pos x="5" y="9"/>
              </a:cxn>
              <a:cxn ang="0">
                <a:pos x="15" y="0"/>
              </a:cxn>
              <a:cxn ang="0">
                <a:pos x="25" y="9"/>
              </a:cxn>
              <a:cxn ang="0">
                <a:pos x="15" y="19"/>
              </a:cxn>
              <a:cxn ang="0">
                <a:pos x="53" y="68"/>
              </a:cxn>
              <a:cxn ang="0">
                <a:pos x="20" y="68"/>
              </a:cxn>
              <a:cxn ang="0">
                <a:pos x="10" y="58"/>
              </a:cxn>
              <a:cxn ang="0">
                <a:pos x="23" y="36"/>
              </a:cxn>
              <a:cxn ang="0">
                <a:pos x="37" y="41"/>
              </a:cxn>
              <a:cxn ang="0">
                <a:pos x="50" y="36"/>
              </a:cxn>
              <a:cxn ang="0">
                <a:pos x="64" y="58"/>
              </a:cxn>
              <a:cxn ang="0">
                <a:pos x="53" y="68"/>
              </a:cxn>
              <a:cxn ang="0">
                <a:pos x="37" y="39"/>
              </a:cxn>
              <a:cxn ang="0">
                <a:pos x="22" y="24"/>
              </a:cxn>
              <a:cxn ang="0">
                <a:pos x="37" y="9"/>
              </a:cxn>
              <a:cxn ang="0">
                <a:pos x="51" y="24"/>
              </a:cxn>
              <a:cxn ang="0">
                <a:pos x="37" y="39"/>
              </a:cxn>
              <a:cxn ang="0">
                <a:pos x="59" y="19"/>
              </a:cxn>
              <a:cxn ang="0">
                <a:pos x="49" y="9"/>
              </a:cxn>
              <a:cxn ang="0">
                <a:pos x="59" y="0"/>
              </a:cxn>
              <a:cxn ang="0">
                <a:pos x="68" y="9"/>
              </a:cxn>
              <a:cxn ang="0">
                <a:pos x="59" y="19"/>
              </a:cxn>
              <a:cxn ang="0">
                <a:pos x="66" y="39"/>
              </a:cxn>
              <a:cxn ang="0">
                <a:pos x="61" y="39"/>
              </a:cxn>
              <a:cxn ang="0">
                <a:pos x="51" y="34"/>
              </a:cxn>
              <a:cxn ang="0">
                <a:pos x="54" y="24"/>
              </a:cxn>
              <a:cxn ang="0">
                <a:pos x="54" y="21"/>
              </a:cxn>
              <a:cxn ang="0">
                <a:pos x="59" y="22"/>
              </a:cxn>
              <a:cxn ang="0">
                <a:pos x="69" y="19"/>
              </a:cxn>
              <a:cxn ang="0">
                <a:pos x="73" y="33"/>
              </a:cxn>
              <a:cxn ang="0">
                <a:pos x="66" y="39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rgbClr val="15AA96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3754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67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0" name="Freeform 178">
            <a:extLst>
              <a:ext uri="{FF2B5EF4-FFF2-40B4-BE49-F238E27FC236}">
                <a16:creationId xmlns:a16="http://schemas.microsoft.com/office/drawing/2014/main" id="{E5B59761-A811-421D-A58A-0F449D30EB06}"/>
              </a:ext>
            </a:extLst>
          </p:cNvPr>
          <p:cNvSpPr>
            <a:spLocks noEditPoints="1"/>
          </p:cNvSpPr>
          <p:nvPr/>
        </p:nvSpPr>
        <p:spPr bwMode="auto">
          <a:xfrm>
            <a:off x="2494389" y="4349705"/>
            <a:ext cx="485376" cy="365568"/>
          </a:xfrm>
          <a:custGeom>
            <a:avLst/>
            <a:gdLst/>
            <a:ahLst/>
            <a:cxnLst>
              <a:cxn ang="0">
                <a:pos x="158" y="119"/>
              </a:cxn>
              <a:cxn ang="0">
                <a:pos x="0" y="119"/>
              </a:cxn>
              <a:cxn ang="0">
                <a:pos x="0" y="0"/>
              </a:cxn>
              <a:cxn ang="0">
                <a:pos x="9" y="0"/>
              </a:cxn>
              <a:cxn ang="0">
                <a:pos x="9" y="108"/>
              </a:cxn>
              <a:cxn ang="0">
                <a:pos x="158" y="108"/>
              </a:cxn>
              <a:cxn ang="0">
                <a:pos x="158" y="119"/>
              </a:cxn>
              <a:cxn ang="0">
                <a:pos x="50" y="99"/>
              </a:cxn>
              <a:cxn ang="0">
                <a:pos x="29" y="99"/>
              </a:cxn>
              <a:cxn ang="0">
                <a:pos x="29" y="60"/>
              </a:cxn>
              <a:cxn ang="0">
                <a:pos x="50" y="60"/>
              </a:cxn>
              <a:cxn ang="0">
                <a:pos x="50" y="99"/>
              </a:cxn>
              <a:cxn ang="0">
                <a:pos x="78" y="99"/>
              </a:cxn>
              <a:cxn ang="0">
                <a:pos x="59" y="99"/>
              </a:cxn>
              <a:cxn ang="0">
                <a:pos x="59" y="19"/>
              </a:cxn>
              <a:cxn ang="0">
                <a:pos x="78" y="19"/>
              </a:cxn>
              <a:cxn ang="0">
                <a:pos x="78" y="99"/>
              </a:cxn>
              <a:cxn ang="0">
                <a:pos x="109" y="99"/>
              </a:cxn>
              <a:cxn ang="0">
                <a:pos x="89" y="99"/>
              </a:cxn>
              <a:cxn ang="0">
                <a:pos x="89" y="39"/>
              </a:cxn>
              <a:cxn ang="0">
                <a:pos x="109" y="39"/>
              </a:cxn>
              <a:cxn ang="0">
                <a:pos x="109" y="99"/>
              </a:cxn>
              <a:cxn ang="0">
                <a:pos x="139" y="99"/>
              </a:cxn>
              <a:cxn ang="0">
                <a:pos x="119" y="99"/>
              </a:cxn>
              <a:cxn ang="0">
                <a:pos x="119" y="11"/>
              </a:cxn>
              <a:cxn ang="0">
                <a:pos x="139" y="11"/>
              </a:cxn>
              <a:cxn ang="0">
                <a:pos x="139" y="99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9BB955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3754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67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2256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6">
            <a:extLst>
              <a:ext uri="{FF2B5EF4-FFF2-40B4-BE49-F238E27FC236}">
                <a16:creationId xmlns:a16="http://schemas.microsoft.com/office/drawing/2014/main" id="{3E115595-28EB-435D-B1B7-12E6E41C67FC}"/>
              </a:ext>
            </a:extLst>
          </p:cNvPr>
          <p:cNvGrpSpPr/>
          <p:nvPr/>
        </p:nvGrpSpPr>
        <p:grpSpPr>
          <a:xfrm>
            <a:off x="3006075" y="407682"/>
            <a:ext cx="6179850" cy="995467"/>
            <a:chOff x="5988387" y="483017"/>
            <a:chExt cx="12359700" cy="1990933"/>
          </a:xfrm>
        </p:grpSpPr>
        <p:sp>
          <p:nvSpPr>
            <p:cNvPr id="3" name="TextBox 97">
              <a:extLst>
                <a:ext uri="{FF2B5EF4-FFF2-40B4-BE49-F238E27FC236}">
                  <a16:creationId xmlns:a16="http://schemas.microsoft.com/office/drawing/2014/main" id="{591B3727-1A29-429C-BC98-CFA72205748A}"/>
                </a:ext>
              </a:extLst>
            </p:cNvPr>
            <p:cNvSpPr txBox="1"/>
            <p:nvPr/>
          </p:nvSpPr>
          <p:spPr>
            <a:xfrm>
              <a:off x="5988387" y="483017"/>
              <a:ext cx="12359700" cy="1077201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>
                <a:defRPr/>
              </a:pPr>
              <a:r>
                <a:rPr lang="zh-CN" altLang="en-US" sz="3200" dirty="0">
                  <a:solidFill>
                    <a:srgbClr val="4454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财务目标</a:t>
              </a:r>
              <a:endParaRPr lang="id-ID" sz="32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0123C52C-D148-43C1-B500-B54EACC7856A}"/>
                </a:ext>
              </a:extLst>
            </p:cNvPr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sz="1800" dirty="0">
                  <a:solidFill>
                    <a:srgbClr val="4454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/>
                </a:rPr>
                <a:t>2018</a:t>
              </a:r>
              <a:r>
                <a:rPr lang="zh-CN" altLang="en-US" sz="1800" dirty="0">
                  <a:solidFill>
                    <a:srgbClr val="4454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/>
                </a:rPr>
                <a:t>年线上平台财务目标</a:t>
              </a:r>
              <a:endParaRPr lang="en-US" sz="1800" dirty="0">
                <a:solidFill>
                  <a:srgbClr val="00B3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256CFB29-B455-4249-B179-208DE04A5265}"/>
              </a:ext>
            </a:extLst>
          </p:cNvPr>
          <p:cNvSpPr txBox="1"/>
          <p:nvPr/>
        </p:nvSpPr>
        <p:spPr>
          <a:xfrm>
            <a:off x="3053039" y="3970879"/>
            <a:ext cx="1064679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万用户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每个用户每年在线上服务中为平台带来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的收入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万用户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每个用户每年在线上服务中为平台贡献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的收入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69381E-E504-45A1-954B-CF1920C31D60}"/>
              </a:ext>
            </a:extLst>
          </p:cNvPr>
          <p:cNvSpPr txBox="1"/>
          <p:nvPr/>
        </p:nvSpPr>
        <p:spPr>
          <a:xfrm>
            <a:off x="4838106" y="2352341"/>
            <a:ext cx="7076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800</a:t>
            </a:r>
            <a:r>
              <a:rPr lang="zh-CN" altLang="en-US" sz="5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万营收</a:t>
            </a:r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AA396F0F-32FC-4257-9216-E12FCC838535}"/>
              </a:ext>
            </a:extLst>
          </p:cNvPr>
          <p:cNvGrpSpPr/>
          <p:nvPr/>
        </p:nvGrpSpPr>
        <p:grpSpPr>
          <a:xfrm flipH="1">
            <a:off x="0" y="2391704"/>
            <a:ext cx="4478489" cy="4030611"/>
            <a:chOff x="7716446" y="1920703"/>
            <a:chExt cx="4478489" cy="4030611"/>
          </a:xfrm>
        </p:grpSpPr>
        <p:grpSp>
          <p:nvGrpSpPr>
            <p:cNvPr id="8" name="Group 4">
              <a:extLst>
                <a:ext uri="{FF2B5EF4-FFF2-40B4-BE49-F238E27FC236}">
                  <a16:creationId xmlns:a16="http://schemas.microsoft.com/office/drawing/2014/main" id="{B740592C-576B-45F5-A874-E9F1FB702B8D}"/>
                </a:ext>
              </a:extLst>
            </p:cNvPr>
            <p:cNvGrpSpPr/>
            <p:nvPr/>
          </p:nvGrpSpPr>
          <p:grpSpPr>
            <a:xfrm>
              <a:off x="7716446" y="4209393"/>
              <a:ext cx="4478489" cy="1741921"/>
              <a:chOff x="7765776" y="3664043"/>
              <a:chExt cx="4478489" cy="1741921"/>
            </a:xfrm>
          </p:grpSpPr>
          <p:grpSp>
            <p:nvGrpSpPr>
              <p:cNvPr id="21" name="Group 17">
                <a:extLst>
                  <a:ext uri="{FF2B5EF4-FFF2-40B4-BE49-F238E27FC236}">
                    <a16:creationId xmlns:a16="http://schemas.microsoft.com/office/drawing/2014/main" id="{F1D3A22B-57A7-49A4-8E0F-131C467B84C3}"/>
                  </a:ext>
                </a:extLst>
              </p:cNvPr>
              <p:cNvGrpSpPr/>
              <p:nvPr/>
            </p:nvGrpSpPr>
            <p:grpSpPr>
              <a:xfrm>
                <a:off x="7765776" y="3670124"/>
                <a:ext cx="4303119" cy="1735840"/>
                <a:chOff x="7403826" y="3670124"/>
                <a:chExt cx="4303119" cy="1735840"/>
              </a:xfrm>
            </p:grpSpPr>
            <p:sp>
              <p:nvSpPr>
                <p:cNvPr id="23" name="Freeform 115">
                  <a:extLst>
                    <a:ext uri="{FF2B5EF4-FFF2-40B4-BE49-F238E27FC236}">
                      <a16:creationId xmlns:a16="http://schemas.microsoft.com/office/drawing/2014/main" id="{C99EF21B-A670-4CF7-8E4E-B4EECB64F6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03826" y="3787164"/>
                  <a:ext cx="3989999" cy="1618800"/>
                </a:xfrm>
                <a:custGeom>
                  <a:avLst/>
                  <a:gdLst>
                    <a:gd name="T0" fmla="*/ 1887 w 2102"/>
                    <a:gd name="T1" fmla="*/ 0 h 853"/>
                    <a:gd name="T2" fmla="*/ 1370 w 2102"/>
                    <a:gd name="T3" fmla="*/ 77 h 853"/>
                    <a:gd name="T4" fmla="*/ 1044 w 2102"/>
                    <a:gd name="T5" fmla="*/ 175 h 853"/>
                    <a:gd name="T6" fmla="*/ 906 w 2102"/>
                    <a:gd name="T7" fmla="*/ 319 h 853"/>
                    <a:gd name="T8" fmla="*/ 834 w 2102"/>
                    <a:gd name="T9" fmla="*/ 352 h 853"/>
                    <a:gd name="T10" fmla="*/ 779 w 2102"/>
                    <a:gd name="T11" fmla="*/ 380 h 853"/>
                    <a:gd name="T12" fmla="*/ 674 w 2102"/>
                    <a:gd name="T13" fmla="*/ 366 h 853"/>
                    <a:gd name="T14" fmla="*/ 584 w 2102"/>
                    <a:gd name="T15" fmla="*/ 357 h 853"/>
                    <a:gd name="T16" fmla="*/ 468 w 2102"/>
                    <a:gd name="T17" fmla="*/ 353 h 853"/>
                    <a:gd name="T18" fmla="*/ 351 w 2102"/>
                    <a:gd name="T19" fmla="*/ 335 h 853"/>
                    <a:gd name="T20" fmla="*/ 306 w 2102"/>
                    <a:gd name="T21" fmla="*/ 340 h 853"/>
                    <a:gd name="T22" fmla="*/ 241 w 2102"/>
                    <a:gd name="T23" fmla="*/ 291 h 853"/>
                    <a:gd name="T24" fmla="*/ 197 w 2102"/>
                    <a:gd name="T25" fmla="*/ 258 h 853"/>
                    <a:gd name="T26" fmla="*/ 91 w 2102"/>
                    <a:gd name="T27" fmla="*/ 204 h 853"/>
                    <a:gd name="T28" fmla="*/ 37 w 2102"/>
                    <a:gd name="T29" fmla="*/ 270 h 853"/>
                    <a:gd name="T30" fmla="*/ 55 w 2102"/>
                    <a:gd name="T31" fmla="*/ 297 h 853"/>
                    <a:gd name="T32" fmla="*/ 32 w 2102"/>
                    <a:gd name="T33" fmla="*/ 366 h 853"/>
                    <a:gd name="T34" fmla="*/ 112 w 2102"/>
                    <a:gd name="T35" fmla="*/ 443 h 853"/>
                    <a:gd name="T36" fmla="*/ 273 w 2102"/>
                    <a:gd name="T37" fmla="*/ 569 h 853"/>
                    <a:gd name="T38" fmla="*/ 443 w 2102"/>
                    <a:gd name="T39" fmla="*/ 684 h 853"/>
                    <a:gd name="T40" fmla="*/ 684 w 2102"/>
                    <a:gd name="T41" fmla="*/ 739 h 853"/>
                    <a:gd name="T42" fmla="*/ 849 w 2102"/>
                    <a:gd name="T43" fmla="*/ 827 h 853"/>
                    <a:gd name="T44" fmla="*/ 1259 w 2102"/>
                    <a:gd name="T45" fmla="*/ 653 h 853"/>
                    <a:gd name="T46" fmla="*/ 1893 w 2102"/>
                    <a:gd name="T47" fmla="*/ 463 h 853"/>
                    <a:gd name="T48" fmla="*/ 1887 w 2102"/>
                    <a:gd name="T49" fmla="*/ 0 h 8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102" h="853">
                      <a:moveTo>
                        <a:pt x="1887" y="0"/>
                      </a:moveTo>
                      <a:cubicBezTo>
                        <a:pt x="1767" y="2"/>
                        <a:pt x="1450" y="64"/>
                        <a:pt x="1370" y="77"/>
                      </a:cubicBezTo>
                      <a:cubicBezTo>
                        <a:pt x="1253" y="60"/>
                        <a:pt x="1140" y="86"/>
                        <a:pt x="1044" y="175"/>
                      </a:cubicBezTo>
                      <a:cubicBezTo>
                        <a:pt x="948" y="264"/>
                        <a:pt x="906" y="319"/>
                        <a:pt x="906" y="319"/>
                      </a:cubicBezTo>
                      <a:cubicBezTo>
                        <a:pt x="906" y="319"/>
                        <a:pt x="870" y="340"/>
                        <a:pt x="834" y="352"/>
                      </a:cubicBezTo>
                      <a:cubicBezTo>
                        <a:pt x="799" y="364"/>
                        <a:pt x="779" y="380"/>
                        <a:pt x="779" y="380"/>
                      </a:cubicBezTo>
                      <a:cubicBezTo>
                        <a:pt x="779" y="380"/>
                        <a:pt x="709" y="361"/>
                        <a:pt x="674" y="366"/>
                      </a:cubicBezTo>
                      <a:cubicBezTo>
                        <a:pt x="638" y="371"/>
                        <a:pt x="627" y="363"/>
                        <a:pt x="584" y="357"/>
                      </a:cubicBezTo>
                      <a:cubicBezTo>
                        <a:pt x="541" y="351"/>
                        <a:pt x="499" y="359"/>
                        <a:pt x="468" y="353"/>
                      </a:cubicBezTo>
                      <a:cubicBezTo>
                        <a:pt x="436" y="347"/>
                        <a:pt x="385" y="334"/>
                        <a:pt x="351" y="335"/>
                      </a:cubicBezTo>
                      <a:cubicBezTo>
                        <a:pt x="318" y="336"/>
                        <a:pt x="306" y="340"/>
                        <a:pt x="306" y="340"/>
                      </a:cubicBezTo>
                      <a:cubicBezTo>
                        <a:pt x="306" y="340"/>
                        <a:pt x="264" y="302"/>
                        <a:pt x="241" y="291"/>
                      </a:cubicBezTo>
                      <a:cubicBezTo>
                        <a:pt x="219" y="280"/>
                        <a:pt x="197" y="258"/>
                        <a:pt x="197" y="258"/>
                      </a:cubicBezTo>
                      <a:cubicBezTo>
                        <a:pt x="197" y="258"/>
                        <a:pt x="158" y="198"/>
                        <a:pt x="91" y="204"/>
                      </a:cubicBezTo>
                      <a:cubicBezTo>
                        <a:pt x="24" y="210"/>
                        <a:pt x="21" y="250"/>
                        <a:pt x="37" y="270"/>
                      </a:cubicBezTo>
                      <a:cubicBezTo>
                        <a:pt x="53" y="290"/>
                        <a:pt x="55" y="297"/>
                        <a:pt x="55" y="297"/>
                      </a:cubicBezTo>
                      <a:cubicBezTo>
                        <a:pt x="55" y="297"/>
                        <a:pt x="0" y="331"/>
                        <a:pt x="32" y="366"/>
                      </a:cubicBezTo>
                      <a:cubicBezTo>
                        <a:pt x="64" y="401"/>
                        <a:pt x="91" y="417"/>
                        <a:pt x="112" y="443"/>
                      </a:cubicBezTo>
                      <a:cubicBezTo>
                        <a:pt x="133" y="469"/>
                        <a:pt x="207" y="521"/>
                        <a:pt x="273" y="569"/>
                      </a:cubicBezTo>
                      <a:cubicBezTo>
                        <a:pt x="339" y="617"/>
                        <a:pt x="391" y="661"/>
                        <a:pt x="443" y="684"/>
                      </a:cubicBezTo>
                      <a:cubicBezTo>
                        <a:pt x="495" y="708"/>
                        <a:pt x="614" y="714"/>
                        <a:pt x="684" y="739"/>
                      </a:cubicBezTo>
                      <a:cubicBezTo>
                        <a:pt x="753" y="765"/>
                        <a:pt x="808" y="801"/>
                        <a:pt x="849" y="827"/>
                      </a:cubicBezTo>
                      <a:cubicBezTo>
                        <a:pt x="889" y="853"/>
                        <a:pt x="1137" y="725"/>
                        <a:pt x="1259" y="653"/>
                      </a:cubicBezTo>
                      <a:cubicBezTo>
                        <a:pt x="1380" y="582"/>
                        <a:pt x="1684" y="439"/>
                        <a:pt x="1893" y="463"/>
                      </a:cubicBezTo>
                      <a:cubicBezTo>
                        <a:pt x="2102" y="488"/>
                        <a:pt x="2057" y="10"/>
                        <a:pt x="1887" y="0"/>
                      </a:cubicBezTo>
                      <a:close/>
                    </a:path>
                  </a:pathLst>
                </a:custGeom>
                <a:solidFill>
                  <a:srgbClr val="DCAC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4" name="Freeform 116">
                  <a:extLst>
                    <a:ext uri="{FF2B5EF4-FFF2-40B4-BE49-F238E27FC236}">
                      <a16:creationId xmlns:a16="http://schemas.microsoft.com/office/drawing/2014/main" id="{D68C17E8-9C11-40E9-B677-76947C3846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03826" y="4162604"/>
                  <a:ext cx="3859279" cy="1243360"/>
                </a:xfrm>
                <a:custGeom>
                  <a:avLst/>
                  <a:gdLst>
                    <a:gd name="T0" fmla="*/ 779 w 2033"/>
                    <a:gd name="T1" fmla="*/ 182 h 655"/>
                    <a:gd name="T2" fmla="*/ 674 w 2033"/>
                    <a:gd name="T3" fmla="*/ 168 h 655"/>
                    <a:gd name="T4" fmla="*/ 584 w 2033"/>
                    <a:gd name="T5" fmla="*/ 159 h 655"/>
                    <a:gd name="T6" fmla="*/ 468 w 2033"/>
                    <a:gd name="T7" fmla="*/ 155 h 655"/>
                    <a:gd name="T8" fmla="*/ 351 w 2033"/>
                    <a:gd name="T9" fmla="*/ 137 h 655"/>
                    <a:gd name="T10" fmla="*/ 306 w 2033"/>
                    <a:gd name="T11" fmla="*/ 142 h 655"/>
                    <a:gd name="T12" fmla="*/ 197 w 2033"/>
                    <a:gd name="T13" fmla="*/ 60 h 655"/>
                    <a:gd name="T14" fmla="*/ 91 w 2033"/>
                    <a:gd name="T15" fmla="*/ 6 h 655"/>
                    <a:gd name="T16" fmla="*/ 37 w 2033"/>
                    <a:gd name="T17" fmla="*/ 72 h 655"/>
                    <a:gd name="T18" fmla="*/ 55 w 2033"/>
                    <a:gd name="T19" fmla="*/ 99 h 655"/>
                    <a:gd name="T20" fmla="*/ 32 w 2033"/>
                    <a:gd name="T21" fmla="*/ 168 h 655"/>
                    <a:gd name="T22" fmla="*/ 112 w 2033"/>
                    <a:gd name="T23" fmla="*/ 245 h 655"/>
                    <a:gd name="T24" fmla="*/ 273 w 2033"/>
                    <a:gd name="T25" fmla="*/ 371 h 655"/>
                    <a:gd name="T26" fmla="*/ 443 w 2033"/>
                    <a:gd name="T27" fmla="*/ 486 h 655"/>
                    <a:gd name="T28" fmla="*/ 684 w 2033"/>
                    <a:gd name="T29" fmla="*/ 541 h 655"/>
                    <a:gd name="T30" fmla="*/ 849 w 2033"/>
                    <a:gd name="T31" fmla="*/ 629 h 655"/>
                    <a:gd name="T32" fmla="*/ 1259 w 2033"/>
                    <a:gd name="T33" fmla="*/ 455 h 655"/>
                    <a:gd name="T34" fmla="*/ 1893 w 2033"/>
                    <a:gd name="T35" fmla="*/ 265 h 655"/>
                    <a:gd name="T36" fmla="*/ 2011 w 2033"/>
                    <a:gd name="T37" fmla="*/ 101 h 655"/>
                    <a:gd name="T38" fmla="*/ 1362 w 2033"/>
                    <a:gd name="T39" fmla="*/ 142 h 655"/>
                    <a:gd name="T40" fmla="*/ 1065 w 2033"/>
                    <a:gd name="T41" fmla="*/ 316 h 655"/>
                    <a:gd name="T42" fmla="*/ 1157 w 2033"/>
                    <a:gd name="T43" fmla="*/ 349 h 655"/>
                    <a:gd name="T44" fmla="*/ 1050 w 2033"/>
                    <a:gd name="T45" fmla="*/ 510 h 655"/>
                    <a:gd name="T46" fmla="*/ 865 w 2033"/>
                    <a:gd name="T47" fmla="*/ 581 h 655"/>
                    <a:gd name="T48" fmla="*/ 629 w 2033"/>
                    <a:gd name="T49" fmla="*/ 510 h 655"/>
                    <a:gd name="T50" fmla="*/ 684 w 2033"/>
                    <a:gd name="T51" fmla="*/ 476 h 655"/>
                    <a:gd name="T52" fmla="*/ 811 w 2033"/>
                    <a:gd name="T53" fmla="*/ 453 h 655"/>
                    <a:gd name="T54" fmla="*/ 835 w 2033"/>
                    <a:gd name="T55" fmla="*/ 454 h 655"/>
                    <a:gd name="T56" fmla="*/ 879 w 2033"/>
                    <a:gd name="T57" fmla="*/ 417 h 655"/>
                    <a:gd name="T58" fmla="*/ 934 w 2033"/>
                    <a:gd name="T59" fmla="*/ 413 h 655"/>
                    <a:gd name="T60" fmla="*/ 1114 w 2033"/>
                    <a:gd name="T61" fmla="*/ 380 h 655"/>
                    <a:gd name="T62" fmla="*/ 1078 w 2033"/>
                    <a:gd name="T63" fmla="*/ 372 h 655"/>
                    <a:gd name="T64" fmla="*/ 835 w 2033"/>
                    <a:gd name="T65" fmla="*/ 411 h 655"/>
                    <a:gd name="T66" fmla="*/ 515 w 2033"/>
                    <a:gd name="T67" fmla="*/ 485 h 655"/>
                    <a:gd name="T68" fmla="*/ 406 w 2033"/>
                    <a:gd name="T69" fmla="*/ 411 h 655"/>
                    <a:gd name="T70" fmla="*/ 453 w 2033"/>
                    <a:gd name="T71" fmla="*/ 311 h 655"/>
                    <a:gd name="T72" fmla="*/ 597 w 2033"/>
                    <a:gd name="T73" fmla="*/ 237 h 655"/>
                    <a:gd name="T74" fmla="*/ 779 w 2033"/>
                    <a:gd name="T75" fmla="*/ 182 h 6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033" h="655">
                      <a:moveTo>
                        <a:pt x="779" y="182"/>
                      </a:moveTo>
                      <a:cubicBezTo>
                        <a:pt x="779" y="182"/>
                        <a:pt x="709" y="163"/>
                        <a:pt x="674" y="168"/>
                      </a:cubicBezTo>
                      <a:cubicBezTo>
                        <a:pt x="638" y="173"/>
                        <a:pt x="627" y="165"/>
                        <a:pt x="584" y="159"/>
                      </a:cubicBezTo>
                      <a:cubicBezTo>
                        <a:pt x="541" y="153"/>
                        <a:pt x="499" y="161"/>
                        <a:pt x="468" y="155"/>
                      </a:cubicBezTo>
                      <a:cubicBezTo>
                        <a:pt x="436" y="149"/>
                        <a:pt x="385" y="136"/>
                        <a:pt x="351" y="137"/>
                      </a:cubicBezTo>
                      <a:cubicBezTo>
                        <a:pt x="318" y="138"/>
                        <a:pt x="306" y="142"/>
                        <a:pt x="306" y="142"/>
                      </a:cubicBezTo>
                      <a:cubicBezTo>
                        <a:pt x="265" y="112"/>
                        <a:pt x="240" y="91"/>
                        <a:pt x="197" y="60"/>
                      </a:cubicBezTo>
                      <a:cubicBezTo>
                        <a:pt x="197" y="60"/>
                        <a:pt x="158" y="0"/>
                        <a:pt x="91" y="6"/>
                      </a:cubicBezTo>
                      <a:cubicBezTo>
                        <a:pt x="24" y="12"/>
                        <a:pt x="21" y="52"/>
                        <a:pt x="37" y="72"/>
                      </a:cubicBezTo>
                      <a:cubicBezTo>
                        <a:pt x="53" y="92"/>
                        <a:pt x="55" y="99"/>
                        <a:pt x="55" y="99"/>
                      </a:cubicBezTo>
                      <a:cubicBezTo>
                        <a:pt x="55" y="99"/>
                        <a:pt x="0" y="133"/>
                        <a:pt x="32" y="168"/>
                      </a:cubicBezTo>
                      <a:cubicBezTo>
                        <a:pt x="64" y="203"/>
                        <a:pt x="91" y="219"/>
                        <a:pt x="112" y="245"/>
                      </a:cubicBezTo>
                      <a:cubicBezTo>
                        <a:pt x="133" y="271"/>
                        <a:pt x="207" y="323"/>
                        <a:pt x="273" y="371"/>
                      </a:cubicBezTo>
                      <a:cubicBezTo>
                        <a:pt x="339" y="419"/>
                        <a:pt x="391" y="463"/>
                        <a:pt x="443" y="486"/>
                      </a:cubicBezTo>
                      <a:cubicBezTo>
                        <a:pt x="495" y="510"/>
                        <a:pt x="614" y="516"/>
                        <a:pt x="684" y="541"/>
                      </a:cubicBezTo>
                      <a:cubicBezTo>
                        <a:pt x="753" y="567"/>
                        <a:pt x="808" y="603"/>
                        <a:pt x="849" y="629"/>
                      </a:cubicBezTo>
                      <a:cubicBezTo>
                        <a:pt x="889" y="655"/>
                        <a:pt x="1137" y="527"/>
                        <a:pt x="1259" y="455"/>
                      </a:cubicBezTo>
                      <a:cubicBezTo>
                        <a:pt x="1380" y="384"/>
                        <a:pt x="1753" y="249"/>
                        <a:pt x="1893" y="265"/>
                      </a:cubicBezTo>
                      <a:cubicBezTo>
                        <a:pt x="2033" y="282"/>
                        <a:pt x="1990" y="169"/>
                        <a:pt x="2011" y="101"/>
                      </a:cubicBezTo>
                      <a:cubicBezTo>
                        <a:pt x="1979" y="96"/>
                        <a:pt x="1402" y="124"/>
                        <a:pt x="1362" y="142"/>
                      </a:cubicBezTo>
                      <a:cubicBezTo>
                        <a:pt x="1266" y="185"/>
                        <a:pt x="1098" y="278"/>
                        <a:pt x="1065" y="316"/>
                      </a:cubicBezTo>
                      <a:cubicBezTo>
                        <a:pt x="1027" y="359"/>
                        <a:pt x="1118" y="371"/>
                        <a:pt x="1157" y="349"/>
                      </a:cubicBezTo>
                      <a:cubicBezTo>
                        <a:pt x="1223" y="313"/>
                        <a:pt x="1146" y="451"/>
                        <a:pt x="1050" y="510"/>
                      </a:cubicBezTo>
                      <a:cubicBezTo>
                        <a:pt x="955" y="570"/>
                        <a:pt x="899" y="604"/>
                        <a:pt x="865" y="581"/>
                      </a:cubicBezTo>
                      <a:cubicBezTo>
                        <a:pt x="832" y="557"/>
                        <a:pt x="719" y="508"/>
                        <a:pt x="629" y="510"/>
                      </a:cubicBezTo>
                      <a:cubicBezTo>
                        <a:pt x="539" y="512"/>
                        <a:pt x="640" y="486"/>
                        <a:pt x="684" y="476"/>
                      </a:cubicBezTo>
                      <a:cubicBezTo>
                        <a:pt x="728" y="467"/>
                        <a:pt x="796" y="442"/>
                        <a:pt x="811" y="453"/>
                      </a:cubicBezTo>
                      <a:cubicBezTo>
                        <a:pt x="827" y="464"/>
                        <a:pt x="837" y="474"/>
                        <a:pt x="835" y="454"/>
                      </a:cubicBezTo>
                      <a:cubicBezTo>
                        <a:pt x="833" y="434"/>
                        <a:pt x="836" y="427"/>
                        <a:pt x="879" y="417"/>
                      </a:cubicBezTo>
                      <a:cubicBezTo>
                        <a:pt x="922" y="406"/>
                        <a:pt x="909" y="416"/>
                        <a:pt x="934" y="413"/>
                      </a:cubicBezTo>
                      <a:cubicBezTo>
                        <a:pt x="958" y="410"/>
                        <a:pt x="1063" y="401"/>
                        <a:pt x="1114" y="380"/>
                      </a:cubicBezTo>
                      <a:cubicBezTo>
                        <a:pt x="1165" y="359"/>
                        <a:pt x="1161" y="344"/>
                        <a:pt x="1078" y="372"/>
                      </a:cubicBezTo>
                      <a:cubicBezTo>
                        <a:pt x="995" y="400"/>
                        <a:pt x="946" y="382"/>
                        <a:pt x="835" y="411"/>
                      </a:cubicBezTo>
                      <a:cubicBezTo>
                        <a:pt x="724" y="440"/>
                        <a:pt x="595" y="483"/>
                        <a:pt x="515" y="485"/>
                      </a:cubicBezTo>
                      <a:cubicBezTo>
                        <a:pt x="434" y="486"/>
                        <a:pt x="416" y="442"/>
                        <a:pt x="406" y="411"/>
                      </a:cubicBezTo>
                      <a:cubicBezTo>
                        <a:pt x="396" y="380"/>
                        <a:pt x="414" y="346"/>
                        <a:pt x="453" y="311"/>
                      </a:cubicBezTo>
                      <a:cubicBezTo>
                        <a:pt x="493" y="277"/>
                        <a:pt x="548" y="249"/>
                        <a:pt x="597" y="237"/>
                      </a:cubicBezTo>
                      <a:cubicBezTo>
                        <a:pt x="646" y="225"/>
                        <a:pt x="730" y="205"/>
                        <a:pt x="779" y="182"/>
                      </a:cubicBezTo>
                      <a:close/>
                    </a:path>
                  </a:pathLst>
                </a:custGeom>
                <a:solidFill>
                  <a:srgbClr val="BD907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5" name="Freeform 117">
                  <a:extLst>
                    <a:ext uri="{FF2B5EF4-FFF2-40B4-BE49-F238E27FC236}">
                      <a16:creationId xmlns:a16="http://schemas.microsoft.com/office/drawing/2014/main" id="{78943AA5-4B88-4319-8AB4-0C524EFF02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63826" y="4167164"/>
                  <a:ext cx="2390960" cy="936320"/>
                </a:xfrm>
                <a:custGeom>
                  <a:avLst/>
                  <a:gdLst>
                    <a:gd name="T0" fmla="*/ 1218 w 1259"/>
                    <a:gd name="T1" fmla="*/ 75 h 493"/>
                    <a:gd name="T2" fmla="*/ 1019 w 1259"/>
                    <a:gd name="T3" fmla="*/ 37 h 493"/>
                    <a:gd name="T4" fmla="*/ 742 w 1259"/>
                    <a:gd name="T5" fmla="*/ 193 h 493"/>
                    <a:gd name="T6" fmla="*/ 612 w 1259"/>
                    <a:gd name="T7" fmla="*/ 311 h 493"/>
                    <a:gd name="T8" fmla="*/ 356 w 1259"/>
                    <a:gd name="T9" fmla="*/ 305 h 493"/>
                    <a:gd name="T10" fmla="*/ 237 w 1259"/>
                    <a:gd name="T11" fmla="*/ 355 h 493"/>
                    <a:gd name="T12" fmla="*/ 185 w 1259"/>
                    <a:gd name="T13" fmla="*/ 335 h 493"/>
                    <a:gd name="T14" fmla="*/ 53 w 1259"/>
                    <a:gd name="T15" fmla="*/ 328 h 493"/>
                    <a:gd name="T16" fmla="*/ 14 w 1259"/>
                    <a:gd name="T17" fmla="*/ 429 h 493"/>
                    <a:gd name="T18" fmla="*/ 59 w 1259"/>
                    <a:gd name="T19" fmla="*/ 484 h 493"/>
                    <a:gd name="T20" fmla="*/ 166 w 1259"/>
                    <a:gd name="T21" fmla="*/ 493 h 493"/>
                    <a:gd name="T22" fmla="*/ 283 w 1259"/>
                    <a:gd name="T23" fmla="*/ 464 h 493"/>
                    <a:gd name="T24" fmla="*/ 479 w 1259"/>
                    <a:gd name="T25" fmla="*/ 401 h 493"/>
                    <a:gd name="T26" fmla="*/ 611 w 1259"/>
                    <a:gd name="T27" fmla="*/ 389 h 493"/>
                    <a:gd name="T28" fmla="*/ 726 w 1259"/>
                    <a:gd name="T29" fmla="*/ 361 h 493"/>
                    <a:gd name="T30" fmla="*/ 760 w 1259"/>
                    <a:gd name="T31" fmla="*/ 342 h 493"/>
                    <a:gd name="T32" fmla="*/ 701 w 1259"/>
                    <a:gd name="T33" fmla="*/ 318 h 493"/>
                    <a:gd name="T34" fmla="*/ 984 w 1259"/>
                    <a:gd name="T35" fmla="*/ 159 h 493"/>
                    <a:gd name="T36" fmla="*/ 1186 w 1259"/>
                    <a:gd name="T37" fmla="*/ 126 h 493"/>
                    <a:gd name="T38" fmla="*/ 1218 w 1259"/>
                    <a:gd name="T39" fmla="*/ 75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259" h="493">
                      <a:moveTo>
                        <a:pt x="1218" y="75"/>
                      </a:moveTo>
                      <a:cubicBezTo>
                        <a:pt x="1152" y="64"/>
                        <a:pt x="1063" y="0"/>
                        <a:pt x="1019" y="37"/>
                      </a:cubicBezTo>
                      <a:cubicBezTo>
                        <a:pt x="974" y="74"/>
                        <a:pt x="793" y="186"/>
                        <a:pt x="742" y="193"/>
                      </a:cubicBezTo>
                      <a:cubicBezTo>
                        <a:pt x="691" y="200"/>
                        <a:pt x="693" y="291"/>
                        <a:pt x="612" y="311"/>
                      </a:cubicBezTo>
                      <a:cubicBezTo>
                        <a:pt x="531" y="330"/>
                        <a:pt x="415" y="321"/>
                        <a:pt x="356" y="305"/>
                      </a:cubicBezTo>
                      <a:cubicBezTo>
                        <a:pt x="297" y="290"/>
                        <a:pt x="260" y="312"/>
                        <a:pt x="237" y="355"/>
                      </a:cubicBezTo>
                      <a:cubicBezTo>
                        <a:pt x="214" y="397"/>
                        <a:pt x="210" y="361"/>
                        <a:pt x="185" y="335"/>
                      </a:cubicBezTo>
                      <a:cubicBezTo>
                        <a:pt x="160" y="308"/>
                        <a:pt x="91" y="309"/>
                        <a:pt x="53" y="328"/>
                      </a:cubicBezTo>
                      <a:cubicBezTo>
                        <a:pt x="14" y="347"/>
                        <a:pt x="0" y="399"/>
                        <a:pt x="14" y="429"/>
                      </a:cubicBezTo>
                      <a:cubicBezTo>
                        <a:pt x="29" y="460"/>
                        <a:pt x="59" y="484"/>
                        <a:pt x="59" y="484"/>
                      </a:cubicBezTo>
                      <a:cubicBezTo>
                        <a:pt x="166" y="493"/>
                        <a:pt x="166" y="493"/>
                        <a:pt x="166" y="493"/>
                      </a:cubicBezTo>
                      <a:cubicBezTo>
                        <a:pt x="283" y="464"/>
                        <a:pt x="283" y="464"/>
                        <a:pt x="283" y="464"/>
                      </a:cubicBezTo>
                      <a:cubicBezTo>
                        <a:pt x="479" y="401"/>
                        <a:pt x="479" y="401"/>
                        <a:pt x="479" y="401"/>
                      </a:cubicBezTo>
                      <a:cubicBezTo>
                        <a:pt x="611" y="389"/>
                        <a:pt x="611" y="389"/>
                        <a:pt x="611" y="389"/>
                      </a:cubicBezTo>
                      <a:cubicBezTo>
                        <a:pt x="726" y="361"/>
                        <a:pt x="726" y="361"/>
                        <a:pt x="726" y="361"/>
                      </a:cubicBezTo>
                      <a:cubicBezTo>
                        <a:pt x="726" y="361"/>
                        <a:pt x="788" y="334"/>
                        <a:pt x="760" y="342"/>
                      </a:cubicBezTo>
                      <a:cubicBezTo>
                        <a:pt x="732" y="350"/>
                        <a:pt x="669" y="351"/>
                        <a:pt x="701" y="318"/>
                      </a:cubicBezTo>
                      <a:cubicBezTo>
                        <a:pt x="732" y="285"/>
                        <a:pt x="942" y="165"/>
                        <a:pt x="984" y="159"/>
                      </a:cubicBezTo>
                      <a:cubicBezTo>
                        <a:pt x="1026" y="152"/>
                        <a:pt x="1120" y="146"/>
                        <a:pt x="1186" y="126"/>
                      </a:cubicBezTo>
                      <a:cubicBezTo>
                        <a:pt x="1252" y="106"/>
                        <a:pt x="1259" y="75"/>
                        <a:pt x="1218" y="75"/>
                      </a:cubicBezTo>
                      <a:close/>
                    </a:path>
                  </a:pathLst>
                </a:custGeom>
                <a:solidFill>
                  <a:srgbClr val="BD907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6" name="Freeform 118">
                  <a:extLst>
                    <a:ext uri="{FF2B5EF4-FFF2-40B4-BE49-F238E27FC236}">
                      <a16:creationId xmlns:a16="http://schemas.microsoft.com/office/drawing/2014/main" id="{74771831-B3F8-4B65-8E3D-0C6F068D40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53186" y="4776683"/>
                  <a:ext cx="395200" cy="305520"/>
                </a:xfrm>
                <a:custGeom>
                  <a:avLst/>
                  <a:gdLst>
                    <a:gd name="T0" fmla="*/ 194 w 208"/>
                    <a:gd name="T1" fmla="*/ 45 h 161"/>
                    <a:gd name="T2" fmla="*/ 145 w 208"/>
                    <a:gd name="T3" fmla="*/ 133 h 161"/>
                    <a:gd name="T4" fmla="*/ 23 w 208"/>
                    <a:gd name="T5" fmla="*/ 110 h 161"/>
                    <a:gd name="T6" fmla="*/ 111 w 208"/>
                    <a:gd name="T7" fmla="*/ 4 h 161"/>
                    <a:gd name="T8" fmla="*/ 194 w 208"/>
                    <a:gd name="T9" fmla="*/ 45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8" h="161">
                      <a:moveTo>
                        <a:pt x="194" y="45"/>
                      </a:moveTo>
                      <a:cubicBezTo>
                        <a:pt x="205" y="78"/>
                        <a:pt x="208" y="119"/>
                        <a:pt x="145" y="133"/>
                      </a:cubicBezTo>
                      <a:cubicBezTo>
                        <a:pt x="83" y="148"/>
                        <a:pt x="44" y="161"/>
                        <a:pt x="23" y="110"/>
                      </a:cubicBezTo>
                      <a:cubicBezTo>
                        <a:pt x="0" y="55"/>
                        <a:pt x="42" y="7"/>
                        <a:pt x="111" y="4"/>
                      </a:cubicBezTo>
                      <a:cubicBezTo>
                        <a:pt x="181" y="0"/>
                        <a:pt x="186" y="22"/>
                        <a:pt x="194" y="45"/>
                      </a:cubicBezTo>
                      <a:close/>
                    </a:path>
                  </a:pathLst>
                </a:custGeom>
                <a:solidFill>
                  <a:srgbClr val="EBC2A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7" name="Freeform 119">
                  <a:extLst>
                    <a:ext uri="{FF2B5EF4-FFF2-40B4-BE49-F238E27FC236}">
                      <a16:creationId xmlns:a16="http://schemas.microsoft.com/office/drawing/2014/main" id="{AE3E8272-DAA3-4263-97C2-261E27A039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93906" y="4465084"/>
                  <a:ext cx="720480" cy="167200"/>
                </a:xfrm>
                <a:custGeom>
                  <a:avLst/>
                  <a:gdLst>
                    <a:gd name="T0" fmla="*/ 343 w 379"/>
                    <a:gd name="T1" fmla="*/ 34 h 88"/>
                    <a:gd name="T2" fmla="*/ 226 w 379"/>
                    <a:gd name="T3" fmla="*/ 72 h 88"/>
                    <a:gd name="T4" fmla="*/ 138 w 379"/>
                    <a:gd name="T5" fmla="*/ 76 h 88"/>
                    <a:gd name="T6" fmla="*/ 23 w 379"/>
                    <a:gd name="T7" fmla="*/ 12 h 88"/>
                    <a:gd name="T8" fmla="*/ 86 w 379"/>
                    <a:gd name="T9" fmla="*/ 7 h 88"/>
                    <a:gd name="T10" fmla="*/ 108 w 379"/>
                    <a:gd name="T11" fmla="*/ 33 h 88"/>
                    <a:gd name="T12" fmla="*/ 217 w 379"/>
                    <a:gd name="T13" fmla="*/ 18 h 88"/>
                    <a:gd name="T14" fmla="*/ 320 w 379"/>
                    <a:gd name="T15" fmla="*/ 23 h 88"/>
                    <a:gd name="T16" fmla="*/ 343 w 379"/>
                    <a:gd name="T17" fmla="*/ 34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79" h="88">
                      <a:moveTo>
                        <a:pt x="343" y="34"/>
                      </a:moveTo>
                      <a:cubicBezTo>
                        <a:pt x="306" y="43"/>
                        <a:pt x="265" y="60"/>
                        <a:pt x="226" y="72"/>
                      </a:cubicBezTo>
                      <a:cubicBezTo>
                        <a:pt x="186" y="84"/>
                        <a:pt x="161" y="88"/>
                        <a:pt x="138" y="76"/>
                      </a:cubicBezTo>
                      <a:cubicBezTo>
                        <a:pt x="114" y="64"/>
                        <a:pt x="47" y="24"/>
                        <a:pt x="23" y="12"/>
                      </a:cubicBezTo>
                      <a:cubicBezTo>
                        <a:pt x="0" y="0"/>
                        <a:pt x="72" y="2"/>
                        <a:pt x="86" y="7"/>
                      </a:cubicBezTo>
                      <a:cubicBezTo>
                        <a:pt x="101" y="12"/>
                        <a:pt x="91" y="48"/>
                        <a:pt x="108" y="33"/>
                      </a:cubicBezTo>
                      <a:cubicBezTo>
                        <a:pt x="126" y="19"/>
                        <a:pt x="181" y="19"/>
                        <a:pt x="217" y="18"/>
                      </a:cubicBezTo>
                      <a:cubicBezTo>
                        <a:pt x="253" y="18"/>
                        <a:pt x="300" y="26"/>
                        <a:pt x="320" y="23"/>
                      </a:cubicBezTo>
                      <a:cubicBezTo>
                        <a:pt x="339" y="21"/>
                        <a:pt x="379" y="33"/>
                        <a:pt x="343" y="34"/>
                      </a:cubicBezTo>
                      <a:close/>
                    </a:path>
                  </a:pathLst>
                </a:custGeom>
                <a:solidFill>
                  <a:srgbClr val="DCAC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8" name="Freeform 120">
                  <a:extLst>
                    <a:ext uri="{FF2B5EF4-FFF2-40B4-BE49-F238E27FC236}">
                      <a16:creationId xmlns:a16="http://schemas.microsoft.com/office/drawing/2014/main" id="{85D2E89C-7A42-460D-8D23-22E201E53F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79826" y="4335883"/>
                  <a:ext cx="793440" cy="658160"/>
                </a:xfrm>
                <a:custGeom>
                  <a:avLst/>
                  <a:gdLst>
                    <a:gd name="T0" fmla="*/ 418 w 418"/>
                    <a:gd name="T1" fmla="*/ 200 h 347"/>
                    <a:gd name="T2" fmla="*/ 379 w 418"/>
                    <a:gd name="T3" fmla="*/ 221 h 347"/>
                    <a:gd name="T4" fmla="*/ 373 w 418"/>
                    <a:gd name="T5" fmla="*/ 178 h 347"/>
                    <a:gd name="T6" fmla="*/ 339 w 418"/>
                    <a:gd name="T7" fmla="*/ 170 h 347"/>
                    <a:gd name="T8" fmla="*/ 298 w 418"/>
                    <a:gd name="T9" fmla="*/ 126 h 347"/>
                    <a:gd name="T10" fmla="*/ 227 w 418"/>
                    <a:gd name="T11" fmla="*/ 123 h 347"/>
                    <a:gd name="T12" fmla="*/ 176 w 418"/>
                    <a:gd name="T13" fmla="*/ 48 h 347"/>
                    <a:gd name="T14" fmla="*/ 21 w 418"/>
                    <a:gd name="T15" fmla="*/ 15 h 347"/>
                    <a:gd name="T16" fmla="*/ 56 w 418"/>
                    <a:gd name="T17" fmla="*/ 100 h 347"/>
                    <a:gd name="T18" fmla="*/ 173 w 418"/>
                    <a:gd name="T19" fmla="*/ 209 h 347"/>
                    <a:gd name="T20" fmla="*/ 320 w 418"/>
                    <a:gd name="T21" fmla="*/ 324 h 347"/>
                    <a:gd name="T22" fmla="*/ 354 w 418"/>
                    <a:gd name="T23" fmla="*/ 306 h 347"/>
                    <a:gd name="T24" fmla="*/ 418 w 418"/>
                    <a:gd name="T25" fmla="*/ 200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18" h="347">
                      <a:moveTo>
                        <a:pt x="418" y="200"/>
                      </a:moveTo>
                      <a:cubicBezTo>
                        <a:pt x="406" y="200"/>
                        <a:pt x="395" y="202"/>
                        <a:pt x="379" y="221"/>
                      </a:cubicBezTo>
                      <a:cubicBezTo>
                        <a:pt x="363" y="239"/>
                        <a:pt x="392" y="192"/>
                        <a:pt x="373" y="178"/>
                      </a:cubicBezTo>
                      <a:cubicBezTo>
                        <a:pt x="354" y="165"/>
                        <a:pt x="353" y="164"/>
                        <a:pt x="339" y="170"/>
                      </a:cubicBezTo>
                      <a:cubicBezTo>
                        <a:pt x="325" y="176"/>
                        <a:pt x="324" y="142"/>
                        <a:pt x="298" y="126"/>
                      </a:cubicBezTo>
                      <a:cubicBezTo>
                        <a:pt x="273" y="111"/>
                        <a:pt x="261" y="113"/>
                        <a:pt x="227" y="123"/>
                      </a:cubicBezTo>
                      <a:cubicBezTo>
                        <a:pt x="193" y="133"/>
                        <a:pt x="275" y="101"/>
                        <a:pt x="176" y="48"/>
                      </a:cubicBezTo>
                      <a:cubicBezTo>
                        <a:pt x="115" y="15"/>
                        <a:pt x="43" y="0"/>
                        <a:pt x="21" y="15"/>
                      </a:cubicBezTo>
                      <a:cubicBezTo>
                        <a:pt x="0" y="30"/>
                        <a:pt x="28" y="81"/>
                        <a:pt x="56" y="100"/>
                      </a:cubicBezTo>
                      <a:cubicBezTo>
                        <a:pt x="83" y="119"/>
                        <a:pt x="151" y="193"/>
                        <a:pt x="173" y="209"/>
                      </a:cubicBezTo>
                      <a:cubicBezTo>
                        <a:pt x="194" y="225"/>
                        <a:pt x="295" y="301"/>
                        <a:pt x="320" y="324"/>
                      </a:cubicBezTo>
                      <a:cubicBezTo>
                        <a:pt x="346" y="347"/>
                        <a:pt x="360" y="341"/>
                        <a:pt x="354" y="306"/>
                      </a:cubicBezTo>
                      <a:cubicBezTo>
                        <a:pt x="348" y="270"/>
                        <a:pt x="376" y="244"/>
                        <a:pt x="418" y="200"/>
                      </a:cubicBezTo>
                      <a:close/>
                    </a:path>
                  </a:pathLst>
                </a:custGeom>
                <a:solidFill>
                  <a:srgbClr val="DCAC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9" name="Freeform 121">
                  <a:extLst>
                    <a:ext uri="{FF2B5EF4-FFF2-40B4-BE49-F238E27FC236}">
                      <a16:creationId xmlns:a16="http://schemas.microsoft.com/office/drawing/2014/main" id="{07195BBF-B9ED-4ACB-BB04-C5429FDFE2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87426" y="4161084"/>
                  <a:ext cx="414960" cy="281200"/>
                </a:xfrm>
                <a:custGeom>
                  <a:avLst/>
                  <a:gdLst>
                    <a:gd name="T0" fmla="*/ 30 w 219"/>
                    <a:gd name="T1" fmla="*/ 24 h 148"/>
                    <a:gd name="T2" fmla="*/ 20 w 219"/>
                    <a:gd name="T3" fmla="*/ 85 h 148"/>
                    <a:gd name="T4" fmla="*/ 209 w 219"/>
                    <a:gd name="T5" fmla="*/ 148 h 148"/>
                    <a:gd name="T6" fmla="*/ 133 w 219"/>
                    <a:gd name="T7" fmla="*/ 56 h 148"/>
                    <a:gd name="T8" fmla="*/ 30 w 219"/>
                    <a:gd name="T9" fmla="*/ 24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9" h="148">
                      <a:moveTo>
                        <a:pt x="30" y="24"/>
                      </a:moveTo>
                      <a:cubicBezTo>
                        <a:pt x="0" y="42"/>
                        <a:pt x="6" y="63"/>
                        <a:pt x="20" y="85"/>
                      </a:cubicBezTo>
                      <a:cubicBezTo>
                        <a:pt x="53" y="76"/>
                        <a:pt x="186" y="118"/>
                        <a:pt x="209" y="148"/>
                      </a:cubicBezTo>
                      <a:cubicBezTo>
                        <a:pt x="219" y="113"/>
                        <a:pt x="177" y="100"/>
                        <a:pt x="133" y="56"/>
                      </a:cubicBezTo>
                      <a:cubicBezTo>
                        <a:pt x="112" y="35"/>
                        <a:pt x="71" y="0"/>
                        <a:pt x="30" y="24"/>
                      </a:cubicBezTo>
                      <a:close/>
                    </a:path>
                  </a:pathLst>
                </a:custGeom>
                <a:solidFill>
                  <a:srgbClr val="DCAC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0" name="Freeform 122">
                  <a:extLst>
                    <a:ext uri="{FF2B5EF4-FFF2-40B4-BE49-F238E27FC236}">
                      <a16:creationId xmlns:a16="http://schemas.microsoft.com/office/drawing/2014/main" id="{EEA646C6-0D88-468E-9942-4D797C0D3B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47986" y="4440764"/>
                  <a:ext cx="335920" cy="231040"/>
                </a:xfrm>
                <a:custGeom>
                  <a:avLst/>
                  <a:gdLst>
                    <a:gd name="T0" fmla="*/ 18 w 177"/>
                    <a:gd name="T1" fmla="*/ 36 h 122"/>
                    <a:gd name="T2" fmla="*/ 145 w 177"/>
                    <a:gd name="T3" fmla="*/ 108 h 122"/>
                    <a:gd name="T4" fmla="*/ 162 w 177"/>
                    <a:gd name="T5" fmla="*/ 90 h 122"/>
                    <a:gd name="T6" fmla="*/ 18 w 177"/>
                    <a:gd name="T7" fmla="*/ 36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7" h="122">
                      <a:moveTo>
                        <a:pt x="18" y="36"/>
                      </a:moveTo>
                      <a:cubicBezTo>
                        <a:pt x="39" y="44"/>
                        <a:pt x="120" y="93"/>
                        <a:pt x="145" y="108"/>
                      </a:cubicBezTo>
                      <a:cubicBezTo>
                        <a:pt x="171" y="122"/>
                        <a:pt x="177" y="106"/>
                        <a:pt x="162" y="90"/>
                      </a:cubicBezTo>
                      <a:cubicBezTo>
                        <a:pt x="146" y="73"/>
                        <a:pt x="0" y="0"/>
                        <a:pt x="18" y="36"/>
                      </a:cubicBezTo>
                      <a:close/>
                    </a:path>
                  </a:pathLst>
                </a:custGeom>
                <a:solidFill>
                  <a:srgbClr val="DCAC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1" name="Freeform 123">
                  <a:extLst>
                    <a:ext uri="{FF2B5EF4-FFF2-40B4-BE49-F238E27FC236}">
                      <a16:creationId xmlns:a16="http://schemas.microsoft.com/office/drawing/2014/main" id="{4B3DC7FC-9D9E-405B-99EF-241F48993DD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656306" y="4756924"/>
                  <a:ext cx="235600" cy="229520"/>
                </a:xfrm>
                <a:custGeom>
                  <a:avLst/>
                  <a:gdLst>
                    <a:gd name="T0" fmla="*/ 109 w 124"/>
                    <a:gd name="T1" fmla="*/ 105 h 121"/>
                    <a:gd name="T2" fmla="*/ 89 w 124"/>
                    <a:gd name="T3" fmla="*/ 15 h 121"/>
                    <a:gd name="T4" fmla="*/ 109 w 124"/>
                    <a:gd name="T5" fmla="*/ 105 h 121"/>
                    <a:gd name="T6" fmla="*/ 46 w 124"/>
                    <a:gd name="T7" fmla="*/ 120 h 121"/>
                    <a:gd name="T8" fmla="*/ 46 w 124"/>
                    <a:gd name="T9" fmla="*/ 118 h 121"/>
                    <a:gd name="T10" fmla="*/ 48 w 124"/>
                    <a:gd name="T11" fmla="*/ 121 h 121"/>
                    <a:gd name="T12" fmla="*/ 46 w 124"/>
                    <a:gd name="T13" fmla="*/ 120 h 121"/>
                    <a:gd name="T14" fmla="*/ 46 w 124"/>
                    <a:gd name="T15" fmla="*/ 40 h 121"/>
                    <a:gd name="T16" fmla="*/ 46 w 124"/>
                    <a:gd name="T17" fmla="*/ 5 h 121"/>
                    <a:gd name="T18" fmla="*/ 49 w 124"/>
                    <a:gd name="T19" fmla="*/ 0 h 121"/>
                    <a:gd name="T20" fmla="*/ 76 w 124"/>
                    <a:gd name="T21" fmla="*/ 103 h 121"/>
                    <a:gd name="T22" fmla="*/ 46 w 124"/>
                    <a:gd name="T23" fmla="*/ 40 h 121"/>
                    <a:gd name="T24" fmla="*/ 46 w 124"/>
                    <a:gd name="T25" fmla="*/ 5 h 121"/>
                    <a:gd name="T26" fmla="*/ 46 w 124"/>
                    <a:gd name="T27" fmla="*/ 40 h 121"/>
                    <a:gd name="T28" fmla="*/ 46 w 124"/>
                    <a:gd name="T29" fmla="*/ 5 h 121"/>
                    <a:gd name="T30" fmla="*/ 46 w 124"/>
                    <a:gd name="T31" fmla="*/ 118 h 121"/>
                    <a:gd name="T32" fmla="*/ 16 w 124"/>
                    <a:gd name="T33" fmla="*/ 8 h 121"/>
                    <a:gd name="T34" fmla="*/ 46 w 124"/>
                    <a:gd name="T35" fmla="*/ 120 h 121"/>
                    <a:gd name="T36" fmla="*/ 46 w 124"/>
                    <a:gd name="T37" fmla="*/ 118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24" h="121">
                      <a:moveTo>
                        <a:pt x="109" y="105"/>
                      </a:moveTo>
                      <a:cubicBezTo>
                        <a:pt x="112" y="80"/>
                        <a:pt x="107" y="44"/>
                        <a:pt x="89" y="15"/>
                      </a:cubicBezTo>
                      <a:cubicBezTo>
                        <a:pt x="123" y="43"/>
                        <a:pt x="124" y="79"/>
                        <a:pt x="109" y="105"/>
                      </a:cubicBezTo>
                      <a:close/>
                      <a:moveTo>
                        <a:pt x="46" y="120"/>
                      </a:moveTo>
                      <a:cubicBezTo>
                        <a:pt x="46" y="118"/>
                        <a:pt x="46" y="118"/>
                        <a:pt x="46" y="118"/>
                      </a:cubicBezTo>
                      <a:cubicBezTo>
                        <a:pt x="47" y="119"/>
                        <a:pt x="47" y="120"/>
                        <a:pt x="48" y="121"/>
                      </a:cubicBezTo>
                      <a:cubicBezTo>
                        <a:pt x="47" y="121"/>
                        <a:pt x="47" y="121"/>
                        <a:pt x="46" y="120"/>
                      </a:cubicBezTo>
                      <a:close/>
                      <a:moveTo>
                        <a:pt x="46" y="40"/>
                      </a:moveTo>
                      <a:cubicBezTo>
                        <a:pt x="46" y="5"/>
                        <a:pt x="46" y="5"/>
                        <a:pt x="46" y="5"/>
                      </a:cubicBezTo>
                      <a:cubicBezTo>
                        <a:pt x="47" y="3"/>
                        <a:pt x="48" y="1"/>
                        <a:pt x="49" y="0"/>
                      </a:cubicBezTo>
                      <a:cubicBezTo>
                        <a:pt x="49" y="19"/>
                        <a:pt x="68" y="89"/>
                        <a:pt x="76" y="103"/>
                      </a:cubicBezTo>
                      <a:cubicBezTo>
                        <a:pt x="63" y="95"/>
                        <a:pt x="51" y="66"/>
                        <a:pt x="46" y="40"/>
                      </a:cubicBezTo>
                      <a:close/>
                      <a:moveTo>
                        <a:pt x="46" y="5"/>
                      </a:moveTo>
                      <a:cubicBezTo>
                        <a:pt x="46" y="40"/>
                        <a:pt x="46" y="40"/>
                        <a:pt x="46" y="40"/>
                      </a:cubicBezTo>
                      <a:cubicBezTo>
                        <a:pt x="43" y="27"/>
                        <a:pt x="43" y="13"/>
                        <a:pt x="46" y="5"/>
                      </a:cubicBezTo>
                      <a:close/>
                      <a:moveTo>
                        <a:pt x="46" y="118"/>
                      </a:moveTo>
                      <a:cubicBezTo>
                        <a:pt x="30" y="92"/>
                        <a:pt x="16" y="38"/>
                        <a:pt x="16" y="8"/>
                      </a:cubicBezTo>
                      <a:cubicBezTo>
                        <a:pt x="0" y="43"/>
                        <a:pt x="11" y="99"/>
                        <a:pt x="46" y="120"/>
                      </a:cubicBezTo>
                      <a:lnTo>
                        <a:pt x="46" y="118"/>
                      </a:lnTo>
                      <a:close/>
                    </a:path>
                  </a:pathLst>
                </a:custGeom>
                <a:solidFill>
                  <a:srgbClr val="7D60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2" name="Freeform 124">
                  <a:extLst>
                    <a:ext uri="{FF2B5EF4-FFF2-40B4-BE49-F238E27FC236}">
                      <a16:creationId xmlns:a16="http://schemas.microsoft.com/office/drawing/2014/main" id="{4BC5A10D-FBA3-4F3F-B8FD-0624A7B1DF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13986" y="4802524"/>
                  <a:ext cx="1410560" cy="446880"/>
                </a:xfrm>
                <a:custGeom>
                  <a:avLst/>
                  <a:gdLst>
                    <a:gd name="T0" fmla="*/ 0 w 743"/>
                    <a:gd name="T1" fmla="*/ 115 h 235"/>
                    <a:gd name="T2" fmla="*/ 289 w 743"/>
                    <a:gd name="T3" fmla="*/ 105 h 235"/>
                    <a:gd name="T4" fmla="*/ 708 w 743"/>
                    <a:gd name="T5" fmla="*/ 22 h 235"/>
                    <a:gd name="T6" fmla="*/ 508 w 743"/>
                    <a:gd name="T7" fmla="*/ 65 h 235"/>
                    <a:gd name="T8" fmla="*/ 0 w 743"/>
                    <a:gd name="T9" fmla="*/ 115 h 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3" h="235">
                      <a:moveTo>
                        <a:pt x="0" y="115"/>
                      </a:moveTo>
                      <a:cubicBezTo>
                        <a:pt x="31" y="147"/>
                        <a:pt x="116" y="167"/>
                        <a:pt x="289" y="105"/>
                      </a:cubicBezTo>
                      <a:cubicBezTo>
                        <a:pt x="462" y="43"/>
                        <a:pt x="673" y="44"/>
                        <a:pt x="708" y="22"/>
                      </a:cubicBezTo>
                      <a:cubicBezTo>
                        <a:pt x="743" y="0"/>
                        <a:pt x="696" y="54"/>
                        <a:pt x="508" y="65"/>
                      </a:cubicBezTo>
                      <a:cubicBezTo>
                        <a:pt x="320" y="76"/>
                        <a:pt x="123" y="235"/>
                        <a:pt x="0" y="115"/>
                      </a:cubicBezTo>
                      <a:close/>
                    </a:path>
                  </a:pathLst>
                </a:custGeom>
                <a:solidFill>
                  <a:srgbClr val="7D60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3" name="Freeform 125">
                  <a:extLst>
                    <a:ext uri="{FF2B5EF4-FFF2-40B4-BE49-F238E27FC236}">
                      <a16:creationId xmlns:a16="http://schemas.microsoft.com/office/drawing/2014/main" id="{AB76D8D2-E64B-4F1B-ABD0-39B8E92A43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33426" y="4497003"/>
                  <a:ext cx="646000" cy="220400"/>
                </a:xfrm>
                <a:custGeom>
                  <a:avLst/>
                  <a:gdLst>
                    <a:gd name="T0" fmla="*/ 340 w 340"/>
                    <a:gd name="T1" fmla="*/ 26 h 116"/>
                    <a:gd name="T2" fmla="*/ 188 w 340"/>
                    <a:gd name="T3" fmla="*/ 67 h 116"/>
                    <a:gd name="T4" fmla="*/ 111 w 340"/>
                    <a:gd name="T5" fmla="*/ 103 h 116"/>
                    <a:gd name="T6" fmla="*/ 112 w 340"/>
                    <a:gd name="T7" fmla="*/ 75 h 116"/>
                    <a:gd name="T8" fmla="*/ 32 w 340"/>
                    <a:gd name="T9" fmla="*/ 19 h 116"/>
                    <a:gd name="T10" fmla="*/ 128 w 340"/>
                    <a:gd name="T11" fmla="*/ 70 h 116"/>
                    <a:gd name="T12" fmla="*/ 340 w 340"/>
                    <a:gd name="T13" fmla="*/ 26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0" h="116">
                      <a:moveTo>
                        <a:pt x="340" y="26"/>
                      </a:moveTo>
                      <a:cubicBezTo>
                        <a:pt x="286" y="47"/>
                        <a:pt x="219" y="57"/>
                        <a:pt x="188" y="67"/>
                      </a:cubicBezTo>
                      <a:cubicBezTo>
                        <a:pt x="156" y="76"/>
                        <a:pt x="132" y="91"/>
                        <a:pt x="111" y="103"/>
                      </a:cubicBezTo>
                      <a:cubicBezTo>
                        <a:pt x="90" y="116"/>
                        <a:pt x="139" y="96"/>
                        <a:pt x="112" y="75"/>
                      </a:cubicBezTo>
                      <a:cubicBezTo>
                        <a:pt x="85" y="55"/>
                        <a:pt x="64" y="38"/>
                        <a:pt x="32" y="19"/>
                      </a:cubicBezTo>
                      <a:cubicBezTo>
                        <a:pt x="0" y="0"/>
                        <a:pt x="105" y="60"/>
                        <a:pt x="128" y="70"/>
                      </a:cubicBezTo>
                      <a:cubicBezTo>
                        <a:pt x="151" y="80"/>
                        <a:pt x="270" y="38"/>
                        <a:pt x="340" y="26"/>
                      </a:cubicBezTo>
                      <a:close/>
                    </a:path>
                  </a:pathLst>
                </a:custGeom>
                <a:solidFill>
                  <a:srgbClr val="7D60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4" name="Freeform 126">
                  <a:extLst>
                    <a:ext uri="{FF2B5EF4-FFF2-40B4-BE49-F238E27FC236}">
                      <a16:creationId xmlns:a16="http://schemas.microsoft.com/office/drawing/2014/main" id="{D6D9EDC8-B85C-44F2-BB76-719BF6E117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89346" y="3831244"/>
                  <a:ext cx="933280" cy="890720"/>
                </a:xfrm>
                <a:custGeom>
                  <a:avLst/>
                  <a:gdLst>
                    <a:gd name="T0" fmla="*/ 212 w 492"/>
                    <a:gd name="T1" fmla="*/ 18 h 469"/>
                    <a:gd name="T2" fmla="*/ 114 w 492"/>
                    <a:gd name="T3" fmla="*/ 205 h 469"/>
                    <a:gd name="T4" fmla="*/ 125 w 492"/>
                    <a:gd name="T5" fmla="*/ 323 h 469"/>
                    <a:gd name="T6" fmla="*/ 276 w 492"/>
                    <a:gd name="T7" fmla="*/ 469 h 469"/>
                    <a:gd name="T8" fmla="*/ 315 w 492"/>
                    <a:gd name="T9" fmla="*/ 6 h 469"/>
                    <a:gd name="T10" fmla="*/ 212 w 492"/>
                    <a:gd name="T11" fmla="*/ 18 h 4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92" h="469">
                      <a:moveTo>
                        <a:pt x="212" y="18"/>
                      </a:moveTo>
                      <a:cubicBezTo>
                        <a:pt x="205" y="158"/>
                        <a:pt x="196" y="211"/>
                        <a:pt x="114" y="205"/>
                      </a:cubicBezTo>
                      <a:cubicBezTo>
                        <a:pt x="31" y="200"/>
                        <a:pt x="0" y="295"/>
                        <a:pt x="125" y="323"/>
                      </a:cubicBezTo>
                      <a:cubicBezTo>
                        <a:pt x="220" y="345"/>
                        <a:pt x="224" y="420"/>
                        <a:pt x="276" y="469"/>
                      </a:cubicBezTo>
                      <a:cubicBezTo>
                        <a:pt x="276" y="469"/>
                        <a:pt x="492" y="61"/>
                        <a:pt x="315" y="6"/>
                      </a:cubicBezTo>
                      <a:cubicBezTo>
                        <a:pt x="298" y="0"/>
                        <a:pt x="236" y="14"/>
                        <a:pt x="212" y="18"/>
                      </a:cubicBezTo>
                      <a:close/>
                    </a:path>
                  </a:pathLst>
                </a:custGeom>
                <a:solidFill>
                  <a:srgbClr val="BD907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5" name="Freeform 127">
                  <a:extLst>
                    <a:ext uri="{FF2B5EF4-FFF2-40B4-BE49-F238E27FC236}">
                      <a16:creationId xmlns:a16="http://schemas.microsoft.com/office/drawing/2014/main" id="{91BB65B7-0213-4D7F-AE7E-8913298E0A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08865" y="3806924"/>
                  <a:ext cx="430160" cy="1197760"/>
                </a:xfrm>
                <a:custGeom>
                  <a:avLst/>
                  <a:gdLst>
                    <a:gd name="T0" fmla="*/ 79 w 227"/>
                    <a:gd name="T1" fmla="*/ 12 h 631"/>
                    <a:gd name="T2" fmla="*/ 15 w 227"/>
                    <a:gd name="T3" fmla="*/ 22 h 631"/>
                    <a:gd name="T4" fmla="*/ 86 w 227"/>
                    <a:gd name="T5" fmla="*/ 624 h 631"/>
                    <a:gd name="T6" fmla="*/ 181 w 227"/>
                    <a:gd name="T7" fmla="*/ 572 h 631"/>
                    <a:gd name="T8" fmla="*/ 79 w 227"/>
                    <a:gd name="T9" fmla="*/ 12 h 6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7" h="631">
                      <a:moveTo>
                        <a:pt x="79" y="12"/>
                      </a:moveTo>
                      <a:cubicBezTo>
                        <a:pt x="62" y="0"/>
                        <a:pt x="15" y="22"/>
                        <a:pt x="15" y="22"/>
                      </a:cubicBezTo>
                      <a:cubicBezTo>
                        <a:pt x="0" y="99"/>
                        <a:pt x="41" y="473"/>
                        <a:pt x="86" y="624"/>
                      </a:cubicBezTo>
                      <a:cubicBezTo>
                        <a:pt x="86" y="624"/>
                        <a:pt x="136" y="631"/>
                        <a:pt x="181" y="572"/>
                      </a:cubicBezTo>
                      <a:cubicBezTo>
                        <a:pt x="227" y="512"/>
                        <a:pt x="211" y="59"/>
                        <a:pt x="79" y="12"/>
                      </a:cubicBezTo>
                      <a:close/>
                    </a:path>
                  </a:pathLst>
                </a:custGeom>
                <a:solidFill>
                  <a:srgbClr val="DBF4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6" name="Freeform 128">
                  <a:extLst>
                    <a:ext uri="{FF2B5EF4-FFF2-40B4-BE49-F238E27FC236}">
                      <a16:creationId xmlns:a16="http://schemas.microsoft.com/office/drawing/2014/main" id="{6F5B62DB-BF51-4A78-B1F0-A6AE50DE99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80305" y="3670124"/>
                  <a:ext cx="1226640" cy="1328479"/>
                </a:xfrm>
                <a:custGeom>
                  <a:avLst/>
                  <a:gdLst>
                    <a:gd name="T0" fmla="*/ 416 w 646"/>
                    <a:gd name="T1" fmla="*/ 27 h 700"/>
                    <a:gd name="T2" fmla="*/ 363 w 646"/>
                    <a:gd name="T3" fmla="*/ 27 h 700"/>
                    <a:gd name="T4" fmla="*/ 34 w 646"/>
                    <a:gd name="T5" fmla="*/ 64 h 700"/>
                    <a:gd name="T6" fmla="*/ 13 w 646"/>
                    <a:gd name="T7" fmla="*/ 231 h 700"/>
                    <a:gd name="T8" fmla="*/ 72 w 646"/>
                    <a:gd name="T9" fmla="*/ 700 h 700"/>
                    <a:gd name="T10" fmla="*/ 410 w 646"/>
                    <a:gd name="T11" fmla="*/ 692 h 700"/>
                    <a:gd name="T12" fmla="*/ 646 w 646"/>
                    <a:gd name="T13" fmla="*/ 696 h 700"/>
                    <a:gd name="T14" fmla="*/ 646 w 646"/>
                    <a:gd name="T15" fmla="*/ 0 h 700"/>
                    <a:gd name="T16" fmla="*/ 416 w 646"/>
                    <a:gd name="T17" fmla="*/ 27 h 7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46" h="700">
                      <a:moveTo>
                        <a:pt x="416" y="27"/>
                      </a:moveTo>
                      <a:cubicBezTo>
                        <a:pt x="397" y="27"/>
                        <a:pt x="379" y="27"/>
                        <a:pt x="363" y="27"/>
                      </a:cubicBezTo>
                      <a:cubicBezTo>
                        <a:pt x="229" y="23"/>
                        <a:pt x="69" y="60"/>
                        <a:pt x="34" y="64"/>
                      </a:cubicBezTo>
                      <a:cubicBezTo>
                        <a:pt x="0" y="67"/>
                        <a:pt x="7" y="126"/>
                        <a:pt x="13" y="231"/>
                      </a:cubicBezTo>
                      <a:cubicBezTo>
                        <a:pt x="18" y="337"/>
                        <a:pt x="62" y="668"/>
                        <a:pt x="72" y="700"/>
                      </a:cubicBezTo>
                      <a:cubicBezTo>
                        <a:pt x="190" y="694"/>
                        <a:pt x="303" y="692"/>
                        <a:pt x="410" y="692"/>
                      </a:cubicBezTo>
                      <a:cubicBezTo>
                        <a:pt x="646" y="696"/>
                        <a:pt x="646" y="696"/>
                        <a:pt x="646" y="696"/>
                      </a:cubicBezTo>
                      <a:cubicBezTo>
                        <a:pt x="646" y="0"/>
                        <a:pt x="646" y="0"/>
                        <a:pt x="646" y="0"/>
                      </a:cubicBezTo>
                      <a:lnTo>
                        <a:pt x="416" y="27"/>
                      </a:lnTo>
                      <a:close/>
                    </a:path>
                  </a:pathLst>
                </a:custGeom>
                <a:solidFill>
                  <a:srgbClr val="1028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7" name="Freeform 129">
                  <a:extLst>
                    <a:ext uri="{FF2B5EF4-FFF2-40B4-BE49-F238E27FC236}">
                      <a16:creationId xmlns:a16="http://schemas.microsoft.com/office/drawing/2014/main" id="{5769B86F-0695-4DEA-8104-EAB1C3CA74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12225" y="3702044"/>
                  <a:ext cx="1194720" cy="1257040"/>
                </a:xfrm>
                <a:custGeom>
                  <a:avLst/>
                  <a:gdLst>
                    <a:gd name="T0" fmla="*/ 629 w 629"/>
                    <a:gd name="T1" fmla="*/ 0 h 662"/>
                    <a:gd name="T2" fmla="*/ 345 w 629"/>
                    <a:gd name="T3" fmla="*/ 24 h 662"/>
                    <a:gd name="T4" fmla="*/ 33 w 629"/>
                    <a:gd name="T5" fmla="*/ 59 h 662"/>
                    <a:gd name="T6" fmla="*/ 12 w 629"/>
                    <a:gd name="T7" fmla="*/ 218 h 662"/>
                    <a:gd name="T8" fmla="*/ 69 w 629"/>
                    <a:gd name="T9" fmla="*/ 662 h 662"/>
                    <a:gd name="T10" fmla="*/ 420 w 629"/>
                    <a:gd name="T11" fmla="*/ 644 h 662"/>
                    <a:gd name="T12" fmla="*/ 629 w 629"/>
                    <a:gd name="T13" fmla="*/ 652 h 662"/>
                    <a:gd name="T14" fmla="*/ 629 w 629"/>
                    <a:gd name="T15" fmla="*/ 0 h 6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29" h="662">
                      <a:moveTo>
                        <a:pt x="629" y="0"/>
                      </a:moveTo>
                      <a:cubicBezTo>
                        <a:pt x="603" y="1"/>
                        <a:pt x="419" y="26"/>
                        <a:pt x="345" y="24"/>
                      </a:cubicBezTo>
                      <a:cubicBezTo>
                        <a:pt x="271" y="22"/>
                        <a:pt x="66" y="56"/>
                        <a:pt x="33" y="59"/>
                      </a:cubicBezTo>
                      <a:cubicBezTo>
                        <a:pt x="0" y="62"/>
                        <a:pt x="7" y="118"/>
                        <a:pt x="12" y="218"/>
                      </a:cubicBezTo>
                      <a:cubicBezTo>
                        <a:pt x="18" y="318"/>
                        <a:pt x="59" y="631"/>
                        <a:pt x="69" y="662"/>
                      </a:cubicBezTo>
                      <a:cubicBezTo>
                        <a:pt x="110" y="646"/>
                        <a:pt x="252" y="642"/>
                        <a:pt x="420" y="644"/>
                      </a:cubicBezTo>
                      <a:cubicBezTo>
                        <a:pt x="629" y="652"/>
                        <a:pt x="629" y="652"/>
                        <a:pt x="629" y="652"/>
                      </a:cubicBezTo>
                      <a:lnTo>
                        <a:pt x="629" y="0"/>
                      </a:lnTo>
                      <a:close/>
                    </a:path>
                  </a:pathLst>
                </a:custGeom>
                <a:solidFill>
                  <a:srgbClr val="1835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8" name="Freeform 130">
                  <a:extLst>
                    <a:ext uri="{FF2B5EF4-FFF2-40B4-BE49-F238E27FC236}">
                      <a16:creationId xmlns:a16="http://schemas.microsoft.com/office/drawing/2014/main" id="{5F763C0D-B9CE-4FA1-8787-173BCEE486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50545" y="4471164"/>
                  <a:ext cx="775200" cy="85120"/>
                </a:xfrm>
                <a:custGeom>
                  <a:avLst/>
                  <a:gdLst>
                    <a:gd name="T0" fmla="*/ 0 w 408"/>
                    <a:gd name="T1" fmla="*/ 45 h 45"/>
                    <a:gd name="T2" fmla="*/ 408 w 408"/>
                    <a:gd name="T3" fmla="*/ 0 h 45"/>
                    <a:gd name="T4" fmla="*/ 0 w 408"/>
                    <a:gd name="T5" fmla="*/ 4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8" h="45">
                      <a:moveTo>
                        <a:pt x="0" y="45"/>
                      </a:moveTo>
                      <a:cubicBezTo>
                        <a:pt x="140" y="18"/>
                        <a:pt x="310" y="6"/>
                        <a:pt x="408" y="0"/>
                      </a:cubicBezTo>
                      <a:cubicBezTo>
                        <a:pt x="315" y="24"/>
                        <a:pt x="146" y="37"/>
                        <a:pt x="0" y="45"/>
                      </a:cubicBezTo>
                      <a:close/>
                    </a:path>
                  </a:pathLst>
                </a:custGeom>
                <a:solidFill>
                  <a:srgbClr val="1028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39" name="Freeform 131">
                  <a:extLst>
                    <a:ext uri="{FF2B5EF4-FFF2-40B4-BE49-F238E27FC236}">
                      <a16:creationId xmlns:a16="http://schemas.microsoft.com/office/drawing/2014/main" id="{69E0DF92-FD30-489F-840F-8A9DD681A91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902865" y="4305483"/>
                  <a:ext cx="197600" cy="173280"/>
                </a:xfrm>
                <a:custGeom>
                  <a:avLst/>
                  <a:gdLst>
                    <a:gd name="T0" fmla="*/ 70 w 104"/>
                    <a:gd name="T1" fmla="*/ 4 h 91"/>
                    <a:gd name="T2" fmla="*/ 52 w 104"/>
                    <a:gd name="T3" fmla="*/ 0 h 91"/>
                    <a:gd name="T4" fmla="*/ 52 w 104"/>
                    <a:gd name="T5" fmla="*/ 11 h 91"/>
                    <a:gd name="T6" fmla="*/ 66 w 104"/>
                    <a:gd name="T7" fmla="*/ 14 h 91"/>
                    <a:gd name="T8" fmla="*/ 84 w 104"/>
                    <a:gd name="T9" fmla="*/ 60 h 91"/>
                    <a:gd name="T10" fmla="*/ 52 w 104"/>
                    <a:gd name="T11" fmla="*/ 81 h 91"/>
                    <a:gd name="T12" fmla="*/ 52 w 104"/>
                    <a:gd name="T13" fmla="*/ 91 h 91"/>
                    <a:gd name="T14" fmla="*/ 94 w 104"/>
                    <a:gd name="T15" fmla="*/ 64 h 91"/>
                    <a:gd name="T16" fmla="*/ 70 w 104"/>
                    <a:gd name="T17" fmla="*/ 4 h 91"/>
                    <a:gd name="T18" fmla="*/ 52 w 104"/>
                    <a:gd name="T19" fmla="*/ 0 h 91"/>
                    <a:gd name="T20" fmla="*/ 10 w 104"/>
                    <a:gd name="T21" fmla="*/ 27 h 91"/>
                    <a:gd name="T22" fmla="*/ 33 w 104"/>
                    <a:gd name="T23" fmla="*/ 88 h 91"/>
                    <a:gd name="T24" fmla="*/ 52 w 104"/>
                    <a:gd name="T25" fmla="*/ 91 h 91"/>
                    <a:gd name="T26" fmla="*/ 52 w 104"/>
                    <a:gd name="T27" fmla="*/ 81 h 91"/>
                    <a:gd name="T28" fmla="*/ 38 w 104"/>
                    <a:gd name="T29" fmla="*/ 78 h 91"/>
                    <a:gd name="T30" fmla="*/ 20 w 104"/>
                    <a:gd name="T31" fmla="*/ 32 h 91"/>
                    <a:gd name="T32" fmla="*/ 52 w 104"/>
                    <a:gd name="T33" fmla="*/ 11 h 91"/>
                    <a:gd name="T34" fmla="*/ 52 w 104"/>
                    <a:gd name="T35" fmla="*/ 0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04" h="91">
                      <a:moveTo>
                        <a:pt x="70" y="4"/>
                      </a:moveTo>
                      <a:cubicBezTo>
                        <a:pt x="64" y="1"/>
                        <a:pt x="58" y="0"/>
                        <a:pt x="52" y="0"/>
                      </a:cubicBezTo>
                      <a:cubicBezTo>
                        <a:pt x="52" y="11"/>
                        <a:pt x="52" y="11"/>
                        <a:pt x="52" y="11"/>
                      </a:cubicBezTo>
                      <a:cubicBezTo>
                        <a:pt x="56" y="11"/>
                        <a:pt x="61" y="12"/>
                        <a:pt x="66" y="14"/>
                      </a:cubicBezTo>
                      <a:cubicBezTo>
                        <a:pt x="83" y="21"/>
                        <a:pt x="91" y="42"/>
                        <a:pt x="84" y="60"/>
                      </a:cubicBezTo>
                      <a:cubicBezTo>
                        <a:pt x="78" y="73"/>
                        <a:pt x="65" y="81"/>
                        <a:pt x="52" y="81"/>
                      </a:cubicBezTo>
                      <a:cubicBezTo>
                        <a:pt x="52" y="91"/>
                        <a:pt x="52" y="91"/>
                        <a:pt x="52" y="91"/>
                      </a:cubicBezTo>
                      <a:cubicBezTo>
                        <a:pt x="69" y="91"/>
                        <a:pt x="86" y="81"/>
                        <a:pt x="94" y="64"/>
                      </a:cubicBezTo>
                      <a:cubicBezTo>
                        <a:pt x="104" y="41"/>
                        <a:pt x="93" y="14"/>
                        <a:pt x="70" y="4"/>
                      </a:cubicBezTo>
                      <a:close/>
                      <a:moveTo>
                        <a:pt x="52" y="0"/>
                      </a:moveTo>
                      <a:cubicBezTo>
                        <a:pt x="34" y="0"/>
                        <a:pt x="17" y="10"/>
                        <a:pt x="10" y="27"/>
                      </a:cubicBezTo>
                      <a:cubicBezTo>
                        <a:pt x="0" y="51"/>
                        <a:pt x="10" y="78"/>
                        <a:pt x="33" y="88"/>
                      </a:cubicBezTo>
                      <a:cubicBezTo>
                        <a:pt x="39" y="90"/>
                        <a:pt x="46" y="91"/>
                        <a:pt x="52" y="91"/>
                      </a:cubicBezTo>
                      <a:cubicBezTo>
                        <a:pt x="52" y="81"/>
                        <a:pt x="52" y="81"/>
                        <a:pt x="52" y="81"/>
                      </a:cubicBezTo>
                      <a:cubicBezTo>
                        <a:pt x="47" y="81"/>
                        <a:pt x="42" y="80"/>
                        <a:pt x="38" y="78"/>
                      </a:cubicBezTo>
                      <a:cubicBezTo>
                        <a:pt x="20" y="70"/>
                        <a:pt x="12" y="49"/>
                        <a:pt x="20" y="32"/>
                      </a:cubicBezTo>
                      <a:cubicBezTo>
                        <a:pt x="25" y="19"/>
                        <a:pt x="38" y="11"/>
                        <a:pt x="52" y="11"/>
                      </a:cubicBezTo>
                      <a:lnTo>
                        <a:pt x="52" y="0"/>
                      </a:lnTo>
                      <a:close/>
                    </a:path>
                  </a:pathLst>
                </a:custGeom>
                <a:solidFill>
                  <a:srgbClr val="1028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0" name="Freeform 132">
                  <a:extLst>
                    <a:ext uri="{FF2B5EF4-FFF2-40B4-BE49-F238E27FC236}">
                      <a16:creationId xmlns:a16="http://schemas.microsoft.com/office/drawing/2014/main" id="{68F7EEA3-DCAE-4E07-89CF-C9EF822156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92545" y="4349564"/>
                  <a:ext cx="38000" cy="38000"/>
                </a:xfrm>
                <a:custGeom>
                  <a:avLst/>
                  <a:gdLst>
                    <a:gd name="T0" fmla="*/ 14 w 20"/>
                    <a:gd name="T1" fmla="*/ 2 h 20"/>
                    <a:gd name="T2" fmla="*/ 2 w 20"/>
                    <a:gd name="T3" fmla="*/ 6 h 20"/>
                    <a:gd name="T4" fmla="*/ 7 w 20"/>
                    <a:gd name="T5" fmla="*/ 18 h 20"/>
                    <a:gd name="T6" fmla="*/ 18 w 20"/>
                    <a:gd name="T7" fmla="*/ 13 h 20"/>
                    <a:gd name="T8" fmla="*/ 14 w 20"/>
                    <a:gd name="T9" fmla="*/ 2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20">
                      <a:moveTo>
                        <a:pt x="14" y="2"/>
                      </a:moveTo>
                      <a:cubicBezTo>
                        <a:pt x="9" y="0"/>
                        <a:pt x="4" y="2"/>
                        <a:pt x="2" y="6"/>
                      </a:cubicBezTo>
                      <a:cubicBezTo>
                        <a:pt x="0" y="11"/>
                        <a:pt x="2" y="16"/>
                        <a:pt x="7" y="18"/>
                      </a:cubicBezTo>
                      <a:cubicBezTo>
                        <a:pt x="11" y="20"/>
                        <a:pt x="16" y="18"/>
                        <a:pt x="18" y="13"/>
                      </a:cubicBezTo>
                      <a:cubicBezTo>
                        <a:pt x="20" y="9"/>
                        <a:pt x="18" y="4"/>
                        <a:pt x="14" y="2"/>
                      </a:cubicBezTo>
                      <a:close/>
                    </a:path>
                  </a:pathLst>
                </a:custGeom>
                <a:solidFill>
                  <a:srgbClr val="1028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1" name="Freeform 133">
                  <a:extLst>
                    <a:ext uri="{FF2B5EF4-FFF2-40B4-BE49-F238E27FC236}">
                      <a16:creationId xmlns:a16="http://schemas.microsoft.com/office/drawing/2014/main" id="{ABC2FB21-1079-4727-82E6-F95E6F6AF4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71265" y="4398204"/>
                  <a:ext cx="38000" cy="36480"/>
                </a:xfrm>
                <a:custGeom>
                  <a:avLst/>
                  <a:gdLst>
                    <a:gd name="T0" fmla="*/ 14 w 20"/>
                    <a:gd name="T1" fmla="*/ 1 h 19"/>
                    <a:gd name="T2" fmla="*/ 2 w 20"/>
                    <a:gd name="T3" fmla="*/ 6 h 19"/>
                    <a:gd name="T4" fmla="*/ 7 w 20"/>
                    <a:gd name="T5" fmla="*/ 18 h 19"/>
                    <a:gd name="T6" fmla="*/ 18 w 20"/>
                    <a:gd name="T7" fmla="*/ 13 h 19"/>
                    <a:gd name="T8" fmla="*/ 14 w 20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9">
                      <a:moveTo>
                        <a:pt x="14" y="1"/>
                      </a:moveTo>
                      <a:cubicBezTo>
                        <a:pt x="9" y="0"/>
                        <a:pt x="4" y="2"/>
                        <a:pt x="2" y="6"/>
                      </a:cubicBezTo>
                      <a:cubicBezTo>
                        <a:pt x="0" y="10"/>
                        <a:pt x="2" y="16"/>
                        <a:pt x="7" y="18"/>
                      </a:cubicBezTo>
                      <a:cubicBezTo>
                        <a:pt x="11" y="19"/>
                        <a:pt x="16" y="17"/>
                        <a:pt x="18" y="13"/>
                      </a:cubicBezTo>
                      <a:cubicBezTo>
                        <a:pt x="20" y="9"/>
                        <a:pt x="18" y="3"/>
                        <a:pt x="14" y="1"/>
                      </a:cubicBezTo>
                      <a:close/>
                    </a:path>
                  </a:pathLst>
                </a:custGeom>
                <a:solidFill>
                  <a:srgbClr val="1028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2" name="Freeform 134">
                  <a:extLst>
                    <a:ext uri="{FF2B5EF4-FFF2-40B4-BE49-F238E27FC236}">
                      <a16:creationId xmlns:a16="http://schemas.microsoft.com/office/drawing/2014/main" id="{89E7CDE6-6E0B-4A8E-8687-02BDA7440D2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115665" y="4282684"/>
                  <a:ext cx="183920" cy="173280"/>
                </a:xfrm>
                <a:custGeom>
                  <a:avLst/>
                  <a:gdLst>
                    <a:gd name="T0" fmla="*/ 94 w 97"/>
                    <a:gd name="T1" fmla="*/ 39 h 91"/>
                    <a:gd name="T2" fmla="*/ 48 w 97"/>
                    <a:gd name="T3" fmla="*/ 0 h 91"/>
                    <a:gd name="T4" fmla="*/ 48 w 97"/>
                    <a:gd name="T5" fmla="*/ 11 h 91"/>
                    <a:gd name="T6" fmla="*/ 83 w 97"/>
                    <a:gd name="T7" fmla="*/ 41 h 91"/>
                    <a:gd name="T8" fmla="*/ 53 w 97"/>
                    <a:gd name="T9" fmla="*/ 80 h 91"/>
                    <a:gd name="T10" fmla="*/ 48 w 97"/>
                    <a:gd name="T11" fmla="*/ 81 h 91"/>
                    <a:gd name="T12" fmla="*/ 48 w 97"/>
                    <a:gd name="T13" fmla="*/ 91 h 91"/>
                    <a:gd name="T14" fmla="*/ 55 w 97"/>
                    <a:gd name="T15" fmla="*/ 91 h 91"/>
                    <a:gd name="T16" fmla="*/ 94 w 97"/>
                    <a:gd name="T17" fmla="*/ 39 h 91"/>
                    <a:gd name="T18" fmla="*/ 48 w 97"/>
                    <a:gd name="T19" fmla="*/ 0 h 91"/>
                    <a:gd name="T20" fmla="*/ 42 w 97"/>
                    <a:gd name="T21" fmla="*/ 0 h 91"/>
                    <a:gd name="T22" fmla="*/ 3 w 97"/>
                    <a:gd name="T23" fmla="*/ 52 h 91"/>
                    <a:gd name="T24" fmla="*/ 48 w 97"/>
                    <a:gd name="T25" fmla="*/ 91 h 91"/>
                    <a:gd name="T26" fmla="*/ 48 w 97"/>
                    <a:gd name="T27" fmla="*/ 81 h 91"/>
                    <a:gd name="T28" fmla="*/ 14 w 97"/>
                    <a:gd name="T29" fmla="*/ 50 h 91"/>
                    <a:gd name="T30" fmla="*/ 44 w 97"/>
                    <a:gd name="T31" fmla="*/ 11 h 91"/>
                    <a:gd name="T32" fmla="*/ 48 w 97"/>
                    <a:gd name="T33" fmla="*/ 11 h 91"/>
                    <a:gd name="T34" fmla="*/ 48 w 97"/>
                    <a:gd name="T35" fmla="*/ 0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97" h="91">
                      <a:moveTo>
                        <a:pt x="94" y="39"/>
                      </a:moveTo>
                      <a:cubicBezTo>
                        <a:pt x="91" y="16"/>
                        <a:pt x="71" y="0"/>
                        <a:pt x="48" y="0"/>
                      </a:cubicBezTo>
                      <a:cubicBezTo>
                        <a:pt x="48" y="11"/>
                        <a:pt x="48" y="11"/>
                        <a:pt x="48" y="11"/>
                      </a:cubicBezTo>
                      <a:cubicBezTo>
                        <a:pt x="66" y="11"/>
                        <a:pt x="81" y="23"/>
                        <a:pt x="83" y="41"/>
                      </a:cubicBezTo>
                      <a:cubicBezTo>
                        <a:pt x="86" y="60"/>
                        <a:pt x="72" y="78"/>
                        <a:pt x="53" y="80"/>
                      </a:cubicBezTo>
                      <a:cubicBezTo>
                        <a:pt x="52" y="80"/>
                        <a:pt x="50" y="81"/>
                        <a:pt x="48" y="81"/>
                      </a:cubicBezTo>
                      <a:cubicBezTo>
                        <a:pt x="48" y="91"/>
                        <a:pt x="48" y="91"/>
                        <a:pt x="48" y="91"/>
                      </a:cubicBezTo>
                      <a:cubicBezTo>
                        <a:pt x="51" y="91"/>
                        <a:pt x="53" y="91"/>
                        <a:pt x="55" y="91"/>
                      </a:cubicBezTo>
                      <a:cubicBezTo>
                        <a:pt x="80" y="87"/>
                        <a:pt x="97" y="64"/>
                        <a:pt x="94" y="39"/>
                      </a:cubicBezTo>
                      <a:close/>
                      <a:moveTo>
                        <a:pt x="48" y="0"/>
                      </a:moveTo>
                      <a:cubicBezTo>
                        <a:pt x="46" y="0"/>
                        <a:pt x="44" y="0"/>
                        <a:pt x="42" y="0"/>
                      </a:cubicBezTo>
                      <a:cubicBezTo>
                        <a:pt x="17" y="4"/>
                        <a:pt x="0" y="27"/>
                        <a:pt x="3" y="52"/>
                      </a:cubicBezTo>
                      <a:cubicBezTo>
                        <a:pt x="6" y="75"/>
                        <a:pt x="26" y="91"/>
                        <a:pt x="48" y="91"/>
                      </a:cubicBezTo>
                      <a:cubicBezTo>
                        <a:pt x="48" y="81"/>
                        <a:pt x="48" y="81"/>
                        <a:pt x="48" y="81"/>
                      </a:cubicBezTo>
                      <a:cubicBezTo>
                        <a:pt x="31" y="81"/>
                        <a:pt x="16" y="68"/>
                        <a:pt x="14" y="50"/>
                      </a:cubicBezTo>
                      <a:cubicBezTo>
                        <a:pt x="11" y="31"/>
                        <a:pt x="25" y="14"/>
                        <a:pt x="44" y="11"/>
                      </a:cubicBezTo>
                      <a:cubicBezTo>
                        <a:pt x="45" y="11"/>
                        <a:pt x="47" y="11"/>
                        <a:pt x="48" y="11"/>
                      </a:cubicBezTo>
                      <a:lnTo>
                        <a:pt x="48" y="0"/>
                      </a:lnTo>
                      <a:close/>
                    </a:path>
                  </a:pathLst>
                </a:custGeom>
                <a:solidFill>
                  <a:srgbClr val="1028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3" name="Freeform 135">
                  <a:extLst>
                    <a:ext uri="{FF2B5EF4-FFF2-40B4-BE49-F238E27FC236}">
                      <a16:creationId xmlns:a16="http://schemas.microsoft.com/office/drawing/2014/main" id="{F323F540-239D-4737-8B86-2AC4BC27F3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17505" y="4348043"/>
                  <a:ext cx="34960" cy="34960"/>
                </a:xfrm>
                <a:custGeom>
                  <a:avLst/>
                  <a:gdLst>
                    <a:gd name="T0" fmla="*/ 18 w 19"/>
                    <a:gd name="T1" fmla="*/ 8 h 19"/>
                    <a:gd name="T2" fmla="*/ 8 w 19"/>
                    <a:gd name="T3" fmla="*/ 1 h 19"/>
                    <a:gd name="T4" fmla="*/ 1 w 19"/>
                    <a:gd name="T5" fmla="*/ 11 h 19"/>
                    <a:gd name="T6" fmla="*/ 10 w 19"/>
                    <a:gd name="T7" fmla="*/ 18 h 19"/>
                    <a:gd name="T8" fmla="*/ 18 w 19"/>
                    <a:gd name="T9" fmla="*/ 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9">
                      <a:moveTo>
                        <a:pt x="18" y="8"/>
                      </a:moveTo>
                      <a:cubicBezTo>
                        <a:pt x="17" y="4"/>
                        <a:pt x="13" y="0"/>
                        <a:pt x="8" y="1"/>
                      </a:cubicBezTo>
                      <a:cubicBezTo>
                        <a:pt x="3" y="2"/>
                        <a:pt x="0" y="6"/>
                        <a:pt x="1" y="11"/>
                      </a:cubicBezTo>
                      <a:cubicBezTo>
                        <a:pt x="1" y="16"/>
                        <a:pt x="6" y="19"/>
                        <a:pt x="10" y="18"/>
                      </a:cubicBezTo>
                      <a:cubicBezTo>
                        <a:pt x="15" y="18"/>
                        <a:pt x="19" y="13"/>
                        <a:pt x="18" y="8"/>
                      </a:cubicBezTo>
                      <a:close/>
                    </a:path>
                  </a:pathLst>
                </a:custGeom>
                <a:solidFill>
                  <a:srgbClr val="1028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4" name="Freeform 136">
                  <a:extLst>
                    <a:ext uri="{FF2B5EF4-FFF2-40B4-BE49-F238E27FC236}">
                      <a16:creationId xmlns:a16="http://schemas.microsoft.com/office/drawing/2014/main" id="{AA3FE45A-DEC1-4CD1-AE39-47A3E2C29B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64305" y="4355644"/>
                  <a:ext cx="34960" cy="34960"/>
                </a:xfrm>
                <a:custGeom>
                  <a:avLst/>
                  <a:gdLst>
                    <a:gd name="T0" fmla="*/ 18 w 19"/>
                    <a:gd name="T1" fmla="*/ 8 h 19"/>
                    <a:gd name="T2" fmla="*/ 9 w 19"/>
                    <a:gd name="T3" fmla="*/ 1 h 19"/>
                    <a:gd name="T4" fmla="*/ 1 w 19"/>
                    <a:gd name="T5" fmla="*/ 11 h 19"/>
                    <a:gd name="T6" fmla="*/ 11 w 19"/>
                    <a:gd name="T7" fmla="*/ 18 h 19"/>
                    <a:gd name="T8" fmla="*/ 18 w 19"/>
                    <a:gd name="T9" fmla="*/ 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9">
                      <a:moveTo>
                        <a:pt x="18" y="8"/>
                      </a:moveTo>
                      <a:cubicBezTo>
                        <a:pt x="18" y="4"/>
                        <a:pt x="13" y="0"/>
                        <a:pt x="9" y="1"/>
                      </a:cubicBezTo>
                      <a:cubicBezTo>
                        <a:pt x="4" y="1"/>
                        <a:pt x="0" y="6"/>
                        <a:pt x="1" y="11"/>
                      </a:cubicBezTo>
                      <a:cubicBezTo>
                        <a:pt x="2" y="15"/>
                        <a:pt x="6" y="19"/>
                        <a:pt x="11" y="18"/>
                      </a:cubicBezTo>
                      <a:cubicBezTo>
                        <a:pt x="16" y="18"/>
                        <a:pt x="19" y="13"/>
                        <a:pt x="18" y="8"/>
                      </a:cubicBezTo>
                      <a:close/>
                    </a:path>
                  </a:pathLst>
                </a:custGeom>
                <a:solidFill>
                  <a:srgbClr val="1028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5" name="Freeform 137">
                  <a:extLst>
                    <a:ext uri="{FF2B5EF4-FFF2-40B4-BE49-F238E27FC236}">
                      <a16:creationId xmlns:a16="http://schemas.microsoft.com/office/drawing/2014/main" id="{192AB619-DC08-47CB-95EF-09C2E6C4A62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685505" y="4317643"/>
                  <a:ext cx="177840" cy="173280"/>
                </a:xfrm>
                <a:custGeom>
                  <a:avLst/>
                  <a:gdLst>
                    <a:gd name="T0" fmla="*/ 93 w 94"/>
                    <a:gd name="T1" fmla="*/ 48 h 92"/>
                    <a:gd name="T2" fmla="*/ 49 w 94"/>
                    <a:gd name="T3" fmla="*/ 0 h 92"/>
                    <a:gd name="T4" fmla="*/ 47 w 94"/>
                    <a:gd name="T5" fmla="*/ 0 h 92"/>
                    <a:gd name="T6" fmla="*/ 47 w 94"/>
                    <a:gd name="T7" fmla="*/ 11 h 92"/>
                    <a:gd name="T8" fmla="*/ 49 w 94"/>
                    <a:gd name="T9" fmla="*/ 11 h 92"/>
                    <a:gd name="T10" fmla="*/ 82 w 94"/>
                    <a:gd name="T11" fmla="*/ 48 h 92"/>
                    <a:gd name="T12" fmla="*/ 47 w 94"/>
                    <a:gd name="T13" fmla="*/ 81 h 92"/>
                    <a:gd name="T14" fmla="*/ 47 w 94"/>
                    <a:gd name="T15" fmla="*/ 92 h 92"/>
                    <a:gd name="T16" fmla="*/ 93 w 94"/>
                    <a:gd name="T17" fmla="*/ 48 h 92"/>
                    <a:gd name="T18" fmla="*/ 47 w 94"/>
                    <a:gd name="T19" fmla="*/ 0 h 92"/>
                    <a:gd name="T20" fmla="*/ 1 w 94"/>
                    <a:gd name="T21" fmla="*/ 44 h 92"/>
                    <a:gd name="T22" fmla="*/ 45 w 94"/>
                    <a:gd name="T23" fmla="*/ 92 h 92"/>
                    <a:gd name="T24" fmla="*/ 47 w 94"/>
                    <a:gd name="T25" fmla="*/ 92 h 92"/>
                    <a:gd name="T26" fmla="*/ 47 w 94"/>
                    <a:gd name="T27" fmla="*/ 81 h 92"/>
                    <a:gd name="T28" fmla="*/ 45 w 94"/>
                    <a:gd name="T29" fmla="*/ 81 h 92"/>
                    <a:gd name="T30" fmla="*/ 12 w 94"/>
                    <a:gd name="T31" fmla="*/ 44 h 92"/>
                    <a:gd name="T32" fmla="*/ 47 w 94"/>
                    <a:gd name="T33" fmla="*/ 11 h 92"/>
                    <a:gd name="T34" fmla="*/ 47 w 94"/>
                    <a:gd name="T35" fmla="*/ 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94" h="92">
                      <a:moveTo>
                        <a:pt x="93" y="48"/>
                      </a:moveTo>
                      <a:cubicBezTo>
                        <a:pt x="94" y="23"/>
                        <a:pt x="75" y="2"/>
                        <a:pt x="49" y="0"/>
                      </a:cubicBezTo>
                      <a:cubicBezTo>
                        <a:pt x="49" y="0"/>
                        <a:pt x="48" y="0"/>
                        <a:pt x="47" y="0"/>
                      </a:cubicBezTo>
                      <a:cubicBezTo>
                        <a:pt x="47" y="11"/>
                        <a:pt x="47" y="11"/>
                        <a:pt x="47" y="11"/>
                      </a:cubicBezTo>
                      <a:cubicBezTo>
                        <a:pt x="48" y="11"/>
                        <a:pt x="48" y="11"/>
                        <a:pt x="49" y="11"/>
                      </a:cubicBezTo>
                      <a:cubicBezTo>
                        <a:pt x="68" y="12"/>
                        <a:pt x="83" y="28"/>
                        <a:pt x="82" y="48"/>
                      </a:cubicBezTo>
                      <a:cubicBezTo>
                        <a:pt x="81" y="66"/>
                        <a:pt x="66" y="81"/>
                        <a:pt x="47" y="81"/>
                      </a:cubicBezTo>
                      <a:cubicBezTo>
                        <a:pt x="47" y="92"/>
                        <a:pt x="47" y="92"/>
                        <a:pt x="47" y="92"/>
                      </a:cubicBezTo>
                      <a:cubicBezTo>
                        <a:pt x="71" y="92"/>
                        <a:pt x="92" y="73"/>
                        <a:pt x="93" y="48"/>
                      </a:cubicBezTo>
                      <a:close/>
                      <a:moveTo>
                        <a:pt x="47" y="0"/>
                      </a:moveTo>
                      <a:cubicBezTo>
                        <a:pt x="23" y="0"/>
                        <a:pt x="3" y="19"/>
                        <a:pt x="1" y="44"/>
                      </a:cubicBezTo>
                      <a:cubicBezTo>
                        <a:pt x="0" y="69"/>
                        <a:pt x="20" y="90"/>
                        <a:pt x="45" y="92"/>
                      </a:cubicBezTo>
                      <a:cubicBezTo>
                        <a:pt x="46" y="92"/>
                        <a:pt x="46" y="92"/>
                        <a:pt x="47" y="92"/>
                      </a:cubicBezTo>
                      <a:cubicBezTo>
                        <a:pt x="47" y="81"/>
                        <a:pt x="47" y="81"/>
                        <a:pt x="47" y="81"/>
                      </a:cubicBezTo>
                      <a:cubicBezTo>
                        <a:pt x="47" y="81"/>
                        <a:pt x="46" y="81"/>
                        <a:pt x="45" y="81"/>
                      </a:cubicBezTo>
                      <a:cubicBezTo>
                        <a:pt x="26" y="80"/>
                        <a:pt x="11" y="64"/>
                        <a:pt x="12" y="44"/>
                      </a:cubicBezTo>
                      <a:cubicBezTo>
                        <a:pt x="13" y="26"/>
                        <a:pt x="29" y="11"/>
                        <a:pt x="47" y="11"/>
                      </a:cubicBez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1028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6" name="Freeform 138">
                  <a:extLst>
                    <a:ext uri="{FF2B5EF4-FFF2-40B4-BE49-F238E27FC236}">
                      <a16:creationId xmlns:a16="http://schemas.microsoft.com/office/drawing/2014/main" id="{8CEBD395-3926-4A52-8E5A-6B883BDE5B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84305" y="4389084"/>
                  <a:ext cx="33440" cy="33440"/>
                </a:xfrm>
                <a:custGeom>
                  <a:avLst/>
                  <a:gdLst>
                    <a:gd name="T0" fmla="*/ 18 w 18"/>
                    <a:gd name="T1" fmla="*/ 9 h 18"/>
                    <a:gd name="T2" fmla="*/ 9 w 18"/>
                    <a:gd name="T3" fmla="*/ 0 h 18"/>
                    <a:gd name="T4" fmla="*/ 0 w 18"/>
                    <a:gd name="T5" fmla="*/ 8 h 18"/>
                    <a:gd name="T6" fmla="*/ 9 w 18"/>
                    <a:gd name="T7" fmla="*/ 17 h 18"/>
                    <a:gd name="T8" fmla="*/ 18 w 18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18" y="9"/>
                      </a:moveTo>
                      <a:cubicBezTo>
                        <a:pt x="18" y="4"/>
                        <a:pt x="14" y="0"/>
                        <a:pt x="9" y="0"/>
                      </a:cubicBezTo>
                      <a:cubicBezTo>
                        <a:pt x="5" y="0"/>
                        <a:pt x="0" y="3"/>
                        <a:pt x="0" y="8"/>
                      </a:cubicBezTo>
                      <a:cubicBezTo>
                        <a:pt x="0" y="13"/>
                        <a:pt x="4" y="17"/>
                        <a:pt x="9" y="17"/>
                      </a:cubicBezTo>
                      <a:cubicBezTo>
                        <a:pt x="13" y="18"/>
                        <a:pt x="17" y="14"/>
                        <a:pt x="18" y="9"/>
                      </a:cubicBezTo>
                      <a:close/>
                    </a:path>
                  </a:pathLst>
                </a:custGeom>
                <a:solidFill>
                  <a:srgbClr val="1028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7" name="Freeform 139">
                  <a:extLst>
                    <a:ext uri="{FF2B5EF4-FFF2-40B4-BE49-F238E27FC236}">
                      <a16:creationId xmlns:a16="http://schemas.microsoft.com/office/drawing/2014/main" id="{3101BBDE-C035-4F13-A71E-8FFC5A0C89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31105" y="4386044"/>
                  <a:ext cx="33440" cy="33440"/>
                </a:xfrm>
                <a:custGeom>
                  <a:avLst/>
                  <a:gdLst>
                    <a:gd name="T0" fmla="*/ 18 w 18"/>
                    <a:gd name="T1" fmla="*/ 10 h 18"/>
                    <a:gd name="T2" fmla="*/ 10 w 18"/>
                    <a:gd name="T3" fmla="*/ 1 h 18"/>
                    <a:gd name="T4" fmla="*/ 0 w 18"/>
                    <a:gd name="T5" fmla="*/ 9 h 18"/>
                    <a:gd name="T6" fmla="*/ 9 w 18"/>
                    <a:gd name="T7" fmla="*/ 18 h 18"/>
                    <a:gd name="T8" fmla="*/ 18 w 18"/>
                    <a:gd name="T9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18" y="10"/>
                      </a:moveTo>
                      <a:cubicBezTo>
                        <a:pt x="18" y="5"/>
                        <a:pt x="14" y="1"/>
                        <a:pt x="10" y="1"/>
                      </a:cubicBezTo>
                      <a:cubicBezTo>
                        <a:pt x="5" y="0"/>
                        <a:pt x="1" y="4"/>
                        <a:pt x="0" y="9"/>
                      </a:cubicBezTo>
                      <a:cubicBezTo>
                        <a:pt x="0" y="14"/>
                        <a:pt x="4" y="18"/>
                        <a:pt x="9" y="18"/>
                      </a:cubicBezTo>
                      <a:cubicBezTo>
                        <a:pt x="14" y="18"/>
                        <a:pt x="18" y="15"/>
                        <a:pt x="18" y="10"/>
                      </a:cubicBezTo>
                      <a:close/>
                    </a:path>
                  </a:pathLst>
                </a:custGeom>
                <a:solidFill>
                  <a:srgbClr val="1028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22" name="Freeform 129">
                <a:extLst>
                  <a:ext uri="{FF2B5EF4-FFF2-40B4-BE49-F238E27FC236}">
                    <a16:creationId xmlns:a16="http://schemas.microsoft.com/office/drawing/2014/main" id="{0239B851-0E20-4EE8-9ADD-BBA10549E0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9545" y="3664043"/>
                <a:ext cx="1194720" cy="1340641"/>
              </a:xfrm>
              <a:custGeom>
                <a:avLst/>
                <a:gdLst>
                  <a:gd name="T0" fmla="*/ 629 w 629"/>
                  <a:gd name="T1" fmla="*/ 0 h 662"/>
                  <a:gd name="T2" fmla="*/ 345 w 629"/>
                  <a:gd name="T3" fmla="*/ 24 h 662"/>
                  <a:gd name="T4" fmla="*/ 33 w 629"/>
                  <a:gd name="T5" fmla="*/ 59 h 662"/>
                  <a:gd name="T6" fmla="*/ 12 w 629"/>
                  <a:gd name="T7" fmla="*/ 218 h 662"/>
                  <a:gd name="T8" fmla="*/ 69 w 629"/>
                  <a:gd name="T9" fmla="*/ 662 h 662"/>
                  <a:gd name="T10" fmla="*/ 420 w 629"/>
                  <a:gd name="T11" fmla="*/ 644 h 662"/>
                  <a:gd name="T12" fmla="*/ 629 w 629"/>
                  <a:gd name="T13" fmla="*/ 652 h 662"/>
                  <a:gd name="T14" fmla="*/ 629 w 629"/>
                  <a:gd name="T15" fmla="*/ 0 h 6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29" h="662">
                    <a:moveTo>
                      <a:pt x="629" y="0"/>
                    </a:moveTo>
                    <a:cubicBezTo>
                      <a:pt x="603" y="1"/>
                      <a:pt x="419" y="26"/>
                      <a:pt x="345" y="24"/>
                    </a:cubicBezTo>
                    <a:cubicBezTo>
                      <a:pt x="271" y="22"/>
                      <a:pt x="66" y="56"/>
                      <a:pt x="33" y="59"/>
                    </a:cubicBezTo>
                    <a:cubicBezTo>
                      <a:pt x="0" y="62"/>
                      <a:pt x="7" y="118"/>
                      <a:pt x="12" y="218"/>
                    </a:cubicBezTo>
                    <a:cubicBezTo>
                      <a:pt x="18" y="318"/>
                      <a:pt x="59" y="631"/>
                      <a:pt x="69" y="662"/>
                    </a:cubicBezTo>
                    <a:cubicBezTo>
                      <a:pt x="110" y="646"/>
                      <a:pt x="252" y="642"/>
                      <a:pt x="420" y="644"/>
                    </a:cubicBezTo>
                    <a:cubicBezTo>
                      <a:pt x="629" y="652"/>
                      <a:pt x="629" y="652"/>
                      <a:pt x="629" y="652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rgbClr val="1835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9" name="Group 5">
              <a:extLst>
                <a:ext uri="{FF2B5EF4-FFF2-40B4-BE49-F238E27FC236}">
                  <a16:creationId xmlns:a16="http://schemas.microsoft.com/office/drawing/2014/main" id="{39AACC91-0835-463B-882A-9532476B8909}"/>
                </a:ext>
              </a:extLst>
            </p:cNvPr>
            <p:cNvGrpSpPr/>
            <p:nvPr/>
          </p:nvGrpSpPr>
          <p:grpSpPr>
            <a:xfrm>
              <a:off x="7890331" y="1920703"/>
              <a:ext cx="2044929" cy="3300187"/>
              <a:chOff x="7890331" y="1920703"/>
              <a:chExt cx="2044929" cy="3300187"/>
            </a:xfrm>
          </p:grpSpPr>
          <p:grpSp>
            <p:nvGrpSpPr>
              <p:cNvPr id="10" name="Group 6">
                <a:extLst>
                  <a:ext uri="{FF2B5EF4-FFF2-40B4-BE49-F238E27FC236}">
                    <a16:creationId xmlns:a16="http://schemas.microsoft.com/office/drawing/2014/main" id="{C15A7E84-7277-4D32-B070-E851A62FA237}"/>
                  </a:ext>
                </a:extLst>
              </p:cNvPr>
              <p:cNvGrpSpPr/>
              <p:nvPr/>
            </p:nvGrpSpPr>
            <p:grpSpPr>
              <a:xfrm>
                <a:off x="7890331" y="1920703"/>
                <a:ext cx="2044929" cy="3300187"/>
                <a:chOff x="3606014" y="1693837"/>
                <a:chExt cx="1447871" cy="2298210"/>
              </a:xfrm>
            </p:grpSpPr>
            <p:grpSp>
              <p:nvGrpSpPr>
                <p:cNvPr id="12" name="Group 8">
                  <a:extLst>
                    <a:ext uri="{FF2B5EF4-FFF2-40B4-BE49-F238E27FC236}">
                      <a16:creationId xmlns:a16="http://schemas.microsoft.com/office/drawing/2014/main" id="{73ED47B7-3EAB-4B13-9EEB-51E4D71A1A4A}"/>
                    </a:ext>
                  </a:extLst>
                </p:cNvPr>
                <p:cNvGrpSpPr/>
                <p:nvPr/>
              </p:nvGrpSpPr>
              <p:grpSpPr>
                <a:xfrm>
                  <a:off x="3606014" y="2288191"/>
                  <a:ext cx="1447871" cy="1703856"/>
                  <a:chOff x="1087898" y="4607261"/>
                  <a:chExt cx="1447871" cy="1703856"/>
                </a:xfrm>
              </p:grpSpPr>
              <p:sp>
                <p:nvSpPr>
                  <p:cNvPr id="19" name="Freeform 15">
                    <a:extLst>
                      <a:ext uri="{FF2B5EF4-FFF2-40B4-BE49-F238E27FC236}">
                        <a16:creationId xmlns:a16="http://schemas.microsoft.com/office/drawing/2014/main" id="{4F38AC05-807B-4300-AFA1-74D63D3475F0}"/>
                      </a:ext>
                    </a:extLst>
                  </p:cNvPr>
                  <p:cNvSpPr/>
                  <p:nvPr/>
                </p:nvSpPr>
                <p:spPr>
                  <a:xfrm>
                    <a:off x="1087898" y="4607261"/>
                    <a:ext cx="1404934" cy="1641864"/>
                  </a:xfrm>
                  <a:custGeom>
                    <a:avLst/>
                    <a:gdLst>
                      <a:gd name="connsiteX0" fmla="*/ 461907 w 1404934"/>
                      <a:gd name="connsiteY0" fmla="*/ 1561582 h 1641864"/>
                      <a:gd name="connsiteX1" fmla="*/ 460409 w 1404934"/>
                      <a:gd name="connsiteY1" fmla="*/ 1562298 h 1641864"/>
                      <a:gd name="connsiteX2" fmla="*/ 464264 w 1404934"/>
                      <a:gd name="connsiteY2" fmla="*/ 1564031 h 1641864"/>
                      <a:gd name="connsiteX3" fmla="*/ 633532 w 1404934"/>
                      <a:gd name="connsiteY3" fmla="*/ 0 h 1641864"/>
                      <a:gd name="connsiteX4" fmla="*/ 642264 w 1404934"/>
                      <a:gd name="connsiteY4" fmla="*/ 89 h 1641864"/>
                      <a:gd name="connsiteX5" fmla="*/ 859611 w 1404934"/>
                      <a:gd name="connsiteY5" fmla="*/ 4927 h 1641864"/>
                      <a:gd name="connsiteX6" fmla="*/ 869679 w 1404934"/>
                      <a:gd name="connsiteY6" fmla="*/ 4849 h 1641864"/>
                      <a:gd name="connsiteX7" fmla="*/ 888124 w 1404934"/>
                      <a:gd name="connsiteY7" fmla="*/ 5035 h 1641864"/>
                      <a:gd name="connsiteX8" fmla="*/ 920629 w 1404934"/>
                      <a:gd name="connsiteY8" fmla="*/ 5097 h 1641864"/>
                      <a:gd name="connsiteX9" fmla="*/ 1028230 w 1404934"/>
                      <a:gd name="connsiteY9" fmla="*/ 154932 h 1641864"/>
                      <a:gd name="connsiteX10" fmla="*/ 1403068 w 1404934"/>
                      <a:gd name="connsiteY10" fmla="*/ 1061042 h 1641864"/>
                      <a:gd name="connsiteX11" fmla="*/ 817301 w 1404934"/>
                      <a:gd name="connsiteY11" fmla="*/ 1625687 h 1641864"/>
                      <a:gd name="connsiteX12" fmla="*/ 745274 w 1404934"/>
                      <a:gd name="connsiteY12" fmla="*/ 1632820 h 1641864"/>
                      <a:gd name="connsiteX13" fmla="*/ 710413 w 1404934"/>
                      <a:gd name="connsiteY13" fmla="*/ 1629831 h 1641864"/>
                      <a:gd name="connsiteX14" fmla="*/ 665846 w 1404934"/>
                      <a:gd name="connsiteY14" fmla="*/ 1622274 h 1641864"/>
                      <a:gd name="connsiteX15" fmla="*/ 660377 w 1404934"/>
                      <a:gd name="connsiteY15" fmla="*/ 1624890 h 1641864"/>
                      <a:gd name="connsiteX16" fmla="*/ 710412 w 1404934"/>
                      <a:gd name="connsiteY16" fmla="*/ 1633702 h 1641864"/>
                      <a:gd name="connsiteX17" fmla="*/ 745275 w 1404934"/>
                      <a:gd name="connsiteY17" fmla="*/ 1636691 h 1641864"/>
                      <a:gd name="connsiteX18" fmla="*/ 693045 w 1404934"/>
                      <a:gd name="connsiteY18" fmla="*/ 1641864 h 1641864"/>
                      <a:gd name="connsiteX19" fmla="*/ 327 w 1404934"/>
                      <a:gd name="connsiteY19" fmla="*/ 987094 h 1641864"/>
                      <a:gd name="connsiteX20" fmla="*/ 470498 w 1404934"/>
                      <a:gd name="connsiteY20" fmla="*/ 4261 h 1641864"/>
                      <a:gd name="connsiteX21" fmla="*/ 578637 w 1404934"/>
                      <a:gd name="connsiteY21" fmla="*/ 3616 h 1641864"/>
                      <a:gd name="connsiteX22" fmla="*/ 580705 w 1404934"/>
                      <a:gd name="connsiteY22" fmla="*/ 3620 h 1641864"/>
                      <a:gd name="connsiteX23" fmla="*/ 583039 w 1404934"/>
                      <a:gd name="connsiteY23" fmla="*/ 390 h 16418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1404934" h="1641864">
                        <a:moveTo>
                          <a:pt x="461907" y="1561582"/>
                        </a:moveTo>
                        <a:lnTo>
                          <a:pt x="460409" y="1562298"/>
                        </a:lnTo>
                        <a:lnTo>
                          <a:pt x="464264" y="1564031"/>
                        </a:lnTo>
                        <a:close/>
                        <a:moveTo>
                          <a:pt x="633532" y="0"/>
                        </a:moveTo>
                        <a:lnTo>
                          <a:pt x="642264" y="89"/>
                        </a:lnTo>
                        <a:cubicBezTo>
                          <a:pt x="727181" y="1424"/>
                          <a:pt x="662491" y="6085"/>
                          <a:pt x="859611" y="4927"/>
                        </a:cubicBezTo>
                        <a:lnTo>
                          <a:pt x="869679" y="4849"/>
                        </a:lnTo>
                        <a:lnTo>
                          <a:pt x="888124" y="5035"/>
                        </a:lnTo>
                        <a:lnTo>
                          <a:pt x="920629" y="5097"/>
                        </a:lnTo>
                        <a:lnTo>
                          <a:pt x="1028230" y="154932"/>
                        </a:lnTo>
                        <a:cubicBezTo>
                          <a:pt x="1268780" y="496356"/>
                          <a:pt x="1423881" y="773581"/>
                          <a:pt x="1403068" y="1061042"/>
                        </a:cubicBezTo>
                        <a:cubicBezTo>
                          <a:pt x="1382255" y="1348502"/>
                          <a:pt x="1106847" y="1571999"/>
                          <a:pt x="817301" y="1625687"/>
                        </a:cubicBezTo>
                        <a:lnTo>
                          <a:pt x="745274" y="1632820"/>
                        </a:lnTo>
                        <a:lnTo>
                          <a:pt x="710413" y="1629831"/>
                        </a:lnTo>
                        <a:lnTo>
                          <a:pt x="665846" y="1622274"/>
                        </a:lnTo>
                        <a:lnTo>
                          <a:pt x="660377" y="1624890"/>
                        </a:lnTo>
                        <a:lnTo>
                          <a:pt x="710412" y="1633702"/>
                        </a:lnTo>
                        <a:lnTo>
                          <a:pt x="745275" y="1636691"/>
                        </a:lnTo>
                        <a:lnTo>
                          <a:pt x="693045" y="1641864"/>
                        </a:lnTo>
                        <a:cubicBezTo>
                          <a:pt x="461599" y="1631238"/>
                          <a:pt x="25694" y="1548414"/>
                          <a:pt x="327" y="987094"/>
                        </a:cubicBezTo>
                        <a:cubicBezTo>
                          <a:pt x="-10973" y="552383"/>
                          <a:pt x="272795" y="292425"/>
                          <a:pt x="470498" y="4261"/>
                        </a:cubicBezTo>
                        <a:cubicBezTo>
                          <a:pt x="515612" y="3844"/>
                          <a:pt x="550833" y="3648"/>
                          <a:pt x="578637" y="3616"/>
                        </a:cubicBezTo>
                        <a:lnTo>
                          <a:pt x="580705" y="3620"/>
                        </a:lnTo>
                        <a:lnTo>
                          <a:pt x="583039" y="39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0" name="Freeform 16">
                    <a:extLst>
                      <a:ext uri="{FF2B5EF4-FFF2-40B4-BE49-F238E27FC236}">
                        <a16:creationId xmlns:a16="http://schemas.microsoft.com/office/drawing/2014/main" id="{1FF0F2AE-BB4E-40F2-975C-3EB4A07959E8}"/>
                      </a:ext>
                    </a:extLst>
                  </p:cNvPr>
                  <p:cNvSpPr/>
                  <p:nvPr/>
                </p:nvSpPr>
                <p:spPr>
                  <a:xfrm rot="17518257">
                    <a:off x="1241806" y="5017155"/>
                    <a:ext cx="1617639" cy="970286"/>
                  </a:xfrm>
                  <a:custGeom>
                    <a:avLst/>
                    <a:gdLst>
                      <a:gd name="connsiteX0" fmla="*/ 1617639 w 1617639"/>
                      <a:gd name="connsiteY0" fmla="*/ 103706 h 970286"/>
                      <a:gd name="connsiteX1" fmla="*/ 818462 w 1617639"/>
                      <a:gd name="connsiteY1" fmla="*/ 946838 h 970286"/>
                      <a:gd name="connsiteX2" fmla="*/ 17768 w 1617639"/>
                      <a:gd name="connsiteY2" fmla="*/ 504238 h 970286"/>
                      <a:gd name="connsiteX3" fmla="*/ 0 w 1617639"/>
                      <a:gd name="connsiteY3" fmla="*/ 446371 h 970286"/>
                      <a:gd name="connsiteX4" fmla="*/ 33562 w 1617639"/>
                      <a:gd name="connsiteY4" fmla="*/ 510498 h 970286"/>
                      <a:gd name="connsiteX5" fmla="*/ 776356 w 1617639"/>
                      <a:gd name="connsiteY5" fmla="*/ 842469 h 970286"/>
                      <a:gd name="connsiteX6" fmla="*/ 1476418 w 1617639"/>
                      <a:gd name="connsiteY6" fmla="*/ 155845 h 970286"/>
                      <a:gd name="connsiteX7" fmla="*/ 1575113 w 1617639"/>
                      <a:gd name="connsiteY7" fmla="*/ 0 h 970286"/>
                      <a:gd name="connsiteX8" fmla="*/ 1576582 w 1617639"/>
                      <a:gd name="connsiteY8" fmla="*/ 3662 h 970286"/>
                      <a:gd name="connsiteX9" fmla="*/ 1617639 w 1617639"/>
                      <a:gd name="connsiteY9" fmla="*/ 103706 h 9702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617639" h="970286">
                        <a:moveTo>
                          <a:pt x="1617639" y="103706"/>
                        </a:moveTo>
                        <a:cubicBezTo>
                          <a:pt x="1347232" y="537049"/>
                          <a:pt x="1132028" y="845983"/>
                          <a:pt x="818462" y="946838"/>
                        </a:cubicBezTo>
                        <a:cubicBezTo>
                          <a:pt x="504896" y="1047693"/>
                          <a:pt x="144395" y="808907"/>
                          <a:pt x="17768" y="504238"/>
                        </a:cubicBezTo>
                        <a:lnTo>
                          <a:pt x="0" y="446371"/>
                        </a:lnTo>
                        <a:lnTo>
                          <a:pt x="33562" y="510498"/>
                        </a:lnTo>
                        <a:cubicBezTo>
                          <a:pt x="191681" y="758928"/>
                          <a:pt x="501986" y="930717"/>
                          <a:pt x="776356" y="842469"/>
                        </a:cubicBezTo>
                        <a:cubicBezTo>
                          <a:pt x="1050726" y="754221"/>
                          <a:pt x="1249788" y="506663"/>
                          <a:pt x="1476418" y="155845"/>
                        </a:cubicBezTo>
                        <a:lnTo>
                          <a:pt x="1575113" y="0"/>
                        </a:lnTo>
                        <a:lnTo>
                          <a:pt x="1576582" y="3662"/>
                        </a:lnTo>
                        <a:cubicBezTo>
                          <a:pt x="1587014" y="29435"/>
                          <a:pt x="1600374" y="62025"/>
                          <a:pt x="1617639" y="103706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" name="Freeform 9">
                  <a:extLst>
                    <a:ext uri="{FF2B5EF4-FFF2-40B4-BE49-F238E27FC236}">
                      <a16:creationId xmlns:a16="http://schemas.microsoft.com/office/drawing/2014/main" id="{8AFCC4BA-446A-4CDD-94C8-A85EA03F9F50}"/>
                    </a:ext>
                  </a:extLst>
                </p:cNvPr>
                <p:cNvSpPr/>
                <p:nvPr/>
              </p:nvSpPr>
              <p:spPr>
                <a:xfrm>
                  <a:off x="4074658" y="1987923"/>
                  <a:ext cx="855945" cy="378698"/>
                </a:xfrm>
                <a:custGeom>
                  <a:avLst/>
                  <a:gdLst>
                    <a:gd name="connsiteX0" fmla="*/ 0 w 813575"/>
                    <a:gd name="connsiteY0" fmla="*/ 227668 h 359952"/>
                    <a:gd name="connsiteX1" fmla="*/ 0 w 813575"/>
                    <a:gd name="connsiteY1" fmla="*/ 227669 h 359952"/>
                    <a:gd name="connsiteX2" fmla="*/ 0 w 813575"/>
                    <a:gd name="connsiteY2" fmla="*/ 227669 h 359952"/>
                    <a:gd name="connsiteX3" fmla="*/ 754470 w 813575"/>
                    <a:gd name="connsiteY3" fmla="*/ 0 h 359952"/>
                    <a:gd name="connsiteX4" fmla="*/ 813575 w 813575"/>
                    <a:gd name="connsiteY4" fmla="*/ 63104 h 359952"/>
                    <a:gd name="connsiteX5" fmla="*/ 677979 w 813575"/>
                    <a:gd name="connsiteY5" fmla="*/ 134209 h 359952"/>
                    <a:gd name="connsiteX6" fmla="*/ 451952 w 813575"/>
                    <a:gd name="connsiteY6" fmla="*/ 192967 h 359952"/>
                    <a:gd name="connsiteX7" fmla="*/ 447885 w 813575"/>
                    <a:gd name="connsiteY7" fmla="*/ 194508 h 359952"/>
                    <a:gd name="connsiteX8" fmla="*/ 454205 w 813575"/>
                    <a:gd name="connsiteY8" fmla="*/ 194498 h 359952"/>
                    <a:gd name="connsiteX9" fmla="*/ 577761 w 813575"/>
                    <a:gd name="connsiteY9" fmla="*/ 201824 h 359952"/>
                    <a:gd name="connsiteX10" fmla="*/ 793638 w 813575"/>
                    <a:gd name="connsiteY10" fmla="*/ 273694 h 359952"/>
                    <a:gd name="connsiteX11" fmla="*/ 794913 w 813575"/>
                    <a:gd name="connsiteY11" fmla="*/ 359952 h 359952"/>
                    <a:gd name="connsiteX12" fmla="*/ 647385 w 813575"/>
                    <a:gd name="connsiteY12" fmla="*/ 324697 h 359952"/>
                    <a:gd name="connsiteX13" fmla="*/ 441503 w 813575"/>
                    <a:gd name="connsiteY13" fmla="*/ 220904 h 359952"/>
                    <a:gd name="connsiteX14" fmla="*/ 434139 w 813575"/>
                    <a:gd name="connsiteY14" fmla="*/ 218156 h 359952"/>
                    <a:gd name="connsiteX15" fmla="*/ 438079 w 813575"/>
                    <a:gd name="connsiteY15" fmla="*/ 227669 h 359952"/>
                    <a:gd name="connsiteX16" fmla="*/ 438078 w 813575"/>
                    <a:gd name="connsiteY16" fmla="*/ 227669 h 359952"/>
                    <a:gd name="connsiteX17" fmla="*/ 393972 w 813575"/>
                    <a:gd name="connsiteY17" fmla="*/ 271775 h 359952"/>
                    <a:gd name="connsiteX18" fmla="*/ 44106 w 813575"/>
                    <a:gd name="connsiteY18" fmla="*/ 271774 h 359952"/>
                    <a:gd name="connsiteX19" fmla="*/ 12918 w 813575"/>
                    <a:gd name="connsiteY19" fmla="*/ 258856 h 359952"/>
                    <a:gd name="connsiteX20" fmla="*/ 0 w 813575"/>
                    <a:gd name="connsiteY20" fmla="*/ 227669 h 359952"/>
                    <a:gd name="connsiteX21" fmla="*/ 12918 w 813575"/>
                    <a:gd name="connsiteY21" fmla="*/ 196482 h 359952"/>
                    <a:gd name="connsiteX22" fmla="*/ 44106 w 813575"/>
                    <a:gd name="connsiteY22" fmla="*/ 183563 h 359952"/>
                    <a:gd name="connsiteX23" fmla="*/ 393973 w 813575"/>
                    <a:gd name="connsiteY23" fmla="*/ 183563 h 359952"/>
                    <a:gd name="connsiteX24" fmla="*/ 415151 w 813575"/>
                    <a:gd name="connsiteY24" fmla="*/ 192335 h 359952"/>
                    <a:gd name="connsiteX25" fmla="*/ 413741 w 813575"/>
                    <a:gd name="connsiteY25" fmla="*/ 191225 h 359952"/>
                    <a:gd name="connsiteX26" fmla="*/ 542382 w 813575"/>
                    <a:gd name="connsiteY26" fmla="*/ 89012 h 359952"/>
                    <a:gd name="connsiteX27" fmla="*/ 754470 w 813575"/>
                    <a:gd name="connsiteY27" fmla="*/ 0 h 359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813575" h="359952">
                      <a:moveTo>
                        <a:pt x="0" y="227668"/>
                      </a:moveTo>
                      <a:lnTo>
                        <a:pt x="0" y="227669"/>
                      </a:lnTo>
                      <a:lnTo>
                        <a:pt x="0" y="227669"/>
                      </a:lnTo>
                      <a:close/>
                      <a:moveTo>
                        <a:pt x="754470" y="0"/>
                      </a:moveTo>
                      <a:lnTo>
                        <a:pt x="813575" y="63104"/>
                      </a:lnTo>
                      <a:cubicBezTo>
                        <a:pt x="768376" y="86806"/>
                        <a:pt x="754470" y="124415"/>
                        <a:pt x="677979" y="134209"/>
                      </a:cubicBezTo>
                      <a:cubicBezTo>
                        <a:pt x="477192" y="131723"/>
                        <a:pt x="497348" y="169166"/>
                        <a:pt x="451952" y="192967"/>
                      </a:cubicBezTo>
                      <a:lnTo>
                        <a:pt x="447885" y="194508"/>
                      </a:lnTo>
                      <a:lnTo>
                        <a:pt x="454205" y="194498"/>
                      </a:lnTo>
                      <a:cubicBezTo>
                        <a:pt x="493098" y="192264"/>
                        <a:pt x="530780" y="186314"/>
                        <a:pt x="577761" y="201824"/>
                      </a:cubicBezTo>
                      <a:cubicBezTo>
                        <a:pt x="666174" y="262297"/>
                        <a:pt x="707783" y="267086"/>
                        <a:pt x="793638" y="273694"/>
                      </a:cubicBezTo>
                      <a:lnTo>
                        <a:pt x="794913" y="359952"/>
                      </a:lnTo>
                      <a:cubicBezTo>
                        <a:pt x="745737" y="348200"/>
                        <a:pt x="710299" y="367425"/>
                        <a:pt x="647385" y="324697"/>
                      </a:cubicBezTo>
                      <a:cubicBezTo>
                        <a:pt x="501123" y="191298"/>
                        <a:pt x="490891" y="232710"/>
                        <a:pt x="441503" y="220904"/>
                      </a:cubicBezTo>
                      <a:lnTo>
                        <a:pt x="434139" y="218156"/>
                      </a:lnTo>
                      <a:lnTo>
                        <a:pt x="438079" y="227669"/>
                      </a:lnTo>
                      <a:lnTo>
                        <a:pt x="438078" y="227669"/>
                      </a:lnTo>
                      <a:cubicBezTo>
                        <a:pt x="438078" y="252028"/>
                        <a:pt x="418331" y="271775"/>
                        <a:pt x="393972" y="271775"/>
                      </a:cubicBezTo>
                      <a:lnTo>
                        <a:pt x="44106" y="271774"/>
                      </a:lnTo>
                      <a:cubicBezTo>
                        <a:pt x="31926" y="271774"/>
                        <a:pt x="20900" y="266837"/>
                        <a:pt x="12918" y="258856"/>
                      </a:cubicBezTo>
                      <a:lnTo>
                        <a:pt x="0" y="227669"/>
                      </a:lnTo>
                      <a:lnTo>
                        <a:pt x="12918" y="196482"/>
                      </a:lnTo>
                      <a:cubicBezTo>
                        <a:pt x="20900" y="188500"/>
                        <a:pt x="31926" y="183563"/>
                        <a:pt x="44106" y="183563"/>
                      </a:cubicBezTo>
                      <a:lnTo>
                        <a:pt x="393973" y="183563"/>
                      </a:lnTo>
                      <a:lnTo>
                        <a:pt x="415151" y="192335"/>
                      </a:lnTo>
                      <a:lnTo>
                        <a:pt x="413741" y="191225"/>
                      </a:lnTo>
                      <a:cubicBezTo>
                        <a:pt x="457780" y="158313"/>
                        <a:pt x="480959" y="114970"/>
                        <a:pt x="542382" y="89012"/>
                      </a:cubicBezTo>
                      <a:cubicBezTo>
                        <a:pt x="650164" y="75566"/>
                        <a:pt x="684933" y="51691"/>
                        <a:pt x="75447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grpSp>
              <p:nvGrpSpPr>
                <p:cNvPr id="14" name="Group 10">
                  <a:extLst>
                    <a:ext uri="{FF2B5EF4-FFF2-40B4-BE49-F238E27FC236}">
                      <a16:creationId xmlns:a16="http://schemas.microsoft.com/office/drawing/2014/main" id="{8A2E98BD-5696-4AFE-8DF0-8BE3CF80171E}"/>
                    </a:ext>
                  </a:extLst>
                </p:cNvPr>
                <p:cNvGrpSpPr/>
                <p:nvPr/>
              </p:nvGrpSpPr>
              <p:grpSpPr>
                <a:xfrm>
                  <a:off x="3966166" y="1693837"/>
                  <a:ext cx="662753" cy="458447"/>
                  <a:chOff x="3977399" y="1764456"/>
                  <a:chExt cx="662753" cy="458447"/>
                </a:xfrm>
              </p:grpSpPr>
              <p:sp>
                <p:nvSpPr>
                  <p:cNvPr id="15" name="Rectangle 3">
                    <a:extLst>
                      <a:ext uri="{FF2B5EF4-FFF2-40B4-BE49-F238E27FC236}">
                        <a16:creationId xmlns:a16="http://schemas.microsoft.com/office/drawing/2014/main" id="{CCC078DE-5ACA-4F56-A272-9B0A030C8954}"/>
                      </a:ext>
                    </a:extLst>
                  </p:cNvPr>
                  <p:cNvSpPr/>
                  <p:nvPr/>
                </p:nvSpPr>
                <p:spPr>
                  <a:xfrm>
                    <a:off x="3977399" y="1764456"/>
                    <a:ext cx="662753" cy="458447"/>
                  </a:xfrm>
                  <a:custGeom>
                    <a:avLst/>
                    <a:gdLst>
                      <a:gd name="connsiteX0" fmla="*/ 0 w 573057"/>
                      <a:gd name="connsiteY0" fmla="*/ 0 h 313935"/>
                      <a:gd name="connsiteX1" fmla="*/ 573057 w 573057"/>
                      <a:gd name="connsiteY1" fmla="*/ 0 h 313935"/>
                      <a:gd name="connsiteX2" fmla="*/ 573057 w 573057"/>
                      <a:gd name="connsiteY2" fmla="*/ 313935 h 313935"/>
                      <a:gd name="connsiteX3" fmla="*/ 0 w 573057"/>
                      <a:gd name="connsiteY3" fmla="*/ 313935 h 313935"/>
                      <a:gd name="connsiteX4" fmla="*/ 0 w 573057"/>
                      <a:gd name="connsiteY4" fmla="*/ 0 h 313935"/>
                      <a:gd name="connsiteX0" fmla="*/ 0 w 573057"/>
                      <a:gd name="connsiteY0" fmla="*/ 0 h 316427"/>
                      <a:gd name="connsiteX1" fmla="*/ 573057 w 573057"/>
                      <a:gd name="connsiteY1" fmla="*/ 0 h 316427"/>
                      <a:gd name="connsiteX2" fmla="*/ 573057 w 573057"/>
                      <a:gd name="connsiteY2" fmla="*/ 313935 h 316427"/>
                      <a:gd name="connsiteX3" fmla="*/ 171917 w 573057"/>
                      <a:gd name="connsiteY3" fmla="*/ 316427 h 316427"/>
                      <a:gd name="connsiteX4" fmla="*/ 0 w 573057"/>
                      <a:gd name="connsiteY4" fmla="*/ 0 h 316427"/>
                      <a:gd name="connsiteX0" fmla="*/ 0 w 573057"/>
                      <a:gd name="connsiteY0" fmla="*/ 0 h 321410"/>
                      <a:gd name="connsiteX1" fmla="*/ 573057 w 573057"/>
                      <a:gd name="connsiteY1" fmla="*/ 0 h 321410"/>
                      <a:gd name="connsiteX2" fmla="*/ 558108 w 573057"/>
                      <a:gd name="connsiteY2" fmla="*/ 321410 h 321410"/>
                      <a:gd name="connsiteX3" fmla="*/ 171917 w 573057"/>
                      <a:gd name="connsiteY3" fmla="*/ 316427 h 321410"/>
                      <a:gd name="connsiteX4" fmla="*/ 0 w 573057"/>
                      <a:gd name="connsiteY4" fmla="*/ 0 h 321410"/>
                      <a:gd name="connsiteX0" fmla="*/ 0 w 680194"/>
                      <a:gd name="connsiteY0" fmla="*/ 9966 h 331376"/>
                      <a:gd name="connsiteX1" fmla="*/ 680194 w 680194"/>
                      <a:gd name="connsiteY1" fmla="*/ 0 h 331376"/>
                      <a:gd name="connsiteX2" fmla="*/ 558108 w 680194"/>
                      <a:gd name="connsiteY2" fmla="*/ 331376 h 331376"/>
                      <a:gd name="connsiteX3" fmla="*/ 171917 w 680194"/>
                      <a:gd name="connsiteY3" fmla="*/ 326393 h 331376"/>
                      <a:gd name="connsiteX4" fmla="*/ 0 w 680194"/>
                      <a:gd name="connsiteY4" fmla="*/ 9966 h 331376"/>
                      <a:gd name="connsiteX0" fmla="*/ 0 w 680194"/>
                      <a:gd name="connsiteY0" fmla="*/ 9966 h 331376"/>
                      <a:gd name="connsiteX1" fmla="*/ 680194 w 680194"/>
                      <a:gd name="connsiteY1" fmla="*/ 0 h 331376"/>
                      <a:gd name="connsiteX2" fmla="*/ 558108 w 680194"/>
                      <a:gd name="connsiteY2" fmla="*/ 331376 h 331376"/>
                      <a:gd name="connsiteX3" fmla="*/ 171917 w 680194"/>
                      <a:gd name="connsiteY3" fmla="*/ 326393 h 331376"/>
                      <a:gd name="connsiteX4" fmla="*/ 0 w 680194"/>
                      <a:gd name="connsiteY4" fmla="*/ 9966 h 331376"/>
                      <a:gd name="connsiteX0" fmla="*/ 0 w 680194"/>
                      <a:gd name="connsiteY0" fmla="*/ 9966 h 331376"/>
                      <a:gd name="connsiteX1" fmla="*/ 498309 w 680194"/>
                      <a:gd name="connsiteY1" fmla="*/ 2490 h 331376"/>
                      <a:gd name="connsiteX2" fmla="*/ 680194 w 680194"/>
                      <a:gd name="connsiteY2" fmla="*/ 0 h 331376"/>
                      <a:gd name="connsiteX3" fmla="*/ 558108 w 680194"/>
                      <a:gd name="connsiteY3" fmla="*/ 331376 h 331376"/>
                      <a:gd name="connsiteX4" fmla="*/ 171917 w 680194"/>
                      <a:gd name="connsiteY4" fmla="*/ 326393 h 331376"/>
                      <a:gd name="connsiteX5" fmla="*/ 0 w 680194"/>
                      <a:gd name="connsiteY5" fmla="*/ 9966 h 331376"/>
                      <a:gd name="connsiteX0" fmla="*/ 0 w 680194"/>
                      <a:gd name="connsiteY0" fmla="*/ 9966 h 331376"/>
                      <a:gd name="connsiteX1" fmla="*/ 306460 w 680194"/>
                      <a:gd name="connsiteY1" fmla="*/ 9965 h 331376"/>
                      <a:gd name="connsiteX2" fmla="*/ 498309 w 680194"/>
                      <a:gd name="connsiteY2" fmla="*/ 2490 h 331376"/>
                      <a:gd name="connsiteX3" fmla="*/ 680194 w 680194"/>
                      <a:gd name="connsiteY3" fmla="*/ 0 h 331376"/>
                      <a:gd name="connsiteX4" fmla="*/ 558108 w 680194"/>
                      <a:gd name="connsiteY4" fmla="*/ 331376 h 331376"/>
                      <a:gd name="connsiteX5" fmla="*/ 171917 w 680194"/>
                      <a:gd name="connsiteY5" fmla="*/ 326393 h 331376"/>
                      <a:gd name="connsiteX6" fmla="*/ 0 w 680194"/>
                      <a:gd name="connsiteY6" fmla="*/ 9966 h 331376"/>
                      <a:gd name="connsiteX0" fmla="*/ 0 w 680194"/>
                      <a:gd name="connsiteY0" fmla="*/ 134545 h 455955"/>
                      <a:gd name="connsiteX1" fmla="*/ 470902 w 680194"/>
                      <a:gd name="connsiteY1" fmla="*/ 0 h 455955"/>
                      <a:gd name="connsiteX2" fmla="*/ 498309 w 680194"/>
                      <a:gd name="connsiteY2" fmla="*/ 127069 h 455955"/>
                      <a:gd name="connsiteX3" fmla="*/ 680194 w 680194"/>
                      <a:gd name="connsiteY3" fmla="*/ 124579 h 455955"/>
                      <a:gd name="connsiteX4" fmla="*/ 558108 w 680194"/>
                      <a:gd name="connsiteY4" fmla="*/ 455955 h 455955"/>
                      <a:gd name="connsiteX5" fmla="*/ 171917 w 680194"/>
                      <a:gd name="connsiteY5" fmla="*/ 450972 h 455955"/>
                      <a:gd name="connsiteX6" fmla="*/ 0 w 680194"/>
                      <a:gd name="connsiteY6" fmla="*/ 134545 h 455955"/>
                      <a:gd name="connsiteX0" fmla="*/ 0 w 680194"/>
                      <a:gd name="connsiteY0" fmla="*/ 134545 h 455955"/>
                      <a:gd name="connsiteX1" fmla="*/ 296493 w 680194"/>
                      <a:gd name="connsiteY1" fmla="*/ 47340 h 455955"/>
                      <a:gd name="connsiteX2" fmla="*/ 470902 w 680194"/>
                      <a:gd name="connsiteY2" fmla="*/ 0 h 455955"/>
                      <a:gd name="connsiteX3" fmla="*/ 498309 w 680194"/>
                      <a:gd name="connsiteY3" fmla="*/ 127069 h 455955"/>
                      <a:gd name="connsiteX4" fmla="*/ 680194 w 680194"/>
                      <a:gd name="connsiteY4" fmla="*/ 124579 h 455955"/>
                      <a:gd name="connsiteX5" fmla="*/ 558108 w 680194"/>
                      <a:gd name="connsiteY5" fmla="*/ 455955 h 455955"/>
                      <a:gd name="connsiteX6" fmla="*/ 171917 w 680194"/>
                      <a:gd name="connsiteY6" fmla="*/ 450972 h 455955"/>
                      <a:gd name="connsiteX7" fmla="*/ 0 w 680194"/>
                      <a:gd name="connsiteY7" fmla="*/ 134545 h 455955"/>
                      <a:gd name="connsiteX0" fmla="*/ 0 w 680194"/>
                      <a:gd name="connsiteY0" fmla="*/ 134545 h 455955"/>
                      <a:gd name="connsiteX1" fmla="*/ 281544 w 680194"/>
                      <a:gd name="connsiteY1" fmla="*/ 79731 h 455955"/>
                      <a:gd name="connsiteX2" fmla="*/ 470902 w 680194"/>
                      <a:gd name="connsiteY2" fmla="*/ 0 h 455955"/>
                      <a:gd name="connsiteX3" fmla="*/ 498309 w 680194"/>
                      <a:gd name="connsiteY3" fmla="*/ 127069 h 455955"/>
                      <a:gd name="connsiteX4" fmla="*/ 680194 w 680194"/>
                      <a:gd name="connsiteY4" fmla="*/ 124579 h 455955"/>
                      <a:gd name="connsiteX5" fmla="*/ 558108 w 680194"/>
                      <a:gd name="connsiteY5" fmla="*/ 455955 h 455955"/>
                      <a:gd name="connsiteX6" fmla="*/ 171917 w 680194"/>
                      <a:gd name="connsiteY6" fmla="*/ 450972 h 455955"/>
                      <a:gd name="connsiteX7" fmla="*/ 0 w 680194"/>
                      <a:gd name="connsiteY7" fmla="*/ 134545 h 455955"/>
                      <a:gd name="connsiteX0" fmla="*/ 0 w 680194"/>
                      <a:gd name="connsiteY0" fmla="*/ 134545 h 455955"/>
                      <a:gd name="connsiteX1" fmla="*/ 154475 w 680194"/>
                      <a:gd name="connsiteY1" fmla="*/ 104646 h 455955"/>
                      <a:gd name="connsiteX2" fmla="*/ 281544 w 680194"/>
                      <a:gd name="connsiteY2" fmla="*/ 79731 h 455955"/>
                      <a:gd name="connsiteX3" fmla="*/ 470902 w 680194"/>
                      <a:gd name="connsiteY3" fmla="*/ 0 h 455955"/>
                      <a:gd name="connsiteX4" fmla="*/ 498309 w 680194"/>
                      <a:gd name="connsiteY4" fmla="*/ 127069 h 455955"/>
                      <a:gd name="connsiteX5" fmla="*/ 680194 w 680194"/>
                      <a:gd name="connsiteY5" fmla="*/ 124579 h 455955"/>
                      <a:gd name="connsiteX6" fmla="*/ 558108 w 680194"/>
                      <a:gd name="connsiteY6" fmla="*/ 455955 h 455955"/>
                      <a:gd name="connsiteX7" fmla="*/ 171917 w 680194"/>
                      <a:gd name="connsiteY7" fmla="*/ 450972 h 455955"/>
                      <a:gd name="connsiteX8" fmla="*/ 0 w 680194"/>
                      <a:gd name="connsiteY8" fmla="*/ 134545 h 455955"/>
                      <a:gd name="connsiteX0" fmla="*/ 0 w 680194"/>
                      <a:gd name="connsiteY0" fmla="*/ 134545 h 455955"/>
                      <a:gd name="connsiteX1" fmla="*/ 149492 w 680194"/>
                      <a:gd name="connsiteY1" fmla="*/ 49832 h 455955"/>
                      <a:gd name="connsiteX2" fmla="*/ 281544 w 680194"/>
                      <a:gd name="connsiteY2" fmla="*/ 79731 h 455955"/>
                      <a:gd name="connsiteX3" fmla="*/ 470902 w 680194"/>
                      <a:gd name="connsiteY3" fmla="*/ 0 h 455955"/>
                      <a:gd name="connsiteX4" fmla="*/ 498309 w 680194"/>
                      <a:gd name="connsiteY4" fmla="*/ 127069 h 455955"/>
                      <a:gd name="connsiteX5" fmla="*/ 680194 w 680194"/>
                      <a:gd name="connsiteY5" fmla="*/ 124579 h 455955"/>
                      <a:gd name="connsiteX6" fmla="*/ 558108 w 680194"/>
                      <a:gd name="connsiteY6" fmla="*/ 455955 h 455955"/>
                      <a:gd name="connsiteX7" fmla="*/ 171917 w 680194"/>
                      <a:gd name="connsiteY7" fmla="*/ 450972 h 455955"/>
                      <a:gd name="connsiteX8" fmla="*/ 0 w 680194"/>
                      <a:gd name="connsiteY8" fmla="*/ 134545 h 455955"/>
                      <a:gd name="connsiteX0" fmla="*/ 0 w 662753"/>
                      <a:gd name="connsiteY0" fmla="*/ 159460 h 455955"/>
                      <a:gd name="connsiteX1" fmla="*/ 132051 w 662753"/>
                      <a:gd name="connsiteY1" fmla="*/ 49832 h 455955"/>
                      <a:gd name="connsiteX2" fmla="*/ 264103 w 662753"/>
                      <a:gd name="connsiteY2" fmla="*/ 79731 h 455955"/>
                      <a:gd name="connsiteX3" fmla="*/ 453461 w 662753"/>
                      <a:gd name="connsiteY3" fmla="*/ 0 h 455955"/>
                      <a:gd name="connsiteX4" fmla="*/ 480868 w 662753"/>
                      <a:gd name="connsiteY4" fmla="*/ 127069 h 455955"/>
                      <a:gd name="connsiteX5" fmla="*/ 662753 w 662753"/>
                      <a:gd name="connsiteY5" fmla="*/ 124579 h 455955"/>
                      <a:gd name="connsiteX6" fmla="*/ 540667 w 662753"/>
                      <a:gd name="connsiteY6" fmla="*/ 455955 h 455955"/>
                      <a:gd name="connsiteX7" fmla="*/ 154476 w 662753"/>
                      <a:gd name="connsiteY7" fmla="*/ 450972 h 455955"/>
                      <a:gd name="connsiteX8" fmla="*/ 0 w 662753"/>
                      <a:gd name="connsiteY8" fmla="*/ 159460 h 455955"/>
                      <a:gd name="connsiteX0" fmla="*/ 0 w 662753"/>
                      <a:gd name="connsiteY0" fmla="*/ 161952 h 458447"/>
                      <a:gd name="connsiteX1" fmla="*/ 132051 w 662753"/>
                      <a:gd name="connsiteY1" fmla="*/ 52324 h 458447"/>
                      <a:gd name="connsiteX2" fmla="*/ 264103 w 662753"/>
                      <a:gd name="connsiteY2" fmla="*/ 82223 h 458447"/>
                      <a:gd name="connsiteX3" fmla="*/ 448478 w 662753"/>
                      <a:gd name="connsiteY3" fmla="*/ 0 h 458447"/>
                      <a:gd name="connsiteX4" fmla="*/ 480868 w 662753"/>
                      <a:gd name="connsiteY4" fmla="*/ 129561 h 458447"/>
                      <a:gd name="connsiteX5" fmla="*/ 662753 w 662753"/>
                      <a:gd name="connsiteY5" fmla="*/ 127071 h 458447"/>
                      <a:gd name="connsiteX6" fmla="*/ 540667 w 662753"/>
                      <a:gd name="connsiteY6" fmla="*/ 458447 h 458447"/>
                      <a:gd name="connsiteX7" fmla="*/ 154476 w 662753"/>
                      <a:gd name="connsiteY7" fmla="*/ 453464 h 458447"/>
                      <a:gd name="connsiteX8" fmla="*/ 0 w 662753"/>
                      <a:gd name="connsiteY8" fmla="*/ 161952 h 458447"/>
                      <a:gd name="connsiteX0" fmla="*/ 0 w 662753"/>
                      <a:gd name="connsiteY0" fmla="*/ 161952 h 458447"/>
                      <a:gd name="connsiteX1" fmla="*/ 132051 w 662753"/>
                      <a:gd name="connsiteY1" fmla="*/ 52324 h 458447"/>
                      <a:gd name="connsiteX2" fmla="*/ 264103 w 662753"/>
                      <a:gd name="connsiteY2" fmla="*/ 82223 h 458447"/>
                      <a:gd name="connsiteX3" fmla="*/ 448478 w 662753"/>
                      <a:gd name="connsiteY3" fmla="*/ 0 h 458447"/>
                      <a:gd name="connsiteX4" fmla="*/ 473393 w 662753"/>
                      <a:gd name="connsiteY4" fmla="*/ 132052 h 458447"/>
                      <a:gd name="connsiteX5" fmla="*/ 662753 w 662753"/>
                      <a:gd name="connsiteY5" fmla="*/ 127071 h 458447"/>
                      <a:gd name="connsiteX6" fmla="*/ 540667 w 662753"/>
                      <a:gd name="connsiteY6" fmla="*/ 458447 h 458447"/>
                      <a:gd name="connsiteX7" fmla="*/ 154476 w 662753"/>
                      <a:gd name="connsiteY7" fmla="*/ 453464 h 458447"/>
                      <a:gd name="connsiteX8" fmla="*/ 0 w 662753"/>
                      <a:gd name="connsiteY8" fmla="*/ 161952 h 4584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62753" h="458447">
                        <a:moveTo>
                          <a:pt x="0" y="161952"/>
                        </a:moveTo>
                        <a:lnTo>
                          <a:pt x="132051" y="52324"/>
                        </a:lnTo>
                        <a:lnTo>
                          <a:pt x="264103" y="82223"/>
                        </a:lnTo>
                        <a:lnTo>
                          <a:pt x="448478" y="0"/>
                        </a:lnTo>
                        <a:lnTo>
                          <a:pt x="473393" y="132052"/>
                        </a:lnTo>
                        <a:lnTo>
                          <a:pt x="662753" y="127071"/>
                        </a:lnTo>
                        <a:lnTo>
                          <a:pt x="540667" y="458447"/>
                        </a:lnTo>
                        <a:lnTo>
                          <a:pt x="154476" y="453464"/>
                        </a:lnTo>
                        <a:lnTo>
                          <a:pt x="0" y="161952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6" name="Right Triangle 7">
                    <a:extLst>
                      <a:ext uri="{FF2B5EF4-FFF2-40B4-BE49-F238E27FC236}">
                        <a16:creationId xmlns:a16="http://schemas.microsoft.com/office/drawing/2014/main" id="{812CB5F1-FB5C-4F3F-9A8B-8C5E3E114EE9}"/>
                      </a:ext>
                    </a:extLst>
                  </p:cNvPr>
                  <p:cNvSpPr/>
                  <p:nvPr/>
                </p:nvSpPr>
                <p:spPr>
                  <a:xfrm flipH="1">
                    <a:off x="4467009" y="1894019"/>
                    <a:ext cx="168159" cy="328884"/>
                  </a:xfrm>
                  <a:custGeom>
                    <a:avLst/>
                    <a:gdLst>
                      <a:gd name="connsiteX0" fmla="*/ 0 w 66004"/>
                      <a:gd name="connsiteY0" fmla="*/ 276562 h 276562"/>
                      <a:gd name="connsiteX1" fmla="*/ 0 w 66004"/>
                      <a:gd name="connsiteY1" fmla="*/ 0 h 276562"/>
                      <a:gd name="connsiteX2" fmla="*/ 66004 w 66004"/>
                      <a:gd name="connsiteY2" fmla="*/ 276562 h 276562"/>
                      <a:gd name="connsiteX3" fmla="*/ 0 w 66004"/>
                      <a:gd name="connsiteY3" fmla="*/ 276562 h 276562"/>
                      <a:gd name="connsiteX0" fmla="*/ 119595 w 185599"/>
                      <a:gd name="connsiteY0" fmla="*/ 328884 h 328884"/>
                      <a:gd name="connsiteX1" fmla="*/ 0 w 185599"/>
                      <a:gd name="connsiteY1" fmla="*/ 0 h 328884"/>
                      <a:gd name="connsiteX2" fmla="*/ 185599 w 185599"/>
                      <a:gd name="connsiteY2" fmla="*/ 328884 h 328884"/>
                      <a:gd name="connsiteX3" fmla="*/ 119595 w 185599"/>
                      <a:gd name="connsiteY3" fmla="*/ 328884 h 328884"/>
                      <a:gd name="connsiteX0" fmla="*/ 119595 w 168159"/>
                      <a:gd name="connsiteY0" fmla="*/ 328884 h 328884"/>
                      <a:gd name="connsiteX1" fmla="*/ 0 w 168159"/>
                      <a:gd name="connsiteY1" fmla="*/ 0 h 328884"/>
                      <a:gd name="connsiteX2" fmla="*/ 168159 w 168159"/>
                      <a:gd name="connsiteY2" fmla="*/ 323900 h 328884"/>
                      <a:gd name="connsiteX3" fmla="*/ 119595 w 168159"/>
                      <a:gd name="connsiteY3" fmla="*/ 328884 h 328884"/>
                      <a:gd name="connsiteX0" fmla="*/ 119595 w 168159"/>
                      <a:gd name="connsiteY0" fmla="*/ 328884 h 328884"/>
                      <a:gd name="connsiteX1" fmla="*/ 0 w 168159"/>
                      <a:gd name="connsiteY1" fmla="*/ 0 h 328884"/>
                      <a:gd name="connsiteX2" fmla="*/ 168159 w 168159"/>
                      <a:gd name="connsiteY2" fmla="*/ 323900 h 328884"/>
                      <a:gd name="connsiteX3" fmla="*/ 119595 w 168159"/>
                      <a:gd name="connsiteY3" fmla="*/ 328884 h 3288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8159" h="328884">
                        <a:moveTo>
                          <a:pt x="119595" y="328884"/>
                        </a:moveTo>
                        <a:lnTo>
                          <a:pt x="0" y="0"/>
                        </a:lnTo>
                        <a:lnTo>
                          <a:pt x="168159" y="323900"/>
                        </a:lnTo>
                        <a:lnTo>
                          <a:pt x="119595" y="328884"/>
                        </a:lnTo>
                        <a:close/>
                      </a:path>
                    </a:pathLst>
                  </a:cu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7" name="Right Triangle 7">
                    <a:extLst>
                      <a:ext uri="{FF2B5EF4-FFF2-40B4-BE49-F238E27FC236}">
                        <a16:creationId xmlns:a16="http://schemas.microsoft.com/office/drawing/2014/main" id="{9BB2EBCF-9598-4623-BE23-5A2ADEF43829}"/>
                      </a:ext>
                    </a:extLst>
                  </p:cNvPr>
                  <p:cNvSpPr/>
                  <p:nvPr/>
                </p:nvSpPr>
                <p:spPr>
                  <a:xfrm rot="9064593" flipH="1">
                    <a:off x="4301250" y="1800541"/>
                    <a:ext cx="195303" cy="248622"/>
                  </a:xfrm>
                  <a:custGeom>
                    <a:avLst/>
                    <a:gdLst>
                      <a:gd name="connsiteX0" fmla="*/ 0 w 66004"/>
                      <a:gd name="connsiteY0" fmla="*/ 276562 h 276562"/>
                      <a:gd name="connsiteX1" fmla="*/ 0 w 66004"/>
                      <a:gd name="connsiteY1" fmla="*/ 0 h 276562"/>
                      <a:gd name="connsiteX2" fmla="*/ 66004 w 66004"/>
                      <a:gd name="connsiteY2" fmla="*/ 276562 h 276562"/>
                      <a:gd name="connsiteX3" fmla="*/ 0 w 66004"/>
                      <a:gd name="connsiteY3" fmla="*/ 276562 h 276562"/>
                      <a:gd name="connsiteX0" fmla="*/ 119595 w 185599"/>
                      <a:gd name="connsiteY0" fmla="*/ 328884 h 328884"/>
                      <a:gd name="connsiteX1" fmla="*/ 0 w 185599"/>
                      <a:gd name="connsiteY1" fmla="*/ 0 h 328884"/>
                      <a:gd name="connsiteX2" fmla="*/ 185599 w 185599"/>
                      <a:gd name="connsiteY2" fmla="*/ 328884 h 328884"/>
                      <a:gd name="connsiteX3" fmla="*/ 119595 w 185599"/>
                      <a:gd name="connsiteY3" fmla="*/ 328884 h 328884"/>
                      <a:gd name="connsiteX0" fmla="*/ 119595 w 168159"/>
                      <a:gd name="connsiteY0" fmla="*/ 328884 h 328884"/>
                      <a:gd name="connsiteX1" fmla="*/ 0 w 168159"/>
                      <a:gd name="connsiteY1" fmla="*/ 0 h 328884"/>
                      <a:gd name="connsiteX2" fmla="*/ 168159 w 168159"/>
                      <a:gd name="connsiteY2" fmla="*/ 323900 h 328884"/>
                      <a:gd name="connsiteX3" fmla="*/ 119595 w 168159"/>
                      <a:gd name="connsiteY3" fmla="*/ 328884 h 328884"/>
                      <a:gd name="connsiteX0" fmla="*/ 119595 w 168159"/>
                      <a:gd name="connsiteY0" fmla="*/ 328884 h 328884"/>
                      <a:gd name="connsiteX1" fmla="*/ 0 w 168159"/>
                      <a:gd name="connsiteY1" fmla="*/ 0 h 328884"/>
                      <a:gd name="connsiteX2" fmla="*/ 168159 w 168159"/>
                      <a:gd name="connsiteY2" fmla="*/ 323900 h 328884"/>
                      <a:gd name="connsiteX3" fmla="*/ 119595 w 168159"/>
                      <a:gd name="connsiteY3" fmla="*/ 328884 h 328884"/>
                      <a:gd name="connsiteX0" fmla="*/ 0 w 48564"/>
                      <a:gd name="connsiteY0" fmla="*/ 132097 h 132097"/>
                      <a:gd name="connsiteX1" fmla="*/ 3375 w 48564"/>
                      <a:gd name="connsiteY1" fmla="*/ 0 h 132097"/>
                      <a:gd name="connsiteX2" fmla="*/ 48564 w 48564"/>
                      <a:gd name="connsiteY2" fmla="*/ 127113 h 132097"/>
                      <a:gd name="connsiteX3" fmla="*/ 0 w 48564"/>
                      <a:gd name="connsiteY3" fmla="*/ 132097 h 132097"/>
                      <a:gd name="connsiteX0" fmla="*/ 0 w 48564"/>
                      <a:gd name="connsiteY0" fmla="*/ 132097 h 132097"/>
                      <a:gd name="connsiteX1" fmla="*/ 2631 w 48564"/>
                      <a:gd name="connsiteY1" fmla="*/ 66384 h 132097"/>
                      <a:gd name="connsiteX2" fmla="*/ 3375 w 48564"/>
                      <a:gd name="connsiteY2" fmla="*/ 0 h 132097"/>
                      <a:gd name="connsiteX3" fmla="*/ 48564 w 48564"/>
                      <a:gd name="connsiteY3" fmla="*/ 127113 h 132097"/>
                      <a:gd name="connsiteX4" fmla="*/ 0 w 48564"/>
                      <a:gd name="connsiteY4" fmla="*/ 132097 h 132097"/>
                      <a:gd name="connsiteX0" fmla="*/ 146739 w 195303"/>
                      <a:gd name="connsiteY0" fmla="*/ 253606 h 253606"/>
                      <a:gd name="connsiteX1" fmla="*/ 0 w 195303"/>
                      <a:gd name="connsiteY1" fmla="*/ 0 h 253606"/>
                      <a:gd name="connsiteX2" fmla="*/ 150114 w 195303"/>
                      <a:gd name="connsiteY2" fmla="*/ 121509 h 253606"/>
                      <a:gd name="connsiteX3" fmla="*/ 195303 w 195303"/>
                      <a:gd name="connsiteY3" fmla="*/ 248622 h 253606"/>
                      <a:gd name="connsiteX4" fmla="*/ 146739 w 195303"/>
                      <a:gd name="connsiteY4" fmla="*/ 253606 h 253606"/>
                      <a:gd name="connsiteX0" fmla="*/ 195303 w 195303"/>
                      <a:gd name="connsiteY0" fmla="*/ 248622 h 248622"/>
                      <a:gd name="connsiteX1" fmla="*/ 0 w 195303"/>
                      <a:gd name="connsiteY1" fmla="*/ 0 h 248622"/>
                      <a:gd name="connsiteX2" fmla="*/ 150114 w 195303"/>
                      <a:gd name="connsiteY2" fmla="*/ 121509 h 248622"/>
                      <a:gd name="connsiteX3" fmla="*/ 195303 w 195303"/>
                      <a:gd name="connsiteY3" fmla="*/ 248622 h 248622"/>
                      <a:gd name="connsiteX0" fmla="*/ 195303 w 195303"/>
                      <a:gd name="connsiteY0" fmla="*/ 248622 h 248622"/>
                      <a:gd name="connsiteX1" fmla="*/ 0 w 195303"/>
                      <a:gd name="connsiteY1" fmla="*/ 0 h 248622"/>
                      <a:gd name="connsiteX2" fmla="*/ 152524 w 195303"/>
                      <a:gd name="connsiteY2" fmla="*/ 125870 h 248622"/>
                      <a:gd name="connsiteX3" fmla="*/ 195303 w 195303"/>
                      <a:gd name="connsiteY3" fmla="*/ 248622 h 2486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5303" h="248622">
                        <a:moveTo>
                          <a:pt x="195303" y="248622"/>
                        </a:moveTo>
                        <a:lnTo>
                          <a:pt x="0" y="0"/>
                        </a:lnTo>
                        <a:lnTo>
                          <a:pt x="152524" y="125870"/>
                        </a:lnTo>
                        <a:lnTo>
                          <a:pt x="195303" y="248622"/>
                        </a:lnTo>
                        <a:close/>
                      </a:path>
                    </a:pathLst>
                  </a:cu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8" name="Right Triangle 7">
                    <a:extLst>
                      <a:ext uri="{FF2B5EF4-FFF2-40B4-BE49-F238E27FC236}">
                        <a16:creationId xmlns:a16="http://schemas.microsoft.com/office/drawing/2014/main" id="{CDC2FD30-3787-4F43-AD14-7D9E81F84689}"/>
                      </a:ext>
                    </a:extLst>
                  </p:cNvPr>
                  <p:cNvSpPr/>
                  <p:nvPr/>
                </p:nvSpPr>
                <p:spPr>
                  <a:xfrm rot="9064593" flipH="1">
                    <a:off x="4162290" y="1780844"/>
                    <a:ext cx="100400" cy="256875"/>
                  </a:xfrm>
                  <a:custGeom>
                    <a:avLst/>
                    <a:gdLst>
                      <a:gd name="connsiteX0" fmla="*/ 0 w 66004"/>
                      <a:gd name="connsiteY0" fmla="*/ 276562 h 276562"/>
                      <a:gd name="connsiteX1" fmla="*/ 0 w 66004"/>
                      <a:gd name="connsiteY1" fmla="*/ 0 h 276562"/>
                      <a:gd name="connsiteX2" fmla="*/ 66004 w 66004"/>
                      <a:gd name="connsiteY2" fmla="*/ 276562 h 276562"/>
                      <a:gd name="connsiteX3" fmla="*/ 0 w 66004"/>
                      <a:gd name="connsiteY3" fmla="*/ 276562 h 276562"/>
                      <a:gd name="connsiteX0" fmla="*/ 119595 w 185599"/>
                      <a:gd name="connsiteY0" fmla="*/ 328884 h 328884"/>
                      <a:gd name="connsiteX1" fmla="*/ 0 w 185599"/>
                      <a:gd name="connsiteY1" fmla="*/ 0 h 328884"/>
                      <a:gd name="connsiteX2" fmla="*/ 185599 w 185599"/>
                      <a:gd name="connsiteY2" fmla="*/ 328884 h 328884"/>
                      <a:gd name="connsiteX3" fmla="*/ 119595 w 185599"/>
                      <a:gd name="connsiteY3" fmla="*/ 328884 h 328884"/>
                      <a:gd name="connsiteX0" fmla="*/ 119595 w 168159"/>
                      <a:gd name="connsiteY0" fmla="*/ 328884 h 328884"/>
                      <a:gd name="connsiteX1" fmla="*/ 0 w 168159"/>
                      <a:gd name="connsiteY1" fmla="*/ 0 h 328884"/>
                      <a:gd name="connsiteX2" fmla="*/ 168159 w 168159"/>
                      <a:gd name="connsiteY2" fmla="*/ 323900 h 328884"/>
                      <a:gd name="connsiteX3" fmla="*/ 119595 w 168159"/>
                      <a:gd name="connsiteY3" fmla="*/ 328884 h 328884"/>
                      <a:gd name="connsiteX0" fmla="*/ 119595 w 168159"/>
                      <a:gd name="connsiteY0" fmla="*/ 328884 h 328884"/>
                      <a:gd name="connsiteX1" fmla="*/ 0 w 168159"/>
                      <a:gd name="connsiteY1" fmla="*/ 0 h 328884"/>
                      <a:gd name="connsiteX2" fmla="*/ 168159 w 168159"/>
                      <a:gd name="connsiteY2" fmla="*/ 323900 h 328884"/>
                      <a:gd name="connsiteX3" fmla="*/ 119595 w 168159"/>
                      <a:gd name="connsiteY3" fmla="*/ 328884 h 328884"/>
                      <a:gd name="connsiteX0" fmla="*/ 0 w 48564"/>
                      <a:gd name="connsiteY0" fmla="*/ 132097 h 132097"/>
                      <a:gd name="connsiteX1" fmla="*/ 3375 w 48564"/>
                      <a:gd name="connsiteY1" fmla="*/ 0 h 132097"/>
                      <a:gd name="connsiteX2" fmla="*/ 48564 w 48564"/>
                      <a:gd name="connsiteY2" fmla="*/ 127113 h 132097"/>
                      <a:gd name="connsiteX3" fmla="*/ 0 w 48564"/>
                      <a:gd name="connsiteY3" fmla="*/ 132097 h 132097"/>
                      <a:gd name="connsiteX0" fmla="*/ 0 w 48564"/>
                      <a:gd name="connsiteY0" fmla="*/ 132097 h 132097"/>
                      <a:gd name="connsiteX1" fmla="*/ 2631 w 48564"/>
                      <a:gd name="connsiteY1" fmla="*/ 66384 h 132097"/>
                      <a:gd name="connsiteX2" fmla="*/ 3375 w 48564"/>
                      <a:gd name="connsiteY2" fmla="*/ 0 h 132097"/>
                      <a:gd name="connsiteX3" fmla="*/ 48564 w 48564"/>
                      <a:gd name="connsiteY3" fmla="*/ 127113 h 132097"/>
                      <a:gd name="connsiteX4" fmla="*/ 0 w 48564"/>
                      <a:gd name="connsiteY4" fmla="*/ 132097 h 132097"/>
                      <a:gd name="connsiteX0" fmla="*/ 146739 w 195303"/>
                      <a:gd name="connsiteY0" fmla="*/ 253606 h 253606"/>
                      <a:gd name="connsiteX1" fmla="*/ 0 w 195303"/>
                      <a:gd name="connsiteY1" fmla="*/ 0 h 253606"/>
                      <a:gd name="connsiteX2" fmla="*/ 150114 w 195303"/>
                      <a:gd name="connsiteY2" fmla="*/ 121509 h 253606"/>
                      <a:gd name="connsiteX3" fmla="*/ 195303 w 195303"/>
                      <a:gd name="connsiteY3" fmla="*/ 248622 h 253606"/>
                      <a:gd name="connsiteX4" fmla="*/ 146739 w 195303"/>
                      <a:gd name="connsiteY4" fmla="*/ 253606 h 253606"/>
                      <a:gd name="connsiteX0" fmla="*/ 195303 w 195303"/>
                      <a:gd name="connsiteY0" fmla="*/ 248622 h 248622"/>
                      <a:gd name="connsiteX1" fmla="*/ 0 w 195303"/>
                      <a:gd name="connsiteY1" fmla="*/ 0 h 248622"/>
                      <a:gd name="connsiteX2" fmla="*/ 150114 w 195303"/>
                      <a:gd name="connsiteY2" fmla="*/ 121509 h 248622"/>
                      <a:gd name="connsiteX3" fmla="*/ 195303 w 195303"/>
                      <a:gd name="connsiteY3" fmla="*/ 248622 h 248622"/>
                      <a:gd name="connsiteX0" fmla="*/ 140496 w 140496"/>
                      <a:gd name="connsiteY0" fmla="*/ 298833 h 298833"/>
                      <a:gd name="connsiteX1" fmla="*/ 0 w 140496"/>
                      <a:gd name="connsiteY1" fmla="*/ 0 h 298833"/>
                      <a:gd name="connsiteX2" fmla="*/ 95307 w 140496"/>
                      <a:gd name="connsiteY2" fmla="*/ 171720 h 298833"/>
                      <a:gd name="connsiteX3" fmla="*/ 140496 w 140496"/>
                      <a:gd name="connsiteY3" fmla="*/ 298833 h 298833"/>
                      <a:gd name="connsiteX0" fmla="*/ 0 w 100400"/>
                      <a:gd name="connsiteY0" fmla="*/ 256875 h 256875"/>
                      <a:gd name="connsiteX1" fmla="*/ 5093 w 100400"/>
                      <a:gd name="connsiteY1" fmla="*/ 0 h 256875"/>
                      <a:gd name="connsiteX2" fmla="*/ 100400 w 100400"/>
                      <a:gd name="connsiteY2" fmla="*/ 171720 h 256875"/>
                      <a:gd name="connsiteX3" fmla="*/ 0 w 100400"/>
                      <a:gd name="connsiteY3" fmla="*/ 256875 h 25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0400" h="256875">
                        <a:moveTo>
                          <a:pt x="0" y="256875"/>
                        </a:moveTo>
                        <a:lnTo>
                          <a:pt x="5093" y="0"/>
                        </a:lnTo>
                        <a:lnTo>
                          <a:pt x="100400" y="171720"/>
                        </a:lnTo>
                        <a:lnTo>
                          <a:pt x="0" y="256875"/>
                        </a:lnTo>
                        <a:close/>
                      </a:path>
                    </a:pathLst>
                  </a:cu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1" name="Text Placeholder 33">
                <a:extLst>
                  <a:ext uri="{FF2B5EF4-FFF2-40B4-BE49-F238E27FC236}">
                    <a16:creationId xmlns:a16="http://schemas.microsoft.com/office/drawing/2014/main" id="{1478E909-C156-4512-B28B-F116C51DAC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79370" y="3593722"/>
                <a:ext cx="882497" cy="747485"/>
              </a:xfrm>
              <a:prstGeom prst="rect">
                <a:avLst/>
              </a:prstGeom>
            </p:spPr>
            <p:txBody>
              <a:bodyPr lIns="0" tIns="0" rIns="0" bIns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AU" sz="5400" b="1" dirty="0">
                    <a:solidFill>
                      <a:schemeClr val="bg1"/>
                    </a:solidFill>
                    <a:latin typeface="+mj-lt"/>
                    <a:ea typeface="Adobe Heiti Std R" panose="020B0400000000000000" pitchFamily="34" charset="-128"/>
                  </a:rPr>
                  <a:t>$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1049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6">
            <a:extLst>
              <a:ext uri="{FF2B5EF4-FFF2-40B4-BE49-F238E27FC236}">
                <a16:creationId xmlns:a16="http://schemas.microsoft.com/office/drawing/2014/main" id="{3E115595-28EB-435D-B1B7-12E6E41C67FC}"/>
              </a:ext>
            </a:extLst>
          </p:cNvPr>
          <p:cNvGrpSpPr/>
          <p:nvPr/>
        </p:nvGrpSpPr>
        <p:grpSpPr>
          <a:xfrm>
            <a:off x="3006075" y="407682"/>
            <a:ext cx="6179850" cy="995467"/>
            <a:chOff x="5988387" y="483017"/>
            <a:chExt cx="12359700" cy="1990933"/>
          </a:xfrm>
        </p:grpSpPr>
        <p:sp>
          <p:nvSpPr>
            <p:cNvPr id="3" name="TextBox 97">
              <a:extLst>
                <a:ext uri="{FF2B5EF4-FFF2-40B4-BE49-F238E27FC236}">
                  <a16:creationId xmlns:a16="http://schemas.microsoft.com/office/drawing/2014/main" id="{591B3727-1A29-429C-BC98-CFA72205748A}"/>
                </a:ext>
              </a:extLst>
            </p:cNvPr>
            <p:cNvSpPr txBox="1"/>
            <p:nvPr/>
          </p:nvSpPr>
          <p:spPr>
            <a:xfrm>
              <a:off x="5988387" y="483017"/>
              <a:ext cx="12359700" cy="1077201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>
                <a:defRPr/>
              </a:pPr>
              <a:r>
                <a:rPr lang="zh-CN" altLang="en-US" sz="3200" dirty="0">
                  <a:solidFill>
                    <a:srgbClr val="4454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政府基金申请</a:t>
              </a:r>
              <a:endParaRPr lang="id-ID" sz="32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0123C52C-D148-43C1-B500-B54EACC7856A}"/>
                </a:ext>
              </a:extLst>
            </p:cNvPr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sz="1800" dirty="0">
                  <a:solidFill>
                    <a:srgbClr val="4454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/>
                </a:rPr>
                <a:t>2018</a:t>
              </a:r>
              <a:r>
                <a:rPr lang="zh-CN" altLang="en-US" sz="1800" dirty="0">
                  <a:solidFill>
                    <a:srgbClr val="4454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/>
                </a:rPr>
                <a:t>政府应用示范类基金申请</a:t>
              </a:r>
              <a:endParaRPr lang="en-US" sz="1800" dirty="0">
                <a:solidFill>
                  <a:srgbClr val="00B3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3569381E-E504-45A1-954B-CF1920C31D60}"/>
              </a:ext>
            </a:extLst>
          </p:cNvPr>
          <p:cNvSpPr txBox="1"/>
          <p:nvPr/>
        </p:nvSpPr>
        <p:spPr>
          <a:xfrm>
            <a:off x="2556236" y="1941823"/>
            <a:ext cx="7076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争取</a:t>
            </a:r>
            <a:r>
              <a:rPr lang="en-US" altLang="zh-CN" sz="5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lang="zh-CN" altLang="en-US" sz="5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万基金扶持</a:t>
            </a:r>
          </a:p>
        </p:txBody>
      </p:sp>
      <p:grpSp>
        <p:nvGrpSpPr>
          <p:cNvPr id="59" name="Group 3">
            <a:extLst>
              <a:ext uri="{FF2B5EF4-FFF2-40B4-BE49-F238E27FC236}">
                <a16:creationId xmlns:a16="http://schemas.microsoft.com/office/drawing/2014/main" id="{1E46A051-9F47-4A11-A53E-17C8C4A1B0DB}"/>
              </a:ext>
            </a:extLst>
          </p:cNvPr>
          <p:cNvGrpSpPr/>
          <p:nvPr/>
        </p:nvGrpSpPr>
        <p:grpSpPr>
          <a:xfrm>
            <a:off x="4854232" y="3992848"/>
            <a:ext cx="2483535" cy="2011680"/>
            <a:chOff x="4837964" y="3782028"/>
            <a:chExt cx="2483535" cy="2011680"/>
          </a:xfrm>
        </p:grpSpPr>
        <p:grpSp>
          <p:nvGrpSpPr>
            <p:cNvPr id="60" name="Group 4">
              <a:extLst>
                <a:ext uri="{FF2B5EF4-FFF2-40B4-BE49-F238E27FC236}">
                  <a16:creationId xmlns:a16="http://schemas.microsoft.com/office/drawing/2014/main" id="{1690CD99-F09A-48E7-B25A-FBF564EFB606}"/>
                </a:ext>
              </a:extLst>
            </p:cNvPr>
            <p:cNvGrpSpPr/>
            <p:nvPr/>
          </p:nvGrpSpPr>
          <p:grpSpPr>
            <a:xfrm>
              <a:off x="4837964" y="3782028"/>
              <a:ext cx="2483535" cy="2011680"/>
              <a:chOff x="7684022" y="2465249"/>
              <a:chExt cx="2752725" cy="2384426"/>
            </a:xfrm>
          </p:grpSpPr>
          <p:sp>
            <p:nvSpPr>
              <p:cNvPr id="62" name="Freeform 14">
                <a:extLst>
                  <a:ext uri="{FF2B5EF4-FFF2-40B4-BE49-F238E27FC236}">
                    <a16:creationId xmlns:a16="http://schemas.microsoft.com/office/drawing/2014/main" id="{09D6CC11-4B17-435E-A24A-CB6FCA1BA4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42810" y="2728774"/>
                <a:ext cx="1833563" cy="2120900"/>
              </a:xfrm>
              <a:custGeom>
                <a:avLst/>
                <a:gdLst>
                  <a:gd name="T0" fmla="*/ 577 w 1155"/>
                  <a:gd name="T1" fmla="*/ 0 h 1336"/>
                  <a:gd name="T2" fmla="*/ 0 w 1155"/>
                  <a:gd name="T3" fmla="*/ 335 h 1336"/>
                  <a:gd name="T4" fmla="*/ 0 w 1155"/>
                  <a:gd name="T5" fmla="*/ 1004 h 1336"/>
                  <a:gd name="T6" fmla="*/ 577 w 1155"/>
                  <a:gd name="T7" fmla="*/ 1336 h 1336"/>
                  <a:gd name="T8" fmla="*/ 1155 w 1155"/>
                  <a:gd name="T9" fmla="*/ 1004 h 1336"/>
                  <a:gd name="T10" fmla="*/ 1155 w 1155"/>
                  <a:gd name="T11" fmla="*/ 335 h 1336"/>
                  <a:gd name="T12" fmla="*/ 577 w 1155"/>
                  <a:gd name="T13" fmla="*/ 0 h 1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55" h="1336">
                    <a:moveTo>
                      <a:pt x="577" y="0"/>
                    </a:moveTo>
                    <a:lnTo>
                      <a:pt x="0" y="335"/>
                    </a:lnTo>
                    <a:lnTo>
                      <a:pt x="0" y="1004"/>
                    </a:lnTo>
                    <a:lnTo>
                      <a:pt x="577" y="1336"/>
                    </a:lnTo>
                    <a:lnTo>
                      <a:pt x="1155" y="1004"/>
                    </a:lnTo>
                    <a:lnTo>
                      <a:pt x="1155" y="335"/>
                    </a:lnTo>
                    <a:lnTo>
                      <a:pt x="577" y="0"/>
                    </a:lnTo>
                    <a:close/>
                  </a:path>
                </a:pathLst>
              </a:custGeom>
              <a:solidFill>
                <a:srgbClr val="5B9BD5">
                  <a:lumMod val="40000"/>
                  <a:lumOff val="6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Freeform 15">
                <a:extLst>
                  <a:ext uri="{FF2B5EF4-FFF2-40B4-BE49-F238E27FC236}">
                    <a16:creationId xmlns:a16="http://schemas.microsoft.com/office/drawing/2014/main" id="{609AAB82-E7D8-4C1F-BC79-D5F780C5E0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42810" y="2728774"/>
                <a:ext cx="1833563" cy="1058863"/>
              </a:xfrm>
              <a:custGeom>
                <a:avLst/>
                <a:gdLst>
                  <a:gd name="T0" fmla="*/ 1155 w 1155"/>
                  <a:gd name="T1" fmla="*/ 335 h 667"/>
                  <a:gd name="T2" fmla="*/ 1155 w 1155"/>
                  <a:gd name="T3" fmla="*/ 335 h 667"/>
                  <a:gd name="T4" fmla="*/ 1155 w 1155"/>
                  <a:gd name="T5" fmla="*/ 335 h 667"/>
                  <a:gd name="T6" fmla="*/ 577 w 1155"/>
                  <a:gd name="T7" fmla="*/ 0 h 667"/>
                  <a:gd name="T8" fmla="*/ 3 w 1155"/>
                  <a:gd name="T9" fmla="*/ 335 h 667"/>
                  <a:gd name="T10" fmla="*/ 0 w 1155"/>
                  <a:gd name="T11" fmla="*/ 335 h 667"/>
                  <a:gd name="T12" fmla="*/ 0 w 1155"/>
                  <a:gd name="T13" fmla="*/ 335 h 667"/>
                  <a:gd name="T14" fmla="*/ 0 w 1155"/>
                  <a:gd name="T15" fmla="*/ 335 h 667"/>
                  <a:gd name="T16" fmla="*/ 3 w 1155"/>
                  <a:gd name="T17" fmla="*/ 335 h 667"/>
                  <a:gd name="T18" fmla="*/ 577 w 1155"/>
                  <a:gd name="T19" fmla="*/ 667 h 667"/>
                  <a:gd name="T20" fmla="*/ 1155 w 1155"/>
                  <a:gd name="T21" fmla="*/ 335 h 667"/>
                  <a:gd name="T22" fmla="*/ 1155 w 1155"/>
                  <a:gd name="T23" fmla="*/ 335 h 667"/>
                  <a:gd name="T24" fmla="*/ 1155 w 1155"/>
                  <a:gd name="T25" fmla="*/ 335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55" h="667">
                    <a:moveTo>
                      <a:pt x="1155" y="335"/>
                    </a:moveTo>
                    <a:lnTo>
                      <a:pt x="1155" y="335"/>
                    </a:lnTo>
                    <a:lnTo>
                      <a:pt x="1155" y="335"/>
                    </a:lnTo>
                    <a:lnTo>
                      <a:pt x="577" y="0"/>
                    </a:lnTo>
                    <a:lnTo>
                      <a:pt x="3" y="335"/>
                    </a:lnTo>
                    <a:lnTo>
                      <a:pt x="0" y="335"/>
                    </a:lnTo>
                    <a:lnTo>
                      <a:pt x="0" y="335"/>
                    </a:lnTo>
                    <a:lnTo>
                      <a:pt x="0" y="335"/>
                    </a:lnTo>
                    <a:lnTo>
                      <a:pt x="3" y="335"/>
                    </a:lnTo>
                    <a:lnTo>
                      <a:pt x="577" y="667"/>
                    </a:lnTo>
                    <a:lnTo>
                      <a:pt x="1155" y="335"/>
                    </a:lnTo>
                    <a:lnTo>
                      <a:pt x="1155" y="335"/>
                    </a:lnTo>
                    <a:lnTo>
                      <a:pt x="1155" y="335"/>
                    </a:lnTo>
                    <a:close/>
                  </a:path>
                </a:pathLst>
              </a:custGeom>
              <a:solidFill>
                <a:srgbClr val="5B9BD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Freeform 16">
                <a:extLst>
                  <a:ext uri="{FF2B5EF4-FFF2-40B4-BE49-F238E27FC236}">
                    <a16:creationId xmlns:a16="http://schemas.microsoft.com/office/drawing/2014/main" id="{A2CEB277-0ACE-429A-86C0-4E78D3F230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42810" y="3260587"/>
                <a:ext cx="919163" cy="1589088"/>
              </a:xfrm>
              <a:custGeom>
                <a:avLst/>
                <a:gdLst>
                  <a:gd name="T0" fmla="*/ 3 w 579"/>
                  <a:gd name="T1" fmla="*/ 0 h 1001"/>
                  <a:gd name="T2" fmla="*/ 0 w 579"/>
                  <a:gd name="T3" fmla="*/ 0 h 1001"/>
                  <a:gd name="T4" fmla="*/ 0 w 579"/>
                  <a:gd name="T5" fmla="*/ 669 h 1001"/>
                  <a:gd name="T6" fmla="*/ 577 w 579"/>
                  <a:gd name="T7" fmla="*/ 1001 h 1001"/>
                  <a:gd name="T8" fmla="*/ 579 w 579"/>
                  <a:gd name="T9" fmla="*/ 1001 h 1001"/>
                  <a:gd name="T10" fmla="*/ 579 w 579"/>
                  <a:gd name="T11" fmla="*/ 332 h 1001"/>
                  <a:gd name="T12" fmla="*/ 577 w 579"/>
                  <a:gd name="T13" fmla="*/ 332 h 1001"/>
                  <a:gd name="T14" fmla="*/ 3 w 579"/>
                  <a:gd name="T15" fmla="*/ 0 h 10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9" h="1001">
                    <a:moveTo>
                      <a:pt x="3" y="0"/>
                    </a:moveTo>
                    <a:lnTo>
                      <a:pt x="0" y="0"/>
                    </a:lnTo>
                    <a:lnTo>
                      <a:pt x="0" y="669"/>
                    </a:lnTo>
                    <a:lnTo>
                      <a:pt x="577" y="1001"/>
                    </a:lnTo>
                    <a:lnTo>
                      <a:pt x="579" y="1001"/>
                    </a:lnTo>
                    <a:lnTo>
                      <a:pt x="579" y="332"/>
                    </a:lnTo>
                    <a:lnTo>
                      <a:pt x="577" y="33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B9BD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Freeform 17">
                <a:extLst>
                  <a:ext uri="{FF2B5EF4-FFF2-40B4-BE49-F238E27FC236}">
                    <a16:creationId xmlns:a16="http://schemas.microsoft.com/office/drawing/2014/main" id="{52B12DD9-2187-4796-A960-D627DD3F36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42810" y="2728774"/>
                <a:ext cx="919163" cy="1058863"/>
              </a:xfrm>
              <a:custGeom>
                <a:avLst/>
                <a:gdLst>
                  <a:gd name="T0" fmla="*/ 579 w 579"/>
                  <a:gd name="T1" fmla="*/ 3 h 667"/>
                  <a:gd name="T2" fmla="*/ 577 w 579"/>
                  <a:gd name="T3" fmla="*/ 0 h 667"/>
                  <a:gd name="T4" fmla="*/ 3 w 579"/>
                  <a:gd name="T5" fmla="*/ 335 h 667"/>
                  <a:gd name="T6" fmla="*/ 0 w 579"/>
                  <a:gd name="T7" fmla="*/ 335 h 667"/>
                  <a:gd name="T8" fmla="*/ 0 w 579"/>
                  <a:gd name="T9" fmla="*/ 335 h 667"/>
                  <a:gd name="T10" fmla="*/ 0 w 579"/>
                  <a:gd name="T11" fmla="*/ 335 h 667"/>
                  <a:gd name="T12" fmla="*/ 3 w 579"/>
                  <a:gd name="T13" fmla="*/ 335 h 667"/>
                  <a:gd name="T14" fmla="*/ 577 w 579"/>
                  <a:gd name="T15" fmla="*/ 667 h 667"/>
                  <a:gd name="T16" fmla="*/ 579 w 579"/>
                  <a:gd name="T17" fmla="*/ 667 h 667"/>
                  <a:gd name="T18" fmla="*/ 579 w 579"/>
                  <a:gd name="T19" fmla="*/ 3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9" h="667">
                    <a:moveTo>
                      <a:pt x="579" y="3"/>
                    </a:moveTo>
                    <a:lnTo>
                      <a:pt x="577" y="0"/>
                    </a:lnTo>
                    <a:lnTo>
                      <a:pt x="3" y="335"/>
                    </a:lnTo>
                    <a:lnTo>
                      <a:pt x="0" y="335"/>
                    </a:lnTo>
                    <a:lnTo>
                      <a:pt x="0" y="335"/>
                    </a:lnTo>
                    <a:lnTo>
                      <a:pt x="0" y="335"/>
                    </a:lnTo>
                    <a:lnTo>
                      <a:pt x="3" y="335"/>
                    </a:lnTo>
                    <a:lnTo>
                      <a:pt x="577" y="667"/>
                    </a:lnTo>
                    <a:lnTo>
                      <a:pt x="579" y="667"/>
                    </a:lnTo>
                    <a:lnTo>
                      <a:pt x="579" y="3"/>
                    </a:lnTo>
                    <a:close/>
                  </a:path>
                </a:pathLst>
              </a:custGeom>
              <a:solidFill>
                <a:srgbClr val="5B9BD5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Freeform 18">
                <a:extLst>
                  <a:ext uri="{FF2B5EF4-FFF2-40B4-BE49-F238E27FC236}">
                    <a16:creationId xmlns:a16="http://schemas.microsoft.com/office/drawing/2014/main" id="{FCA05E28-5189-4A5F-8CD8-F91AB68F1D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4022" y="2465249"/>
                <a:ext cx="1374775" cy="795338"/>
              </a:xfrm>
              <a:custGeom>
                <a:avLst/>
                <a:gdLst>
                  <a:gd name="T0" fmla="*/ 0 w 866"/>
                  <a:gd name="T1" fmla="*/ 335 h 501"/>
                  <a:gd name="T2" fmla="*/ 289 w 866"/>
                  <a:gd name="T3" fmla="*/ 501 h 501"/>
                  <a:gd name="T4" fmla="*/ 866 w 866"/>
                  <a:gd name="T5" fmla="*/ 166 h 501"/>
                  <a:gd name="T6" fmla="*/ 579 w 866"/>
                  <a:gd name="T7" fmla="*/ 0 h 501"/>
                  <a:gd name="T8" fmla="*/ 0 w 866"/>
                  <a:gd name="T9" fmla="*/ 335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6" h="501">
                    <a:moveTo>
                      <a:pt x="0" y="335"/>
                    </a:moveTo>
                    <a:lnTo>
                      <a:pt x="289" y="501"/>
                    </a:lnTo>
                    <a:lnTo>
                      <a:pt x="866" y="166"/>
                    </a:lnTo>
                    <a:lnTo>
                      <a:pt x="579" y="0"/>
                    </a:lnTo>
                    <a:lnTo>
                      <a:pt x="0" y="335"/>
                    </a:lnTo>
                    <a:close/>
                  </a:path>
                </a:pathLst>
              </a:custGeom>
              <a:solidFill>
                <a:srgbClr val="5B9BD5">
                  <a:lumMod val="60000"/>
                  <a:lumOff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Freeform 19">
                <a:extLst>
                  <a:ext uri="{FF2B5EF4-FFF2-40B4-BE49-F238E27FC236}">
                    <a16:creationId xmlns:a16="http://schemas.microsoft.com/office/drawing/2014/main" id="{971E51AB-5321-4972-B742-1903E55B87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61972" y="2465249"/>
                <a:ext cx="1374775" cy="795338"/>
              </a:xfrm>
              <a:custGeom>
                <a:avLst/>
                <a:gdLst>
                  <a:gd name="T0" fmla="*/ 866 w 866"/>
                  <a:gd name="T1" fmla="*/ 335 h 501"/>
                  <a:gd name="T2" fmla="*/ 576 w 866"/>
                  <a:gd name="T3" fmla="*/ 501 h 501"/>
                  <a:gd name="T4" fmla="*/ 0 w 866"/>
                  <a:gd name="T5" fmla="*/ 169 h 501"/>
                  <a:gd name="T6" fmla="*/ 287 w 866"/>
                  <a:gd name="T7" fmla="*/ 0 h 501"/>
                  <a:gd name="T8" fmla="*/ 866 w 866"/>
                  <a:gd name="T9" fmla="*/ 335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6" h="501">
                    <a:moveTo>
                      <a:pt x="866" y="335"/>
                    </a:moveTo>
                    <a:lnTo>
                      <a:pt x="576" y="501"/>
                    </a:lnTo>
                    <a:lnTo>
                      <a:pt x="0" y="169"/>
                    </a:lnTo>
                    <a:lnTo>
                      <a:pt x="287" y="0"/>
                    </a:lnTo>
                    <a:lnTo>
                      <a:pt x="866" y="335"/>
                    </a:lnTo>
                    <a:close/>
                  </a:path>
                </a:pathLst>
              </a:custGeom>
              <a:solidFill>
                <a:srgbClr val="5B9BD5">
                  <a:lumMod val="60000"/>
                  <a:lumOff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" name="Freeform 20">
                <a:extLst>
                  <a:ext uri="{FF2B5EF4-FFF2-40B4-BE49-F238E27FC236}">
                    <a16:creationId xmlns:a16="http://schemas.microsoft.com/office/drawing/2014/main" id="{A93F0CBC-FE7F-41D9-9FC7-43FFC14B28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4022" y="3260587"/>
                <a:ext cx="1377950" cy="795338"/>
              </a:xfrm>
              <a:custGeom>
                <a:avLst/>
                <a:gdLst>
                  <a:gd name="T0" fmla="*/ 0 w 868"/>
                  <a:gd name="T1" fmla="*/ 166 h 501"/>
                  <a:gd name="T2" fmla="*/ 289 w 868"/>
                  <a:gd name="T3" fmla="*/ 0 h 501"/>
                  <a:gd name="T4" fmla="*/ 868 w 868"/>
                  <a:gd name="T5" fmla="*/ 332 h 501"/>
                  <a:gd name="T6" fmla="*/ 579 w 868"/>
                  <a:gd name="T7" fmla="*/ 501 h 501"/>
                  <a:gd name="T8" fmla="*/ 0 w 868"/>
                  <a:gd name="T9" fmla="*/ 166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8" h="501">
                    <a:moveTo>
                      <a:pt x="0" y="166"/>
                    </a:moveTo>
                    <a:lnTo>
                      <a:pt x="289" y="0"/>
                    </a:lnTo>
                    <a:lnTo>
                      <a:pt x="868" y="332"/>
                    </a:lnTo>
                    <a:lnTo>
                      <a:pt x="579" y="501"/>
                    </a:lnTo>
                    <a:lnTo>
                      <a:pt x="0" y="166"/>
                    </a:lnTo>
                    <a:close/>
                  </a:path>
                </a:pathLst>
              </a:custGeom>
              <a:solidFill>
                <a:srgbClr val="5B9BD5">
                  <a:lumMod val="60000"/>
                  <a:lumOff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9" name="Freeform 21">
                <a:extLst>
                  <a:ext uri="{FF2B5EF4-FFF2-40B4-BE49-F238E27FC236}">
                    <a16:creationId xmlns:a16="http://schemas.microsoft.com/office/drawing/2014/main" id="{EA1152D9-6852-4E5C-94A1-6AFFE6D82E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61972" y="3260587"/>
                <a:ext cx="1374775" cy="795338"/>
              </a:xfrm>
              <a:custGeom>
                <a:avLst/>
                <a:gdLst>
                  <a:gd name="T0" fmla="*/ 866 w 866"/>
                  <a:gd name="T1" fmla="*/ 166 h 501"/>
                  <a:gd name="T2" fmla="*/ 576 w 866"/>
                  <a:gd name="T3" fmla="*/ 0 h 501"/>
                  <a:gd name="T4" fmla="*/ 0 w 866"/>
                  <a:gd name="T5" fmla="*/ 332 h 501"/>
                  <a:gd name="T6" fmla="*/ 287 w 866"/>
                  <a:gd name="T7" fmla="*/ 501 h 501"/>
                  <a:gd name="T8" fmla="*/ 866 w 866"/>
                  <a:gd name="T9" fmla="*/ 166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6" h="501">
                    <a:moveTo>
                      <a:pt x="866" y="166"/>
                    </a:moveTo>
                    <a:lnTo>
                      <a:pt x="576" y="0"/>
                    </a:lnTo>
                    <a:lnTo>
                      <a:pt x="0" y="332"/>
                    </a:lnTo>
                    <a:lnTo>
                      <a:pt x="287" y="501"/>
                    </a:lnTo>
                    <a:lnTo>
                      <a:pt x="866" y="166"/>
                    </a:lnTo>
                    <a:close/>
                  </a:path>
                </a:pathLst>
              </a:custGeom>
              <a:solidFill>
                <a:srgbClr val="5B9BD5">
                  <a:lumMod val="60000"/>
                  <a:lumOff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61" name="Picture 8" descr="yinying">
              <a:extLst>
                <a:ext uri="{FF2B5EF4-FFF2-40B4-BE49-F238E27FC236}">
                  <a16:creationId xmlns:a16="http://schemas.microsoft.com/office/drawing/2014/main" id="{9F0B9CFC-AB6C-4FD4-838F-B6F60E7914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5243" y="4000972"/>
              <a:ext cx="1782554" cy="828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3" name="Group 23">
            <a:extLst>
              <a:ext uri="{FF2B5EF4-FFF2-40B4-BE49-F238E27FC236}">
                <a16:creationId xmlns:a16="http://schemas.microsoft.com/office/drawing/2014/main" id="{D49DCCBB-0EEF-4382-80B0-323B8D562C90}"/>
              </a:ext>
            </a:extLst>
          </p:cNvPr>
          <p:cNvGrpSpPr/>
          <p:nvPr/>
        </p:nvGrpSpPr>
        <p:grpSpPr>
          <a:xfrm>
            <a:off x="7542506" y="4569544"/>
            <a:ext cx="2955174" cy="1270682"/>
            <a:chOff x="1603804" y="2220559"/>
            <a:chExt cx="2955174" cy="1270682"/>
          </a:xfrm>
        </p:grpSpPr>
        <p:sp>
          <p:nvSpPr>
            <p:cNvPr id="74" name="Text Placeholder 2">
              <a:extLst>
                <a:ext uri="{FF2B5EF4-FFF2-40B4-BE49-F238E27FC236}">
                  <a16:creationId xmlns:a16="http://schemas.microsoft.com/office/drawing/2014/main" id="{E0F90FED-FBE8-41B4-AF99-61BCA81FD1F6}"/>
                </a:ext>
              </a:extLst>
            </p:cNvPr>
            <p:cNvSpPr txBox="1">
              <a:spLocks/>
            </p:cNvSpPr>
            <p:nvPr/>
          </p:nvSpPr>
          <p:spPr>
            <a:xfrm>
              <a:off x="1603804" y="2220559"/>
              <a:ext cx="2013460" cy="2617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lear Sans" panose="020B0503030202020304" pitchFamily="34" charset="0"/>
                </a:rPr>
                <a:t>应用师范类可申报</a:t>
              </a:r>
              <a:endPara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lear Sans" panose="020B0503030202020304" pitchFamily="34" charset="0"/>
              </a:endParaRPr>
            </a:p>
          </p:txBody>
        </p:sp>
        <p:sp>
          <p:nvSpPr>
            <p:cNvPr id="75" name="TextBox 25">
              <a:extLst>
                <a:ext uri="{FF2B5EF4-FFF2-40B4-BE49-F238E27FC236}">
                  <a16:creationId xmlns:a16="http://schemas.microsoft.com/office/drawing/2014/main" id="{65B2282E-07A8-4B7D-95D2-B1AE7FC01193}"/>
                </a:ext>
              </a:extLst>
            </p:cNvPr>
            <p:cNvSpPr txBox="1"/>
            <p:nvPr/>
          </p:nvSpPr>
          <p:spPr>
            <a:xfrm>
              <a:off x="1679271" y="2559832"/>
              <a:ext cx="2879707" cy="9314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>
                      <a:lumMod val="50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我们在车牌识别、人脸识别、智慧油站的整体体系，可申报应用示范类的大的基金类别，可申请金额达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>
                      <a:lumMod val="50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300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>
                      <a:lumMod val="50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万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  <p:grpSp>
        <p:nvGrpSpPr>
          <p:cNvPr id="79" name="Group 14">
            <a:extLst>
              <a:ext uri="{FF2B5EF4-FFF2-40B4-BE49-F238E27FC236}">
                <a16:creationId xmlns:a16="http://schemas.microsoft.com/office/drawing/2014/main" id="{95809473-39D0-4EA1-BB1C-03E8F670E2D1}"/>
              </a:ext>
            </a:extLst>
          </p:cNvPr>
          <p:cNvGrpSpPr/>
          <p:nvPr/>
        </p:nvGrpSpPr>
        <p:grpSpPr>
          <a:xfrm>
            <a:off x="1517382" y="4569544"/>
            <a:ext cx="2959965" cy="1308769"/>
            <a:chOff x="1679271" y="2220559"/>
            <a:chExt cx="2959965" cy="1308769"/>
          </a:xfrm>
        </p:grpSpPr>
        <p:sp>
          <p:nvSpPr>
            <p:cNvPr id="80" name="Text Placeholder 2">
              <a:extLst>
                <a:ext uri="{FF2B5EF4-FFF2-40B4-BE49-F238E27FC236}">
                  <a16:creationId xmlns:a16="http://schemas.microsoft.com/office/drawing/2014/main" id="{6FE363BD-82F7-45C9-B6C3-33A9056A8B91}"/>
                </a:ext>
              </a:extLst>
            </p:cNvPr>
            <p:cNvSpPr txBox="1">
              <a:spLocks/>
            </p:cNvSpPr>
            <p:nvPr/>
          </p:nvSpPr>
          <p:spPr>
            <a:xfrm>
              <a:off x="2625776" y="2220559"/>
              <a:ext cx="2013460" cy="2617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lear Sans" panose="020B0503030202020304" pitchFamily="34" charset="0"/>
                </a:rPr>
                <a:t>政府基金</a:t>
              </a:r>
              <a:endPara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lear Sans" panose="020B0503030202020304" pitchFamily="34" charset="0"/>
              </a:endParaRPr>
            </a:p>
          </p:txBody>
        </p:sp>
        <p:sp>
          <p:nvSpPr>
            <p:cNvPr id="81" name="TextBox 16">
              <a:extLst>
                <a:ext uri="{FF2B5EF4-FFF2-40B4-BE49-F238E27FC236}">
                  <a16:creationId xmlns:a16="http://schemas.microsoft.com/office/drawing/2014/main" id="{CCCF4FAC-3ECB-432A-9C3A-CD17C1307CB8}"/>
                </a:ext>
              </a:extLst>
            </p:cNvPr>
            <p:cNvSpPr txBox="1"/>
            <p:nvPr/>
          </p:nvSpPr>
          <p:spPr>
            <a:xfrm>
              <a:off x="1679271" y="2559832"/>
              <a:ext cx="2879707" cy="9694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ysClr val="window" lastClr="FFFFFF">
                      <a:lumMod val="50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每年深圳市政府都会有相应的科技创新、应用示范以及创业自主等各类基金的申请，尽快完善资质，提交申请</a:t>
              </a:r>
              <a:endParaRPr lang="en-US" sz="1400" dirty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2587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06075" y="407682"/>
            <a:ext cx="6179850" cy="538601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加油行业都的竞争对手</a:t>
            </a:r>
            <a:endParaRPr kumimoji="0" lang="id-ID" sz="32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5115339" y="1978428"/>
            <a:ext cx="0" cy="3771981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3ADC9DB7-414C-42BB-8805-9C9C5AA234C8}"/>
              </a:ext>
            </a:extLst>
          </p:cNvPr>
          <p:cNvSpPr txBox="1"/>
          <p:nvPr/>
        </p:nvSpPr>
        <p:spPr>
          <a:xfrm>
            <a:off x="5811087" y="1630018"/>
            <a:ext cx="5049063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喂车车、易加油、车道</a:t>
            </a:r>
            <a:r>
              <a:rPr lang="zh-CN" altLang="en-US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等等</a:t>
            </a:r>
            <a:endParaRPr lang="en-US" altLang="zh-CN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EA782B92-CD16-41C5-8181-061B35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5" t="10435" r="6242" b="16682"/>
          <a:stretch/>
        </p:blipFill>
        <p:spPr>
          <a:xfrm>
            <a:off x="927652" y="1328799"/>
            <a:ext cx="2928731" cy="4998351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4B530076-9F7F-4E31-8DAF-DA40D845DD01}"/>
              </a:ext>
            </a:extLst>
          </p:cNvPr>
          <p:cNvSpPr txBox="1"/>
          <p:nvPr/>
        </p:nvSpPr>
        <p:spPr>
          <a:xfrm>
            <a:off x="5811087" y="2772661"/>
            <a:ext cx="516834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并不是</a:t>
            </a:r>
            <a:r>
              <a:rPr lang="zh-CN" altLang="en-US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我们面向</a:t>
            </a:r>
            <a:r>
              <a:rPr lang="en-US" altLang="zh-CN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</a:t>
            </a:r>
            <a:r>
              <a:rPr lang="zh-CN" altLang="en-US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用户的车主平台的竞争对手，而是我们智慧油站平台的竞争对手</a:t>
            </a:r>
            <a:endParaRPr lang="en-US" altLang="zh-CN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285750" indent="-285750"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其面向</a:t>
            </a:r>
            <a:r>
              <a:rPr lang="en-US" altLang="zh-CN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</a:t>
            </a:r>
            <a:r>
              <a:rPr lang="zh-CN" altLang="en-US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端客户的业务只围绕加油，</a:t>
            </a:r>
            <a:r>
              <a:rPr lang="zh-CN" altLang="en-US" b="1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业务单一</a:t>
            </a:r>
            <a:r>
              <a:rPr lang="zh-CN" altLang="en-US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，场景单一</a:t>
            </a:r>
            <a:endParaRPr lang="en-US" altLang="zh-CN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285750" indent="-285750"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未涉及其他的车主服务业务</a:t>
            </a:r>
            <a:endParaRPr lang="en-US" altLang="zh-CN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5C61766-AA31-4FDC-BC86-AF60EEC5D729}"/>
              </a:ext>
            </a:extLst>
          </p:cNvPr>
          <p:cNvSpPr txBox="1"/>
          <p:nvPr/>
        </p:nvSpPr>
        <p:spPr>
          <a:xfrm>
            <a:off x="5811087" y="2284175"/>
            <a:ext cx="398890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竞争分析</a:t>
            </a:r>
          </a:p>
        </p:txBody>
      </p:sp>
    </p:spTree>
    <p:extLst>
      <p:ext uri="{BB962C8B-B14F-4D97-AF65-F5344CB8AC3E}">
        <p14:creationId xmlns:p14="http://schemas.microsoft.com/office/powerpoint/2010/main" val="404303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06075" y="407682"/>
            <a:ext cx="6179850" cy="538601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车主服务的竞争对手</a:t>
            </a:r>
            <a:endParaRPr kumimoji="0" lang="id-ID" sz="32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cxnSp>
        <p:nvCxnSpPr>
          <p:cNvPr id="6" name="Straight Connector 43">
            <a:extLst>
              <a:ext uri="{FF2B5EF4-FFF2-40B4-BE49-F238E27FC236}">
                <a16:creationId xmlns:a16="http://schemas.microsoft.com/office/drawing/2014/main" id="{111E6836-1DEA-4BC4-B125-CBCB445E8050}"/>
              </a:ext>
            </a:extLst>
          </p:cNvPr>
          <p:cNvCxnSpPr/>
          <p:nvPr/>
        </p:nvCxnSpPr>
        <p:spPr>
          <a:xfrm>
            <a:off x="5115339" y="1978428"/>
            <a:ext cx="0" cy="3771981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9585BBE3-A10D-4A5A-BA3D-666A159940A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4" t="10241" r="6704" b="16150"/>
          <a:stretch/>
        </p:blipFill>
        <p:spPr>
          <a:xfrm>
            <a:off x="1166191" y="1232451"/>
            <a:ext cx="2888974" cy="504804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BAB9289-CB4C-444C-9167-2622B03C8B0E}"/>
              </a:ext>
            </a:extLst>
          </p:cNvPr>
          <p:cNvSpPr txBox="1"/>
          <p:nvPr/>
        </p:nvSpPr>
        <p:spPr>
          <a:xfrm>
            <a:off x="5811087" y="1630018"/>
            <a:ext cx="5049063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养车无忧、途虎养车</a:t>
            </a:r>
            <a:r>
              <a:rPr lang="zh-CN" altLang="en-US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等等</a:t>
            </a:r>
            <a:endParaRPr lang="en-US" altLang="zh-CN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6511858-CC1A-46D5-8A32-EC279D029B51}"/>
              </a:ext>
            </a:extLst>
          </p:cNvPr>
          <p:cNvSpPr txBox="1"/>
          <p:nvPr/>
        </p:nvSpPr>
        <p:spPr>
          <a:xfrm>
            <a:off x="5811087" y="2772661"/>
            <a:ext cx="51683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依靠油站，从</a:t>
            </a:r>
            <a:r>
              <a:rPr lang="zh-CN" altLang="en-US" b="1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线下</a:t>
            </a:r>
            <a:r>
              <a:rPr lang="zh-CN" altLang="en-US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的场景切入，用户获取成本低，用户特征高度匹配，用户根基稳固</a:t>
            </a:r>
            <a:endParaRPr lang="en-US" altLang="zh-CN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285750" indent="-285750"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依靠冠德的品牌背书，依靠实体油站，更容易让用户建立</a:t>
            </a:r>
            <a:r>
              <a:rPr lang="zh-CN" altLang="en-US" b="1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信任感</a:t>
            </a:r>
            <a:endParaRPr lang="en-US" altLang="zh-CN" b="1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285750" indent="-285750"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同步冠德拓站的步伐，稳步发展，构建用户</a:t>
            </a:r>
            <a:r>
              <a:rPr lang="zh-CN" altLang="en-US" b="1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流量入口</a:t>
            </a:r>
            <a:endParaRPr lang="en-US" altLang="zh-CN" b="1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285750" indent="-285750"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我们具备流量入口优势，依靠流量入口优势，这些对手可以</a:t>
            </a:r>
            <a:r>
              <a:rPr lang="zh-CN" altLang="en-US" b="1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转化为伙伴</a:t>
            </a:r>
            <a:endParaRPr lang="en-US" altLang="zh-CN" b="1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461032-D24B-40AE-ADDC-C46D83EE33C1}"/>
              </a:ext>
            </a:extLst>
          </p:cNvPr>
          <p:cNvSpPr txBox="1"/>
          <p:nvPr/>
        </p:nvSpPr>
        <p:spPr>
          <a:xfrm>
            <a:off x="5811087" y="2284175"/>
            <a:ext cx="398890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竞争优势</a:t>
            </a:r>
          </a:p>
        </p:txBody>
      </p:sp>
    </p:spTree>
    <p:extLst>
      <p:ext uri="{BB962C8B-B14F-4D97-AF65-F5344CB8AC3E}">
        <p14:creationId xmlns:p14="http://schemas.microsoft.com/office/powerpoint/2010/main" val="762800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4BCF1460-D6D1-4A46-8952-7D81D1E83D3F}"/>
              </a:ext>
            </a:extLst>
          </p:cNvPr>
          <p:cNvSpPr txBox="1"/>
          <p:nvPr/>
        </p:nvSpPr>
        <p:spPr>
          <a:xfrm>
            <a:off x="3006075" y="407682"/>
            <a:ext cx="6179850" cy="538601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我们的优势</a:t>
            </a:r>
            <a:endParaRPr kumimoji="0" lang="id-ID" sz="32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3" name="五边形 3">
            <a:extLst>
              <a:ext uri="{FF2B5EF4-FFF2-40B4-BE49-F238E27FC236}">
                <a16:creationId xmlns:a16="http://schemas.microsoft.com/office/drawing/2014/main" id="{A4BE136B-918E-42EC-981A-A3EB8E09E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500" y="3270251"/>
            <a:ext cx="7102475" cy="1166813"/>
          </a:xfrm>
          <a:prstGeom prst="homePlate">
            <a:avLst>
              <a:gd name="adj" fmla="val 47936"/>
            </a:avLst>
          </a:prstGeom>
          <a:ln w="19050">
            <a:solidFill>
              <a:schemeClr val="bg2">
                <a:lumMod val="90000"/>
              </a:schemeClr>
            </a:solidFill>
            <a:headEnd type="oval"/>
            <a:tailEnd type="oval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1" tIns="45716" rIns="91431" bIns="45716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itchFamily="34" charset="0"/>
              <a:buNone/>
            </a:pPr>
            <a:endParaRPr lang="zh-CN" altLang="zh-CN" sz="180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4" name="燕尾形 2">
            <a:extLst>
              <a:ext uri="{FF2B5EF4-FFF2-40B4-BE49-F238E27FC236}">
                <a16:creationId xmlns:a16="http://schemas.microsoft.com/office/drawing/2014/main" id="{C5AE1478-2136-4ED9-846D-C9E572A54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3279775"/>
            <a:ext cx="1065212" cy="1157288"/>
          </a:xfrm>
          <a:prstGeom prst="chevron">
            <a:avLst>
              <a:gd name="adj" fmla="val 54426"/>
            </a:avLst>
          </a:prstGeom>
          <a:solidFill>
            <a:schemeClr val="bg1">
              <a:lumMod val="85000"/>
            </a:schemeClr>
          </a:solidFill>
          <a:ln w="317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zh-CN" sz="2400"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5" name="燕尾形 4">
            <a:extLst>
              <a:ext uri="{FF2B5EF4-FFF2-40B4-BE49-F238E27FC236}">
                <a16:creationId xmlns:a16="http://schemas.microsoft.com/office/drawing/2014/main" id="{F0B3AD20-A08F-449F-B265-433983FCD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4" y="3279775"/>
            <a:ext cx="1065212" cy="1157288"/>
          </a:xfrm>
          <a:prstGeom prst="chevron">
            <a:avLst>
              <a:gd name="adj" fmla="val 54426"/>
            </a:avLst>
          </a:prstGeom>
          <a:solidFill>
            <a:schemeClr val="bg1">
              <a:lumMod val="75000"/>
            </a:schemeClr>
          </a:solidFill>
          <a:ln w="317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zh-CN" sz="2400"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6" name="燕尾形 5">
            <a:extLst>
              <a:ext uri="{FF2B5EF4-FFF2-40B4-BE49-F238E27FC236}">
                <a16:creationId xmlns:a16="http://schemas.microsoft.com/office/drawing/2014/main" id="{29A10A17-99C9-4ACD-8FBF-112C7886C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3163" y="3279775"/>
            <a:ext cx="1065212" cy="1157288"/>
          </a:xfrm>
          <a:prstGeom prst="chevron">
            <a:avLst>
              <a:gd name="adj" fmla="val 54426"/>
            </a:avLst>
          </a:prstGeom>
          <a:solidFill>
            <a:schemeClr val="bg1">
              <a:lumMod val="65000"/>
            </a:schemeClr>
          </a:solidFill>
          <a:ln w="317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zh-CN" sz="2400"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7" name="燕尾形 6">
            <a:extLst>
              <a:ext uri="{FF2B5EF4-FFF2-40B4-BE49-F238E27FC236}">
                <a16:creationId xmlns:a16="http://schemas.microsoft.com/office/drawing/2014/main" id="{0C18F70C-8BC8-4FAE-AA2A-23BB026FC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6114" y="3279775"/>
            <a:ext cx="1065212" cy="1157288"/>
          </a:xfrm>
          <a:prstGeom prst="chevron">
            <a:avLst>
              <a:gd name="adj" fmla="val 54426"/>
            </a:avLst>
          </a:prstGeom>
          <a:solidFill>
            <a:schemeClr val="bg1">
              <a:lumMod val="50000"/>
            </a:schemeClr>
          </a:solidFill>
          <a:ln w="317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zh-CN" sz="2400"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grpSp>
        <p:nvGrpSpPr>
          <p:cNvPr id="8" name="组合 30">
            <a:extLst>
              <a:ext uri="{FF2B5EF4-FFF2-40B4-BE49-F238E27FC236}">
                <a16:creationId xmlns:a16="http://schemas.microsoft.com/office/drawing/2014/main" id="{CD8CB6C0-43D4-490C-B1F3-AA2965A08FB0}"/>
              </a:ext>
            </a:extLst>
          </p:cNvPr>
          <p:cNvGrpSpPr/>
          <p:nvPr/>
        </p:nvGrpSpPr>
        <p:grpSpPr bwMode="auto">
          <a:xfrm>
            <a:off x="4210049" y="2894013"/>
            <a:ext cx="2370139" cy="2260600"/>
            <a:chOff x="0" y="0"/>
            <a:chExt cx="533400" cy="487363"/>
          </a:xfrm>
          <a:solidFill>
            <a:srgbClr val="C00000"/>
          </a:solidFill>
        </p:grpSpPr>
        <p:sp>
          <p:nvSpPr>
            <p:cNvPr id="9" name="Oval 312">
              <a:extLst>
                <a:ext uri="{FF2B5EF4-FFF2-40B4-BE49-F238E27FC236}">
                  <a16:creationId xmlns:a16="http://schemas.microsoft.com/office/drawing/2014/main" id="{B96E1BF7-BFD0-4DFD-8C22-80610F1B9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475" y="0"/>
              <a:ext cx="93663" cy="88900"/>
            </a:xfrm>
            <a:prstGeom prst="ellipse">
              <a:avLst/>
            </a:prstGeom>
            <a:grpFill/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zh-CN" sz="2400">
                <a:latin typeface="微软雅黑" pitchFamily="34" charset="-122"/>
                <a:ea typeface="微软雅黑" pitchFamily="34" charset="-122"/>
                <a:sym typeface="宋体" pitchFamily="2" charset="-122"/>
              </a:endParaRPr>
            </a:p>
          </p:txBody>
        </p:sp>
        <p:sp>
          <p:nvSpPr>
            <p:cNvPr id="10" name="Freeform 313">
              <a:extLst>
                <a:ext uri="{FF2B5EF4-FFF2-40B4-BE49-F238E27FC236}">
                  <a16:creationId xmlns:a16="http://schemas.microsoft.com/office/drawing/2014/main" id="{BB629749-B35F-4A8B-9400-9F92001F6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5563"/>
              <a:ext cx="533400" cy="431800"/>
            </a:xfrm>
            <a:custGeom>
              <a:avLst/>
              <a:gdLst>
                <a:gd name="T0" fmla="*/ 98769152 w 142"/>
                <a:gd name="T1" fmla="*/ 845903710 h 115"/>
                <a:gd name="T2" fmla="*/ 126990520 w 142"/>
                <a:gd name="T3" fmla="*/ 845903710 h 115"/>
                <a:gd name="T4" fmla="*/ 507962079 w 142"/>
                <a:gd name="T5" fmla="*/ 845903710 h 115"/>
                <a:gd name="T6" fmla="*/ 1086475699 w 142"/>
                <a:gd name="T7" fmla="*/ 169179240 h 115"/>
                <a:gd name="T8" fmla="*/ 945376373 w 142"/>
                <a:gd name="T9" fmla="*/ 169179240 h 115"/>
                <a:gd name="T10" fmla="*/ 677282772 w 142"/>
                <a:gd name="T11" fmla="*/ 479346812 h 115"/>
                <a:gd name="T12" fmla="*/ 606734987 w 142"/>
                <a:gd name="T13" fmla="*/ 507541475 h 115"/>
                <a:gd name="T14" fmla="*/ 522074641 w 142"/>
                <a:gd name="T15" fmla="*/ 422949977 h 115"/>
                <a:gd name="T16" fmla="*/ 550292252 w 142"/>
                <a:gd name="T17" fmla="*/ 352461443 h 115"/>
                <a:gd name="T18" fmla="*/ 832494659 w 142"/>
                <a:gd name="T19" fmla="*/ 28198417 h 115"/>
                <a:gd name="T20" fmla="*/ 903046200 w 142"/>
                <a:gd name="T21" fmla="*/ 0 h 115"/>
                <a:gd name="T22" fmla="*/ 1312235370 w 142"/>
                <a:gd name="T23" fmla="*/ 0 h 115"/>
                <a:gd name="T24" fmla="*/ 1608550339 w 142"/>
                <a:gd name="T25" fmla="*/ 211476866 h 115"/>
                <a:gd name="T26" fmla="*/ 1608550339 w 142"/>
                <a:gd name="T27" fmla="*/ 451148395 h 115"/>
                <a:gd name="T28" fmla="*/ 1904861552 w 142"/>
                <a:gd name="T29" fmla="*/ 451148395 h 115"/>
                <a:gd name="T30" fmla="*/ 1961300531 w 142"/>
                <a:gd name="T31" fmla="*/ 479346812 h 115"/>
                <a:gd name="T32" fmla="*/ 1961300531 w 142"/>
                <a:gd name="T33" fmla="*/ 606232181 h 115"/>
                <a:gd name="T34" fmla="*/ 1904861552 w 142"/>
                <a:gd name="T35" fmla="*/ 634426843 h 115"/>
                <a:gd name="T36" fmla="*/ 1537998799 w 142"/>
                <a:gd name="T37" fmla="*/ 634426843 h 115"/>
                <a:gd name="T38" fmla="*/ 1425117085 w 142"/>
                <a:gd name="T39" fmla="*/ 535739892 h 115"/>
                <a:gd name="T40" fmla="*/ 1425117085 w 142"/>
                <a:gd name="T41" fmla="*/ 380656106 h 115"/>
                <a:gd name="T42" fmla="*/ 1213466218 w 142"/>
                <a:gd name="T43" fmla="*/ 634426843 h 115"/>
                <a:gd name="T44" fmla="*/ 1411008279 w 142"/>
                <a:gd name="T45" fmla="*/ 831804501 h 115"/>
                <a:gd name="T46" fmla="*/ 1425117085 w 142"/>
                <a:gd name="T47" fmla="*/ 972789078 h 115"/>
                <a:gd name="T48" fmla="*/ 1298126565 w 142"/>
                <a:gd name="T49" fmla="*/ 1536723633 h 115"/>
                <a:gd name="T50" fmla="*/ 1199357413 w 142"/>
                <a:gd name="T51" fmla="*/ 1621315130 h 115"/>
                <a:gd name="T52" fmla="*/ 1086475699 w 142"/>
                <a:gd name="T53" fmla="*/ 1522628179 h 115"/>
                <a:gd name="T54" fmla="*/ 1086475699 w 142"/>
                <a:gd name="T55" fmla="*/ 1494429762 h 115"/>
                <a:gd name="T56" fmla="*/ 1199357413 w 142"/>
                <a:gd name="T57" fmla="*/ 1015082950 h 115"/>
                <a:gd name="T58" fmla="*/ 931263811 w 142"/>
                <a:gd name="T59" fmla="*/ 761312212 h 115"/>
                <a:gd name="T60" fmla="*/ 705504139 w 142"/>
                <a:gd name="T61" fmla="*/ 1015082950 h 115"/>
                <a:gd name="T62" fmla="*/ 578513620 w 142"/>
                <a:gd name="T63" fmla="*/ 1057380576 h 115"/>
                <a:gd name="T64" fmla="*/ 112881714 w 142"/>
                <a:gd name="T65" fmla="*/ 1057380576 h 115"/>
                <a:gd name="T66" fmla="*/ 14108806 w 142"/>
                <a:gd name="T67" fmla="*/ 972789078 h 115"/>
                <a:gd name="T68" fmla="*/ 98769152 w 142"/>
                <a:gd name="T69" fmla="*/ 845903710 h 11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42"/>
                <a:gd name="T106" fmla="*/ 0 h 115"/>
                <a:gd name="T107" fmla="*/ 142 w 142"/>
                <a:gd name="T108" fmla="*/ 115 h 11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42" h="115">
                  <a:moveTo>
                    <a:pt x="7" y="60"/>
                  </a:moveTo>
                  <a:cubicBezTo>
                    <a:pt x="7" y="60"/>
                    <a:pt x="8" y="60"/>
                    <a:pt x="9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7" y="35"/>
                    <a:pt x="45" y="36"/>
                    <a:pt x="43" y="36"/>
                  </a:cubicBezTo>
                  <a:cubicBezTo>
                    <a:pt x="40" y="36"/>
                    <a:pt x="37" y="33"/>
                    <a:pt x="37" y="30"/>
                  </a:cubicBezTo>
                  <a:cubicBezTo>
                    <a:pt x="37" y="28"/>
                    <a:pt x="38" y="26"/>
                    <a:pt x="39" y="25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61" y="1"/>
                    <a:pt x="62" y="0"/>
                    <a:pt x="6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112" y="14"/>
                    <a:pt x="114" y="15"/>
                  </a:cubicBezTo>
                  <a:cubicBezTo>
                    <a:pt x="114" y="32"/>
                    <a:pt x="114" y="32"/>
                    <a:pt x="114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7" y="32"/>
                    <a:pt x="138" y="33"/>
                    <a:pt x="139" y="34"/>
                  </a:cubicBezTo>
                  <a:cubicBezTo>
                    <a:pt x="142" y="36"/>
                    <a:pt x="142" y="40"/>
                    <a:pt x="139" y="43"/>
                  </a:cubicBezTo>
                  <a:cubicBezTo>
                    <a:pt x="138" y="44"/>
                    <a:pt x="137" y="44"/>
                    <a:pt x="135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1" y="44"/>
                    <a:pt x="101" y="38"/>
                    <a:pt x="101" y="3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86" y="45"/>
                    <a:pt x="86" y="45"/>
                    <a:pt x="86" y="45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0" y="59"/>
                    <a:pt x="103" y="62"/>
                    <a:pt x="101" y="69"/>
                  </a:cubicBezTo>
                  <a:cubicBezTo>
                    <a:pt x="92" y="109"/>
                    <a:pt x="92" y="109"/>
                    <a:pt x="92" y="109"/>
                  </a:cubicBezTo>
                  <a:cubicBezTo>
                    <a:pt x="92" y="113"/>
                    <a:pt x="88" y="115"/>
                    <a:pt x="85" y="115"/>
                  </a:cubicBezTo>
                  <a:cubicBezTo>
                    <a:pt x="80" y="115"/>
                    <a:pt x="77" y="112"/>
                    <a:pt x="77" y="108"/>
                  </a:cubicBezTo>
                  <a:cubicBezTo>
                    <a:pt x="77" y="107"/>
                    <a:pt x="77" y="106"/>
                    <a:pt x="77" y="106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66" y="54"/>
                    <a:pt x="66" y="54"/>
                    <a:pt x="66" y="54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72"/>
                    <a:pt x="48" y="75"/>
                    <a:pt x="41" y="75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5" y="75"/>
                    <a:pt x="2" y="73"/>
                    <a:pt x="1" y="69"/>
                  </a:cubicBezTo>
                  <a:cubicBezTo>
                    <a:pt x="0" y="65"/>
                    <a:pt x="2" y="61"/>
                    <a:pt x="7" y="60"/>
                  </a:cubicBezTo>
                  <a:close/>
                </a:path>
              </a:pathLst>
            </a:custGeom>
            <a:grpFill/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" name="直接连接符 24">
            <a:extLst>
              <a:ext uri="{FF2B5EF4-FFF2-40B4-BE49-F238E27FC236}">
                <a16:creationId xmlns:a16="http://schemas.microsoft.com/office/drawing/2014/main" id="{A7F36AE8-03FF-450E-9600-7A0511BE1CF6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2067719" y="2893219"/>
            <a:ext cx="757239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headEnd type="oval"/>
            <a:tailEnd type="oval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直接连接符 32">
            <a:extLst>
              <a:ext uri="{FF2B5EF4-FFF2-40B4-BE49-F238E27FC236}">
                <a16:creationId xmlns:a16="http://schemas.microsoft.com/office/drawing/2014/main" id="{074DBD76-9535-408C-8B87-520E782A35C2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24645" y="2636047"/>
            <a:ext cx="127476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headEnd type="oval"/>
            <a:tailEnd type="oval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直接连接符 34">
            <a:extLst>
              <a:ext uri="{FF2B5EF4-FFF2-40B4-BE49-F238E27FC236}">
                <a16:creationId xmlns:a16="http://schemas.microsoft.com/office/drawing/2014/main" id="{E9357EBA-B451-4D59-B39A-65648F2ECCE7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2536537" y="5110451"/>
            <a:ext cx="1299152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headEnd type="oval"/>
            <a:tailEnd type="oval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直接连接符 33">
            <a:extLst>
              <a:ext uri="{FF2B5EF4-FFF2-40B4-BE49-F238E27FC236}">
                <a16:creationId xmlns:a16="http://schemas.microsoft.com/office/drawing/2014/main" id="{9646BD56-B220-4195-922C-99F2D6BB8A78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1323181" y="4837907"/>
            <a:ext cx="755651" cy="1587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headEnd type="oval"/>
            <a:tailEnd type="oval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直接连接符 9">
            <a:extLst>
              <a:ext uri="{FF2B5EF4-FFF2-40B4-BE49-F238E27FC236}">
                <a16:creationId xmlns:a16="http://schemas.microsoft.com/office/drawing/2014/main" id="{2A581C37-4114-4944-8994-A86E415A8693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2251" y="2635251"/>
            <a:ext cx="2557463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headEnd type="oval"/>
            <a:tailEnd type="oval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直接连接符 20">
            <a:extLst>
              <a:ext uri="{FF2B5EF4-FFF2-40B4-BE49-F238E27FC236}">
                <a16:creationId xmlns:a16="http://schemas.microsoft.com/office/drawing/2014/main" id="{4DA45A03-7CAC-4C21-9BF4-A468EA6E1CB9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2251" y="3952875"/>
            <a:ext cx="2557463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headEnd type="oval"/>
            <a:tailEnd type="oval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直接连接符 42">
            <a:extLst>
              <a:ext uri="{FF2B5EF4-FFF2-40B4-BE49-F238E27FC236}">
                <a16:creationId xmlns:a16="http://schemas.microsoft.com/office/drawing/2014/main" id="{A175053A-7C73-47A4-A3BE-3443471635EF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2251" y="5032375"/>
            <a:ext cx="2557463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headEnd type="oval"/>
            <a:tailEnd type="oval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43">
            <a:extLst>
              <a:ext uri="{FF2B5EF4-FFF2-40B4-BE49-F238E27FC236}">
                <a16:creationId xmlns:a16="http://schemas.microsoft.com/office/drawing/2014/main" id="{C98384E9-D963-481F-8B7F-0CBE01254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75" y="1673226"/>
            <a:ext cx="1338810" cy="34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8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方正兰亭黑_GBK" panose="02000000000000000000" pitchFamily="2" charset="-122"/>
              </a:rPr>
              <a:t>冠德大后方</a:t>
            </a:r>
            <a:endParaRPr lang="en-US" sz="1800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  <a:sym typeface="方正兰亭黑_GBK" panose="02000000000000000000" pitchFamily="2" charset="-122"/>
            </a:endParaRPr>
          </a:p>
        </p:txBody>
      </p:sp>
      <p:sp>
        <p:nvSpPr>
          <p:cNvPr id="20" name="矩形 47">
            <a:extLst>
              <a:ext uri="{FF2B5EF4-FFF2-40B4-BE49-F238E27FC236}">
                <a16:creationId xmlns:a16="http://schemas.microsoft.com/office/drawing/2014/main" id="{BACE6739-780B-4B03-A21C-8E6CB96C7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77" y="1998664"/>
            <a:ext cx="3152775" cy="549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1431" tIns="45716" rIns="91431" bIns="45716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4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方正兰亭黑_GBK" panose="02000000000000000000" pitchFamily="2" charset="-122"/>
              </a:rPr>
              <a:t>依靠冠德的油站、品牌、口碑迅速积累客户新人</a:t>
            </a:r>
            <a:endParaRPr lang="zh-CN" altLang="en-US" sz="1400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1" name="矩形 45">
            <a:extLst>
              <a:ext uri="{FF2B5EF4-FFF2-40B4-BE49-F238E27FC236}">
                <a16:creationId xmlns:a16="http://schemas.microsoft.com/office/drawing/2014/main" id="{7B7FA76C-CE72-43CA-AC92-9114DD9F9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75" y="5149852"/>
            <a:ext cx="1800475" cy="34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8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方正兰亭黑_GBK" panose="02000000000000000000" pitchFamily="2" charset="-122"/>
              </a:rPr>
              <a:t>立足线下的根基</a:t>
            </a:r>
            <a:endParaRPr lang="en-US" sz="1800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  <a:sym typeface="方正兰亭黑_GBK" panose="02000000000000000000" pitchFamily="2" charset="-122"/>
            </a:endParaRPr>
          </a:p>
        </p:txBody>
      </p:sp>
      <p:sp>
        <p:nvSpPr>
          <p:cNvPr id="22" name="矩形 47">
            <a:extLst>
              <a:ext uri="{FF2B5EF4-FFF2-40B4-BE49-F238E27FC236}">
                <a16:creationId xmlns:a16="http://schemas.microsoft.com/office/drawing/2014/main" id="{33973031-01B7-4346-BF8A-71B2A2134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77" y="5476876"/>
            <a:ext cx="3152775" cy="56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1431" tIns="45716" rIns="91431" bIns="45716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方正兰亭黑_GBK" panose="02000000000000000000" pitchFamily="2" charset="-122"/>
              </a:rPr>
              <a:t>立足线下，立足消费场景，问抓稳打促进业务发展</a:t>
            </a:r>
            <a:endParaRPr lang="zh-CN" altLang="en-US" sz="1400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3" name="矩形 47">
            <a:extLst>
              <a:ext uri="{FF2B5EF4-FFF2-40B4-BE49-F238E27FC236}">
                <a16:creationId xmlns:a16="http://schemas.microsoft.com/office/drawing/2014/main" id="{1F0B21EE-FF2D-4E4B-87F2-430AAF1DF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75" y="2752726"/>
            <a:ext cx="1569642" cy="34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8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方正兰亭黑_GBK" panose="02000000000000000000" pitchFamily="2" charset="-122"/>
              </a:rPr>
              <a:t>精准用户群体</a:t>
            </a:r>
            <a:endParaRPr lang="en-US" sz="1800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  <a:sym typeface="方正兰亭黑_GBK" panose="02000000000000000000" pitchFamily="2" charset="-122"/>
            </a:endParaRPr>
          </a:p>
        </p:txBody>
      </p:sp>
      <p:sp>
        <p:nvSpPr>
          <p:cNvPr id="24" name="矩形 47">
            <a:extLst>
              <a:ext uri="{FF2B5EF4-FFF2-40B4-BE49-F238E27FC236}">
                <a16:creationId xmlns:a16="http://schemas.microsoft.com/office/drawing/2014/main" id="{5BC90174-B341-4791-9442-AEC059142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77" y="3079751"/>
            <a:ext cx="3152775" cy="786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1431" tIns="45716" rIns="91431" bIns="45716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加油的客户特征非常精准，在成为我们的客户的第一瞬间，已经具备明确的用户画像</a:t>
            </a:r>
          </a:p>
        </p:txBody>
      </p:sp>
      <p:sp>
        <p:nvSpPr>
          <p:cNvPr id="25" name="矩形 51">
            <a:extLst>
              <a:ext uri="{FF2B5EF4-FFF2-40B4-BE49-F238E27FC236}">
                <a16:creationId xmlns:a16="http://schemas.microsoft.com/office/drawing/2014/main" id="{0F76EB72-8F6E-4582-B9F6-53F5675D9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76" y="4070352"/>
            <a:ext cx="2262140" cy="34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8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方正兰亭黑_GBK" panose="02000000000000000000" pitchFamily="2" charset="-122"/>
              </a:rPr>
              <a:t>领先行业的平台产品</a:t>
            </a:r>
            <a:endParaRPr lang="en-US" sz="1800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  <a:sym typeface="方正兰亭黑_GBK" panose="02000000000000000000" pitchFamily="2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36FB285-F7AC-4341-B99A-776578A7D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77" y="4395790"/>
            <a:ext cx="3152775" cy="56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1431" tIns="45716" rIns="91431" bIns="45716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方正兰亭黑_GBK" panose="02000000000000000000" pitchFamily="2" charset="-122"/>
              </a:rPr>
              <a:t>已经具备智慧油站平台产品，行业内领先</a:t>
            </a:r>
            <a:endParaRPr lang="zh-CN" altLang="en-US" sz="1400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7" name="矩形 53">
            <a:extLst>
              <a:ext uri="{FF2B5EF4-FFF2-40B4-BE49-F238E27FC236}">
                <a16:creationId xmlns:a16="http://schemas.microsoft.com/office/drawing/2014/main" id="{CFAFA3DC-D61A-4D54-9826-F4B97D392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978" y="1543964"/>
            <a:ext cx="1338810" cy="34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8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方正兰亭黑_GBK" panose="02000000000000000000" pitchFamily="2" charset="-122"/>
              </a:rPr>
              <a:t>冠德大后方</a:t>
            </a:r>
            <a:endParaRPr lang="en-US" sz="1800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  <a:sym typeface="方正兰亭黑_GBK" panose="02000000000000000000" pitchFamily="2" charset="-122"/>
            </a:endParaRPr>
          </a:p>
        </p:txBody>
      </p:sp>
      <p:sp>
        <p:nvSpPr>
          <p:cNvPr id="28" name="矩形 54">
            <a:extLst>
              <a:ext uri="{FF2B5EF4-FFF2-40B4-BE49-F238E27FC236}">
                <a16:creationId xmlns:a16="http://schemas.microsoft.com/office/drawing/2014/main" id="{B654B784-9444-4B72-894F-71114C13C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286" y="2176204"/>
            <a:ext cx="1569642" cy="34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8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方正兰亭黑_GBK" panose="02000000000000000000" pitchFamily="2" charset="-122"/>
              </a:rPr>
              <a:t>精准用户群体</a:t>
            </a:r>
            <a:endParaRPr lang="en-US" sz="1800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  <a:sym typeface="方正兰亭黑_GBK" panose="02000000000000000000" pitchFamily="2" charset="-122"/>
            </a:endParaRPr>
          </a:p>
        </p:txBody>
      </p:sp>
      <p:sp>
        <p:nvSpPr>
          <p:cNvPr id="29" name="矩形 55">
            <a:extLst>
              <a:ext uri="{FF2B5EF4-FFF2-40B4-BE49-F238E27FC236}">
                <a16:creationId xmlns:a16="http://schemas.microsoft.com/office/drawing/2014/main" id="{E25AC08A-BA5C-4BCE-A903-6C39E951A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982" y="5314036"/>
            <a:ext cx="2262140" cy="34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8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方正兰亭黑_GBK" panose="02000000000000000000" pitchFamily="2" charset="-122"/>
              </a:rPr>
              <a:t>领先行业的平台产品</a:t>
            </a:r>
            <a:endParaRPr lang="en-US" sz="1800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  <a:sym typeface="方正兰亭黑_GBK" panose="02000000000000000000" pitchFamily="2" charset="-122"/>
            </a:endParaRPr>
          </a:p>
        </p:txBody>
      </p:sp>
      <p:sp>
        <p:nvSpPr>
          <p:cNvPr id="30" name="矩形 56">
            <a:extLst>
              <a:ext uri="{FF2B5EF4-FFF2-40B4-BE49-F238E27FC236}">
                <a16:creationId xmlns:a16="http://schemas.microsoft.com/office/drawing/2014/main" id="{5129C049-5C6F-46C0-960C-43DAA933E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5644" y="5849427"/>
            <a:ext cx="1800475" cy="34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8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方正兰亭黑_GBK" panose="02000000000000000000" pitchFamily="2" charset="-122"/>
              </a:rPr>
              <a:t>立足线下的根基</a:t>
            </a:r>
            <a:endParaRPr lang="en-US" sz="1800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  <a:sym typeface="方正兰亭黑_GBK" panose="02000000000000000000" pitchFamily="2" charset="-122"/>
            </a:endParaRPr>
          </a:p>
        </p:txBody>
      </p:sp>
      <p:sp>
        <p:nvSpPr>
          <p:cNvPr id="31" name="TextBox 53">
            <a:extLst>
              <a:ext uri="{FF2B5EF4-FFF2-40B4-BE49-F238E27FC236}">
                <a16:creationId xmlns:a16="http://schemas.microsoft.com/office/drawing/2014/main" id="{1096BB91-25FC-4B43-86D3-8E0AD6BA2A8C}"/>
              </a:ext>
            </a:extLst>
          </p:cNvPr>
          <p:cNvSpPr txBox="1"/>
          <p:nvPr/>
        </p:nvSpPr>
        <p:spPr>
          <a:xfrm>
            <a:off x="9384213" y="6981395"/>
            <a:ext cx="2376417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67" dirty="0"/>
              <a:t>延时文字，不要可以删除</a:t>
            </a:r>
          </a:p>
        </p:txBody>
      </p:sp>
      <p:cxnSp>
        <p:nvCxnSpPr>
          <p:cNvPr id="32" name="Straight Connector 43">
            <a:extLst>
              <a:ext uri="{FF2B5EF4-FFF2-40B4-BE49-F238E27FC236}">
                <a16:creationId xmlns:a16="http://schemas.microsoft.com/office/drawing/2014/main" id="{D9ABCFC2-9671-4603-9D27-CF083211D26A}"/>
              </a:ext>
            </a:extLst>
          </p:cNvPr>
          <p:cNvCxnSpPr/>
          <p:nvPr/>
        </p:nvCxnSpPr>
        <p:spPr>
          <a:xfrm>
            <a:off x="7328452" y="2042550"/>
            <a:ext cx="0" cy="3771981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853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>
            <a:extLst>
              <a:ext uri="{FF2B5EF4-FFF2-40B4-BE49-F238E27FC236}">
                <a16:creationId xmlns:a16="http://schemas.microsoft.com/office/drawing/2014/main" id="{3968BAFE-CF21-487A-B346-393B74213279}"/>
              </a:ext>
            </a:extLst>
          </p:cNvPr>
          <p:cNvSpPr/>
          <p:nvPr/>
        </p:nvSpPr>
        <p:spPr>
          <a:xfrm>
            <a:off x="3797024" y="0"/>
            <a:ext cx="839497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F560FBE3-9CD9-47F7-A679-C1EF83535C33}"/>
              </a:ext>
            </a:extLst>
          </p:cNvPr>
          <p:cNvSpPr/>
          <p:nvPr/>
        </p:nvSpPr>
        <p:spPr>
          <a:xfrm>
            <a:off x="0" y="0"/>
            <a:ext cx="380553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B53AA0B2-CF46-47B8-8B12-718FBFD659D5}"/>
              </a:ext>
            </a:extLst>
          </p:cNvPr>
          <p:cNvSpPr txBox="1"/>
          <p:nvPr/>
        </p:nvSpPr>
        <p:spPr>
          <a:xfrm>
            <a:off x="3006075" y="407682"/>
            <a:ext cx="6179850" cy="538601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独一无二的冠德陆陆畅</a:t>
            </a:r>
            <a:endParaRPr kumimoji="0" lang="id-ID" sz="32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grpSp>
        <p:nvGrpSpPr>
          <p:cNvPr id="44" name="Group 11">
            <a:extLst>
              <a:ext uri="{FF2B5EF4-FFF2-40B4-BE49-F238E27FC236}">
                <a16:creationId xmlns:a16="http://schemas.microsoft.com/office/drawing/2014/main" id="{BCE78841-9B32-4FD3-A5E3-71F41D9EA69E}"/>
              </a:ext>
            </a:extLst>
          </p:cNvPr>
          <p:cNvGrpSpPr/>
          <p:nvPr/>
        </p:nvGrpSpPr>
        <p:grpSpPr>
          <a:xfrm>
            <a:off x="1507778" y="1867753"/>
            <a:ext cx="9176443" cy="2760453"/>
            <a:chOff x="2477730" y="3952566"/>
            <a:chExt cx="19435418" cy="5846552"/>
          </a:xfrm>
        </p:grpSpPr>
        <p:grpSp>
          <p:nvGrpSpPr>
            <p:cNvPr id="45" name="Group 12">
              <a:extLst>
                <a:ext uri="{FF2B5EF4-FFF2-40B4-BE49-F238E27FC236}">
                  <a16:creationId xmlns:a16="http://schemas.microsoft.com/office/drawing/2014/main" id="{16B04168-5088-46AA-970F-C4C618DE1A44}"/>
                </a:ext>
              </a:extLst>
            </p:cNvPr>
            <p:cNvGrpSpPr/>
            <p:nvPr/>
          </p:nvGrpSpPr>
          <p:grpSpPr>
            <a:xfrm>
              <a:off x="2477730" y="3952566"/>
              <a:ext cx="19435418" cy="1858297"/>
              <a:chOff x="2477730" y="3952567"/>
              <a:chExt cx="19435420" cy="1858297"/>
            </a:xfrm>
          </p:grpSpPr>
          <p:sp>
            <p:nvSpPr>
              <p:cNvPr id="62" name="Rounded Rectangle 29">
                <a:extLst>
                  <a:ext uri="{FF2B5EF4-FFF2-40B4-BE49-F238E27FC236}">
                    <a16:creationId xmlns:a16="http://schemas.microsoft.com/office/drawing/2014/main" id="{13BE33D6-F637-42AA-9619-075A97EE3682}"/>
                  </a:ext>
                </a:extLst>
              </p:cNvPr>
              <p:cNvSpPr/>
              <p:nvPr/>
            </p:nvSpPr>
            <p:spPr>
              <a:xfrm>
                <a:off x="2477730" y="3952567"/>
                <a:ext cx="2330244" cy="1858297"/>
              </a:xfrm>
              <a:prstGeom prst="roundRect">
                <a:avLst/>
              </a:prstGeom>
              <a:solidFill>
                <a:srgbClr val="D4402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Rectangle 30">
                <a:extLst>
                  <a:ext uri="{FF2B5EF4-FFF2-40B4-BE49-F238E27FC236}">
                    <a16:creationId xmlns:a16="http://schemas.microsoft.com/office/drawing/2014/main" id="{1BE35912-AA9E-4254-9F50-EA911A4345C1}"/>
                  </a:ext>
                </a:extLst>
              </p:cNvPr>
              <p:cNvSpPr/>
              <p:nvPr/>
            </p:nvSpPr>
            <p:spPr>
              <a:xfrm>
                <a:off x="3341982" y="3952567"/>
                <a:ext cx="4023359" cy="1858297"/>
              </a:xfrm>
              <a:prstGeom prst="rect">
                <a:avLst/>
              </a:prstGeom>
              <a:solidFill>
                <a:srgbClr val="46556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Rectangle 31">
                <a:extLst>
                  <a:ext uri="{FF2B5EF4-FFF2-40B4-BE49-F238E27FC236}">
                    <a16:creationId xmlns:a16="http://schemas.microsoft.com/office/drawing/2014/main" id="{FA5EF1CF-9661-4645-AF72-4E18A6FD97B4}"/>
                  </a:ext>
                </a:extLst>
              </p:cNvPr>
              <p:cNvSpPr/>
              <p:nvPr/>
            </p:nvSpPr>
            <p:spPr>
              <a:xfrm>
                <a:off x="7365341" y="3952567"/>
                <a:ext cx="4023359" cy="1858297"/>
              </a:xfrm>
              <a:prstGeom prst="rect">
                <a:avLst/>
              </a:prstGeom>
              <a:solidFill>
                <a:srgbClr val="45BE9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Rectangle 32">
                <a:extLst>
                  <a:ext uri="{FF2B5EF4-FFF2-40B4-BE49-F238E27FC236}">
                    <a16:creationId xmlns:a16="http://schemas.microsoft.com/office/drawing/2014/main" id="{2764F1C1-5D09-41CD-8092-89122A5F55EA}"/>
                  </a:ext>
                </a:extLst>
              </p:cNvPr>
              <p:cNvSpPr/>
              <p:nvPr/>
            </p:nvSpPr>
            <p:spPr>
              <a:xfrm>
                <a:off x="11388701" y="3952567"/>
                <a:ext cx="4023360" cy="1858297"/>
              </a:xfrm>
              <a:prstGeom prst="rect">
                <a:avLst/>
              </a:prstGeom>
              <a:solidFill>
                <a:srgbClr val="A0BC3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Rectangle 33">
                <a:extLst>
                  <a:ext uri="{FF2B5EF4-FFF2-40B4-BE49-F238E27FC236}">
                    <a16:creationId xmlns:a16="http://schemas.microsoft.com/office/drawing/2014/main" id="{F1882A98-D92E-4569-862A-840654856EE6}"/>
                  </a:ext>
                </a:extLst>
              </p:cNvPr>
              <p:cNvSpPr/>
              <p:nvPr/>
            </p:nvSpPr>
            <p:spPr>
              <a:xfrm>
                <a:off x="15412061" y="3952567"/>
                <a:ext cx="4023360" cy="1858297"/>
              </a:xfrm>
              <a:prstGeom prst="rect">
                <a:avLst/>
              </a:prstGeom>
              <a:solidFill>
                <a:srgbClr val="FB873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Isosceles Triangle 34">
                <a:extLst>
                  <a:ext uri="{FF2B5EF4-FFF2-40B4-BE49-F238E27FC236}">
                    <a16:creationId xmlns:a16="http://schemas.microsoft.com/office/drawing/2014/main" id="{14760CB6-875A-43C4-A833-062391B9B09B}"/>
                  </a:ext>
                </a:extLst>
              </p:cNvPr>
              <p:cNvSpPr/>
              <p:nvPr/>
            </p:nvSpPr>
            <p:spPr>
              <a:xfrm rot="5400000">
                <a:off x="19745137" y="3642851"/>
                <a:ext cx="1858297" cy="2477729"/>
              </a:xfrm>
              <a:prstGeom prst="triangle">
                <a:avLst/>
              </a:prstGeom>
              <a:solidFill>
                <a:srgbClr val="0087B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" name="Isosceles Triangle 35">
                <a:extLst>
                  <a:ext uri="{FF2B5EF4-FFF2-40B4-BE49-F238E27FC236}">
                    <a16:creationId xmlns:a16="http://schemas.microsoft.com/office/drawing/2014/main" id="{846739E7-2B83-4BC0-B96B-808F35724F1C}"/>
                  </a:ext>
                </a:extLst>
              </p:cNvPr>
              <p:cNvSpPr/>
              <p:nvPr/>
            </p:nvSpPr>
            <p:spPr>
              <a:xfrm rot="5400000">
                <a:off x="21142991" y="4440740"/>
                <a:ext cx="658368" cy="881950"/>
              </a:xfrm>
              <a:prstGeom prst="triangle">
                <a:avLst/>
              </a:prstGeom>
              <a:solidFill>
                <a:srgbClr val="D4402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6" name="TextBox 9">
              <a:extLst>
                <a:ext uri="{FF2B5EF4-FFF2-40B4-BE49-F238E27FC236}">
                  <a16:creationId xmlns:a16="http://schemas.microsoft.com/office/drawing/2014/main" id="{9D489FA1-3D1F-421F-9127-25776D682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1982" y="4474815"/>
              <a:ext cx="4023359" cy="847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线下油站业务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TextBox 9">
              <a:extLst>
                <a:ext uri="{FF2B5EF4-FFF2-40B4-BE49-F238E27FC236}">
                  <a16:creationId xmlns:a16="http://schemas.microsoft.com/office/drawing/2014/main" id="{E9669643-5BC8-431A-AAEE-FE47ADA7A1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5341" y="4482410"/>
              <a:ext cx="4023359" cy="847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用户识别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TextBox 9">
              <a:extLst>
                <a:ext uri="{FF2B5EF4-FFF2-40B4-BE49-F238E27FC236}">
                  <a16:creationId xmlns:a16="http://schemas.microsoft.com/office/drawing/2014/main" id="{12B0CD1C-C510-487C-9B7C-547E2750E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88700" y="4482410"/>
              <a:ext cx="4023359" cy="847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用户分析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TextBox 9">
              <a:extLst>
                <a:ext uri="{FF2B5EF4-FFF2-40B4-BE49-F238E27FC236}">
                  <a16:creationId xmlns:a16="http://schemas.microsoft.com/office/drawing/2014/main" id="{06B73B3C-C2DE-40FB-867A-DE0EEE30D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12060" y="4482410"/>
              <a:ext cx="4023359" cy="847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车生活服务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Oval 17">
              <a:extLst>
                <a:ext uri="{FF2B5EF4-FFF2-40B4-BE49-F238E27FC236}">
                  <a16:creationId xmlns:a16="http://schemas.microsoft.com/office/drawing/2014/main" id="{D0458A2F-4D32-487B-8518-D07CE800CD91}"/>
                </a:ext>
              </a:extLst>
            </p:cNvPr>
            <p:cNvSpPr/>
            <p:nvPr/>
          </p:nvSpPr>
          <p:spPr>
            <a:xfrm>
              <a:off x="9220885" y="5924168"/>
              <a:ext cx="365760" cy="365760"/>
            </a:xfrm>
            <a:prstGeom prst="ellipse">
              <a:avLst/>
            </a:prstGeom>
            <a:solidFill>
              <a:srgbClr val="45BE9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1" name="Straight Connector 18">
              <a:extLst>
                <a:ext uri="{FF2B5EF4-FFF2-40B4-BE49-F238E27FC236}">
                  <a16:creationId xmlns:a16="http://schemas.microsoft.com/office/drawing/2014/main" id="{B20C60FF-D095-4F27-BDFB-3502AAACCC57}"/>
                </a:ext>
              </a:extLst>
            </p:cNvPr>
            <p:cNvCxnSpPr/>
            <p:nvPr/>
          </p:nvCxnSpPr>
          <p:spPr>
            <a:xfrm flipV="1">
              <a:off x="9403765" y="6289929"/>
              <a:ext cx="0" cy="784614"/>
            </a:xfrm>
            <a:prstGeom prst="line">
              <a:avLst/>
            </a:prstGeom>
            <a:noFill/>
            <a:ln w="6350" cap="flat" cmpd="sng" algn="ctr">
              <a:solidFill>
                <a:srgbClr val="45BE9B"/>
              </a:solidFill>
              <a:prstDash val="solid"/>
              <a:miter lim="800000"/>
            </a:ln>
            <a:effectLst/>
          </p:spPr>
        </p:cxnSp>
        <p:sp>
          <p:nvSpPr>
            <p:cNvPr id="52" name="Oval 19">
              <a:extLst>
                <a:ext uri="{FF2B5EF4-FFF2-40B4-BE49-F238E27FC236}">
                  <a16:creationId xmlns:a16="http://schemas.microsoft.com/office/drawing/2014/main" id="{6BD917F6-C3D0-4625-8AF5-0CCC36E739FC}"/>
                </a:ext>
              </a:extLst>
            </p:cNvPr>
            <p:cNvSpPr/>
            <p:nvPr/>
          </p:nvSpPr>
          <p:spPr>
            <a:xfrm>
              <a:off x="8946565" y="7052160"/>
              <a:ext cx="914399" cy="914399"/>
            </a:xfrm>
            <a:prstGeom prst="ellipse">
              <a:avLst/>
            </a:prstGeom>
            <a:solidFill>
              <a:srgbClr val="45BE9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Oval 20">
              <a:extLst>
                <a:ext uri="{FF2B5EF4-FFF2-40B4-BE49-F238E27FC236}">
                  <a16:creationId xmlns:a16="http://schemas.microsoft.com/office/drawing/2014/main" id="{9B91EA1F-44A9-476F-A878-B341542E1114}"/>
                </a:ext>
              </a:extLst>
            </p:cNvPr>
            <p:cNvSpPr/>
            <p:nvPr/>
          </p:nvSpPr>
          <p:spPr>
            <a:xfrm>
              <a:off x="17278418" y="5958636"/>
              <a:ext cx="365760" cy="365760"/>
            </a:xfrm>
            <a:prstGeom prst="ellipse">
              <a:avLst/>
            </a:prstGeom>
            <a:solidFill>
              <a:srgbClr val="FB873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4" name="Straight Connector 21">
              <a:extLst>
                <a:ext uri="{FF2B5EF4-FFF2-40B4-BE49-F238E27FC236}">
                  <a16:creationId xmlns:a16="http://schemas.microsoft.com/office/drawing/2014/main" id="{586DB2C4-E035-4CFF-BCAA-818625846141}"/>
                </a:ext>
              </a:extLst>
            </p:cNvPr>
            <p:cNvCxnSpPr/>
            <p:nvPr/>
          </p:nvCxnSpPr>
          <p:spPr>
            <a:xfrm flipV="1">
              <a:off x="17461298" y="6324397"/>
              <a:ext cx="0" cy="784614"/>
            </a:xfrm>
            <a:prstGeom prst="line">
              <a:avLst/>
            </a:prstGeom>
            <a:noFill/>
            <a:ln w="6350" cap="flat" cmpd="sng" algn="ctr">
              <a:solidFill>
                <a:srgbClr val="FB8734"/>
              </a:solidFill>
              <a:prstDash val="solid"/>
              <a:miter lim="800000"/>
            </a:ln>
            <a:effectLst/>
          </p:spPr>
        </p:cxnSp>
        <p:sp>
          <p:nvSpPr>
            <p:cNvPr id="55" name="Oval 22">
              <a:extLst>
                <a:ext uri="{FF2B5EF4-FFF2-40B4-BE49-F238E27FC236}">
                  <a16:creationId xmlns:a16="http://schemas.microsoft.com/office/drawing/2014/main" id="{73FEADAA-D15E-4666-B422-AAFB3222DD98}"/>
                </a:ext>
              </a:extLst>
            </p:cNvPr>
            <p:cNvSpPr/>
            <p:nvPr/>
          </p:nvSpPr>
          <p:spPr>
            <a:xfrm>
              <a:off x="17004099" y="7086630"/>
              <a:ext cx="914399" cy="914399"/>
            </a:xfrm>
            <a:prstGeom prst="ellipse">
              <a:avLst/>
            </a:prstGeom>
            <a:solidFill>
              <a:srgbClr val="FB873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Oval 23">
              <a:extLst>
                <a:ext uri="{FF2B5EF4-FFF2-40B4-BE49-F238E27FC236}">
                  <a16:creationId xmlns:a16="http://schemas.microsoft.com/office/drawing/2014/main" id="{1CEF698D-9FDA-4D22-A8C7-B14F5A9458E8}"/>
                </a:ext>
              </a:extLst>
            </p:cNvPr>
            <p:cNvSpPr/>
            <p:nvPr/>
          </p:nvSpPr>
          <p:spPr>
            <a:xfrm>
              <a:off x="13249650" y="5921739"/>
              <a:ext cx="365760" cy="365760"/>
            </a:xfrm>
            <a:prstGeom prst="ellipse">
              <a:avLst/>
            </a:prstGeom>
            <a:solidFill>
              <a:srgbClr val="A0BC3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7" name="Straight Connector 24">
              <a:extLst>
                <a:ext uri="{FF2B5EF4-FFF2-40B4-BE49-F238E27FC236}">
                  <a16:creationId xmlns:a16="http://schemas.microsoft.com/office/drawing/2014/main" id="{88AF31A3-4572-4C47-9B31-42DF4DC3A8F6}"/>
                </a:ext>
              </a:extLst>
            </p:cNvPr>
            <p:cNvCxnSpPr/>
            <p:nvPr/>
          </p:nvCxnSpPr>
          <p:spPr>
            <a:xfrm flipV="1">
              <a:off x="13432531" y="6287499"/>
              <a:ext cx="0" cy="2651760"/>
            </a:xfrm>
            <a:prstGeom prst="line">
              <a:avLst/>
            </a:prstGeom>
            <a:noFill/>
            <a:ln w="6350" cap="flat" cmpd="sng" algn="ctr">
              <a:solidFill>
                <a:srgbClr val="A0BC34"/>
              </a:solidFill>
              <a:prstDash val="solid"/>
              <a:miter lim="800000"/>
            </a:ln>
            <a:effectLst/>
          </p:spPr>
        </p:cxnSp>
        <p:sp>
          <p:nvSpPr>
            <p:cNvPr id="58" name="Oval 25">
              <a:extLst>
                <a:ext uri="{FF2B5EF4-FFF2-40B4-BE49-F238E27FC236}">
                  <a16:creationId xmlns:a16="http://schemas.microsoft.com/office/drawing/2014/main" id="{67D1309D-467E-4AF5-9299-6077D146747F}"/>
                </a:ext>
              </a:extLst>
            </p:cNvPr>
            <p:cNvSpPr/>
            <p:nvPr/>
          </p:nvSpPr>
          <p:spPr>
            <a:xfrm>
              <a:off x="12975331" y="8847820"/>
              <a:ext cx="914399" cy="914399"/>
            </a:xfrm>
            <a:prstGeom prst="ellipse">
              <a:avLst/>
            </a:prstGeom>
            <a:solidFill>
              <a:srgbClr val="A0BC3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Oval 26">
              <a:extLst>
                <a:ext uri="{FF2B5EF4-FFF2-40B4-BE49-F238E27FC236}">
                  <a16:creationId xmlns:a16="http://schemas.microsoft.com/office/drawing/2014/main" id="{FA152665-8AD4-456F-B1C0-DFBB0019FA61}"/>
                </a:ext>
              </a:extLst>
            </p:cNvPr>
            <p:cNvSpPr/>
            <p:nvPr/>
          </p:nvSpPr>
          <p:spPr>
            <a:xfrm>
              <a:off x="5109522" y="5958638"/>
              <a:ext cx="365760" cy="365760"/>
            </a:xfrm>
            <a:prstGeom prst="ellipse">
              <a:avLst/>
            </a:prstGeom>
            <a:solidFill>
              <a:srgbClr val="46556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0" name="Straight Connector 27">
              <a:extLst>
                <a:ext uri="{FF2B5EF4-FFF2-40B4-BE49-F238E27FC236}">
                  <a16:creationId xmlns:a16="http://schemas.microsoft.com/office/drawing/2014/main" id="{F13C5F34-C97E-4F79-B0D5-8F3576CE10F7}"/>
                </a:ext>
              </a:extLst>
            </p:cNvPr>
            <p:cNvCxnSpPr/>
            <p:nvPr/>
          </p:nvCxnSpPr>
          <p:spPr>
            <a:xfrm flipV="1">
              <a:off x="5292402" y="6324398"/>
              <a:ext cx="0" cy="2651760"/>
            </a:xfrm>
            <a:prstGeom prst="line">
              <a:avLst/>
            </a:prstGeom>
            <a:noFill/>
            <a:ln w="6350" cap="flat" cmpd="sng" algn="ctr">
              <a:solidFill>
                <a:srgbClr val="46556A"/>
              </a:solidFill>
              <a:prstDash val="solid"/>
              <a:miter lim="800000"/>
            </a:ln>
            <a:effectLst/>
          </p:spPr>
        </p:cxnSp>
        <p:sp>
          <p:nvSpPr>
            <p:cNvPr id="61" name="Oval 28">
              <a:extLst>
                <a:ext uri="{FF2B5EF4-FFF2-40B4-BE49-F238E27FC236}">
                  <a16:creationId xmlns:a16="http://schemas.microsoft.com/office/drawing/2014/main" id="{98854671-5985-4D39-9840-6A16B6FF6658}"/>
                </a:ext>
              </a:extLst>
            </p:cNvPr>
            <p:cNvSpPr/>
            <p:nvPr/>
          </p:nvSpPr>
          <p:spPr>
            <a:xfrm>
              <a:off x="4835203" y="8884719"/>
              <a:ext cx="914399" cy="914399"/>
            </a:xfrm>
            <a:prstGeom prst="ellipse">
              <a:avLst/>
            </a:prstGeom>
            <a:solidFill>
              <a:srgbClr val="46556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9" name="Rectangle 36">
            <a:extLst>
              <a:ext uri="{FF2B5EF4-FFF2-40B4-BE49-F238E27FC236}">
                <a16:creationId xmlns:a16="http://schemas.microsoft.com/office/drawing/2014/main" id="{4C6C4B52-04F2-4B30-AD9F-CB46AE5B05A3}"/>
              </a:ext>
            </a:extLst>
          </p:cNvPr>
          <p:cNvSpPr/>
          <p:nvPr/>
        </p:nvSpPr>
        <p:spPr>
          <a:xfrm>
            <a:off x="1773266" y="5171502"/>
            <a:ext cx="1947703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44546A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线下的加油的消费者</a:t>
            </a:r>
            <a:endParaRPr lang="en-US" sz="1400" dirty="0">
              <a:solidFill>
                <a:srgbClr val="44546A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Rectangle 38">
            <a:extLst>
              <a:ext uri="{FF2B5EF4-FFF2-40B4-BE49-F238E27FC236}">
                <a16:creationId xmlns:a16="http://schemas.microsoft.com/office/drawing/2014/main" id="{97560806-033B-41A1-941F-163317F9684B}"/>
              </a:ext>
            </a:extLst>
          </p:cNvPr>
          <p:cNvSpPr/>
          <p:nvPr/>
        </p:nvSpPr>
        <p:spPr>
          <a:xfrm>
            <a:off x="3737742" y="4271494"/>
            <a:ext cx="1947703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44546A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建立用户的概念</a:t>
            </a:r>
            <a:endParaRPr lang="en-US" altLang="zh-CN" sz="1400" dirty="0">
              <a:solidFill>
                <a:srgbClr val="44546A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44546A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将消费者转变为用户</a:t>
            </a:r>
            <a:endParaRPr lang="en-US" altLang="zh-CN" sz="1400" dirty="0">
              <a:solidFill>
                <a:srgbClr val="44546A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Rectangle 40">
            <a:extLst>
              <a:ext uri="{FF2B5EF4-FFF2-40B4-BE49-F238E27FC236}">
                <a16:creationId xmlns:a16="http://schemas.microsoft.com/office/drawing/2014/main" id="{9DF8AE1C-AC38-4CA6-AD33-F672A0FFEA95}"/>
              </a:ext>
            </a:extLst>
          </p:cNvPr>
          <p:cNvSpPr/>
          <p:nvPr/>
        </p:nvSpPr>
        <p:spPr>
          <a:xfrm>
            <a:off x="5707444" y="5171502"/>
            <a:ext cx="1947703" cy="1023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44546A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基于用户的各类信息与行为数据，分析用户的行为画像</a:t>
            </a:r>
            <a:endParaRPr lang="en-US" altLang="zh-CN" sz="1400" i="1" dirty="0">
              <a:solidFill>
                <a:srgbClr val="44546A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Rectangle 42">
            <a:extLst>
              <a:ext uri="{FF2B5EF4-FFF2-40B4-BE49-F238E27FC236}">
                <a16:creationId xmlns:a16="http://schemas.microsoft.com/office/drawing/2014/main" id="{B4AEC3A3-4714-48E7-AF04-D75870466257}"/>
              </a:ext>
            </a:extLst>
          </p:cNvPr>
          <p:cNvSpPr/>
          <p:nvPr/>
        </p:nvSpPr>
        <p:spPr>
          <a:xfrm>
            <a:off x="7640040" y="4315511"/>
            <a:ext cx="1947703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44546A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为用户提供丰富的汽车生活服务内容</a:t>
            </a:r>
            <a:endParaRPr lang="en-US" sz="1400" i="1" dirty="0">
              <a:solidFill>
                <a:srgbClr val="44546A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Box 37">
            <a:extLst>
              <a:ext uri="{FF2B5EF4-FFF2-40B4-BE49-F238E27FC236}">
                <a16:creationId xmlns:a16="http://schemas.microsoft.com/office/drawing/2014/main" id="{35046069-6481-48CE-9043-05D858D1B026}"/>
              </a:ext>
            </a:extLst>
          </p:cNvPr>
          <p:cNvSpPr txBox="1"/>
          <p:nvPr/>
        </p:nvSpPr>
        <p:spPr>
          <a:xfrm>
            <a:off x="1776529" y="4730101"/>
            <a:ext cx="1947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44546A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消费者</a:t>
            </a:r>
            <a:endParaRPr lang="en-US" sz="2400" dirty="0">
              <a:solidFill>
                <a:srgbClr val="44546A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TextBox 39">
            <a:extLst>
              <a:ext uri="{FF2B5EF4-FFF2-40B4-BE49-F238E27FC236}">
                <a16:creationId xmlns:a16="http://schemas.microsoft.com/office/drawing/2014/main" id="{1A305F68-2113-40A3-95E4-B139652CEED4}"/>
              </a:ext>
            </a:extLst>
          </p:cNvPr>
          <p:cNvSpPr txBox="1"/>
          <p:nvPr/>
        </p:nvSpPr>
        <p:spPr>
          <a:xfrm>
            <a:off x="3720971" y="3853846"/>
            <a:ext cx="1947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44546A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en-US" sz="2400" dirty="0">
              <a:solidFill>
                <a:srgbClr val="44546A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TextBox 41">
            <a:extLst>
              <a:ext uri="{FF2B5EF4-FFF2-40B4-BE49-F238E27FC236}">
                <a16:creationId xmlns:a16="http://schemas.microsoft.com/office/drawing/2014/main" id="{367658E2-829B-4442-9674-A7FCA6AD7D73}"/>
              </a:ext>
            </a:extLst>
          </p:cNvPr>
          <p:cNvSpPr txBox="1"/>
          <p:nvPr/>
        </p:nvSpPr>
        <p:spPr>
          <a:xfrm>
            <a:off x="5715098" y="4730101"/>
            <a:ext cx="1947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44546A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</a:t>
            </a:r>
            <a:endParaRPr lang="en-US" sz="2400" dirty="0">
              <a:solidFill>
                <a:srgbClr val="44546A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TextBox 43">
            <a:extLst>
              <a:ext uri="{FF2B5EF4-FFF2-40B4-BE49-F238E27FC236}">
                <a16:creationId xmlns:a16="http://schemas.microsoft.com/office/drawing/2014/main" id="{8E45A5B8-5B04-4CC5-8783-7F3AF9C88916}"/>
              </a:ext>
            </a:extLst>
          </p:cNvPr>
          <p:cNvSpPr txBox="1"/>
          <p:nvPr/>
        </p:nvSpPr>
        <p:spPr>
          <a:xfrm>
            <a:off x="7640041" y="3842340"/>
            <a:ext cx="1947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44546A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生态服务</a:t>
            </a:r>
            <a:endParaRPr lang="en-US" sz="2400" dirty="0">
              <a:solidFill>
                <a:srgbClr val="44546A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左大括号 76">
            <a:extLst>
              <a:ext uri="{FF2B5EF4-FFF2-40B4-BE49-F238E27FC236}">
                <a16:creationId xmlns:a16="http://schemas.microsoft.com/office/drawing/2014/main" id="{C4884BCF-A72D-4821-8444-F4171FF7AFE4}"/>
              </a:ext>
            </a:extLst>
          </p:cNvPr>
          <p:cNvSpPr/>
          <p:nvPr/>
        </p:nvSpPr>
        <p:spPr>
          <a:xfrm rot="5400000">
            <a:off x="3650290" y="290539"/>
            <a:ext cx="174901" cy="2695565"/>
          </a:xfrm>
          <a:prstGeom prst="leftBrace">
            <a:avLst>
              <a:gd name="adj1" fmla="val 0"/>
              <a:gd name="adj2" fmla="val 50000"/>
            </a:avLst>
          </a:prstGeom>
          <a:noFill/>
          <a:ln w="6350" cap="flat" cmpd="sng" algn="ctr">
            <a:solidFill>
              <a:srgbClr val="46556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AAC325B6-908A-4456-A1CD-2162CBC61BCA}"/>
              </a:ext>
            </a:extLst>
          </p:cNvPr>
          <p:cNvSpPr txBox="1"/>
          <p:nvPr/>
        </p:nvSpPr>
        <p:spPr>
          <a:xfrm>
            <a:off x="1254828" y="1011762"/>
            <a:ext cx="4965827" cy="369332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ctr"/>
            <a:r>
              <a:rPr lang="zh-CN" altLang="en-US" dirty="0">
                <a:solidFill>
                  <a:srgbClr val="D440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从线下油站切入，同时发展线上业务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C787ED43-E9A0-4122-AF9E-61A873152D8E}"/>
              </a:ext>
            </a:extLst>
          </p:cNvPr>
          <p:cNvSpPr txBox="1"/>
          <p:nvPr/>
        </p:nvSpPr>
        <p:spPr>
          <a:xfrm>
            <a:off x="183851" y="6348212"/>
            <a:ext cx="2547258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线下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FCA863FC-0D4A-405E-A886-064C74043EC7}"/>
              </a:ext>
            </a:extLst>
          </p:cNvPr>
          <p:cNvSpPr txBox="1"/>
          <p:nvPr/>
        </p:nvSpPr>
        <p:spPr>
          <a:xfrm>
            <a:off x="9514360" y="6348212"/>
            <a:ext cx="2547258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线上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926218BE-9A12-4980-8F35-377C0BC11EB3}"/>
              </a:ext>
            </a:extLst>
          </p:cNvPr>
          <p:cNvCxnSpPr/>
          <p:nvPr/>
        </p:nvCxnSpPr>
        <p:spPr>
          <a:xfrm>
            <a:off x="923108" y="6788043"/>
            <a:ext cx="10345783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4D8D3FB6-DED6-4568-AA0F-F40535AA0DAB}"/>
              </a:ext>
            </a:extLst>
          </p:cNvPr>
          <p:cNvCxnSpPr/>
          <p:nvPr/>
        </p:nvCxnSpPr>
        <p:spPr>
          <a:xfrm>
            <a:off x="7614728" y="1196428"/>
            <a:ext cx="0" cy="503690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2ED9610D-EF51-4603-A830-56492D7C4FF4}"/>
              </a:ext>
            </a:extLst>
          </p:cNvPr>
          <p:cNvCxnSpPr/>
          <p:nvPr/>
        </p:nvCxnSpPr>
        <p:spPr>
          <a:xfrm>
            <a:off x="5722888" y="1244510"/>
            <a:ext cx="0" cy="503690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A6F2C728-4CC1-4627-9F1A-F26DD38FBEE9}"/>
              </a:ext>
            </a:extLst>
          </p:cNvPr>
          <p:cNvSpPr txBox="1"/>
          <p:nvPr/>
        </p:nvSpPr>
        <p:spPr>
          <a:xfrm>
            <a:off x="1915835" y="6275321"/>
            <a:ext cx="16892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用户来源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7E24B3C7-F865-4FDA-B291-538EC9DC7124}"/>
              </a:ext>
            </a:extLst>
          </p:cNvPr>
          <p:cNvSpPr txBox="1"/>
          <p:nvPr/>
        </p:nvSpPr>
        <p:spPr>
          <a:xfrm>
            <a:off x="3933297" y="6275321"/>
            <a:ext cx="16892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用户转化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43136710-E2BF-46A7-9D02-94B41A6055A3}"/>
              </a:ext>
            </a:extLst>
          </p:cNvPr>
          <p:cNvSpPr txBox="1"/>
          <p:nvPr/>
        </p:nvSpPr>
        <p:spPr>
          <a:xfrm>
            <a:off x="5823256" y="6275321"/>
            <a:ext cx="16892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用户数据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76C35A89-1B7C-49E8-9958-A380688FBCE2}"/>
              </a:ext>
            </a:extLst>
          </p:cNvPr>
          <p:cNvSpPr txBox="1"/>
          <p:nvPr/>
        </p:nvSpPr>
        <p:spPr>
          <a:xfrm>
            <a:off x="7724024" y="6275321"/>
            <a:ext cx="16892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用户服务</a:t>
            </a:r>
          </a:p>
        </p:txBody>
      </p:sp>
    </p:spTree>
    <p:extLst>
      <p:ext uri="{BB962C8B-B14F-4D97-AF65-F5344CB8AC3E}">
        <p14:creationId xmlns:p14="http://schemas.microsoft.com/office/powerpoint/2010/main" val="1424468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>
            <a:extLst>
              <a:ext uri="{FF2B5EF4-FFF2-40B4-BE49-F238E27FC236}">
                <a16:creationId xmlns:a16="http://schemas.microsoft.com/office/drawing/2014/main" id="{3968BAFE-CF21-487A-B346-393B74213279}"/>
              </a:ext>
            </a:extLst>
          </p:cNvPr>
          <p:cNvSpPr/>
          <p:nvPr/>
        </p:nvSpPr>
        <p:spPr>
          <a:xfrm>
            <a:off x="3797024" y="0"/>
            <a:ext cx="839497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F560FBE3-9CD9-47F7-A679-C1EF83535C33}"/>
              </a:ext>
            </a:extLst>
          </p:cNvPr>
          <p:cNvSpPr/>
          <p:nvPr/>
        </p:nvSpPr>
        <p:spPr>
          <a:xfrm>
            <a:off x="0" y="0"/>
            <a:ext cx="380553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B53AA0B2-CF46-47B8-8B12-718FBFD659D5}"/>
              </a:ext>
            </a:extLst>
          </p:cNvPr>
          <p:cNvSpPr txBox="1"/>
          <p:nvPr/>
        </p:nvSpPr>
        <p:spPr>
          <a:xfrm>
            <a:off x="3006075" y="407682"/>
            <a:ext cx="6179850" cy="538601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独一无二的冠德陆陆畅</a:t>
            </a:r>
            <a:endParaRPr kumimoji="0" lang="id-ID" sz="32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grpSp>
        <p:nvGrpSpPr>
          <p:cNvPr id="44" name="Group 11">
            <a:extLst>
              <a:ext uri="{FF2B5EF4-FFF2-40B4-BE49-F238E27FC236}">
                <a16:creationId xmlns:a16="http://schemas.microsoft.com/office/drawing/2014/main" id="{BCE78841-9B32-4FD3-A5E3-71F41D9EA69E}"/>
              </a:ext>
            </a:extLst>
          </p:cNvPr>
          <p:cNvGrpSpPr/>
          <p:nvPr/>
        </p:nvGrpSpPr>
        <p:grpSpPr>
          <a:xfrm>
            <a:off x="1507778" y="1867753"/>
            <a:ext cx="9176443" cy="2760452"/>
            <a:chOff x="2477730" y="3952567"/>
            <a:chExt cx="19435420" cy="5846551"/>
          </a:xfrm>
        </p:grpSpPr>
        <p:grpSp>
          <p:nvGrpSpPr>
            <p:cNvPr id="45" name="Group 12">
              <a:extLst>
                <a:ext uri="{FF2B5EF4-FFF2-40B4-BE49-F238E27FC236}">
                  <a16:creationId xmlns:a16="http://schemas.microsoft.com/office/drawing/2014/main" id="{16B04168-5088-46AA-970F-C4C618DE1A44}"/>
                </a:ext>
              </a:extLst>
            </p:cNvPr>
            <p:cNvGrpSpPr/>
            <p:nvPr/>
          </p:nvGrpSpPr>
          <p:grpSpPr>
            <a:xfrm>
              <a:off x="2477730" y="3952567"/>
              <a:ext cx="19435420" cy="1858297"/>
              <a:chOff x="2477730" y="3952567"/>
              <a:chExt cx="19435420" cy="1858297"/>
            </a:xfrm>
          </p:grpSpPr>
          <p:sp>
            <p:nvSpPr>
              <p:cNvPr id="62" name="Rounded Rectangle 29">
                <a:extLst>
                  <a:ext uri="{FF2B5EF4-FFF2-40B4-BE49-F238E27FC236}">
                    <a16:creationId xmlns:a16="http://schemas.microsoft.com/office/drawing/2014/main" id="{13BE33D6-F637-42AA-9619-075A97EE3682}"/>
                  </a:ext>
                </a:extLst>
              </p:cNvPr>
              <p:cNvSpPr/>
              <p:nvPr/>
            </p:nvSpPr>
            <p:spPr>
              <a:xfrm>
                <a:off x="2477730" y="3952567"/>
                <a:ext cx="2330244" cy="1858297"/>
              </a:xfrm>
              <a:prstGeom prst="roundRect">
                <a:avLst/>
              </a:prstGeom>
              <a:solidFill>
                <a:srgbClr val="D4402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Rectangle 30">
                <a:extLst>
                  <a:ext uri="{FF2B5EF4-FFF2-40B4-BE49-F238E27FC236}">
                    <a16:creationId xmlns:a16="http://schemas.microsoft.com/office/drawing/2014/main" id="{1BE35912-AA9E-4254-9F50-EA911A4345C1}"/>
                  </a:ext>
                </a:extLst>
              </p:cNvPr>
              <p:cNvSpPr/>
              <p:nvPr/>
            </p:nvSpPr>
            <p:spPr>
              <a:xfrm>
                <a:off x="3341981" y="3952567"/>
                <a:ext cx="4023360" cy="1858297"/>
              </a:xfrm>
              <a:prstGeom prst="rect">
                <a:avLst/>
              </a:prstGeom>
              <a:solidFill>
                <a:srgbClr val="46556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Rectangle 31">
                <a:extLst>
                  <a:ext uri="{FF2B5EF4-FFF2-40B4-BE49-F238E27FC236}">
                    <a16:creationId xmlns:a16="http://schemas.microsoft.com/office/drawing/2014/main" id="{FA5EF1CF-9661-4645-AF72-4E18A6FD97B4}"/>
                  </a:ext>
                </a:extLst>
              </p:cNvPr>
              <p:cNvSpPr/>
              <p:nvPr/>
            </p:nvSpPr>
            <p:spPr>
              <a:xfrm>
                <a:off x="7365341" y="3952567"/>
                <a:ext cx="4023360" cy="1858297"/>
              </a:xfrm>
              <a:prstGeom prst="rect">
                <a:avLst/>
              </a:prstGeom>
              <a:solidFill>
                <a:srgbClr val="45BE9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Rectangle 32">
                <a:extLst>
                  <a:ext uri="{FF2B5EF4-FFF2-40B4-BE49-F238E27FC236}">
                    <a16:creationId xmlns:a16="http://schemas.microsoft.com/office/drawing/2014/main" id="{2764F1C1-5D09-41CD-8092-89122A5F55EA}"/>
                  </a:ext>
                </a:extLst>
              </p:cNvPr>
              <p:cNvSpPr/>
              <p:nvPr/>
            </p:nvSpPr>
            <p:spPr>
              <a:xfrm>
                <a:off x="11388701" y="3952567"/>
                <a:ext cx="4023360" cy="1858297"/>
              </a:xfrm>
              <a:prstGeom prst="rect">
                <a:avLst/>
              </a:prstGeom>
              <a:solidFill>
                <a:srgbClr val="A0BC3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Rectangle 33">
                <a:extLst>
                  <a:ext uri="{FF2B5EF4-FFF2-40B4-BE49-F238E27FC236}">
                    <a16:creationId xmlns:a16="http://schemas.microsoft.com/office/drawing/2014/main" id="{F1882A98-D92E-4569-862A-840654856EE6}"/>
                  </a:ext>
                </a:extLst>
              </p:cNvPr>
              <p:cNvSpPr/>
              <p:nvPr/>
            </p:nvSpPr>
            <p:spPr>
              <a:xfrm>
                <a:off x="15412061" y="3952567"/>
                <a:ext cx="4023360" cy="1858297"/>
              </a:xfrm>
              <a:prstGeom prst="rect">
                <a:avLst/>
              </a:prstGeom>
              <a:solidFill>
                <a:srgbClr val="FB873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Isosceles Triangle 34">
                <a:extLst>
                  <a:ext uri="{FF2B5EF4-FFF2-40B4-BE49-F238E27FC236}">
                    <a16:creationId xmlns:a16="http://schemas.microsoft.com/office/drawing/2014/main" id="{14760CB6-875A-43C4-A833-062391B9B09B}"/>
                  </a:ext>
                </a:extLst>
              </p:cNvPr>
              <p:cNvSpPr/>
              <p:nvPr/>
            </p:nvSpPr>
            <p:spPr>
              <a:xfrm rot="5400000">
                <a:off x="19745137" y="3642851"/>
                <a:ext cx="1858297" cy="2477729"/>
              </a:xfrm>
              <a:prstGeom prst="triangle">
                <a:avLst/>
              </a:prstGeom>
              <a:solidFill>
                <a:srgbClr val="0087B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" name="Isosceles Triangle 35">
                <a:extLst>
                  <a:ext uri="{FF2B5EF4-FFF2-40B4-BE49-F238E27FC236}">
                    <a16:creationId xmlns:a16="http://schemas.microsoft.com/office/drawing/2014/main" id="{846739E7-2B83-4BC0-B96B-808F35724F1C}"/>
                  </a:ext>
                </a:extLst>
              </p:cNvPr>
              <p:cNvSpPr/>
              <p:nvPr/>
            </p:nvSpPr>
            <p:spPr>
              <a:xfrm rot="5400000">
                <a:off x="21142991" y="4440740"/>
                <a:ext cx="658368" cy="881950"/>
              </a:xfrm>
              <a:prstGeom prst="triangle">
                <a:avLst/>
              </a:prstGeom>
              <a:solidFill>
                <a:srgbClr val="D4402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6" name="TextBox 9">
              <a:extLst>
                <a:ext uri="{FF2B5EF4-FFF2-40B4-BE49-F238E27FC236}">
                  <a16:creationId xmlns:a16="http://schemas.microsoft.com/office/drawing/2014/main" id="{9D489FA1-3D1F-421F-9127-25776D682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1982" y="4474816"/>
              <a:ext cx="4023359" cy="847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线下油站业务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TextBox 9">
              <a:extLst>
                <a:ext uri="{FF2B5EF4-FFF2-40B4-BE49-F238E27FC236}">
                  <a16:creationId xmlns:a16="http://schemas.microsoft.com/office/drawing/2014/main" id="{E9669643-5BC8-431A-AAEE-FE47ADA7A1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5341" y="4482411"/>
              <a:ext cx="4023359" cy="847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用户识别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TextBox 9">
              <a:extLst>
                <a:ext uri="{FF2B5EF4-FFF2-40B4-BE49-F238E27FC236}">
                  <a16:creationId xmlns:a16="http://schemas.microsoft.com/office/drawing/2014/main" id="{12B0CD1C-C510-487C-9B7C-547E2750E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88700" y="4482411"/>
              <a:ext cx="4023359" cy="847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用户分析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TextBox 9">
              <a:extLst>
                <a:ext uri="{FF2B5EF4-FFF2-40B4-BE49-F238E27FC236}">
                  <a16:creationId xmlns:a16="http://schemas.microsoft.com/office/drawing/2014/main" id="{06B73B3C-C2DE-40FB-867A-DE0EEE30D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12062" y="4482411"/>
              <a:ext cx="4023359" cy="847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车生活服务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Oval 17">
              <a:extLst>
                <a:ext uri="{FF2B5EF4-FFF2-40B4-BE49-F238E27FC236}">
                  <a16:creationId xmlns:a16="http://schemas.microsoft.com/office/drawing/2014/main" id="{D0458A2F-4D32-487B-8518-D07CE800CD91}"/>
                </a:ext>
              </a:extLst>
            </p:cNvPr>
            <p:cNvSpPr/>
            <p:nvPr/>
          </p:nvSpPr>
          <p:spPr>
            <a:xfrm>
              <a:off x="9220885" y="5924169"/>
              <a:ext cx="365760" cy="365760"/>
            </a:xfrm>
            <a:prstGeom prst="ellipse">
              <a:avLst/>
            </a:prstGeom>
            <a:solidFill>
              <a:srgbClr val="45BE9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1" name="Straight Connector 18">
              <a:extLst>
                <a:ext uri="{FF2B5EF4-FFF2-40B4-BE49-F238E27FC236}">
                  <a16:creationId xmlns:a16="http://schemas.microsoft.com/office/drawing/2014/main" id="{B20C60FF-D095-4F27-BDFB-3502AAACCC57}"/>
                </a:ext>
              </a:extLst>
            </p:cNvPr>
            <p:cNvCxnSpPr/>
            <p:nvPr/>
          </p:nvCxnSpPr>
          <p:spPr>
            <a:xfrm flipV="1">
              <a:off x="9403765" y="6289929"/>
              <a:ext cx="0" cy="784614"/>
            </a:xfrm>
            <a:prstGeom prst="line">
              <a:avLst/>
            </a:prstGeom>
            <a:noFill/>
            <a:ln w="6350" cap="flat" cmpd="sng" algn="ctr">
              <a:solidFill>
                <a:srgbClr val="45BE9B"/>
              </a:solidFill>
              <a:prstDash val="solid"/>
              <a:miter lim="800000"/>
            </a:ln>
            <a:effectLst/>
          </p:spPr>
        </p:cxnSp>
        <p:sp>
          <p:nvSpPr>
            <p:cNvPr id="52" name="Oval 19">
              <a:extLst>
                <a:ext uri="{FF2B5EF4-FFF2-40B4-BE49-F238E27FC236}">
                  <a16:creationId xmlns:a16="http://schemas.microsoft.com/office/drawing/2014/main" id="{6BD917F6-C3D0-4625-8AF5-0CCC36E739FC}"/>
                </a:ext>
              </a:extLst>
            </p:cNvPr>
            <p:cNvSpPr/>
            <p:nvPr/>
          </p:nvSpPr>
          <p:spPr>
            <a:xfrm>
              <a:off x="8946565" y="7052162"/>
              <a:ext cx="914400" cy="914400"/>
            </a:xfrm>
            <a:prstGeom prst="ellipse">
              <a:avLst/>
            </a:prstGeom>
            <a:solidFill>
              <a:srgbClr val="45BE9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Oval 20">
              <a:extLst>
                <a:ext uri="{FF2B5EF4-FFF2-40B4-BE49-F238E27FC236}">
                  <a16:creationId xmlns:a16="http://schemas.microsoft.com/office/drawing/2014/main" id="{9B91EA1F-44A9-476F-A878-B341542E1114}"/>
                </a:ext>
              </a:extLst>
            </p:cNvPr>
            <p:cNvSpPr/>
            <p:nvPr/>
          </p:nvSpPr>
          <p:spPr>
            <a:xfrm>
              <a:off x="17278420" y="5958638"/>
              <a:ext cx="365760" cy="365760"/>
            </a:xfrm>
            <a:prstGeom prst="ellipse">
              <a:avLst/>
            </a:prstGeom>
            <a:solidFill>
              <a:srgbClr val="FB873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4" name="Straight Connector 21">
              <a:extLst>
                <a:ext uri="{FF2B5EF4-FFF2-40B4-BE49-F238E27FC236}">
                  <a16:creationId xmlns:a16="http://schemas.microsoft.com/office/drawing/2014/main" id="{586DB2C4-E035-4CFF-BCAA-818625846141}"/>
                </a:ext>
              </a:extLst>
            </p:cNvPr>
            <p:cNvCxnSpPr/>
            <p:nvPr/>
          </p:nvCxnSpPr>
          <p:spPr>
            <a:xfrm flipV="1">
              <a:off x="17461300" y="6324398"/>
              <a:ext cx="0" cy="784614"/>
            </a:xfrm>
            <a:prstGeom prst="line">
              <a:avLst/>
            </a:prstGeom>
            <a:noFill/>
            <a:ln w="6350" cap="flat" cmpd="sng" algn="ctr">
              <a:solidFill>
                <a:srgbClr val="FB8734"/>
              </a:solidFill>
              <a:prstDash val="solid"/>
              <a:miter lim="800000"/>
            </a:ln>
            <a:effectLst/>
          </p:spPr>
        </p:cxnSp>
        <p:sp>
          <p:nvSpPr>
            <p:cNvPr id="55" name="Oval 22">
              <a:extLst>
                <a:ext uri="{FF2B5EF4-FFF2-40B4-BE49-F238E27FC236}">
                  <a16:creationId xmlns:a16="http://schemas.microsoft.com/office/drawing/2014/main" id="{73FEADAA-D15E-4666-B422-AAFB3222DD98}"/>
                </a:ext>
              </a:extLst>
            </p:cNvPr>
            <p:cNvSpPr/>
            <p:nvPr/>
          </p:nvSpPr>
          <p:spPr>
            <a:xfrm>
              <a:off x="17004100" y="7086631"/>
              <a:ext cx="914400" cy="914400"/>
            </a:xfrm>
            <a:prstGeom prst="ellipse">
              <a:avLst/>
            </a:prstGeom>
            <a:solidFill>
              <a:srgbClr val="FB873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Oval 23">
              <a:extLst>
                <a:ext uri="{FF2B5EF4-FFF2-40B4-BE49-F238E27FC236}">
                  <a16:creationId xmlns:a16="http://schemas.microsoft.com/office/drawing/2014/main" id="{1CEF698D-9FDA-4D22-A8C7-B14F5A9458E8}"/>
                </a:ext>
              </a:extLst>
            </p:cNvPr>
            <p:cNvSpPr/>
            <p:nvPr/>
          </p:nvSpPr>
          <p:spPr>
            <a:xfrm>
              <a:off x="13249652" y="5921741"/>
              <a:ext cx="365760" cy="365760"/>
            </a:xfrm>
            <a:prstGeom prst="ellipse">
              <a:avLst/>
            </a:prstGeom>
            <a:solidFill>
              <a:srgbClr val="A0BC3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7" name="Straight Connector 24">
              <a:extLst>
                <a:ext uri="{FF2B5EF4-FFF2-40B4-BE49-F238E27FC236}">
                  <a16:creationId xmlns:a16="http://schemas.microsoft.com/office/drawing/2014/main" id="{88AF31A3-4572-4C47-9B31-42DF4DC3A8F6}"/>
                </a:ext>
              </a:extLst>
            </p:cNvPr>
            <p:cNvCxnSpPr/>
            <p:nvPr/>
          </p:nvCxnSpPr>
          <p:spPr>
            <a:xfrm flipV="1">
              <a:off x="13432532" y="6287501"/>
              <a:ext cx="0" cy="2651760"/>
            </a:xfrm>
            <a:prstGeom prst="line">
              <a:avLst/>
            </a:prstGeom>
            <a:noFill/>
            <a:ln w="6350" cap="flat" cmpd="sng" algn="ctr">
              <a:solidFill>
                <a:srgbClr val="A0BC34"/>
              </a:solidFill>
              <a:prstDash val="solid"/>
              <a:miter lim="800000"/>
            </a:ln>
            <a:effectLst/>
          </p:spPr>
        </p:cxnSp>
        <p:sp>
          <p:nvSpPr>
            <p:cNvPr id="58" name="Oval 25">
              <a:extLst>
                <a:ext uri="{FF2B5EF4-FFF2-40B4-BE49-F238E27FC236}">
                  <a16:creationId xmlns:a16="http://schemas.microsoft.com/office/drawing/2014/main" id="{67D1309D-467E-4AF5-9299-6077D146747F}"/>
                </a:ext>
              </a:extLst>
            </p:cNvPr>
            <p:cNvSpPr/>
            <p:nvPr/>
          </p:nvSpPr>
          <p:spPr>
            <a:xfrm>
              <a:off x="12975332" y="8847821"/>
              <a:ext cx="914400" cy="914400"/>
            </a:xfrm>
            <a:prstGeom prst="ellipse">
              <a:avLst/>
            </a:prstGeom>
            <a:solidFill>
              <a:srgbClr val="A0BC3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Oval 26">
              <a:extLst>
                <a:ext uri="{FF2B5EF4-FFF2-40B4-BE49-F238E27FC236}">
                  <a16:creationId xmlns:a16="http://schemas.microsoft.com/office/drawing/2014/main" id="{FA152665-8AD4-456F-B1C0-DFBB0019FA61}"/>
                </a:ext>
              </a:extLst>
            </p:cNvPr>
            <p:cNvSpPr/>
            <p:nvPr/>
          </p:nvSpPr>
          <p:spPr>
            <a:xfrm>
              <a:off x="5109523" y="5958638"/>
              <a:ext cx="365760" cy="365760"/>
            </a:xfrm>
            <a:prstGeom prst="ellipse">
              <a:avLst/>
            </a:prstGeom>
            <a:solidFill>
              <a:srgbClr val="46556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0" name="Straight Connector 27">
              <a:extLst>
                <a:ext uri="{FF2B5EF4-FFF2-40B4-BE49-F238E27FC236}">
                  <a16:creationId xmlns:a16="http://schemas.microsoft.com/office/drawing/2014/main" id="{F13C5F34-C97E-4F79-B0D5-8F3576CE10F7}"/>
                </a:ext>
              </a:extLst>
            </p:cNvPr>
            <p:cNvCxnSpPr/>
            <p:nvPr/>
          </p:nvCxnSpPr>
          <p:spPr>
            <a:xfrm flipV="1">
              <a:off x="5292403" y="6324398"/>
              <a:ext cx="0" cy="2651760"/>
            </a:xfrm>
            <a:prstGeom prst="line">
              <a:avLst/>
            </a:prstGeom>
            <a:noFill/>
            <a:ln w="6350" cap="flat" cmpd="sng" algn="ctr">
              <a:solidFill>
                <a:srgbClr val="46556A"/>
              </a:solidFill>
              <a:prstDash val="solid"/>
              <a:miter lim="800000"/>
            </a:ln>
            <a:effectLst/>
          </p:spPr>
        </p:cxnSp>
        <p:sp>
          <p:nvSpPr>
            <p:cNvPr id="61" name="Oval 28">
              <a:extLst>
                <a:ext uri="{FF2B5EF4-FFF2-40B4-BE49-F238E27FC236}">
                  <a16:creationId xmlns:a16="http://schemas.microsoft.com/office/drawing/2014/main" id="{98854671-5985-4D39-9840-6A16B6FF6658}"/>
                </a:ext>
              </a:extLst>
            </p:cNvPr>
            <p:cNvSpPr/>
            <p:nvPr/>
          </p:nvSpPr>
          <p:spPr>
            <a:xfrm>
              <a:off x="4835203" y="8884718"/>
              <a:ext cx="914400" cy="914400"/>
            </a:xfrm>
            <a:prstGeom prst="ellipse">
              <a:avLst/>
            </a:prstGeom>
            <a:solidFill>
              <a:srgbClr val="46556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9" name="Rectangle 36">
            <a:extLst>
              <a:ext uri="{FF2B5EF4-FFF2-40B4-BE49-F238E27FC236}">
                <a16:creationId xmlns:a16="http://schemas.microsoft.com/office/drawing/2014/main" id="{4C6C4B52-04F2-4B30-AD9F-CB46AE5B05A3}"/>
              </a:ext>
            </a:extLst>
          </p:cNvPr>
          <p:cNvSpPr/>
          <p:nvPr/>
        </p:nvSpPr>
        <p:spPr>
          <a:xfrm>
            <a:off x="1773266" y="5171502"/>
            <a:ext cx="194770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44546A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线下的加油的消费者，做更实惠的加油体系，为消费者服务</a:t>
            </a:r>
            <a:endParaRPr lang="en-US" sz="1400" dirty="0">
              <a:solidFill>
                <a:srgbClr val="44546A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Rectangle 38">
            <a:extLst>
              <a:ext uri="{FF2B5EF4-FFF2-40B4-BE49-F238E27FC236}">
                <a16:creationId xmlns:a16="http://schemas.microsoft.com/office/drawing/2014/main" id="{97560806-033B-41A1-941F-163317F9684B}"/>
              </a:ext>
            </a:extLst>
          </p:cNvPr>
          <p:cNvSpPr/>
          <p:nvPr/>
        </p:nvSpPr>
        <p:spPr>
          <a:xfrm>
            <a:off x="3737742" y="4271494"/>
            <a:ext cx="1947703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44546A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建立用户的概念</a:t>
            </a:r>
            <a:endParaRPr lang="en-US" altLang="zh-CN" sz="1400" dirty="0">
              <a:solidFill>
                <a:srgbClr val="44546A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44546A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将消费者转变为用户</a:t>
            </a:r>
            <a:endParaRPr lang="en-US" altLang="zh-CN" sz="1400" dirty="0">
              <a:solidFill>
                <a:srgbClr val="44546A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Rectangle 40">
            <a:extLst>
              <a:ext uri="{FF2B5EF4-FFF2-40B4-BE49-F238E27FC236}">
                <a16:creationId xmlns:a16="http://schemas.microsoft.com/office/drawing/2014/main" id="{9DF8AE1C-AC38-4CA6-AD33-F672A0FFEA95}"/>
              </a:ext>
            </a:extLst>
          </p:cNvPr>
          <p:cNvSpPr/>
          <p:nvPr/>
        </p:nvSpPr>
        <p:spPr>
          <a:xfrm>
            <a:off x="5707444" y="5171502"/>
            <a:ext cx="1947703" cy="1023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44546A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基于用户的各类信息与行为数据，分析用户的行为画像</a:t>
            </a:r>
            <a:endParaRPr lang="en-US" altLang="zh-CN" sz="1400" i="1" dirty="0">
              <a:solidFill>
                <a:srgbClr val="44546A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Rectangle 42">
            <a:extLst>
              <a:ext uri="{FF2B5EF4-FFF2-40B4-BE49-F238E27FC236}">
                <a16:creationId xmlns:a16="http://schemas.microsoft.com/office/drawing/2014/main" id="{B4AEC3A3-4714-48E7-AF04-D75870466257}"/>
              </a:ext>
            </a:extLst>
          </p:cNvPr>
          <p:cNvSpPr/>
          <p:nvPr/>
        </p:nvSpPr>
        <p:spPr>
          <a:xfrm>
            <a:off x="7640040" y="4315511"/>
            <a:ext cx="1947703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44546A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为用户提供丰富的汽车生活服务内容</a:t>
            </a:r>
            <a:endParaRPr lang="en-US" sz="1400" i="1" dirty="0">
              <a:solidFill>
                <a:srgbClr val="44546A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Box 37">
            <a:extLst>
              <a:ext uri="{FF2B5EF4-FFF2-40B4-BE49-F238E27FC236}">
                <a16:creationId xmlns:a16="http://schemas.microsoft.com/office/drawing/2014/main" id="{35046069-6481-48CE-9043-05D858D1B026}"/>
              </a:ext>
            </a:extLst>
          </p:cNvPr>
          <p:cNvSpPr txBox="1"/>
          <p:nvPr/>
        </p:nvSpPr>
        <p:spPr>
          <a:xfrm>
            <a:off x="1776529" y="4730101"/>
            <a:ext cx="1947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44546A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消费者服务</a:t>
            </a:r>
            <a:endParaRPr lang="en-US" sz="2400" dirty="0">
              <a:solidFill>
                <a:srgbClr val="44546A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TextBox 39">
            <a:extLst>
              <a:ext uri="{FF2B5EF4-FFF2-40B4-BE49-F238E27FC236}">
                <a16:creationId xmlns:a16="http://schemas.microsoft.com/office/drawing/2014/main" id="{1A305F68-2113-40A3-95E4-B139652CEED4}"/>
              </a:ext>
            </a:extLst>
          </p:cNvPr>
          <p:cNvSpPr txBox="1"/>
          <p:nvPr/>
        </p:nvSpPr>
        <p:spPr>
          <a:xfrm>
            <a:off x="3720971" y="3853846"/>
            <a:ext cx="1947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44546A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en-US" sz="2400" dirty="0">
              <a:solidFill>
                <a:srgbClr val="44546A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TextBox 41">
            <a:extLst>
              <a:ext uri="{FF2B5EF4-FFF2-40B4-BE49-F238E27FC236}">
                <a16:creationId xmlns:a16="http://schemas.microsoft.com/office/drawing/2014/main" id="{367658E2-829B-4442-9674-A7FCA6AD7D73}"/>
              </a:ext>
            </a:extLst>
          </p:cNvPr>
          <p:cNvSpPr txBox="1"/>
          <p:nvPr/>
        </p:nvSpPr>
        <p:spPr>
          <a:xfrm>
            <a:off x="5715098" y="4730101"/>
            <a:ext cx="1947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44546A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</a:t>
            </a:r>
            <a:endParaRPr lang="en-US" sz="2400" dirty="0">
              <a:solidFill>
                <a:srgbClr val="44546A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TextBox 43">
            <a:extLst>
              <a:ext uri="{FF2B5EF4-FFF2-40B4-BE49-F238E27FC236}">
                <a16:creationId xmlns:a16="http://schemas.microsoft.com/office/drawing/2014/main" id="{8E45A5B8-5B04-4CC5-8783-7F3AF9C88916}"/>
              </a:ext>
            </a:extLst>
          </p:cNvPr>
          <p:cNvSpPr txBox="1"/>
          <p:nvPr/>
        </p:nvSpPr>
        <p:spPr>
          <a:xfrm>
            <a:off x="7640041" y="3842340"/>
            <a:ext cx="1947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44546A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生态服务</a:t>
            </a:r>
            <a:endParaRPr lang="en-US" sz="2400" dirty="0">
              <a:solidFill>
                <a:srgbClr val="44546A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左大括号 76">
            <a:extLst>
              <a:ext uri="{FF2B5EF4-FFF2-40B4-BE49-F238E27FC236}">
                <a16:creationId xmlns:a16="http://schemas.microsoft.com/office/drawing/2014/main" id="{C4884BCF-A72D-4821-8444-F4171FF7AFE4}"/>
              </a:ext>
            </a:extLst>
          </p:cNvPr>
          <p:cNvSpPr/>
          <p:nvPr/>
        </p:nvSpPr>
        <p:spPr>
          <a:xfrm rot="5400000">
            <a:off x="3650290" y="290539"/>
            <a:ext cx="174901" cy="2695565"/>
          </a:xfrm>
          <a:prstGeom prst="leftBrace">
            <a:avLst>
              <a:gd name="adj1" fmla="val 0"/>
              <a:gd name="adj2" fmla="val 50000"/>
            </a:avLst>
          </a:prstGeom>
          <a:noFill/>
          <a:ln w="6350" cap="flat" cmpd="sng" algn="ctr">
            <a:solidFill>
              <a:srgbClr val="46556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AAC325B6-908A-4456-A1CD-2162CBC61BCA}"/>
              </a:ext>
            </a:extLst>
          </p:cNvPr>
          <p:cNvSpPr txBox="1"/>
          <p:nvPr/>
        </p:nvSpPr>
        <p:spPr>
          <a:xfrm>
            <a:off x="1254828" y="1011762"/>
            <a:ext cx="4965827" cy="369332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ctr"/>
            <a:r>
              <a:rPr lang="zh-CN" altLang="en-US" dirty="0">
                <a:solidFill>
                  <a:srgbClr val="D440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从线下油站切入，同时发展线上业务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C787ED43-E9A0-4122-AF9E-61A873152D8E}"/>
              </a:ext>
            </a:extLst>
          </p:cNvPr>
          <p:cNvSpPr txBox="1"/>
          <p:nvPr/>
        </p:nvSpPr>
        <p:spPr>
          <a:xfrm>
            <a:off x="183851" y="6348212"/>
            <a:ext cx="2547258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线下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FCA863FC-0D4A-405E-A886-064C74043EC7}"/>
              </a:ext>
            </a:extLst>
          </p:cNvPr>
          <p:cNvSpPr txBox="1"/>
          <p:nvPr/>
        </p:nvSpPr>
        <p:spPr>
          <a:xfrm>
            <a:off x="9514360" y="6348212"/>
            <a:ext cx="2547258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线上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926218BE-9A12-4980-8F35-377C0BC11EB3}"/>
              </a:ext>
            </a:extLst>
          </p:cNvPr>
          <p:cNvCxnSpPr/>
          <p:nvPr/>
        </p:nvCxnSpPr>
        <p:spPr>
          <a:xfrm>
            <a:off x="966651" y="6577666"/>
            <a:ext cx="10345783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DB87D5B-2254-4EA3-8034-CD8ACBE7278C}"/>
              </a:ext>
            </a:extLst>
          </p:cNvPr>
          <p:cNvCxnSpPr/>
          <p:nvPr/>
        </p:nvCxnSpPr>
        <p:spPr>
          <a:xfrm>
            <a:off x="7614728" y="1196428"/>
            <a:ext cx="0" cy="503690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9B6D0DED-9888-436E-AA80-0D9D56B6DB54}"/>
              </a:ext>
            </a:extLst>
          </p:cNvPr>
          <p:cNvCxnSpPr/>
          <p:nvPr/>
        </p:nvCxnSpPr>
        <p:spPr>
          <a:xfrm>
            <a:off x="5722888" y="1244510"/>
            <a:ext cx="0" cy="503690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CFB3BBC3-55F9-447B-B837-3BA4F77D0D1F}"/>
              </a:ext>
            </a:extLst>
          </p:cNvPr>
          <p:cNvSpPr/>
          <p:nvPr/>
        </p:nvSpPr>
        <p:spPr>
          <a:xfrm>
            <a:off x="1897392" y="1446572"/>
            <a:ext cx="1889697" cy="5073653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EBFBD3D-DD9D-4FF4-89DC-7B637406FC22}"/>
              </a:ext>
            </a:extLst>
          </p:cNvPr>
          <p:cNvGrpSpPr/>
          <p:nvPr/>
        </p:nvGrpSpPr>
        <p:grpSpPr>
          <a:xfrm rot="19916671">
            <a:off x="1969934" y="5577654"/>
            <a:ext cx="1709423" cy="388207"/>
            <a:chOff x="2012300" y="3983738"/>
            <a:chExt cx="1709423" cy="388207"/>
          </a:xfrm>
        </p:grpSpPr>
        <p:sp>
          <p:nvSpPr>
            <p:cNvPr id="92" name="Shape 1792">
              <a:extLst>
                <a:ext uri="{FF2B5EF4-FFF2-40B4-BE49-F238E27FC236}">
                  <a16:creationId xmlns:a16="http://schemas.microsoft.com/office/drawing/2014/main" id="{F2EB5F4C-3B16-46CE-A72E-2313A7972CD6}"/>
                </a:ext>
              </a:extLst>
            </p:cNvPr>
            <p:cNvSpPr/>
            <p:nvPr/>
          </p:nvSpPr>
          <p:spPr>
            <a:xfrm>
              <a:off x="2012300" y="3983738"/>
              <a:ext cx="1709423" cy="388207"/>
            </a:xfrm>
            <a:prstGeom prst="rect">
              <a:avLst/>
            </a:pr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/>
              </a:pPr>
              <a:endParaRPr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3" name="Text Placeholder 41">
              <a:extLst>
                <a:ext uri="{FF2B5EF4-FFF2-40B4-BE49-F238E27FC236}">
                  <a16:creationId xmlns:a16="http://schemas.microsoft.com/office/drawing/2014/main" id="{58B0118A-397F-4660-AE8A-8FAD6CA0E98B}"/>
                </a:ext>
              </a:extLst>
            </p:cNvPr>
            <p:cNvSpPr txBox="1">
              <a:spLocks/>
            </p:cNvSpPr>
            <p:nvPr/>
          </p:nvSpPr>
          <p:spPr>
            <a:xfrm>
              <a:off x="2033790" y="4028037"/>
              <a:ext cx="1682285" cy="285712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Lato" panose="020F0502020204030203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Lato" panose="020F0502020204030203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Lato" panose="020F0502020204030203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Lato" panose="020F0502020204030203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1400" dirty="0">
                  <a:solidFill>
                    <a:srgbClr val="03A750"/>
                  </a:solidFill>
                </a:rPr>
                <a:t>喂车车、易加油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3A75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83" name="矩形 82">
            <a:extLst>
              <a:ext uri="{FF2B5EF4-FFF2-40B4-BE49-F238E27FC236}">
                <a16:creationId xmlns:a16="http://schemas.microsoft.com/office/drawing/2014/main" id="{E7387885-0374-442F-ACBD-76CACC64028B}"/>
              </a:ext>
            </a:extLst>
          </p:cNvPr>
          <p:cNvSpPr/>
          <p:nvPr/>
        </p:nvSpPr>
        <p:spPr>
          <a:xfrm>
            <a:off x="7630028" y="1446572"/>
            <a:ext cx="1889697" cy="5080214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C646A6F4-9460-4D51-B9AD-18F629A2E18C}"/>
              </a:ext>
            </a:extLst>
          </p:cNvPr>
          <p:cNvGrpSpPr/>
          <p:nvPr/>
        </p:nvGrpSpPr>
        <p:grpSpPr>
          <a:xfrm rot="19916671">
            <a:off x="7804383" y="5556474"/>
            <a:ext cx="1709423" cy="388207"/>
            <a:chOff x="2012300" y="3983738"/>
            <a:chExt cx="1709423" cy="388207"/>
          </a:xfrm>
        </p:grpSpPr>
        <p:sp>
          <p:nvSpPr>
            <p:cNvPr id="95" name="Shape 1792">
              <a:extLst>
                <a:ext uri="{FF2B5EF4-FFF2-40B4-BE49-F238E27FC236}">
                  <a16:creationId xmlns:a16="http://schemas.microsoft.com/office/drawing/2014/main" id="{653FCDB5-0EF1-4653-B664-DA96D4BB6428}"/>
                </a:ext>
              </a:extLst>
            </p:cNvPr>
            <p:cNvSpPr/>
            <p:nvPr/>
          </p:nvSpPr>
          <p:spPr>
            <a:xfrm>
              <a:off x="2012300" y="3983738"/>
              <a:ext cx="1709423" cy="388207"/>
            </a:xfrm>
            <a:prstGeom prst="rect">
              <a:avLst/>
            </a:pr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/>
              </a:pPr>
              <a:endParaRPr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6" name="Text Placeholder 41">
              <a:extLst>
                <a:ext uri="{FF2B5EF4-FFF2-40B4-BE49-F238E27FC236}">
                  <a16:creationId xmlns:a16="http://schemas.microsoft.com/office/drawing/2014/main" id="{BC6312AC-0DB3-4288-B367-70380B5A57EB}"/>
                </a:ext>
              </a:extLst>
            </p:cNvPr>
            <p:cNvSpPr txBox="1">
              <a:spLocks/>
            </p:cNvSpPr>
            <p:nvPr/>
          </p:nvSpPr>
          <p:spPr>
            <a:xfrm>
              <a:off x="2033790" y="4028037"/>
              <a:ext cx="1682285" cy="285712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>
                      <a:lumMod val="95000"/>
                    </a:schemeClr>
                  </a:solidFill>
                  <a:latin typeface="Lato" panose="020F0502020204030203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Lato" panose="020F0502020204030203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Lato" panose="020F0502020204030203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Lato" panose="020F0502020204030203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Lato" panose="020F0502020204030203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1400" dirty="0">
                  <a:solidFill>
                    <a:srgbClr val="03A750"/>
                  </a:solidFill>
                </a:rPr>
                <a:t>途虎养车、养车无忧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3A75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6129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ubtitle 10">
            <a:extLst>
              <a:ext uri="{FF2B5EF4-FFF2-40B4-BE49-F238E27FC236}">
                <a16:creationId xmlns:a16="http://schemas.microsoft.com/office/drawing/2014/main" id="{410B038E-9E00-427D-87ED-AB52F7589283}"/>
              </a:ext>
            </a:extLst>
          </p:cNvPr>
          <p:cNvSpPr txBox="1">
            <a:spLocks/>
          </p:cNvSpPr>
          <p:nvPr/>
        </p:nvSpPr>
        <p:spPr>
          <a:xfrm>
            <a:off x="623888" y="1191491"/>
            <a:ext cx="10944225" cy="415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围绕着用户、汽车、钱包构建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5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大业务板块</a:t>
            </a:r>
            <a:endParaRPr kumimoji="0" lang="en-AU" sz="2200" b="0" i="0" u="none" strike="noStrike" kern="1200" cap="none" spc="0" normalizeH="0" baseline="0" noProof="0" dirty="0">
              <a:ln>
                <a:noFill/>
              </a:ln>
              <a:solidFill>
                <a:srgbClr val="262626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A1890033-DEA7-4E18-8179-307E94E928F8}"/>
              </a:ext>
            </a:extLst>
          </p:cNvPr>
          <p:cNvSpPr>
            <a:spLocks noEditPoints="1"/>
          </p:cNvSpPr>
          <p:nvPr/>
        </p:nvSpPr>
        <p:spPr bwMode="auto">
          <a:xfrm>
            <a:off x="7094122" y="4821042"/>
            <a:ext cx="4419600" cy="1295178"/>
          </a:xfrm>
          <a:custGeom>
            <a:avLst/>
            <a:gdLst/>
            <a:ahLst/>
            <a:cxnLst>
              <a:cxn ang="0">
                <a:pos x="1192" y="292"/>
              </a:cxn>
              <a:cxn ang="0">
                <a:pos x="583" y="487"/>
              </a:cxn>
              <a:cxn ang="0">
                <a:pos x="353" y="565"/>
              </a:cxn>
              <a:cxn ang="0">
                <a:pos x="108" y="713"/>
              </a:cxn>
              <a:cxn ang="0">
                <a:pos x="274" y="663"/>
              </a:cxn>
              <a:cxn ang="0">
                <a:pos x="292" y="698"/>
              </a:cxn>
              <a:cxn ang="0">
                <a:pos x="289" y="769"/>
              </a:cxn>
              <a:cxn ang="0">
                <a:pos x="476" y="566"/>
              </a:cxn>
              <a:cxn ang="0">
                <a:pos x="385" y="681"/>
              </a:cxn>
              <a:cxn ang="0">
                <a:pos x="493" y="658"/>
              </a:cxn>
              <a:cxn ang="0">
                <a:pos x="558" y="929"/>
              </a:cxn>
              <a:cxn ang="0">
                <a:pos x="634" y="856"/>
              </a:cxn>
              <a:cxn ang="0">
                <a:pos x="685" y="969"/>
              </a:cxn>
              <a:cxn ang="0">
                <a:pos x="829" y="634"/>
              </a:cxn>
              <a:cxn ang="0">
                <a:pos x="845" y="590"/>
              </a:cxn>
              <a:cxn ang="0">
                <a:pos x="837" y="812"/>
              </a:cxn>
              <a:cxn ang="0">
                <a:pos x="917" y="887"/>
              </a:cxn>
              <a:cxn ang="0">
                <a:pos x="913" y="1008"/>
              </a:cxn>
              <a:cxn ang="0">
                <a:pos x="969" y="1030"/>
              </a:cxn>
              <a:cxn ang="0">
                <a:pos x="1003" y="921"/>
              </a:cxn>
              <a:cxn ang="0">
                <a:pos x="999" y="759"/>
              </a:cxn>
              <a:cxn ang="0">
                <a:pos x="1027" y="668"/>
              </a:cxn>
              <a:cxn ang="0">
                <a:pos x="1088" y="806"/>
              </a:cxn>
              <a:cxn ang="0">
                <a:pos x="1159" y="975"/>
              </a:cxn>
              <a:cxn ang="0">
                <a:pos x="1201" y="878"/>
              </a:cxn>
              <a:cxn ang="0">
                <a:pos x="1185" y="686"/>
              </a:cxn>
              <a:cxn ang="0">
                <a:pos x="1276" y="913"/>
              </a:cxn>
              <a:cxn ang="0">
                <a:pos x="1376" y="783"/>
              </a:cxn>
              <a:cxn ang="0">
                <a:pos x="1442" y="992"/>
              </a:cxn>
              <a:cxn ang="0">
                <a:pos x="1488" y="802"/>
              </a:cxn>
              <a:cxn ang="0">
                <a:pos x="1540" y="768"/>
              </a:cxn>
              <a:cxn ang="0">
                <a:pos x="1540" y="703"/>
              </a:cxn>
              <a:cxn ang="0">
                <a:pos x="1629" y="642"/>
              </a:cxn>
              <a:cxn ang="0">
                <a:pos x="1801" y="725"/>
              </a:cxn>
              <a:cxn ang="0">
                <a:pos x="1699" y="656"/>
              </a:cxn>
              <a:cxn ang="0">
                <a:pos x="1773" y="641"/>
              </a:cxn>
              <a:cxn ang="0">
                <a:pos x="1905" y="633"/>
              </a:cxn>
              <a:cxn ang="0">
                <a:pos x="1938" y="550"/>
              </a:cxn>
              <a:cxn ang="0">
                <a:pos x="558" y="730"/>
              </a:cxn>
              <a:cxn ang="0">
                <a:pos x="780" y="465"/>
              </a:cxn>
              <a:cxn ang="0">
                <a:pos x="692" y="685"/>
              </a:cxn>
              <a:cxn ang="0">
                <a:pos x="707" y="770"/>
              </a:cxn>
              <a:cxn ang="0">
                <a:pos x="819" y="606"/>
              </a:cxn>
              <a:cxn ang="0">
                <a:pos x="779" y="547"/>
              </a:cxn>
              <a:cxn ang="0">
                <a:pos x="957" y="585"/>
              </a:cxn>
              <a:cxn ang="0">
                <a:pos x="1034" y="516"/>
              </a:cxn>
              <a:cxn ang="0">
                <a:pos x="1171" y="620"/>
              </a:cxn>
              <a:cxn ang="0">
                <a:pos x="1468" y="469"/>
              </a:cxn>
              <a:cxn ang="0">
                <a:pos x="1246" y="675"/>
              </a:cxn>
              <a:cxn ang="0">
                <a:pos x="1290" y="691"/>
              </a:cxn>
              <a:cxn ang="0">
                <a:pos x="1413" y="691"/>
              </a:cxn>
              <a:cxn ang="0">
                <a:pos x="1404" y="767"/>
              </a:cxn>
              <a:cxn ang="0">
                <a:pos x="1434" y="736"/>
              </a:cxn>
              <a:cxn ang="0">
                <a:pos x="1543" y="726"/>
              </a:cxn>
              <a:cxn ang="0">
                <a:pos x="1573" y="640"/>
              </a:cxn>
              <a:cxn ang="0">
                <a:pos x="1571" y="592"/>
              </a:cxn>
              <a:cxn ang="0">
                <a:pos x="1440" y="582"/>
              </a:cxn>
              <a:cxn ang="0">
                <a:pos x="1649" y="548"/>
              </a:cxn>
            </a:cxnLst>
            <a:rect l="0" t="0" r="r" b="b"/>
            <a:pathLst>
              <a:path w="2016" h="1175">
                <a:moveTo>
                  <a:pt x="1950" y="511"/>
                </a:moveTo>
                <a:cubicBezTo>
                  <a:pt x="1972" y="503"/>
                  <a:pt x="1992" y="497"/>
                  <a:pt x="2016" y="502"/>
                </a:cubicBezTo>
                <a:cubicBezTo>
                  <a:pt x="2003" y="498"/>
                  <a:pt x="1990" y="497"/>
                  <a:pt x="1976" y="500"/>
                </a:cubicBezTo>
                <a:cubicBezTo>
                  <a:pt x="1958" y="503"/>
                  <a:pt x="1940" y="511"/>
                  <a:pt x="1921" y="511"/>
                </a:cubicBezTo>
                <a:cubicBezTo>
                  <a:pt x="1898" y="512"/>
                  <a:pt x="1876" y="504"/>
                  <a:pt x="1854" y="499"/>
                </a:cubicBezTo>
                <a:cubicBezTo>
                  <a:pt x="1795" y="487"/>
                  <a:pt x="1735" y="483"/>
                  <a:pt x="1676" y="473"/>
                </a:cubicBezTo>
                <a:cubicBezTo>
                  <a:pt x="1656" y="469"/>
                  <a:pt x="1636" y="468"/>
                  <a:pt x="1616" y="465"/>
                </a:cubicBezTo>
                <a:cubicBezTo>
                  <a:pt x="1588" y="460"/>
                  <a:pt x="1562" y="449"/>
                  <a:pt x="1535" y="440"/>
                </a:cubicBezTo>
                <a:cubicBezTo>
                  <a:pt x="1477" y="422"/>
                  <a:pt x="1419" y="405"/>
                  <a:pt x="1359" y="393"/>
                </a:cubicBezTo>
                <a:cubicBezTo>
                  <a:pt x="1325" y="386"/>
                  <a:pt x="1220" y="374"/>
                  <a:pt x="1192" y="292"/>
                </a:cubicBezTo>
                <a:cubicBezTo>
                  <a:pt x="1176" y="245"/>
                  <a:pt x="1149" y="232"/>
                  <a:pt x="1136" y="203"/>
                </a:cubicBezTo>
                <a:cubicBezTo>
                  <a:pt x="1129" y="188"/>
                  <a:pt x="1128" y="160"/>
                  <a:pt x="1127" y="0"/>
                </a:cubicBezTo>
                <a:cubicBezTo>
                  <a:pt x="906" y="0"/>
                  <a:pt x="906" y="0"/>
                  <a:pt x="906" y="0"/>
                </a:cubicBezTo>
                <a:cubicBezTo>
                  <a:pt x="905" y="144"/>
                  <a:pt x="904" y="134"/>
                  <a:pt x="904" y="148"/>
                </a:cubicBezTo>
                <a:cubicBezTo>
                  <a:pt x="903" y="177"/>
                  <a:pt x="908" y="206"/>
                  <a:pt x="902" y="235"/>
                </a:cubicBezTo>
                <a:cubicBezTo>
                  <a:pt x="894" y="272"/>
                  <a:pt x="875" y="290"/>
                  <a:pt x="847" y="312"/>
                </a:cubicBezTo>
                <a:cubicBezTo>
                  <a:pt x="785" y="359"/>
                  <a:pt x="721" y="404"/>
                  <a:pt x="662" y="454"/>
                </a:cubicBezTo>
                <a:cubicBezTo>
                  <a:pt x="656" y="460"/>
                  <a:pt x="650" y="465"/>
                  <a:pt x="644" y="471"/>
                </a:cubicBezTo>
                <a:cubicBezTo>
                  <a:pt x="638" y="476"/>
                  <a:pt x="631" y="477"/>
                  <a:pt x="624" y="479"/>
                </a:cubicBezTo>
                <a:cubicBezTo>
                  <a:pt x="611" y="482"/>
                  <a:pt x="597" y="485"/>
                  <a:pt x="583" y="487"/>
                </a:cubicBezTo>
                <a:cubicBezTo>
                  <a:pt x="562" y="490"/>
                  <a:pt x="543" y="497"/>
                  <a:pt x="524" y="506"/>
                </a:cubicBezTo>
                <a:cubicBezTo>
                  <a:pt x="495" y="520"/>
                  <a:pt x="468" y="537"/>
                  <a:pt x="436" y="544"/>
                </a:cubicBezTo>
                <a:cubicBezTo>
                  <a:pt x="404" y="550"/>
                  <a:pt x="371" y="539"/>
                  <a:pt x="339" y="542"/>
                </a:cubicBezTo>
                <a:cubicBezTo>
                  <a:pt x="283" y="547"/>
                  <a:pt x="227" y="565"/>
                  <a:pt x="172" y="577"/>
                </a:cubicBezTo>
                <a:cubicBezTo>
                  <a:pt x="115" y="589"/>
                  <a:pt x="53" y="565"/>
                  <a:pt x="0" y="597"/>
                </a:cubicBezTo>
                <a:cubicBezTo>
                  <a:pt x="52" y="570"/>
                  <a:pt x="106" y="596"/>
                  <a:pt x="161" y="590"/>
                </a:cubicBezTo>
                <a:cubicBezTo>
                  <a:pt x="126" y="608"/>
                  <a:pt x="94" y="628"/>
                  <a:pt x="53" y="627"/>
                </a:cubicBezTo>
                <a:cubicBezTo>
                  <a:pt x="106" y="632"/>
                  <a:pt x="146" y="600"/>
                  <a:pt x="194" y="586"/>
                </a:cubicBezTo>
                <a:cubicBezTo>
                  <a:pt x="219" y="579"/>
                  <a:pt x="246" y="577"/>
                  <a:pt x="271" y="573"/>
                </a:cubicBezTo>
                <a:cubicBezTo>
                  <a:pt x="298" y="568"/>
                  <a:pt x="326" y="563"/>
                  <a:pt x="353" y="565"/>
                </a:cubicBezTo>
                <a:cubicBezTo>
                  <a:pt x="306" y="579"/>
                  <a:pt x="265" y="607"/>
                  <a:pt x="219" y="623"/>
                </a:cubicBezTo>
                <a:cubicBezTo>
                  <a:pt x="182" y="635"/>
                  <a:pt x="145" y="637"/>
                  <a:pt x="106" y="635"/>
                </a:cubicBezTo>
                <a:cubicBezTo>
                  <a:pt x="133" y="638"/>
                  <a:pt x="159" y="639"/>
                  <a:pt x="186" y="637"/>
                </a:cubicBezTo>
                <a:cubicBezTo>
                  <a:pt x="180" y="658"/>
                  <a:pt x="157" y="666"/>
                  <a:pt x="138" y="672"/>
                </a:cubicBezTo>
                <a:cubicBezTo>
                  <a:pt x="155" y="668"/>
                  <a:pt x="174" y="663"/>
                  <a:pt x="184" y="648"/>
                </a:cubicBezTo>
                <a:cubicBezTo>
                  <a:pt x="187" y="645"/>
                  <a:pt x="189" y="640"/>
                  <a:pt x="191" y="636"/>
                </a:cubicBezTo>
                <a:cubicBezTo>
                  <a:pt x="196" y="635"/>
                  <a:pt x="202" y="635"/>
                  <a:pt x="207" y="633"/>
                </a:cubicBezTo>
                <a:cubicBezTo>
                  <a:pt x="219" y="631"/>
                  <a:pt x="231" y="628"/>
                  <a:pt x="242" y="624"/>
                </a:cubicBezTo>
                <a:cubicBezTo>
                  <a:pt x="220" y="645"/>
                  <a:pt x="202" y="669"/>
                  <a:pt x="181" y="690"/>
                </a:cubicBezTo>
                <a:cubicBezTo>
                  <a:pt x="162" y="709"/>
                  <a:pt x="135" y="729"/>
                  <a:pt x="108" y="713"/>
                </a:cubicBezTo>
                <a:cubicBezTo>
                  <a:pt x="123" y="723"/>
                  <a:pt x="140" y="722"/>
                  <a:pt x="156" y="714"/>
                </a:cubicBezTo>
                <a:cubicBezTo>
                  <a:pt x="155" y="729"/>
                  <a:pt x="157" y="740"/>
                  <a:pt x="150" y="754"/>
                </a:cubicBezTo>
                <a:cubicBezTo>
                  <a:pt x="143" y="768"/>
                  <a:pt x="134" y="781"/>
                  <a:pt x="129" y="796"/>
                </a:cubicBezTo>
                <a:cubicBezTo>
                  <a:pt x="137" y="776"/>
                  <a:pt x="153" y="761"/>
                  <a:pt x="159" y="740"/>
                </a:cubicBezTo>
                <a:cubicBezTo>
                  <a:pt x="161" y="735"/>
                  <a:pt x="159" y="714"/>
                  <a:pt x="163" y="711"/>
                </a:cubicBezTo>
                <a:cubicBezTo>
                  <a:pt x="174" y="702"/>
                  <a:pt x="185" y="694"/>
                  <a:pt x="195" y="685"/>
                </a:cubicBezTo>
                <a:cubicBezTo>
                  <a:pt x="216" y="666"/>
                  <a:pt x="235" y="645"/>
                  <a:pt x="256" y="627"/>
                </a:cubicBezTo>
                <a:cubicBezTo>
                  <a:pt x="262" y="622"/>
                  <a:pt x="267" y="616"/>
                  <a:pt x="273" y="612"/>
                </a:cubicBezTo>
                <a:cubicBezTo>
                  <a:pt x="289" y="606"/>
                  <a:pt x="304" y="600"/>
                  <a:pt x="319" y="594"/>
                </a:cubicBezTo>
                <a:cubicBezTo>
                  <a:pt x="303" y="618"/>
                  <a:pt x="298" y="645"/>
                  <a:pt x="274" y="663"/>
                </a:cubicBezTo>
                <a:cubicBezTo>
                  <a:pt x="254" y="678"/>
                  <a:pt x="230" y="686"/>
                  <a:pt x="209" y="698"/>
                </a:cubicBezTo>
                <a:cubicBezTo>
                  <a:pt x="232" y="687"/>
                  <a:pt x="258" y="680"/>
                  <a:pt x="280" y="665"/>
                </a:cubicBezTo>
                <a:cubicBezTo>
                  <a:pt x="267" y="687"/>
                  <a:pt x="249" y="697"/>
                  <a:pt x="226" y="704"/>
                </a:cubicBezTo>
                <a:cubicBezTo>
                  <a:pt x="242" y="700"/>
                  <a:pt x="259" y="695"/>
                  <a:pt x="271" y="683"/>
                </a:cubicBezTo>
                <a:cubicBezTo>
                  <a:pt x="277" y="677"/>
                  <a:pt x="283" y="670"/>
                  <a:pt x="287" y="663"/>
                </a:cubicBezTo>
                <a:cubicBezTo>
                  <a:pt x="291" y="655"/>
                  <a:pt x="298" y="649"/>
                  <a:pt x="303" y="642"/>
                </a:cubicBezTo>
                <a:cubicBezTo>
                  <a:pt x="314" y="626"/>
                  <a:pt x="320" y="602"/>
                  <a:pt x="337" y="590"/>
                </a:cubicBezTo>
                <a:cubicBezTo>
                  <a:pt x="351" y="580"/>
                  <a:pt x="373" y="578"/>
                  <a:pt x="390" y="578"/>
                </a:cubicBezTo>
                <a:cubicBezTo>
                  <a:pt x="370" y="593"/>
                  <a:pt x="353" y="611"/>
                  <a:pt x="339" y="631"/>
                </a:cubicBezTo>
                <a:cubicBezTo>
                  <a:pt x="324" y="655"/>
                  <a:pt x="311" y="678"/>
                  <a:pt x="292" y="698"/>
                </a:cubicBezTo>
                <a:cubicBezTo>
                  <a:pt x="268" y="723"/>
                  <a:pt x="240" y="741"/>
                  <a:pt x="212" y="760"/>
                </a:cubicBezTo>
                <a:cubicBezTo>
                  <a:pt x="189" y="776"/>
                  <a:pt x="171" y="795"/>
                  <a:pt x="165" y="822"/>
                </a:cubicBezTo>
                <a:cubicBezTo>
                  <a:pt x="171" y="800"/>
                  <a:pt x="185" y="785"/>
                  <a:pt x="203" y="772"/>
                </a:cubicBezTo>
                <a:cubicBezTo>
                  <a:pt x="230" y="754"/>
                  <a:pt x="258" y="740"/>
                  <a:pt x="284" y="721"/>
                </a:cubicBezTo>
                <a:cubicBezTo>
                  <a:pt x="282" y="728"/>
                  <a:pt x="282" y="735"/>
                  <a:pt x="281" y="742"/>
                </a:cubicBezTo>
                <a:cubicBezTo>
                  <a:pt x="281" y="752"/>
                  <a:pt x="279" y="754"/>
                  <a:pt x="272" y="762"/>
                </a:cubicBezTo>
                <a:cubicBezTo>
                  <a:pt x="259" y="778"/>
                  <a:pt x="247" y="793"/>
                  <a:pt x="229" y="803"/>
                </a:cubicBezTo>
                <a:cubicBezTo>
                  <a:pt x="251" y="793"/>
                  <a:pt x="265" y="775"/>
                  <a:pt x="282" y="758"/>
                </a:cubicBezTo>
                <a:cubicBezTo>
                  <a:pt x="284" y="797"/>
                  <a:pt x="289" y="836"/>
                  <a:pt x="256" y="864"/>
                </a:cubicBezTo>
                <a:cubicBezTo>
                  <a:pt x="287" y="841"/>
                  <a:pt x="289" y="806"/>
                  <a:pt x="289" y="769"/>
                </a:cubicBezTo>
                <a:cubicBezTo>
                  <a:pt x="301" y="787"/>
                  <a:pt x="321" y="779"/>
                  <a:pt x="335" y="791"/>
                </a:cubicBezTo>
                <a:cubicBezTo>
                  <a:pt x="348" y="801"/>
                  <a:pt x="349" y="820"/>
                  <a:pt x="350" y="835"/>
                </a:cubicBezTo>
                <a:cubicBezTo>
                  <a:pt x="350" y="815"/>
                  <a:pt x="348" y="789"/>
                  <a:pt x="326" y="781"/>
                </a:cubicBezTo>
                <a:cubicBezTo>
                  <a:pt x="316" y="778"/>
                  <a:pt x="305" y="779"/>
                  <a:pt x="298" y="770"/>
                </a:cubicBezTo>
                <a:cubicBezTo>
                  <a:pt x="290" y="761"/>
                  <a:pt x="289" y="748"/>
                  <a:pt x="291" y="737"/>
                </a:cubicBezTo>
                <a:cubicBezTo>
                  <a:pt x="292" y="728"/>
                  <a:pt x="294" y="718"/>
                  <a:pt x="299" y="710"/>
                </a:cubicBezTo>
                <a:cubicBezTo>
                  <a:pt x="304" y="700"/>
                  <a:pt x="315" y="692"/>
                  <a:pt x="323" y="684"/>
                </a:cubicBezTo>
                <a:cubicBezTo>
                  <a:pt x="335" y="669"/>
                  <a:pt x="345" y="653"/>
                  <a:pt x="356" y="638"/>
                </a:cubicBezTo>
                <a:cubicBezTo>
                  <a:pt x="369" y="621"/>
                  <a:pt x="385" y="607"/>
                  <a:pt x="403" y="596"/>
                </a:cubicBezTo>
                <a:cubicBezTo>
                  <a:pt x="427" y="581"/>
                  <a:pt x="451" y="574"/>
                  <a:pt x="476" y="566"/>
                </a:cubicBezTo>
                <a:cubicBezTo>
                  <a:pt x="518" y="552"/>
                  <a:pt x="554" y="530"/>
                  <a:pt x="597" y="523"/>
                </a:cubicBezTo>
                <a:cubicBezTo>
                  <a:pt x="581" y="550"/>
                  <a:pt x="569" y="577"/>
                  <a:pt x="560" y="606"/>
                </a:cubicBezTo>
                <a:cubicBezTo>
                  <a:pt x="557" y="614"/>
                  <a:pt x="558" y="624"/>
                  <a:pt x="549" y="626"/>
                </a:cubicBezTo>
                <a:cubicBezTo>
                  <a:pt x="541" y="627"/>
                  <a:pt x="532" y="630"/>
                  <a:pt x="523" y="632"/>
                </a:cubicBezTo>
                <a:cubicBezTo>
                  <a:pt x="507" y="637"/>
                  <a:pt x="491" y="645"/>
                  <a:pt x="477" y="655"/>
                </a:cubicBezTo>
                <a:cubicBezTo>
                  <a:pt x="457" y="668"/>
                  <a:pt x="434" y="674"/>
                  <a:pt x="410" y="672"/>
                </a:cubicBezTo>
                <a:cubicBezTo>
                  <a:pt x="390" y="671"/>
                  <a:pt x="377" y="678"/>
                  <a:pt x="366" y="695"/>
                </a:cubicBezTo>
                <a:cubicBezTo>
                  <a:pt x="356" y="708"/>
                  <a:pt x="344" y="719"/>
                  <a:pt x="331" y="730"/>
                </a:cubicBezTo>
                <a:cubicBezTo>
                  <a:pt x="339" y="724"/>
                  <a:pt x="347" y="718"/>
                  <a:pt x="355" y="711"/>
                </a:cubicBezTo>
                <a:cubicBezTo>
                  <a:pt x="365" y="702"/>
                  <a:pt x="372" y="688"/>
                  <a:pt x="385" y="681"/>
                </a:cubicBezTo>
                <a:cubicBezTo>
                  <a:pt x="396" y="674"/>
                  <a:pt x="413" y="681"/>
                  <a:pt x="425" y="682"/>
                </a:cubicBezTo>
                <a:cubicBezTo>
                  <a:pt x="433" y="683"/>
                  <a:pt x="444" y="680"/>
                  <a:pt x="452" y="677"/>
                </a:cubicBezTo>
                <a:cubicBezTo>
                  <a:pt x="424" y="709"/>
                  <a:pt x="409" y="749"/>
                  <a:pt x="376" y="777"/>
                </a:cubicBezTo>
                <a:cubicBezTo>
                  <a:pt x="414" y="749"/>
                  <a:pt x="432" y="703"/>
                  <a:pt x="468" y="674"/>
                </a:cubicBezTo>
                <a:cubicBezTo>
                  <a:pt x="468" y="686"/>
                  <a:pt x="474" y="698"/>
                  <a:pt x="478" y="710"/>
                </a:cubicBezTo>
                <a:cubicBezTo>
                  <a:pt x="482" y="723"/>
                  <a:pt x="480" y="735"/>
                  <a:pt x="475" y="747"/>
                </a:cubicBezTo>
                <a:cubicBezTo>
                  <a:pt x="464" y="769"/>
                  <a:pt x="447" y="787"/>
                  <a:pt x="441" y="811"/>
                </a:cubicBezTo>
                <a:cubicBezTo>
                  <a:pt x="453" y="774"/>
                  <a:pt x="496" y="749"/>
                  <a:pt x="485" y="707"/>
                </a:cubicBezTo>
                <a:cubicBezTo>
                  <a:pt x="483" y="698"/>
                  <a:pt x="478" y="688"/>
                  <a:pt x="478" y="678"/>
                </a:cubicBezTo>
                <a:cubicBezTo>
                  <a:pt x="478" y="667"/>
                  <a:pt x="483" y="663"/>
                  <a:pt x="493" y="658"/>
                </a:cubicBezTo>
                <a:cubicBezTo>
                  <a:pt x="511" y="650"/>
                  <a:pt x="530" y="644"/>
                  <a:pt x="550" y="641"/>
                </a:cubicBezTo>
                <a:cubicBezTo>
                  <a:pt x="538" y="693"/>
                  <a:pt x="532" y="746"/>
                  <a:pt x="516" y="796"/>
                </a:cubicBezTo>
                <a:cubicBezTo>
                  <a:pt x="505" y="828"/>
                  <a:pt x="491" y="859"/>
                  <a:pt x="468" y="885"/>
                </a:cubicBezTo>
                <a:cubicBezTo>
                  <a:pt x="449" y="907"/>
                  <a:pt x="424" y="922"/>
                  <a:pt x="398" y="934"/>
                </a:cubicBezTo>
                <a:cubicBezTo>
                  <a:pt x="427" y="923"/>
                  <a:pt x="453" y="908"/>
                  <a:pt x="475" y="886"/>
                </a:cubicBezTo>
                <a:cubicBezTo>
                  <a:pt x="501" y="859"/>
                  <a:pt x="518" y="826"/>
                  <a:pt x="531" y="791"/>
                </a:cubicBezTo>
                <a:cubicBezTo>
                  <a:pt x="532" y="808"/>
                  <a:pt x="536" y="823"/>
                  <a:pt x="542" y="839"/>
                </a:cubicBezTo>
                <a:cubicBezTo>
                  <a:pt x="549" y="856"/>
                  <a:pt x="558" y="872"/>
                  <a:pt x="562" y="889"/>
                </a:cubicBezTo>
                <a:cubicBezTo>
                  <a:pt x="567" y="921"/>
                  <a:pt x="545" y="941"/>
                  <a:pt x="524" y="961"/>
                </a:cubicBezTo>
                <a:cubicBezTo>
                  <a:pt x="536" y="951"/>
                  <a:pt x="549" y="942"/>
                  <a:pt x="558" y="929"/>
                </a:cubicBezTo>
                <a:cubicBezTo>
                  <a:pt x="570" y="911"/>
                  <a:pt x="569" y="890"/>
                  <a:pt x="563" y="870"/>
                </a:cubicBezTo>
                <a:cubicBezTo>
                  <a:pt x="557" y="850"/>
                  <a:pt x="548" y="830"/>
                  <a:pt x="545" y="809"/>
                </a:cubicBezTo>
                <a:cubicBezTo>
                  <a:pt x="542" y="787"/>
                  <a:pt x="545" y="766"/>
                  <a:pt x="549" y="745"/>
                </a:cubicBezTo>
                <a:cubicBezTo>
                  <a:pt x="556" y="755"/>
                  <a:pt x="563" y="766"/>
                  <a:pt x="570" y="777"/>
                </a:cubicBezTo>
                <a:cubicBezTo>
                  <a:pt x="575" y="785"/>
                  <a:pt x="576" y="786"/>
                  <a:pt x="574" y="796"/>
                </a:cubicBezTo>
                <a:cubicBezTo>
                  <a:pt x="571" y="805"/>
                  <a:pt x="569" y="814"/>
                  <a:pt x="569" y="823"/>
                </a:cubicBezTo>
                <a:cubicBezTo>
                  <a:pt x="567" y="846"/>
                  <a:pt x="567" y="884"/>
                  <a:pt x="593" y="894"/>
                </a:cubicBezTo>
                <a:cubicBezTo>
                  <a:pt x="560" y="879"/>
                  <a:pt x="572" y="819"/>
                  <a:pt x="582" y="793"/>
                </a:cubicBezTo>
                <a:cubicBezTo>
                  <a:pt x="591" y="804"/>
                  <a:pt x="603" y="810"/>
                  <a:pt x="613" y="820"/>
                </a:cubicBezTo>
                <a:cubicBezTo>
                  <a:pt x="625" y="830"/>
                  <a:pt x="631" y="842"/>
                  <a:pt x="634" y="856"/>
                </a:cubicBezTo>
                <a:cubicBezTo>
                  <a:pt x="639" y="880"/>
                  <a:pt x="640" y="909"/>
                  <a:pt x="628" y="931"/>
                </a:cubicBezTo>
                <a:cubicBezTo>
                  <a:pt x="646" y="902"/>
                  <a:pt x="647" y="848"/>
                  <a:pt x="625" y="820"/>
                </a:cubicBezTo>
                <a:cubicBezTo>
                  <a:pt x="619" y="812"/>
                  <a:pt x="611" y="806"/>
                  <a:pt x="603" y="800"/>
                </a:cubicBezTo>
                <a:cubicBezTo>
                  <a:pt x="599" y="797"/>
                  <a:pt x="596" y="793"/>
                  <a:pt x="592" y="789"/>
                </a:cubicBezTo>
                <a:cubicBezTo>
                  <a:pt x="587" y="782"/>
                  <a:pt x="587" y="781"/>
                  <a:pt x="591" y="773"/>
                </a:cubicBezTo>
                <a:cubicBezTo>
                  <a:pt x="603" y="753"/>
                  <a:pt x="626" y="740"/>
                  <a:pt x="639" y="720"/>
                </a:cubicBezTo>
                <a:cubicBezTo>
                  <a:pt x="667" y="759"/>
                  <a:pt x="686" y="808"/>
                  <a:pt x="688" y="857"/>
                </a:cubicBezTo>
                <a:cubicBezTo>
                  <a:pt x="690" y="903"/>
                  <a:pt x="672" y="944"/>
                  <a:pt x="640" y="977"/>
                </a:cubicBezTo>
                <a:cubicBezTo>
                  <a:pt x="661" y="958"/>
                  <a:pt x="678" y="937"/>
                  <a:pt x="687" y="910"/>
                </a:cubicBezTo>
                <a:cubicBezTo>
                  <a:pt x="683" y="930"/>
                  <a:pt x="683" y="949"/>
                  <a:pt x="685" y="969"/>
                </a:cubicBezTo>
                <a:cubicBezTo>
                  <a:pt x="684" y="912"/>
                  <a:pt x="708" y="865"/>
                  <a:pt x="734" y="816"/>
                </a:cubicBezTo>
                <a:cubicBezTo>
                  <a:pt x="732" y="838"/>
                  <a:pt x="724" y="859"/>
                  <a:pt x="722" y="881"/>
                </a:cubicBezTo>
                <a:cubicBezTo>
                  <a:pt x="721" y="903"/>
                  <a:pt x="727" y="921"/>
                  <a:pt x="738" y="939"/>
                </a:cubicBezTo>
                <a:cubicBezTo>
                  <a:pt x="724" y="913"/>
                  <a:pt x="723" y="888"/>
                  <a:pt x="731" y="859"/>
                </a:cubicBezTo>
                <a:cubicBezTo>
                  <a:pt x="735" y="844"/>
                  <a:pt x="741" y="829"/>
                  <a:pt x="743" y="814"/>
                </a:cubicBezTo>
                <a:cubicBezTo>
                  <a:pt x="743" y="810"/>
                  <a:pt x="742" y="802"/>
                  <a:pt x="743" y="799"/>
                </a:cubicBezTo>
                <a:cubicBezTo>
                  <a:pt x="747" y="791"/>
                  <a:pt x="752" y="782"/>
                  <a:pt x="755" y="774"/>
                </a:cubicBezTo>
                <a:cubicBezTo>
                  <a:pt x="760" y="848"/>
                  <a:pt x="778" y="921"/>
                  <a:pt x="788" y="996"/>
                </a:cubicBezTo>
                <a:cubicBezTo>
                  <a:pt x="784" y="941"/>
                  <a:pt x="777" y="887"/>
                  <a:pt x="773" y="832"/>
                </a:cubicBezTo>
                <a:cubicBezTo>
                  <a:pt x="802" y="770"/>
                  <a:pt x="813" y="701"/>
                  <a:pt x="829" y="634"/>
                </a:cubicBezTo>
                <a:cubicBezTo>
                  <a:pt x="834" y="644"/>
                  <a:pt x="841" y="654"/>
                  <a:pt x="844" y="665"/>
                </a:cubicBezTo>
                <a:cubicBezTo>
                  <a:pt x="848" y="677"/>
                  <a:pt x="846" y="689"/>
                  <a:pt x="843" y="701"/>
                </a:cubicBezTo>
                <a:cubicBezTo>
                  <a:pt x="839" y="719"/>
                  <a:pt x="831" y="735"/>
                  <a:pt x="824" y="752"/>
                </a:cubicBezTo>
                <a:cubicBezTo>
                  <a:pt x="837" y="727"/>
                  <a:pt x="853" y="700"/>
                  <a:pt x="851" y="671"/>
                </a:cubicBezTo>
                <a:cubicBezTo>
                  <a:pt x="850" y="657"/>
                  <a:pt x="842" y="645"/>
                  <a:pt x="837" y="631"/>
                </a:cubicBezTo>
                <a:cubicBezTo>
                  <a:pt x="834" y="622"/>
                  <a:pt x="836" y="608"/>
                  <a:pt x="838" y="598"/>
                </a:cubicBezTo>
                <a:cubicBezTo>
                  <a:pt x="854" y="618"/>
                  <a:pt x="873" y="628"/>
                  <a:pt x="873" y="656"/>
                </a:cubicBezTo>
                <a:cubicBezTo>
                  <a:pt x="872" y="683"/>
                  <a:pt x="856" y="707"/>
                  <a:pt x="843" y="729"/>
                </a:cubicBezTo>
                <a:cubicBezTo>
                  <a:pt x="866" y="696"/>
                  <a:pt x="896" y="651"/>
                  <a:pt x="865" y="613"/>
                </a:cubicBezTo>
                <a:cubicBezTo>
                  <a:pt x="858" y="605"/>
                  <a:pt x="850" y="599"/>
                  <a:pt x="845" y="590"/>
                </a:cubicBezTo>
                <a:cubicBezTo>
                  <a:pt x="840" y="581"/>
                  <a:pt x="849" y="566"/>
                  <a:pt x="853" y="558"/>
                </a:cubicBezTo>
                <a:cubicBezTo>
                  <a:pt x="858" y="548"/>
                  <a:pt x="874" y="543"/>
                  <a:pt x="882" y="536"/>
                </a:cubicBezTo>
                <a:cubicBezTo>
                  <a:pt x="892" y="529"/>
                  <a:pt x="902" y="522"/>
                  <a:pt x="911" y="514"/>
                </a:cubicBezTo>
                <a:cubicBezTo>
                  <a:pt x="910" y="550"/>
                  <a:pt x="917" y="586"/>
                  <a:pt x="923" y="621"/>
                </a:cubicBezTo>
                <a:cubicBezTo>
                  <a:pt x="927" y="639"/>
                  <a:pt x="930" y="657"/>
                  <a:pt x="933" y="675"/>
                </a:cubicBezTo>
                <a:cubicBezTo>
                  <a:pt x="934" y="684"/>
                  <a:pt x="936" y="690"/>
                  <a:pt x="931" y="698"/>
                </a:cubicBezTo>
                <a:cubicBezTo>
                  <a:pt x="926" y="705"/>
                  <a:pt x="921" y="710"/>
                  <a:pt x="915" y="716"/>
                </a:cubicBezTo>
                <a:cubicBezTo>
                  <a:pt x="889" y="742"/>
                  <a:pt x="860" y="767"/>
                  <a:pt x="840" y="798"/>
                </a:cubicBezTo>
                <a:cubicBezTo>
                  <a:pt x="822" y="825"/>
                  <a:pt x="815" y="854"/>
                  <a:pt x="814" y="886"/>
                </a:cubicBezTo>
                <a:cubicBezTo>
                  <a:pt x="816" y="860"/>
                  <a:pt x="823" y="835"/>
                  <a:pt x="837" y="812"/>
                </a:cubicBezTo>
                <a:cubicBezTo>
                  <a:pt x="854" y="786"/>
                  <a:pt x="878" y="765"/>
                  <a:pt x="902" y="745"/>
                </a:cubicBezTo>
                <a:cubicBezTo>
                  <a:pt x="877" y="785"/>
                  <a:pt x="852" y="822"/>
                  <a:pt x="852" y="871"/>
                </a:cubicBezTo>
                <a:cubicBezTo>
                  <a:pt x="854" y="835"/>
                  <a:pt x="870" y="805"/>
                  <a:pt x="890" y="776"/>
                </a:cubicBezTo>
                <a:cubicBezTo>
                  <a:pt x="885" y="809"/>
                  <a:pt x="882" y="843"/>
                  <a:pt x="891" y="876"/>
                </a:cubicBezTo>
                <a:cubicBezTo>
                  <a:pt x="884" y="842"/>
                  <a:pt x="888" y="803"/>
                  <a:pt x="899" y="770"/>
                </a:cubicBezTo>
                <a:cubicBezTo>
                  <a:pt x="906" y="748"/>
                  <a:pt x="923" y="729"/>
                  <a:pt x="938" y="713"/>
                </a:cubicBezTo>
                <a:cubicBezTo>
                  <a:pt x="941" y="736"/>
                  <a:pt x="943" y="759"/>
                  <a:pt x="945" y="783"/>
                </a:cubicBezTo>
                <a:cubicBezTo>
                  <a:pt x="947" y="810"/>
                  <a:pt x="949" y="837"/>
                  <a:pt x="946" y="865"/>
                </a:cubicBezTo>
                <a:cubicBezTo>
                  <a:pt x="943" y="865"/>
                  <a:pt x="941" y="869"/>
                  <a:pt x="938" y="872"/>
                </a:cubicBezTo>
                <a:cubicBezTo>
                  <a:pt x="932" y="877"/>
                  <a:pt x="924" y="882"/>
                  <a:pt x="917" y="887"/>
                </a:cubicBezTo>
                <a:cubicBezTo>
                  <a:pt x="900" y="897"/>
                  <a:pt x="882" y="905"/>
                  <a:pt x="865" y="915"/>
                </a:cubicBezTo>
                <a:cubicBezTo>
                  <a:pt x="836" y="934"/>
                  <a:pt x="814" y="956"/>
                  <a:pt x="805" y="990"/>
                </a:cubicBezTo>
                <a:cubicBezTo>
                  <a:pt x="815" y="962"/>
                  <a:pt x="832" y="943"/>
                  <a:pt x="857" y="928"/>
                </a:cubicBezTo>
                <a:cubicBezTo>
                  <a:pt x="884" y="911"/>
                  <a:pt x="918" y="903"/>
                  <a:pt x="943" y="883"/>
                </a:cubicBezTo>
                <a:cubicBezTo>
                  <a:pt x="939" y="908"/>
                  <a:pt x="933" y="933"/>
                  <a:pt x="925" y="957"/>
                </a:cubicBezTo>
                <a:cubicBezTo>
                  <a:pt x="919" y="975"/>
                  <a:pt x="903" y="987"/>
                  <a:pt x="889" y="1000"/>
                </a:cubicBezTo>
                <a:cubicBezTo>
                  <a:pt x="849" y="1035"/>
                  <a:pt x="821" y="1075"/>
                  <a:pt x="817" y="1130"/>
                </a:cubicBezTo>
                <a:cubicBezTo>
                  <a:pt x="821" y="1102"/>
                  <a:pt x="830" y="1078"/>
                  <a:pt x="846" y="1055"/>
                </a:cubicBezTo>
                <a:cubicBezTo>
                  <a:pt x="865" y="1028"/>
                  <a:pt x="893" y="1012"/>
                  <a:pt x="917" y="990"/>
                </a:cubicBezTo>
                <a:cubicBezTo>
                  <a:pt x="918" y="995"/>
                  <a:pt x="914" y="1003"/>
                  <a:pt x="913" y="1008"/>
                </a:cubicBezTo>
                <a:cubicBezTo>
                  <a:pt x="911" y="1017"/>
                  <a:pt x="909" y="1027"/>
                  <a:pt x="908" y="1036"/>
                </a:cubicBezTo>
                <a:cubicBezTo>
                  <a:pt x="904" y="1054"/>
                  <a:pt x="902" y="1073"/>
                  <a:pt x="903" y="1092"/>
                </a:cubicBezTo>
                <a:cubicBezTo>
                  <a:pt x="903" y="1121"/>
                  <a:pt x="910" y="1149"/>
                  <a:pt x="923" y="1175"/>
                </a:cubicBezTo>
                <a:cubicBezTo>
                  <a:pt x="901" y="1121"/>
                  <a:pt x="908" y="1066"/>
                  <a:pt x="924" y="1011"/>
                </a:cubicBezTo>
                <a:cubicBezTo>
                  <a:pt x="939" y="1042"/>
                  <a:pt x="959" y="1079"/>
                  <a:pt x="942" y="1113"/>
                </a:cubicBezTo>
                <a:cubicBezTo>
                  <a:pt x="956" y="1090"/>
                  <a:pt x="950" y="1063"/>
                  <a:pt x="943" y="1039"/>
                </a:cubicBezTo>
                <a:cubicBezTo>
                  <a:pt x="939" y="1026"/>
                  <a:pt x="931" y="1014"/>
                  <a:pt x="929" y="1001"/>
                </a:cubicBezTo>
                <a:cubicBezTo>
                  <a:pt x="928" y="995"/>
                  <a:pt x="931" y="989"/>
                  <a:pt x="933" y="984"/>
                </a:cubicBezTo>
                <a:cubicBezTo>
                  <a:pt x="936" y="974"/>
                  <a:pt x="939" y="965"/>
                  <a:pt x="942" y="955"/>
                </a:cubicBezTo>
                <a:cubicBezTo>
                  <a:pt x="948" y="981"/>
                  <a:pt x="962" y="1005"/>
                  <a:pt x="969" y="1030"/>
                </a:cubicBezTo>
                <a:cubicBezTo>
                  <a:pt x="976" y="1053"/>
                  <a:pt x="975" y="1074"/>
                  <a:pt x="966" y="1096"/>
                </a:cubicBezTo>
                <a:cubicBezTo>
                  <a:pt x="985" y="1058"/>
                  <a:pt x="973" y="1022"/>
                  <a:pt x="960" y="984"/>
                </a:cubicBezTo>
                <a:cubicBezTo>
                  <a:pt x="955" y="968"/>
                  <a:pt x="946" y="945"/>
                  <a:pt x="951" y="929"/>
                </a:cubicBezTo>
                <a:cubicBezTo>
                  <a:pt x="958" y="905"/>
                  <a:pt x="965" y="881"/>
                  <a:pt x="969" y="856"/>
                </a:cubicBezTo>
                <a:cubicBezTo>
                  <a:pt x="977" y="866"/>
                  <a:pt x="980" y="881"/>
                  <a:pt x="983" y="893"/>
                </a:cubicBezTo>
                <a:cubicBezTo>
                  <a:pt x="987" y="909"/>
                  <a:pt x="991" y="925"/>
                  <a:pt x="995" y="941"/>
                </a:cubicBezTo>
                <a:cubicBezTo>
                  <a:pt x="1000" y="970"/>
                  <a:pt x="1002" y="1003"/>
                  <a:pt x="981" y="1026"/>
                </a:cubicBezTo>
                <a:cubicBezTo>
                  <a:pt x="1008" y="1000"/>
                  <a:pt x="1004" y="955"/>
                  <a:pt x="997" y="921"/>
                </a:cubicBezTo>
                <a:cubicBezTo>
                  <a:pt x="1014" y="939"/>
                  <a:pt x="1020" y="960"/>
                  <a:pt x="1021" y="983"/>
                </a:cubicBezTo>
                <a:cubicBezTo>
                  <a:pt x="1022" y="960"/>
                  <a:pt x="1017" y="940"/>
                  <a:pt x="1003" y="921"/>
                </a:cubicBezTo>
                <a:cubicBezTo>
                  <a:pt x="1000" y="916"/>
                  <a:pt x="996" y="913"/>
                  <a:pt x="995" y="908"/>
                </a:cubicBezTo>
                <a:cubicBezTo>
                  <a:pt x="994" y="901"/>
                  <a:pt x="993" y="894"/>
                  <a:pt x="992" y="887"/>
                </a:cubicBezTo>
                <a:cubicBezTo>
                  <a:pt x="989" y="875"/>
                  <a:pt x="987" y="862"/>
                  <a:pt x="980" y="851"/>
                </a:cubicBezTo>
                <a:cubicBezTo>
                  <a:pt x="978" y="847"/>
                  <a:pt x="975" y="843"/>
                  <a:pt x="971" y="841"/>
                </a:cubicBezTo>
                <a:cubicBezTo>
                  <a:pt x="971" y="834"/>
                  <a:pt x="971" y="827"/>
                  <a:pt x="972" y="820"/>
                </a:cubicBezTo>
                <a:cubicBezTo>
                  <a:pt x="972" y="808"/>
                  <a:pt x="972" y="797"/>
                  <a:pt x="972" y="785"/>
                </a:cubicBezTo>
                <a:cubicBezTo>
                  <a:pt x="971" y="763"/>
                  <a:pt x="971" y="741"/>
                  <a:pt x="970" y="719"/>
                </a:cubicBezTo>
                <a:cubicBezTo>
                  <a:pt x="976" y="725"/>
                  <a:pt x="982" y="731"/>
                  <a:pt x="988" y="737"/>
                </a:cubicBezTo>
                <a:cubicBezTo>
                  <a:pt x="991" y="740"/>
                  <a:pt x="994" y="743"/>
                  <a:pt x="997" y="746"/>
                </a:cubicBezTo>
                <a:cubicBezTo>
                  <a:pt x="1002" y="751"/>
                  <a:pt x="1000" y="753"/>
                  <a:pt x="999" y="759"/>
                </a:cubicBezTo>
                <a:cubicBezTo>
                  <a:pt x="998" y="774"/>
                  <a:pt x="999" y="788"/>
                  <a:pt x="1002" y="802"/>
                </a:cubicBezTo>
                <a:cubicBezTo>
                  <a:pt x="1000" y="786"/>
                  <a:pt x="1000" y="770"/>
                  <a:pt x="1003" y="753"/>
                </a:cubicBezTo>
                <a:cubicBezTo>
                  <a:pt x="1030" y="784"/>
                  <a:pt x="998" y="819"/>
                  <a:pt x="996" y="853"/>
                </a:cubicBezTo>
                <a:cubicBezTo>
                  <a:pt x="999" y="828"/>
                  <a:pt x="1017" y="806"/>
                  <a:pt x="1020" y="780"/>
                </a:cubicBezTo>
                <a:cubicBezTo>
                  <a:pt x="1036" y="822"/>
                  <a:pt x="1026" y="869"/>
                  <a:pt x="1032" y="912"/>
                </a:cubicBezTo>
                <a:cubicBezTo>
                  <a:pt x="1029" y="871"/>
                  <a:pt x="1039" y="829"/>
                  <a:pt x="1031" y="788"/>
                </a:cubicBezTo>
                <a:cubicBezTo>
                  <a:pt x="1029" y="778"/>
                  <a:pt x="1026" y="768"/>
                  <a:pt x="1021" y="759"/>
                </a:cubicBezTo>
                <a:cubicBezTo>
                  <a:pt x="1018" y="754"/>
                  <a:pt x="1015" y="749"/>
                  <a:pt x="1011" y="745"/>
                </a:cubicBezTo>
                <a:cubicBezTo>
                  <a:pt x="1007" y="739"/>
                  <a:pt x="1007" y="738"/>
                  <a:pt x="1009" y="731"/>
                </a:cubicBezTo>
                <a:cubicBezTo>
                  <a:pt x="1015" y="710"/>
                  <a:pt x="1022" y="689"/>
                  <a:pt x="1027" y="668"/>
                </a:cubicBezTo>
                <a:cubicBezTo>
                  <a:pt x="1038" y="691"/>
                  <a:pt x="1048" y="715"/>
                  <a:pt x="1055" y="739"/>
                </a:cubicBezTo>
                <a:cubicBezTo>
                  <a:pt x="1063" y="765"/>
                  <a:pt x="1062" y="794"/>
                  <a:pt x="1058" y="820"/>
                </a:cubicBezTo>
                <a:cubicBezTo>
                  <a:pt x="1051" y="875"/>
                  <a:pt x="1022" y="926"/>
                  <a:pt x="1024" y="983"/>
                </a:cubicBezTo>
                <a:cubicBezTo>
                  <a:pt x="1035" y="949"/>
                  <a:pt x="1046" y="916"/>
                  <a:pt x="1060" y="884"/>
                </a:cubicBezTo>
                <a:cubicBezTo>
                  <a:pt x="1074" y="930"/>
                  <a:pt x="1098" y="977"/>
                  <a:pt x="1084" y="1026"/>
                </a:cubicBezTo>
                <a:cubicBezTo>
                  <a:pt x="1097" y="989"/>
                  <a:pt x="1089" y="950"/>
                  <a:pt x="1078" y="913"/>
                </a:cubicBezTo>
                <a:cubicBezTo>
                  <a:pt x="1075" y="903"/>
                  <a:pt x="1073" y="894"/>
                  <a:pt x="1070" y="884"/>
                </a:cubicBezTo>
                <a:cubicBezTo>
                  <a:pt x="1069" y="880"/>
                  <a:pt x="1068" y="876"/>
                  <a:pt x="1068" y="872"/>
                </a:cubicBezTo>
                <a:cubicBezTo>
                  <a:pt x="1066" y="867"/>
                  <a:pt x="1070" y="863"/>
                  <a:pt x="1072" y="859"/>
                </a:cubicBezTo>
                <a:cubicBezTo>
                  <a:pt x="1081" y="842"/>
                  <a:pt x="1087" y="825"/>
                  <a:pt x="1088" y="806"/>
                </a:cubicBezTo>
                <a:cubicBezTo>
                  <a:pt x="1100" y="859"/>
                  <a:pt x="1115" y="910"/>
                  <a:pt x="1107" y="965"/>
                </a:cubicBezTo>
                <a:cubicBezTo>
                  <a:pt x="1116" y="924"/>
                  <a:pt x="1112" y="884"/>
                  <a:pt x="1105" y="843"/>
                </a:cubicBezTo>
                <a:cubicBezTo>
                  <a:pt x="1101" y="820"/>
                  <a:pt x="1097" y="796"/>
                  <a:pt x="1094" y="772"/>
                </a:cubicBezTo>
                <a:cubicBezTo>
                  <a:pt x="1092" y="751"/>
                  <a:pt x="1093" y="729"/>
                  <a:pt x="1089" y="707"/>
                </a:cubicBezTo>
                <a:cubicBezTo>
                  <a:pt x="1108" y="740"/>
                  <a:pt x="1131" y="771"/>
                  <a:pt x="1132" y="810"/>
                </a:cubicBezTo>
                <a:cubicBezTo>
                  <a:pt x="1133" y="841"/>
                  <a:pt x="1125" y="870"/>
                  <a:pt x="1116" y="899"/>
                </a:cubicBezTo>
                <a:cubicBezTo>
                  <a:pt x="1124" y="879"/>
                  <a:pt x="1131" y="858"/>
                  <a:pt x="1136" y="836"/>
                </a:cubicBezTo>
                <a:cubicBezTo>
                  <a:pt x="1132" y="886"/>
                  <a:pt x="1123" y="935"/>
                  <a:pt x="1128" y="985"/>
                </a:cubicBezTo>
                <a:cubicBezTo>
                  <a:pt x="1127" y="933"/>
                  <a:pt x="1140" y="883"/>
                  <a:pt x="1146" y="832"/>
                </a:cubicBezTo>
                <a:cubicBezTo>
                  <a:pt x="1157" y="880"/>
                  <a:pt x="1167" y="926"/>
                  <a:pt x="1159" y="975"/>
                </a:cubicBezTo>
                <a:cubicBezTo>
                  <a:pt x="1170" y="927"/>
                  <a:pt x="1164" y="880"/>
                  <a:pt x="1156" y="831"/>
                </a:cubicBezTo>
                <a:cubicBezTo>
                  <a:pt x="1149" y="789"/>
                  <a:pt x="1147" y="747"/>
                  <a:pt x="1145" y="704"/>
                </a:cubicBezTo>
                <a:cubicBezTo>
                  <a:pt x="1161" y="732"/>
                  <a:pt x="1173" y="761"/>
                  <a:pt x="1178" y="793"/>
                </a:cubicBezTo>
                <a:cubicBezTo>
                  <a:pt x="1183" y="826"/>
                  <a:pt x="1182" y="860"/>
                  <a:pt x="1185" y="893"/>
                </a:cubicBezTo>
                <a:cubicBezTo>
                  <a:pt x="1190" y="949"/>
                  <a:pt x="1211" y="999"/>
                  <a:pt x="1236" y="1049"/>
                </a:cubicBezTo>
                <a:cubicBezTo>
                  <a:pt x="1214" y="997"/>
                  <a:pt x="1196" y="945"/>
                  <a:pt x="1196" y="888"/>
                </a:cubicBezTo>
                <a:cubicBezTo>
                  <a:pt x="1247" y="914"/>
                  <a:pt x="1262" y="977"/>
                  <a:pt x="1257" y="1030"/>
                </a:cubicBezTo>
                <a:cubicBezTo>
                  <a:pt x="1264" y="988"/>
                  <a:pt x="1259" y="941"/>
                  <a:pt x="1233" y="906"/>
                </a:cubicBezTo>
                <a:cubicBezTo>
                  <a:pt x="1226" y="898"/>
                  <a:pt x="1219" y="890"/>
                  <a:pt x="1210" y="884"/>
                </a:cubicBezTo>
                <a:cubicBezTo>
                  <a:pt x="1207" y="882"/>
                  <a:pt x="1204" y="880"/>
                  <a:pt x="1201" y="878"/>
                </a:cubicBezTo>
                <a:cubicBezTo>
                  <a:pt x="1194" y="875"/>
                  <a:pt x="1196" y="874"/>
                  <a:pt x="1196" y="867"/>
                </a:cubicBezTo>
                <a:cubicBezTo>
                  <a:pt x="1196" y="841"/>
                  <a:pt x="1198" y="815"/>
                  <a:pt x="1195" y="789"/>
                </a:cubicBezTo>
                <a:cubicBezTo>
                  <a:pt x="1204" y="812"/>
                  <a:pt x="1216" y="835"/>
                  <a:pt x="1230" y="856"/>
                </a:cubicBezTo>
                <a:cubicBezTo>
                  <a:pt x="1207" y="817"/>
                  <a:pt x="1193" y="772"/>
                  <a:pt x="1188" y="727"/>
                </a:cubicBezTo>
                <a:cubicBezTo>
                  <a:pt x="1220" y="745"/>
                  <a:pt x="1243" y="772"/>
                  <a:pt x="1255" y="808"/>
                </a:cubicBezTo>
                <a:cubicBezTo>
                  <a:pt x="1265" y="840"/>
                  <a:pt x="1267" y="874"/>
                  <a:pt x="1268" y="907"/>
                </a:cubicBezTo>
                <a:cubicBezTo>
                  <a:pt x="1270" y="867"/>
                  <a:pt x="1271" y="823"/>
                  <a:pt x="1255" y="785"/>
                </a:cubicBezTo>
                <a:cubicBezTo>
                  <a:pt x="1245" y="764"/>
                  <a:pt x="1234" y="747"/>
                  <a:pt x="1217" y="731"/>
                </a:cubicBezTo>
                <a:cubicBezTo>
                  <a:pt x="1209" y="724"/>
                  <a:pt x="1200" y="718"/>
                  <a:pt x="1192" y="712"/>
                </a:cubicBezTo>
                <a:cubicBezTo>
                  <a:pt x="1183" y="706"/>
                  <a:pt x="1185" y="696"/>
                  <a:pt x="1185" y="686"/>
                </a:cubicBezTo>
                <a:cubicBezTo>
                  <a:pt x="1197" y="696"/>
                  <a:pt x="1208" y="706"/>
                  <a:pt x="1221" y="714"/>
                </a:cubicBezTo>
                <a:cubicBezTo>
                  <a:pt x="1232" y="721"/>
                  <a:pt x="1241" y="730"/>
                  <a:pt x="1251" y="738"/>
                </a:cubicBezTo>
                <a:cubicBezTo>
                  <a:pt x="1257" y="743"/>
                  <a:pt x="1263" y="747"/>
                  <a:pt x="1269" y="751"/>
                </a:cubicBezTo>
                <a:cubicBezTo>
                  <a:pt x="1277" y="756"/>
                  <a:pt x="1278" y="760"/>
                  <a:pt x="1281" y="769"/>
                </a:cubicBezTo>
                <a:cubicBezTo>
                  <a:pt x="1287" y="784"/>
                  <a:pt x="1293" y="799"/>
                  <a:pt x="1299" y="814"/>
                </a:cubicBezTo>
                <a:cubicBezTo>
                  <a:pt x="1302" y="822"/>
                  <a:pt x="1305" y="829"/>
                  <a:pt x="1308" y="837"/>
                </a:cubicBezTo>
                <a:cubicBezTo>
                  <a:pt x="1311" y="845"/>
                  <a:pt x="1311" y="847"/>
                  <a:pt x="1307" y="854"/>
                </a:cubicBezTo>
                <a:cubicBezTo>
                  <a:pt x="1302" y="867"/>
                  <a:pt x="1292" y="878"/>
                  <a:pt x="1285" y="890"/>
                </a:cubicBezTo>
                <a:cubicBezTo>
                  <a:pt x="1270" y="912"/>
                  <a:pt x="1264" y="934"/>
                  <a:pt x="1265" y="961"/>
                </a:cubicBezTo>
                <a:cubicBezTo>
                  <a:pt x="1266" y="944"/>
                  <a:pt x="1268" y="928"/>
                  <a:pt x="1276" y="913"/>
                </a:cubicBezTo>
                <a:cubicBezTo>
                  <a:pt x="1287" y="892"/>
                  <a:pt x="1305" y="877"/>
                  <a:pt x="1315" y="856"/>
                </a:cubicBezTo>
                <a:cubicBezTo>
                  <a:pt x="1340" y="924"/>
                  <a:pt x="1367" y="1000"/>
                  <a:pt x="1311" y="1059"/>
                </a:cubicBezTo>
                <a:cubicBezTo>
                  <a:pt x="1348" y="1025"/>
                  <a:pt x="1357" y="980"/>
                  <a:pt x="1349" y="931"/>
                </a:cubicBezTo>
                <a:cubicBezTo>
                  <a:pt x="1340" y="875"/>
                  <a:pt x="1320" y="820"/>
                  <a:pt x="1303" y="767"/>
                </a:cubicBezTo>
                <a:cubicBezTo>
                  <a:pt x="1315" y="771"/>
                  <a:pt x="1327" y="774"/>
                  <a:pt x="1340" y="777"/>
                </a:cubicBezTo>
                <a:cubicBezTo>
                  <a:pt x="1344" y="778"/>
                  <a:pt x="1351" y="778"/>
                  <a:pt x="1354" y="781"/>
                </a:cubicBezTo>
                <a:cubicBezTo>
                  <a:pt x="1358" y="785"/>
                  <a:pt x="1362" y="790"/>
                  <a:pt x="1365" y="795"/>
                </a:cubicBezTo>
                <a:cubicBezTo>
                  <a:pt x="1379" y="818"/>
                  <a:pt x="1388" y="846"/>
                  <a:pt x="1390" y="873"/>
                </a:cubicBezTo>
                <a:cubicBezTo>
                  <a:pt x="1393" y="920"/>
                  <a:pt x="1382" y="971"/>
                  <a:pt x="1351" y="1008"/>
                </a:cubicBezTo>
                <a:cubicBezTo>
                  <a:pt x="1406" y="952"/>
                  <a:pt x="1415" y="850"/>
                  <a:pt x="1376" y="783"/>
                </a:cubicBezTo>
                <a:cubicBezTo>
                  <a:pt x="1387" y="785"/>
                  <a:pt x="1401" y="785"/>
                  <a:pt x="1411" y="790"/>
                </a:cubicBezTo>
                <a:cubicBezTo>
                  <a:pt x="1422" y="795"/>
                  <a:pt x="1432" y="810"/>
                  <a:pt x="1438" y="819"/>
                </a:cubicBezTo>
                <a:cubicBezTo>
                  <a:pt x="1457" y="850"/>
                  <a:pt x="1455" y="885"/>
                  <a:pt x="1445" y="918"/>
                </a:cubicBezTo>
                <a:cubicBezTo>
                  <a:pt x="1462" y="873"/>
                  <a:pt x="1460" y="827"/>
                  <a:pt x="1425" y="791"/>
                </a:cubicBezTo>
                <a:cubicBezTo>
                  <a:pt x="1433" y="792"/>
                  <a:pt x="1441" y="793"/>
                  <a:pt x="1448" y="794"/>
                </a:cubicBezTo>
                <a:cubicBezTo>
                  <a:pt x="1454" y="795"/>
                  <a:pt x="1472" y="796"/>
                  <a:pt x="1472" y="801"/>
                </a:cubicBezTo>
                <a:cubicBezTo>
                  <a:pt x="1472" y="816"/>
                  <a:pt x="1483" y="828"/>
                  <a:pt x="1489" y="841"/>
                </a:cubicBezTo>
                <a:cubicBezTo>
                  <a:pt x="1493" y="851"/>
                  <a:pt x="1497" y="862"/>
                  <a:pt x="1499" y="872"/>
                </a:cubicBezTo>
                <a:cubicBezTo>
                  <a:pt x="1501" y="882"/>
                  <a:pt x="1488" y="898"/>
                  <a:pt x="1483" y="906"/>
                </a:cubicBezTo>
                <a:cubicBezTo>
                  <a:pt x="1465" y="933"/>
                  <a:pt x="1448" y="960"/>
                  <a:pt x="1442" y="992"/>
                </a:cubicBezTo>
                <a:cubicBezTo>
                  <a:pt x="1436" y="1023"/>
                  <a:pt x="1443" y="1053"/>
                  <a:pt x="1455" y="1081"/>
                </a:cubicBezTo>
                <a:cubicBezTo>
                  <a:pt x="1443" y="1047"/>
                  <a:pt x="1440" y="1013"/>
                  <a:pt x="1452" y="978"/>
                </a:cubicBezTo>
                <a:cubicBezTo>
                  <a:pt x="1465" y="943"/>
                  <a:pt x="1494" y="919"/>
                  <a:pt x="1511" y="886"/>
                </a:cubicBezTo>
                <a:cubicBezTo>
                  <a:pt x="1519" y="912"/>
                  <a:pt x="1520" y="940"/>
                  <a:pt x="1527" y="966"/>
                </a:cubicBezTo>
                <a:cubicBezTo>
                  <a:pt x="1535" y="988"/>
                  <a:pt x="1556" y="1001"/>
                  <a:pt x="1567" y="1021"/>
                </a:cubicBezTo>
                <a:cubicBezTo>
                  <a:pt x="1559" y="1003"/>
                  <a:pt x="1544" y="991"/>
                  <a:pt x="1535" y="974"/>
                </a:cubicBezTo>
                <a:cubicBezTo>
                  <a:pt x="1525" y="959"/>
                  <a:pt x="1527" y="932"/>
                  <a:pt x="1526" y="915"/>
                </a:cubicBezTo>
                <a:cubicBezTo>
                  <a:pt x="1524" y="896"/>
                  <a:pt x="1520" y="878"/>
                  <a:pt x="1513" y="860"/>
                </a:cubicBezTo>
                <a:cubicBezTo>
                  <a:pt x="1508" y="849"/>
                  <a:pt x="1503" y="839"/>
                  <a:pt x="1498" y="828"/>
                </a:cubicBezTo>
                <a:cubicBezTo>
                  <a:pt x="1494" y="821"/>
                  <a:pt x="1487" y="811"/>
                  <a:pt x="1488" y="802"/>
                </a:cubicBezTo>
                <a:cubicBezTo>
                  <a:pt x="1503" y="805"/>
                  <a:pt x="1517" y="810"/>
                  <a:pt x="1531" y="816"/>
                </a:cubicBezTo>
                <a:cubicBezTo>
                  <a:pt x="1531" y="828"/>
                  <a:pt x="1532" y="840"/>
                  <a:pt x="1536" y="852"/>
                </a:cubicBezTo>
                <a:cubicBezTo>
                  <a:pt x="1533" y="841"/>
                  <a:pt x="1532" y="829"/>
                  <a:pt x="1534" y="817"/>
                </a:cubicBezTo>
                <a:cubicBezTo>
                  <a:pt x="1558" y="829"/>
                  <a:pt x="1576" y="848"/>
                  <a:pt x="1577" y="877"/>
                </a:cubicBezTo>
                <a:cubicBezTo>
                  <a:pt x="1577" y="902"/>
                  <a:pt x="1568" y="926"/>
                  <a:pt x="1558" y="949"/>
                </a:cubicBezTo>
                <a:cubicBezTo>
                  <a:pt x="1575" y="916"/>
                  <a:pt x="1593" y="876"/>
                  <a:pt x="1574" y="841"/>
                </a:cubicBezTo>
                <a:cubicBezTo>
                  <a:pt x="1569" y="832"/>
                  <a:pt x="1563" y="825"/>
                  <a:pt x="1555" y="819"/>
                </a:cubicBezTo>
                <a:cubicBezTo>
                  <a:pt x="1552" y="816"/>
                  <a:pt x="1549" y="814"/>
                  <a:pt x="1546" y="812"/>
                </a:cubicBezTo>
                <a:cubicBezTo>
                  <a:pt x="1540" y="808"/>
                  <a:pt x="1535" y="808"/>
                  <a:pt x="1536" y="801"/>
                </a:cubicBezTo>
                <a:cubicBezTo>
                  <a:pt x="1538" y="790"/>
                  <a:pt x="1540" y="779"/>
                  <a:pt x="1540" y="768"/>
                </a:cubicBezTo>
                <a:cubicBezTo>
                  <a:pt x="1540" y="758"/>
                  <a:pt x="1537" y="749"/>
                  <a:pt x="1537" y="739"/>
                </a:cubicBezTo>
                <a:cubicBezTo>
                  <a:pt x="1547" y="751"/>
                  <a:pt x="1556" y="764"/>
                  <a:pt x="1564" y="777"/>
                </a:cubicBezTo>
                <a:cubicBezTo>
                  <a:pt x="1572" y="790"/>
                  <a:pt x="1575" y="803"/>
                  <a:pt x="1578" y="818"/>
                </a:cubicBezTo>
                <a:cubicBezTo>
                  <a:pt x="1583" y="843"/>
                  <a:pt x="1585" y="868"/>
                  <a:pt x="1587" y="893"/>
                </a:cubicBezTo>
                <a:cubicBezTo>
                  <a:pt x="1587" y="863"/>
                  <a:pt x="1586" y="832"/>
                  <a:pt x="1581" y="802"/>
                </a:cubicBezTo>
                <a:cubicBezTo>
                  <a:pt x="1592" y="815"/>
                  <a:pt x="1606" y="823"/>
                  <a:pt x="1623" y="825"/>
                </a:cubicBezTo>
                <a:cubicBezTo>
                  <a:pt x="1613" y="823"/>
                  <a:pt x="1603" y="818"/>
                  <a:pt x="1594" y="811"/>
                </a:cubicBezTo>
                <a:cubicBezTo>
                  <a:pt x="1590" y="808"/>
                  <a:pt x="1586" y="803"/>
                  <a:pt x="1583" y="798"/>
                </a:cubicBezTo>
                <a:cubicBezTo>
                  <a:pt x="1578" y="792"/>
                  <a:pt x="1578" y="783"/>
                  <a:pt x="1576" y="775"/>
                </a:cubicBezTo>
                <a:cubicBezTo>
                  <a:pt x="1569" y="749"/>
                  <a:pt x="1558" y="724"/>
                  <a:pt x="1540" y="703"/>
                </a:cubicBezTo>
                <a:cubicBezTo>
                  <a:pt x="1559" y="705"/>
                  <a:pt x="1578" y="711"/>
                  <a:pt x="1595" y="720"/>
                </a:cubicBezTo>
                <a:cubicBezTo>
                  <a:pt x="1601" y="734"/>
                  <a:pt x="1608" y="746"/>
                  <a:pt x="1619" y="757"/>
                </a:cubicBezTo>
                <a:cubicBezTo>
                  <a:pt x="1610" y="746"/>
                  <a:pt x="1603" y="735"/>
                  <a:pt x="1599" y="722"/>
                </a:cubicBezTo>
                <a:cubicBezTo>
                  <a:pt x="1628" y="738"/>
                  <a:pt x="1653" y="762"/>
                  <a:pt x="1673" y="790"/>
                </a:cubicBezTo>
                <a:cubicBezTo>
                  <a:pt x="1665" y="771"/>
                  <a:pt x="1654" y="754"/>
                  <a:pt x="1641" y="739"/>
                </a:cubicBezTo>
                <a:cubicBezTo>
                  <a:pt x="1629" y="725"/>
                  <a:pt x="1616" y="713"/>
                  <a:pt x="1602" y="704"/>
                </a:cubicBezTo>
                <a:cubicBezTo>
                  <a:pt x="1596" y="701"/>
                  <a:pt x="1592" y="700"/>
                  <a:pt x="1591" y="694"/>
                </a:cubicBezTo>
                <a:cubicBezTo>
                  <a:pt x="1590" y="687"/>
                  <a:pt x="1588" y="681"/>
                  <a:pt x="1587" y="675"/>
                </a:cubicBezTo>
                <a:cubicBezTo>
                  <a:pt x="1585" y="663"/>
                  <a:pt x="1584" y="651"/>
                  <a:pt x="1582" y="640"/>
                </a:cubicBezTo>
                <a:cubicBezTo>
                  <a:pt x="1598" y="639"/>
                  <a:pt x="1613" y="639"/>
                  <a:pt x="1629" y="642"/>
                </a:cubicBezTo>
                <a:cubicBezTo>
                  <a:pt x="1636" y="644"/>
                  <a:pt x="1643" y="645"/>
                  <a:pt x="1650" y="648"/>
                </a:cubicBezTo>
                <a:cubicBezTo>
                  <a:pt x="1659" y="651"/>
                  <a:pt x="1662" y="653"/>
                  <a:pt x="1666" y="661"/>
                </a:cubicBezTo>
                <a:cubicBezTo>
                  <a:pt x="1677" y="685"/>
                  <a:pt x="1680" y="710"/>
                  <a:pt x="1683" y="735"/>
                </a:cubicBezTo>
                <a:cubicBezTo>
                  <a:pt x="1682" y="709"/>
                  <a:pt x="1680" y="682"/>
                  <a:pt x="1670" y="657"/>
                </a:cubicBezTo>
                <a:cubicBezTo>
                  <a:pt x="1673" y="658"/>
                  <a:pt x="1673" y="660"/>
                  <a:pt x="1679" y="662"/>
                </a:cubicBezTo>
                <a:cubicBezTo>
                  <a:pt x="1686" y="666"/>
                  <a:pt x="1693" y="672"/>
                  <a:pt x="1699" y="678"/>
                </a:cubicBezTo>
                <a:cubicBezTo>
                  <a:pt x="1714" y="690"/>
                  <a:pt x="1725" y="706"/>
                  <a:pt x="1735" y="722"/>
                </a:cubicBezTo>
                <a:cubicBezTo>
                  <a:pt x="1750" y="750"/>
                  <a:pt x="1759" y="780"/>
                  <a:pt x="1763" y="812"/>
                </a:cubicBezTo>
                <a:cubicBezTo>
                  <a:pt x="1760" y="765"/>
                  <a:pt x="1747" y="719"/>
                  <a:pt x="1717" y="682"/>
                </a:cubicBezTo>
                <a:cubicBezTo>
                  <a:pt x="1746" y="694"/>
                  <a:pt x="1775" y="707"/>
                  <a:pt x="1801" y="725"/>
                </a:cubicBezTo>
                <a:cubicBezTo>
                  <a:pt x="1815" y="734"/>
                  <a:pt x="1821" y="744"/>
                  <a:pt x="1826" y="760"/>
                </a:cubicBezTo>
                <a:cubicBezTo>
                  <a:pt x="1830" y="773"/>
                  <a:pt x="1834" y="793"/>
                  <a:pt x="1850" y="798"/>
                </a:cubicBezTo>
                <a:cubicBezTo>
                  <a:pt x="1825" y="788"/>
                  <a:pt x="1834" y="750"/>
                  <a:pt x="1818" y="733"/>
                </a:cubicBezTo>
                <a:cubicBezTo>
                  <a:pt x="1802" y="714"/>
                  <a:pt x="1777" y="699"/>
                  <a:pt x="1755" y="689"/>
                </a:cubicBezTo>
                <a:cubicBezTo>
                  <a:pt x="1777" y="691"/>
                  <a:pt x="1793" y="676"/>
                  <a:pt x="1815" y="687"/>
                </a:cubicBezTo>
                <a:cubicBezTo>
                  <a:pt x="1836" y="698"/>
                  <a:pt x="1856" y="707"/>
                  <a:pt x="1879" y="714"/>
                </a:cubicBezTo>
                <a:cubicBezTo>
                  <a:pt x="1866" y="709"/>
                  <a:pt x="1852" y="705"/>
                  <a:pt x="1840" y="698"/>
                </a:cubicBezTo>
                <a:cubicBezTo>
                  <a:pt x="1826" y="690"/>
                  <a:pt x="1813" y="678"/>
                  <a:pt x="1796" y="676"/>
                </a:cubicBezTo>
                <a:cubicBezTo>
                  <a:pt x="1781" y="675"/>
                  <a:pt x="1767" y="683"/>
                  <a:pt x="1751" y="679"/>
                </a:cubicBezTo>
                <a:cubicBezTo>
                  <a:pt x="1732" y="675"/>
                  <a:pt x="1716" y="665"/>
                  <a:pt x="1699" y="656"/>
                </a:cubicBezTo>
                <a:cubicBezTo>
                  <a:pt x="1686" y="649"/>
                  <a:pt x="1673" y="643"/>
                  <a:pt x="1660" y="637"/>
                </a:cubicBezTo>
                <a:cubicBezTo>
                  <a:pt x="1651" y="622"/>
                  <a:pt x="1639" y="610"/>
                  <a:pt x="1625" y="601"/>
                </a:cubicBezTo>
                <a:cubicBezTo>
                  <a:pt x="1610" y="592"/>
                  <a:pt x="1594" y="587"/>
                  <a:pt x="1578" y="580"/>
                </a:cubicBezTo>
                <a:cubicBezTo>
                  <a:pt x="1564" y="574"/>
                  <a:pt x="1562" y="565"/>
                  <a:pt x="1556" y="551"/>
                </a:cubicBezTo>
                <a:cubicBezTo>
                  <a:pt x="1599" y="556"/>
                  <a:pt x="1641" y="565"/>
                  <a:pt x="1682" y="580"/>
                </a:cubicBezTo>
                <a:cubicBezTo>
                  <a:pt x="1718" y="593"/>
                  <a:pt x="1731" y="637"/>
                  <a:pt x="1750" y="667"/>
                </a:cubicBezTo>
                <a:cubicBezTo>
                  <a:pt x="1736" y="642"/>
                  <a:pt x="1727" y="613"/>
                  <a:pt x="1709" y="591"/>
                </a:cubicBezTo>
                <a:cubicBezTo>
                  <a:pt x="1728" y="599"/>
                  <a:pt x="1747" y="608"/>
                  <a:pt x="1765" y="618"/>
                </a:cubicBezTo>
                <a:cubicBezTo>
                  <a:pt x="1769" y="620"/>
                  <a:pt x="1773" y="621"/>
                  <a:pt x="1773" y="625"/>
                </a:cubicBezTo>
                <a:cubicBezTo>
                  <a:pt x="1773" y="631"/>
                  <a:pt x="1773" y="636"/>
                  <a:pt x="1773" y="641"/>
                </a:cubicBezTo>
                <a:cubicBezTo>
                  <a:pt x="1773" y="647"/>
                  <a:pt x="1773" y="652"/>
                  <a:pt x="1773" y="657"/>
                </a:cubicBezTo>
                <a:cubicBezTo>
                  <a:pt x="1774" y="646"/>
                  <a:pt x="1774" y="635"/>
                  <a:pt x="1775" y="624"/>
                </a:cubicBezTo>
                <a:cubicBezTo>
                  <a:pt x="1780" y="627"/>
                  <a:pt x="1785" y="630"/>
                  <a:pt x="1789" y="633"/>
                </a:cubicBezTo>
                <a:cubicBezTo>
                  <a:pt x="1788" y="632"/>
                  <a:pt x="1786" y="630"/>
                  <a:pt x="1784" y="629"/>
                </a:cubicBezTo>
                <a:cubicBezTo>
                  <a:pt x="1777" y="623"/>
                  <a:pt x="1775" y="623"/>
                  <a:pt x="1775" y="614"/>
                </a:cubicBezTo>
                <a:cubicBezTo>
                  <a:pt x="1776" y="601"/>
                  <a:pt x="1776" y="588"/>
                  <a:pt x="1775" y="575"/>
                </a:cubicBezTo>
                <a:cubicBezTo>
                  <a:pt x="1773" y="550"/>
                  <a:pt x="1767" y="525"/>
                  <a:pt x="1751" y="505"/>
                </a:cubicBezTo>
                <a:cubicBezTo>
                  <a:pt x="1774" y="506"/>
                  <a:pt x="1799" y="513"/>
                  <a:pt x="1815" y="531"/>
                </a:cubicBezTo>
                <a:cubicBezTo>
                  <a:pt x="1831" y="551"/>
                  <a:pt x="1825" y="579"/>
                  <a:pt x="1839" y="599"/>
                </a:cubicBezTo>
                <a:cubicBezTo>
                  <a:pt x="1853" y="621"/>
                  <a:pt x="1880" y="629"/>
                  <a:pt x="1905" y="633"/>
                </a:cubicBezTo>
                <a:cubicBezTo>
                  <a:pt x="1926" y="636"/>
                  <a:pt x="1956" y="630"/>
                  <a:pt x="1970" y="651"/>
                </a:cubicBezTo>
                <a:cubicBezTo>
                  <a:pt x="1962" y="636"/>
                  <a:pt x="1942" y="632"/>
                  <a:pt x="1927" y="631"/>
                </a:cubicBezTo>
                <a:cubicBezTo>
                  <a:pt x="1905" y="628"/>
                  <a:pt x="1883" y="624"/>
                  <a:pt x="1864" y="611"/>
                </a:cubicBezTo>
                <a:cubicBezTo>
                  <a:pt x="1847" y="600"/>
                  <a:pt x="1842" y="584"/>
                  <a:pt x="1839" y="565"/>
                </a:cubicBezTo>
                <a:cubicBezTo>
                  <a:pt x="1837" y="543"/>
                  <a:pt x="1832" y="525"/>
                  <a:pt x="1814" y="510"/>
                </a:cubicBezTo>
                <a:cubicBezTo>
                  <a:pt x="1830" y="512"/>
                  <a:pt x="1846" y="514"/>
                  <a:pt x="1861" y="521"/>
                </a:cubicBezTo>
                <a:cubicBezTo>
                  <a:pt x="1879" y="528"/>
                  <a:pt x="1889" y="536"/>
                  <a:pt x="1898" y="552"/>
                </a:cubicBezTo>
                <a:cubicBezTo>
                  <a:pt x="1915" y="583"/>
                  <a:pt x="1923" y="617"/>
                  <a:pt x="1962" y="625"/>
                </a:cubicBezTo>
                <a:cubicBezTo>
                  <a:pt x="1921" y="614"/>
                  <a:pt x="1918" y="573"/>
                  <a:pt x="1900" y="541"/>
                </a:cubicBezTo>
                <a:cubicBezTo>
                  <a:pt x="1938" y="550"/>
                  <a:pt x="1938" y="550"/>
                  <a:pt x="1938" y="550"/>
                </a:cubicBezTo>
                <a:cubicBezTo>
                  <a:pt x="1917" y="541"/>
                  <a:pt x="1898" y="526"/>
                  <a:pt x="1880" y="515"/>
                </a:cubicBezTo>
                <a:cubicBezTo>
                  <a:pt x="1905" y="519"/>
                  <a:pt x="1926" y="519"/>
                  <a:pt x="1950" y="511"/>
                </a:cubicBezTo>
                <a:close/>
                <a:moveTo>
                  <a:pt x="632" y="632"/>
                </a:moveTo>
                <a:cubicBezTo>
                  <a:pt x="633" y="632"/>
                  <a:pt x="632" y="632"/>
                  <a:pt x="632" y="632"/>
                </a:cubicBezTo>
                <a:cubicBezTo>
                  <a:pt x="631" y="633"/>
                  <a:pt x="631" y="633"/>
                  <a:pt x="631" y="633"/>
                </a:cubicBezTo>
                <a:cubicBezTo>
                  <a:pt x="616" y="654"/>
                  <a:pt x="614" y="676"/>
                  <a:pt x="625" y="699"/>
                </a:cubicBezTo>
                <a:cubicBezTo>
                  <a:pt x="629" y="705"/>
                  <a:pt x="631" y="707"/>
                  <a:pt x="627" y="713"/>
                </a:cubicBezTo>
                <a:cubicBezTo>
                  <a:pt x="623" y="720"/>
                  <a:pt x="618" y="726"/>
                  <a:pt x="613" y="732"/>
                </a:cubicBezTo>
                <a:cubicBezTo>
                  <a:pt x="601" y="746"/>
                  <a:pt x="589" y="757"/>
                  <a:pt x="582" y="773"/>
                </a:cubicBezTo>
                <a:cubicBezTo>
                  <a:pt x="574" y="759"/>
                  <a:pt x="565" y="745"/>
                  <a:pt x="558" y="730"/>
                </a:cubicBezTo>
                <a:cubicBezTo>
                  <a:pt x="555" y="724"/>
                  <a:pt x="553" y="719"/>
                  <a:pt x="555" y="713"/>
                </a:cubicBezTo>
                <a:cubicBezTo>
                  <a:pt x="557" y="703"/>
                  <a:pt x="560" y="694"/>
                  <a:pt x="562" y="684"/>
                </a:cubicBezTo>
                <a:cubicBezTo>
                  <a:pt x="572" y="649"/>
                  <a:pt x="582" y="614"/>
                  <a:pt x="598" y="582"/>
                </a:cubicBezTo>
                <a:cubicBezTo>
                  <a:pt x="628" y="522"/>
                  <a:pt x="683" y="484"/>
                  <a:pt x="737" y="448"/>
                </a:cubicBezTo>
                <a:cubicBezTo>
                  <a:pt x="709" y="501"/>
                  <a:pt x="681" y="558"/>
                  <a:pt x="635" y="597"/>
                </a:cubicBezTo>
                <a:cubicBezTo>
                  <a:pt x="669" y="572"/>
                  <a:pt x="692" y="540"/>
                  <a:pt x="714" y="505"/>
                </a:cubicBezTo>
                <a:cubicBezTo>
                  <a:pt x="728" y="485"/>
                  <a:pt x="741" y="465"/>
                  <a:pt x="754" y="444"/>
                </a:cubicBezTo>
                <a:cubicBezTo>
                  <a:pt x="759" y="436"/>
                  <a:pt x="763" y="431"/>
                  <a:pt x="772" y="425"/>
                </a:cubicBezTo>
                <a:cubicBezTo>
                  <a:pt x="782" y="419"/>
                  <a:pt x="791" y="412"/>
                  <a:pt x="801" y="405"/>
                </a:cubicBezTo>
                <a:cubicBezTo>
                  <a:pt x="791" y="424"/>
                  <a:pt x="785" y="444"/>
                  <a:pt x="780" y="465"/>
                </a:cubicBezTo>
                <a:cubicBezTo>
                  <a:pt x="773" y="492"/>
                  <a:pt x="759" y="516"/>
                  <a:pt x="742" y="538"/>
                </a:cubicBezTo>
                <a:cubicBezTo>
                  <a:pt x="726" y="557"/>
                  <a:pt x="709" y="573"/>
                  <a:pt x="690" y="588"/>
                </a:cubicBezTo>
                <a:cubicBezTo>
                  <a:pt x="671" y="604"/>
                  <a:pt x="649" y="614"/>
                  <a:pt x="632" y="632"/>
                </a:cubicBezTo>
                <a:close/>
                <a:moveTo>
                  <a:pt x="691" y="798"/>
                </a:moveTo>
                <a:cubicBezTo>
                  <a:pt x="690" y="794"/>
                  <a:pt x="690" y="796"/>
                  <a:pt x="691" y="797"/>
                </a:cubicBezTo>
                <a:cubicBezTo>
                  <a:pt x="684" y="771"/>
                  <a:pt x="675" y="745"/>
                  <a:pt x="662" y="721"/>
                </a:cubicBezTo>
                <a:cubicBezTo>
                  <a:pt x="655" y="708"/>
                  <a:pt x="640" y="691"/>
                  <a:pt x="640" y="675"/>
                </a:cubicBezTo>
                <a:cubicBezTo>
                  <a:pt x="639" y="656"/>
                  <a:pt x="653" y="645"/>
                  <a:pt x="667" y="636"/>
                </a:cubicBezTo>
                <a:cubicBezTo>
                  <a:pt x="691" y="622"/>
                  <a:pt x="716" y="613"/>
                  <a:pt x="737" y="593"/>
                </a:cubicBezTo>
                <a:cubicBezTo>
                  <a:pt x="723" y="625"/>
                  <a:pt x="696" y="649"/>
                  <a:pt x="692" y="685"/>
                </a:cubicBezTo>
                <a:cubicBezTo>
                  <a:pt x="690" y="705"/>
                  <a:pt x="691" y="726"/>
                  <a:pt x="696" y="746"/>
                </a:cubicBezTo>
                <a:cubicBezTo>
                  <a:pt x="699" y="756"/>
                  <a:pt x="695" y="765"/>
                  <a:pt x="694" y="775"/>
                </a:cubicBezTo>
                <a:cubicBezTo>
                  <a:pt x="693" y="784"/>
                  <a:pt x="692" y="793"/>
                  <a:pt x="692" y="802"/>
                </a:cubicBezTo>
                <a:cubicBezTo>
                  <a:pt x="691" y="800"/>
                  <a:pt x="691" y="799"/>
                  <a:pt x="691" y="798"/>
                </a:cubicBezTo>
                <a:close/>
                <a:moveTo>
                  <a:pt x="754" y="727"/>
                </a:moveTo>
                <a:cubicBezTo>
                  <a:pt x="747" y="782"/>
                  <a:pt x="712" y="831"/>
                  <a:pt x="695" y="883"/>
                </a:cubicBezTo>
                <a:cubicBezTo>
                  <a:pt x="698" y="861"/>
                  <a:pt x="697" y="840"/>
                  <a:pt x="694" y="819"/>
                </a:cubicBezTo>
                <a:cubicBezTo>
                  <a:pt x="692" y="798"/>
                  <a:pt x="694" y="779"/>
                  <a:pt x="700" y="759"/>
                </a:cubicBezTo>
                <a:cubicBezTo>
                  <a:pt x="705" y="771"/>
                  <a:pt x="712" y="781"/>
                  <a:pt x="719" y="792"/>
                </a:cubicBezTo>
                <a:cubicBezTo>
                  <a:pt x="715" y="785"/>
                  <a:pt x="710" y="778"/>
                  <a:pt x="707" y="770"/>
                </a:cubicBezTo>
                <a:cubicBezTo>
                  <a:pt x="705" y="765"/>
                  <a:pt x="703" y="759"/>
                  <a:pt x="701" y="754"/>
                </a:cubicBezTo>
                <a:cubicBezTo>
                  <a:pt x="704" y="747"/>
                  <a:pt x="706" y="741"/>
                  <a:pt x="709" y="734"/>
                </a:cubicBezTo>
                <a:cubicBezTo>
                  <a:pt x="720" y="710"/>
                  <a:pt x="738" y="694"/>
                  <a:pt x="759" y="677"/>
                </a:cubicBezTo>
                <a:cubicBezTo>
                  <a:pt x="756" y="693"/>
                  <a:pt x="755" y="710"/>
                  <a:pt x="754" y="727"/>
                </a:cubicBezTo>
                <a:close/>
                <a:moveTo>
                  <a:pt x="819" y="606"/>
                </a:moveTo>
                <a:cubicBezTo>
                  <a:pt x="819" y="607"/>
                  <a:pt x="819" y="607"/>
                  <a:pt x="819" y="608"/>
                </a:cubicBezTo>
                <a:cubicBezTo>
                  <a:pt x="818" y="611"/>
                  <a:pt x="818" y="612"/>
                  <a:pt x="818" y="612"/>
                </a:cubicBezTo>
                <a:cubicBezTo>
                  <a:pt x="806" y="685"/>
                  <a:pt x="800" y="762"/>
                  <a:pt x="772" y="831"/>
                </a:cubicBezTo>
                <a:cubicBezTo>
                  <a:pt x="766" y="741"/>
                  <a:pt x="773" y="649"/>
                  <a:pt x="827" y="573"/>
                </a:cubicBezTo>
                <a:cubicBezTo>
                  <a:pt x="824" y="584"/>
                  <a:pt x="822" y="595"/>
                  <a:pt x="819" y="606"/>
                </a:cubicBezTo>
                <a:close/>
                <a:moveTo>
                  <a:pt x="861" y="474"/>
                </a:moveTo>
                <a:cubicBezTo>
                  <a:pt x="851" y="488"/>
                  <a:pt x="857" y="480"/>
                  <a:pt x="860" y="476"/>
                </a:cubicBezTo>
                <a:cubicBezTo>
                  <a:pt x="829" y="519"/>
                  <a:pt x="794" y="561"/>
                  <a:pt x="775" y="612"/>
                </a:cubicBezTo>
                <a:cubicBezTo>
                  <a:pt x="770" y="626"/>
                  <a:pt x="766" y="639"/>
                  <a:pt x="763" y="653"/>
                </a:cubicBezTo>
                <a:cubicBezTo>
                  <a:pt x="761" y="664"/>
                  <a:pt x="748" y="672"/>
                  <a:pt x="740" y="679"/>
                </a:cubicBezTo>
                <a:cubicBezTo>
                  <a:pt x="720" y="697"/>
                  <a:pt x="707" y="720"/>
                  <a:pt x="700" y="746"/>
                </a:cubicBezTo>
                <a:cubicBezTo>
                  <a:pt x="693" y="715"/>
                  <a:pt x="695" y="673"/>
                  <a:pt x="717" y="648"/>
                </a:cubicBezTo>
                <a:cubicBezTo>
                  <a:pt x="729" y="633"/>
                  <a:pt x="740" y="618"/>
                  <a:pt x="749" y="600"/>
                </a:cubicBezTo>
                <a:cubicBezTo>
                  <a:pt x="754" y="591"/>
                  <a:pt x="758" y="582"/>
                  <a:pt x="762" y="573"/>
                </a:cubicBezTo>
                <a:cubicBezTo>
                  <a:pt x="766" y="563"/>
                  <a:pt x="772" y="556"/>
                  <a:pt x="779" y="547"/>
                </a:cubicBezTo>
                <a:cubicBezTo>
                  <a:pt x="798" y="525"/>
                  <a:pt x="810" y="499"/>
                  <a:pt x="825" y="474"/>
                </a:cubicBezTo>
                <a:cubicBezTo>
                  <a:pt x="830" y="467"/>
                  <a:pt x="834" y="456"/>
                  <a:pt x="844" y="455"/>
                </a:cubicBezTo>
                <a:cubicBezTo>
                  <a:pt x="851" y="455"/>
                  <a:pt x="859" y="455"/>
                  <a:pt x="866" y="457"/>
                </a:cubicBezTo>
                <a:cubicBezTo>
                  <a:pt x="875" y="461"/>
                  <a:pt x="865" y="469"/>
                  <a:pt x="861" y="474"/>
                </a:cubicBezTo>
                <a:close/>
                <a:moveTo>
                  <a:pt x="1016" y="674"/>
                </a:moveTo>
                <a:cubicBezTo>
                  <a:pt x="1016" y="674"/>
                  <a:pt x="1016" y="674"/>
                  <a:pt x="1016" y="675"/>
                </a:cubicBezTo>
                <a:cubicBezTo>
                  <a:pt x="1013" y="695"/>
                  <a:pt x="1007" y="715"/>
                  <a:pt x="1003" y="735"/>
                </a:cubicBezTo>
                <a:cubicBezTo>
                  <a:pt x="993" y="723"/>
                  <a:pt x="983" y="712"/>
                  <a:pt x="974" y="701"/>
                </a:cubicBezTo>
                <a:cubicBezTo>
                  <a:pt x="970" y="695"/>
                  <a:pt x="970" y="685"/>
                  <a:pt x="969" y="679"/>
                </a:cubicBezTo>
                <a:cubicBezTo>
                  <a:pt x="964" y="648"/>
                  <a:pt x="961" y="616"/>
                  <a:pt x="957" y="585"/>
                </a:cubicBezTo>
                <a:cubicBezTo>
                  <a:pt x="971" y="597"/>
                  <a:pt x="986" y="609"/>
                  <a:pt x="998" y="623"/>
                </a:cubicBezTo>
                <a:cubicBezTo>
                  <a:pt x="1004" y="630"/>
                  <a:pt x="1009" y="637"/>
                  <a:pt x="1014" y="645"/>
                </a:cubicBezTo>
                <a:cubicBezTo>
                  <a:pt x="1020" y="654"/>
                  <a:pt x="1018" y="663"/>
                  <a:pt x="1016" y="674"/>
                </a:cubicBezTo>
                <a:close/>
                <a:moveTo>
                  <a:pt x="1106" y="710"/>
                </a:moveTo>
                <a:cubicBezTo>
                  <a:pt x="1108" y="715"/>
                  <a:pt x="1110" y="718"/>
                  <a:pt x="1105" y="709"/>
                </a:cubicBezTo>
                <a:cubicBezTo>
                  <a:pt x="1100" y="698"/>
                  <a:pt x="1102" y="703"/>
                  <a:pt x="1105" y="709"/>
                </a:cubicBezTo>
                <a:cubicBezTo>
                  <a:pt x="1097" y="692"/>
                  <a:pt x="1088" y="675"/>
                  <a:pt x="1080" y="657"/>
                </a:cubicBezTo>
                <a:cubicBezTo>
                  <a:pt x="1072" y="638"/>
                  <a:pt x="1067" y="620"/>
                  <a:pt x="1062" y="600"/>
                </a:cubicBezTo>
                <a:cubicBezTo>
                  <a:pt x="1058" y="583"/>
                  <a:pt x="1054" y="566"/>
                  <a:pt x="1048" y="549"/>
                </a:cubicBezTo>
                <a:cubicBezTo>
                  <a:pt x="1045" y="538"/>
                  <a:pt x="1041" y="525"/>
                  <a:pt x="1034" y="516"/>
                </a:cubicBezTo>
                <a:cubicBezTo>
                  <a:pt x="1037" y="521"/>
                  <a:pt x="1040" y="525"/>
                  <a:pt x="1044" y="529"/>
                </a:cubicBezTo>
                <a:cubicBezTo>
                  <a:pt x="1052" y="539"/>
                  <a:pt x="1055" y="549"/>
                  <a:pt x="1060" y="560"/>
                </a:cubicBezTo>
                <a:cubicBezTo>
                  <a:pt x="1070" y="585"/>
                  <a:pt x="1084" y="608"/>
                  <a:pt x="1098" y="631"/>
                </a:cubicBezTo>
                <a:cubicBezTo>
                  <a:pt x="1105" y="641"/>
                  <a:pt x="1112" y="652"/>
                  <a:pt x="1119" y="662"/>
                </a:cubicBezTo>
                <a:cubicBezTo>
                  <a:pt x="1121" y="673"/>
                  <a:pt x="1123" y="684"/>
                  <a:pt x="1125" y="694"/>
                </a:cubicBezTo>
                <a:cubicBezTo>
                  <a:pt x="1128" y="719"/>
                  <a:pt x="1130" y="744"/>
                  <a:pt x="1133" y="769"/>
                </a:cubicBezTo>
                <a:cubicBezTo>
                  <a:pt x="1126" y="748"/>
                  <a:pt x="1115" y="729"/>
                  <a:pt x="1106" y="710"/>
                </a:cubicBezTo>
                <a:close/>
                <a:moveTo>
                  <a:pt x="1110" y="514"/>
                </a:moveTo>
                <a:cubicBezTo>
                  <a:pt x="1112" y="500"/>
                  <a:pt x="1118" y="486"/>
                  <a:pt x="1127" y="476"/>
                </a:cubicBezTo>
                <a:cubicBezTo>
                  <a:pt x="1152" y="521"/>
                  <a:pt x="1168" y="568"/>
                  <a:pt x="1171" y="620"/>
                </a:cubicBezTo>
                <a:cubicBezTo>
                  <a:pt x="1140" y="594"/>
                  <a:pt x="1106" y="558"/>
                  <a:pt x="1110" y="514"/>
                </a:cubicBezTo>
                <a:close/>
                <a:moveTo>
                  <a:pt x="1175" y="712"/>
                </a:moveTo>
                <a:cubicBezTo>
                  <a:pt x="1164" y="687"/>
                  <a:pt x="1151" y="662"/>
                  <a:pt x="1137" y="638"/>
                </a:cubicBezTo>
                <a:cubicBezTo>
                  <a:pt x="1148" y="650"/>
                  <a:pt x="1158" y="661"/>
                  <a:pt x="1169" y="671"/>
                </a:cubicBezTo>
                <a:cubicBezTo>
                  <a:pt x="1175" y="677"/>
                  <a:pt x="1173" y="686"/>
                  <a:pt x="1174" y="694"/>
                </a:cubicBezTo>
                <a:cubicBezTo>
                  <a:pt x="1174" y="700"/>
                  <a:pt x="1176" y="707"/>
                  <a:pt x="1175" y="712"/>
                </a:cubicBezTo>
                <a:close/>
                <a:moveTo>
                  <a:pt x="1307" y="425"/>
                </a:moveTo>
                <a:cubicBezTo>
                  <a:pt x="1307" y="425"/>
                  <a:pt x="1307" y="425"/>
                  <a:pt x="1307" y="425"/>
                </a:cubicBezTo>
                <a:cubicBezTo>
                  <a:pt x="1346" y="428"/>
                  <a:pt x="1386" y="434"/>
                  <a:pt x="1424" y="441"/>
                </a:cubicBezTo>
                <a:cubicBezTo>
                  <a:pt x="1441" y="445"/>
                  <a:pt x="1455" y="458"/>
                  <a:pt x="1468" y="469"/>
                </a:cubicBezTo>
                <a:cubicBezTo>
                  <a:pt x="1484" y="482"/>
                  <a:pt x="1500" y="497"/>
                  <a:pt x="1513" y="513"/>
                </a:cubicBezTo>
                <a:cubicBezTo>
                  <a:pt x="1466" y="509"/>
                  <a:pt x="1414" y="505"/>
                  <a:pt x="1370" y="486"/>
                </a:cubicBezTo>
                <a:cubicBezTo>
                  <a:pt x="1366" y="484"/>
                  <a:pt x="1362" y="482"/>
                  <a:pt x="1359" y="480"/>
                </a:cubicBezTo>
                <a:cubicBezTo>
                  <a:pt x="1339" y="462"/>
                  <a:pt x="1320" y="443"/>
                  <a:pt x="1301" y="424"/>
                </a:cubicBezTo>
                <a:cubicBezTo>
                  <a:pt x="1303" y="425"/>
                  <a:pt x="1305" y="425"/>
                  <a:pt x="1307" y="425"/>
                </a:cubicBezTo>
                <a:close/>
                <a:moveTo>
                  <a:pt x="1189" y="635"/>
                </a:moveTo>
                <a:cubicBezTo>
                  <a:pt x="1188" y="634"/>
                  <a:pt x="1187" y="634"/>
                  <a:pt x="1187" y="633"/>
                </a:cubicBezTo>
                <a:cubicBezTo>
                  <a:pt x="1187" y="606"/>
                  <a:pt x="1187" y="578"/>
                  <a:pt x="1181" y="550"/>
                </a:cubicBezTo>
                <a:cubicBezTo>
                  <a:pt x="1194" y="571"/>
                  <a:pt x="1207" y="591"/>
                  <a:pt x="1219" y="612"/>
                </a:cubicBezTo>
                <a:cubicBezTo>
                  <a:pt x="1231" y="632"/>
                  <a:pt x="1238" y="653"/>
                  <a:pt x="1246" y="675"/>
                </a:cubicBezTo>
                <a:cubicBezTo>
                  <a:pt x="1227" y="662"/>
                  <a:pt x="1208" y="649"/>
                  <a:pt x="1189" y="635"/>
                </a:cubicBezTo>
                <a:close/>
                <a:moveTo>
                  <a:pt x="1277" y="684"/>
                </a:moveTo>
                <a:cubicBezTo>
                  <a:pt x="1270" y="659"/>
                  <a:pt x="1265" y="635"/>
                  <a:pt x="1255" y="612"/>
                </a:cubicBezTo>
                <a:cubicBezTo>
                  <a:pt x="1244" y="588"/>
                  <a:pt x="1232" y="566"/>
                  <a:pt x="1220" y="544"/>
                </a:cubicBezTo>
                <a:cubicBezTo>
                  <a:pt x="1235" y="554"/>
                  <a:pt x="1250" y="563"/>
                  <a:pt x="1265" y="572"/>
                </a:cubicBezTo>
                <a:cubicBezTo>
                  <a:pt x="1273" y="577"/>
                  <a:pt x="1281" y="581"/>
                  <a:pt x="1289" y="586"/>
                </a:cubicBezTo>
                <a:cubicBezTo>
                  <a:pt x="1298" y="591"/>
                  <a:pt x="1306" y="592"/>
                  <a:pt x="1309" y="602"/>
                </a:cubicBezTo>
                <a:cubicBezTo>
                  <a:pt x="1320" y="633"/>
                  <a:pt x="1323" y="668"/>
                  <a:pt x="1344" y="694"/>
                </a:cubicBezTo>
                <a:cubicBezTo>
                  <a:pt x="1332" y="694"/>
                  <a:pt x="1319" y="694"/>
                  <a:pt x="1306" y="693"/>
                </a:cubicBezTo>
                <a:cubicBezTo>
                  <a:pt x="1301" y="693"/>
                  <a:pt x="1295" y="692"/>
                  <a:pt x="1290" y="691"/>
                </a:cubicBezTo>
                <a:cubicBezTo>
                  <a:pt x="1282" y="690"/>
                  <a:pt x="1279" y="691"/>
                  <a:pt x="1277" y="684"/>
                </a:cubicBezTo>
                <a:close/>
                <a:moveTo>
                  <a:pt x="1425" y="718"/>
                </a:moveTo>
                <a:cubicBezTo>
                  <a:pt x="1428" y="724"/>
                  <a:pt x="1430" y="730"/>
                  <a:pt x="1432" y="736"/>
                </a:cubicBezTo>
                <a:cubicBezTo>
                  <a:pt x="1419" y="731"/>
                  <a:pt x="1406" y="728"/>
                  <a:pt x="1393" y="722"/>
                </a:cubicBezTo>
                <a:cubicBezTo>
                  <a:pt x="1404" y="721"/>
                  <a:pt x="1415" y="720"/>
                  <a:pt x="1425" y="718"/>
                </a:cubicBezTo>
                <a:close/>
                <a:moveTo>
                  <a:pt x="1353" y="694"/>
                </a:moveTo>
                <a:cubicBezTo>
                  <a:pt x="1344" y="683"/>
                  <a:pt x="1339" y="670"/>
                  <a:pt x="1335" y="656"/>
                </a:cubicBezTo>
                <a:cubicBezTo>
                  <a:pt x="1355" y="675"/>
                  <a:pt x="1382" y="677"/>
                  <a:pt x="1405" y="691"/>
                </a:cubicBezTo>
                <a:cubicBezTo>
                  <a:pt x="1388" y="692"/>
                  <a:pt x="1370" y="693"/>
                  <a:pt x="1353" y="694"/>
                </a:cubicBezTo>
                <a:close/>
                <a:moveTo>
                  <a:pt x="1413" y="691"/>
                </a:moveTo>
                <a:cubicBezTo>
                  <a:pt x="1393" y="673"/>
                  <a:pt x="1365" y="669"/>
                  <a:pt x="1345" y="651"/>
                </a:cubicBezTo>
                <a:cubicBezTo>
                  <a:pt x="1333" y="639"/>
                  <a:pt x="1328" y="619"/>
                  <a:pt x="1324" y="603"/>
                </a:cubicBezTo>
                <a:cubicBezTo>
                  <a:pt x="1338" y="610"/>
                  <a:pt x="1353" y="616"/>
                  <a:pt x="1367" y="622"/>
                </a:cubicBezTo>
                <a:cubicBezTo>
                  <a:pt x="1374" y="625"/>
                  <a:pt x="1382" y="627"/>
                  <a:pt x="1389" y="630"/>
                </a:cubicBezTo>
                <a:cubicBezTo>
                  <a:pt x="1395" y="634"/>
                  <a:pt x="1401" y="638"/>
                  <a:pt x="1407" y="641"/>
                </a:cubicBezTo>
                <a:cubicBezTo>
                  <a:pt x="1436" y="657"/>
                  <a:pt x="1468" y="669"/>
                  <a:pt x="1497" y="685"/>
                </a:cubicBezTo>
                <a:cubicBezTo>
                  <a:pt x="1469" y="687"/>
                  <a:pt x="1441" y="689"/>
                  <a:pt x="1413" y="691"/>
                </a:cubicBezTo>
                <a:close/>
                <a:moveTo>
                  <a:pt x="1533" y="790"/>
                </a:moveTo>
                <a:cubicBezTo>
                  <a:pt x="1533" y="795"/>
                  <a:pt x="1533" y="800"/>
                  <a:pt x="1532" y="804"/>
                </a:cubicBezTo>
                <a:cubicBezTo>
                  <a:pt x="1493" y="784"/>
                  <a:pt x="1447" y="776"/>
                  <a:pt x="1404" y="767"/>
                </a:cubicBezTo>
                <a:cubicBezTo>
                  <a:pt x="1383" y="763"/>
                  <a:pt x="1362" y="759"/>
                  <a:pt x="1342" y="753"/>
                </a:cubicBezTo>
                <a:cubicBezTo>
                  <a:pt x="1333" y="750"/>
                  <a:pt x="1324" y="747"/>
                  <a:pt x="1315" y="743"/>
                </a:cubicBezTo>
                <a:cubicBezTo>
                  <a:pt x="1308" y="740"/>
                  <a:pt x="1293" y="736"/>
                  <a:pt x="1290" y="728"/>
                </a:cubicBezTo>
                <a:cubicBezTo>
                  <a:pt x="1322" y="728"/>
                  <a:pt x="1354" y="726"/>
                  <a:pt x="1385" y="723"/>
                </a:cubicBezTo>
                <a:cubicBezTo>
                  <a:pt x="1399" y="728"/>
                  <a:pt x="1412" y="732"/>
                  <a:pt x="1426" y="735"/>
                </a:cubicBezTo>
                <a:cubicBezTo>
                  <a:pt x="1434" y="737"/>
                  <a:pt x="1433" y="740"/>
                  <a:pt x="1435" y="747"/>
                </a:cubicBezTo>
                <a:cubicBezTo>
                  <a:pt x="1436" y="754"/>
                  <a:pt x="1437" y="760"/>
                  <a:pt x="1437" y="766"/>
                </a:cubicBezTo>
                <a:cubicBezTo>
                  <a:pt x="1437" y="756"/>
                  <a:pt x="1436" y="747"/>
                  <a:pt x="1434" y="737"/>
                </a:cubicBezTo>
                <a:cubicBezTo>
                  <a:pt x="1437" y="738"/>
                  <a:pt x="1440" y="739"/>
                  <a:pt x="1443" y="739"/>
                </a:cubicBezTo>
                <a:cubicBezTo>
                  <a:pt x="1440" y="738"/>
                  <a:pt x="1437" y="737"/>
                  <a:pt x="1434" y="736"/>
                </a:cubicBezTo>
                <a:cubicBezTo>
                  <a:pt x="1433" y="730"/>
                  <a:pt x="1431" y="724"/>
                  <a:pt x="1429" y="718"/>
                </a:cubicBezTo>
                <a:cubicBezTo>
                  <a:pt x="1445" y="715"/>
                  <a:pt x="1461" y="713"/>
                  <a:pt x="1477" y="709"/>
                </a:cubicBezTo>
                <a:cubicBezTo>
                  <a:pt x="1483" y="708"/>
                  <a:pt x="1489" y="706"/>
                  <a:pt x="1495" y="705"/>
                </a:cubicBezTo>
                <a:cubicBezTo>
                  <a:pt x="1501" y="708"/>
                  <a:pt x="1506" y="711"/>
                  <a:pt x="1511" y="714"/>
                </a:cubicBezTo>
                <a:cubicBezTo>
                  <a:pt x="1515" y="717"/>
                  <a:pt x="1520" y="721"/>
                  <a:pt x="1524" y="725"/>
                </a:cubicBezTo>
                <a:cubicBezTo>
                  <a:pt x="1527" y="728"/>
                  <a:pt x="1529" y="729"/>
                  <a:pt x="1529" y="734"/>
                </a:cubicBezTo>
                <a:cubicBezTo>
                  <a:pt x="1529" y="738"/>
                  <a:pt x="1530" y="741"/>
                  <a:pt x="1530" y="745"/>
                </a:cubicBezTo>
                <a:cubicBezTo>
                  <a:pt x="1533" y="760"/>
                  <a:pt x="1535" y="774"/>
                  <a:pt x="1534" y="790"/>
                </a:cubicBezTo>
                <a:cubicBezTo>
                  <a:pt x="1534" y="788"/>
                  <a:pt x="1534" y="786"/>
                  <a:pt x="1533" y="790"/>
                </a:cubicBezTo>
                <a:close/>
                <a:moveTo>
                  <a:pt x="1543" y="726"/>
                </a:moveTo>
                <a:cubicBezTo>
                  <a:pt x="1551" y="738"/>
                  <a:pt x="1558" y="751"/>
                  <a:pt x="1563" y="764"/>
                </a:cubicBezTo>
                <a:cubicBezTo>
                  <a:pt x="1561" y="760"/>
                  <a:pt x="1558" y="752"/>
                  <a:pt x="1564" y="766"/>
                </a:cubicBezTo>
                <a:cubicBezTo>
                  <a:pt x="1550" y="742"/>
                  <a:pt x="1535" y="719"/>
                  <a:pt x="1514" y="702"/>
                </a:cubicBezTo>
                <a:cubicBezTo>
                  <a:pt x="1526" y="702"/>
                  <a:pt x="1536" y="717"/>
                  <a:pt x="1543" y="726"/>
                </a:cubicBezTo>
                <a:close/>
                <a:moveTo>
                  <a:pt x="1586" y="695"/>
                </a:moveTo>
                <a:cubicBezTo>
                  <a:pt x="1566" y="686"/>
                  <a:pt x="1544" y="683"/>
                  <a:pt x="1522" y="684"/>
                </a:cubicBezTo>
                <a:cubicBezTo>
                  <a:pt x="1504" y="669"/>
                  <a:pt x="1483" y="658"/>
                  <a:pt x="1462" y="646"/>
                </a:cubicBezTo>
                <a:cubicBezTo>
                  <a:pt x="1490" y="649"/>
                  <a:pt x="1518" y="646"/>
                  <a:pt x="1546" y="643"/>
                </a:cubicBezTo>
                <a:cubicBezTo>
                  <a:pt x="1552" y="642"/>
                  <a:pt x="1558" y="642"/>
                  <a:pt x="1564" y="641"/>
                </a:cubicBezTo>
                <a:cubicBezTo>
                  <a:pt x="1567" y="641"/>
                  <a:pt x="1570" y="640"/>
                  <a:pt x="1573" y="640"/>
                </a:cubicBezTo>
                <a:cubicBezTo>
                  <a:pt x="1574" y="645"/>
                  <a:pt x="1575" y="649"/>
                  <a:pt x="1576" y="654"/>
                </a:cubicBezTo>
                <a:cubicBezTo>
                  <a:pt x="1580" y="668"/>
                  <a:pt x="1583" y="682"/>
                  <a:pt x="1586" y="695"/>
                </a:cubicBezTo>
                <a:close/>
                <a:moveTo>
                  <a:pt x="1592" y="598"/>
                </a:moveTo>
                <a:cubicBezTo>
                  <a:pt x="1589" y="598"/>
                  <a:pt x="1592" y="599"/>
                  <a:pt x="1594" y="599"/>
                </a:cubicBezTo>
                <a:cubicBezTo>
                  <a:pt x="1593" y="599"/>
                  <a:pt x="1593" y="599"/>
                  <a:pt x="1593" y="599"/>
                </a:cubicBezTo>
                <a:cubicBezTo>
                  <a:pt x="1597" y="600"/>
                  <a:pt x="1596" y="600"/>
                  <a:pt x="1594" y="599"/>
                </a:cubicBezTo>
                <a:cubicBezTo>
                  <a:pt x="1614" y="606"/>
                  <a:pt x="1632" y="615"/>
                  <a:pt x="1647" y="631"/>
                </a:cubicBezTo>
                <a:cubicBezTo>
                  <a:pt x="1633" y="626"/>
                  <a:pt x="1618" y="623"/>
                  <a:pt x="1603" y="622"/>
                </a:cubicBezTo>
                <a:cubicBezTo>
                  <a:pt x="1595" y="621"/>
                  <a:pt x="1586" y="621"/>
                  <a:pt x="1578" y="621"/>
                </a:cubicBezTo>
                <a:cubicBezTo>
                  <a:pt x="1576" y="611"/>
                  <a:pt x="1573" y="601"/>
                  <a:pt x="1571" y="592"/>
                </a:cubicBezTo>
                <a:cubicBezTo>
                  <a:pt x="1578" y="594"/>
                  <a:pt x="1585" y="596"/>
                  <a:pt x="1592" y="598"/>
                </a:cubicBezTo>
                <a:close/>
                <a:moveTo>
                  <a:pt x="1568" y="621"/>
                </a:moveTo>
                <a:cubicBezTo>
                  <a:pt x="1533" y="621"/>
                  <a:pt x="1499" y="625"/>
                  <a:pt x="1465" y="619"/>
                </a:cubicBezTo>
                <a:cubicBezTo>
                  <a:pt x="1434" y="615"/>
                  <a:pt x="1404" y="602"/>
                  <a:pt x="1376" y="589"/>
                </a:cubicBezTo>
                <a:cubicBezTo>
                  <a:pt x="1307" y="557"/>
                  <a:pt x="1242" y="509"/>
                  <a:pt x="1186" y="458"/>
                </a:cubicBezTo>
                <a:cubicBezTo>
                  <a:pt x="1216" y="464"/>
                  <a:pt x="1242" y="483"/>
                  <a:pt x="1271" y="495"/>
                </a:cubicBezTo>
                <a:cubicBezTo>
                  <a:pt x="1286" y="502"/>
                  <a:pt x="1302" y="508"/>
                  <a:pt x="1318" y="514"/>
                </a:cubicBezTo>
                <a:cubicBezTo>
                  <a:pt x="1327" y="516"/>
                  <a:pt x="1336" y="519"/>
                  <a:pt x="1344" y="521"/>
                </a:cubicBezTo>
                <a:cubicBezTo>
                  <a:pt x="1353" y="523"/>
                  <a:pt x="1363" y="524"/>
                  <a:pt x="1370" y="529"/>
                </a:cubicBezTo>
                <a:cubicBezTo>
                  <a:pt x="1396" y="544"/>
                  <a:pt x="1416" y="565"/>
                  <a:pt x="1440" y="582"/>
                </a:cubicBezTo>
                <a:cubicBezTo>
                  <a:pt x="1465" y="600"/>
                  <a:pt x="1490" y="600"/>
                  <a:pt x="1520" y="599"/>
                </a:cubicBezTo>
                <a:cubicBezTo>
                  <a:pt x="1493" y="598"/>
                  <a:pt x="1470" y="597"/>
                  <a:pt x="1447" y="580"/>
                </a:cubicBezTo>
                <a:cubicBezTo>
                  <a:pt x="1428" y="565"/>
                  <a:pt x="1412" y="547"/>
                  <a:pt x="1394" y="532"/>
                </a:cubicBezTo>
                <a:cubicBezTo>
                  <a:pt x="1430" y="539"/>
                  <a:pt x="1467" y="543"/>
                  <a:pt x="1504" y="546"/>
                </a:cubicBezTo>
                <a:cubicBezTo>
                  <a:pt x="1514" y="547"/>
                  <a:pt x="1523" y="548"/>
                  <a:pt x="1533" y="549"/>
                </a:cubicBezTo>
                <a:cubicBezTo>
                  <a:pt x="1542" y="550"/>
                  <a:pt x="1545" y="561"/>
                  <a:pt x="1548" y="568"/>
                </a:cubicBezTo>
                <a:cubicBezTo>
                  <a:pt x="1556" y="585"/>
                  <a:pt x="1563" y="603"/>
                  <a:pt x="1568" y="621"/>
                </a:cubicBezTo>
                <a:close/>
                <a:moveTo>
                  <a:pt x="1765" y="554"/>
                </a:moveTo>
                <a:cubicBezTo>
                  <a:pt x="1771" y="575"/>
                  <a:pt x="1772" y="598"/>
                  <a:pt x="1773" y="620"/>
                </a:cubicBezTo>
                <a:cubicBezTo>
                  <a:pt x="1734" y="592"/>
                  <a:pt x="1693" y="567"/>
                  <a:pt x="1649" y="548"/>
                </a:cubicBezTo>
                <a:cubicBezTo>
                  <a:pt x="1620" y="535"/>
                  <a:pt x="1589" y="525"/>
                  <a:pt x="1558" y="519"/>
                </a:cubicBezTo>
                <a:cubicBezTo>
                  <a:pt x="1551" y="518"/>
                  <a:pt x="1543" y="516"/>
                  <a:pt x="1536" y="516"/>
                </a:cubicBezTo>
                <a:cubicBezTo>
                  <a:pt x="1531" y="507"/>
                  <a:pt x="1525" y="499"/>
                  <a:pt x="1519" y="492"/>
                </a:cubicBezTo>
                <a:cubicBezTo>
                  <a:pt x="1509" y="478"/>
                  <a:pt x="1498" y="466"/>
                  <a:pt x="1486" y="455"/>
                </a:cubicBezTo>
                <a:cubicBezTo>
                  <a:pt x="1539" y="467"/>
                  <a:pt x="1591" y="481"/>
                  <a:pt x="1645" y="490"/>
                </a:cubicBezTo>
                <a:cubicBezTo>
                  <a:pt x="1669" y="494"/>
                  <a:pt x="1693" y="498"/>
                  <a:pt x="1717" y="502"/>
                </a:cubicBezTo>
                <a:cubicBezTo>
                  <a:pt x="1723" y="503"/>
                  <a:pt x="1732" y="503"/>
                  <a:pt x="1737" y="506"/>
                </a:cubicBezTo>
                <a:cubicBezTo>
                  <a:pt x="1752" y="517"/>
                  <a:pt x="1761" y="536"/>
                  <a:pt x="1765" y="554"/>
                </a:cubicBezTo>
                <a:close/>
              </a:path>
            </a:pathLst>
          </a:custGeom>
          <a:solidFill>
            <a:srgbClr val="262626">
              <a:lumMod val="50000"/>
              <a:lumOff val="5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Open Sans"/>
            </a:endParaRPr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3393AE1A-9B8F-4012-A5EC-B499C6142A6E}"/>
              </a:ext>
            </a:extLst>
          </p:cNvPr>
          <p:cNvSpPr>
            <a:spLocks noEditPoints="1"/>
          </p:cNvSpPr>
          <p:nvPr/>
        </p:nvSpPr>
        <p:spPr bwMode="auto">
          <a:xfrm>
            <a:off x="8713372" y="3648270"/>
            <a:ext cx="1219200" cy="1183548"/>
          </a:xfrm>
          <a:custGeom>
            <a:avLst/>
            <a:gdLst/>
            <a:ahLst/>
            <a:cxnLst>
              <a:cxn ang="0">
                <a:pos x="671" y="73"/>
              </a:cxn>
              <a:cxn ang="0">
                <a:pos x="569" y="25"/>
              </a:cxn>
              <a:cxn ang="0">
                <a:pos x="576" y="4"/>
              </a:cxn>
              <a:cxn ang="0">
                <a:pos x="567" y="0"/>
              </a:cxn>
              <a:cxn ang="0">
                <a:pos x="111" y="1"/>
              </a:cxn>
              <a:cxn ang="0">
                <a:pos x="107" y="18"/>
              </a:cxn>
              <a:cxn ang="0">
                <a:pos x="103" y="73"/>
              </a:cxn>
              <a:cxn ang="0">
                <a:pos x="4" y="77"/>
              </a:cxn>
              <a:cxn ang="0">
                <a:pos x="67" y="254"/>
              </a:cxn>
              <a:cxn ang="0">
                <a:pos x="241" y="392"/>
              </a:cxn>
              <a:cxn ang="0">
                <a:pos x="271" y="444"/>
              </a:cxn>
              <a:cxn ang="0">
                <a:pos x="292" y="590"/>
              </a:cxn>
              <a:cxn ang="0">
                <a:pos x="254" y="594"/>
              </a:cxn>
              <a:cxn ang="0">
                <a:pos x="204" y="629"/>
              </a:cxn>
              <a:cxn ang="0">
                <a:pos x="213" y="662"/>
              </a:cxn>
              <a:cxn ang="0">
                <a:pos x="479" y="654"/>
              </a:cxn>
              <a:cxn ang="0">
                <a:pos x="472" y="617"/>
              </a:cxn>
              <a:cxn ang="0">
                <a:pos x="414" y="590"/>
              </a:cxn>
              <a:cxn ang="0">
                <a:pos x="416" y="455"/>
              </a:cxn>
              <a:cxn ang="0">
                <a:pos x="406" y="437"/>
              </a:cxn>
              <a:cxn ang="0">
                <a:pos x="431" y="397"/>
              </a:cxn>
              <a:cxn ang="0">
                <a:pos x="455" y="357"/>
              </a:cxn>
              <a:cxn ang="0">
                <a:pos x="683" y="85"/>
              </a:cxn>
              <a:cxn ang="0">
                <a:pos x="146" y="288"/>
              </a:cxn>
              <a:cxn ang="0">
                <a:pos x="95" y="244"/>
              </a:cxn>
              <a:cxn ang="0">
                <a:pos x="81" y="229"/>
              </a:cxn>
              <a:cxn ang="0">
                <a:pos x="78" y="224"/>
              </a:cxn>
              <a:cxn ang="0">
                <a:pos x="43" y="166"/>
              </a:cxn>
              <a:cxn ang="0">
                <a:pos x="41" y="161"/>
              </a:cxn>
              <a:cxn ang="0">
                <a:pos x="30" y="130"/>
              </a:cxn>
              <a:cxn ang="0">
                <a:pos x="23" y="97"/>
              </a:cxn>
              <a:cxn ang="0">
                <a:pos x="180" y="307"/>
              </a:cxn>
              <a:cxn ang="0">
                <a:pos x="453" y="141"/>
              </a:cxn>
              <a:cxn ang="0">
                <a:pos x="413" y="266"/>
              </a:cxn>
              <a:cxn ang="0">
                <a:pos x="342" y="222"/>
              </a:cxn>
              <a:cxn ang="0">
                <a:pos x="271" y="266"/>
              </a:cxn>
              <a:cxn ang="0">
                <a:pos x="230" y="141"/>
              </a:cxn>
              <a:cxn ang="0">
                <a:pos x="314" y="135"/>
              </a:cxn>
              <a:cxn ang="0">
                <a:pos x="345" y="57"/>
              </a:cxn>
              <a:cxn ang="0">
                <a:pos x="452" y="135"/>
              </a:cxn>
              <a:cxn ang="0">
                <a:pos x="653" y="103"/>
              </a:cxn>
              <a:cxn ang="0">
                <a:pos x="638" y="156"/>
              </a:cxn>
              <a:cxn ang="0">
                <a:pos x="635" y="163"/>
              </a:cxn>
              <a:cxn ang="0">
                <a:pos x="627" y="179"/>
              </a:cxn>
              <a:cxn ang="0">
                <a:pos x="598" y="226"/>
              </a:cxn>
              <a:cxn ang="0">
                <a:pos x="591" y="234"/>
              </a:cxn>
              <a:cxn ang="0">
                <a:pos x="563" y="263"/>
              </a:cxn>
              <a:cxn ang="0">
                <a:pos x="497" y="307"/>
              </a:cxn>
              <a:cxn ang="0">
                <a:pos x="654" y="97"/>
              </a:cxn>
              <a:cxn ang="0">
                <a:pos x="653" y="103"/>
              </a:cxn>
            </a:cxnLst>
            <a:rect l="0" t="0" r="r" b="b"/>
            <a:pathLst>
              <a:path w="683" h="662">
                <a:moveTo>
                  <a:pt x="680" y="78"/>
                </a:moveTo>
                <a:cubicBezTo>
                  <a:pt x="678" y="75"/>
                  <a:pt x="675" y="73"/>
                  <a:pt x="671" y="73"/>
                </a:cubicBezTo>
                <a:cubicBezTo>
                  <a:pt x="580" y="73"/>
                  <a:pt x="580" y="73"/>
                  <a:pt x="580" y="73"/>
                </a:cubicBezTo>
                <a:cubicBezTo>
                  <a:pt x="577" y="49"/>
                  <a:pt x="571" y="32"/>
                  <a:pt x="569" y="25"/>
                </a:cubicBezTo>
                <a:cubicBezTo>
                  <a:pt x="572" y="23"/>
                  <a:pt x="574" y="20"/>
                  <a:pt x="576" y="18"/>
                </a:cubicBezTo>
                <a:cubicBezTo>
                  <a:pt x="580" y="14"/>
                  <a:pt x="580" y="8"/>
                  <a:pt x="576" y="4"/>
                </a:cubicBezTo>
                <a:cubicBezTo>
                  <a:pt x="575" y="3"/>
                  <a:pt x="574" y="2"/>
                  <a:pt x="572" y="1"/>
                </a:cubicBezTo>
                <a:cubicBezTo>
                  <a:pt x="571" y="1"/>
                  <a:pt x="569" y="0"/>
                  <a:pt x="567" y="0"/>
                </a:cubicBezTo>
                <a:cubicBezTo>
                  <a:pt x="116" y="0"/>
                  <a:pt x="116" y="0"/>
                  <a:pt x="116" y="0"/>
                </a:cubicBezTo>
                <a:cubicBezTo>
                  <a:pt x="114" y="0"/>
                  <a:pt x="112" y="1"/>
                  <a:pt x="111" y="1"/>
                </a:cubicBezTo>
                <a:cubicBezTo>
                  <a:pt x="109" y="2"/>
                  <a:pt x="108" y="3"/>
                  <a:pt x="107" y="4"/>
                </a:cubicBezTo>
                <a:cubicBezTo>
                  <a:pt x="103" y="8"/>
                  <a:pt x="103" y="14"/>
                  <a:pt x="107" y="18"/>
                </a:cubicBezTo>
                <a:cubicBezTo>
                  <a:pt x="109" y="20"/>
                  <a:pt x="111" y="23"/>
                  <a:pt x="114" y="25"/>
                </a:cubicBezTo>
                <a:cubicBezTo>
                  <a:pt x="112" y="32"/>
                  <a:pt x="107" y="49"/>
                  <a:pt x="103" y="73"/>
                </a:cubicBezTo>
                <a:cubicBezTo>
                  <a:pt x="13" y="73"/>
                  <a:pt x="13" y="73"/>
                  <a:pt x="13" y="73"/>
                </a:cubicBezTo>
                <a:cubicBezTo>
                  <a:pt x="8" y="73"/>
                  <a:pt x="6" y="75"/>
                  <a:pt x="4" y="77"/>
                </a:cubicBezTo>
                <a:cubicBezTo>
                  <a:pt x="1" y="79"/>
                  <a:pt x="0" y="82"/>
                  <a:pt x="0" y="85"/>
                </a:cubicBezTo>
                <a:cubicBezTo>
                  <a:pt x="5" y="147"/>
                  <a:pt x="28" y="206"/>
                  <a:pt x="67" y="254"/>
                </a:cubicBezTo>
                <a:cubicBezTo>
                  <a:pt x="108" y="304"/>
                  <a:pt x="165" y="341"/>
                  <a:pt x="228" y="357"/>
                </a:cubicBezTo>
                <a:cubicBezTo>
                  <a:pt x="225" y="368"/>
                  <a:pt x="224" y="385"/>
                  <a:pt x="241" y="392"/>
                </a:cubicBezTo>
                <a:cubicBezTo>
                  <a:pt x="253" y="397"/>
                  <a:pt x="266" y="403"/>
                  <a:pt x="275" y="413"/>
                </a:cubicBezTo>
                <a:cubicBezTo>
                  <a:pt x="284" y="423"/>
                  <a:pt x="281" y="435"/>
                  <a:pt x="271" y="444"/>
                </a:cubicBezTo>
                <a:cubicBezTo>
                  <a:pt x="268" y="447"/>
                  <a:pt x="267" y="450"/>
                  <a:pt x="268" y="455"/>
                </a:cubicBezTo>
                <a:cubicBezTo>
                  <a:pt x="292" y="590"/>
                  <a:pt x="292" y="590"/>
                  <a:pt x="292" y="590"/>
                </a:cubicBezTo>
                <a:cubicBezTo>
                  <a:pt x="269" y="590"/>
                  <a:pt x="269" y="590"/>
                  <a:pt x="269" y="590"/>
                </a:cubicBezTo>
                <a:cubicBezTo>
                  <a:pt x="264" y="590"/>
                  <a:pt x="258" y="591"/>
                  <a:pt x="254" y="594"/>
                </a:cubicBezTo>
                <a:cubicBezTo>
                  <a:pt x="212" y="617"/>
                  <a:pt x="212" y="617"/>
                  <a:pt x="212" y="617"/>
                </a:cubicBezTo>
                <a:cubicBezTo>
                  <a:pt x="208" y="619"/>
                  <a:pt x="204" y="624"/>
                  <a:pt x="204" y="629"/>
                </a:cubicBezTo>
                <a:cubicBezTo>
                  <a:pt x="204" y="654"/>
                  <a:pt x="204" y="654"/>
                  <a:pt x="204" y="654"/>
                </a:cubicBezTo>
                <a:cubicBezTo>
                  <a:pt x="204" y="659"/>
                  <a:pt x="208" y="662"/>
                  <a:pt x="213" y="662"/>
                </a:cubicBezTo>
                <a:cubicBezTo>
                  <a:pt x="471" y="662"/>
                  <a:pt x="471" y="662"/>
                  <a:pt x="471" y="662"/>
                </a:cubicBezTo>
                <a:cubicBezTo>
                  <a:pt x="475" y="662"/>
                  <a:pt x="479" y="659"/>
                  <a:pt x="479" y="654"/>
                </a:cubicBezTo>
                <a:cubicBezTo>
                  <a:pt x="479" y="628"/>
                  <a:pt x="479" y="628"/>
                  <a:pt x="479" y="628"/>
                </a:cubicBezTo>
                <a:cubicBezTo>
                  <a:pt x="479" y="624"/>
                  <a:pt x="476" y="619"/>
                  <a:pt x="472" y="617"/>
                </a:cubicBezTo>
                <a:cubicBezTo>
                  <a:pt x="461" y="611"/>
                  <a:pt x="440" y="600"/>
                  <a:pt x="429" y="594"/>
                </a:cubicBezTo>
                <a:cubicBezTo>
                  <a:pt x="426" y="591"/>
                  <a:pt x="419" y="590"/>
                  <a:pt x="414" y="590"/>
                </a:cubicBezTo>
                <a:cubicBezTo>
                  <a:pt x="392" y="590"/>
                  <a:pt x="392" y="590"/>
                  <a:pt x="392" y="590"/>
                </a:cubicBezTo>
                <a:cubicBezTo>
                  <a:pt x="392" y="590"/>
                  <a:pt x="415" y="456"/>
                  <a:pt x="416" y="455"/>
                </a:cubicBezTo>
                <a:cubicBezTo>
                  <a:pt x="416" y="452"/>
                  <a:pt x="416" y="448"/>
                  <a:pt x="414" y="446"/>
                </a:cubicBezTo>
                <a:cubicBezTo>
                  <a:pt x="411" y="443"/>
                  <a:pt x="408" y="440"/>
                  <a:pt x="406" y="437"/>
                </a:cubicBezTo>
                <a:cubicBezTo>
                  <a:pt x="403" y="432"/>
                  <a:pt x="402" y="427"/>
                  <a:pt x="403" y="421"/>
                </a:cubicBezTo>
                <a:cubicBezTo>
                  <a:pt x="407" y="409"/>
                  <a:pt x="421" y="402"/>
                  <a:pt x="431" y="397"/>
                </a:cubicBezTo>
                <a:cubicBezTo>
                  <a:pt x="435" y="395"/>
                  <a:pt x="438" y="394"/>
                  <a:pt x="442" y="392"/>
                </a:cubicBezTo>
                <a:cubicBezTo>
                  <a:pt x="460" y="385"/>
                  <a:pt x="458" y="368"/>
                  <a:pt x="455" y="357"/>
                </a:cubicBezTo>
                <a:cubicBezTo>
                  <a:pt x="518" y="340"/>
                  <a:pt x="575" y="304"/>
                  <a:pt x="616" y="254"/>
                </a:cubicBezTo>
                <a:cubicBezTo>
                  <a:pt x="655" y="206"/>
                  <a:pt x="679" y="147"/>
                  <a:pt x="683" y="85"/>
                </a:cubicBezTo>
                <a:cubicBezTo>
                  <a:pt x="683" y="83"/>
                  <a:pt x="682" y="80"/>
                  <a:pt x="680" y="78"/>
                </a:cubicBezTo>
                <a:close/>
                <a:moveTo>
                  <a:pt x="146" y="288"/>
                </a:moveTo>
                <a:cubicBezTo>
                  <a:pt x="133" y="279"/>
                  <a:pt x="125" y="273"/>
                  <a:pt x="114" y="263"/>
                </a:cubicBezTo>
                <a:cubicBezTo>
                  <a:pt x="108" y="257"/>
                  <a:pt x="101" y="251"/>
                  <a:pt x="95" y="244"/>
                </a:cubicBezTo>
                <a:cubicBezTo>
                  <a:pt x="91" y="241"/>
                  <a:pt x="88" y="237"/>
                  <a:pt x="85" y="234"/>
                </a:cubicBezTo>
                <a:cubicBezTo>
                  <a:pt x="84" y="232"/>
                  <a:pt x="82" y="230"/>
                  <a:pt x="81" y="229"/>
                </a:cubicBezTo>
                <a:cubicBezTo>
                  <a:pt x="80" y="228"/>
                  <a:pt x="80" y="227"/>
                  <a:pt x="79" y="226"/>
                </a:cubicBezTo>
                <a:cubicBezTo>
                  <a:pt x="79" y="226"/>
                  <a:pt x="78" y="225"/>
                  <a:pt x="78" y="224"/>
                </a:cubicBezTo>
                <a:cubicBezTo>
                  <a:pt x="67" y="210"/>
                  <a:pt x="57" y="195"/>
                  <a:pt x="49" y="179"/>
                </a:cubicBezTo>
                <a:cubicBezTo>
                  <a:pt x="47" y="175"/>
                  <a:pt x="45" y="171"/>
                  <a:pt x="43" y="166"/>
                </a:cubicBezTo>
                <a:cubicBezTo>
                  <a:pt x="42" y="163"/>
                  <a:pt x="42" y="163"/>
                  <a:pt x="42" y="163"/>
                </a:cubicBezTo>
                <a:cubicBezTo>
                  <a:pt x="42" y="163"/>
                  <a:pt x="41" y="161"/>
                  <a:pt x="41" y="161"/>
                </a:cubicBezTo>
                <a:cubicBezTo>
                  <a:pt x="40" y="159"/>
                  <a:pt x="40" y="158"/>
                  <a:pt x="39" y="156"/>
                </a:cubicBezTo>
                <a:cubicBezTo>
                  <a:pt x="36" y="147"/>
                  <a:pt x="33" y="139"/>
                  <a:pt x="30" y="130"/>
                </a:cubicBezTo>
                <a:cubicBezTo>
                  <a:pt x="28" y="121"/>
                  <a:pt x="26" y="112"/>
                  <a:pt x="24" y="103"/>
                </a:cubicBezTo>
                <a:cubicBezTo>
                  <a:pt x="24" y="101"/>
                  <a:pt x="23" y="99"/>
                  <a:pt x="23" y="97"/>
                </a:cubicBezTo>
                <a:cubicBezTo>
                  <a:pt x="97" y="97"/>
                  <a:pt x="97" y="97"/>
                  <a:pt x="97" y="97"/>
                </a:cubicBezTo>
                <a:cubicBezTo>
                  <a:pt x="93" y="159"/>
                  <a:pt x="105" y="244"/>
                  <a:pt x="180" y="307"/>
                </a:cubicBezTo>
                <a:cubicBezTo>
                  <a:pt x="168" y="301"/>
                  <a:pt x="156" y="295"/>
                  <a:pt x="146" y="288"/>
                </a:cubicBezTo>
                <a:close/>
                <a:moveTo>
                  <a:pt x="453" y="141"/>
                </a:moveTo>
                <a:cubicBezTo>
                  <a:pt x="388" y="188"/>
                  <a:pt x="388" y="188"/>
                  <a:pt x="388" y="188"/>
                </a:cubicBezTo>
                <a:cubicBezTo>
                  <a:pt x="413" y="266"/>
                  <a:pt x="413" y="266"/>
                  <a:pt x="413" y="266"/>
                </a:cubicBezTo>
                <a:cubicBezTo>
                  <a:pt x="415" y="271"/>
                  <a:pt x="412" y="273"/>
                  <a:pt x="408" y="270"/>
                </a:cubicBezTo>
                <a:cubicBezTo>
                  <a:pt x="342" y="222"/>
                  <a:pt x="342" y="222"/>
                  <a:pt x="342" y="222"/>
                </a:cubicBezTo>
                <a:cubicBezTo>
                  <a:pt x="276" y="270"/>
                  <a:pt x="276" y="270"/>
                  <a:pt x="276" y="270"/>
                </a:cubicBezTo>
                <a:cubicBezTo>
                  <a:pt x="271" y="273"/>
                  <a:pt x="269" y="271"/>
                  <a:pt x="271" y="266"/>
                </a:cubicBezTo>
                <a:cubicBezTo>
                  <a:pt x="296" y="188"/>
                  <a:pt x="296" y="188"/>
                  <a:pt x="296" y="188"/>
                </a:cubicBezTo>
                <a:cubicBezTo>
                  <a:pt x="230" y="141"/>
                  <a:pt x="230" y="141"/>
                  <a:pt x="230" y="141"/>
                </a:cubicBezTo>
                <a:cubicBezTo>
                  <a:pt x="225" y="137"/>
                  <a:pt x="226" y="135"/>
                  <a:pt x="232" y="135"/>
                </a:cubicBezTo>
                <a:cubicBezTo>
                  <a:pt x="314" y="135"/>
                  <a:pt x="314" y="135"/>
                  <a:pt x="314" y="135"/>
                </a:cubicBezTo>
                <a:cubicBezTo>
                  <a:pt x="339" y="57"/>
                  <a:pt x="339" y="57"/>
                  <a:pt x="339" y="57"/>
                </a:cubicBezTo>
                <a:cubicBezTo>
                  <a:pt x="340" y="52"/>
                  <a:pt x="343" y="52"/>
                  <a:pt x="345" y="57"/>
                </a:cubicBezTo>
                <a:cubicBezTo>
                  <a:pt x="370" y="135"/>
                  <a:pt x="370" y="135"/>
                  <a:pt x="370" y="135"/>
                </a:cubicBezTo>
                <a:cubicBezTo>
                  <a:pt x="452" y="135"/>
                  <a:pt x="452" y="135"/>
                  <a:pt x="452" y="135"/>
                </a:cubicBezTo>
                <a:cubicBezTo>
                  <a:pt x="457" y="134"/>
                  <a:pt x="458" y="137"/>
                  <a:pt x="453" y="141"/>
                </a:cubicBezTo>
                <a:close/>
                <a:moveTo>
                  <a:pt x="653" y="103"/>
                </a:moveTo>
                <a:cubicBezTo>
                  <a:pt x="651" y="112"/>
                  <a:pt x="649" y="121"/>
                  <a:pt x="647" y="130"/>
                </a:cubicBezTo>
                <a:cubicBezTo>
                  <a:pt x="644" y="139"/>
                  <a:pt x="641" y="147"/>
                  <a:pt x="638" y="156"/>
                </a:cubicBezTo>
                <a:cubicBezTo>
                  <a:pt x="637" y="158"/>
                  <a:pt x="636" y="159"/>
                  <a:pt x="636" y="161"/>
                </a:cubicBezTo>
                <a:cubicBezTo>
                  <a:pt x="636" y="161"/>
                  <a:pt x="635" y="163"/>
                  <a:pt x="635" y="163"/>
                </a:cubicBezTo>
                <a:cubicBezTo>
                  <a:pt x="634" y="166"/>
                  <a:pt x="634" y="166"/>
                  <a:pt x="634" y="166"/>
                </a:cubicBezTo>
                <a:cubicBezTo>
                  <a:pt x="632" y="171"/>
                  <a:pt x="630" y="175"/>
                  <a:pt x="627" y="179"/>
                </a:cubicBezTo>
                <a:cubicBezTo>
                  <a:pt x="619" y="195"/>
                  <a:pt x="610" y="210"/>
                  <a:pt x="599" y="224"/>
                </a:cubicBezTo>
                <a:cubicBezTo>
                  <a:pt x="599" y="225"/>
                  <a:pt x="598" y="226"/>
                  <a:pt x="598" y="226"/>
                </a:cubicBezTo>
                <a:cubicBezTo>
                  <a:pt x="597" y="227"/>
                  <a:pt x="596" y="228"/>
                  <a:pt x="596" y="229"/>
                </a:cubicBezTo>
                <a:cubicBezTo>
                  <a:pt x="594" y="230"/>
                  <a:pt x="593" y="232"/>
                  <a:pt x="591" y="234"/>
                </a:cubicBezTo>
                <a:cubicBezTo>
                  <a:pt x="588" y="237"/>
                  <a:pt x="585" y="241"/>
                  <a:pt x="582" y="244"/>
                </a:cubicBezTo>
                <a:cubicBezTo>
                  <a:pt x="576" y="251"/>
                  <a:pt x="569" y="257"/>
                  <a:pt x="563" y="263"/>
                </a:cubicBezTo>
                <a:cubicBezTo>
                  <a:pt x="551" y="273"/>
                  <a:pt x="544" y="279"/>
                  <a:pt x="531" y="288"/>
                </a:cubicBezTo>
                <a:cubicBezTo>
                  <a:pt x="520" y="295"/>
                  <a:pt x="509" y="301"/>
                  <a:pt x="497" y="307"/>
                </a:cubicBezTo>
                <a:cubicBezTo>
                  <a:pt x="571" y="244"/>
                  <a:pt x="584" y="159"/>
                  <a:pt x="580" y="97"/>
                </a:cubicBezTo>
                <a:cubicBezTo>
                  <a:pt x="654" y="97"/>
                  <a:pt x="654" y="97"/>
                  <a:pt x="654" y="97"/>
                </a:cubicBezTo>
                <a:cubicBezTo>
                  <a:pt x="653" y="99"/>
                  <a:pt x="653" y="101"/>
                  <a:pt x="653" y="103"/>
                </a:cubicBezTo>
                <a:close/>
                <a:moveTo>
                  <a:pt x="653" y="103"/>
                </a:moveTo>
                <a:cubicBezTo>
                  <a:pt x="653" y="103"/>
                  <a:pt x="653" y="103"/>
                  <a:pt x="653" y="103"/>
                </a:cubicBezTo>
              </a:path>
            </a:pathLst>
          </a:custGeom>
          <a:solidFill>
            <a:srgbClr val="262626">
              <a:lumMod val="50000"/>
              <a:lumOff val="5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Open Sans"/>
            </a:endParaRPr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264EDA68-7FB4-4446-9C93-95703B11F217}"/>
              </a:ext>
            </a:extLst>
          </p:cNvPr>
          <p:cNvSpPr>
            <a:spLocks/>
          </p:cNvSpPr>
          <p:nvPr/>
        </p:nvSpPr>
        <p:spPr bwMode="auto">
          <a:xfrm>
            <a:off x="7270328" y="3124082"/>
            <a:ext cx="1781155" cy="770499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143"/>
              </a:cxn>
              <a:cxn ang="0">
                <a:pos x="323" y="277"/>
              </a:cxn>
              <a:cxn ang="0">
                <a:pos x="641" y="132"/>
              </a:cxn>
              <a:cxn ang="0">
                <a:pos x="325" y="0"/>
              </a:cxn>
            </a:cxnLst>
            <a:rect l="0" t="0" r="r" b="b"/>
            <a:pathLst>
              <a:path w="641" h="277">
                <a:moveTo>
                  <a:pt x="325" y="0"/>
                </a:moveTo>
                <a:cubicBezTo>
                  <a:pt x="132" y="0"/>
                  <a:pt x="0" y="143"/>
                  <a:pt x="0" y="143"/>
                </a:cubicBezTo>
                <a:cubicBezTo>
                  <a:pt x="119" y="243"/>
                  <a:pt x="229" y="277"/>
                  <a:pt x="323" y="277"/>
                </a:cubicBezTo>
                <a:cubicBezTo>
                  <a:pt x="517" y="277"/>
                  <a:pt x="641" y="132"/>
                  <a:pt x="641" y="132"/>
                </a:cubicBezTo>
                <a:cubicBezTo>
                  <a:pt x="527" y="33"/>
                  <a:pt x="419" y="0"/>
                  <a:pt x="325" y="0"/>
                </a:cubicBezTo>
              </a:path>
            </a:pathLst>
          </a:custGeom>
          <a:solidFill>
            <a:srgbClr val="FFC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Open Sans"/>
            </a:endParaRPr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003A6610-CA41-499D-9E9E-F4E082501048}"/>
              </a:ext>
            </a:extLst>
          </p:cNvPr>
          <p:cNvSpPr>
            <a:spLocks/>
          </p:cNvSpPr>
          <p:nvPr/>
        </p:nvSpPr>
        <p:spPr bwMode="auto">
          <a:xfrm>
            <a:off x="7889509" y="2293478"/>
            <a:ext cx="1290836" cy="123480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0"/>
              </a:cxn>
              <a:cxn ang="0">
                <a:pos x="446" y="444"/>
              </a:cxn>
              <a:cxn ang="0">
                <a:pos x="464" y="443"/>
              </a:cxn>
              <a:cxn ang="0">
                <a:pos x="8" y="0"/>
              </a:cxn>
            </a:cxnLst>
            <a:rect l="0" t="0" r="r" b="b"/>
            <a:pathLst>
              <a:path w="464" h="444">
                <a:moveTo>
                  <a:pt x="8" y="0"/>
                </a:moveTo>
                <a:cubicBezTo>
                  <a:pt x="3" y="0"/>
                  <a:pt x="0" y="0"/>
                  <a:pt x="0" y="0"/>
                </a:cubicBezTo>
                <a:cubicBezTo>
                  <a:pt x="39" y="418"/>
                  <a:pt x="365" y="444"/>
                  <a:pt x="446" y="444"/>
                </a:cubicBezTo>
                <a:cubicBezTo>
                  <a:pt x="457" y="444"/>
                  <a:pt x="464" y="443"/>
                  <a:pt x="464" y="443"/>
                </a:cubicBezTo>
                <a:cubicBezTo>
                  <a:pt x="430" y="18"/>
                  <a:pt x="68" y="0"/>
                  <a:pt x="8" y="0"/>
                </a:cubicBezTo>
              </a:path>
            </a:pathLst>
          </a:custGeom>
          <a:solidFill>
            <a:srgbClr val="FF3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Open Sans"/>
            </a:endParaRPr>
          </a:p>
        </p:txBody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id="{241BA52D-92C3-4F91-A067-F114EF647F4D}"/>
              </a:ext>
            </a:extLst>
          </p:cNvPr>
          <p:cNvSpPr>
            <a:spLocks/>
          </p:cNvSpPr>
          <p:nvPr/>
        </p:nvSpPr>
        <p:spPr bwMode="auto">
          <a:xfrm>
            <a:off x="8426727" y="1847256"/>
            <a:ext cx="1725119" cy="1783154"/>
          </a:xfrm>
          <a:custGeom>
            <a:avLst/>
            <a:gdLst/>
            <a:ahLst/>
            <a:cxnLst>
              <a:cxn ang="0">
                <a:pos x="303" y="0"/>
              </a:cxn>
              <a:cxn ang="0">
                <a:pos x="322" y="641"/>
              </a:cxn>
              <a:cxn ang="0">
                <a:pos x="303" y="0"/>
              </a:cxn>
            </a:cxnLst>
            <a:rect l="0" t="0" r="r" b="b"/>
            <a:pathLst>
              <a:path w="621" h="641">
                <a:moveTo>
                  <a:pt x="303" y="0"/>
                </a:moveTo>
                <a:cubicBezTo>
                  <a:pt x="0" y="371"/>
                  <a:pt x="322" y="641"/>
                  <a:pt x="322" y="641"/>
                </a:cubicBezTo>
                <a:cubicBezTo>
                  <a:pt x="621" y="285"/>
                  <a:pt x="303" y="0"/>
                  <a:pt x="303" y="0"/>
                </a:cubicBezTo>
              </a:path>
            </a:pathLst>
          </a:custGeom>
          <a:solidFill>
            <a:srgbClr val="2AC2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Open Sans"/>
            </a:endParaRPr>
          </a:p>
        </p:txBody>
      </p:sp>
      <p:sp>
        <p:nvSpPr>
          <p:cNvPr id="35" name="Freeform 8">
            <a:extLst>
              <a:ext uri="{FF2B5EF4-FFF2-40B4-BE49-F238E27FC236}">
                <a16:creationId xmlns:a16="http://schemas.microsoft.com/office/drawing/2014/main" id="{CE853186-F983-4888-9C1D-AD3F9D0914D9}"/>
              </a:ext>
            </a:extLst>
          </p:cNvPr>
          <p:cNvSpPr>
            <a:spLocks/>
          </p:cNvSpPr>
          <p:nvPr/>
        </p:nvSpPr>
        <p:spPr bwMode="auto">
          <a:xfrm>
            <a:off x="9317526" y="2278789"/>
            <a:ext cx="1398908" cy="1308846"/>
          </a:xfrm>
          <a:custGeom>
            <a:avLst/>
            <a:gdLst/>
            <a:ahLst/>
            <a:cxnLst>
              <a:cxn ang="0">
                <a:pos x="476" y="0"/>
              </a:cxn>
              <a:cxn ang="0">
                <a:pos x="40" y="470"/>
              </a:cxn>
              <a:cxn ang="0">
                <a:pos x="476" y="0"/>
              </a:cxn>
            </a:cxnLst>
            <a:rect l="0" t="0" r="r" b="b"/>
            <a:pathLst>
              <a:path w="503" h="470">
                <a:moveTo>
                  <a:pt x="476" y="0"/>
                </a:moveTo>
                <a:cubicBezTo>
                  <a:pt x="0" y="51"/>
                  <a:pt x="40" y="470"/>
                  <a:pt x="40" y="470"/>
                </a:cubicBezTo>
                <a:cubicBezTo>
                  <a:pt x="503" y="427"/>
                  <a:pt x="476" y="0"/>
                  <a:pt x="476" y="0"/>
                </a:cubicBezTo>
              </a:path>
            </a:pathLst>
          </a:custGeom>
          <a:solidFill>
            <a:srgbClr val="3BC7E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Open Sans"/>
            </a:endParaRPr>
          </a:p>
        </p:txBody>
      </p:sp>
      <p:sp>
        <p:nvSpPr>
          <p:cNvPr id="36" name="Freeform 9">
            <a:extLst>
              <a:ext uri="{FF2B5EF4-FFF2-40B4-BE49-F238E27FC236}">
                <a16:creationId xmlns:a16="http://schemas.microsoft.com/office/drawing/2014/main" id="{3B9119E4-9015-4EC2-B683-0305B8377BE8}"/>
              </a:ext>
            </a:extLst>
          </p:cNvPr>
          <p:cNvSpPr>
            <a:spLocks/>
          </p:cNvSpPr>
          <p:nvPr/>
        </p:nvSpPr>
        <p:spPr bwMode="auto">
          <a:xfrm>
            <a:off x="9626437" y="3124082"/>
            <a:ext cx="1783156" cy="770499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153"/>
              </a:cxn>
              <a:cxn ang="0">
                <a:pos x="310" y="277"/>
              </a:cxn>
              <a:cxn ang="0">
                <a:pos x="641" y="125"/>
              </a:cxn>
              <a:cxn ang="0">
                <a:pos x="325" y="0"/>
              </a:cxn>
            </a:cxnLst>
            <a:rect l="0" t="0" r="r" b="b"/>
            <a:pathLst>
              <a:path w="641" h="277">
                <a:moveTo>
                  <a:pt x="325" y="0"/>
                </a:moveTo>
                <a:cubicBezTo>
                  <a:pt x="126" y="0"/>
                  <a:pt x="0" y="153"/>
                  <a:pt x="0" y="153"/>
                </a:cubicBezTo>
                <a:cubicBezTo>
                  <a:pt x="113" y="245"/>
                  <a:pt x="218" y="277"/>
                  <a:pt x="310" y="277"/>
                </a:cubicBezTo>
                <a:cubicBezTo>
                  <a:pt x="509" y="277"/>
                  <a:pt x="641" y="125"/>
                  <a:pt x="641" y="125"/>
                </a:cubicBezTo>
                <a:cubicBezTo>
                  <a:pt x="524" y="32"/>
                  <a:pt x="417" y="0"/>
                  <a:pt x="325" y="0"/>
                </a:cubicBezTo>
              </a:path>
            </a:pathLst>
          </a:custGeom>
          <a:solidFill>
            <a:srgbClr val="2993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Open Sans"/>
            </a:endParaRPr>
          </a:p>
        </p:txBody>
      </p:sp>
      <p:sp>
        <p:nvSpPr>
          <p:cNvPr id="28" name="Text Placeholder 28">
            <a:extLst>
              <a:ext uri="{FF2B5EF4-FFF2-40B4-BE49-F238E27FC236}">
                <a16:creationId xmlns:a16="http://schemas.microsoft.com/office/drawing/2014/main" id="{CBAE9A15-791D-482A-BB0B-354223651A36}"/>
              </a:ext>
            </a:extLst>
          </p:cNvPr>
          <p:cNvSpPr txBox="1">
            <a:spLocks/>
          </p:cNvSpPr>
          <p:nvPr/>
        </p:nvSpPr>
        <p:spPr>
          <a:xfrm>
            <a:off x="542255" y="2555155"/>
            <a:ext cx="1818725" cy="10770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在线上提供包括违章、年审、挪车等一些业务服务，丰富服务场景</a:t>
            </a:r>
            <a:endParaRPr kumimoji="0" lang="en-AU" sz="1400" b="0" i="0" u="none" strike="noStrike" kern="1200" cap="none" spc="0" normalizeH="0" baseline="0" noProof="0" dirty="0">
              <a:ln>
                <a:noFill/>
              </a:ln>
              <a:solidFill>
                <a:srgbClr val="262626">
                  <a:lumMod val="75000"/>
                  <a:lumOff val="2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DCAFD3BA-01D8-4AEA-80E7-FD0DA64DB7F9}"/>
              </a:ext>
            </a:extLst>
          </p:cNvPr>
          <p:cNvSpPr txBox="1">
            <a:spLocks/>
          </p:cNvSpPr>
          <p:nvPr/>
        </p:nvSpPr>
        <p:spPr>
          <a:xfrm>
            <a:off x="542255" y="2227511"/>
            <a:ext cx="1821227" cy="556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车主服务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268095F1-7946-4F54-9C4D-6B2BCAADDEE8}"/>
              </a:ext>
            </a:extLst>
          </p:cNvPr>
          <p:cNvSpPr txBox="1">
            <a:spLocks/>
          </p:cNvSpPr>
          <p:nvPr/>
        </p:nvSpPr>
        <p:spPr>
          <a:xfrm>
            <a:off x="542255" y="4914784"/>
            <a:ext cx="1818725" cy="1548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R="0" lvl="0" indent="0" fontAlgn="auto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1400" dirty="0"/>
              <a:t>整合各类生活服务、商业体系与汽车服务等，为这些合作商家导流</a:t>
            </a:r>
            <a:endParaRPr lang="en-AU" sz="1400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4EA24520-2A93-455D-8199-2FB26D9E404B}"/>
              </a:ext>
            </a:extLst>
          </p:cNvPr>
          <p:cNvSpPr txBox="1">
            <a:spLocks/>
          </p:cNvSpPr>
          <p:nvPr/>
        </p:nvSpPr>
        <p:spPr>
          <a:xfrm>
            <a:off x="542255" y="4587141"/>
            <a:ext cx="2148694" cy="556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3F5F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O2O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F5F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异业合作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srgbClr val="FF3F5F">
                  <a:lumMod val="50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9" name="Text Placeholder 28">
            <a:extLst>
              <a:ext uri="{FF2B5EF4-FFF2-40B4-BE49-F238E27FC236}">
                <a16:creationId xmlns:a16="http://schemas.microsoft.com/office/drawing/2014/main" id="{0ABB514D-A488-4CC2-88F8-4B0CC6849DA9}"/>
              </a:ext>
            </a:extLst>
          </p:cNvPr>
          <p:cNvSpPr txBox="1">
            <a:spLocks/>
          </p:cNvSpPr>
          <p:nvPr/>
        </p:nvSpPr>
        <p:spPr>
          <a:xfrm>
            <a:off x="2942353" y="2555155"/>
            <a:ext cx="1818725" cy="10770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R="0" lvl="0" indent="0" fontAlgn="auto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1400" dirty="0"/>
              <a:t>整合自身与伙伴资源，提供超市、汽车、保险、配件等服务电商</a:t>
            </a:r>
            <a:endParaRPr lang="en-AU" sz="1400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3BCA3E0-A12E-4D5B-81B0-8C8C3D75B4F3}"/>
              </a:ext>
            </a:extLst>
          </p:cNvPr>
          <p:cNvSpPr txBox="1">
            <a:spLocks/>
          </p:cNvSpPr>
          <p:nvPr/>
        </p:nvSpPr>
        <p:spPr>
          <a:xfrm>
            <a:off x="2942353" y="2227511"/>
            <a:ext cx="1821227" cy="556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AC2AC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电商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srgbClr val="2AC2AC">
                  <a:lumMod val="50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48CC6DE-7CBD-48D8-9B91-3EAFFE98567A}"/>
              </a:ext>
            </a:extLst>
          </p:cNvPr>
          <p:cNvSpPr txBox="1">
            <a:spLocks/>
          </p:cNvSpPr>
          <p:nvPr/>
        </p:nvSpPr>
        <p:spPr>
          <a:xfrm>
            <a:off x="2925896" y="4914784"/>
            <a:ext cx="1818725" cy="1423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R="0" lvl="0" indent="0" fontAlgn="auto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与大平台合作，建立冠德用户钱包，实现信用模型，为用户提供各类金融服务</a:t>
            </a:r>
            <a:endParaRPr lang="en-AU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 Placeholder 29">
            <a:extLst>
              <a:ext uri="{FF2B5EF4-FFF2-40B4-BE49-F238E27FC236}">
                <a16:creationId xmlns:a16="http://schemas.microsoft.com/office/drawing/2014/main" id="{A7B8223B-89DC-42B6-B10C-1D03D51D7F04}"/>
              </a:ext>
            </a:extLst>
          </p:cNvPr>
          <p:cNvSpPr txBox="1">
            <a:spLocks/>
          </p:cNvSpPr>
          <p:nvPr/>
        </p:nvSpPr>
        <p:spPr>
          <a:xfrm>
            <a:off x="2925896" y="4587148"/>
            <a:ext cx="1821227" cy="556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C7E2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金融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srgbClr val="3BC7E2">
                  <a:lumMod val="50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B76CAB2B-3D30-4B17-9981-5409BEC8E9AC}"/>
              </a:ext>
            </a:extLst>
          </p:cNvPr>
          <p:cNvSpPr txBox="1">
            <a:spLocks/>
          </p:cNvSpPr>
          <p:nvPr/>
        </p:nvSpPr>
        <p:spPr>
          <a:xfrm>
            <a:off x="5339949" y="2555155"/>
            <a:ext cx="1818725" cy="10770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R="0" lvl="0" indent="0" fontAlgn="auto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1400" dirty="0"/>
              <a:t>结合大数据分析，有理有据有节的为用户展示广告，创造收入</a:t>
            </a:r>
            <a:endParaRPr lang="en-AU" sz="1400" dirty="0"/>
          </a:p>
        </p:txBody>
      </p:sp>
      <p:sp>
        <p:nvSpPr>
          <p:cNvPr id="44" name="Text Placeholder 29">
            <a:extLst>
              <a:ext uri="{FF2B5EF4-FFF2-40B4-BE49-F238E27FC236}">
                <a16:creationId xmlns:a16="http://schemas.microsoft.com/office/drawing/2014/main" id="{650F1176-FED2-485E-BC28-C7D37AE239EE}"/>
              </a:ext>
            </a:extLst>
          </p:cNvPr>
          <p:cNvSpPr txBox="1">
            <a:spLocks/>
          </p:cNvSpPr>
          <p:nvPr/>
        </p:nvSpPr>
        <p:spPr>
          <a:xfrm>
            <a:off x="5339949" y="2227511"/>
            <a:ext cx="1821227" cy="556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2993FF">
                    <a:lumMod val="50000"/>
                  </a:srgbClr>
                </a:solidFill>
                <a:latin typeface="Open Sans"/>
              </a:rPr>
              <a:t>广告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srgbClr val="2993FF">
                  <a:lumMod val="50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45" name="Freeform 37">
            <a:extLst>
              <a:ext uri="{FF2B5EF4-FFF2-40B4-BE49-F238E27FC236}">
                <a16:creationId xmlns:a16="http://schemas.microsoft.com/office/drawing/2014/main" id="{99FAC65E-E6EC-4A67-A235-A591B49FC263}"/>
              </a:ext>
            </a:extLst>
          </p:cNvPr>
          <p:cNvSpPr>
            <a:spLocks noEditPoints="1"/>
          </p:cNvSpPr>
          <p:nvPr/>
        </p:nvSpPr>
        <p:spPr bwMode="auto">
          <a:xfrm>
            <a:off x="7608979" y="3340070"/>
            <a:ext cx="340887" cy="338522"/>
          </a:xfrm>
          <a:custGeom>
            <a:avLst/>
            <a:gdLst>
              <a:gd name="T0" fmla="*/ 0 w 120"/>
              <a:gd name="T1" fmla="*/ 60 h 120"/>
              <a:gd name="T2" fmla="*/ 120 w 120"/>
              <a:gd name="T3" fmla="*/ 60 h 120"/>
              <a:gd name="T4" fmla="*/ 83 w 120"/>
              <a:gd name="T5" fmla="*/ 24 h 120"/>
              <a:gd name="T6" fmla="*/ 86 w 120"/>
              <a:gd name="T7" fmla="*/ 14 h 120"/>
              <a:gd name="T8" fmla="*/ 86 w 120"/>
              <a:gd name="T9" fmla="*/ 28 h 120"/>
              <a:gd name="T10" fmla="*/ 47 w 120"/>
              <a:gd name="T11" fmla="*/ 77 h 120"/>
              <a:gd name="T12" fmla="*/ 41 w 120"/>
              <a:gd name="T13" fmla="*/ 88 h 120"/>
              <a:gd name="T14" fmla="*/ 38 w 120"/>
              <a:gd name="T15" fmla="*/ 95 h 120"/>
              <a:gd name="T16" fmla="*/ 37 w 120"/>
              <a:gd name="T17" fmla="*/ 110 h 120"/>
              <a:gd name="T18" fmla="*/ 31 w 120"/>
              <a:gd name="T19" fmla="*/ 99 h 120"/>
              <a:gd name="T20" fmla="*/ 26 w 120"/>
              <a:gd name="T21" fmla="*/ 89 h 120"/>
              <a:gd name="T22" fmla="*/ 17 w 120"/>
              <a:gd name="T23" fmla="*/ 82 h 120"/>
              <a:gd name="T24" fmla="*/ 16 w 120"/>
              <a:gd name="T25" fmla="*/ 68 h 120"/>
              <a:gd name="T26" fmla="*/ 15 w 120"/>
              <a:gd name="T27" fmla="*/ 60 h 120"/>
              <a:gd name="T28" fmla="*/ 10 w 120"/>
              <a:gd name="T29" fmla="*/ 54 h 120"/>
              <a:gd name="T30" fmla="*/ 10 w 120"/>
              <a:gd name="T31" fmla="*/ 45 h 120"/>
              <a:gd name="T32" fmla="*/ 38 w 120"/>
              <a:gd name="T33" fmla="*/ 20 h 120"/>
              <a:gd name="T34" fmla="*/ 31 w 120"/>
              <a:gd name="T35" fmla="*/ 20 h 120"/>
              <a:gd name="T36" fmla="*/ 28 w 120"/>
              <a:gd name="T37" fmla="*/ 26 h 120"/>
              <a:gd name="T38" fmla="*/ 32 w 120"/>
              <a:gd name="T39" fmla="*/ 28 h 120"/>
              <a:gd name="T40" fmla="*/ 31 w 120"/>
              <a:gd name="T41" fmla="*/ 24 h 120"/>
              <a:gd name="T42" fmla="*/ 47 w 120"/>
              <a:gd name="T43" fmla="*/ 30 h 120"/>
              <a:gd name="T44" fmla="*/ 41 w 120"/>
              <a:gd name="T45" fmla="*/ 34 h 120"/>
              <a:gd name="T46" fmla="*/ 37 w 120"/>
              <a:gd name="T47" fmla="*/ 36 h 120"/>
              <a:gd name="T48" fmla="*/ 38 w 120"/>
              <a:gd name="T49" fmla="*/ 43 h 120"/>
              <a:gd name="T50" fmla="*/ 33 w 120"/>
              <a:gd name="T51" fmla="*/ 49 h 120"/>
              <a:gd name="T52" fmla="*/ 29 w 120"/>
              <a:gd name="T53" fmla="*/ 51 h 120"/>
              <a:gd name="T54" fmla="*/ 21 w 120"/>
              <a:gd name="T55" fmla="*/ 49 h 120"/>
              <a:gd name="T56" fmla="*/ 15 w 120"/>
              <a:gd name="T57" fmla="*/ 54 h 120"/>
              <a:gd name="T58" fmla="*/ 16 w 120"/>
              <a:gd name="T59" fmla="*/ 58 h 120"/>
              <a:gd name="T60" fmla="*/ 27 w 120"/>
              <a:gd name="T61" fmla="*/ 62 h 120"/>
              <a:gd name="T62" fmla="*/ 41 w 120"/>
              <a:gd name="T63" fmla="*/ 66 h 120"/>
              <a:gd name="T64" fmla="*/ 47 w 120"/>
              <a:gd name="T65" fmla="*/ 77 h 120"/>
              <a:gd name="T66" fmla="*/ 55 w 120"/>
              <a:gd name="T67" fmla="*/ 21 h 120"/>
              <a:gd name="T68" fmla="*/ 44 w 120"/>
              <a:gd name="T69" fmla="*/ 15 h 120"/>
              <a:gd name="T70" fmla="*/ 63 w 120"/>
              <a:gd name="T71" fmla="*/ 10 h 120"/>
              <a:gd name="T72" fmla="*/ 107 w 120"/>
              <a:gd name="T73" fmla="*/ 62 h 120"/>
              <a:gd name="T74" fmla="*/ 92 w 120"/>
              <a:gd name="T75" fmla="*/ 102 h 120"/>
              <a:gd name="T76" fmla="*/ 91 w 120"/>
              <a:gd name="T77" fmla="*/ 92 h 120"/>
              <a:gd name="T78" fmla="*/ 84 w 120"/>
              <a:gd name="T79" fmla="*/ 81 h 120"/>
              <a:gd name="T80" fmla="*/ 66 w 120"/>
              <a:gd name="T81" fmla="*/ 67 h 120"/>
              <a:gd name="T82" fmla="*/ 97 w 120"/>
              <a:gd name="T83" fmla="*/ 56 h 120"/>
              <a:gd name="T84" fmla="*/ 105 w 120"/>
              <a:gd name="T85" fmla="*/ 49 h 120"/>
              <a:gd name="T86" fmla="*/ 93 w 120"/>
              <a:gd name="T87" fmla="*/ 39 h 120"/>
              <a:gd name="T88" fmla="*/ 91 w 120"/>
              <a:gd name="T89" fmla="*/ 52 h 120"/>
              <a:gd name="T90" fmla="*/ 79 w 120"/>
              <a:gd name="T91" fmla="*/ 49 h 120"/>
              <a:gd name="T92" fmla="*/ 73 w 120"/>
              <a:gd name="T93" fmla="*/ 44 h 120"/>
              <a:gd name="T94" fmla="*/ 76 w 120"/>
              <a:gd name="T95" fmla="*/ 35 h 120"/>
              <a:gd name="T96" fmla="*/ 90 w 120"/>
              <a:gd name="T97" fmla="*/ 36 h 120"/>
              <a:gd name="T98" fmla="*/ 100 w 120"/>
              <a:gd name="T99" fmla="*/ 36 h 120"/>
              <a:gd name="T100" fmla="*/ 105 w 120"/>
              <a:gd name="T101" fmla="*/ 32 h 120"/>
              <a:gd name="T102" fmla="*/ 110 w 120"/>
              <a:gd name="T103" fmla="*/ 57 h 120"/>
              <a:gd name="T104" fmla="*/ 107 w 120"/>
              <a:gd name="T105" fmla="*/ 62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0" h="120">
                <a:moveTo>
                  <a:pt x="60" y="0"/>
                </a:moveTo>
                <a:cubicBezTo>
                  <a:pt x="27" y="0"/>
                  <a:pt x="0" y="27"/>
                  <a:pt x="0" y="60"/>
                </a:cubicBezTo>
                <a:cubicBezTo>
                  <a:pt x="0" y="93"/>
                  <a:pt x="27" y="120"/>
                  <a:pt x="60" y="120"/>
                </a:cubicBezTo>
                <a:cubicBezTo>
                  <a:pt x="93" y="120"/>
                  <a:pt x="120" y="93"/>
                  <a:pt x="120" y="60"/>
                </a:cubicBezTo>
                <a:cubicBezTo>
                  <a:pt x="120" y="27"/>
                  <a:pt x="93" y="0"/>
                  <a:pt x="60" y="0"/>
                </a:cubicBezTo>
                <a:close/>
                <a:moveTo>
                  <a:pt x="83" y="24"/>
                </a:moveTo>
                <a:cubicBezTo>
                  <a:pt x="87" y="21"/>
                  <a:pt x="87" y="21"/>
                  <a:pt x="87" y="21"/>
                </a:cubicBezTo>
                <a:cubicBezTo>
                  <a:pt x="87" y="21"/>
                  <a:pt x="85" y="17"/>
                  <a:pt x="86" y="14"/>
                </a:cubicBezTo>
                <a:cubicBezTo>
                  <a:pt x="87" y="14"/>
                  <a:pt x="91" y="16"/>
                  <a:pt x="94" y="20"/>
                </a:cubicBezTo>
                <a:cubicBezTo>
                  <a:pt x="92" y="29"/>
                  <a:pt x="86" y="28"/>
                  <a:pt x="86" y="28"/>
                </a:cubicBezTo>
                <a:cubicBezTo>
                  <a:pt x="86" y="28"/>
                  <a:pt x="82" y="28"/>
                  <a:pt x="83" y="24"/>
                </a:cubicBezTo>
                <a:close/>
                <a:moveTo>
                  <a:pt x="47" y="77"/>
                </a:moveTo>
                <a:cubicBezTo>
                  <a:pt x="46" y="78"/>
                  <a:pt x="45" y="81"/>
                  <a:pt x="44" y="84"/>
                </a:cubicBezTo>
                <a:cubicBezTo>
                  <a:pt x="43" y="86"/>
                  <a:pt x="42" y="87"/>
                  <a:pt x="41" y="88"/>
                </a:cubicBezTo>
                <a:cubicBezTo>
                  <a:pt x="39" y="89"/>
                  <a:pt x="39" y="91"/>
                  <a:pt x="39" y="91"/>
                </a:cubicBezTo>
                <a:cubicBezTo>
                  <a:pt x="38" y="95"/>
                  <a:pt x="38" y="95"/>
                  <a:pt x="38" y="95"/>
                </a:cubicBezTo>
                <a:cubicBezTo>
                  <a:pt x="38" y="95"/>
                  <a:pt x="39" y="99"/>
                  <a:pt x="40" y="100"/>
                </a:cubicBezTo>
                <a:cubicBezTo>
                  <a:pt x="40" y="102"/>
                  <a:pt x="37" y="110"/>
                  <a:pt x="37" y="110"/>
                </a:cubicBezTo>
                <a:cubicBezTo>
                  <a:pt x="34" y="109"/>
                  <a:pt x="33" y="106"/>
                  <a:pt x="32" y="104"/>
                </a:cubicBezTo>
                <a:cubicBezTo>
                  <a:pt x="32" y="102"/>
                  <a:pt x="30" y="101"/>
                  <a:pt x="31" y="99"/>
                </a:cubicBezTo>
                <a:cubicBezTo>
                  <a:pt x="31" y="96"/>
                  <a:pt x="29" y="95"/>
                  <a:pt x="28" y="94"/>
                </a:cubicBezTo>
                <a:cubicBezTo>
                  <a:pt x="27" y="92"/>
                  <a:pt x="26" y="90"/>
                  <a:pt x="26" y="89"/>
                </a:cubicBezTo>
                <a:cubicBezTo>
                  <a:pt x="26" y="88"/>
                  <a:pt x="23" y="86"/>
                  <a:pt x="23" y="86"/>
                </a:cubicBezTo>
                <a:cubicBezTo>
                  <a:pt x="23" y="86"/>
                  <a:pt x="18" y="83"/>
                  <a:pt x="17" y="82"/>
                </a:cubicBezTo>
                <a:cubicBezTo>
                  <a:pt x="16" y="81"/>
                  <a:pt x="15" y="77"/>
                  <a:pt x="15" y="75"/>
                </a:cubicBezTo>
                <a:cubicBezTo>
                  <a:pt x="15" y="73"/>
                  <a:pt x="16" y="68"/>
                  <a:pt x="16" y="68"/>
                </a:cubicBezTo>
                <a:cubicBezTo>
                  <a:pt x="16" y="68"/>
                  <a:pt x="18" y="66"/>
                  <a:pt x="17" y="65"/>
                </a:cubicBezTo>
                <a:cubicBezTo>
                  <a:pt x="15" y="64"/>
                  <a:pt x="15" y="60"/>
                  <a:pt x="15" y="60"/>
                </a:cubicBezTo>
                <a:cubicBezTo>
                  <a:pt x="13" y="58"/>
                  <a:pt x="13" y="58"/>
                  <a:pt x="13" y="58"/>
                </a:cubicBezTo>
                <a:cubicBezTo>
                  <a:pt x="13" y="58"/>
                  <a:pt x="11" y="55"/>
                  <a:pt x="10" y="54"/>
                </a:cubicBezTo>
                <a:cubicBezTo>
                  <a:pt x="10" y="52"/>
                  <a:pt x="10" y="51"/>
                  <a:pt x="11" y="50"/>
                </a:cubicBezTo>
                <a:cubicBezTo>
                  <a:pt x="11" y="49"/>
                  <a:pt x="10" y="46"/>
                  <a:pt x="10" y="45"/>
                </a:cubicBezTo>
                <a:cubicBezTo>
                  <a:pt x="20" y="20"/>
                  <a:pt x="37" y="15"/>
                  <a:pt x="37" y="15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5" y="21"/>
                  <a:pt x="34" y="21"/>
                </a:cubicBezTo>
                <a:cubicBezTo>
                  <a:pt x="32" y="20"/>
                  <a:pt x="31" y="20"/>
                  <a:pt x="31" y="20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3"/>
                  <a:pt x="28" y="25"/>
                  <a:pt x="28" y="26"/>
                </a:cubicBezTo>
                <a:cubicBezTo>
                  <a:pt x="28" y="27"/>
                  <a:pt x="29" y="29"/>
                  <a:pt x="29" y="29"/>
                </a:cubicBezTo>
                <a:cubicBezTo>
                  <a:pt x="29" y="29"/>
                  <a:pt x="32" y="29"/>
                  <a:pt x="32" y="28"/>
                </a:cubicBezTo>
                <a:cubicBezTo>
                  <a:pt x="32" y="27"/>
                  <a:pt x="32" y="26"/>
                  <a:pt x="32" y="26"/>
                </a:cubicBezTo>
                <a:cubicBezTo>
                  <a:pt x="31" y="24"/>
                  <a:pt x="31" y="24"/>
                  <a:pt x="31" y="24"/>
                </a:cubicBezTo>
                <a:cubicBezTo>
                  <a:pt x="31" y="24"/>
                  <a:pt x="34" y="23"/>
                  <a:pt x="40" y="24"/>
                </a:cubicBezTo>
                <a:cubicBezTo>
                  <a:pt x="47" y="24"/>
                  <a:pt x="44" y="29"/>
                  <a:pt x="47" y="30"/>
                </a:cubicBezTo>
                <a:cubicBezTo>
                  <a:pt x="50" y="31"/>
                  <a:pt x="45" y="35"/>
                  <a:pt x="44" y="37"/>
                </a:cubicBezTo>
                <a:cubicBezTo>
                  <a:pt x="43" y="39"/>
                  <a:pt x="41" y="34"/>
                  <a:pt x="41" y="34"/>
                </a:cubicBezTo>
                <a:cubicBezTo>
                  <a:pt x="41" y="34"/>
                  <a:pt x="43" y="32"/>
                  <a:pt x="40" y="32"/>
                </a:cubicBezTo>
                <a:cubicBezTo>
                  <a:pt x="37" y="31"/>
                  <a:pt x="35" y="36"/>
                  <a:pt x="37" y="36"/>
                </a:cubicBezTo>
                <a:cubicBezTo>
                  <a:pt x="38" y="36"/>
                  <a:pt x="40" y="38"/>
                  <a:pt x="39" y="39"/>
                </a:cubicBezTo>
                <a:cubicBezTo>
                  <a:pt x="39" y="40"/>
                  <a:pt x="39" y="40"/>
                  <a:pt x="38" y="43"/>
                </a:cubicBezTo>
                <a:cubicBezTo>
                  <a:pt x="36" y="46"/>
                  <a:pt x="34" y="48"/>
                  <a:pt x="34" y="48"/>
                </a:cubicBezTo>
                <a:cubicBezTo>
                  <a:pt x="34" y="48"/>
                  <a:pt x="32" y="47"/>
                  <a:pt x="33" y="49"/>
                </a:cubicBezTo>
                <a:cubicBezTo>
                  <a:pt x="34" y="51"/>
                  <a:pt x="33" y="54"/>
                  <a:pt x="33" y="55"/>
                </a:cubicBezTo>
                <a:cubicBezTo>
                  <a:pt x="33" y="57"/>
                  <a:pt x="29" y="54"/>
                  <a:pt x="29" y="51"/>
                </a:cubicBezTo>
                <a:cubicBezTo>
                  <a:pt x="28" y="48"/>
                  <a:pt x="25" y="51"/>
                  <a:pt x="24" y="51"/>
                </a:cubicBezTo>
                <a:cubicBezTo>
                  <a:pt x="23" y="51"/>
                  <a:pt x="21" y="50"/>
                  <a:pt x="21" y="49"/>
                </a:cubicBezTo>
                <a:cubicBezTo>
                  <a:pt x="20" y="48"/>
                  <a:pt x="15" y="52"/>
                  <a:pt x="14" y="52"/>
                </a:cubicBezTo>
                <a:cubicBezTo>
                  <a:pt x="13" y="53"/>
                  <a:pt x="13" y="55"/>
                  <a:pt x="15" y="54"/>
                </a:cubicBezTo>
                <a:cubicBezTo>
                  <a:pt x="17" y="53"/>
                  <a:pt x="19" y="54"/>
                  <a:pt x="19" y="56"/>
                </a:cubicBezTo>
                <a:cubicBezTo>
                  <a:pt x="18" y="58"/>
                  <a:pt x="16" y="57"/>
                  <a:pt x="16" y="58"/>
                </a:cubicBezTo>
                <a:cubicBezTo>
                  <a:pt x="17" y="60"/>
                  <a:pt x="19" y="61"/>
                  <a:pt x="19" y="63"/>
                </a:cubicBezTo>
                <a:cubicBezTo>
                  <a:pt x="20" y="65"/>
                  <a:pt x="25" y="63"/>
                  <a:pt x="27" y="62"/>
                </a:cubicBezTo>
                <a:cubicBezTo>
                  <a:pt x="28" y="62"/>
                  <a:pt x="33" y="61"/>
                  <a:pt x="33" y="63"/>
                </a:cubicBezTo>
                <a:cubicBezTo>
                  <a:pt x="34" y="65"/>
                  <a:pt x="39" y="66"/>
                  <a:pt x="41" y="66"/>
                </a:cubicBezTo>
                <a:cubicBezTo>
                  <a:pt x="43" y="67"/>
                  <a:pt x="46" y="67"/>
                  <a:pt x="49" y="69"/>
                </a:cubicBezTo>
                <a:cubicBezTo>
                  <a:pt x="51" y="72"/>
                  <a:pt x="47" y="76"/>
                  <a:pt x="47" y="77"/>
                </a:cubicBezTo>
                <a:close/>
                <a:moveTo>
                  <a:pt x="59" y="14"/>
                </a:moveTo>
                <a:cubicBezTo>
                  <a:pt x="58" y="17"/>
                  <a:pt x="54" y="20"/>
                  <a:pt x="55" y="21"/>
                </a:cubicBezTo>
                <a:cubicBezTo>
                  <a:pt x="55" y="22"/>
                  <a:pt x="55" y="27"/>
                  <a:pt x="51" y="23"/>
                </a:cubicBezTo>
                <a:cubicBezTo>
                  <a:pt x="47" y="19"/>
                  <a:pt x="43" y="18"/>
                  <a:pt x="44" y="15"/>
                </a:cubicBezTo>
                <a:cubicBezTo>
                  <a:pt x="44" y="14"/>
                  <a:pt x="48" y="14"/>
                  <a:pt x="48" y="13"/>
                </a:cubicBezTo>
                <a:cubicBezTo>
                  <a:pt x="53" y="7"/>
                  <a:pt x="62" y="8"/>
                  <a:pt x="63" y="10"/>
                </a:cubicBezTo>
                <a:cubicBezTo>
                  <a:pt x="61" y="12"/>
                  <a:pt x="59" y="11"/>
                  <a:pt x="59" y="14"/>
                </a:cubicBezTo>
                <a:close/>
                <a:moveTo>
                  <a:pt x="107" y="62"/>
                </a:moveTo>
                <a:cubicBezTo>
                  <a:pt x="107" y="62"/>
                  <a:pt x="109" y="65"/>
                  <a:pt x="112" y="65"/>
                </a:cubicBezTo>
                <a:cubicBezTo>
                  <a:pt x="110" y="87"/>
                  <a:pt x="92" y="102"/>
                  <a:pt x="92" y="102"/>
                </a:cubicBezTo>
                <a:cubicBezTo>
                  <a:pt x="89" y="99"/>
                  <a:pt x="90" y="96"/>
                  <a:pt x="90" y="96"/>
                </a:cubicBezTo>
                <a:cubicBezTo>
                  <a:pt x="91" y="92"/>
                  <a:pt x="91" y="92"/>
                  <a:pt x="91" y="92"/>
                </a:cubicBezTo>
                <a:cubicBezTo>
                  <a:pt x="91" y="85"/>
                  <a:pt x="91" y="85"/>
                  <a:pt x="91" y="85"/>
                </a:cubicBezTo>
                <a:cubicBezTo>
                  <a:pt x="91" y="85"/>
                  <a:pt x="91" y="77"/>
                  <a:pt x="84" y="81"/>
                </a:cubicBezTo>
                <a:cubicBezTo>
                  <a:pt x="77" y="83"/>
                  <a:pt x="80" y="83"/>
                  <a:pt x="72" y="83"/>
                </a:cubicBezTo>
                <a:cubicBezTo>
                  <a:pt x="64" y="84"/>
                  <a:pt x="66" y="67"/>
                  <a:pt x="66" y="67"/>
                </a:cubicBezTo>
                <a:cubicBezTo>
                  <a:pt x="66" y="43"/>
                  <a:pt x="84" y="61"/>
                  <a:pt x="84" y="61"/>
                </a:cubicBezTo>
                <a:cubicBezTo>
                  <a:pt x="95" y="69"/>
                  <a:pt x="97" y="56"/>
                  <a:pt x="97" y="56"/>
                </a:cubicBezTo>
                <a:cubicBezTo>
                  <a:pt x="104" y="53"/>
                  <a:pt x="104" y="53"/>
                  <a:pt x="104" y="53"/>
                </a:cubicBezTo>
                <a:cubicBezTo>
                  <a:pt x="105" y="49"/>
                  <a:pt x="105" y="49"/>
                  <a:pt x="105" y="49"/>
                </a:cubicBezTo>
                <a:cubicBezTo>
                  <a:pt x="104" y="44"/>
                  <a:pt x="104" y="44"/>
                  <a:pt x="104" y="44"/>
                </a:cubicBezTo>
                <a:cubicBezTo>
                  <a:pt x="93" y="39"/>
                  <a:pt x="93" y="39"/>
                  <a:pt x="93" y="39"/>
                </a:cubicBezTo>
                <a:cubicBezTo>
                  <a:pt x="93" y="39"/>
                  <a:pt x="91" y="43"/>
                  <a:pt x="94" y="48"/>
                </a:cubicBezTo>
                <a:cubicBezTo>
                  <a:pt x="94" y="48"/>
                  <a:pt x="93" y="53"/>
                  <a:pt x="91" y="52"/>
                </a:cubicBezTo>
                <a:cubicBezTo>
                  <a:pt x="84" y="48"/>
                  <a:pt x="84" y="48"/>
                  <a:pt x="84" y="48"/>
                </a:cubicBezTo>
                <a:cubicBezTo>
                  <a:pt x="84" y="48"/>
                  <a:pt x="82" y="47"/>
                  <a:pt x="79" y="49"/>
                </a:cubicBezTo>
                <a:cubicBezTo>
                  <a:pt x="75" y="52"/>
                  <a:pt x="69" y="49"/>
                  <a:pt x="69" y="49"/>
                </a:cubicBezTo>
                <a:cubicBezTo>
                  <a:pt x="69" y="49"/>
                  <a:pt x="69" y="46"/>
                  <a:pt x="73" y="44"/>
                </a:cubicBezTo>
                <a:cubicBezTo>
                  <a:pt x="76" y="42"/>
                  <a:pt x="76" y="42"/>
                  <a:pt x="76" y="42"/>
                </a:cubicBezTo>
                <a:cubicBezTo>
                  <a:pt x="76" y="42"/>
                  <a:pt x="75" y="38"/>
                  <a:pt x="76" y="35"/>
                </a:cubicBezTo>
                <a:cubicBezTo>
                  <a:pt x="77" y="32"/>
                  <a:pt x="78" y="35"/>
                  <a:pt x="81" y="33"/>
                </a:cubicBezTo>
                <a:cubicBezTo>
                  <a:pt x="84" y="31"/>
                  <a:pt x="86" y="37"/>
                  <a:pt x="90" y="36"/>
                </a:cubicBezTo>
                <a:cubicBezTo>
                  <a:pt x="94" y="36"/>
                  <a:pt x="92" y="35"/>
                  <a:pt x="95" y="33"/>
                </a:cubicBezTo>
                <a:cubicBezTo>
                  <a:pt x="98" y="32"/>
                  <a:pt x="100" y="36"/>
                  <a:pt x="100" y="36"/>
                </a:cubicBezTo>
                <a:cubicBezTo>
                  <a:pt x="106" y="37"/>
                  <a:pt x="106" y="37"/>
                  <a:pt x="106" y="37"/>
                </a:cubicBezTo>
                <a:cubicBezTo>
                  <a:pt x="106" y="37"/>
                  <a:pt x="105" y="30"/>
                  <a:pt x="105" y="32"/>
                </a:cubicBezTo>
                <a:cubicBezTo>
                  <a:pt x="109" y="38"/>
                  <a:pt x="114" y="55"/>
                  <a:pt x="112" y="58"/>
                </a:cubicBezTo>
                <a:cubicBezTo>
                  <a:pt x="111" y="57"/>
                  <a:pt x="110" y="57"/>
                  <a:pt x="110" y="57"/>
                </a:cubicBezTo>
                <a:cubicBezTo>
                  <a:pt x="103" y="57"/>
                  <a:pt x="103" y="57"/>
                  <a:pt x="103" y="57"/>
                </a:cubicBezTo>
                <a:lnTo>
                  <a:pt x="107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Open Sans"/>
            </a:endParaRPr>
          </a:p>
        </p:txBody>
      </p:sp>
      <p:sp>
        <p:nvSpPr>
          <p:cNvPr id="46" name="Freeform 55">
            <a:extLst>
              <a:ext uri="{FF2B5EF4-FFF2-40B4-BE49-F238E27FC236}">
                <a16:creationId xmlns:a16="http://schemas.microsoft.com/office/drawing/2014/main" id="{AE696279-CAC3-455B-B17A-E9220DAC38C9}"/>
              </a:ext>
            </a:extLst>
          </p:cNvPr>
          <p:cNvSpPr>
            <a:spLocks noEditPoints="1"/>
          </p:cNvSpPr>
          <p:nvPr/>
        </p:nvSpPr>
        <p:spPr bwMode="auto">
          <a:xfrm>
            <a:off x="8038331" y="2444686"/>
            <a:ext cx="350296" cy="338522"/>
          </a:xfrm>
          <a:custGeom>
            <a:avLst/>
            <a:gdLst>
              <a:gd name="T0" fmla="*/ 86 w 99"/>
              <a:gd name="T1" fmla="*/ 60 h 97"/>
              <a:gd name="T2" fmla="*/ 99 w 99"/>
              <a:gd name="T3" fmla="*/ 54 h 97"/>
              <a:gd name="T4" fmla="*/ 99 w 99"/>
              <a:gd name="T5" fmla="*/ 43 h 97"/>
              <a:gd name="T6" fmla="*/ 86 w 99"/>
              <a:gd name="T7" fmla="*/ 37 h 97"/>
              <a:gd name="T8" fmla="*/ 83 w 99"/>
              <a:gd name="T9" fmla="*/ 31 h 97"/>
              <a:gd name="T10" fmla="*/ 88 w 99"/>
              <a:gd name="T11" fmla="*/ 18 h 97"/>
              <a:gd name="T12" fmla="*/ 81 w 99"/>
              <a:gd name="T13" fmla="*/ 10 h 97"/>
              <a:gd name="T14" fmla="*/ 67 w 99"/>
              <a:gd name="T15" fmla="*/ 16 h 97"/>
              <a:gd name="T16" fmla="*/ 61 w 99"/>
              <a:gd name="T17" fmla="*/ 13 h 97"/>
              <a:gd name="T18" fmla="*/ 55 w 99"/>
              <a:gd name="T19" fmla="*/ 0 h 97"/>
              <a:gd name="T20" fmla="*/ 44 w 99"/>
              <a:gd name="T21" fmla="*/ 0 h 97"/>
              <a:gd name="T22" fmla="*/ 38 w 99"/>
              <a:gd name="T23" fmla="*/ 13 h 97"/>
              <a:gd name="T24" fmla="*/ 32 w 99"/>
              <a:gd name="T25" fmla="*/ 16 h 97"/>
              <a:gd name="T26" fmla="*/ 18 w 99"/>
              <a:gd name="T27" fmla="*/ 11 h 97"/>
              <a:gd name="T28" fmla="*/ 11 w 99"/>
              <a:gd name="T29" fmla="*/ 18 h 97"/>
              <a:gd name="T30" fmla="*/ 16 w 99"/>
              <a:gd name="T31" fmla="*/ 32 h 97"/>
              <a:gd name="T32" fmla="*/ 14 w 99"/>
              <a:gd name="T33" fmla="*/ 37 h 97"/>
              <a:gd name="T34" fmla="*/ 0 w 99"/>
              <a:gd name="T35" fmla="*/ 43 h 97"/>
              <a:gd name="T36" fmla="*/ 0 w 99"/>
              <a:gd name="T37" fmla="*/ 54 h 97"/>
              <a:gd name="T38" fmla="*/ 14 w 99"/>
              <a:gd name="T39" fmla="*/ 60 h 97"/>
              <a:gd name="T40" fmla="*/ 16 w 99"/>
              <a:gd name="T41" fmla="*/ 66 h 97"/>
              <a:gd name="T42" fmla="*/ 11 w 99"/>
              <a:gd name="T43" fmla="*/ 79 h 97"/>
              <a:gd name="T44" fmla="*/ 19 w 99"/>
              <a:gd name="T45" fmla="*/ 87 h 97"/>
              <a:gd name="T46" fmla="*/ 32 w 99"/>
              <a:gd name="T47" fmla="*/ 81 h 97"/>
              <a:gd name="T48" fmla="*/ 38 w 99"/>
              <a:gd name="T49" fmla="*/ 84 h 97"/>
              <a:gd name="T50" fmla="*/ 45 w 99"/>
              <a:gd name="T51" fmla="*/ 97 h 97"/>
              <a:gd name="T52" fmla="*/ 55 w 99"/>
              <a:gd name="T53" fmla="*/ 97 h 97"/>
              <a:gd name="T54" fmla="*/ 61 w 99"/>
              <a:gd name="T55" fmla="*/ 84 h 97"/>
              <a:gd name="T56" fmla="*/ 67 w 99"/>
              <a:gd name="T57" fmla="*/ 81 h 97"/>
              <a:gd name="T58" fmla="*/ 81 w 99"/>
              <a:gd name="T59" fmla="*/ 86 h 97"/>
              <a:gd name="T60" fmla="*/ 89 w 99"/>
              <a:gd name="T61" fmla="*/ 79 h 97"/>
              <a:gd name="T62" fmla="*/ 83 w 99"/>
              <a:gd name="T63" fmla="*/ 66 h 97"/>
              <a:gd name="T64" fmla="*/ 86 w 99"/>
              <a:gd name="T65" fmla="*/ 60 h 97"/>
              <a:gd name="T66" fmla="*/ 50 w 99"/>
              <a:gd name="T67" fmla="*/ 64 h 97"/>
              <a:gd name="T68" fmla="*/ 34 w 99"/>
              <a:gd name="T69" fmla="*/ 49 h 97"/>
              <a:gd name="T70" fmla="*/ 50 w 99"/>
              <a:gd name="T71" fmla="*/ 33 h 97"/>
              <a:gd name="T72" fmla="*/ 66 w 99"/>
              <a:gd name="T73" fmla="*/ 49 h 97"/>
              <a:gd name="T74" fmla="*/ 50 w 99"/>
              <a:gd name="T75" fmla="*/ 64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9" h="97">
                <a:moveTo>
                  <a:pt x="86" y="60"/>
                </a:moveTo>
                <a:cubicBezTo>
                  <a:pt x="86" y="60"/>
                  <a:pt x="99" y="54"/>
                  <a:pt x="99" y="54"/>
                </a:cubicBezTo>
                <a:cubicBezTo>
                  <a:pt x="99" y="43"/>
                  <a:pt x="99" y="43"/>
                  <a:pt x="99" y="43"/>
                </a:cubicBezTo>
                <a:cubicBezTo>
                  <a:pt x="99" y="42"/>
                  <a:pt x="86" y="37"/>
                  <a:pt x="86" y="37"/>
                </a:cubicBezTo>
                <a:cubicBezTo>
                  <a:pt x="83" y="31"/>
                  <a:pt x="83" y="31"/>
                  <a:pt x="83" y="31"/>
                </a:cubicBezTo>
                <a:cubicBezTo>
                  <a:pt x="83" y="31"/>
                  <a:pt x="89" y="18"/>
                  <a:pt x="88" y="18"/>
                </a:cubicBezTo>
                <a:cubicBezTo>
                  <a:pt x="81" y="10"/>
                  <a:pt x="81" y="10"/>
                  <a:pt x="81" y="10"/>
                </a:cubicBezTo>
                <a:cubicBezTo>
                  <a:pt x="80" y="10"/>
                  <a:pt x="67" y="16"/>
                  <a:pt x="67" y="16"/>
                </a:cubicBezTo>
                <a:cubicBezTo>
                  <a:pt x="61" y="13"/>
                  <a:pt x="61" y="13"/>
                  <a:pt x="61" y="13"/>
                </a:cubicBezTo>
                <a:cubicBezTo>
                  <a:pt x="61" y="13"/>
                  <a:pt x="56" y="0"/>
                  <a:pt x="55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3" y="0"/>
                  <a:pt x="38" y="13"/>
                  <a:pt x="38" y="13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6"/>
                  <a:pt x="19" y="10"/>
                  <a:pt x="18" y="11"/>
                </a:cubicBezTo>
                <a:cubicBezTo>
                  <a:pt x="11" y="18"/>
                  <a:pt x="11" y="18"/>
                  <a:pt x="11" y="18"/>
                </a:cubicBezTo>
                <a:cubicBezTo>
                  <a:pt x="10" y="19"/>
                  <a:pt x="16" y="32"/>
                  <a:pt x="16" y="32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37"/>
                  <a:pt x="0" y="43"/>
                  <a:pt x="0" y="43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5"/>
                  <a:pt x="14" y="60"/>
                  <a:pt x="14" y="60"/>
                </a:cubicBezTo>
                <a:cubicBezTo>
                  <a:pt x="16" y="66"/>
                  <a:pt x="16" y="66"/>
                  <a:pt x="16" y="66"/>
                </a:cubicBezTo>
                <a:cubicBezTo>
                  <a:pt x="16" y="66"/>
                  <a:pt x="10" y="79"/>
                  <a:pt x="11" y="79"/>
                </a:cubicBezTo>
                <a:cubicBezTo>
                  <a:pt x="19" y="87"/>
                  <a:pt x="19" y="87"/>
                  <a:pt x="19" y="87"/>
                </a:cubicBezTo>
                <a:cubicBezTo>
                  <a:pt x="19" y="87"/>
                  <a:pt x="32" y="81"/>
                  <a:pt x="32" y="81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44" y="97"/>
                  <a:pt x="45" y="97"/>
                </a:cubicBezTo>
                <a:cubicBezTo>
                  <a:pt x="55" y="97"/>
                  <a:pt x="55" y="97"/>
                  <a:pt x="55" y="97"/>
                </a:cubicBezTo>
                <a:cubicBezTo>
                  <a:pt x="56" y="97"/>
                  <a:pt x="61" y="84"/>
                  <a:pt x="61" y="84"/>
                </a:cubicBezTo>
                <a:cubicBezTo>
                  <a:pt x="67" y="81"/>
                  <a:pt x="67" y="81"/>
                  <a:pt x="67" y="81"/>
                </a:cubicBezTo>
                <a:cubicBezTo>
                  <a:pt x="67" y="81"/>
                  <a:pt x="81" y="87"/>
                  <a:pt x="81" y="86"/>
                </a:cubicBezTo>
                <a:cubicBezTo>
                  <a:pt x="89" y="79"/>
                  <a:pt x="89" y="79"/>
                  <a:pt x="89" y="79"/>
                </a:cubicBezTo>
                <a:cubicBezTo>
                  <a:pt x="89" y="78"/>
                  <a:pt x="83" y="66"/>
                  <a:pt x="83" y="66"/>
                </a:cubicBezTo>
                <a:lnTo>
                  <a:pt x="86" y="60"/>
                </a:lnTo>
                <a:close/>
                <a:moveTo>
                  <a:pt x="50" y="64"/>
                </a:moveTo>
                <a:cubicBezTo>
                  <a:pt x="41" y="64"/>
                  <a:pt x="34" y="57"/>
                  <a:pt x="34" y="49"/>
                </a:cubicBezTo>
                <a:cubicBezTo>
                  <a:pt x="34" y="40"/>
                  <a:pt x="41" y="33"/>
                  <a:pt x="50" y="33"/>
                </a:cubicBezTo>
                <a:cubicBezTo>
                  <a:pt x="58" y="33"/>
                  <a:pt x="66" y="40"/>
                  <a:pt x="66" y="49"/>
                </a:cubicBezTo>
                <a:cubicBezTo>
                  <a:pt x="66" y="57"/>
                  <a:pt x="58" y="64"/>
                  <a:pt x="50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Open Sans"/>
            </a:endParaRPr>
          </a:p>
        </p:txBody>
      </p:sp>
      <p:sp>
        <p:nvSpPr>
          <p:cNvPr id="47" name="Freeform 32">
            <a:extLst>
              <a:ext uri="{FF2B5EF4-FFF2-40B4-BE49-F238E27FC236}">
                <a16:creationId xmlns:a16="http://schemas.microsoft.com/office/drawing/2014/main" id="{EA4F2F63-B684-420B-A33D-C9DBA70A4F43}"/>
              </a:ext>
            </a:extLst>
          </p:cNvPr>
          <p:cNvSpPr>
            <a:spLocks/>
          </p:cNvSpPr>
          <p:nvPr/>
        </p:nvSpPr>
        <p:spPr bwMode="auto">
          <a:xfrm>
            <a:off x="9093412" y="2158817"/>
            <a:ext cx="391748" cy="346083"/>
          </a:xfrm>
          <a:custGeom>
            <a:avLst/>
            <a:gdLst>
              <a:gd name="T0" fmla="*/ 136 w 136"/>
              <a:gd name="T1" fmla="*/ 48 h 120"/>
              <a:gd name="T2" fmla="*/ 68 w 136"/>
              <a:gd name="T3" fmla="*/ 0 h 120"/>
              <a:gd name="T4" fmla="*/ 0 w 136"/>
              <a:gd name="T5" fmla="*/ 48 h 120"/>
              <a:gd name="T6" fmla="*/ 37 w 136"/>
              <a:gd name="T7" fmla="*/ 91 h 120"/>
              <a:gd name="T8" fmla="*/ 21 w 136"/>
              <a:gd name="T9" fmla="*/ 120 h 120"/>
              <a:gd name="T10" fmla="*/ 72 w 136"/>
              <a:gd name="T11" fmla="*/ 96 h 120"/>
              <a:gd name="T12" fmla="*/ 136 w 136"/>
              <a:gd name="T13" fmla="*/ 48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120">
                <a:moveTo>
                  <a:pt x="136" y="48"/>
                </a:moveTo>
                <a:cubicBezTo>
                  <a:pt x="136" y="22"/>
                  <a:pt x="105" y="0"/>
                  <a:pt x="68" y="0"/>
                </a:cubicBezTo>
                <a:cubicBezTo>
                  <a:pt x="30" y="0"/>
                  <a:pt x="0" y="22"/>
                  <a:pt x="0" y="48"/>
                </a:cubicBezTo>
                <a:cubicBezTo>
                  <a:pt x="0" y="67"/>
                  <a:pt x="15" y="83"/>
                  <a:pt x="37" y="91"/>
                </a:cubicBezTo>
                <a:cubicBezTo>
                  <a:pt x="38" y="96"/>
                  <a:pt x="36" y="106"/>
                  <a:pt x="21" y="120"/>
                </a:cubicBezTo>
                <a:cubicBezTo>
                  <a:pt x="21" y="120"/>
                  <a:pt x="54" y="111"/>
                  <a:pt x="72" y="96"/>
                </a:cubicBezTo>
                <a:cubicBezTo>
                  <a:pt x="108" y="94"/>
                  <a:pt x="136" y="73"/>
                  <a:pt x="136" y="4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Open Sans"/>
            </a:endParaRPr>
          </a:p>
        </p:txBody>
      </p:sp>
      <p:sp>
        <p:nvSpPr>
          <p:cNvPr id="48" name="Freeform 33">
            <a:extLst>
              <a:ext uri="{FF2B5EF4-FFF2-40B4-BE49-F238E27FC236}">
                <a16:creationId xmlns:a16="http://schemas.microsoft.com/office/drawing/2014/main" id="{AD729889-9EA5-4A37-96FD-D2B7B5A2A742}"/>
              </a:ext>
            </a:extLst>
          </p:cNvPr>
          <p:cNvSpPr>
            <a:spLocks noEditPoints="1"/>
          </p:cNvSpPr>
          <p:nvPr/>
        </p:nvSpPr>
        <p:spPr bwMode="auto">
          <a:xfrm>
            <a:off x="10130620" y="2444686"/>
            <a:ext cx="387396" cy="263760"/>
          </a:xfrm>
          <a:custGeom>
            <a:avLst/>
            <a:gdLst>
              <a:gd name="T0" fmla="*/ 135 w 157"/>
              <a:gd name="T1" fmla="*/ 47 h 107"/>
              <a:gd name="T2" fmla="*/ 137 w 157"/>
              <a:gd name="T3" fmla="*/ 37 h 107"/>
              <a:gd name="T4" fmla="*/ 100 w 157"/>
              <a:gd name="T5" fmla="*/ 0 h 107"/>
              <a:gd name="T6" fmla="*/ 73 w 157"/>
              <a:gd name="T7" fmla="*/ 18 h 107"/>
              <a:gd name="T8" fmla="*/ 46 w 157"/>
              <a:gd name="T9" fmla="*/ 8 h 107"/>
              <a:gd name="T10" fmla="*/ 20 w 157"/>
              <a:gd name="T11" fmla="*/ 40 h 107"/>
              <a:gd name="T12" fmla="*/ 21 w 157"/>
              <a:gd name="T13" fmla="*/ 47 h 107"/>
              <a:gd name="T14" fmla="*/ 0 w 157"/>
              <a:gd name="T15" fmla="*/ 76 h 107"/>
              <a:gd name="T16" fmla="*/ 31 w 157"/>
              <a:gd name="T17" fmla="*/ 107 h 107"/>
              <a:gd name="T18" fmla="*/ 126 w 157"/>
              <a:gd name="T19" fmla="*/ 107 h 107"/>
              <a:gd name="T20" fmla="*/ 157 w 157"/>
              <a:gd name="T21" fmla="*/ 76 h 107"/>
              <a:gd name="T22" fmla="*/ 135 w 157"/>
              <a:gd name="T23" fmla="*/ 47 h 107"/>
              <a:gd name="T24" fmla="*/ 120 w 157"/>
              <a:gd name="T25" fmla="*/ 101 h 107"/>
              <a:gd name="T26" fmla="*/ 79 w 157"/>
              <a:gd name="T27" fmla="*/ 101 h 107"/>
              <a:gd name="T28" fmla="*/ 104 w 157"/>
              <a:gd name="T29" fmla="*/ 76 h 107"/>
              <a:gd name="T30" fmla="*/ 103 w 157"/>
              <a:gd name="T31" fmla="*/ 73 h 107"/>
              <a:gd name="T32" fmla="*/ 92 w 157"/>
              <a:gd name="T33" fmla="*/ 73 h 107"/>
              <a:gd name="T34" fmla="*/ 92 w 157"/>
              <a:gd name="T35" fmla="*/ 68 h 107"/>
              <a:gd name="T36" fmla="*/ 92 w 157"/>
              <a:gd name="T37" fmla="*/ 37 h 107"/>
              <a:gd name="T38" fmla="*/ 90 w 157"/>
              <a:gd name="T39" fmla="*/ 36 h 107"/>
              <a:gd name="T40" fmla="*/ 64 w 157"/>
              <a:gd name="T41" fmla="*/ 36 h 107"/>
              <a:gd name="T42" fmla="*/ 62 w 157"/>
              <a:gd name="T43" fmla="*/ 38 h 107"/>
              <a:gd name="T44" fmla="*/ 62 w 157"/>
              <a:gd name="T45" fmla="*/ 68 h 107"/>
              <a:gd name="T46" fmla="*/ 62 w 157"/>
              <a:gd name="T47" fmla="*/ 73 h 107"/>
              <a:gd name="T48" fmla="*/ 51 w 157"/>
              <a:gd name="T49" fmla="*/ 73 h 107"/>
              <a:gd name="T50" fmla="*/ 51 w 157"/>
              <a:gd name="T51" fmla="*/ 76 h 107"/>
              <a:gd name="T52" fmla="*/ 76 w 157"/>
              <a:gd name="T53" fmla="*/ 101 h 107"/>
              <a:gd name="T54" fmla="*/ 38 w 157"/>
              <a:gd name="T55" fmla="*/ 101 h 107"/>
              <a:gd name="T56" fmla="*/ 11 w 157"/>
              <a:gd name="T57" fmla="*/ 75 h 107"/>
              <a:gd name="T58" fmla="*/ 29 w 157"/>
              <a:gd name="T59" fmla="*/ 50 h 107"/>
              <a:gd name="T60" fmla="*/ 28 w 157"/>
              <a:gd name="T61" fmla="*/ 44 h 107"/>
              <a:gd name="T62" fmla="*/ 51 w 157"/>
              <a:gd name="T63" fmla="*/ 17 h 107"/>
              <a:gd name="T64" fmla="*/ 75 w 157"/>
              <a:gd name="T65" fmla="*/ 30 h 107"/>
              <a:gd name="T66" fmla="*/ 98 w 157"/>
              <a:gd name="T67" fmla="*/ 11 h 107"/>
              <a:gd name="T68" fmla="*/ 128 w 157"/>
              <a:gd name="T69" fmla="*/ 42 h 107"/>
              <a:gd name="T70" fmla="*/ 127 w 157"/>
              <a:gd name="T71" fmla="*/ 50 h 107"/>
              <a:gd name="T72" fmla="*/ 147 w 157"/>
              <a:gd name="T73" fmla="*/ 75 h 107"/>
              <a:gd name="T74" fmla="*/ 120 w 157"/>
              <a:gd name="T75" fmla="*/ 10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57" h="107">
                <a:moveTo>
                  <a:pt x="135" y="47"/>
                </a:moveTo>
                <a:cubicBezTo>
                  <a:pt x="136" y="44"/>
                  <a:pt x="137" y="40"/>
                  <a:pt x="137" y="37"/>
                </a:cubicBezTo>
                <a:cubicBezTo>
                  <a:pt x="137" y="17"/>
                  <a:pt x="120" y="0"/>
                  <a:pt x="100" y="0"/>
                </a:cubicBezTo>
                <a:cubicBezTo>
                  <a:pt x="76" y="0"/>
                  <a:pt x="73" y="18"/>
                  <a:pt x="73" y="18"/>
                </a:cubicBezTo>
                <a:cubicBezTo>
                  <a:pt x="73" y="18"/>
                  <a:pt x="63" y="6"/>
                  <a:pt x="46" y="8"/>
                </a:cubicBezTo>
                <a:cubicBezTo>
                  <a:pt x="30" y="11"/>
                  <a:pt x="20" y="25"/>
                  <a:pt x="20" y="40"/>
                </a:cubicBezTo>
                <a:cubicBezTo>
                  <a:pt x="20" y="42"/>
                  <a:pt x="20" y="45"/>
                  <a:pt x="21" y="47"/>
                </a:cubicBezTo>
                <a:cubicBezTo>
                  <a:pt x="9" y="51"/>
                  <a:pt x="0" y="63"/>
                  <a:pt x="0" y="76"/>
                </a:cubicBezTo>
                <a:cubicBezTo>
                  <a:pt x="0" y="93"/>
                  <a:pt x="14" y="107"/>
                  <a:pt x="31" y="107"/>
                </a:cubicBezTo>
                <a:cubicBezTo>
                  <a:pt x="126" y="107"/>
                  <a:pt x="126" y="107"/>
                  <a:pt x="126" y="107"/>
                </a:cubicBezTo>
                <a:cubicBezTo>
                  <a:pt x="143" y="107"/>
                  <a:pt x="157" y="93"/>
                  <a:pt x="157" y="76"/>
                </a:cubicBezTo>
                <a:cubicBezTo>
                  <a:pt x="157" y="62"/>
                  <a:pt x="148" y="51"/>
                  <a:pt x="135" y="47"/>
                </a:cubicBezTo>
                <a:close/>
                <a:moveTo>
                  <a:pt x="120" y="101"/>
                </a:moveTo>
                <a:cubicBezTo>
                  <a:pt x="79" y="101"/>
                  <a:pt x="79" y="101"/>
                  <a:pt x="79" y="101"/>
                </a:cubicBezTo>
                <a:cubicBezTo>
                  <a:pt x="82" y="97"/>
                  <a:pt x="104" y="76"/>
                  <a:pt x="104" y="76"/>
                </a:cubicBezTo>
                <a:cubicBezTo>
                  <a:pt x="104" y="76"/>
                  <a:pt x="107" y="73"/>
                  <a:pt x="103" y="73"/>
                </a:cubicBezTo>
                <a:cubicBezTo>
                  <a:pt x="99" y="73"/>
                  <a:pt x="92" y="73"/>
                  <a:pt x="92" y="73"/>
                </a:cubicBezTo>
                <a:cubicBezTo>
                  <a:pt x="92" y="73"/>
                  <a:pt x="92" y="71"/>
                  <a:pt x="92" y="68"/>
                </a:cubicBezTo>
                <a:cubicBezTo>
                  <a:pt x="92" y="60"/>
                  <a:pt x="92" y="44"/>
                  <a:pt x="92" y="37"/>
                </a:cubicBezTo>
                <a:cubicBezTo>
                  <a:pt x="92" y="37"/>
                  <a:pt x="92" y="36"/>
                  <a:pt x="90" y="36"/>
                </a:cubicBezTo>
                <a:cubicBezTo>
                  <a:pt x="88" y="36"/>
                  <a:pt x="67" y="36"/>
                  <a:pt x="64" y="36"/>
                </a:cubicBezTo>
                <a:cubicBezTo>
                  <a:pt x="62" y="36"/>
                  <a:pt x="62" y="38"/>
                  <a:pt x="62" y="38"/>
                </a:cubicBezTo>
                <a:cubicBezTo>
                  <a:pt x="62" y="44"/>
                  <a:pt x="62" y="60"/>
                  <a:pt x="62" y="68"/>
                </a:cubicBezTo>
                <a:cubicBezTo>
                  <a:pt x="62" y="71"/>
                  <a:pt x="62" y="73"/>
                  <a:pt x="62" y="73"/>
                </a:cubicBezTo>
                <a:cubicBezTo>
                  <a:pt x="62" y="73"/>
                  <a:pt x="54" y="73"/>
                  <a:pt x="51" y="73"/>
                </a:cubicBezTo>
                <a:cubicBezTo>
                  <a:pt x="48" y="73"/>
                  <a:pt x="51" y="76"/>
                  <a:pt x="51" y="76"/>
                </a:cubicBezTo>
                <a:cubicBezTo>
                  <a:pt x="76" y="101"/>
                  <a:pt x="76" y="101"/>
                  <a:pt x="76" y="101"/>
                </a:cubicBezTo>
                <a:cubicBezTo>
                  <a:pt x="38" y="101"/>
                  <a:pt x="38" y="101"/>
                  <a:pt x="38" y="101"/>
                </a:cubicBezTo>
                <a:cubicBezTo>
                  <a:pt x="23" y="101"/>
                  <a:pt x="11" y="89"/>
                  <a:pt x="11" y="75"/>
                </a:cubicBezTo>
                <a:cubicBezTo>
                  <a:pt x="11" y="63"/>
                  <a:pt x="19" y="54"/>
                  <a:pt x="29" y="50"/>
                </a:cubicBezTo>
                <a:cubicBezTo>
                  <a:pt x="28" y="48"/>
                  <a:pt x="28" y="46"/>
                  <a:pt x="28" y="44"/>
                </a:cubicBezTo>
                <a:cubicBezTo>
                  <a:pt x="28" y="32"/>
                  <a:pt x="37" y="20"/>
                  <a:pt x="51" y="17"/>
                </a:cubicBezTo>
                <a:cubicBezTo>
                  <a:pt x="66" y="16"/>
                  <a:pt x="75" y="30"/>
                  <a:pt x="75" y="30"/>
                </a:cubicBezTo>
                <a:cubicBezTo>
                  <a:pt x="75" y="30"/>
                  <a:pt x="77" y="11"/>
                  <a:pt x="98" y="11"/>
                </a:cubicBezTo>
                <a:cubicBezTo>
                  <a:pt x="115" y="11"/>
                  <a:pt x="128" y="25"/>
                  <a:pt x="128" y="42"/>
                </a:cubicBezTo>
                <a:cubicBezTo>
                  <a:pt x="128" y="45"/>
                  <a:pt x="128" y="48"/>
                  <a:pt x="127" y="50"/>
                </a:cubicBezTo>
                <a:cubicBezTo>
                  <a:pt x="138" y="53"/>
                  <a:pt x="147" y="63"/>
                  <a:pt x="147" y="75"/>
                </a:cubicBezTo>
                <a:cubicBezTo>
                  <a:pt x="147" y="89"/>
                  <a:pt x="135" y="101"/>
                  <a:pt x="120" y="10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Open Sans"/>
            </a:endParaRPr>
          </a:p>
        </p:txBody>
      </p:sp>
      <p:sp>
        <p:nvSpPr>
          <p:cNvPr id="49" name="Freeform 26">
            <a:extLst>
              <a:ext uri="{FF2B5EF4-FFF2-40B4-BE49-F238E27FC236}">
                <a16:creationId xmlns:a16="http://schemas.microsoft.com/office/drawing/2014/main" id="{AA6BFC08-CA8F-4895-8B0F-56C675F30108}"/>
              </a:ext>
            </a:extLst>
          </p:cNvPr>
          <p:cNvSpPr>
            <a:spLocks noEditPoints="1"/>
          </p:cNvSpPr>
          <p:nvPr/>
        </p:nvSpPr>
        <p:spPr bwMode="auto">
          <a:xfrm>
            <a:off x="10825586" y="3305721"/>
            <a:ext cx="313782" cy="311989"/>
          </a:xfrm>
          <a:custGeom>
            <a:avLst/>
            <a:gdLst>
              <a:gd name="T0" fmla="*/ 14 w 113"/>
              <a:gd name="T1" fmla="*/ 13 h 112"/>
              <a:gd name="T2" fmla="*/ 14 w 113"/>
              <a:gd name="T3" fmla="*/ 62 h 112"/>
              <a:gd name="T4" fmla="*/ 49 w 113"/>
              <a:gd name="T5" fmla="*/ 71 h 112"/>
              <a:gd name="T6" fmla="*/ 60 w 113"/>
              <a:gd name="T7" fmla="*/ 82 h 112"/>
              <a:gd name="T8" fmla="*/ 75 w 113"/>
              <a:gd name="T9" fmla="*/ 79 h 112"/>
              <a:gd name="T10" fmla="*/ 75 w 113"/>
              <a:gd name="T11" fmla="*/ 93 h 112"/>
              <a:gd name="T12" fmla="*/ 79 w 113"/>
              <a:gd name="T13" fmla="*/ 97 h 112"/>
              <a:gd name="T14" fmla="*/ 92 w 113"/>
              <a:gd name="T15" fmla="*/ 97 h 112"/>
              <a:gd name="T16" fmla="*/ 92 w 113"/>
              <a:gd name="T17" fmla="*/ 112 h 112"/>
              <a:gd name="T18" fmla="*/ 113 w 113"/>
              <a:gd name="T19" fmla="*/ 112 h 112"/>
              <a:gd name="T20" fmla="*/ 113 w 113"/>
              <a:gd name="T21" fmla="*/ 91 h 112"/>
              <a:gd name="T22" fmla="*/ 71 w 113"/>
              <a:gd name="T23" fmla="*/ 49 h 112"/>
              <a:gd name="T24" fmla="*/ 63 w 113"/>
              <a:gd name="T25" fmla="*/ 13 h 112"/>
              <a:gd name="T26" fmla="*/ 14 w 113"/>
              <a:gd name="T27" fmla="*/ 13 h 112"/>
              <a:gd name="T28" fmla="*/ 17 w 113"/>
              <a:gd name="T29" fmla="*/ 53 h 112"/>
              <a:gd name="T30" fmla="*/ 21 w 113"/>
              <a:gd name="T31" fmla="*/ 20 h 112"/>
              <a:gd name="T32" fmla="*/ 53 w 113"/>
              <a:gd name="T33" fmla="*/ 17 h 112"/>
              <a:gd name="T34" fmla="*/ 17 w 113"/>
              <a:gd name="T35" fmla="*/ 53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3" h="112">
                <a:moveTo>
                  <a:pt x="14" y="13"/>
                </a:moveTo>
                <a:cubicBezTo>
                  <a:pt x="0" y="27"/>
                  <a:pt x="0" y="49"/>
                  <a:pt x="14" y="62"/>
                </a:cubicBezTo>
                <a:cubicBezTo>
                  <a:pt x="23" y="72"/>
                  <a:pt x="37" y="75"/>
                  <a:pt x="49" y="71"/>
                </a:cubicBezTo>
                <a:cubicBezTo>
                  <a:pt x="60" y="82"/>
                  <a:pt x="60" y="82"/>
                  <a:pt x="60" y="82"/>
                </a:cubicBezTo>
                <a:cubicBezTo>
                  <a:pt x="60" y="82"/>
                  <a:pt x="70" y="74"/>
                  <a:pt x="75" y="79"/>
                </a:cubicBezTo>
                <a:cubicBezTo>
                  <a:pt x="79" y="83"/>
                  <a:pt x="76" y="89"/>
                  <a:pt x="75" y="93"/>
                </a:cubicBezTo>
                <a:cubicBezTo>
                  <a:pt x="74" y="95"/>
                  <a:pt x="73" y="99"/>
                  <a:pt x="79" y="97"/>
                </a:cubicBezTo>
                <a:cubicBezTo>
                  <a:pt x="81" y="96"/>
                  <a:pt x="88" y="92"/>
                  <a:pt x="92" y="97"/>
                </a:cubicBezTo>
                <a:cubicBezTo>
                  <a:pt x="97" y="102"/>
                  <a:pt x="92" y="112"/>
                  <a:pt x="92" y="112"/>
                </a:cubicBezTo>
                <a:cubicBezTo>
                  <a:pt x="113" y="112"/>
                  <a:pt x="113" y="112"/>
                  <a:pt x="113" y="112"/>
                </a:cubicBezTo>
                <a:cubicBezTo>
                  <a:pt x="113" y="91"/>
                  <a:pt x="113" y="91"/>
                  <a:pt x="113" y="91"/>
                </a:cubicBezTo>
                <a:cubicBezTo>
                  <a:pt x="71" y="49"/>
                  <a:pt x="71" y="49"/>
                  <a:pt x="71" y="49"/>
                </a:cubicBezTo>
                <a:cubicBezTo>
                  <a:pt x="75" y="37"/>
                  <a:pt x="72" y="23"/>
                  <a:pt x="63" y="13"/>
                </a:cubicBezTo>
                <a:cubicBezTo>
                  <a:pt x="49" y="0"/>
                  <a:pt x="27" y="0"/>
                  <a:pt x="14" y="13"/>
                </a:cubicBezTo>
                <a:close/>
                <a:moveTo>
                  <a:pt x="17" y="53"/>
                </a:moveTo>
                <a:cubicBezTo>
                  <a:pt x="11" y="43"/>
                  <a:pt x="12" y="29"/>
                  <a:pt x="21" y="20"/>
                </a:cubicBezTo>
                <a:cubicBezTo>
                  <a:pt x="29" y="11"/>
                  <a:pt x="43" y="10"/>
                  <a:pt x="53" y="17"/>
                </a:cubicBezTo>
                <a:lnTo>
                  <a:pt x="17" y="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Open Sans"/>
            </a:endParaRPr>
          </a:p>
        </p:txBody>
      </p:sp>
      <p:sp>
        <p:nvSpPr>
          <p:cNvPr id="50" name="TextBox 2">
            <a:extLst>
              <a:ext uri="{FF2B5EF4-FFF2-40B4-BE49-F238E27FC236}">
                <a16:creationId xmlns:a16="http://schemas.microsoft.com/office/drawing/2014/main" id="{5C6B9123-F560-4EFC-9CB3-D1F5CEECC83C}"/>
              </a:ext>
            </a:extLst>
          </p:cNvPr>
          <p:cNvSpPr txBox="1"/>
          <p:nvPr/>
        </p:nvSpPr>
        <p:spPr>
          <a:xfrm>
            <a:off x="3006075" y="407682"/>
            <a:ext cx="6179850" cy="538601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业务组成规划</a:t>
            </a:r>
            <a:endParaRPr kumimoji="0" lang="id-ID" sz="32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5D59D3C-970F-438E-A422-F39CBF155FBA}"/>
              </a:ext>
            </a:extLst>
          </p:cNvPr>
          <p:cNvSpPr txBox="1"/>
          <p:nvPr/>
        </p:nvSpPr>
        <p:spPr>
          <a:xfrm>
            <a:off x="8160905" y="4970369"/>
            <a:ext cx="2353730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大数据分析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冠德油站</a:t>
            </a:r>
          </a:p>
        </p:txBody>
      </p:sp>
    </p:spTree>
    <p:extLst>
      <p:ext uri="{BB962C8B-B14F-4D97-AF65-F5344CB8AC3E}">
        <p14:creationId xmlns:p14="http://schemas.microsoft.com/office/powerpoint/2010/main" val="1257227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/>
        </p:nvSpPr>
        <p:spPr bwMode="auto">
          <a:xfrm>
            <a:off x="1170991" y="1633538"/>
            <a:ext cx="4787900" cy="5227638"/>
          </a:xfrm>
          <a:custGeom>
            <a:avLst/>
            <a:gdLst>
              <a:gd name="T0" fmla="*/ 1245 w 1274"/>
              <a:gd name="T1" fmla="*/ 763 h 1391"/>
              <a:gd name="T2" fmla="*/ 1247 w 1274"/>
              <a:gd name="T3" fmla="*/ 763 h 1391"/>
              <a:gd name="T4" fmla="*/ 1167 w 1274"/>
              <a:gd name="T5" fmla="*/ 762 h 1391"/>
              <a:gd name="T6" fmla="*/ 987 w 1274"/>
              <a:gd name="T7" fmla="*/ 894 h 1391"/>
              <a:gd name="T8" fmla="*/ 671 w 1274"/>
              <a:gd name="T9" fmla="*/ 1090 h 1391"/>
              <a:gd name="T10" fmla="*/ 609 w 1274"/>
              <a:gd name="T11" fmla="*/ 631 h 1391"/>
              <a:gd name="T12" fmla="*/ 613 w 1274"/>
              <a:gd name="T13" fmla="*/ 591 h 1391"/>
              <a:gd name="T14" fmla="*/ 858 w 1274"/>
              <a:gd name="T15" fmla="*/ 496 h 1391"/>
              <a:gd name="T16" fmla="*/ 866 w 1274"/>
              <a:gd name="T17" fmla="*/ 488 h 1391"/>
              <a:gd name="T18" fmla="*/ 866 w 1274"/>
              <a:gd name="T19" fmla="*/ 488 h 1391"/>
              <a:gd name="T20" fmla="*/ 940 w 1274"/>
              <a:gd name="T21" fmla="*/ 378 h 1391"/>
              <a:gd name="T22" fmla="*/ 1106 w 1274"/>
              <a:gd name="T23" fmla="*/ 244 h 1391"/>
              <a:gd name="T24" fmla="*/ 1191 w 1274"/>
              <a:gd name="T25" fmla="*/ 245 h 1391"/>
              <a:gd name="T26" fmla="*/ 1106 w 1274"/>
              <a:gd name="T27" fmla="*/ 244 h 1391"/>
              <a:gd name="T28" fmla="*/ 1106 w 1274"/>
              <a:gd name="T29" fmla="*/ 244 h 1391"/>
              <a:gd name="T30" fmla="*/ 926 w 1274"/>
              <a:gd name="T31" fmla="*/ 376 h 1391"/>
              <a:gd name="T32" fmla="*/ 616 w 1274"/>
              <a:gd name="T33" fmla="*/ 570 h 1391"/>
              <a:gd name="T34" fmla="*/ 887 w 1274"/>
              <a:gd name="T35" fmla="*/ 0 h 1391"/>
              <a:gd name="T36" fmla="*/ 674 w 1274"/>
              <a:gd name="T37" fmla="*/ 334 h 1391"/>
              <a:gd name="T38" fmla="*/ 670 w 1274"/>
              <a:gd name="T39" fmla="*/ 343 h 1391"/>
              <a:gd name="T40" fmla="*/ 584 w 1274"/>
              <a:gd name="T41" fmla="*/ 700 h 1391"/>
              <a:gd name="T42" fmla="*/ 586 w 1274"/>
              <a:gd name="T43" fmla="*/ 760 h 1391"/>
              <a:gd name="T44" fmla="*/ 304 w 1274"/>
              <a:gd name="T45" fmla="*/ 583 h 1391"/>
              <a:gd name="T46" fmla="*/ 116 w 1274"/>
              <a:gd name="T47" fmla="*/ 332 h 1391"/>
              <a:gd name="T48" fmla="*/ 46 w 1274"/>
              <a:gd name="T49" fmla="*/ 330 h 1391"/>
              <a:gd name="T50" fmla="*/ 115 w 1274"/>
              <a:gd name="T51" fmla="*/ 332 h 1391"/>
              <a:gd name="T52" fmla="*/ 224 w 1274"/>
              <a:gd name="T53" fmla="*/ 450 h 1391"/>
              <a:gd name="T54" fmla="*/ 302 w 1274"/>
              <a:gd name="T55" fmla="*/ 607 h 1391"/>
              <a:gd name="T56" fmla="*/ 0 w 1274"/>
              <a:gd name="T57" fmla="*/ 558 h 1391"/>
              <a:gd name="T58" fmla="*/ 314 w 1274"/>
              <a:gd name="T59" fmla="*/ 621 h 1391"/>
              <a:gd name="T60" fmla="*/ 589 w 1274"/>
              <a:gd name="T61" fmla="*/ 797 h 1391"/>
              <a:gd name="T62" fmla="*/ 605 w 1274"/>
              <a:gd name="T63" fmla="*/ 1055 h 1391"/>
              <a:gd name="T64" fmla="*/ 602 w 1274"/>
              <a:gd name="T65" fmla="*/ 1101 h 1391"/>
              <a:gd name="T66" fmla="*/ 361 w 1274"/>
              <a:gd name="T67" fmla="*/ 995 h 1391"/>
              <a:gd name="T68" fmla="*/ 198 w 1274"/>
              <a:gd name="T69" fmla="*/ 843 h 1391"/>
              <a:gd name="T70" fmla="*/ 144 w 1274"/>
              <a:gd name="T71" fmla="*/ 843 h 1391"/>
              <a:gd name="T72" fmla="*/ 204 w 1274"/>
              <a:gd name="T73" fmla="*/ 845 h 1391"/>
              <a:gd name="T74" fmla="*/ 293 w 1274"/>
              <a:gd name="T75" fmla="*/ 915 h 1391"/>
              <a:gd name="T76" fmla="*/ 601 w 1274"/>
              <a:gd name="T77" fmla="*/ 1122 h 1391"/>
              <a:gd name="T78" fmla="*/ 527 w 1274"/>
              <a:gd name="T79" fmla="*/ 1391 h 1391"/>
              <a:gd name="T80" fmla="*/ 744 w 1274"/>
              <a:gd name="T81" fmla="*/ 1387 h 1391"/>
              <a:gd name="T82" fmla="*/ 675 w 1274"/>
              <a:gd name="T83" fmla="*/ 1109 h 1391"/>
              <a:gd name="T84" fmla="*/ 919 w 1274"/>
              <a:gd name="T85" fmla="*/ 1014 h 1391"/>
              <a:gd name="T86" fmla="*/ 919 w 1274"/>
              <a:gd name="T87" fmla="*/ 1014 h 1391"/>
              <a:gd name="T88" fmla="*/ 927 w 1274"/>
              <a:gd name="T89" fmla="*/ 1006 h 1391"/>
              <a:gd name="T90" fmla="*/ 927 w 1274"/>
              <a:gd name="T91" fmla="*/ 1006 h 1391"/>
              <a:gd name="T92" fmla="*/ 1001 w 1274"/>
              <a:gd name="T93" fmla="*/ 896 h 1391"/>
              <a:gd name="T94" fmla="*/ 1165 w 1274"/>
              <a:gd name="T95" fmla="*/ 762 h 1391"/>
              <a:gd name="T96" fmla="*/ 1248 w 1274"/>
              <a:gd name="T97" fmla="*/ 764 h 1391"/>
              <a:gd name="T98" fmla="*/ 1274 w 1274"/>
              <a:gd name="T99" fmla="*/ 769 h 1391"/>
              <a:gd name="T100" fmla="*/ 1245 w 1274"/>
              <a:gd name="T101" fmla="*/ 763 h 1391"/>
              <a:gd name="T102" fmla="*/ 616 w 1274"/>
              <a:gd name="T103" fmla="*/ 570 h 1391"/>
              <a:gd name="T104" fmla="*/ 613 w 1274"/>
              <a:gd name="T105" fmla="*/ 590 h 1391"/>
              <a:gd name="T106" fmla="*/ 616 w 1274"/>
              <a:gd name="T107" fmla="*/ 570 h 1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74" h="1391">
                <a:moveTo>
                  <a:pt x="1245" y="763"/>
                </a:moveTo>
                <a:cubicBezTo>
                  <a:pt x="1246" y="763"/>
                  <a:pt x="1247" y="763"/>
                  <a:pt x="1247" y="763"/>
                </a:cubicBezTo>
                <a:cubicBezTo>
                  <a:pt x="1217" y="759"/>
                  <a:pt x="1190" y="759"/>
                  <a:pt x="1167" y="762"/>
                </a:cubicBezTo>
                <a:cubicBezTo>
                  <a:pt x="1103" y="770"/>
                  <a:pt x="1029" y="801"/>
                  <a:pt x="987" y="894"/>
                </a:cubicBezTo>
                <a:cubicBezTo>
                  <a:pt x="987" y="894"/>
                  <a:pt x="924" y="1058"/>
                  <a:pt x="671" y="1090"/>
                </a:cubicBezTo>
                <a:cubicBezTo>
                  <a:pt x="638" y="939"/>
                  <a:pt x="613" y="786"/>
                  <a:pt x="609" y="631"/>
                </a:cubicBezTo>
                <a:cubicBezTo>
                  <a:pt x="610" y="617"/>
                  <a:pt x="611" y="604"/>
                  <a:pt x="613" y="591"/>
                </a:cubicBezTo>
                <a:cubicBezTo>
                  <a:pt x="614" y="591"/>
                  <a:pt x="750" y="599"/>
                  <a:pt x="858" y="496"/>
                </a:cubicBezTo>
                <a:cubicBezTo>
                  <a:pt x="858" y="496"/>
                  <a:pt x="1073" y="464"/>
                  <a:pt x="866" y="488"/>
                </a:cubicBezTo>
                <a:cubicBezTo>
                  <a:pt x="866" y="488"/>
                  <a:pt x="866" y="488"/>
                  <a:pt x="866" y="488"/>
                </a:cubicBezTo>
                <a:cubicBezTo>
                  <a:pt x="894" y="460"/>
                  <a:pt x="919" y="424"/>
                  <a:pt x="940" y="378"/>
                </a:cubicBezTo>
                <a:cubicBezTo>
                  <a:pt x="940" y="378"/>
                  <a:pt x="978" y="263"/>
                  <a:pt x="1106" y="244"/>
                </a:cubicBezTo>
                <a:cubicBezTo>
                  <a:pt x="1140" y="239"/>
                  <a:pt x="1170" y="242"/>
                  <a:pt x="1191" y="245"/>
                </a:cubicBezTo>
                <a:cubicBezTo>
                  <a:pt x="1159" y="240"/>
                  <a:pt x="1131" y="240"/>
                  <a:pt x="1106" y="244"/>
                </a:cubicBezTo>
                <a:cubicBezTo>
                  <a:pt x="1106" y="244"/>
                  <a:pt x="1106" y="244"/>
                  <a:pt x="1106" y="244"/>
                </a:cubicBezTo>
                <a:cubicBezTo>
                  <a:pt x="1043" y="251"/>
                  <a:pt x="969" y="283"/>
                  <a:pt x="926" y="376"/>
                </a:cubicBezTo>
                <a:cubicBezTo>
                  <a:pt x="926" y="376"/>
                  <a:pt x="870" y="538"/>
                  <a:pt x="616" y="570"/>
                </a:cubicBezTo>
                <a:cubicBezTo>
                  <a:pt x="651" y="368"/>
                  <a:pt x="765" y="156"/>
                  <a:pt x="887" y="0"/>
                </a:cubicBezTo>
                <a:cubicBezTo>
                  <a:pt x="810" y="98"/>
                  <a:pt x="731" y="213"/>
                  <a:pt x="674" y="334"/>
                </a:cubicBezTo>
                <a:cubicBezTo>
                  <a:pt x="612" y="229"/>
                  <a:pt x="670" y="343"/>
                  <a:pt x="670" y="343"/>
                </a:cubicBezTo>
                <a:cubicBezTo>
                  <a:pt x="616" y="458"/>
                  <a:pt x="582" y="580"/>
                  <a:pt x="584" y="700"/>
                </a:cubicBezTo>
                <a:cubicBezTo>
                  <a:pt x="584" y="720"/>
                  <a:pt x="585" y="740"/>
                  <a:pt x="586" y="760"/>
                </a:cubicBezTo>
                <a:cubicBezTo>
                  <a:pt x="586" y="760"/>
                  <a:pt x="462" y="751"/>
                  <a:pt x="304" y="583"/>
                </a:cubicBezTo>
                <a:cubicBezTo>
                  <a:pt x="232" y="491"/>
                  <a:pt x="225" y="359"/>
                  <a:pt x="116" y="332"/>
                </a:cubicBezTo>
                <a:cubicBezTo>
                  <a:pt x="95" y="326"/>
                  <a:pt x="71" y="325"/>
                  <a:pt x="46" y="330"/>
                </a:cubicBezTo>
                <a:cubicBezTo>
                  <a:pt x="73" y="327"/>
                  <a:pt x="96" y="328"/>
                  <a:pt x="115" y="332"/>
                </a:cubicBezTo>
                <a:cubicBezTo>
                  <a:pt x="164" y="347"/>
                  <a:pt x="201" y="390"/>
                  <a:pt x="224" y="450"/>
                </a:cubicBezTo>
                <a:cubicBezTo>
                  <a:pt x="224" y="450"/>
                  <a:pt x="235" y="523"/>
                  <a:pt x="302" y="607"/>
                </a:cubicBezTo>
                <a:cubicBezTo>
                  <a:pt x="282" y="614"/>
                  <a:pt x="132" y="662"/>
                  <a:pt x="0" y="558"/>
                </a:cubicBezTo>
                <a:cubicBezTo>
                  <a:pt x="0" y="558"/>
                  <a:pt x="131" y="671"/>
                  <a:pt x="314" y="621"/>
                </a:cubicBezTo>
                <a:cubicBezTo>
                  <a:pt x="368" y="684"/>
                  <a:pt x="454" y="751"/>
                  <a:pt x="589" y="797"/>
                </a:cubicBezTo>
                <a:cubicBezTo>
                  <a:pt x="597" y="883"/>
                  <a:pt x="609" y="968"/>
                  <a:pt x="605" y="1055"/>
                </a:cubicBezTo>
                <a:cubicBezTo>
                  <a:pt x="604" y="1072"/>
                  <a:pt x="603" y="1087"/>
                  <a:pt x="602" y="1101"/>
                </a:cubicBezTo>
                <a:cubicBezTo>
                  <a:pt x="587" y="1100"/>
                  <a:pt x="486" y="1088"/>
                  <a:pt x="361" y="995"/>
                </a:cubicBezTo>
                <a:cubicBezTo>
                  <a:pt x="299" y="939"/>
                  <a:pt x="294" y="859"/>
                  <a:pt x="198" y="843"/>
                </a:cubicBezTo>
                <a:cubicBezTo>
                  <a:pt x="200" y="844"/>
                  <a:pt x="165" y="841"/>
                  <a:pt x="144" y="843"/>
                </a:cubicBezTo>
                <a:cubicBezTo>
                  <a:pt x="167" y="842"/>
                  <a:pt x="187" y="843"/>
                  <a:pt x="204" y="845"/>
                </a:cubicBezTo>
                <a:cubicBezTo>
                  <a:pt x="244" y="855"/>
                  <a:pt x="274" y="880"/>
                  <a:pt x="293" y="915"/>
                </a:cubicBezTo>
                <a:cubicBezTo>
                  <a:pt x="293" y="915"/>
                  <a:pt x="323" y="1054"/>
                  <a:pt x="601" y="1122"/>
                </a:cubicBezTo>
                <a:cubicBezTo>
                  <a:pt x="593" y="1229"/>
                  <a:pt x="579" y="1263"/>
                  <a:pt x="527" y="1391"/>
                </a:cubicBezTo>
                <a:cubicBezTo>
                  <a:pt x="527" y="1391"/>
                  <a:pt x="555" y="1387"/>
                  <a:pt x="744" y="1387"/>
                </a:cubicBezTo>
                <a:cubicBezTo>
                  <a:pt x="720" y="1295"/>
                  <a:pt x="696" y="1202"/>
                  <a:pt x="675" y="1109"/>
                </a:cubicBezTo>
                <a:cubicBezTo>
                  <a:pt x="688" y="1109"/>
                  <a:pt x="816" y="1112"/>
                  <a:pt x="919" y="1014"/>
                </a:cubicBezTo>
                <a:cubicBezTo>
                  <a:pt x="919" y="1014"/>
                  <a:pt x="919" y="1014"/>
                  <a:pt x="919" y="1014"/>
                </a:cubicBezTo>
                <a:cubicBezTo>
                  <a:pt x="919" y="1014"/>
                  <a:pt x="1134" y="982"/>
                  <a:pt x="927" y="1006"/>
                </a:cubicBezTo>
                <a:cubicBezTo>
                  <a:pt x="927" y="1006"/>
                  <a:pt x="927" y="1006"/>
                  <a:pt x="927" y="1006"/>
                </a:cubicBezTo>
                <a:cubicBezTo>
                  <a:pt x="955" y="978"/>
                  <a:pt x="980" y="942"/>
                  <a:pt x="1001" y="896"/>
                </a:cubicBezTo>
                <a:cubicBezTo>
                  <a:pt x="1001" y="896"/>
                  <a:pt x="1039" y="782"/>
                  <a:pt x="1165" y="762"/>
                </a:cubicBezTo>
                <a:cubicBezTo>
                  <a:pt x="1198" y="758"/>
                  <a:pt x="1227" y="761"/>
                  <a:pt x="1248" y="764"/>
                </a:cubicBezTo>
                <a:cubicBezTo>
                  <a:pt x="1255" y="765"/>
                  <a:pt x="1263" y="766"/>
                  <a:pt x="1274" y="769"/>
                </a:cubicBezTo>
                <a:cubicBezTo>
                  <a:pt x="1274" y="769"/>
                  <a:pt x="1263" y="766"/>
                  <a:pt x="1245" y="763"/>
                </a:cubicBezTo>
                <a:close/>
                <a:moveTo>
                  <a:pt x="616" y="570"/>
                </a:moveTo>
                <a:cubicBezTo>
                  <a:pt x="613" y="590"/>
                  <a:pt x="613" y="590"/>
                  <a:pt x="613" y="590"/>
                </a:cubicBezTo>
                <a:cubicBezTo>
                  <a:pt x="614" y="583"/>
                  <a:pt x="615" y="577"/>
                  <a:pt x="616" y="57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3523666" y="3903663"/>
            <a:ext cx="769938" cy="771525"/>
          </a:xfrm>
          <a:prstGeom prst="ellipse">
            <a:avLst/>
          </a:prstGeom>
          <a:solidFill>
            <a:schemeClr val="accent1"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4395203" y="2359025"/>
            <a:ext cx="331788" cy="331788"/>
          </a:xfrm>
          <a:prstGeom prst="ellipse">
            <a:avLst/>
          </a:prstGeom>
          <a:solidFill>
            <a:schemeClr val="accent1"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020303" y="4068763"/>
            <a:ext cx="334963" cy="334963"/>
          </a:xfrm>
          <a:prstGeom prst="ellipse">
            <a:avLst/>
          </a:prstGeom>
          <a:solidFill>
            <a:schemeClr val="accent1"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473140" y="4003278"/>
            <a:ext cx="334963" cy="334963"/>
          </a:xfrm>
          <a:prstGeom prst="ellipse">
            <a:avLst/>
          </a:prstGeom>
          <a:solidFill>
            <a:schemeClr val="accent5"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421941" y="4354513"/>
            <a:ext cx="368300" cy="373063"/>
          </a:xfrm>
          <a:prstGeom prst="ellipse">
            <a:avLst/>
          </a:prstGeom>
          <a:solidFill>
            <a:schemeClr val="accent3"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039228" y="3614738"/>
            <a:ext cx="371475" cy="371475"/>
          </a:xfrm>
          <a:prstGeom prst="ellipse">
            <a:avLst/>
          </a:prstGeom>
          <a:solidFill>
            <a:schemeClr val="accent3"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4334878" y="4483100"/>
            <a:ext cx="530225" cy="533400"/>
          </a:xfrm>
          <a:prstGeom prst="ellipse">
            <a:avLst/>
          </a:prstGeom>
          <a:solidFill>
            <a:schemeClr val="accent3"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166353" y="2908300"/>
            <a:ext cx="530225" cy="533400"/>
          </a:xfrm>
          <a:prstGeom prst="ellipse">
            <a:avLst/>
          </a:prstGeom>
          <a:solidFill>
            <a:schemeClr val="accent4"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339266" y="4010025"/>
            <a:ext cx="417513" cy="420688"/>
          </a:xfrm>
          <a:prstGeom prst="ellipse">
            <a:avLst/>
          </a:prstGeom>
          <a:solidFill>
            <a:schemeClr val="accent2"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2226678" y="1781175"/>
            <a:ext cx="360363" cy="363538"/>
          </a:xfrm>
          <a:prstGeom prst="ellipse">
            <a:avLst/>
          </a:prstGeom>
          <a:solidFill>
            <a:schemeClr val="accent2"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2001253" y="2216150"/>
            <a:ext cx="417513" cy="420688"/>
          </a:xfrm>
          <a:prstGeom prst="ellipse">
            <a:avLst/>
          </a:prstGeom>
          <a:solidFill>
            <a:schemeClr val="accent4"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2594978" y="4749800"/>
            <a:ext cx="763588" cy="758825"/>
          </a:xfrm>
          <a:prstGeom prst="ellipse">
            <a:avLst/>
          </a:prstGeom>
          <a:solidFill>
            <a:schemeClr val="accent3"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3177591" y="3230563"/>
            <a:ext cx="192088" cy="188913"/>
          </a:xfrm>
          <a:prstGeom prst="ellipse">
            <a:avLst/>
          </a:prstGeom>
          <a:solidFill>
            <a:schemeClr val="accent5"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3730041" y="2589213"/>
            <a:ext cx="846138" cy="844550"/>
          </a:xfrm>
          <a:custGeom>
            <a:avLst/>
            <a:gdLst>
              <a:gd name="T0" fmla="*/ 63 w 225"/>
              <a:gd name="T1" fmla="*/ 27 h 225"/>
              <a:gd name="T2" fmla="*/ 198 w 225"/>
              <a:gd name="T3" fmla="*/ 63 h 225"/>
              <a:gd name="T4" fmla="*/ 162 w 225"/>
              <a:gd name="T5" fmla="*/ 198 h 225"/>
              <a:gd name="T6" fmla="*/ 27 w 225"/>
              <a:gd name="T7" fmla="*/ 162 h 225"/>
              <a:gd name="T8" fmla="*/ 63 w 225"/>
              <a:gd name="T9" fmla="*/ 27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5" h="225">
                <a:moveTo>
                  <a:pt x="63" y="27"/>
                </a:moveTo>
                <a:cubicBezTo>
                  <a:pt x="110" y="0"/>
                  <a:pt x="170" y="16"/>
                  <a:pt x="198" y="63"/>
                </a:cubicBezTo>
                <a:cubicBezTo>
                  <a:pt x="225" y="110"/>
                  <a:pt x="209" y="170"/>
                  <a:pt x="162" y="198"/>
                </a:cubicBezTo>
                <a:cubicBezTo>
                  <a:pt x="115" y="225"/>
                  <a:pt x="55" y="209"/>
                  <a:pt x="27" y="162"/>
                </a:cubicBezTo>
                <a:cubicBezTo>
                  <a:pt x="0" y="115"/>
                  <a:pt x="16" y="55"/>
                  <a:pt x="63" y="27"/>
                </a:cubicBezTo>
                <a:close/>
              </a:path>
            </a:pathLst>
          </a:custGeom>
          <a:solidFill>
            <a:schemeClr val="accent4"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2520366" y="3400425"/>
            <a:ext cx="846138" cy="841375"/>
          </a:xfrm>
          <a:custGeom>
            <a:avLst/>
            <a:gdLst>
              <a:gd name="T0" fmla="*/ 64 w 225"/>
              <a:gd name="T1" fmla="*/ 27 h 224"/>
              <a:gd name="T2" fmla="*/ 198 w 225"/>
              <a:gd name="T3" fmla="*/ 63 h 224"/>
              <a:gd name="T4" fmla="*/ 162 w 225"/>
              <a:gd name="T5" fmla="*/ 197 h 224"/>
              <a:gd name="T6" fmla="*/ 28 w 225"/>
              <a:gd name="T7" fmla="*/ 161 h 224"/>
              <a:gd name="T8" fmla="*/ 64 w 225"/>
              <a:gd name="T9" fmla="*/ 27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5" h="224">
                <a:moveTo>
                  <a:pt x="64" y="27"/>
                </a:moveTo>
                <a:cubicBezTo>
                  <a:pt x="111" y="0"/>
                  <a:pt x="171" y="16"/>
                  <a:pt x="198" y="63"/>
                </a:cubicBezTo>
                <a:cubicBezTo>
                  <a:pt x="225" y="110"/>
                  <a:pt x="209" y="170"/>
                  <a:pt x="162" y="197"/>
                </a:cubicBezTo>
                <a:cubicBezTo>
                  <a:pt x="115" y="224"/>
                  <a:pt x="55" y="208"/>
                  <a:pt x="28" y="161"/>
                </a:cubicBezTo>
                <a:cubicBezTo>
                  <a:pt x="0" y="114"/>
                  <a:pt x="17" y="54"/>
                  <a:pt x="64" y="27"/>
                </a:cubicBezTo>
                <a:close/>
              </a:path>
            </a:pathLst>
          </a:custGeom>
          <a:solidFill>
            <a:schemeClr val="accent2"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3595103" y="4768850"/>
            <a:ext cx="841375" cy="844550"/>
          </a:xfrm>
          <a:custGeom>
            <a:avLst/>
            <a:gdLst>
              <a:gd name="T0" fmla="*/ 63 w 224"/>
              <a:gd name="T1" fmla="*/ 27 h 225"/>
              <a:gd name="T2" fmla="*/ 197 w 224"/>
              <a:gd name="T3" fmla="*/ 63 h 225"/>
              <a:gd name="T4" fmla="*/ 161 w 224"/>
              <a:gd name="T5" fmla="*/ 198 h 225"/>
              <a:gd name="T6" fmla="*/ 27 w 224"/>
              <a:gd name="T7" fmla="*/ 162 h 225"/>
              <a:gd name="T8" fmla="*/ 63 w 224"/>
              <a:gd name="T9" fmla="*/ 27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4" h="225">
                <a:moveTo>
                  <a:pt x="63" y="27"/>
                </a:moveTo>
                <a:cubicBezTo>
                  <a:pt x="110" y="0"/>
                  <a:pt x="170" y="16"/>
                  <a:pt x="197" y="63"/>
                </a:cubicBezTo>
                <a:cubicBezTo>
                  <a:pt x="224" y="110"/>
                  <a:pt x="208" y="170"/>
                  <a:pt x="161" y="198"/>
                </a:cubicBezTo>
                <a:cubicBezTo>
                  <a:pt x="114" y="225"/>
                  <a:pt x="54" y="209"/>
                  <a:pt x="27" y="162"/>
                </a:cubicBezTo>
                <a:cubicBezTo>
                  <a:pt x="0" y="115"/>
                  <a:pt x="16" y="54"/>
                  <a:pt x="63" y="27"/>
                </a:cubicBezTo>
                <a:close/>
              </a:path>
            </a:pathLst>
          </a:custGeom>
          <a:solidFill>
            <a:schemeClr val="accent2"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3564941" y="3351213"/>
            <a:ext cx="258763" cy="260350"/>
          </a:xfrm>
          <a:custGeom>
            <a:avLst/>
            <a:gdLst>
              <a:gd name="T0" fmla="*/ 20 w 69"/>
              <a:gd name="T1" fmla="*/ 8 h 69"/>
              <a:gd name="T2" fmla="*/ 61 w 69"/>
              <a:gd name="T3" fmla="*/ 19 h 69"/>
              <a:gd name="T4" fmla="*/ 50 w 69"/>
              <a:gd name="T5" fmla="*/ 61 h 69"/>
              <a:gd name="T6" fmla="*/ 9 w 69"/>
              <a:gd name="T7" fmla="*/ 50 h 69"/>
              <a:gd name="T8" fmla="*/ 20 w 69"/>
              <a:gd name="T9" fmla="*/ 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" h="69">
                <a:moveTo>
                  <a:pt x="20" y="8"/>
                </a:moveTo>
                <a:cubicBezTo>
                  <a:pt x="34" y="0"/>
                  <a:pt x="53" y="5"/>
                  <a:pt x="61" y="19"/>
                </a:cubicBezTo>
                <a:cubicBezTo>
                  <a:pt x="69" y="34"/>
                  <a:pt x="64" y="52"/>
                  <a:pt x="50" y="61"/>
                </a:cubicBezTo>
                <a:cubicBezTo>
                  <a:pt x="35" y="69"/>
                  <a:pt x="17" y="64"/>
                  <a:pt x="9" y="50"/>
                </a:cubicBezTo>
                <a:cubicBezTo>
                  <a:pt x="0" y="35"/>
                  <a:pt x="5" y="17"/>
                  <a:pt x="20" y="8"/>
                </a:cubicBezTo>
                <a:close/>
              </a:path>
            </a:pathLst>
          </a:custGeom>
          <a:solidFill>
            <a:schemeClr val="accent5"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3441116" y="1603375"/>
            <a:ext cx="323850" cy="327025"/>
          </a:xfrm>
          <a:custGeom>
            <a:avLst/>
            <a:gdLst>
              <a:gd name="T0" fmla="*/ 24 w 86"/>
              <a:gd name="T1" fmla="*/ 11 h 87"/>
              <a:gd name="T2" fmla="*/ 76 w 86"/>
              <a:gd name="T3" fmla="*/ 25 h 87"/>
              <a:gd name="T4" fmla="*/ 62 w 86"/>
              <a:gd name="T5" fmla="*/ 76 h 87"/>
              <a:gd name="T6" fmla="*/ 10 w 86"/>
              <a:gd name="T7" fmla="*/ 62 h 87"/>
              <a:gd name="T8" fmla="*/ 24 w 86"/>
              <a:gd name="T9" fmla="*/ 11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" h="87">
                <a:moveTo>
                  <a:pt x="24" y="11"/>
                </a:moveTo>
                <a:cubicBezTo>
                  <a:pt x="42" y="0"/>
                  <a:pt x="65" y="7"/>
                  <a:pt x="76" y="25"/>
                </a:cubicBezTo>
                <a:cubicBezTo>
                  <a:pt x="86" y="43"/>
                  <a:pt x="80" y="66"/>
                  <a:pt x="62" y="76"/>
                </a:cubicBezTo>
                <a:cubicBezTo>
                  <a:pt x="44" y="87"/>
                  <a:pt x="21" y="81"/>
                  <a:pt x="10" y="62"/>
                </a:cubicBezTo>
                <a:cubicBezTo>
                  <a:pt x="0" y="44"/>
                  <a:pt x="6" y="21"/>
                  <a:pt x="24" y="11"/>
                </a:cubicBezTo>
                <a:close/>
              </a:path>
            </a:pathLst>
          </a:custGeom>
          <a:solidFill>
            <a:schemeClr val="accent5"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501316" y="1855788"/>
            <a:ext cx="1352550" cy="1352550"/>
            <a:chOff x="5008563" y="1855788"/>
            <a:chExt cx="1352550" cy="1352550"/>
          </a:xfrm>
        </p:grpSpPr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5008563" y="1855788"/>
              <a:ext cx="1352550" cy="1352550"/>
            </a:xfrm>
            <a:custGeom>
              <a:avLst/>
              <a:gdLst>
                <a:gd name="T0" fmla="*/ 101 w 360"/>
                <a:gd name="T1" fmla="*/ 316 h 360"/>
                <a:gd name="T2" fmla="*/ 43 w 360"/>
                <a:gd name="T3" fmla="*/ 101 h 360"/>
                <a:gd name="T4" fmla="*/ 259 w 360"/>
                <a:gd name="T5" fmla="*/ 43 h 360"/>
                <a:gd name="T6" fmla="*/ 316 w 360"/>
                <a:gd name="T7" fmla="*/ 259 h 360"/>
                <a:gd name="T8" fmla="*/ 101 w 360"/>
                <a:gd name="T9" fmla="*/ 316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360">
                  <a:moveTo>
                    <a:pt x="101" y="316"/>
                  </a:moveTo>
                  <a:cubicBezTo>
                    <a:pt x="26" y="273"/>
                    <a:pt x="0" y="176"/>
                    <a:pt x="43" y="101"/>
                  </a:cubicBezTo>
                  <a:cubicBezTo>
                    <a:pt x="87" y="26"/>
                    <a:pt x="183" y="0"/>
                    <a:pt x="259" y="43"/>
                  </a:cubicBezTo>
                  <a:cubicBezTo>
                    <a:pt x="334" y="87"/>
                    <a:pt x="360" y="183"/>
                    <a:pt x="316" y="259"/>
                  </a:cubicBezTo>
                  <a:cubicBezTo>
                    <a:pt x="273" y="334"/>
                    <a:pt x="177" y="360"/>
                    <a:pt x="101" y="316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5364526" y="2203087"/>
              <a:ext cx="652142" cy="653257"/>
              <a:chOff x="7275629" y="3973834"/>
              <a:chExt cx="464344" cy="465138"/>
            </a:xfrm>
            <a:solidFill>
              <a:schemeClr val="bg1"/>
            </a:solidFill>
          </p:grpSpPr>
          <p:sp>
            <p:nvSpPr>
              <p:cNvPr id="24" name="AutoShape 37"/>
              <p:cNvSpPr>
                <a:spLocks/>
              </p:cNvSpPr>
              <p:nvPr/>
            </p:nvSpPr>
            <p:spPr bwMode="auto">
              <a:xfrm>
                <a:off x="7275629" y="4017490"/>
                <a:ext cx="423069" cy="421482"/>
              </a:xfrm>
              <a:custGeom>
                <a:avLst/>
                <a:gdLst>
                  <a:gd name="T0" fmla="+- 0 10849 98"/>
                  <a:gd name="T1" fmla="*/ T0 w 21502"/>
                  <a:gd name="T2" fmla="*/ 10800 h 21600"/>
                  <a:gd name="T3" fmla="+- 0 10849 98"/>
                  <a:gd name="T4" fmla="*/ T3 w 21502"/>
                  <a:gd name="T5" fmla="*/ 10800 h 21600"/>
                  <a:gd name="T6" fmla="+- 0 10849 98"/>
                  <a:gd name="T7" fmla="*/ T6 w 21502"/>
                  <a:gd name="T8" fmla="*/ 10800 h 21600"/>
                  <a:gd name="T9" fmla="+- 0 10849 98"/>
                  <a:gd name="T10" fmla="*/ T9 w 21502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02" h="21600">
                    <a:moveTo>
                      <a:pt x="19917" y="7880"/>
                    </a:moveTo>
                    <a:lnTo>
                      <a:pt x="18875" y="8932"/>
                    </a:lnTo>
                    <a:cubicBezTo>
                      <a:pt x="18730" y="9079"/>
                      <a:pt x="18497" y="9079"/>
                      <a:pt x="18353" y="8932"/>
                    </a:cubicBezTo>
                    <a:lnTo>
                      <a:pt x="17048" y="7617"/>
                    </a:lnTo>
                    <a:lnTo>
                      <a:pt x="15991" y="10290"/>
                    </a:lnTo>
                    <a:lnTo>
                      <a:pt x="16080" y="10064"/>
                    </a:lnTo>
                    <a:cubicBezTo>
                      <a:pt x="13859" y="7826"/>
                      <a:pt x="11601" y="7544"/>
                      <a:pt x="9565" y="7291"/>
                    </a:cubicBezTo>
                    <a:cubicBezTo>
                      <a:pt x="8910" y="7210"/>
                      <a:pt x="8276" y="7126"/>
                      <a:pt x="7652" y="6990"/>
                    </a:cubicBezTo>
                    <a:lnTo>
                      <a:pt x="13918" y="4456"/>
                    </a:lnTo>
                    <a:lnTo>
                      <a:pt x="12652" y="3179"/>
                    </a:lnTo>
                    <a:cubicBezTo>
                      <a:pt x="12508" y="3033"/>
                      <a:pt x="12508" y="2798"/>
                      <a:pt x="12652" y="2652"/>
                    </a:cubicBezTo>
                    <a:lnTo>
                      <a:pt x="13695" y="1598"/>
                    </a:lnTo>
                    <a:cubicBezTo>
                      <a:pt x="13840" y="1453"/>
                      <a:pt x="14073" y="1453"/>
                      <a:pt x="14217" y="1598"/>
                    </a:cubicBezTo>
                    <a:lnTo>
                      <a:pt x="19917" y="7353"/>
                    </a:lnTo>
                    <a:cubicBezTo>
                      <a:pt x="20062" y="7499"/>
                      <a:pt x="20062" y="7734"/>
                      <a:pt x="19917" y="7880"/>
                    </a:cubicBezTo>
                    <a:moveTo>
                      <a:pt x="12292" y="19639"/>
                    </a:moveTo>
                    <a:cubicBezTo>
                      <a:pt x="12200" y="19872"/>
                      <a:pt x="11999" y="20044"/>
                      <a:pt x="11756" y="20095"/>
                    </a:cubicBezTo>
                    <a:cubicBezTo>
                      <a:pt x="11700" y="20106"/>
                      <a:pt x="11643" y="20111"/>
                      <a:pt x="11587" y="20110"/>
                    </a:cubicBezTo>
                    <a:cubicBezTo>
                      <a:pt x="11400" y="20105"/>
                      <a:pt x="11219" y="20030"/>
                      <a:pt x="11084" y="19892"/>
                    </a:cubicBezTo>
                    <a:lnTo>
                      <a:pt x="1692" y="10517"/>
                    </a:lnTo>
                    <a:cubicBezTo>
                      <a:pt x="1519" y="10343"/>
                      <a:pt x="1443" y="10094"/>
                      <a:pt x="1488" y="9852"/>
                    </a:cubicBezTo>
                    <a:cubicBezTo>
                      <a:pt x="1533" y="9610"/>
                      <a:pt x="1695" y="9407"/>
                      <a:pt x="1917" y="9308"/>
                    </a:cubicBezTo>
                    <a:lnTo>
                      <a:pt x="6505" y="7453"/>
                    </a:lnTo>
                    <a:cubicBezTo>
                      <a:pt x="9597" y="8490"/>
                      <a:pt x="12689" y="7491"/>
                      <a:pt x="15781" y="10821"/>
                    </a:cubicBezTo>
                    <a:cubicBezTo>
                      <a:pt x="15781" y="10821"/>
                      <a:pt x="12292" y="19639"/>
                      <a:pt x="12292" y="19639"/>
                    </a:cubicBezTo>
                    <a:close/>
                    <a:moveTo>
                      <a:pt x="15260" y="545"/>
                    </a:moveTo>
                    <a:cubicBezTo>
                      <a:pt x="14912" y="193"/>
                      <a:pt x="14449" y="0"/>
                      <a:pt x="13956" y="0"/>
                    </a:cubicBezTo>
                    <a:cubicBezTo>
                      <a:pt x="13463" y="0"/>
                      <a:pt x="13000" y="193"/>
                      <a:pt x="12651" y="546"/>
                    </a:cubicBezTo>
                    <a:lnTo>
                      <a:pt x="11610" y="1598"/>
                    </a:lnTo>
                    <a:cubicBezTo>
                      <a:pt x="11261" y="1949"/>
                      <a:pt x="11068" y="2417"/>
                      <a:pt x="11068" y="2915"/>
                    </a:cubicBezTo>
                    <a:cubicBezTo>
                      <a:pt x="11068" y="3265"/>
                      <a:pt x="11164" y="3601"/>
                      <a:pt x="11342" y="3893"/>
                    </a:cubicBezTo>
                    <a:lnTo>
                      <a:pt x="1324" y="7944"/>
                    </a:lnTo>
                    <a:cubicBezTo>
                      <a:pt x="654" y="8241"/>
                      <a:pt x="173" y="8851"/>
                      <a:pt x="38" y="9575"/>
                    </a:cubicBezTo>
                    <a:cubicBezTo>
                      <a:pt x="-98" y="10302"/>
                      <a:pt x="130" y="11048"/>
                      <a:pt x="654" y="11576"/>
                    </a:cubicBezTo>
                    <a:lnTo>
                      <a:pt x="10041" y="20946"/>
                    </a:lnTo>
                    <a:cubicBezTo>
                      <a:pt x="10445" y="21354"/>
                      <a:pt x="10982" y="21586"/>
                      <a:pt x="11549" y="21599"/>
                    </a:cubicBezTo>
                    <a:cubicBezTo>
                      <a:pt x="11562" y="21599"/>
                      <a:pt x="11593" y="21599"/>
                      <a:pt x="11605" y="21599"/>
                    </a:cubicBezTo>
                    <a:cubicBezTo>
                      <a:pt x="11754" y="21599"/>
                      <a:pt x="11906" y="21584"/>
                      <a:pt x="12056" y="21553"/>
                    </a:cubicBezTo>
                    <a:cubicBezTo>
                      <a:pt x="12789" y="21399"/>
                      <a:pt x="13390" y="20888"/>
                      <a:pt x="13662" y="20191"/>
                    </a:cubicBezTo>
                    <a:lnTo>
                      <a:pt x="17604" y="10229"/>
                    </a:lnTo>
                    <a:cubicBezTo>
                      <a:pt x="17902" y="10426"/>
                      <a:pt x="18250" y="10532"/>
                      <a:pt x="18613" y="10532"/>
                    </a:cubicBezTo>
                    <a:cubicBezTo>
                      <a:pt x="19107" y="10532"/>
                      <a:pt x="19570" y="10338"/>
                      <a:pt x="19918" y="9986"/>
                    </a:cubicBezTo>
                    <a:lnTo>
                      <a:pt x="20957" y="8937"/>
                    </a:lnTo>
                    <a:cubicBezTo>
                      <a:pt x="21308" y="8585"/>
                      <a:pt x="21502" y="8116"/>
                      <a:pt x="21502" y="7617"/>
                    </a:cubicBezTo>
                    <a:cubicBezTo>
                      <a:pt x="21502" y="7117"/>
                      <a:pt x="21308" y="6648"/>
                      <a:pt x="20961" y="6300"/>
                    </a:cubicBezTo>
                    <a:cubicBezTo>
                      <a:pt x="20961" y="6300"/>
                      <a:pt x="15260" y="545"/>
                      <a:pt x="15260" y="54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25" name="AutoShape 38"/>
              <p:cNvSpPr>
                <a:spLocks/>
              </p:cNvSpPr>
              <p:nvPr/>
            </p:nvSpPr>
            <p:spPr bwMode="auto">
              <a:xfrm>
                <a:off x="7478829" y="4206403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4320"/>
                    </a:moveTo>
                    <a:cubicBezTo>
                      <a:pt x="14381" y="4320"/>
                      <a:pt x="17279" y="7222"/>
                      <a:pt x="17279" y="10800"/>
                    </a:cubicBezTo>
                    <a:cubicBezTo>
                      <a:pt x="17279" y="14377"/>
                      <a:pt x="14381" y="17279"/>
                      <a:pt x="10800" y="17279"/>
                    </a:cubicBezTo>
                    <a:cubicBezTo>
                      <a:pt x="7218" y="17279"/>
                      <a:pt x="4319" y="14377"/>
                      <a:pt x="4319" y="10800"/>
                    </a:cubicBezTo>
                    <a:cubicBezTo>
                      <a:pt x="4319" y="7222"/>
                      <a:pt x="7218" y="4320"/>
                      <a:pt x="10800" y="4320"/>
                    </a:cubicBezTo>
                    <a:moveTo>
                      <a:pt x="10800" y="21599"/>
                    </a:move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26" name="AutoShape 39"/>
              <p:cNvSpPr>
                <a:spLocks/>
              </p:cNvSpPr>
              <p:nvPr/>
            </p:nvSpPr>
            <p:spPr bwMode="auto">
              <a:xfrm>
                <a:off x="7667742" y="3973834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7279"/>
                    </a:moveTo>
                    <a:cubicBezTo>
                      <a:pt x="7218" y="17279"/>
                      <a:pt x="4320" y="14377"/>
                      <a:pt x="4320" y="10800"/>
                    </a:cubicBezTo>
                    <a:cubicBezTo>
                      <a:pt x="4320" y="7222"/>
                      <a:pt x="7218" y="4320"/>
                      <a:pt x="10800" y="4320"/>
                    </a:cubicBezTo>
                    <a:cubicBezTo>
                      <a:pt x="14381" y="4320"/>
                      <a:pt x="17280" y="7222"/>
                      <a:pt x="17280" y="10800"/>
                    </a:cubicBezTo>
                    <a:cubicBezTo>
                      <a:pt x="17280" y="14377"/>
                      <a:pt x="14381" y="17279"/>
                      <a:pt x="10800" y="17279"/>
                    </a:cubicBezTo>
                    <a:moveTo>
                      <a:pt x="10800" y="0"/>
                    </a:move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27" name="AutoShape 40"/>
              <p:cNvSpPr>
                <a:spLocks/>
              </p:cNvSpPr>
              <p:nvPr/>
            </p:nvSpPr>
            <p:spPr bwMode="auto">
              <a:xfrm>
                <a:off x="7391517" y="4192115"/>
                <a:ext cx="57944" cy="579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5400"/>
                    </a:moveTo>
                    <a:cubicBezTo>
                      <a:pt x="13779" y="5400"/>
                      <a:pt x="16199" y="7815"/>
                      <a:pt x="16199" y="10800"/>
                    </a:cubicBezTo>
                    <a:cubicBezTo>
                      <a:pt x="16199" y="13784"/>
                      <a:pt x="13779" y="16200"/>
                      <a:pt x="10800" y="16200"/>
                    </a:cubicBezTo>
                    <a:cubicBezTo>
                      <a:pt x="7820" y="16200"/>
                      <a:pt x="5399" y="13784"/>
                      <a:pt x="5399" y="10800"/>
                    </a:cubicBezTo>
                    <a:cubicBezTo>
                      <a:pt x="5399" y="7815"/>
                      <a:pt x="7820" y="5400"/>
                      <a:pt x="10800" y="5400"/>
                    </a:cubicBezTo>
                    <a:moveTo>
                      <a:pt x="0" y="10800"/>
                    </a:moveTo>
                    <a:cubicBezTo>
                      <a:pt x="0" y="16753"/>
                      <a:pt x="4843" y="21599"/>
                      <a:pt x="10800" y="21599"/>
                    </a:cubicBezTo>
                    <a:cubicBezTo>
                      <a:pt x="16756" y="21599"/>
                      <a:pt x="21600" y="16753"/>
                      <a:pt x="21600" y="10800"/>
                    </a:cubicBezTo>
                    <a:cubicBezTo>
                      <a:pt x="21600" y="4846"/>
                      <a:pt x="16756" y="0"/>
                      <a:pt x="10800" y="0"/>
                    </a:cubicBezTo>
                    <a:cubicBezTo>
                      <a:pt x="4843" y="0"/>
                      <a:pt x="0" y="4846"/>
                      <a:pt x="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28" name="AutoShape 41"/>
              <p:cNvSpPr>
                <a:spLocks/>
              </p:cNvSpPr>
              <p:nvPr/>
            </p:nvSpPr>
            <p:spPr bwMode="auto">
              <a:xfrm>
                <a:off x="7449460" y="4293715"/>
                <a:ext cx="29369" cy="285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29" name="AutoShape 42"/>
              <p:cNvSpPr>
                <a:spLocks/>
              </p:cNvSpPr>
              <p:nvPr/>
            </p:nvSpPr>
            <p:spPr bwMode="auto">
              <a:xfrm>
                <a:off x="7682029" y="4075434"/>
                <a:ext cx="28575" cy="293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+mn-cs"/>
                  <a:sym typeface="Gill Sans" charset="0"/>
                </a:endParaRP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4549974" y="3153568"/>
            <a:ext cx="846138" cy="846138"/>
            <a:chOff x="7057221" y="3153568"/>
            <a:chExt cx="846138" cy="846138"/>
          </a:xfrm>
        </p:grpSpPr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7057221" y="3153568"/>
              <a:ext cx="846138" cy="846138"/>
            </a:xfrm>
            <a:custGeom>
              <a:avLst/>
              <a:gdLst>
                <a:gd name="T0" fmla="*/ 63 w 225"/>
                <a:gd name="T1" fmla="*/ 27 h 225"/>
                <a:gd name="T2" fmla="*/ 197 w 225"/>
                <a:gd name="T3" fmla="*/ 63 h 225"/>
                <a:gd name="T4" fmla="*/ 161 w 225"/>
                <a:gd name="T5" fmla="*/ 198 h 225"/>
                <a:gd name="T6" fmla="*/ 27 w 225"/>
                <a:gd name="T7" fmla="*/ 162 h 225"/>
                <a:gd name="T8" fmla="*/ 63 w 225"/>
                <a:gd name="T9" fmla="*/ 2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225">
                  <a:moveTo>
                    <a:pt x="63" y="27"/>
                  </a:moveTo>
                  <a:cubicBezTo>
                    <a:pt x="110" y="0"/>
                    <a:pt x="170" y="16"/>
                    <a:pt x="197" y="63"/>
                  </a:cubicBezTo>
                  <a:cubicBezTo>
                    <a:pt x="225" y="110"/>
                    <a:pt x="208" y="170"/>
                    <a:pt x="161" y="198"/>
                  </a:cubicBezTo>
                  <a:cubicBezTo>
                    <a:pt x="114" y="225"/>
                    <a:pt x="54" y="209"/>
                    <a:pt x="27" y="162"/>
                  </a:cubicBezTo>
                  <a:cubicBezTo>
                    <a:pt x="0" y="115"/>
                    <a:pt x="16" y="55"/>
                    <a:pt x="63" y="27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7294735" y="3418680"/>
              <a:ext cx="413971" cy="361694"/>
              <a:chOff x="6357938" y="3535363"/>
              <a:chExt cx="465138" cy="406400"/>
            </a:xfrm>
            <a:solidFill>
              <a:schemeClr val="bg1"/>
            </a:solidFill>
          </p:grpSpPr>
          <p:sp>
            <p:nvSpPr>
              <p:cNvPr id="33" name="AutoShape 43"/>
              <p:cNvSpPr>
                <a:spLocks/>
              </p:cNvSpPr>
              <p:nvPr/>
            </p:nvSpPr>
            <p:spPr bwMode="auto">
              <a:xfrm>
                <a:off x="6357938" y="3535363"/>
                <a:ext cx="465138" cy="3341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34" name="AutoShape 44"/>
              <p:cNvSpPr>
                <a:spLocks/>
              </p:cNvSpPr>
              <p:nvPr/>
            </p:nvSpPr>
            <p:spPr bwMode="auto">
              <a:xfrm>
                <a:off x="6779419" y="3680619"/>
                <a:ext cx="28575" cy="1595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35" name="AutoShape 45"/>
              <p:cNvSpPr>
                <a:spLocks/>
              </p:cNvSpPr>
              <p:nvPr/>
            </p:nvSpPr>
            <p:spPr bwMode="auto">
              <a:xfrm>
                <a:off x="6764338" y="3854450"/>
                <a:ext cx="58738" cy="8731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+mn-cs"/>
                  <a:sym typeface="Gill Sans" charset="0"/>
                </a:endParaRPr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3823703" y="1382713"/>
            <a:ext cx="944563" cy="942975"/>
            <a:chOff x="6330950" y="1382713"/>
            <a:chExt cx="944563" cy="942975"/>
          </a:xfrm>
        </p:grpSpPr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6330950" y="1382713"/>
              <a:ext cx="944563" cy="942975"/>
            </a:xfrm>
            <a:custGeom>
              <a:avLst/>
              <a:gdLst>
                <a:gd name="T0" fmla="*/ 180 w 251"/>
                <a:gd name="T1" fmla="*/ 221 h 251"/>
                <a:gd name="T2" fmla="*/ 30 w 251"/>
                <a:gd name="T3" fmla="*/ 180 h 251"/>
                <a:gd name="T4" fmla="*/ 70 w 251"/>
                <a:gd name="T5" fmla="*/ 30 h 251"/>
                <a:gd name="T6" fmla="*/ 221 w 251"/>
                <a:gd name="T7" fmla="*/ 70 h 251"/>
                <a:gd name="T8" fmla="*/ 180 w 251"/>
                <a:gd name="T9" fmla="*/ 22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1" h="251">
                  <a:moveTo>
                    <a:pt x="180" y="221"/>
                  </a:moveTo>
                  <a:cubicBezTo>
                    <a:pt x="128" y="251"/>
                    <a:pt x="60" y="233"/>
                    <a:pt x="30" y="180"/>
                  </a:cubicBezTo>
                  <a:cubicBezTo>
                    <a:pt x="0" y="128"/>
                    <a:pt x="18" y="60"/>
                    <a:pt x="70" y="30"/>
                  </a:cubicBezTo>
                  <a:cubicBezTo>
                    <a:pt x="123" y="0"/>
                    <a:pt x="190" y="18"/>
                    <a:pt x="221" y="70"/>
                  </a:cubicBezTo>
                  <a:cubicBezTo>
                    <a:pt x="251" y="123"/>
                    <a:pt x="233" y="190"/>
                    <a:pt x="180" y="22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6666332" y="1642029"/>
              <a:ext cx="303962" cy="443089"/>
              <a:chOff x="3582988" y="3510757"/>
              <a:chExt cx="319088" cy="465138"/>
            </a:xfrm>
            <a:solidFill>
              <a:schemeClr val="bg1"/>
            </a:solidFill>
          </p:grpSpPr>
          <p:sp>
            <p:nvSpPr>
              <p:cNvPr id="39" name="AutoShape 113"/>
              <p:cNvSpPr>
                <a:spLocks/>
              </p:cNvSpPr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40" name="AutoShape 114"/>
              <p:cNvSpPr>
                <a:spLocks/>
              </p:cNvSpPr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+mn-cs"/>
                  <a:sym typeface="Gill Sans" charset="0"/>
                </a:endParaRPr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1144003" y="2487613"/>
            <a:ext cx="931863" cy="931863"/>
            <a:chOff x="3651250" y="2487613"/>
            <a:chExt cx="931863" cy="931863"/>
          </a:xfrm>
        </p:grpSpPr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3651250" y="2487613"/>
              <a:ext cx="931863" cy="93186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3873217" y="2721372"/>
              <a:ext cx="464344" cy="464344"/>
              <a:chOff x="4427654" y="3049909"/>
              <a:chExt cx="464344" cy="464344"/>
            </a:xfrm>
            <a:solidFill>
              <a:schemeClr val="bg1"/>
            </a:solidFill>
          </p:grpSpPr>
          <p:sp>
            <p:nvSpPr>
              <p:cNvPr id="44" name="AutoShape 123"/>
              <p:cNvSpPr>
                <a:spLocks/>
              </p:cNvSpPr>
              <p:nvPr/>
            </p:nvSpPr>
            <p:spPr bwMode="auto">
              <a:xfrm>
                <a:off x="4427654" y="304990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45" name="AutoShape 124"/>
              <p:cNvSpPr>
                <a:spLocks/>
              </p:cNvSpPr>
              <p:nvPr/>
            </p:nvSpPr>
            <p:spPr bwMode="auto">
              <a:xfrm>
                <a:off x="4558623" y="318008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46" name="AutoShape 125"/>
              <p:cNvSpPr>
                <a:spLocks/>
              </p:cNvSpPr>
              <p:nvPr/>
            </p:nvSpPr>
            <p:spPr bwMode="auto">
              <a:xfrm>
                <a:off x="4601485" y="322374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+mn-cs"/>
                  <a:sym typeface="Gill Sans" charset="0"/>
                </a:endParaRP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1456741" y="4370388"/>
            <a:ext cx="1017588" cy="1017588"/>
            <a:chOff x="3963988" y="4370388"/>
            <a:chExt cx="1017588" cy="1017588"/>
          </a:xfrm>
        </p:grpSpPr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3963988" y="4370388"/>
              <a:ext cx="1017588" cy="1017588"/>
            </a:xfrm>
            <a:custGeom>
              <a:avLst/>
              <a:gdLst>
                <a:gd name="T0" fmla="*/ 76 w 271"/>
                <a:gd name="T1" fmla="*/ 33 h 271"/>
                <a:gd name="T2" fmla="*/ 238 w 271"/>
                <a:gd name="T3" fmla="*/ 76 h 271"/>
                <a:gd name="T4" fmla="*/ 195 w 271"/>
                <a:gd name="T5" fmla="*/ 238 h 271"/>
                <a:gd name="T6" fmla="*/ 33 w 271"/>
                <a:gd name="T7" fmla="*/ 195 h 271"/>
                <a:gd name="T8" fmla="*/ 76 w 271"/>
                <a:gd name="T9" fmla="*/ 33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1" h="271">
                  <a:moveTo>
                    <a:pt x="76" y="33"/>
                  </a:moveTo>
                  <a:cubicBezTo>
                    <a:pt x="133" y="0"/>
                    <a:pt x="205" y="20"/>
                    <a:pt x="238" y="76"/>
                  </a:cubicBezTo>
                  <a:cubicBezTo>
                    <a:pt x="271" y="133"/>
                    <a:pt x="251" y="206"/>
                    <a:pt x="195" y="238"/>
                  </a:cubicBezTo>
                  <a:cubicBezTo>
                    <a:pt x="138" y="271"/>
                    <a:pt x="66" y="251"/>
                    <a:pt x="33" y="195"/>
                  </a:cubicBezTo>
                  <a:cubicBezTo>
                    <a:pt x="0" y="138"/>
                    <a:pt x="20" y="66"/>
                    <a:pt x="76" y="33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4264026" y="4681537"/>
              <a:ext cx="424259" cy="424259"/>
              <a:chOff x="3498967" y="3049909"/>
              <a:chExt cx="464344" cy="464344"/>
            </a:xfrm>
            <a:solidFill>
              <a:schemeClr val="bg1"/>
            </a:solidFill>
          </p:grpSpPr>
          <p:sp>
            <p:nvSpPr>
              <p:cNvPr id="50" name="AutoShape 126"/>
              <p:cNvSpPr>
                <a:spLocks/>
              </p:cNvSpPr>
              <p:nvPr/>
            </p:nvSpPr>
            <p:spPr bwMode="auto">
              <a:xfrm>
                <a:off x="3498967" y="304990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499" y="14850"/>
                    </a:moveTo>
                    <a:cubicBezTo>
                      <a:pt x="9772" y="14850"/>
                      <a:pt x="6749" y="11827"/>
                      <a:pt x="6749" y="8100"/>
                    </a:cubicBezTo>
                    <a:cubicBezTo>
                      <a:pt x="6749" y="4372"/>
                      <a:pt x="9772" y="1350"/>
                      <a:pt x="13499" y="1350"/>
                    </a:cubicBezTo>
                    <a:cubicBezTo>
                      <a:pt x="17227" y="1350"/>
                      <a:pt x="20249" y="4372"/>
                      <a:pt x="20249" y="8100"/>
                    </a:cubicBezTo>
                    <a:cubicBezTo>
                      <a:pt x="20249" y="11827"/>
                      <a:pt x="17227" y="14850"/>
                      <a:pt x="13499" y="14850"/>
                    </a:cubicBezTo>
                    <a:moveTo>
                      <a:pt x="3236" y="20042"/>
                    </a:moveTo>
                    <a:cubicBezTo>
                      <a:pt x="3019" y="20266"/>
                      <a:pt x="2718" y="20408"/>
                      <a:pt x="2382" y="20408"/>
                    </a:cubicBezTo>
                    <a:cubicBezTo>
                      <a:pt x="1724" y="20408"/>
                      <a:pt x="1191" y="19875"/>
                      <a:pt x="1191" y="19218"/>
                    </a:cubicBezTo>
                    <a:cubicBezTo>
                      <a:pt x="1191" y="18881"/>
                      <a:pt x="1332" y="18580"/>
                      <a:pt x="1557" y="18363"/>
                    </a:cubicBezTo>
                    <a:lnTo>
                      <a:pt x="1551" y="18358"/>
                    </a:lnTo>
                    <a:lnTo>
                      <a:pt x="6996" y="12913"/>
                    </a:lnTo>
                    <a:cubicBezTo>
                      <a:pt x="7472" y="13555"/>
                      <a:pt x="8039" y="14122"/>
                      <a:pt x="8680" y="14599"/>
                    </a:cubicBezTo>
                    <a:cubicBezTo>
                      <a:pt x="8680" y="14599"/>
                      <a:pt x="3236" y="20042"/>
                      <a:pt x="3236" y="20042"/>
                    </a:cubicBezTo>
                    <a:close/>
                    <a:moveTo>
                      <a:pt x="13499" y="0"/>
                    </a:moveTo>
                    <a:cubicBezTo>
                      <a:pt x="9026" y="0"/>
                      <a:pt x="5399" y="3626"/>
                      <a:pt x="5399" y="8100"/>
                    </a:cubicBezTo>
                    <a:cubicBezTo>
                      <a:pt x="5399" y="9467"/>
                      <a:pt x="5742" y="10754"/>
                      <a:pt x="6341" y="11884"/>
                    </a:cubicBezTo>
                    <a:lnTo>
                      <a:pt x="709" y="17515"/>
                    </a:lnTo>
                    <a:lnTo>
                      <a:pt x="713" y="17520"/>
                    </a:lnTo>
                    <a:cubicBezTo>
                      <a:pt x="274" y="17953"/>
                      <a:pt x="0" y="18552"/>
                      <a:pt x="0" y="19218"/>
                    </a:cubicBezTo>
                    <a:cubicBezTo>
                      <a:pt x="0" y="20533"/>
                      <a:pt x="1066" y="21599"/>
                      <a:pt x="2382" y="21599"/>
                    </a:cubicBezTo>
                    <a:cubicBezTo>
                      <a:pt x="3047" y="21599"/>
                      <a:pt x="3647" y="21326"/>
                      <a:pt x="4079" y="20885"/>
                    </a:cubicBezTo>
                    <a:lnTo>
                      <a:pt x="4078" y="20884"/>
                    </a:lnTo>
                    <a:lnTo>
                      <a:pt x="9708" y="15255"/>
                    </a:lnTo>
                    <a:cubicBezTo>
                      <a:pt x="10839" y="15856"/>
                      <a:pt x="12128" y="16200"/>
                      <a:pt x="13499" y="16200"/>
                    </a:cubicBezTo>
                    <a:cubicBezTo>
                      <a:pt x="17973" y="16200"/>
                      <a:pt x="21600" y="12573"/>
                      <a:pt x="21600" y="8100"/>
                    </a:cubicBezTo>
                    <a:cubicBezTo>
                      <a:pt x="21600" y="3626"/>
                      <a:pt x="17973" y="0"/>
                      <a:pt x="134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51" name="AutoShape 127"/>
              <p:cNvSpPr>
                <a:spLocks/>
              </p:cNvSpPr>
              <p:nvPr/>
            </p:nvSpPr>
            <p:spPr bwMode="auto">
              <a:xfrm>
                <a:off x="3687085" y="3122140"/>
                <a:ext cx="109538" cy="1087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0"/>
                    </a:moveTo>
                    <a:cubicBezTo>
                      <a:pt x="9025" y="0"/>
                      <a:pt x="0" y="9025"/>
                      <a:pt x="0" y="20160"/>
                    </a:cubicBezTo>
                    <a:cubicBezTo>
                      <a:pt x="0" y="20954"/>
                      <a:pt x="644" y="21600"/>
                      <a:pt x="1440" y="21600"/>
                    </a:cubicBezTo>
                    <a:cubicBezTo>
                      <a:pt x="2235" y="21600"/>
                      <a:pt x="2880" y="20954"/>
                      <a:pt x="2880" y="20160"/>
                    </a:cubicBezTo>
                    <a:cubicBezTo>
                      <a:pt x="2880" y="10618"/>
                      <a:pt x="10617" y="2880"/>
                      <a:pt x="20160" y="2880"/>
                    </a:cubicBezTo>
                    <a:cubicBezTo>
                      <a:pt x="20955" y="2880"/>
                      <a:pt x="21599" y="2234"/>
                      <a:pt x="21599" y="1440"/>
                    </a:cubicBezTo>
                    <a:cubicBezTo>
                      <a:pt x="21599" y="645"/>
                      <a:pt x="20955" y="0"/>
                      <a:pt x="2016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+mn-cs"/>
                  <a:sym typeface="Gill Sans" charset="0"/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4746041" y="2108200"/>
            <a:ext cx="992188" cy="992188"/>
            <a:chOff x="7253288" y="2108200"/>
            <a:chExt cx="992188" cy="992188"/>
          </a:xfrm>
        </p:grpSpPr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7253288" y="2108200"/>
              <a:ext cx="992188" cy="992188"/>
            </a:xfrm>
            <a:custGeom>
              <a:avLst/>
              <a:gdLst>
                <a:gd name="T0" fmla="*/ 190 w 264"/>
                <a:gd name="T1" fmla="*/ 32 h 264"/>
                <a:gd name="T2" fmla="*/ 232 w 264"/>
                <a:gd name="T3" fmla="*/ 190 h 264"/>
                <a:gd name="T4" fmla="*/ 74 w 264"/>
                <a:gd name="T5" fmla="*/ 232 h 264"/>
                <a:gd name="T6" fmla="*/ 32 w 264"/>
                <a:gd name="T7" fmla="*/ 74 h 264"/>
                <a:gd name="T8" fmla="*/ 190 w 264"/>
                <a:gd name="T9" fmla="*/ 32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264">
                  <a:moveTo>
                    <a:pt x="190" y="32"/>
                  </a:moveTo>
                  <a:cubicBezTo>
                    <a:pt x="245" y="64"/>
                    <a:pt x="264" y="134"/>
                    <a:pt x="232" y="190"/>
                  </a:cubicBezTo>
                  <a:cubicBezTo>
                    <a:pt x="200" y="245"/>
                    <a:pt x="129" y="264"/>
                    <a:pt x="74" y="232"/>
                  </a:cubicBezTo>
                  <a:cubicBezTo>
                    <a:pt x="19" y="200"/>
                    <a:pt x="0" y="129"/>
                    <a:pt x="32" y="74"/>
                  </a:cubicBezTo>
                  <a:cubicBezTo>
                    <a:pt x="64" y="19"/>
                    <a:pt x="134" y="0"/>
                    <a:pt x="190" y="32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7545332" y="2372122"/>
              <a:ext cx="464344" cy="464344"/>
              <a:chOff x="4439444" y="1652588"/>
              <a:chExt cx="464344" cy="464344"/>
            </a:xfrm>
            <a:solidFill>
              <a:schemeClr val="bg1"/>
            </a:solidFill>
          </p:grpSpPr>
          <p:sp>
            <p:nvSpPr>
              <p:cNvPr id="55" name="AutoShape 136"/>
              <p:cNvSpPr>
                <a:spLocks/>
              </p:cNvSpPr>
              <p:nvPr/>
            </p:nvSpPr>
            <p:spPr bwMode="auto">
              <a:xfrm>
                <a:off x="4686300" y="1710532"/>
                <a:ext cx="152400" cy="152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538" y="20579"/>
                    </a:moveTo>
                    <a:lnTo>
                      <a:pt x="19542" y="20579"/>
                    </a:lnTo>
                    <a:cubicBezTo>
                      <a:pt x="19546" y="21142"/>
                      <a:pt x="20004" y="21600"/>
                      <a:pt x="20571" y="21600"/>
                    </a:cubicBezTo>
                    <a:cubicBezTo>
                      <a:pt x="21137" y="21600"/>
                      <a:pt x="21599" y="21138"/>
                      <a:pt x="21599" y="20571"/>
                    </a:cubicBezTo>
                    <a:cubicBezTo>
                      <a:pt x="21599" y="20565"/>
                      <a:pt x="21595" y="20561"/>
                      <a:pt x="21595" y="20555"/>
                    </a:cubicBezTo>
                    <a:cubicBezTo>
                      <a:pt x="21583" y="9221"/>
                      <a:pt x="12411" y="41"/>
                      <a:pt x="1080" y="12"/>
                    </a:cubicBezTo>
                    <a:cubicBezTo>
                      <a:pt x="1064" y="10"/>
                      <a:pt x="1048" y="0"/>
                      <a:pt x="1028" y="0"/>
                    </a:cubicBezTo>
                    <a:cubicBezTo>
                      <a:pt x="458" y="0"/>
                      <a:pt x="0" y="461"/>
                      <a:pt x="0" y="1028"/>
                    </a:cubicBezTo>
                    <a:cubicBezTo>
                      <a:pt x="0" y="1594"/>
                      <a:pt x="458" y="2055"/>
                      <a:pt x="1024" y="2057"/>
                    </a:cubicBezTo>
                    <a:lnTo>
                      <a:pt x="1024" y="2065"/>
                    </a:lnTo>
                    <a:cubicBezTo>
                      <a:pt x="11233" y="2065"/>
                      <a:pt x="19538" y="10370"/>
                      <a:pt x="19538" y="2057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56" name="AutoShape 137"/>
              <p:cNvSpPr>
                <a:spLocks/>
              </p:cNvSpPr>
              <p:nvPr/>
            </p:nvSpPr>
            <p:spPr bwMode="auto">
              <a:xfrm>
                <a:off x="4439444" y="1652588"/>
                <a:ext cx="464344" cy="464344"/>
              </a:xfrm>
              <a:custGeom>
                <a:avLst/>
                <a:gdLst>
                  <a:gd name="T0" fmla="+- 0 10819 195"/>
                  <a:gd name="T1" fmla="*/ T0 w 21248"/>
                  <a:gd name="T2" fmla="*/ 10800 h 21600"/>
                  <a:gd name="T3" fmla="+- 0 10819 195"/>
                  <a:gd name="T4" fmla="*/ T3 w 21248"/>
                  <a:gd name="T5" fmla="*/ 10800 h 21600"/>
                  <a:gd name="T6" fmla="+- 0 10819 195"/>
                  <a:gd name="T7" fmla="*/ T6 w 21248"/>
                  <a:gd name="T8" fmla="*/ 10800 h 21600"/>
                  <a:gd name="T9" fmla="+- 0 10819 195"/>
                  <a:gd name="T10" fmla="*/ T9 w 212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248" h="21600">
                    <a:moveTo>
                      <a:pt x="19868" y="17133"/>
                    </a:moveTo>
                    <a:cubicBezTo>
                      <a:pt x="19766" y="17386"/>
                      <a:pt x="19525" y="17549"/>
                      <a:pt x="19255" y="17549"/>
                    </a:cubicBezTo>
                    <a:lnTo>
                      <a:pt x="19058" y="17549"/>
                    </a:lnTo>
                    <a:lnTo>
                      <a:pt x="3983" y="2226"/>
                    </a:lnTo>
                    <a:lnTo>
                      <a:pt x="3983" y="2025"/>
                    </a:lnTo>
                    <a:cubicBezTo>
                      <a:pt x="3983" y="1750"/>
                      <a:pt x="4144" y="1506"/>
                      <a:pt x="4393" y="1401"/>
                    </a:cubicBezTo>
                    <a:cubicBezTo>
                      <a:pt x="4475" y="1367"/>
                      <a:pt x="4560" y="1350"/>
                      <a:pt x="4647" y="1350"/>
                    </a:cubicBezTo>
                    <a:cubicBezTo>
                      <a:pt x="4824" y="1350"/>
                      <a:pt x="4991" y="1420"/>
                      <a:pt x="5116" y="1547"/>
                    </a:cubicBezTo>
                    <a:lnTo>
                      <a:pt x="19724" y="16397"/>
                    </a:lnTo>
                    <a:cubicBezTo>
                      <a:pt x="19915" y="16591"/>
                      <a:pt x="19972" y="16880"/>
                      <a:pt x="19868" y="17133"/>
                    </a:cubicBezTo>
                    <a:moveTo>
                      <a:pt x="10121" y="17549"/>
                    </a:moveTo>
                    <a:cubicBezTo>
                      <a:pt x="10017" y="17549"/>
                      <a:pt x="9922" y="17586"/>
                      <a:pt x="9824" y="17609"/>
                    </a:cubicBezTo>
                    <a:lnTo>
                      <a:pt x="3923" y="11612"/>
                    </a:lnTo>
                    <a:cubicBezTo>
                      <a:pt x="3946" y="11512"/>
                      <a:pt x="3982" y="11415"/>
                      <a:pt x="3982" y="11311"/>
                    </a:cubicBezTo>
                    <a:lnTo>
                      <a:pt x="3983" y="3180"/>
                    </a:lnTo>
                    <a:lnTo>
                      <a:pt x="18119" y="17549"/>
                    </a:lnTo>
                    <a:cubicBezTo>
                      <a:pt x="18119" y="17549"/>
                      <a:pt x="10121" y="17549"/>
                      <a:pt x="10121" y="17549"/>
                    </a:cubicBezTo>
                    <a:close/>
                    <a:moveTo>
                      <a:pt x="9182" y="17945"/>
                    </a:moveTo>
                    <a:lnTo>
                      <a:pt x="7109" y="20052"/>
                    </a:lnTo>
                    <a:cubicBezTo>
                      <a:pt x="6939" y="20224"/>
                      <a:pt x="6742" y="20249"/>
                      <a:pt x="6640" y="20249"/>
                    </a:cubicBezTo>
                    <a:cubicBezTo>
                      <a:pt x="6537" y="20249"/>
                      <a:pt x="6339" y="20224"/>
                      <a:pt x="6170" y="20052"/>
                    </a:cubicBezTo>
                    <a:lnTo>
                      <a:pt x="1522" y="15327"/>
                    </a:lnTo>
                    <a:cubicBezTo>
                      <a:pt x="1352" y="15154"/>
                      <a:pt x="1327" y="14953"/>
                      <a:pt x="1327" y="14850"/>
                    </a:cubicBezTo>
                    <a:cubicBezTo>
                      <a:pt x="1327" y="14745"/>
                      <a:pt x="1352" y="14544"/>
                      <a:pt x="1522" y="14373"/>
                    </a:cubicBezTo>
                    <a:lnTo>
                      <a:pt x="3593" y="12266"/>
                    </a:lnTo>
                    <a:cubicBezTo>
                      <a:pt x="3599" y="12260"/>
                      <a:pt x="3601" y="12251"/>
                      <a:pt x="3607" y="12245"/>
                    </a:cubicBezTo>
                    <a:lnTo>
                      <a:pt x="9202" y="17932"/>
                    </a:lnTo>
                    <a:cubicBezTo>
                      <a:pt x="9196" y="17937"/>
                      <a:pt x="9187" y="17939"/>
                      <a:pt x="9182" y="17945"/>
                    </a:cubicBezTo>
                    <a:moveTo>
                      <a:pt x="6056" y="593"/>
                    </a:moveTo>
                    <a:cubicBezTo>
                      <a:pt x="5675" y="205"/>
                      <a:pt x="5165" y="0"/>
                      <a:pt x="4647" y="0"/>
                    </a:cubicBezTo>
                    <a:cubicBezTo>
                      <a:pt x="4390" y="0"/>
                      <a:pt x="4132" y="49"/>
                      <a:pt x="3885" y="154"/>
                    </a:cubicBezTo>
                    <a:cubicBezTo>
                      <a:pt x="3141" y="467"/>
                      <a:pt x="2655" y="1205"/>
                      <a:pt x="2655" y="2025"/>
                    </a:cubicBezTo>
                    <a:lnTo>
                      <a:pt x="2654" y="11311"/>
                    </a:lnTo>
                    <a:lnTo>
                      <a:pt x="583" y="13418"/>
                    </a:lnTo>
                    <a:cubicBezTo>
                      <a:pt x="-195" y="14208"/>
                      <a:pt x="-195" y="15491"/>
                      <a:pt x="583" y="16281"/>
                    </a:cubicBezTo>
                    <a:lnTo>
                      <a:pt x="5231" y="21006"/>
                    </a:lnTo>
                    <a:cubicBezTo>
                      <a:pt x="5620" y="21402"/>
                      <a:pt x="6131" y="21599"/>
                      <a:pt x="6640" y="21599"/>
                    </a:cubicBezTo>
                    <a:cubicBezTo>
                      <a:pt x="7150" y="21599"/>
                      <a:pt x="7659" y="21402"/>
                      <a:pt x="8048" y="21006"/>
                    </a:cubicBezTo>
                    <a:lnTo>
                      <a:pt x="10121" y="18900"/>
                    </a:lnTo>
                    <a:lnTo>
                      <a:pt x="19255" y="18900"/>
                    </a:lnTo>
                    <a:cubicBezTo>
                      <a:pt x="20062" y="18900"/>
                      <a:pt x="20788" y="18407"/>
                      <a:pt x="21095" y="17650"/>
                    </a:cubicBezTo>
                    <a:cubicBezTo>
                      <a:pt x="21405" y="16893"/>
                      <a:pt x="21234" y="16022"/>
                      <a:pt x="20663" y="15443"/>
                    </a:cubicBezTo>
                    <a:cubicBezTo>
                      <a:pt x="20663" y="15443"/>
                      <a:pt x="6056" y="593"/>
                      <a:pt x="6056" y="59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57" name="AutoShape 138"/>
              <p:cNvSpPr>
                <a:spLocks/>
              </p:cNvSpPr>
              <p:nvPr/>
            </p:nvSpPr>
            <p:spPr bwMode="auto">
              <a:xfrm>
                <a:off x="4686300" y="1652588"/>
                <a:ext cx="217488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37" y="2880"/>
                    </a:moveTo>
                    <a:lnTo>
                      <a:pt x="1437" y="2885"/>
                    </a:lnTo>
                    <a:cubicBezTo>
                      <a:pt x="10965" y="2885"/>
                      <a:pt x="18717" y="10637"/>
                      <a:pt x="18717" y="20165"/>
                    </a:cubicBezTo>
                    <a:lnTo>
                      <a:pt x="18720" y="20165"/>
                    </a:lnTo>
                    <a:cubicBezTo>
                      <a:pt x="18722" y="20959"/>
                      <a:pt x="19366" y="21600"/>
                      <a:pt x="20160" y="21600"/>
                    </a:cubicBezTo>
                    <a:cubicBezTo>
                      <a:pt x="20955" y="21600"/>
                      <a:pt x="21599" y="20956"/>
                      <a:pt x="21599" y="20160"/>
                    </a:cubicBezTo>
                    <a:cubicBezTo>
                      <a:pt x="21599" y="20155"/>
                      <a:pt x="21597" y="20152"/>
                      <a:pt x="21597" y="20148"/>
                    </a:cubicBezTo>
                    <a:cubicBezTo>
                      <a:pt x="21588" y="9034"/>
                      <a:pt x="12588" y="28"/>
                      <a:pt x="1476" y="8"/>
                    </a:cubicBezTo>
                    <a:cubicBezTo>
                      <a:pt x="1465" y="7"/>
                      <a:pt x="1454" y="0"/>
                      <a:pt x="1440" y="0"/>
                    </a:cubicBezTo>
                    <a:cubicBezTo>
                      <a:pt x="644" y="0"/>
                      <a:pt x="0" y="644"/>
                      <a:pt x="0" y="1440"/>
                    </a:cubicBezTo>
                    <a:cubicBezTo>
                      <a:pt x="0" y="2234"/>
                      <a:pt x="644" y="2878"/>
                      <a:pt x="1437" y="2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+mn-cs"/>
                  <a:sym typeface="Gill Sans" charset="0"/>
                </a:endParaRP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5073066" y="4010025"/>
            <a:ext cx="866775" cy="866775"/>
            <a:chOff x="7580313" y="4010025"/>
            <a:chExt cx="866775" cy="866775"/>
          </a:xfrm>
        </p:grpSpPr>
        <p:sp>
          <p:nvSpPr>
            <p:cNvPr id="59" name="Oval 58"/>
            <p:cNvSpPr>
              <a:spLocks noChangeArrowheads="1"/>
            </p:cNvSpPr>
            <p:nvPr/>
          </p:nvSpPr>
          <p:spPr bwMode="auto">
            <a:xfrm>
              <a:off x="7580313" y="4010025"/>
              <a:ext cx="866775" cy="866775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60" name="AutoShape 139"/>
            <p:cNvSpPr>
              <a:spLocks/>
            </p:cNvSpPr>
            <p:nvPr/>
          </p:nvSpPr>
          <p:spPr bwMode="auto">
            <a:xfrm>
              <a:off x="7775277" y="4175233"/>
              <a:ext cx="507536" cy="491920"/>
            </a:xfrm>
            <a:custGeom>
              <a:avLst/>
              <a:gdLst>
                <a:gd name="T0" fmla="+- 0 10800 104"/>
                <a:gd name="T1" fmla="*/ T0 w 21392"/>
                <a:gd name="T2" fmla="*/ 10800 h 21600"/>
                <a:gd name="T3" fmla="+- 0 10800 104"/>
                <a:gd name="T4" fmla="*/ T3 w 21392"/>
                <a:gd name="T5" fmla="*/ 10800 h 21600"/>
                <a:gd name="T6" fmla="+- 0 10800 104"/>
                <a:gd name="T7" fmla="*/ T6 w 21392"/>
                <a:gd name="T8" fmla="*/ 10800 h 21600"/>
                <a:gd name="T9" fmla="+- 0 10800 104"/>
                <a:gd name="T10" fmla="*/ T9 w 2139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92" h="21600">
                  <a:moveTo>
                    <a:pt x="15768" y="12794"/>
                  </a:moveTo>
                  <a:cubicBezTo>
                    <a:pt x="15426" y="13150"/>
                    <a:pt x="15271" y="13651"/>
                    <a:pt x="15350" y="14142"/>
                  </a:cubicBezTo>
                  <a:lnTo>
                    <a:pt x="16296" y="20031"/>
                  </a:lnTo>
                  <a:lnTo>
                    <a:pt x="11443" y="17309"/>
                  </a:lnTo>
                  <a:cubicBezTo>
                    <a:pt x="11210" y="17178"/>
                    <a:pt x="10953" y="17112"/>
                    <a:pt x="10696" y="17112"/>
                  </a:cubicBezTo>
                  <a:cubicBezTo>
                    <a:pt x="10439" y="17112"/>
                    <a:pt x="10182" y="17178"/>
                    <a:pt x="9949" y="17309"/>
                  </a:cubicBezTo>
                  <a:lnTo>
                    <a:pt x="5095" y="20031"/>
                  </a:lnTo>
                  <a:lnTo>
                    <a:pt x="6042" y="14142"/>
                  </a:lnTo>
                  <a:cubicBezTo>
                    <a:pt x="6121" y="13651"/>
                    <a:pt x="5966" y="13150"/>
                    <a:pt x="5624" y="12794"/>
                  </a:cubicBezTo>
                  <a:lnTo>
                    <a:pt x="1545" y="8550"/>
                  </a:lnTo>
                  <a:lnTo>
                    <a:pt x="7111" y="7685"/>
                  </a:lnTo>
                  <a:cubicBezTo>
                    <a:pt x="7619" y="7607"/>
                    <a:pt x="8057" y="7275"/>
                    <a:pt x="8276" y="6802"/>
                  </a:cubicBezTo>
                  <a:lnTo>
                    <a:pt x="10696" y="1568"/>
                  </a:lnTo>
                  <a:lnTo>
                    <a:pt x="13116" y="6802"/>
                  </a:lnTo>
                  <a:cubicBezTo>
                    <a:pt x="13334" y="7275"/>
                    <a:pt x="13772" y="7607"/>
                    <a:pt x="14280" y="7685"/>
                  </a:cubicBezTo>
                  <a:lnTo>
                    <a:pt x="19847" y="8550"/>
                  </a:lnTo>
                  <a:cubicBezTo>
                    <a:pt x="19847" y="8550"/>
                    <a:pt x="15768" y="12794"/>
                    <a:pt x="15768" y="12794"/>
                  </a:cubicBezTo>
                  <a:close/>
                  <a:moveTo>
                    <a:pt x="21312" y="8051"/>
                  </a:moveTo>
                  <a:cubicBezTo>
                    <a:pt x="21127" y="7495"/>
                    <a:pt x="20652" y="7088"/>
                    <a:pt x="20080" y="6999"/>
                  </a:cubicBezTo>
                  <a:lnTo>
                    <a:pt x="14514" y="6136"/>
                  </a:lnTo>
                  <a:lnTo>
                    <a:pt x="12094" y="901"/>
                  </a:lnTo>
                  <a:cubicBezTo>
                    <a:pt x="11840" y="351"/>
                    <a:pt x="11295" y="0"/>
                    <a:pt x="10696" y="0"/>
                  </a:cubicBezTo>
                  <a:cubicBezTo>
                    <a:pt x="10097" y="0"/>
                    <a:pt x="9552" y="351"/>
                    <a:pt x="9297" y="901"/>
                  </a:cubicBezTo>
                  <a:lnTo>
                    <a:pt x="6878" y="6136"/>
                  </a:lnTo>
                  <a:lnTo>
                    <a:pt x="1311" y="6999"/>
                  </a:lnTo>
                  <a:cubicBezTo>
                    <a:pt x="739" y="7088"/>
                    <a:pt x="264" y="7495"/>
                    <a:pt x="80" y="8051"/>
                  </a:cubicBezTo>
                  <a:cubicBezTo>
                    <a:pt x="-104" y="8609"/>
                    <a:pt x="35" y="9224"/>
                    <a:pt x="439" y="9644"/>
                  </a:cubicBezTo>
                  <a:lnTo>
                    <a:pt x="4518" y="13889"/>
                  </a:lnTo>
                  <a:lnTo>
                    <a:pt x="3572" y="19777"/>
                  </a:lnTo>
                  <a:cubicBezTo>
                    <a:pt x="3476" y="20370"/>
                    <a:pt x="3722" y="20966"/>
                    <a:pt x="4206" y="21313"/>
                  </a:cubicBezTo>
                  <a:cubicBezTo>
                    <a:pt x="4471" y="21503"/>
                    <a:pt x="4783" y="21600"/>
                    <a:pt x="5095" y="21600"/>
                  </a:cubicBezTo>
                  <a:cubicBezTo>
                    <a:pt x="5352" y="21600"/>
                    <a:pt x="5609" y="21534"/>
                    <a:pt x="5843" y="21404"/>
                  </a:cubicBezTo>
                  <a:lnTo>
                    <a:pt x="10696" y="18681"/>
                  </a:lnTo>
                  <a:lnTo>
                    <a:pt x="15549" y="21404"/>
                  </a:lnTo>
                  <a:cubicBezTo>
                    <a:pt x="15782" y="21534"/>
                    <a:pt x="16040" y="21600"/>
                    <a:pt x="16296" y="21600"/>
                  </a:cubicBezTo>
                  <a:cubicBezTo>
                    <a:pt x="16608" y="21600"/>
                    <a:pt x="16920" y="21503"/>
                    <a:pt x="17186" y="21313"/>
                  </a:cubicBezTo>
                  <a:cubicBezTo>
                    <a:pt x="17669" y="20966"/>
                    <a:pt x="17915" y="20370"/>
                    <a:pt x="17820" y="19777"/>
                  </a:cubicBezTo>
                  <a:lnTo>
                    <a:pt x="16873" y="13889"/>
                  </a:lnTo>
                  <a:lnTo>
                    <a:pt x="20953" y="9644"/>
                  </a:lnTo>
                  <a:cubicBezTo>
                    <a:pt x="21357" y="9224"/>
                    <a:pt x="21496" y="8609"/>
                    <a:pt x="21312" y="805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006075" y="407682"/>
            <a:ext cx="6179850" cy="995467"/>
            <a:chOff x="5988387" y="483017"/>
            <a:chExt cx="12359700" cy="1990933"/>
          </a:xfrm>
        </p:grpSpPr>
        <p:sp>
          <p:nvSpPr>
            <p:cNvPr id="64" name="TextBox 63"/>
            <p:cNvSpPr txBox="1"/>
            <p:nvPr/>
          </p:nvSpPr>
          <p:spPr>
            <a:xfrm>
              <a:off x="5988387" y="483017"/>
              <a:ext cx="12359700" cy="1077201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Lato Regular"/>
                  <a:ea typeface="+mn-ea"/>
                  <a:cs typeface="Lato Regular"/>
                </a:rPr>
                <a:t>车主服务</a:t>
              </a:r>
              <a:endParaRPr kumimoji="0" lang="id-ID" sz="32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Lato Regular"/>
                <a:ea typeface="+mn-ea"/>
                <a:cs typeface="Lato Regular"/>
              </a:endParaRPr>
            </a:p>
          </p:txBody>
        </p:sp>
        <p:sp>
          <p:nvSpPr>
            <p:cNvPr id="65" name="Subtitle 2"/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87636" rtl="0" eaLnBrk="1" fontAlgn="auto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zh-CN" altLang="en-US" sz="155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Lato Light"/>
                  <a:ea typeface="+mn-ea"/>
                  <a:cs typeface="Lato Light"/>
                </a:rPr>
                <a:t>顺势利导，为车主提供加油外的更多非油服务</a:t>
              </a:r>
              <a:endParaRPr kumimoji="0" lang="en-US" sz="1550" b="0" i="0" u="none" strike="noStrike" kern="1200" cap="none" spc="0" normalizeH="0" baseline="0" noProof="0" dirty="0">
                <a:ln>
                  <a:noFill/>
                </a:ln>
                <a:solidFill>
                  <a:srgbClr val="00B393"/>
                </a:solidFill>
                <a:effectLst/>
                <a:uLnTx/>
                <a:uFillTx/>
                <a:latin typeface="Lato Light"/>
                <a:ea typeface="+mn-ea"/>
                <a:cs typeface="Lato Light"/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7371507" y="2334168"/>
            <a:ext cx="2088997" cy="2585305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Lato Light"/>
                <a:ea typeface="+mn-ea"/>
                <a:cs typeface="Lato Regular"/>
              </a:rPr>
              <a:t>违章</a:t>
            </a:r>
            <a:r>
              <a:rPr lang="zh-CN" altLang="en-US" b="1" dirty="0">
                <a:solidFill>
                  <a:srgbClr val="44546A"/>
                </a:solidFill>
                <a:latin typeface="Lato Light"/>
                <a:cs typeface="Lato Regular"/>
              </a:rPr>
              <a:t>订阅与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Lato Light"/>
                <a:ea typeface="+mn-ea"/>
                <a:cs typeface="Lato Regular"/>
              </a:rPr>
              <a:t>代办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Lato Light"/>
              <a:ea typeface="+mn-ea"/>
              <a:cs typeface="Lato Regular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Lato Light"/>
                <a:ea typeface="+mn-ea"/>
                <a:cs typeface="Lato Regular"/>
              </a:rPr>
              <a:t>年审代办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Lato Light"/>
              <a:ea typeface="+mn-ea"/>
              <a:cs typeface="Lato Regular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zh-CN" altLang="en-US" b="1" dirty="0">
                <a:solidFill>
                  <a:srgbClr val="44546A"/>
                </a:solidFill>
                <a:latin typeface="Lato Light"/>
                <a:cs typeface="Lato Regular"/>
              </a:rPr>
              <a:t>国际驾照办理</a:t>
            </a:r>
            <a:endParaRPr lang="en-US" altLang="zh-CN" b="1" dirty="0">
              <a:solidFill>
                <a:srgbClr val="44546A"/>
              </a:solidFill>
              <a:latin typeface="Lato Light"/>
              <a:cs typeface="Lato Regular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zh-CN" altLang="en-US" b="1" dirty="0">
                <a:solidFill>
                  <a:srgbClr val="44546A"/>
                </a:solidFill>
                <a:latin typeface="Lato Light"/>
                <a:cs typeface="Lato Regular"/>
              </a:rPr>
              <a:t>实时路况</a:t>
            </a:r>
            <a:endParaRPr lang="en-US" altLang="zh-CN" b="1" dirty="0">
              <a:solidFill>
                <a:srgbClr val="44546A"/>
              </a:solidFill>
              <a:latin typeface="Lato Light"/>
              <a:cs typeface="Lato Regular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Lato Light"/>
                <a:ea typeface="+mn-ea"/>
                <a:cs typeface="Lato Regular"/>
              </a:rPr>
              <a:t>道路救援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Lato Light"/>
              <a:ea typeface="+mn-ea"/>
              <a:cs typeface="Lato Regular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zh-CN" b="1" dirty="0">
                <a:solidFill>
                  <a:srgbClr val="44546A"/>
                </a:solidFill>
                <a:latin typeface="Lato Light"/>
                <a:cs typeface="Lato Regular"/>
              </a:rPr>
              <a:t>……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Lato Light"/>
              <a:ea typeface="+mn-ea"/>
              <a:cs typeface="Lato Regular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D5C0E945-D477-48F4-A06F-169C28B63717}"/>
              </a:ext>
            </a:extLst>
          </p:cNvPr>
          <p:cNvSpPr txBox="1"/>
          <p:nvPr/>
        </p:nvSpPr>
        <p:spPr>
          <a:xfrm>
            <a:off x="3358566" y="6127152"/>
            <a:ext cx="465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加油</a:t>
            </a:r>
          </a:p>
        </p:txBody>
      </p:sp>
    </p:spTree>
    <p:extLst>
      <p:ext uri="{BB962C8B-B14F-4D97-AF65-F5344CB8AC3E}">
        <p14:creationId xmlns:p14="http://schemas.microsoft.com/office/powerpoint/2010/main" val="2874092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00B050"/>
        </a:solidFill>
        <a:ln w="19050" cap="flat" cmpd="sng">
          <a:noFill/>
          <a:miter lim="800000"/>
          <a:headEnd/>
          <a:tailEnd/>
        </a:ln>
        <a:effectLst>
          <a:outerShdw dist="20000" dir="5400000" algn="ctr" rotWithShape="0">
            <a:srgbClr val="000000">
              <a:alpha val="32999"/>
            </a:srgbClr>
          </a:outerShdw>
        </a:effectLst>
      </a:spPr>
      <a:bodyPr lIns="93982" tIns="93894" rIns="93982" bIns="93894" anchor="ctr"/>
      <a:lstStyle>
        <a:defPPr algn="ctr">
          <a:defRPr sz="24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 algn="ctr">
          <a:defRPr sz="2000" dirty="0" smtClean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Color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9C600"/>
      </a:accent1>
      <a:accent2>
        <a:srgbClr val="00B393"/>
      </a:accent2>
      <a:accent3>
        <a:srgbClr val="00BAF7"/>
      </a:accent3>
      <a:accent4>
        <a:srgbClr val="FFC000"/>
      </a:accent4>
      <a:accent5>
        <a:srgbClr val="F61A00"/>
      </a:accent5>
      <a:accent6>
        <a:srgbClr val="343E48"/>
      </a:accent6>
      <a:hlink>
        <a:srgbClr val="0563C1"/>
      </a:hlink>
      <a:folHlink>
        <a:srgbClr val="954F72"/>
      </a:folHlink>
    </a:clrScheme>
    <a:fontScheme name="Lato">
      <a:majorFont>
        <a:latin typeface="Lato Regular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 fontAlgn="base">
          <a:lnSpc>
            <a:spcPct val="150000"/>
          </a:lnSpc>
          <a:spcBef>
            <a:spcPct val="0"/>
          </a:spcBef>
          <a:spcAft>
            <a:spcPct val="0"/>
          </a:spcAft>
          <a:defRPr dirty="0">
            <a:solidFill>
              <a:srgbClr val="44546A"/>
            </a:solidFill>
            <a:latin typeface="微软雅黑" panose="020B0503020204020204" pitchFamily="34" charset="-122"/>
            <a:ea typeface="微软雅黑" panose="020B0503020204020204" pitchFamily="34" charset="-122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Theme">
  <a:themeElements>
    <a:clrScheme name="Color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9C600"/>
      </a:accent1>
      <a:accent2>
        <a:srgbClr val="00B393"/>
      </a:accent2>
      <a:accent3>
        <a:srgbClr val="00BAF7"/>
      </a:accent3>
      <a:accent4>
        <a:srgbClr val="FFC000"/>
      </a:accent4>
      <a:accent5>
        <a:srgbClr val="F61A00"/>
      </a:accent5>
      <a:accent6>
        <a:srgbClr val="343E48"/>
      </a:accent6>
      <a:hlink>
        <a:srgbClr val="0563C1"/>
      </a:hlink>
      <a:folHlink>
        <a:srgbClr val="954F72"/>
      </a:folHlink>
    </a:clrScheme>
    <a:fontScheme name="Lato">
      <a:majorFont>
        <a:latin typeface="Lato Regular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Office Theme">
  <a:themeElements>
    <a:clrScheme name="Color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9C600"/>
      </a:accent1>
      <a:accent2>
        <a:srgbClr val="00B393"/>
      </a:accent2>
      <a:accent3>
        <a:srgbClr val="00BAF7"/>
      </a:accent3>
      <a:accent4>
        <a:srgbClr val="FFC000"/>
      </a:accent4>
      <a:accent5>
        <a:srgbClr val="F61A00"/>
      </a:accent5>
      <a:accent6>
        <a:srgbClr val="343E48"/>
      </a:accent6>
      <a:hlink>
        <a:srgbClr val="0563C1"/>
      </a:hlink>
      <a:folHlink>
        <a:srgbClr val="954F72"/>
      </a:folHlink>
    </a:clrScheme>
    <a:fontScheme name="Lato">
      <a:majorFont>
        <a:latin typeface="Lato Regular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Office Theme">
  <a:themeElements>
    <a:clrScheme name="Project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2B43"/>
      </a:accent1>
      <a:accent2>
        <a:srgbClr val="DF361F"/>
      </a:accent2>
      <a:accent3>
        <a:srgbClr val="FA9C00"/>
      </a:accent3>
      <a:accent4>
        <a:srgbClr val="90BC33"/>
      </a:accent4>
      <a:accent5>
        <a:srgbClr val="00B09B"/>
      </a:accent5>
      <a:accent6>
        <a:srgbClr val="0175B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0_New theme">
    <a:dk1>
      <a:srgbClr val="262626"/>
    </a:dk1>
    <a:lt1>
      <a:srgbClr val="FFFFFF"/>
    </a:lt1>
    <a:dk2>
      <a:srgbClr val="262626"/>
    </a:dk2>
    <a:lt2>
      <a:srgbClr val="FFFFFF"/>
    </a:lt2>
    <a:accent1>
      <a:srgbClr val="237DB9"/>
    </a:accent1>
    <a:accent2>
      <a:srgbClr val="15AA96"/>
    </a:accent2>
    <a:accent3>
      <a:srgbClr val="9BB955"/>
    </a:accent3>
    <a:accent4>
      <a:srgbClr val="F19B14"/>
    </a:accent4>
    <a:accent5>
      <a:srgbClr val="BE382C"/>
    </a:accent5>
    <a:accent6>
      <a:srgbClr val="633247"/>
    </a:accent6>
    <a:hlink>
      <a:srgbClr val="FFFFFF"/>
    </a:hlink>
    <a:folHlink>
      <a:srgbClr val="595959"/>
    </a:folHlink>
  </a:clrScheme>
  <a:fontScheme name="Roboto">
    <a:majorFont>
      <a:latin typeface="Roboto Medium"/>
      <a:ea typeface=""/>
      <a:cs typeface="FontAwesome"/>
    </a:majorFont>
    <a:minorFont>
      <a:latin typeface="Roboto Condensed"/>
      <a:ea typeface=""/>
      <a:cs typeface="FontAwesome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5320</TotalTime>
  <Words>2200</Words>
  <Application>Microsoft Office PowerPoint</Application>
  <PresentationFormat>宽屏</PresentationFormat>
  <Paragraphs>289</Paragraphs>
  <Slides>24</Slides>
  <Notes>2</Notes>
  <HiddenSlides>1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24</vt:i4>
      </vt:variant>
    </vt:vector>
  </HeadingPairs>
  <TitlesOfParts>
    <vt:vector size="50" baseType="lpstr">
      <vt:lpstr>Adobe Heiti Std R</vt:lpstr>
      <vt:lpstr>Clear Sans</vt:lpstr>
      <vt:lpstr>Clear Sans Light</vt:lpstr>
      <vt:lpstr>Gill Sans</vt:lpstr>
      <vt:lpstr>Lato</vt:lpstr>
      <vt:lpstr>Lato Light</vt:lpstr>
      <vt:lpstr>Lato Regular</vt:lpstr>
      <vt:lpstr>Open Sans Light</vt:lpstr>
      <vt:lpstr>Raleway Light</vt:lpstr>
      <vt:lpstr>DengXian</vt:lpstr>
      <vt:lpstr>DengXian</vt:lpstr>
      <vt:lpstr>方正兰亭黑_GBK</vt:lpstr>
      <vt:lpstr>宋体</vt:lpstr>
      <vt:lpstr>宋体</vt:lpstr>
      <vt:lpstr>微软雅黑</vt:lpstr>
      <vt:lpstr>Arial</vt:lpstr>
      <vt:lpstr>Calibri</vt:lpstr>
      <vt:lpstr>Calibri Light</vt:lpstr>
      <vt:lpstr>Open Sans</vt:lpstr>
      <vt:lpstr>Wingdings</vt:lpstr>
      <vt:lpstr>Office 主题​​</vt:lpstr>
      <vt:lpstr>自定义设计方案</vt:lpstr>
      <vt:lpstr>3_Office Theme</vt:lpstr>
      <vt:lpstr>4_Office Theme</vt:lpstr>
      <vt:lpstr>5_Office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vkthe</cp:lastModifiedBy>
  <cp:revision>677</cp:revision>
  <cp:lastPrinted>2017-11-16T05:18:46Z</cp:lastPrinted>
  <dcterms:created xsi:type="dcterms:W3CDTF">2017-11-14T11:09:58Z</dcterms:created>
  <dcterms:modified xsi:type="dcterms:W3CDTF">2018-03-29T06:22:15Z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