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37.jpeg"/><Relationship Id="rId4" Type="http://schemas.openxmlformats.org/officeDocument/2006/relationships/image" Target="../media/image36.jpeg"/></Relationships>
</file>

<file path=ppt/slides/_rels/slide15.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image" Target="../media/image38.jpeg"/><Relationship Id="rId1" Type="http://schemas.openxmlformats.org/officeDocument/2006/relationships/slideLayout" Target="../slideLayouts/slideLayout1.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 Id="rId9" Type="http://schemas.openxmlformats.org/officeDocument/2006/relationships/image" Target="../media/image45.jpeg"/></Relationships>
</file>

<file path=ppt/slides/_rels/slide1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50.jpeg"/><Relationship Id="rId4" Type="http://schemas.openxmlformats.org/officeDocument/2006/relationships/image" Target="../media/image49.jpeg"/></Relationships>
</file>

<file path=ppt/slides/_rels/slide1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53.jpeg"/><Relationship Id="rId7" Type="http://schemas.openxmlformats.org/officeDocument/2006/relationships/image" Target="../media/image57.jpeg"/><Relationship Id="rId2" Type="http://schemas.openxmlformats.org/officeDocument/2006/relationships/image" Target="../media/image52.jpeg"/><Relationship Id="rId1" Type="http://schemas.openxmlformats.org/officeDocument/2006/relationships/slideLayout" Target="../slideLayouts/slideLayout1.xml"/><Relationship Id="rId6" Type="http://schemas.openxmlformats.org/officeDocument/2006/relationships/image" Target="../media/image56.jpeg"/><Relationship Id="rId5" Type="http://schemas.openxmlformats.org/officeDocument/2006/relationships/image" Target="../media/image55.jpeg"/><Relationship Id="rId4" Type="http://schemas.openxmlformats.org/officeDocument/2006/relationships/image" Target="../media/image54.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7.jpeg"/><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59.jpeg"/><Relationship Id="rId7" Type="http://schemas.openxmlformats.org/officeDocument/2006/relationships/image" Target="../media/image28.jpeg"/><Relationship Id="rId2" Type="http://schemas.openxmlformats.org/officeDocument/2006/relationships/image" Target="../media/image58.jpeg"/><Relationship Id="rId1" Type="http://schemas.openxmlformats.org/officeDocument/2006/relationships/slideLayout" Target="../slideLayouts/slideLayout1.xml"/><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image" Target="../media/image60.jpeg"/></Relationships>
</file>

<file path=ppt/slides/_rels/slide2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1.xml"/><Relationship Id="rId5" Type="http://schemas.openxmlformats.org/officeDocument/2006/relationships/image" Target="../media/image67.jpeg"/><Relationship Id="rId4" Type="http://schemas.openxmlformats.org/officeDocument/2006/relationships/image" Target="../media/image66.jpeg"/></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image" Target="../media/image8.jpeg"/><Relationship Id="rId4" Type="http://schemas.openxmlformats.org/officeDocument/2006/relationships/image" Target="../media/image11.jpeg"/><Relationship Id="rId9" Type="http://schemas.openxmlformats.org/officeDocument/2006/relationships/image" Target="../media/image16.jpeg"/></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23.jpeg"/><Relationship Id="rId10" Type="http://schemas.openxmlformats.org/officeDocument/2006/relationships/image" Target="../media/image28.jpeg"/><Relationship Id="rId4" Type="http://schemas.openxmlformats.org/officeDocument/2006/relationships/image" Target="../media/image22.jpeg"/><Relationship Id="rId9" Type="http://schemas.openxmlformats.org/officeDocument/2006/relationships/image" Target="../media/image27.jpeg"/></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489700"/>
            <a:ext cx="9140825" cy="355600"/>
          </a:xfrm>
          <a:custGeom>
            <a:avLst/>
            <a:gdLst>
              <a:gd name="connsiteX0" fmla="*/ 0 w 9140825"/>
              <a:gd name="connsiteY0" fmla="*/ 0 h 355600"/>
              <a:gd name="connsiteX1" fmla="*/ 9140825 w 9140825"/>
              <a:gd name="connsiteY1" fmla="*/ 0 h 355600"/>
              <a:gd name="connsiteX2" fmla="*/ 9140825 w 9140825"/>
              <a:gd name="connsiteY2" fmla="*/ 355600 h 355600"/>
              <a:gd name="connsiteX3" fmla="*/ 0 w 9140825"/>
              <a:gd name="connsiteY3" fmla="*/ 355600 h 355600"/>
              <a:gd name="connsiteX4" fmla="*/ 0 w 9140825"/>
              <a:gd name="connsiteY4" fmla="*/ 0 h 355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0825" h="355600">
                <a:moveTo>
                  <a:pt x="0" y="0"/>
                </a:moveTo>
                <a:lnTo>
                  <a:pt x="9140825" y="0"/>
                </a:lnTo>
                <a:lnTo>
                  <a:pt x="9140825" y="355600"/>
                </a:lnTo>
                <a:lnTo>
                  <a:pt x="0" y="3556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5400" y="723900"/>
            <a:ext cx="4013200" cy="9144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5892800"/>
            <a:ext cx="9144000" cy="609600"/>
          </a:xfrm>
          <a:prstGeom prst="rect">
            <a:avLst/>
          </a:prstGeom>
          <a:noFill/>
        </p:spPr>
      </p:pic>
      <p:pic>
        <p:nvPicPr>
          <p:cNvPr id="6" name="Picture 3"/>
          <p:cNvPicPr>
            <a:picLocks noChangeAspect="1" noChangeArrowheads="1"/>
          </p:cNvPicPr>
          <p:nvPr/>
        </p:nvPicPr>
        <p:blipFill>
          <a:blip r:embed="rId4"/>
          <a:srcRect/>
          <a:stretch>
            <a:fillRect/>
          </a:stretch>
        </p:blipFill>
        <p:spPr bwMode="auto">
          <a:xfrm>
            <a:off x="0" y="0"/>
            <a:ext cx="9144000" cy="5918200"/>
          </a:xfrm>
          <a:prstGeom prst="rect">
            <a:avLst/>
          </a:prstGeom>
          <a:noFill/>
        </p:spPr>
      </p:pic>
      <p:sp>
        <p:nvSpPr>
          <p:cNvPr id="2" name="TextBox 1"/>
          <p:cNvSpPr txBox="1"/>
          <p:nvPr/>
        </p:nvSpPr>
        <p:spPr>
          <a:xfrm>
            <a:off x="8547100" y="6096000"/>
            <a:ext cx="317500" cy="152400"/>
          </a:xfrm>
          <a:prstGeom prst="rect">
            <a:avLst/>
          </a:prstGeom>
          <a:noFill/>
        </p:spPr>
        <p:txBody>
          <a:bodyPr wrap="none" lIns="0" tIns="0" rIns="0" rtlCol="0">
            <a:spAutoFit/>
          </a:bodyPr>
          <a:lstStyle/>
          <a:p>
            <a:pPr>
              <a:lnSpc>
                <a:spcPts val="1200"/>
              </a:lnSpc>
              <a:tabLst/>
            </a:pPr>
            <a:r>
              <a:rPr lang="en-US" altLang="zh-CN" sz="1298" dirty="0" smtClean="0">
                <a:solidFill>
                  <a:srgbClr val="FFFFFF"/>
                </a:solidFill>
                <a:latin typeface="MS PGothic" pitchFamily="18" charset="0"/>
                <a:cs typeface="MS PGothic" pitchFamily="18" charset="0"/>
              </a:rPr>
              <a:t>保密</a:t>
            </a:r>
          </a:p>
        </p:txBody>
      </p:sp>
      <p:sp>
        <p:nvSpPr>
          <p:cNvPr id="7" name="TextBox 1"/>
          <p:cNvSpPr txBox="1"/>
          <p:nvPr/>
        </p:nvSpPr>
        <p:spPr>
          <a:xfrm>
            <a:off x="1409700" y="2451100"/>
            <a:ext cx="6210300" cy="533400"/>
          </a:xfrm>
          <a:prstGeom prst="rect">
            <a:avLst/>
          </a:prstGeom>
          <a:noFill/>
        </p:spPr>
        <p:txBody>
          <a:bodyPr wrap="none" lIns="0" tIns="0" rIns="0" rtlCol="0">
            <a:spAutoFit/>
          </a:bodyPr>
          <a:lstStyle/>
          <a:p>
            <a:pPr>
              <a:lnSpc>
                <a:spcPts val="4200"/>
              </a:lnSpc>
              <a:tabLst/>
            </a:pPr>
            <a:r>
              <a:rPr lang="en-US" altLang="zh-CN" sz="3204" b="1" dirty="0" smtClean="0">
                <a:solidFill>
                  <a:srgbClr val="FFFFFF"/>
                </a:solidFill>
                <a:latin typeface="微软雅黑" pitchFamily="18" charset="0"/>
                <a:cs typeface="微软雅黑" pitchFamily="18" charset="0"/>
              </a:rPr>
              <a:t>平安银行</a:t>
            </a:r>
            <a:r>
              <a:rPr lang="en-US" altLang="zh-CN" sz="3204" dirty="0" smtClean="0">
                <a:latin typeface="Times New Roman" pitchFamily="18" charset="0"/>
                <a:cs typeface="Times New Roman" pitchFamily="18" charset="0"/>
              </a:rPr>
              <a:t> </a:t>
            </a:r>
            <a:r>
              <a:rPr lang="en-US" altLang="zh-CN" sz="3204" b="1" dirty="0" smtClean="0">
                <a:solidFill>
                  <a:srgbClr val="FFFFFF"/>
                </a:solidFill>
                <a:latin typeface="微软雅黑" pitchFamily="18" charset="0"/>
                <a:cs typeface="微软雅黑" pitchFamily="18" charset="0"/>
              </a:rPr>
              <a:t>“电商见证宝”平台介绍</a:t>
            </a:r>
          </a:p>
        </p:txBody>
      </p:sp>
      <p:sp>
        <p:nvSpPr>
          <p:cNvPr id="8" name="TextBox 1"/>
          <p:cNvSpPr txBox="1"/>
          <p:nvPr/>
        </p:nvSpPr>
        <p:spPr>
          <a:xfrm>
            <a:off x="5422900" y="4330700"/>
            <a:ext cx="2222500" cy="254000"/>
          </a:xfrm>
          <a:prstGeom prst="rect">
            <a:avLst/>
          </a:prstGeom>
          <a:noFill/>
        </p:spPr>
        <p:txBody>
          <a:bodyPr wrap="none" lIns="0" tIns="0" rIns="0" rtlCol="0">
            <a:spAutoFit/>
          </a:bodyPr>
          <a:lstStyle/>
          <a:p>
            <a:pPr>
              <a:lnSpc>
                <a:spcPts val="2000"/>
              </a:lnSpc>
              <a:tabLst/>
            </a:pPr>
            <a:r>
              <a:rPr lang="en-US" altLang="zh-CN" sz="1596" b="1" dirty="0" smtClean="0">
                <a:solidFill>
                  <a:srgbClr val="FFFFFF"/>
                </a:solidFill>
                <a:latin typeface="微软雅黑" pitchFamily="18" charset="0"/>
                <a:cs typeface="微软雅黑" pitchFamily="18" charset="0"/>
              </a:rPr>
              <a:t>总行公司网络金融事业部</a:t>
            </a:r>
          </a:p>
        </p:txBody>
      </p:sp>
      <p:sp>
        <p:nvSpPr>
          <p:cNvPr id="9" name="TextBox 1"/>
          <p:cNvSpPr txBox="1"/>
          <p:nvPr/>
        </p:nvSpPr>
        <p:spPr>
          <a:xfrm>
            <a:off x="6032500" y="4724400"/>
            <a:ext cx="1028700" cy="254000"/>
          </a:xfrm>
          <a:prstGeom prst="rect">
            <a:avLst/>
          </a:prstGeom>
          <a:noFill/>
        </p:spPr>
        <p:txBody>
          <a:bodyPr wrap="none" lIns="0" tIns="0" rIns="0" rtlCol="0">
            <a:spAutoFit/>
          </a:bodyPr>
          <a:lstStyle/>
          <a:p>
            <a:pPr>
              <a:lnSpc>
                <a:spcPts val="2000"/>
              </a:lnSpc>
              <a:tabLst/>
            </a:pPr>
            <a:r>
              <a:rPr lang="en-US" altLang="zh-CN" sz="1598" b="1" dirty="0" smtClean="0">
                <a:solidFill>
                  <a:srgbClr val="FFFFFF"/>
                </a:solidFill>
                <a:latin typeface="微软雅黑" pitchFamily="18" charset="0"/>
                <a:cs typeface="微软雅黑" pitchFamily="18" charset="0"/>
              </a:rPr>
              <a:t>2017年8月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1435100" y="1325625"/>
            <a:ext cx="6340475" cy="536575"/>
          </a:xfrm>
          <a:custGeom>
            <a:avLst/>
            <a:gdLst>
              <a:gd name="connsiteX0" fmla="*/ 6327775 w 6340475"/>
              <a:gd name="connsiteY0" fmla="*/ 97790 h 536575"/>
              <a:gd name="connsiteX1" fmla="*/ 6242557 w 6340475"/>
              <a:gd name="connsiteY1" fmla="*/ 12700 h 536575"/>
              <a:gd name="connsiteX2" fmla="*/ 6242557 w 6340475"/>
              <a:gd name="connsiteY2" fmla="*/ 12700 h 536575"/>
              <a:gd name="connsiteX3" fmla="*/ 6242557 w 6340475"/>
              <a:gd name="connsiteY3" fmla="*/ 12700 h 536575"/>
              <a:gd name="connsiteX4" fmla="*/ 97916 w 6340475"/>
              <a:gd name="connsiteY4" fmla="*/ 12700 h 536575"/>
              <a:gd name="connsiteX5" fmla="*/ 97916 w 6340475"/>
              <a:gd name="connsiteY5" fmla="*/ 12700 h 536575"/>
              <a:gd name="connsiteX6" fmla="*/ 12700 w 6340475"/>
              <a:gd name="connsiteY6" fmla="*/ 97790 h 536575"/>
              <a:gd name="connsiteX7" fmla="*/ 12700 w 6340475"/>
              <a:gd name="connsiteY7" fmla="*/ 97790 h 536575"/>
              <a:gd name="connsiteX8" fmla="*/ 12700 w 6340475"/>
              <a:gd name="connsiteY8" fmla="*/ 97790 h 536575"/>
              <a:gd name="connsiteX9" fmla="*/ 12700 w 6340475"/>
              <a:gd name="connsiteY9" fmla="*/ 438658 h 536575"/>
              <a:gd name="connsiteX10" fmla="*/ 12700 w 6340475"/>
              <a:gd name="connsiteY10" fmla="*/ 438658 h 536575"/>
              <a:gd name="connsiteX11" fmla="*/ 97916 w 6340475"/>
              <a:gd name="connsiteY11" fmla="*/ 523875 h 536575"/>
              <a:gd name="connsiteX12" fmla="*/ 97916 w 6340475"/>
              <a:gd name="connsiteY12" fmla="*/ 523875 h 536575"/>
              <a:gd name="connsiteX13" fmla="*/ 97916 w 6340475"/>
              <a:gd name="connsiteY13" fmla="*/ 523875 h 536575"/>
              <a:gd name="connsiteX14" fmla="*/ 6242557 w 6340475"/>
              <a:gd name="connsiteY14" fmla="*/ 523875 h 536575"/>
              <a:gd name="connsiteX15" fmla="*/ 6242557 w 6340475"/>
              <a:gd name="connsiteY15" fmla="*/ 523875 h 536575"/>
              <a:gd name="connsiteX16" fmla="*/ 6327775 w 6340475"/>
              <a:gd name="connsiteY16" fmla="*/ 438658 h 536575"/>
              <a:gd name="connsiteX17" fmla="*/ 6327775 w 6340475"/>
              <a:gd name="connsiteY17" fmla="*/ 438658 h 536575"/>
              <a:gd name="connsiteX18" fmla="*/ 6327775 w 6340475"/>
              <a:gd name="connsiteY18" fmla="*/ 97790 h 5365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6575">
                <a:moveTo>
                  <a:pt x="6327775" y="97790"/>
                </a:moveTo>
                <a:cubicBezTo>
                  <a:pt x="6327775" y="50800"/>
                  <a:pt x="6289675" y="12700"/>
                  <a:pt x="6242557" y="12700"/>
                </a:cubicBezTo>
                <a:cubicBezTo>
                  <a:pt x="6242557" y="12700"/>
                  <a:pt x="6242557" y="12700"/>
                  <a:pt x="6242557" y="12700"/>
                </a:cubicBezTo>
                <a:lnTo>
                  <a:pt x="6242557" y="12700"/>
                </a:lnTo>
                <a:lnTo>
                  <a:pt x="97916" y="12700"/>
                </a:lnTo>
                <a:lnTo>
                  <a:pt x="97916" y="12700"/>
                </a:lnTo>
                <a:cubicBezTo>
                  <a:pt x="50800" y="12700"/>
                  <a:pt x="12700" y="50800"/>
                  <a:pt x="12700" y="97790"/>
                </a:cubicBezTo>
                <a:cubicBezTo>
                  <a:pt x="12700" y="97790"/>
                  <a:pt x="12700" y="97790"/>
                  <a:pt x="12700" y="97790"/>
                </a:cubicBezTo>
                <a:lnTo>
                  <a:pt x="12700" y="97790"/>
                </a:lnTo>
                <a:lnTo>
                  <a:pt x="12700" y="438658"/>
                </a:lnTo>
                <a:lnTo>
                  <a:pt x="12700" y="438658"/>
                </a:lnTo>
                <a:cubicBezTo>
                  <a:pt x="12700" y="485647"/>
                  <a:pt x="50800" y="523875"/>
                  <a:pt x="97916" y="523875"/>
                </a:cubicBezTo>
                <a:cubicBezTo>
                  <a:pt x="97916" y="523875"/>
                  <a:pt x="97916" y="523875"/>
                  <a:pt x="97916" y="523875"/>
                </a:cubicBezTo>
                <a:lnTo>
                  <a:pt x="97916" y="523875"/>
                </a:lnTo>
                <a:lnTo>
                  <a:pt x="6242557" y="523875"/>
                </a:lnTo>
                <a:lnTo>
                  <a:pt x="6242557" y="523875"/>
                </a:lnTo>
                <a:cubicBezTo>
                  <a:pt x="6289675" y="523875"/>
                  <a:pt x="6327775" y="485647"/>
                  <a:pt x="6327775" y="438658"/>
                </a:cubicBezTo>
                <a:cubicBezTo>
                  <a:pt x="6327775" y="438658"/>
                  <a:pt x="6327775" y="438658"/>
                  <a:pt x="6327775" y="438658"/>
                </a:cubicBezTo>
                <a:lnTo>
                  <a:pt x="6327775" y="97790"/>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1779651" y="1101725"/>
            <a:ext cx="1550923" cy="492125"/>
          </a:xfrm>
          <a:custGeom>
            <a:avLst/>
            <a:gdLst>
              <a:gd name="connsiteX0" fmla="*/ 1550923 w 1550923"/>
              <a:gd name="connsiteY0" fmla="*/ 47878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8 h 492125"/>
              <a:gd name="connsiteX7" fmla="*/ 0 w 1550923"/>
              <a:gd name="connsiteY7" fmla="*/ 47878 h 492125"/>
              <a:gd name="connsiteX8" fmla="*/ 0 w 1550923"/>
              <a:gd name="connsiteY8" fmla="*/ 47878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8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8"/>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8"/>
                </a:cubicBezTo>
                <a:cubicBezTo>
                  <a:pt x="0" y="47878"/>
                  <a:pt x="0" y="47878"/>
                  <a:pt x="0" y="47878"/>
                </a:cubicBezTo>
                <a:lnTo>
                  <a:pt x="0" y="47878"/>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8"/>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435100" y="2192401"/>
            <a:ext cx="6340475" cy="536447"/>
          </a:xfrm>
          <a:custGeom>
            <a:avLst/>
            <a:gdLst>
              <a:gd name="connsiteX0" fmla="*/ 6327775 w 6340475"/>
              <a:gd name="connsiteY0" fmla="*/ 97789 h 536447"/>
              <a:gd name="connsiteX1" fmla="*/ 6242557 w 6340475"/>
              <a:gd name="connsiteY1" fmla="*/ 12700 h 536447"/>
              <a:gd name="connsiteX2" fmla="*/ 6242557 w 6340475"/>
              <a:gd name="connsiteY2" fmla="*/ 12700 h 536447"/>
              <a:gd name="connsiteX3" fmla="*/ 6242557 w 6340475"/>
              <a:gd name="connsiteY3" fmla="*/ 12700 h 536447"/>
              <a:gd name="connsiteX4" fmla="*/ 97916 w 6340475"/>
              <a:gd name="connsiteY4" fmla="*/ 12700 h 536447"/>
              <a:gd name="connsiteX5" fmla="*/ 97916 w 6340475"/>
              <a:gd name="connsiteY5" fmla="*/ 12700 h 536447"/>
              <a:gd name="connsiteX6" fmla="*/ 12700 w 6340475"/>
              <a:gd name="connsiteY6" fmla="*/ 97789 h 536447"/>
              <a:gd name="connsiteX7" fmla="*/ 12700 w 6340475"/>
              <a:gd name="connsiteY7" fmla="*/ 97789 h 536447"/>
              <a:gd name="connsiteX8" fmla="*/ 12700 w 6340475"/>
              <a:gd name="connsiteY8" fmla="*/ 97789 h 536447"/>
              <a:gd name="connsiteX9" fmla="*/ 12700 w 6340475"/>
              <a:gd name="connsiteY9" fmla="*/ 438657 h 536447"/>
              <a:gd name="connsiteX10" fmla="*/ 12700 w 6340475"/>
              <a:gd name="connsiteY10" fmla="*/ 438657 h 536447"/>
              <a:gd name="connsiteX11" fmla="*/ 97916 w 6340475"/>
              <a:gd name="connsiteY11" fmla="*/ 523747 h 536447"/>
              <a:gd name="connsiteX12" fmla="*/ 97916 w 6340475"/>
              <a:gd name="connsiteY12" fmla="*/ 523747 h 536447"/>
              <a:gd name="connsiteX13" fmla="*/ 97916 w 6340475"/>
              <a:gd name="connsiteY13" fmla="*/ 523747 h 536447"/>
              <a:gd name="connsiteX14" fmla="*/ 6242557 w 6340475"/>
              <a:gd name="connsiteY14" fmla="*/ 523747 h 536447"/>
              <a:gd name="connsiteX15" fmla="*/ 6242557 w 6340475"/>
              <a:gd name="connsiteY15" fmla="*/ 523747 h 536447"/>
              <a:gd name="connsiteX16" fmla="*/ 6327775 w 6340475"/>
              <a:gd name="connsiteY16" fmla="*/ 438657 h 536447"/>
              <a:gd name="connsiteX17" fmla="*/ 6327775 w 6340475"/>
              <a:gd name="connsiteY17" fmla="*/ 438657 h 536447"/>
              <a:gd name="connsiteX18" fmla="*/ 6327775 w 6340475"/>
              <a:gd name="connsiteY18" fmla="*/ 97789 h 53644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6447">
                <a:moveTo>
                  <a:pt x="6327775" y="97789"/>
                </a:moveTo>
                <a:cubicBezTo>
                  <a:pt x="6327775" y="50800"/>
                  <a:pt x="6289675" y="12700"/>
                  <a:pt x="6242557" y="12700"/>
                </a:cubicBezTo>
                <a:cubicBezTo>
                  <a:pt x="6242557" y="12700"/>
                  <a:pt x="6242557" y="12700"/>
                  <a:pt x="6242557" y="12700"/>
                </a:cubicBezTo>
                <a:lnTo>
                  <a:pt x="6242557" y="12700"/>
                </a:lnTo>
                <a:lnTo>
                  <a:pt x="97916" y="12700"/>
                </a:lnTo>
                <a:lnTo>
                  <a:pt x="97916" y="12700"/>
                </a:lnTo>
                <a:cubicBezTo>
                  <a:pt x="50800" y="12700"/>
                  <a:pt x="12700" y="50800"/>
                  <a:pt x="12700" y="97789"/>
                </a:cubicBezTo>
                <a:cubicBezTo>
                  <a:pt x="12700" y="97789"/>
                  <a:pt x="12700" y="97789"/>
                  <a:pt x="12700" y="97789"/>
                </a:cubicBezTo>
                <a:lnTo>
                  <a:pt x="12700" y="97789"/>
                </a:lnTo>
                <a:lnTo>
                  <a:pt x="12700" y="438657"/>
                </a:lnTo>
                <a:lnTo>
                  <a:pt x="12700" y="438657"/>
                </a:lnTo>
                <a:cubicBezTo>
                  <a:pt x="12700" y="485647"/>
                  <a:pt x="50800" y="523747"/>
                  <a:pt x="97916" y="523747"/>
                </a:cubicBezTo>
                <a:cubicBezTo>
                  <a:pt x="97916" y="523747"/>
                  <a:pt x="97916" y="523747"/>
                  <a:pt x="97916" y="523747"/>
                </a:cubicBezTo>
                <a:lnTo>
                  <a:pt x="97916" y="523747"/>
                </a:lnTo>
                <a:lnTo>
                  <a:pt x="6242557" y="523747"/>
                </a:lnTo>
                <a:lnTo>
                  <a:pt x="6242557" y="523747"/>
                </a:lnTo>
                <a:cubicBezTo>
                  <a:pt x="6289675" y="523747"/>
                  <a:pt x="6327775" y="485647"/>
                  <a:pt x="6327775" y="438657"/>
                </a:cubicBezTo>
                <a:cubicBezTo>
                  <a:pt x="6327775" y="438657"/>
                  <a:pt x="6327775" y="438657"/>
                  <a:pt x="6327775" y="438657"/>
                </a:cubicBezTo>
                <a:lnTo>
                  <a:pt x="6327775" y="97789"/>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779651" y="1949450"/>
            <a:ext cx="1550923" cy="492125"/>
          </a:xfrm>
          <a:custGeom>
            <a:avLst/>
            <a:gdLst>
              <a:gd name="connsiteX0" fmla="*/ 1550923 w 1550923"/>
              <a:gd name="connsiteY0" fmla="*/ 47879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9 h 492125"/>
              <a:gd name="connsiteX7" fmla="*/ 0 w 1550923"/>
              <a:gd name="connsiteY7" fmla="*/ 47879 h 492125"/>
              <a:gd name="connsiteX8" fmla="*/ 0 w 1550923"/>
              <a:gd name="connsiteY8" fmla="*/ 47879 h 492125"/>
              <a:gd name="connsiteX9" fmla="*/ 0 w 1550923"/>
              <a:gd name="connsiteY9" fmla="*/ 444245 h 492125"/>
              <a:gd name="connsiteX10" fmla="*/ 0 w 1550923"/>
              <a:gd name="connsiteY10" fmla="*/ 444245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5 h 492125"/>
              <a:gd name="connsiteX17" fmla="*/ 1550923 w 1550923"/>
              <a:gd name="connsiteY17" fmla="*/ 444245 h 492125"/>
              <a:gd name="connsiteX18" fmla="*/ 1550923 w 1550923"/>
              <a:gd name="connsiteY18" fmla="*/ 47879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9"/>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9"/>
                </a:cubicBezTo>
                <a:cubicBezTo>
                  <a:pt x="0" y="47879"/>
                  <a:pt x="0" y="47879"/>
                  <a:pt x="0" y="47879"/>
                </a:cubicBezTo>
                <a:lnTo>
                  <a:pt x="0" y="47879"/>
                </a:lnTo>
                <a:lnTo>
                  <a:pt x="0" y="444245"/>
                </a:lnTo>
                <a:lnTo>
                  <a:pt x="0" y="444245"/>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5"/>
                </a:cubicBezTo>
                <a:cubicBezTo>
                  <a:pt x="1550923" y="444245"/>
                  <a:pt x="1550923" y="444245"/>
                  <a:pt x="1550923" y="444245"/>
                </a:cubicBezTo>
                <a:lnTo>
                  <a:pt x="1550923" y="47879"/>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1435100" y="3005073"/>
            <a:ext cx="6340475" cy="538226"/>
          </a:xfrm>
          <a:custGeom>
            <a:avLst/>
            <a:gdLst>
              <a:gd name="connsiteX0" fmla="*/ 6327775 w 6340475"/>
              <a:gd name="connsiteY0" fmla="*/ 98171 h 538226"/>
              <a:gd name="connsiteX1" fmla="*/ 6242304 w 6340475"/>
              <a:gd name="connsiteY1" fmla="*/ 12700 h 538226"/>
              <a:gd name="connsiteX2" fmla="*/ 6242304 w 6340475"/>
              <a:gd name="connsiteY2" fmla="*/ 12700 h 538226"/>
              <a:gd name="connsiteX3" fmla="*/ 6242304 w 6340475"/>
              <a:gd name="connsiteY3" fmla="*/ 12700 h 538226"/>
              <a:gd name="connsiteX4" fmla="*/ 98171 w 6340475"/>
              <a:gd name="connsiteY4" fmla="*/ 12700 h 538226"/>
              <a:gd name="connsiteX5" fmla="*/ 98171 w 6340475"/>
              <a:gd name="connsiteY5" fmla="*/ 12700 h 538226"/>
              <a:gd name="connsiteX6" fmla="*/ 12700 w 6340475"/>
              <a:gd name="connsiteY6" fmla="*/ 98171 h 538226"/>
              <a:gd name="connsiteX7" fmla="*/ 12700 w 6340475"/>
              <a:gd name="connsiteY7" fmla="*/ 98171 h 538226"/>
              <a:gd name="connsiteX8" fmla="*/ 12700 w 6340475"/>
              <a:gd name="connsiteY8" fmla="*/ 98171 h 538226"/>
              <a:gd name="connsiteX9" fmla="*/ 12700 w 6340475"/>
              <a:gd name="connsiteY9" fmla="*/ 440054 h 538226"/>
              <a:gd name="connsiteX10" fmla="*/ 12700 w 6340475"/>
              <a:gd name="connsiteY10" fmla="*/ 440054 h 538226"/>
              <a:gd name="connsiteX11" fmla="*/ 98171 w 6340475"/>
              <a:gd name="connsiteY11" fmla="*/ 525526 h 538226"/>
              <a:gd name="connsiteX12" fmla="*/ 98171 w 6340475"/>
              <a:gd name="connsiteY12" fmla="*/ 525526 h 538226"/>
              <a:gd name="connsiteX13" fmla="*/ 98171 w 6340475"/>
              <a:gd name="connsiteY13" fmla="*/ 525526 h 538226"/>
              <a:gd name="connsiteX14" fmla="*/ 6242304 w 6340475"/>
              <a:gd name="connsiteY14" fmla="*/ 525526 h 538226"/>
              <a:gd name="connsiteX15" fmla="*/ 6242304 w 6340475"/>
              <a:gd name="connsiteY15" fmla="*/ 525526 h 538226"/>
              <a:gd name="connsiteX16" fmla="*/ 6327775 w 6340475"/>
              <a:gd name="connsiteY16" fmla="*/ 440054 h 538226"/>
              <a:gd name="connsiteX17" fmla="*/ 6327775 w 6340475"/>
              <a:gd name="connsiteY17" fmla="*/ 440054 h 538226"/>
              <a:gd name="connsiteX18" fmla="*/ 6327775 w 6340475"/>
              <a:gd name="connsiteY18" fmla="*/ 98171 h 5382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8226">
                <a:moveTo>
                  <a:pt x="6327775" y="98171"/>
                </a:moveTo>
                <a:cubicBezTo>
                  <a:pt x="6327775" y="51054"/>
                  <a:pt x="6289547" y="12700"/>
                  <a:pt x="6242304" y="12700"/>
                </a:cubicBezTo>
                <a:cubicBezTo>
                  <a:pt x="6242304" y="12700"/>
                  <a:pt x="6242304" y="12700"/>
                  <a:pt x="6242304" y="12700"/>
                </a:cubicBezTo>
                <a:lnTo>
                  <a:pt x="6242304" y="12700"/>
                </a:lnTo>
                <a:lnTo>
                  <a:pt x="98171" y="12700"/>
                </a:lnTo>
                <a:lnTo>
                  <a:pt x="98171" y="12700"/>
                </a:lnTo>
                <a:cubicBezTo>
                  <a:pt x="50927" y="12700"/>
                  <a:pt x="12700" y="51054"/>
                  <a:pt x="12700" y="98171"/>
                </a:cubicBezTo>
                <a:cubicBezTo>
                  <a:pt x="12700" y="98171"/>
                  <a:pt x="12700" y="98171"/>
                  <a:pt x="12700" y="98171"/>
                </a:cubicBezTo>
                <a:lnTo>
                  <a:pt x="12700" y="98171"/>
                </a:lnTo>
                <a:lnTo>
                  <a:pt x="12700" y="440054"/>
                </a:lnTo>
                <a:lnTo>
                  <a:pt x="12700" y="440054"/>
                </a:lnTo>
                <a:cubicBezTo>
                  <a:pt x="12700" y="487298"/>
                  <a:pt x="50927" y="525526"/>
                  <a:pt x="98171" y="525526"/>
                </a:cubicBezTo>
                <a:cubicBezTo>
                  <a:pt x="98171" y="525526"/>
                  <a:pt x="98171" y="525526"/>
                  <a:pt x="98171" y="525526"/>
                </a:cubicBezTo>
                <a:lnTo>
                  <a:pt x="98171" y="525526"/>
                </a:lnTo>
                <a:lnTo>
                  <a:pt x="6242304" y="525526"/>
                </a:lnTo>
                <a:lnTo>
                  <a:pt x="6242304" y="525526"/>
                </a:lnTo>
                <a:cubicBezTo>
                  <a:pt x="6289547" y="525526"/>
                  <a:pt x="6327775" y="487298"/>
                  <a:pt x="6327775" y="440054"/>
                </a:cubicBezTo>
                <a:cubicBezTo>
                  <a:pt x="6327775" y="440054"/>
                  <a:pt x="6327775" y="440054"/>
                  <a:pt x="6327775" y="440054"/>
                </a:cubicBezTo>
                <a:lnTo>
                  <a:pt x="6327775" y="98171"/>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1779651" y="2844800"/>
            <a:ext cx="1550923" cy="492125"/>
          </a:xfrm>
          <a:custGeom>
            <a:avLst/>
            <a:gdLst>
              <a:gd name="connsiteX0" fmla="*/ 1550923 w 1550923"/>
              <a:gd name="connsiteY0" fmla="*/ 47879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9 h 492125"/>
              <a:gd name="connsiteX7" fmla="*/ 0 w 1550923"/>
              <a:gd name="connsiteY7" fmla="*/ 47879 h 492125"/>
              <a:gd name="connsiteX8" fmla="*/ 0 w 1550923"/>
              <a:gd name="connsiteY8" fmla="*/ 47879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9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9"/>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9"/>
                </a:cubicBezTo>
                <a:cubicBezTo>
                  <a:pt x="0" y="47879"/>
                  <a:pt x="0" y="47879"/>
                  <a:pt x="0" y="47879"/>
                </a:cubicBezTo>
                <a:lnTo>
                  <a:pt x="0" y="47879"/>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9"/>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454150" y="3891026"/>
            <a:ext cx="6340475" cy="538098"/>
          </a:xfrm>
          <a:custGeom>
            <a:avLst/>
            <a:gdLst>
              <a:gd name="connsiteX0" fmla="*/ 6327775 w 6340475"/>
              <a:gd name="connsiteY0" fmla="*/ 98044 h 538098"/>
              <a:gd name="connsiteX1" fmla="*/ 6242304 w 6340475"/>
              <a:gd name="connsiteY1" fmla="*/ 12700 h 538098"/>
              <a:gd name="connsiteX2" fmla="*/ 6242304 w 6340475"/>
              <a:gd name="connsiteY2" fmla="*/ 12700 h 538098"/>
              <a:gd name="connsiteX3" fmla="*/ 6242304 w 6340475"/>
              <a:gd name="connsiteY3" fmla="*/ 12700 h 538098"/>
              <a:gd name="connsiteX4" fmla="*/ 98171 w 6340475"/>
              <a:gd name="connsiteY4" fmla="*/ 12700 h 538098"/>
              <a:gd name="connsiteX5" fmla="*/ 98171 w 6340475"/>
              <a:gd name="connsiteY5" fmla="*/ 12700 h 538098"/>
              <a:gd name="connsiteX6" fmla="*/ 12700 w 6340475"/>
              <a:gd name="connsiteY6" fmla="*/ 98044 h 538098"/>
              <a:gd name="connsiteX7" fmla="*/ 12700 w 6340475"/>
              <a:gd name="connsiteY7" fmla="*/ 98044 h 538098"/>
              <a:gd name="connsiteX8" fmla="*/ 12700 w 6340475"/>
              <a:gd name="connsiteY8" fmla="*/ 98044 h 538098"/>
              <a:gd name="connsiteX9" fmla="*/ 12700 w 6340475"/>
              <a:gd name="connsiteY9" fmla="*/ 439927 h 538098"/>
              <a:gd name="connsiteX10" fmla="*/ 12700 w 6340475"/>
              <a:gd name="connsiteY10" fmla="*/ 439927 h 538098"/>
              <a:gd name="connsiteX11" fmla="*/ 98171 w 6340475"/>
              <a:gd name="connsiteY11" fmla="*/ 525398 h 538098"/>
              <a:gd name="connsiteX12" fmla="*/ 98171 w 6340475"/>
              <a:gd name="connsiteY12" fmla="*/ 525398 h 538098"/>
              <a:gd name="connsiteX13" fmla="*/ 98171 w 6340475"/>
              <a:gd name="connsiteY13" fmla="*/ 525398 h 538098"/>
              <a:gd name="connsiteX14" fmla="*/ 6242304 w 6340475"/>
              <a:gd name="connsiteY14" fmla="*/ 525398 h 538098"/>
              <a:gd name="connsiteX15" fmla="*/ 6242304 w 6340475"/>
              <a:gd name="connsiteY15" fmla="*/ 525398 h 538098"/>
              <a:gd name="connsiteX16" fmla="*/ 6327775 w 6340475"/>
              <a:gd name="connsiteY16" fmla="*/ 439927 h 538098"/>
              <a:gd name="connsiteX17" fmla="*/ 6327775 w 6340475"/>
              <a:gd name="connsiteY17" fmla="*/ 439927 h 538098"/>
              <a:gd name="connsiteX18" fmla="*/ 6327775 w 6340475"/>
              <a:gd name="connsiteY18" fmla="*/ 98044 h 5380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8098">
                <a:moveTo>
                  <a:pt x="6327775" y="98044"/>
                </a:moveTo>
                <a:cubicBezTo>
                  <a:pt x="6327775" y="50927"/>
                  <a:pt x="6289547" y="12700"/>
                  <a:pt x="6242304" y="12700"/>
                </a:cubicBezTo>
                <a:cubicBezTo>
                  <a:pt x="6242304" y="12700"/>
                  <a:pt x="6242304" y="12700"/>
                  <a:pt x="6242304" y="12700"/>
                </a:cubicBezTo>
                <a:lnTo>
                  <a:pt x="6242304" y="12700"/>
                </a:lnTo>
                <a:lnTo>
                  <a:pt x="98171" y="12700"/>
                </a:lnTo>
                <a:lnTo>
                  <a:pt x="98171" y="12700"/>
                </a:lnTo>
                <a:cubicBezTo>
                  <a:pt x="50927" y="12700"/>
                  <a:pt x="12700" y="50927"/>
                  <a:pt x="12700" y="98044"/>
                </a:cubicBezTo>
                <a:cubicBezTo>
                  <a:pt x="12700" y="98044"/>
                  <a:pt x="12700" y="98044"/>
                  <a:pt x="12700" y="98044"/>
                </a:cubicBezTo>
                <a:lnTo>
                  <a:pt x="12700" y="98044"/>
                </a:lnTo>
                <a:lnTo>
                  <a:pt x="12700" y="439927"/>
                </a:lnTo>
                <a:lnTo>
                  <a:pt x="12700" y="439927"/>
                </a:lnTo>
                <a:cubicBezTo>
                  <a:pt x="12700" y="487171"/>
                  <a:pt x="50927" y="525398"/>
                  <a:pt x="98171" y="525398"/>
                </a:cubicBezTo>
                <a:cubicBezTo>
                  <a:pt x="98171" y="525398"/>
                  <a:pt x="98171" y="525398"/>
                  <a:pt x="98171" y="525398"/>
                </a:cubicBezTo>
                <a:lnTo>
                  <a:pt x="98171" y="525398"/>
                </a:lnTo>
                <a:lnTo>
                  <a:pt x="6242304" y="525398"/>
                </a:lnTo>
                <a:lnTo>
                  <a:pt x="6242304" y="525398"/>
                </a:lnTo>
                <a:cubicBezTo>
                  <a:pt x="6289547" y="525398"/>
                  <a:pt x="6327775" y="487171"/>
                  <a:pt x="6327775" y="439927"/>
                </a:cubicBezTo>
                <a:cubicBezTo>
                  <a:pt x="6327775" y="439927"/>
                  <a:pt x="6327775" y="439927"/>
                  <a:pt x="6327775" y="439927"/>
                </a:cubicBezTo>
                <a:lnTo>
                  <a:pt x="6327775" y="98044"/>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1798701" y="3730625"/>
            <a:ext cx="1550923" cy="492125"/>
          </a:xfrm>
          <a:custGeom>
            <a:avLst/>
            <a:gdLst>
              <a:gd name="connsiteX0" fmla="*/ 1550923 w 1550923"/>
              <a:gd name="connsiteY0" fmla="*/ 47878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8 h 492125"/>
              <a:gd name="connsiteX7" fmla="*/ 0 w 1550923"/>
              <a:gd name="connsiteY7" fmla="*/ 47878 h 492125"/>
              <a:gd name="connsiteX8" fmla="*/ 0 w 1550923"/>
              <a:gd name="connsiteY8" fmla="*/ 47878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8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8"/>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8"/>
                </a:cubicBezTo>
                <a:cubicBezTo>
                  <a:pt x="0" y="47878"/>
                  <a:pt x="0" y="47878"/>
                  <a:pt x="0" y="47878"/>
                </a:cubicBezTo>
                <a:lnTo>
                  <a:pt x="0" y="47878"/>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8"/>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739900" y="1066800"/>
            <a:ext cx="1689100" cy="622300"/>
          </a:xfrm>
          <a:prstGeom prst="rect">
            <a:avLst/>
          </a:prstGeom>
          <a:noFill/>
        </p:spPr>
      </p:pic>
      <p:pic>
        <p:nvPicPr>
          <p:cNvPr id="13" name="Picture 3"/>
          <p:cNvPicPr>
            <a:picLocks noChangeAspect="1" noChangeArrowheads="1"/>
          </p:cNvPicPr>
          <p:nvPr/>
        </p:nvPicPr>
        <p:blipFill>
          <a:blip r:embed="rId3"/>
          <a:srcRect/>
          <a:stretch>
            <a:fillRect/>
          </a:stretch>
        </p:blipFill>
        <p:spPr bwMode="auto">
          <a:xfrm>
            <a:off x="1739900" y="1905000"/>
            <a:ext cx="1689100" cy="635000"/>
          </a:xfrm>
          <a:prstGeom prst="rect">
            <a:avLst/>
          </a:prstGeom>
          <a:noFill/>
        </p:spPr>
      </p:pic>
      <p:pic>
        <p:nvPicPr>
          <p:cNvPr id="14" name="Picture 3"/>
          <p:cNvPicPr>
            <a:picLocks noChangeAspect="1" noChangeArrowheads="1"/>
          </p:cNvPicPr>
          <p:nvPr/>
        </p:nvPicPr>
        <p:blipFill>
          <a:blip r:embed="rId4"/>
          <a:srcRect/>
          <a:stretch>
            <a:fillRect/>
          </a:stretch>
        </p:blipFill>
        <p:spPr bwMode="auto">
          <a:xfrm>
            <a:off x="1739900" y="2806700"/>
            <a:ext cx="1689100" cy="622300"/>
          </a:xfrm>
          <a:prstGeom prst="rect">
            <a:avLst/>
          </a:prstGeom>
          <a:noFill/>
        </p:spPr>
      </p:pic>
      <p:pic>
        <p:nvPicPr>
          <p:cNvPr id="15" name="Picture 3"/>
          <p:cNvPicPr>
            <a:picLocks noChangeAspect="1" noChangeArrowheads="1"/>
          </p:cNvPicPr>
          <p:nvPr/>
        </p:nvPicPr>
        <p:blipFill>
          <a:blip r:embed="rId5"/>
          <a:srcRect/>
          <a:stretch>
            <a:fillRect/>
          </a:stretch>
        </p:blipFill>
        <p:spPr bwMode="auto">
          <a:xfrm>
            <a:off x="1765300" y="3695700"/>
            <a:ext cx="1676400" cy="622300"/>
          </a:xfrm>
          <a:prstGeom prst="rect">
            <a:avLst/>
          </a:prstGeom>
          <a:noFill/>
        </p:spPr>
      </p:pic>
      <p:pic>
        <p:nvPicPr>
          <p:cNvPr id="16" name="Picture 3"/>
          <p:cNvPicPr>
            <a:picLocks noChangeAspect="1" noChangeArrowheads="1"/>
          </p:cNvPicPr>
          <p:nvPr/>
        </p:nvPicPr>
        <p:blipFill>
          <a:blip r:embed="rId6"/>
          <a:srcRect/>
          <a:stretch>
            <a:fillRect/>
          </a:stretch>
        </p:blipFill>
        <p:spPr bwMode="auto">
          <a:xfrm>
            <a:off x="0" y="6032500"/>
            <a:ext cx="9144000" cy="609600"/>
          </a:xfrm>
          <a:prstGeom prst="rect">
            <a:avLst/>
          </a:prstGeom>
          <a:noFill/>
        </p:spPr>
      </p:pic>
      <p:sp>
        <p:nvSpPr>
          <p:cNvPr id="2" name="TextBox 1"/>
          <p:cNvSpPr txBox="1"/>
          <p:nvPr/>
        </p:nvSpPr>
        <p:spPr>
          <a:xfrm>
            <a:off x="3873500" y="1511300"/>
            <a:ext cx="2311400" cy="2895600"/>
          </a:xfrm>
          <a:prstGeom prst="rect">
            <a:avLst/>
          </a:prstGeom>
          <a:noFill/>
        </p:spPr>
        <p:txBody>
          <a:bodyPr wrap="none" lIns="0" tIns="0" rIns="0" rtlCol="0">
            <a:spAutoFit/>
          </a:bodyPr>
          <a:lstStyle/>
          <a:p>
            <a:pPr>
              <a:lnSpc>
                <a:spcPts val="2600"/>
              </a:lnSpc>
              <a:tabLst>
                <a:tab pos="25400" algn="l"/>
              </a:tabLst>
            </a:pPr>
            <a:r>
              <a:rPr lang="en-US" altLang="zh-CN" sz="2006" b="1" dirty="0" smtClean="0">
                <a:solidFill>
                  <a:srgbClr val="A6A6A6"/>
                </a:solidFill>
                <a:latin typeface="微软雅黑" pitchFamily="18" charset="0"/>
                <a:cs typeface="微软雅黑" pitchFamily="18" charset="0"/>
              </a:rPr>
              <a:t>电商见证宝平台简介</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800"/>
              </a:lnSpc>
              <a:tabLst>
                <a:tab pos="25400" algn="l"/>
              </a:tabLst>
            </a:pPr>
            <a:r>
              <a:rPr lang="en-US" altLang="zh-CN" sz="2004" b="1" dirty="0" smtClean="0">
                <a:solidFill>
                  <a:srgbClr val="000000"/>
                </a:solidFill>
                <a:latin typeface="微软雅黑" pitchFamily="18" charset="0"/>
                <a:cs typeface="微软雅黑" pitchFamily="18" charset="0"/>
              </a:rPr>
              <a:t>电商见证宝模式案例</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400"/>
              </a:lnSpc>
              <a:tabLst>
                <a:tab pos="25400" algn="l"/>
              </a:tabLst>
            </a:pPr>
            <a:r>
              <a:rPr lang="en-US" altLang="zh-CN" sz="2004" b="1" dirty="0" smtClean="0">
                <a:solidFill>
                  <a:srgbClr val="A6A6A6"/>
                </a:solidFill>
                <a:latin typeface="微软雅黑" pitchFamily="18" charset="0"/>
                <a:cs typeface="微软雅黑" pitchFamily="18" charset="0"/>
              </a:rPr>
              <a:t>电商见证宝应用背景</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tab pos="25400" algn="l"/>
              </a:tabLst>
            </a:pPr>
            <a:r>
              <a:rPr lang="en-US" altLang="zh-CN" dirty="0" smtClean="0"/>
              <a:t>	</a:t>
            </a:r>
            <a:r>
              <a:rPr lang="en-US" altLang="zh-CN" sz="2004" b="1" dirty="0" smtClean="0">
                <a:solidFill>
                  <a:srgbClr val="A6A6A6"/>
                </a:solidFill>
                <a:latin typeface="微软雅黑" pitchFamily="18" charset="0"/>
                <a:cs typeface="微软雅黑" pitchFamily="18" charset="0"/>
              </a:rPr>
              <a:t>电商见证宝办理流程</a:t>
            </a:r>
          </a:p>
        </p:txBody>
      </p:sp>
      <p:sp>
        <p:nvSpPr>
          <p:cNvPr id="17" name="TextBox 1"/>
          <p:cNvSpPr txBox="1"/>
          <p:nvPr/>
        </p:nvSpPr>
        <p:spPr>
          <a:xfrm>
            <a:off x="2095500" y="1282700"/>
            <a:ext cx="927100" cy="2921000"/>
          </a:xfrm>
          <a:prstGeom prst="rect">
            <a:avLst/>
          </a:prstGeom>
          <a:noFill/>
        </p:spPr>
        <p:txBody>
          <a:bodyPr wrap="none" lIns="0" tIns="0" rIns="0" rtlCol="0">
            <a:spAutoFit/>
          </a:bodyPr>
          <a:lstStyle/>
          <a:p>
            <a:pPr>
              <a:lnSpc>
                <a:spcPts val="2300"/>
              </a:lnSpc>
              <a:tabLst/>
            </a:pPr>
            <a:r>
              <a:rPr lang="en-US" altLang="zh-CN" sz="1800" b="1" dirty="0" smtClean="0">
                <a:solidFill>
                  <a:srgbClr val="FFFFFF"/>
                </a:solidFill>
                <a:latin typeface="微软雅黑" pitchFamily="18" charset="0"/>
                <a:cs typeface="微软雅黑" pitchFamily="18" charset="0"/>
              </a:rPr>
              <a:t>第一部分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pPr>
            <a:r>
              <a:rPr lang="en-US" altLang="zh-CN" sz="1800" b="1" dirty="0" smtClean="0">
                <a:solidFill>
                  <a:srgbClr val="FFFFFF"/>
                </a:solidFill>
                <a:latin typeface="微软雅黑" pitchFamily="18" charset="0"/>
                <a:cs typeface="微软雅黑" pitchFamily="18" charset="0"/>
              </a:rPr>
              <a:t>第二部分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000"/>
              </a:lnSpc>
              <a:tabLst/>
            </a:pPr>
            <a:r>
              <a:rPr lang="en-US" altLang="zh-CN" sz="1800" b="1" dirty="0" smtClean="0">
                <a:solidFill>
                  <a:srgbClr val="FFFFFF"/>
                </a:solidFill>
                <a:latin typeface="微软雅黑" pitchFamily="18" charset="0"/>
                <a:cs typeface="微软雅黑" pitchFamily="18" charset="0"/>
              </a:rPr>
              <a:t>第三部分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pPr>
            <a:r>
              <a:rPr lang="en-US" altLang="zh-CN" sz="1800" b="1" dirty="0" smtClean="0">
                <a:solidFill>
                  <a:srgbClr val="FFFFFF"/>
                </a:solidFill>
                <a:latin typeface="微软雅黑" pitchFamily="18" charset="0"/>
                <a:cs typeface="微软雅黑" pitchFamily="18" charset="0"/>
              </a:rPr>
              <a:t>第四部分</a:t>
            </a:r>
          </a:p>
        </p:txBody>
      </p:sp>
      <p:sp>
        <p:nvSpPr>
          <p:cNvPr id="18" name="TextBox 1"/>
          <p:cNvSpPr txBox="1"/>
          <p:nvPr/>
        </p:nvSpPr>
        <p:spPr>
          <a:xfrm>
            <a:off x="393700" y="304800"/>
            <a:ext cx="609600" cy="393700"/>
          </a:xfrm>
          <a:prstGeom prst="rect">
            <a:avLst/>
          </a:prstGeom>
          <a:noFill/>
        </p:spPr>
        <p:txBody>
          <a:bodyPr wrap="none" lIns="0" tIns="0" rIns="0" rtlCol="0">
            <a:spAutoFit/>
          </a:bodyPr>
          <a:lstStyle/>
          <a:p>
            <a:pPr>
              <a:lnSpc>
                <a:spcPts val="3100"/>
              </a:lnSpc>
              <a:tabLst/>
            </a:pPr>
            <a:r>
              <a:rPr lang="en-US" altLang="zh-CN" sz="2400" b="1" dirty="0" smtClean="0">
                <a:solidFill>
                  <a:srgbClr val="000000"/>
                </a:solidFill>
                <a:latin typeface="微软雅黑" pitchFamily="18" charset="0"/>
                <a:cs typeface="微软雅黑" pitchFamily="18" charset="0"/>
              </a:rPr>
              <a:t>目录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3843401" y="3273425"/>
            <a:ext cx="1560448" cy="1084198"/>
          </a:xfrm>
          <a:custGeom>
            <a:avLst/>
            <a:gdLst>
              <a:gd name="connsiteX0" fmla="*/ 0 w 1560448"/>
              <a:gd name="connsiteY0" fmla="*/ 180721 h 1084198"/>
              <a:gd name="connsiteX1" fmla="*/ 180594 w 1560448"/>
              <a:gd name="connsiteY1" fmla="*/ 0 h 1084198"/>
              <a:gd name="connsiteX2" fmla="*/ 180594 w 1560448"/>
              <a:gd name="connsiteY2" fmla="*/ 0 h 1084198"/>
              <a:gd name="connsiteX3" fmla="*/ 180594 w 1560448"/>
              <a:gd name="connsiteY3" fmla="*/ 0 h 1084198"/>
              <a:gd name="connsiteX4" fmla="*/ 1379727 w 1560448"/>
              <a:gd name="connsiteY4" fmla="*/ 0 h 1084198"/>
              <a:gd name="connsiteX5" fmla="*/ 1379727 w 1560448"/>
              <a:gd name="connsiteY5" fmla="*/ 0 h 1084198"/>
              <a:gd name="connsiteX6" fmla="*/ 1560448 w 1560448"/>
              <a:gd name="connsiteY6" fmla="*/ 180721 h 1084198"/>
              <a:gd name="connsiteX7" fmla="*/ 1560448 w 1560448"/>
              <a:gd name="connsiteY7" fmla="*/ 180721 h 1084198"/>
              <a:gd name="connsiteX8" fmla="*/ 1560448 w 1560448"/>
              <a:gd name="connsiteY8" fmla="*/ 180721 h 1084198"/>
              <a:gd name="connsiteX9" fmla="*/ 1560448 w 1560448"/>
              <a:gd name="connsiteY9" fmla="*/ 903604 h 1084198"/>
              <a:gd name="connsiteX10" fmla="*/ 1560448 w 1560448"/>
              <a:gd name="connsiteY10" fmla="*/ 903604 h 1084198"/>
              <a:gd name="connsiteX11" fmla="*/ 1379727 w 1560448"/>
              <a:gd name="connsiteY11" fmla="*/ 1084198 h 1084198"/>
              <a:gd name="connsiteX12" fmla="*/ 1379727 w 1560448"/>
              <a:gd name="connsiteY12" fmla="*/ 1084198 h 1084198"/>
              <a:gd name="connsiteX13" fmla="*/ 1379727 w 1560448"/>
              <a:gd name="connsiteY13" fmla="*/ 1084198 h 1084198"/>
              <a:gd name="connsiteX14" fmla="*/ 180594 w 1560448"/>
              <a:gd name="connsiteY14" fmla="*/ 1084198 h 1084198"/>
              <a:gd name="connsiteX15" fmla="*/ 180594 w 1560448"/>
              <a:gd name="connsiteY15" fmla="*/ 1084198 h 1084198"/>
              <a:gd name="connsiteX16" fmla="*/ 0 w 1560448"/>
              <a:gd name="connsiteY16" fmla="*/ 903604 h 1084198"/>
              <a:gd name="connsiteX17" fmla="*/ 0 w 1560448"/>
              <a:gd name="connsiteY17" fmla="*/ 903604 h 1084198"/>
              <a:gd name="connsiteX18" fmla="*/ 0 w 1560448"/>
              <a:gd name="connsiteY18" fmla="*/ 180721 h 10841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60448" h="1084198">
                <a:moveTo>
                  <a:pt x="0" y="180721"/>
                </a:moveTo>
                <a:cubicBezTo>
                  <a:pt x="0" y="80898"/>
                  <a:pt x="80898" y="0"/>
                  <a:pt x="180594" y="0"/>
                </a:cubicBezTo>
                <a:cubicBezTo>
                  <a:pt x="180594" y="0"/>
                  <a:pt x="180594" y="0"/>
                  <a:pt x="180594" y="0"/>
                </a:cubicBezTo>
                <a:lnTo>
                  <a:pt x="180594" y="0"/>
                </a:lnTo>
                <a:lnTo>
                  <a:pt x="1379727" y="0"/>
                </a:lnTo>
                <a:lnTo>
                  <a:pt x="1379727" y="0"/>
                </a:lnTo>
                <a:cubicBezTo>
                  <a:pt x="1479550" y="0"/>
                  <a:pt x="1560448" y="80898"/>
                  <a:pt x="1560448" y="180721"/>
                </a:cubicBezTo>
                <a:cubicBezTo>
                  <a:pt x="1560448" y="180721"/>
                  <a:pt x="1560448" y="180721"/>
                  <a:pt x="1560448" y="180721"/>
                </a:cubicBezTo>
                <a:lnTo>
                  <a:pt x="1560448" y="180721"/>
                </a:lnTo>
                <a:lnTo>
                  <a:pt x="1560448" y="903604"/>
                </a:lnTo>
                <a:lnTo>
                  <a:pt x="1560448" y="903604"/>
                </a:lnTo>
                <a:cubicBezTo>
                  <a:pt x="1560448" y="1003300"/>
                  <a:pt x="1479550" y="1084198"/>
                  <a:pt x="1379727" y="1084198"/>
                </a:cubicBezTo>
                <a:cubicBezTo>
                  <a:pt x="1379727" y="1084198"/>
                  <a:pt x="1379727" y="1084198"/>
                  <a:pt x="1379727" y="1084198"/>
                </a:cubicBezTo>
                <a:lnTo>
                  <a:pt x="1379727" y="1084198"/>
                </a:lnTo>
                <a:lnTo>
                  <a:pt x="180594" y="1084198"/>
                </a:lnTo>
                <a:lnTo>
                  <a:pt x="180594" y="1084198"/>
                </a:lnTo>
                <a:cubicBezTo>
                  <a:pt x="80898" y="1084198"/>
                  <a:pt x="0" y="1003300"/>
                  <a:pt x="0" y="903604"/>
                </a:cubicBezTo>
                <a:cubicBezTo>
                  <a:pt x="0" y="903604"/>
                  <a:pt x="0" y="903604"/>
                  <a:pt x="0" y="903604"/>
                </a:cubicBezTo>
                <a:lnTo>
                  <a:pt x="0" y="180721"/>
                </a:lnTo>
              </a:path>
            </a:pathLst>
          </a:custGeom>
          <a:solidFill>
            <a:srgbClr val="FF99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3837051" y="3267075"/>
            <a:ext cx="1573148" cy="1096898"/>
          </a:xfrm>
          <a:custGeom>
            <a:avLst/>
            <a:gdLst>
              <a:gd name="connsiteX0" fmla="*/ 6350 w 1573148"/>
              <a:gd name="connsiteY0" fmla="*/ 187071 h 1096898"/>
              <a:gd name="connsiteX1" fmla="*/ 186944 w 1573148"/>
              <a:gd name="connsiteY1" fmla="*/ 6350 h 1096898"/>
              <a:gd name="connsiteX2" fmla="*/ 186944 w 1573148"/>
              <a:gd name="connsiteY2" fmla="*/ 6350 h 1096898"/>
              <a:gd name="connsiteX3" fmla="*/ 186944 w 1573148"/>
              <a:gd name="connsiteY3" fmla="*/ 6350 h 1096898"/>
              <a:gd name="connsiteX4" fmla="*/ 1386077 w 1573148"/>
              <a:gd name="connsiteY4" fmla="*/ 6350 h 1096898"/>
              <a:gd name="connsiteX5" fmla="*/ 1386077 w 1573148"/>
              <a:gd name="connsiteY5" fmla="*/ 6350 h 1096898"/>
              <a:gd name="connsiteX6" fmla="*/ 1566798 w 1573148"/>
              <a:gd name="connsiteY6" fmla="*/ 187071 h 1096898"/>
              <a:gd name="connsiteX7" fmla="*/ 1566798 w 1573148"/>
              <a:gd name="connsiteY7" fmla="*/ 187071 h 1096898"/>
              <a:gd name="connsiteX8" fmla="*/ 1566798 w 1573148"/>
              <a:gd name="connsiteY8" fmla="*/ 187071 h 1096898"/>
              <a:gd name="connsiteX9" fmla="*/ 1566798 w 1573148"/>
              <a:gd name="connsiteY9" fmla="*/ 909954 h 1096898"/>
              <a:gd name="connsiteX10" fmla="*/ 1566798 w 1573148"/>
              <a:gd name="connsiteY10" fmla="*/ 909954 h 1096898"/>
              <a:gd name="connsiteX11" fmla="*/ 1386077 w 1573148"/>
              <a:gd name="connsiteY11" fmla="*/ 1090548 h 1096898"/>
              <a:gd name="connsiteX12" fmla="*/ 1386077 w 1573148"/>
              <a:gd name="connsiteY12" fmla="*/ 1090548 h 1096898"/>
              <a:gd name="connsiteX13" fmla="*/ 1386077 w 1573148"/>
              <a:gd name="connsiteY13" fmla="*/ 1090548 h 1096898"/>
              <a:gd name="connsiteX14" fmla="*/ 186944 w 1573148"/>
              <a:gd name="connsiteY14" fmla="*/ 1090548 h 1096898"/>
              <a:gd name="connsiteX15" fmla="*/ 186944 w 1573148"/>
              <a:gd name="connsiteY15" fmla="*/ 1090548 h 1096898"/>
              <a:gd name="connsiteX16" fmla="*/ 6350 w 1573148"/>
              <a:gd name="connsiteY16" fmla="*/ 909954 h 1096898"/>
              <a:gd name="connsiteX17" fmla="*/ 6350 w 1573148"/>
              <a:gd name="connsiteY17" fmla="*/ 909954 h 1096898"/>
              <a:gd name="connsiteX18" fmla="*/ 6350 w 1573148"/>
              <a:gd name="connsiteY18" fmla="*/ 187071 h 10968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73148" h="1096898">
                <a:moveTo>
                  <a:pt x="6350" y="187071"/>
                </a:moveTo>
                <a:cubicBezTo>
                  <a:pt x="6350" y="87248"/>
                  <a:pt x="87248" y="6350"/>
                  <a:pt x="186944" y="6350"/>
                </a:cubicBezTo>
                <a:cubicBezTo>
                  <a:pt x="186944" y="6350"/>
                  <a:pt x="186944" y="6350"/>
                  <a:pt x="186944" y="6350"/>
                </a:cubicBezTo>
                <a:lnTo>
                  <a:pt x="186944" y="6350"/>
                </a:lnTo>
                <a:lnTo>
                  <a:pt x="1386077" y="6350"/>
                </a:lnTo>
                <a:lnTo>
                  <a:pt x="1386077" y="6350"/>
                </a:lnTo>
                <a:cubicBezTo>
                  <a:pt x="1485900" y="6350"/>
                  <a:pt x="1566798" y="87248"/>
                  <a:pt x="1566798" y="187071"/>
                </a:cubicBezTo>
                <a:cubicBezTo>
                  <a:pt x="1566798" y="187071"/>
                  <a:pt x="1566798" y="187071"/>
                  <a:pt x="1566798" y="187071"/>
                </a:cubicBezTo>
                <a:lnTo>
                  <a:pt x="1566798" y="187071"/>
                </a:lnTo>
                <a:lnTo>
                  <a:pt x="1566798" y="909954"/>
                </a:lnTo>
                <a:lnTo>
                  <a:pt x="1566798" y="909954"/>
                </a:lnTo>
                <a:cubicBezTo>
                  <a:pt x="1566798" y="1009650"/>
                  <a:pt x="1485900" y="1090548"/>
                  <a:pt x="1386077" y="1090548"/>
                </a:cubicBezTo>
                <a:cubicBezTo>
                  <a:pt x="1386077" y="1090548"/>
                  <a:pt x="1386077" y="1090548"/>
                  <a:pt x="1386077" y="1090548"/>
                </a:cubicBezTo>
                <a:lnTo>
                  <a:pt x="1386077" y="1090548"/>
                </a:lnTo>
                <a:lnTo>
                  <a:pt x="186944" y="1090548"/>
                </a:lnTo>
                <a:lnTo>
                  <a:pt x="186944" y="1090548"/>
                </a:lnTo>
                <a:cubicBezTo>
                  <a:pt x="87248" y="1090548"/>
                  <a:pt x="6350" y="1009650"/>
                  <a:pt x="6350" y="909954"/>
                </a:cubicBezTo>
                <a:cubicBezTo>
                  <a:pt x="6350" y="909954"/>
                  <a:pt x="6350" y="909954"/>
                  <a:pt x="6350" y="909954"/>
                </a:cubicBezTo>
                <a:lnTo>
                  <a:pt x="6350" y="187071"/>
                </a:lnTo>
              </a:path>
            </a:pathLst>
          </a:custGeom>
          <a:solidFill>
            <a:srgbClr val="000000">
              <a:alpha val="0"/>
            </a:srgbClr>
          </a:solidFill>
          <a:ln w="12700">
            <a:solidFill>
              <a:srgbClr val="F7924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4487926" y="2605151"/>
            <a:ext cx="295275" cy="226948"/>
          </a:xfrm>
          <a:custGeom>
            <a:avLst/>
            <a:gdLst>
              <a:gd name="connsiteX0" fmla="*/ 0 w 295275"/>
              <a:gd name="connsiteY0" fmla="*/ 113410 h 226948"/>
              <a:gd name="connsiteX1" fmla="*/ 147573 w 295275"/>
              <a:gd name="connsiteY1" fmla="*/ 0 h 226948"/>
              <a:gd name="connsiteX2" fmla="*/ 147573 w 295275"/>
              <a:gd name="connsiteY2" fmla="*/ 0 h 226948"/>
              <a:gd name="connsiteX3" fmla="*/ 147573 w 295275"/>
              <a:gd name="connsiteY3" fmla="*/ 0 h 226948"/>
              <a:gd name="connsiteX4" fmla="*/ 295275 w 295275"/>
              <a:gd name="connsiteY4" fmla="*/ 113410 h 226948"/>
              <a:gd name="connsiteX5" fmla="*/ 295275 w 295275"/>
              <a:gd name="connsiteY5" fmla="*/ 113410 h 226948"/>
              <a:gd name="connsiteX6" fmla="*/ 295275 w 295275"/>
              <a:gd name="connsiteY6" fmla="*/ 113410 h 226948"/>
              <a:gd name="connsiteX7" fmla="*/ 147573 w 295275"/>
              <a:gd name="connsiteY7" fmla="*/ 226948 h 226948"/>
              <a:gd name="connsiteX8" fmla="*/ 147573 w 295275"/>
              <a:gd name="connsiteY8" fmla="*/ 226948 h 226948"/>
              <a:gd name="connsiteX9" fmla="*/ 147573 w 295275"/>
              <a:gd name="connsiteY9" fmla="*/ 226948 h 226948"/>
              <a:gd name="connsiteX10" fmla="*/ 0 w 295275"/>
              <a:gd name="connsiteY10" fmla="*/ 113410 h 226948"/>
              <a:gd name="connsiteX11" fmla="*/ 0 w 295275"/>
              <a:gd name="connsiteY11" fmla="*/ 113410 h 22694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295275" h="226948">
                <a:moveTo>
                  <a:pt x="0" y="113410"/>
                </a:moveTo>
                <a:cubicBezTo>
                  <a:pt x="0" y="50800"/>
                  <a:pt x="66039" y="0"/>
                  <a:pt x="147573" y="0"/>
                </a:cubicBezTo>
                <a:cubicBezTo>
                  <a:pt x="147573" y="0"/>
                  <a:pt x="147573" y="0"/>
                  <a:pt x="147573" y="0"/>
                </a:cubicBezTo>
                <a:lnTo>
                  <a:pt x="147573" y="0"/>
                </a:lnTo>
                <a:cubicBezTo>
                  <a:pt x="229108" y="0"/>
                  <a:pt x="295275" y="50800"/>
                  <a:pt x="295275" y="113410"/>
                </a:cubicBezTo>
                <a:cubicBezTo>
                  <a:pt x="295275" y="113410"/>
                  <a:pt x="295275" y="113410"/>
                  <a:pt x="295275" y="113410"/>
                </a:cubicBezTo>
                <a:lnTo>
                  <a:pt x="295275" y="113410"/>
                </a:lnTo>
                <a:cubicBezTo>
                  <a:pt x="295275" y="176148"/>
                  <a:pt x="229108" y="226948"/>
                  <a:pt x="147573" y="226948"/>
                </a:cubicBezTo>
                <a:cubicBezTo>
                  <a:pt x="147573" y="226948"/>
                  <a:pt x="147573" y="226948"/>
                  <a:pt x="147573" y="226948"/>
                </a:cubicBezTo>
                <a:lnTo>
                  <a:pt x="147573" y="226948"/>
                </a:lnTo>
                <a:cubicBezTo>
                  <a:pt x="66039" y="226948"/>
                  <a:pt x="0" y="176148"/>
                  <a:pt x="0" y="113410"/>
                </a:cubicBezTo>
                <a:cubicBezTo>
                  <a:pt x="0" y="113410"/>
                  <a:pt x="0" y="113410"/>
                  <a:pt x="0" y="113410"/>
                </a:cubicBezTo>
              </a:path>
            </a:pathLst>
          </a:custGeom>
          <a:solidFill>
            <a:srgbClr val="F8964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4468876" y="2586101"/>
            <a:ext cx="333375" cy="265048"/>
          </a:xfrm>
          <a:custGeom>
            <a:avLst/>
            <a:gdLst>
              <a:gd name="connsiteX0" fmla="*/ 19050 w 333375"/>
              <a:gd name="connsiteY0" fmla="*/ 132460 h 265048"/>
              <a:gd name="connsiteX1" fmla="*/ 166623 w 333375"/>
              <a:gd name="connsiteY1" fmla="*/ 19050 h 265048"/>
              <a:gd name="connsiteX2" fmla="*/ 166623 w 333375"/>
              <a:gd name="connsiteY2" fmla="*/ 19050 h 265048"/>
              <a:gd name="connsiteX3" fmla="*/ 166623 w 333375"/>
              <a:gd name="connsiteY3" fmla="*/ 19050 h 265048"/>
              <a:gd name="connsiteX4" fmla="*/ 314325 w 333375"/>
              <a:gd name="connsiteY4" fmla="*/ 132460 h 265048"/>
              <a:gd name="connsiteX5" fmla="*/ 314325 w 333375"/>
              <a:gd name="connsiteY5" fmla="*/ 132460 h 265048"/>
              <a:gd name="connsiteX6" fmla="*/ 314325 w 333375"/>
              <a:gd name="connsiteY6" fmla="*/ 132460 h 265048"/>
              <a:gd name="connsiteX7" fmla="*/ 166623 w 333375"/>
              <a:gd name="connsiteY7" fmla="*/ 245998 h 265048"/>
              <a:gd name="connsiteX8" fmla="*/ 166623 w 333375"/>
              <a:gd name="connsiteY8" fmla="*/ 245998 h 265048"/>
              <a:gd name="connsiteX9" fmla="*/ 166623 w 333375"/>
              <a:gd name="connsiteY9" fmla="*/ 245998 h 265048"/>
              <a:gd name="connsiteX10" fmla="*/ 19050 w 333375"/>
              <a:gd name="connsiteY10" fmla="*/ 132460 h 265048"/>
              <a:gd name="connsiteX11" fmla="*/ 19050 w 333375"/>
              <a:gd name="connsiteY11" fmla="*/ 132460 h 26504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3375" h="265048">
                <a:moveTo>
                  <a:pt x="19050" y="132460"/>
                </a:moveTo>
                <a:cubicBezTo>
                  <a:pt x="19050" y="69850"/>
                  <a:pt x="85089" y="19050"/>
                  <a:pt x="166623" y="19050"/>
                </a:cubicBezTo>
                <a:cubicBezTo>
                  <a:pt x="166623" y="19050"/>
                  <a:pt x="166623" y="19050"/>
                  <a:pt x="166623" y="19050"/>
                </a:cubicBezTo>
                <a:lnTo>
                  <a:pt x="166623" y="19050"/>
                </a:lnTo>
                <a:cubicBezTo>
                  <a:pt x="248158" y="19050"/>
                  <a:pt x="314325" y="69850"/>
                  <a:pt x="314325" y="132460"/>
                </a:cubicBezTo>
                <a:cubicBezTo>
                  <a:pt x="314325" y="132460"/>
                  <a:pt x="314325" y="132460"/>
                  <a:pt x="314325" y="132460"/>
                </a:cubicBezTo>
                <a:lnTo>
                  <a:pt x="314325" y="132460"/>
                </a:lnTo>
                <a:cubicBezTo>
                  <a:pt x="314325" y="195198"/>
                  <a:pt x="248158" y="245998"/>
                  <a:pt x="166623" y="245998"/>
                </a:cubicBezTo>
                <a:cubicBezTo>
                  <a:pt x="166623" y="245998"/>
                  <a:pt x="166623" y="245998"/>
                  <a:pt x="166623" y="245998"/>
                </a:cubicBezTo>
                <a:lnTo>
                  <a:pt x="166623" y="245998"/>
                </a:lnTo>
                <a:cubicBezTo>
                  <a:pt x="85089" y="245998"/>
                  <a:pt x="19050" y="195198"/>
                  <a:pt x="19050" y="132460"/>
                </a:cubicBezTo>
                <a:cubicBezTo>
                  <a:pt x="19050" y="132460"/>
                  <a:pt x="19050" y="132460"/>
                  <a:pt x="19050" y="132460"/>
                </a:cubicBez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5872226" y="4173601"/>
            <a:ext cx="295275" cy="226948"/>
          </a:xfrm>
          <a:custGeom>
            <a:avLst/>
            <a:gdLst>
              <a:gd name="connsiteX0" fmla="*/ 0 w 295275"/>
              <a:gd name="connsiteY0" fmla="*/ 113410 h 226948"/>
              <a:gd name="connsiteX1" fmla="*/ 147573 w 295275"/>
              <a:gd name="connsiteY1" fmla="*/ 0 h 226948"/>
              <a:gd name="connsiteX2" fmla="*/ 147573 w 295275"/>
              <a:gd name="connsiteY2" fmla="*/ 0 h 226948"/>
              <a:gd name="connsiteX3" fmla="*/ 147573 w 295275"/>
              <a:gd name="connsiteY3" fmla="*/ 0 h 226948"/>
              <a:gd name="connsiteX4" fmla="*/ 295275 w 295275"/>
              <a:gd name="connsiteY4" fmla="*/ 113410 h 226948"/>
              <a:gd name="connsiteX5" fmla="*/ 295275 w 295275"/>
              <a:gd name="connsiteY5" fmla="*/ 113410 h 226948"/>
              <a:gd name="connsiteX6" fmla="*/ 295275 w 295275"/>
              <a:gd name="connsiteY6" fmla="*/ 113410 h 226948"/>
              <a:gd name="connsiteX7" fmla="*/ 147573 w 295275"/>
              <a:gd name="connsiteY7" fmla="*/ 226948 h 226948"/>
              <a:gd name="connsiteX8" fmla="*/ 147573 w 295275"/>
              <a:gd name="connsiteY8" fmla="*/ 226948 h 226948"/>
              <a:gd name="connsiteX9" fmla="*/ 147573 w 295275"/>
              <a:gd name="connsiteY9" fmla="*/ 226948 h 226948"/>
              <a:gd name="connsiteX10" fmla="*/ 0 w 295275"/>
              <a:gd name="connsiteY10" fmla="*/ 113410 h 226948"/>
              <a:gd name="connsiteX11" fmla="*/ 0 w 295275"/>
              <a:gd name="connsiteY11" fmla="*/ 113410 h 22694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295275" h="226948">
                <a:moveTo>
                  <a:pt x="0" y="113410"/>
                </a:moveTo>
                <a:cubicBezTo>
                  <a:pt x="0" y="50800"/>
                  <a:pt x="66039" y="-127"/>
                  <a:pt x="147573" y="0"/>
                </a:cubicBezTo>
                <a:cubicBezTo>
                  <a:pt x="147573" y="0"/>
                  <a:pt x="147573" y="0"/>
                  <a:pt x="147573" y="0"/>
                </a:cubicBezTo>
                <a:lnTo>
                  <a:pt x="147573" y="0"/>
                </a:lnTo>
                <a:cubicBezTo>
                  <a:pt x="229108" y="0"/>
                  <a:pt x="295275" y="50800"/>
                  <a:pt x="295275" y="113410"/>
                </a:cubicBezTo>
                <a:cubicBezTo>
                  <a:pt x="295275" y="113410"/>
                  <a:pt x="295275" y="113410"/>
                  <a:pt x="295275" y="113410"/>
                </a:cubicBezTo>
                <a:lnTo>
                  <a:pt x="295275" y="113410"/>
                </a:lnTo>
                <a:cubicBezTo>
                  <a:pt x="295275" y="176148"/>
                  <a:pt x="229108" y="226948"/>
                  <a:pt x="147573" y="226948"/>
                </a:cubicBezTo>
                <a:cubicBezTo>
                  <a:pt x="147573" y="226948"/>
                  <a:pt x="147573" y="226948"/>
                  <a:pt x="147573" y="226948"/>
                </a:cubicBezTo>
                <a:lnTo>
                  <a:pt x="147573" y="226948"/>
                </a:lnTo>
                <a:cubicBezTo>
                  <a:pt x="66039" y="226948"/>
                  <a:pt x="0" y="176148"/>
                  <a:pt x="0" y="113410"/>
                </a:cubicBezTo>
                <a:cubicBezTo>
                  <a:pt x="0" y="113410"/>
                  <a:pt x="0" y="113410"/>
                  <a:pt x="0" y="113410"/>
                </a:cubicBezTo>
              </a:path>
            </a:pathLst>
          </a:custGeom>
          <a:solidFill>
            <a:srgbClr val="F8964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5853176" y="4154551"/>
            <a:ext cx="333375" cy="265048"/>
          </a:xfrm>
          <a:custGeom>
            <a:avLst/>
            <a:gdLst>
              <a:gd name="connsiteX0" fmla="*/ 19050 w 333375"/>
              <a:gd name="connsiteY0" fmla="*/ 132460 h 265048"/>
              <a:gd name="connsiteX1" fmla="*/ 166623 w 333375"/>
              <a:gd name="connsiteY1" fmla="*/ 19050 h 265048"/>
              <a:gd name="connsiteX2" fmla="*/ 166623 w 333375"/>
              <a:gd name="connsiteY2" fmla="*/ 19050 h 265048"/>
              <a:gd name="connsiteX3" fmla="*/ 166623 w 333375"/>
              <a:gd name="connsiteY3" fmla="*/ 19050 h 265048"/>
              <a:gd name="connsiteX4" fmla="*/ 314325 w 333375"/>
              <a:gd name="connsiteY4" fmla="*/ 132460 h 265048"/>
              <a:gd name="connsiteX5" fmla="*/ 314325 w 333375"/>
              <a:gd name="connsiteY5" fmla="*/ 132460 h 265048"/>
              <a:gd name="connsiteX6" fmla="*/ 314325 w 333375"/>
              <a:gd name="connsiteY6" fmla="*/ 132460 h 265048"/>
              <a:gd name="connsiteX7" fmla="*/ 166623 w 333375"/>
              <a:gd name="connsiteY7" fmla="*/ 245998 h 265048"/>
              <a:gd name="connsiteX8" fmla="*/ 166623 w 333375"/>
              <a:gd name="connsiteY8" fmla="*/ 245998 h 265048"/>
              <a:gd name="connsiteX9" fmla="*/ 166623 w 333375"/>
              <a:gd name="connsiteY9" fmla="*/ 245998 h 265048"/>
              <a:gd name="connsiteX10" fmla="*/ 19050 w 333375"/>
              <a:gd name="connsiteY10" fmla="*/ 132460 h 265048"/>
              <a:gd name="connsiteX11" fmla="*/ 19050 w 333375"/>
              <a:gd name="connsiteY11" fmla="*/ 132460 h 26504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3375" h="265048">
                <a:moveTo>
                  <a:pt x="19050" y="132460"/>
                </a:moveTo>
                <a:cubicBezTo>
                  <a:pt x="19050" y="69850"/>
                  <a:pt x="85089" y="18922"/>
                  <a:pt x="166623" y="19050"/>
                </a:cubicBezTo>
                <a:cubicBezTo>
                  <a:pt x="166623" y="19050"/>
                  <a:pt x="166623" y="19050"/>
                  <a:pt x="166623" y="19050"/>
                </a:cubicBezTo>
                <a:lnTo>
                  <a:pt x="166623" y="19050"/>
                </a:lnTo>
                <a:cubicBezTo>
                  <a:pt x="248158" y="19050"/>
                  <a:pt x="314325" y="69850"/>
                  <a:pt x="314325" y="132460"/>
                </a:cubicBezTo>
                <a:cubicBezTo>
                  <a:pt x="314325" y="132460"/>
                  <a:pt x="314325" y="132460"/>
                  <a:pt x="314325" y="132460"/>
                </a:cubicBezTo>
                <a:lnTo>
                  <a:pt x="314325" y="132460"/>
                </a:lnTo>
                <a:cubicBezTo>
                  <a:pt x="314325" y="195198"/>
                  <a:pt x="248158" y="245998"/>
                  <a:pt x="166623" y="245998"/>
                </a:cubicBezTo>
                <a:cubicBezTo>
                  <a:pt x="166623" y="245998"/>
                  <a:pt x="166623" y="245998"/>
                  <a:pt x="166623" y="245998"/>
                </a:cubicBezTo>
                <a:lnTo>
                  <a:pt x="166623" y="245998"/>
                </a:lnTo>
                <a:cubicBezTo>
                  <a:pt x="85089" y="245998"/>
                  <a:pt x="19050" y="195198"/>
                  <a:pt x="19050" y="132460"/>
                </a:cubicBezTo>
                <a:cubicBezTo>
                  <a:pt x="19050" y="132460"/>
                  <a:pt x="19050" y="132460"/>
                  <a:pt x="19050" y="132460"/>
                </a:cubicBez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4500626" y="4870450"/>
            <a:ext cx="293623" cy="227076"/>
          </a:xfrm>
          <a:custGeom>
            <a:avLst/>
            <a:gdLst>
              <a:gd name="connsiteX0" fmla="*/ 0 w 293623"/>
              <a:gd name="connsiteY0" fmla="*/ 113538 h 227076"/>
              <a:gd name="connsiteX1" fmla="*/ 146811 w 293623"/>
              <a:gd name="connsiteY1" fmla="*/ 0 h 227076"/>
              <a:gd name="connsiteX2" fmla="*/ 146811 w 293623"/>
              <a:gd name="connsiteY2" fmla="*/ 0 h 227076"/>
              <a:gd name="connsiteX3" fmla="*/ 146811 w 293623"/>
              <a:gd name="connsiteY3" fmla="*/ 0 h 227076"/>
              <a:gd name="connsiteX4" fmla="*/ 293623 w 293623"/>
              <a:gd name="connsiteY4" fmla="*/ 113538 h 227076"/>
              <a:gd name="connsiteX5" fmla="*/ 293623 w 293623"/>
              <a:gd name="connsiteY5" fmla="*/ 113538 h 227076"/>
              <a:gd name="connsiteX6" fmla="*/ 293623 w 293623"/>
              <a:gd name="connsiteY6" fmla="*/ 113538 h 227076"/>
              <a:gd name="connsiteX7" fmla="*/ 146811 w 293623"/>
              <a:gd name="connsiteY7" fmla="*/ 227076 h 227076"/>
              <a:gd name="connsiteX8" fmla="*/ 146811 w 293623"/>
              <a:gd name="connsiteY8" fmla="*/ 227076 h 227076"/>
              <a:gd name="connsiteX9" fmla="*/ 146811 w 293623"/>
              <a:gd name="connsiteY9" fmla="*/ 227076 h 227076"/>
              <a:gd name="connsiteX10" fmla="*/ 0 w 293623"/>
              <a:gd name="connsiteY10" fmla="*/ 113538 h 227076"/>
              <a:gd name="connsiteX11" fmla="*/ 0 w 293623"/>
              <a:gd name="connsiteY11" fmla="*/ 113538 h 227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293623" h="227076">
                <a:moveTo>
                  <a:pt x="0" y="113538"/>
                </a:moveTo>
                <a:cubicBezTo>
                  <a:pt x="0" y="50800"/>
                  <a:pt x="65658" y="0"/>
                  <a:pt x="146811" y="0"/>
                </a:cubicBezTo>
                <a:cubicBezTo>
                  <a:pt x="146811" y="0"/>
                  <a:pt x="146811" y="0"/>
                  <a:pt x="146811" y="0"/>
                </a:cubicBezTo>
                <a:lnTo>
                  <a:pt x="146811" y="0"/>
                </a:lnTo>
                <a:cubicBezTo>
                  <a:pt x="227838" y="0"/>
                  <a:pt x="293623" y="50800"/>
                  <a:pt x="293623" y="113538"/>
                </a:cubicBezTo>
                <a:cubicBezTo>
                  <a:pt x="293623" y="113538"/>
                  <a:pt x="293623" y="113538"/>
                  <a:pt x="293623" y="113538"/>
                </a:cubicBezTo>
                <a:lnTo>
                  <a:pt x="293623" y="113538"/>
                </a:lnTo>
                <a:cubicBezTo>
                  <a:pt x="293623" y="176148"/>
                  <a:pt x="227838" y="227076"/>
                  <a:pt x="146811" y="227076"/>
                </a:cubicBezTo>
                <a:cubicBezTo>
                  <a:pt x="146811" y="227076"/>
                  <a:pt x="146811" y="227076"/>
                  <a:pt x="146811" y="227076"/>
                </a:cubicBezTo>
                <a:lnTo>
                  <a:pt x="146811" y="227076"/>
                </a:lnTo>
                <a:cubicBezTo>
                  <a:pt x="65658" y="227076"/>
                  <a:pt x="0" y="176148"/>
                  <a:pt x="0" y="113538"/>
                </a:cubicBezTo>
                <a:cubicBezTo>
                  <a:pt x="0" y="113538"/>
                  <a:pt x="0" y="113538"/>
                  <a:pt x="0" y="113538"/>
                </a:cubicBezTo>
              </a:path>
            </a:pathLst>
          </a:custGeom>
          <a:solidFill>
            <a:srgbClr val="F8964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4481576" y="4851400"/>
            <a:ext cx="331723" cy="265176"/>
          </a:xfrm>
          <a:custGeom>
            <a:avLst/>
            <a:gdLst>
              <a:gd name="connsiteX0" fmla="*/ 19050 w 331723"/>
              <a:gd name="connsiteY0" fmla="*/ 132588 h 265176"/>
              <a:gd name="connsiteX1" fmla="*/ 165861 w 331723"/>
              <a:gd name="connsiteY1" fmla="*/ 19050 h 265176"/>
              <a:gd name="connsiteX2" fmla="*/ 165861 w 331723"/>
              <a:gd name="connsiteY2" fmla="*/ 19050 h 265176"/>
              <a:gd name="connsiteX3" fmla="*/ 165861 w 331723"/>
              <a:gd name="connsiteY3" fmla="*/ 19050 h 265176"/>
              <a:gd name="connsiteX4" fmla="*/ 312673 w 331723"/>
              <a:gd name="connsiteY4" fmla="*/ 132588 h 265176"/>
              <a:gd name="connsiteX5" fmla="*/ 312673 w 331723"/>
              <a:gd name="connsiteY5" fmla="*/ 132588 h 265176"/>
              <a:gd name="connsiteX6" fmla="*/ 312673 w 331723"/>
              <a:gd name="connsiteY6" fmla="*/ 132588 h 265176"/>
              <a:gd name="connsiteX7" fmla="*/ 165861 w 331723"/>
              <a:gd name="connsiteY7" fmla="*/ 246126 h 265176"/>
              <a:gd name="connsiteX8" fmla="*/ 165861 w 331723"/>
              <a:gd name="connsiteY8" fmla="*/ 246126 h 265176"/>
              <a:gd name="connsiteX9" fmla="*/ 165861 w 331723"/>
              <a:gd name="connsiteY9" fmla="*/ 246126 h 265176"/>
              <a:gd name="connsiteX10" fmla="*/ 19050 w 331723"/>
              <a:gd name="connsiteY10" fmla="*/ 132588 h 265176"/>
              <a:gd name="connsiteX11" fmla="*/ 19050 w 331723"/>
              <a:gd name="connsiteY11" fmla="*/ 132588 h 2651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1723" h="265176">
                <a:moveTo>
                  <a:pt x="19050" y="132588"/>
                </a:moveTo>
                <a:cubicBezTo>
                  <a:pt x="19050" y="69850"/>
                  <a:pt x="84708" y="19050"/>
                  <a:pt x="165861" y="19050"/>
                </a:cubicBezTo>
                <a:cubicBezTo>
                  <a:pt x="165861" y="19050"/>
                  <a:pt x="165861" y="19050"/>
                  <a:pt x="165861" y="19050"/>
                </a:cubicBezTo>
                <a:lnTo>
                  <a:pt x="165861" y="19050"/>
                </a:lnTo>
                <a:cubicBezTo>
                  <a:pt x="246888" y="19050"/>
                  <a:pt x="312673" y="69850"/>
                  <a:pt x="312673" y="132588"/>
                </a:cubicBezTo>
                <a:cubicBezTo>
                  <a:pt x="312673" y="132588"/>
                  <a:pt x="312673" y="132588"/>
                  <a:pt x="312673" y="132588"/>
                </a:cubicBezTo>
                <a:lnTo>
                  <a:pt x="312673" y="132588"/>
                </a:lnTo>
                <a:cubicBezTo>
                  <a:pt x="312673" y="195198"/>
                  <a:pt x="246888" y="246126"/>
                  <a:pt x="165861" y="246126"/>
                </a:cubicBezTo>
                <a:cubicBezTo>
                  <a:pt x="165861" y="246126"/>
                  <a:pt x="165861" y="246126"/>
                  <a:pt x="165861" y="246126"/>
                </a:cubicBezTo>
                <a:lnTo>
                  <a:pt x="165861" y="246126"/>
                </a:lnTo>
                <a:cubicBezTo>
                  <a:pt x="84708" y="246126"/>
                  <a:pt x="19050" y="195198"/>
                  <a:pt x="19050" y="132588"/>
                </a:cubicBezTo>
                <a:cubicBezTo>
                  <a:pt x="19050" y="132588"/>
                  <a:pt x="19050" y="132588"/>
                  <a:pt x="19050" y="132588"/>
                </a:cubicBez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3187700" y="4287773"/>
            <a:ext cx="293751" cy="227076"/>
          </a:xfrm>
          <a:custGeom>
            <a:avLst/>
            <a:gdLst>
              <a:gd name="connsiteX0" fmla="*/ 0 w 293751"/>
              <a:gd name="connsiteY0" fmla="*/ 113538 h 227076"/>
              <a:gd name="connsiteX1" fmla="*/ 146811 w 293751"/>
              <a:gd name="connsiteY1" fmla="*/ 0 h 227076"/>
              <a:gd name="connsiteX2" fmla="*/ 146811 w 293751"/>
              <a:gd name="connsiteY2" fmla="*/ 0 h 227076"/>
              <a:gd name="connsiteX3" fmla="*/ 146811 w 293751"/>
              <a:gd name="connsiteY3" fmla="*/ 0 h 227076"/>
              <a:gd name="connsiteX4" fmla="*/ 293751 w 293751"/>
              <a:gd name="connsiteY4" fmla="*/ 113538 h 227076"/>
              <a:gd name="connsiteX5" fmla="*/ 293751 w 293751"/>
              <a:gd name="connsiteY5" fmla="*/ 113538 h 227076"/>
              <a:gd name="connsiteX6" fmla="*/ 293751 w 293751"/>
              <a:gd name="connsiteY6" fmla="*/ 113538 h 227076"/>
              <a:gd name="connsiteX7" fmla="*/ 146811 w 293751"/>
              <a:gd name="connsiteY7" fmla="*/ 227076 h 227076"/>
              <a:gd name="connsiteX8" fmla="*/ 146811 w 293751"/>
              <a:gd name="connsiteY8" fmla="*/ 227076 h 227076"/>
              <a:gd name="connsiteX9" fmla="*/ 146811 w 293751"/>
              <a:gd name="connsiteY9" fmla="*/ 227076 h 227076"/>
              <a:gd name="connsiteX10" fmla="*/ 0 w 293751"/>
              <a:gd name="connsiteY10" fmla="*/ 113538 h 227076"/>
              <a:gd name="connsiteX11" fmla="*/ 0 w 293751"/>
              <a:gd name="connsiteY11" fmla="*/ 113538 h 227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293751" h="227076">
                <a:moveTo>
                  <a:pt x="0" y="113538"/>
                </a:moveTo>
                <a:cubicBezTo>
                  <a:pt x="0" y="50927"/>
                  <a:pt x="65785" y="0"/>
                  <a:pt x="146811" y="0"/>
                </a:cubicBezTo>
                <a:cubicBezTo>
                  <a:pt x="146811" y="0"/>
                  <a:pt x="146811" y="0"/>
                  <a:pt x="146811" y="0"/>
                </a:cubicBezTo>
                <a:lnTo>
                  <a:pt x="146811" y="0"/>
                </a:lnTo>
                <a:cubicBezTo>
                  <a:pt x="227965" y="0"/>
                  <a:pt x="293751" y="50927"/>
                  <a:pt x="293751" y="113538"/>
                </a:cubicBezTo>
                <a:cubicBezTo>
                  <a:pt x="293751" y="113538"/>
                  <a:pt x="293751" y="113538"/>
                  <a:pt x="293751" y="113538"/>
                </a:cubicBezTo>
                <a:lnTo>
                  <a:pt x="293751" y="113538"/>
                </a:lnTo>
                <a:cubicBezTo>
                  <a:pt x="293751" y="176276"/>
                  <a:pt x="227965" y="227076"/>
                  <a:pt x="146811" y="227076"/>
                </a:cubicBezTo>
                <a:cubicBezTo>
                  <a:pt x="146811" y="227076"/>
                  <a:pt x="146811" y="227076"/>
                  <a:pt x="146811" y="227076"/>
                </a:cubicBezTo>
                <a:lnTo>
                  <a:pt x="146811" y="227076"/>
                </a:lnTo>
                <a:cubicBezTo>
                  <a:pt x="65785" y="227076"/>
                  <a:pt x="0" y="176276"/>
                  <a:pt x="0" y="113538"/>
                </a:cubicBezTo>
                <a:cubicBezTo>
                  <a:pt x="0" y="113538"/>
                  <a:pt x="0" y="113538"/>
                  <a:pt x="0" y="113538"/>
                </a:cubicBezTo>
              </a:path>
            </a:pathLst>
          </a:custGeom>
          <a:solidFill>
            <a:srgbClr val="F8964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3168650" y="4268723"/>
            <a:ext cx="331851" cy="265176"/>
          </a:xfrm>
          <a:custGeom>
            <a:avLst/>
            <a:gdLst>
              <a:gd name="connsiteX0" fmla="*/ 19050 w 331851"/>
              <a:gd name="connsiteY0" fmla="*/ 132588 h 265176"/>
              <a:gd name="connsiteX1" fmla="*/ 165861 w 331851"/>
              <a:gd name="connsiteY1" fmla="*/ 19050 h 265176"/>
              <a:gd name="connsiteX2" fmla="*/ 165861 w 331851"/>
              <a:gd name="connsiteY2" fmla="*/ 19050 h 265176"/>
              <a:gd name="connsiteX3" fmla="*/ 165861 w 331851"/>
              <a:gd name="connsiteY3" fmla="*/ 19050 h 265176"/>
              <a:gd name="connsiteX4" fmla="*/ 312801 w 331851"/>
              <a:gd name="connsiteY4" fmla="*/ 132588 h 265176"/>
              <a:gd name="connsiteX5" fmla="*/ 312801 w 331851"/>
              <a:gd name="connsiteY5" fmla="*/ 132588 h 265176"/>
              <a:gd name="connsiteX6" fmla="*/ 312801 w 331851"/>
              <a:gd name="connsiteY6" fmla="*/ 132588 h 265176"/>
              <a:gd name="connsiteX7" fmla="*/ 165861 w 331851"/>
              <a:gd name="connsiteY7" fmla="*/ 246126 h 265176"/>
              <a:gd name="connsiteX8" fmla="*/ 165861 w 331851"/>
              <a:gd name="connsiteY8" fmla="*/ 246126 h 265176"/>
              <a:gd name="connsiteX9" fmla="*/ 165861 w 331851"/>
              <a:gd name="connsiteY9" fmla="*/ 246126 h 265176"/>
              <a:gd name="connsiteX10" fmla="*/ 19050 w 331851"/>
              <a:gd name="connsiteY10" fmla="*/ 132588 h 265176"/>
              <a:gd name="connsiteX11" fmla="*/ 19050 w 331851"/>
              <a:gd name="connsiteY11" fmla="*/ 132588 h 2651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1851" h="265176">
                <a:moveTo>
                  <a:pt x="19050" y="132588"/>
                </a:moveTo>
                <a:cubicBezTo>
                  <a:pt x="19050" y="69977"/>
                  <a:pt x="84835" y="19050"/>
                  <a:pt x="165861" y="19050"/>
                </a:cubicBezTo>
                <a:cubicBezTo>
                  <a:pt x="165861" y="19050"/>
                  <a:pt x="165861" y="19050"/>
                  <a:pt x="165861" y="19050"/>
                </a:cubicBezTo>
                <a:lnTo>
                  <a:pt x="165861" y="19050"/>
                </a:lnTo>
                <a:cubicBezTo>
                  <a:pt x="247015" y="19050"/>
                  <a:pt x="312801" y="69977"/>
                  <a:pt x="312801" y="132588"/>
                </a:cubicBezTo>
                <a:cubicBezTo>
                  <a:pt x="312801" y="132588"/>
                  <a:pt x="312801" y="132588"/>
                  <a:pt x="312801" y="132588"/>
                </a:cubicBezTo>
                <a:lnTo>
                  <a:pt x="312801" y="132588"/>
                </a:lnTo>
                <a:cubicBezTo>
                  <a:pt x="312801" y="195326"/>
                  <a:pt x="247015" y="246126"/>
                  <a:pt x="165861" y="246126"/>
                </a:cubicBezTo>
                <a:cubicBezTo>
                  <a:pt x="165861" y="246126"/>
                  <a:pt x="165861" y="246126"/>
                  <a:pt x="165861" y="246126"/>
                </a:cubicBezTo>
                <a:lnTo>
                  <a:pt x="165861" y="246126"/>
                </a:lnTo>
                <a:cubicBezTo>
                  <a:pt x="84835" y="246126"/>
                  <a:pt x="19050" y="195326"/>
                  <a:pt x="19050" y="132588"/>
                </a:cubicBezTo>
                <a:cubicBezTo>
                  <a:pt x="19050" y="132588"/>
                  <a:pt x="19050" y="132588"/>
                  <a:pt x="19050" y="132588"/>
                </a:cubicBez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260725" y="3273425"/>
            <a:ext cx="295275" cy="227076"/>
          </a:xfrm>
          <a:custGeom>
            <a:avLst/>
            <a:gdLst>
              <a:gd name="connsiteX0" fmla="*/ 0 w 295275"/>
              <a:gd name="connsiteY0" fmla="*/ 113538 h 227076"/>
              <a:gd name="connsiteX1" fmla="*/ 147701 w 295275"/>
              <a:gd name="connsiteY1" fmla="*/ 0 h 227076"/>
              <a:gd name="connsiteX2" fmla="*/ 147701 w 295275"/>
              <a:gd name="connsiteY2" fmla="*/ 0 h 227076"/>
              <a:gd name="connsiteX3" fmla="*/ 147701 w 295275"/>
              <a:gd name="connsiteY3" fmla="*/ 0 h 227076"/>
              <a:gd name="connsiteX4" fmla="*/ 295275 w 295275"/>
              <a:gd name="connsiteY4" fmla="*/ 113538 h 227076"/>
              <a:gd name="connsiteX5" fmla="*/ 295275 w 295275"/>
              <a:gd name="connsiteY5" fmla="*/ 113538 h 227076"/>
              <a:gd name="connsiteX6" fmla="*/ 295275 w 295275"/>
              <a:gd name="connsiteY6" fmla="*/ 113538 h 227076"/>
              <a:gd name="connsiteX7" fmla="*/ 147701 w 295275"/>
              <a:gd name="connsiteY7" fmla="*/ 227076 h 227076"/>
              <a:gd name="connsiteX8" fmla="*/ 147701 w 295275"/>
              <a:gd name="connsiteY8" fmla="*/ 227076 h 227076"/>
              <a:gd name="connsiteX9" fmla="*/ 147701 w 295275"/>
              <a:gd name="connsiteY9" fmla="*/ 227076 h 227076"/>
              <a:gd name="connsiteX10" fmla="*/ 0 w 295275"/>
              <a:gd name="connsiteY10" fmla="*/ 113538 h 227076"/>
              <a:gd name="connsiteX11" fmla="*/ 0 w 295275"/>
              <a:gd name="connsiteY11" fmla="*/ 113538 h 227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295275" h="227076">
                <a:moveTo>
                  <a:pt x="0" y="113538"/>
                </a:moveTo>
                <a:cubicBezTo>
                  <a:pt x="0" y="50800"/>
                  <a:pt x="66040" y="0"/>
                  <a:pt x="147701" y="0"/>
                </a:cubicBezTo>
                <a:cubicBezTo>
                  <a:pt x="147701" y="0"/>
                  <a:pt x="147701" y="0"/>
                  <a:pt x="147701" y="0"/>
                </a:cubicBezTo>
                <a:lnTo>
                  <a:pt x="147701" y="0"/>
                </a:lnTo>
                <a:cubicBezTo>
                  <a:pt x="229234" y="0"/>
                  <a:pt x="295275" y="50800"/>
                  <a:pt x="295275" y="113538"/>
                </a:cubicBezTo>
                <a:cubicBezTo>
                  <a:pt x="295275" y="113538"/>
                  <a:pt x="295275" y="113538"/>
                  <a:pt x="295275" y="113538"/>
                </a:cubicBezTo>
                <a:lnTo>
                  <a:pt x="295275" y="113538"/>
                </a:lnTo>
                <a:cubicBezTo>
                  <a:pt x="295275" y="176148"/>
                  <a:pt x="229234" y="227076"/>
                  <a:pt x="147701" y="227076"/>
                </a:cubicBezTo>
                <a:cubicBezTo>
                  <a:pt x="147701" y="227076"/>
                  <a:pt x="147701" y="227076"/>
                  <a:pt x="147701" y="227076"/>
                </a:cubicBezTo>
                <a:lnTo>
                  <a:pt x="147701" y="227076"/>
                </a:lnTo>
                <a:cubicBezTo>
                  <a:pt x="66040" y="227076"/>
                  <a:pt x="0" y="176148"/>
                  <a:pt x="0" y="113538"/>
                </a:cubicBezTo>
                <a:cubicBezTo>
                  <a:pt x="0" y="113538"/>
                  <a:pt x="0" y="113538"/>
                  <a:pt x="0" y="113538"/>
                </a:cubicBezTo>
              </a:path>
            </a:pathLst>
          </a:custGeom>
          <a:solidFill>
            <a:srgbClr val="F8964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3241675" y="3254375"/>
            <a:ext cx="333375" cy="265176"/>
          </a:xfrm>
          <a:custGeom>
            <a:avLst/>
            <a:gdLst>
              <a:gd name="connsiteX0" fmla="*/ 19050 w 333375"/>
              <a:gd name="connsiteY0" fmla="*/ 132588 h 265176"/>
              <a:gd name="connsiteX1" fmla="*/ 166751 w 333375"/>
              <a:gd name="connsiteY1" fmla="*/ 19050 h 265176"/>
              <a:gd name="connsiteX2" fmla="*/ 166751 w 333375"/>
              <a:gd name="connsiteY2" fmla="*/ 19050 h 265176"/>
              <a:gd name="connsiteX3" fmla="*/ 166751 w 333375"/>
              <a:gd name="connsiteY3" fmla="*/ 19050 h 265176"/>
              <a:gd name="connsiteX4" fmla="*/ 314325 w 333375"/>
              <a:gd name="connsiteY4" fmla="*/ 132588 h 265176"/>
              <a:gd name="connsiteX5" fmla="*/ 314325 w 333375"/>
              <a:gd name="connsiteY5" fmla="*/ 132588 h 265176"/>
              <a:gd name="connsiteX6" fmla="*/ 314325 w 333375"/>
              <a:gd name="connsiteY6" fmla="*/ 132588 h 265176"/>
              <a:gd name="connsiteX7" fmla="*/ 166751 w 333375"/>
              <a:gd name="connsiteY7" fmla="*/ 246126 h 265176"/>
              <a:gd name="connsiteX8" fmla="*/ 166751 w 333375"/>
              <a:gd name="connsiteY8" fmla="*/ 246126 h 265176"/>
              <a:gd name="connsiteX9" fmla="*/ 166751 w 333375"/>
              <a:gd name="connsiteY9" fmla="*/ 246126 h 265176"/>
              <a:gd name="connsiteX10" fmla="*/ 19050 w 333375"/>
              <a:gd name="connsiteY10" fmla="*/ 132588 h 265176"/>
              <a:gd name="connsiteX11" fmla="*/ 19050 w 333375"/>
              <a:gd name="connsiteY11" fmla="*/ 132588 h 2651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3375" h="265176">
                <a:moveTo>
                  <a:pt x="19050" y="132588"/>
                </a:moveTo>
                <a:cubicBezTo>
                  <a:pt x="19050" y="69850"/>
                  <a:pt x="85090" y="19050"/>
                  <a:pt x="166751" y="19050"/>
                </a:cubicBezTo>
                <a:cubicBezTo>
                  <a:pt x="166751" y="19050"/>
                  <a:pt x="166751" y="19050"/>
                  <a:pt x="166751" y="19050"/>
                </a:cubicBezTo>
                <a:lnTo>
                  <a:pt x="166751" y="19050"/>
                </a:lnTo>
                <a:cubicBezTo>
                  <a:pt x="248284" y="19050"/>
                  <a:pt x="314325" y="69850"/>
                  <a:pt x="314325" y="132588"/>
                </a:cubicBezTo>
                <a:cubicBezTo>
                  <a:pt x="314325" y="132588"/>
                  <a:pt x="314325" y="132588"/>
                  <a:pt x="314325" y="132588"/>
                </a:cubicBezTo>
                <a:lnTo>
                  <a:pt x="314325" y="132588"/>
                </a:lnTo>
                <a:cubicBezTo>
                  <a:pt x="314325" y="195198"/>
                  <a:pt x="248284" y="246126"/>
                  <a:pt x="166751" y="246126"/>
                </a:cubicBezTo>
                <a:cubicBezTo>
                  <a:pt x="166751" y="246126"/>
                  <a:pt x="166751" y="246126"/>
                  <a:pt x="166751" y="246126"/>
                </a:cubicBezTo>
                <a:lnTo>
                  <a:pt x="166751" y="246126"/>
                </a:lnTo>
                <a:cubicBezTo>
                  <a:pt x="85090" y="246126"/>
                  <a:pt x="19050" y="195198"/>
                  <a:pt x="19050" y="132588"/>
                </a:cubicBezTo>
                <a:cubicBezTo>
                  <a:pt x="19050" y="132588"/>
                  <a:pt x="19050" y="132588"/>
                  <a:pt x="19050" y="132588"/>
                </a:cubicBez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5967476" y="3081401"/>
            <a:ext cx="295275" cy="226948"/>
          </a:xfrm>
          <a:custGeom>
            <a:avLst/>
            <a:gdLst>
              <a:gd name="connsiteX0" fmla="*/ 0 w 295275"/>
              <a:gd name="connsiteY0" fmla="*/ 113410 h 226948"/>
              <a:gd name="connsiteX1" fmla="*/ 147573 w 295275"/>
              <a:gd name="connsiteY1" fmla="*/ 0 h 226948"/>
              <a:gd name="connsiteX2" fmla="*/ 147573 w 295275"/>
              <a:gd name="connsiteY2" fmla="*/ 0 h 226948"/>
              <a:gd name="connsiteX3" fmla="*/ 147573 w 295275"/>
              <a:gd name="connsiteY3" fmla="*/ 0 h 226948"/>
              <a:gd name="connsiteX4" fmla="*/ 295275 w 295275"/>
              <a:gd name="connsiteY4" fmla="*/ 113410 h 226948"/>
              <a:gd name="connsiteX5" fmla="*/ 295275 w 295275"/>
              <a:gd name="connsiteY5" fmla="*/ 113410 h 226948"/>
              <a:gd name="connsiteX6" fmla="*/ 295275 w 295275"/>
              <a:gd name="connsiteY6" fmla="*/ 113410 h 226948"/>
              <a:gd name="connsiteX7" fmla="*/ 147573 w 295275"/>
              <a:gd name="connsiteY7" fmla="*/ 226948 h 226948"/>
              <a:gd name="connsiteX8" fmla="*/ 147573 w 295275"/>
              <a:gd name="connsiteY8" fmla="*/ 226948 h 226948"/>
              <a:gd name="connsiteX9" fmla="*/ 147573 w 295275"/>
              <a:gd name="connsiteY9" fmla="*/ 226948 h 226948"/>
              <a:gd name="connsiteX10" fmla="*/ 0 w 295275"/>
              <a:gd name="connsiteY10" fmla="*/ 113410 h 226948"/>
              <a:gd name="connsiteX11" fmla="*/ 0 w 295275"/>
              <a:gd name="connsiteY11" fmla="*/ 113410 h 22694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295275" h="226948">
                <a:moveTo>
                  <a:pt x="0" y="113410"/>
                </a:moveTo>
                <a:cubicBezTo>
                  <a:pt x="0" y="50800"/>
                  <a:pt x="66039" y="-127"/>
                  <a:pt x="147573" y="0"/>
                </a:cubicBezTo>
                <a:cubicBezTo>
                  <a:pt x="147573" y="0"/>
                  <a:pt x="147573" y="0"/>
                  <a:pt x="147573" y="0"/>
                </a:cubicBezTo>
                <a:lnTo>
                  <a:pt x="147573" y="0"/>
                </a:lnTo>
                <a:cubicBezTo>
                  <a:pt x="229108" y="0"/>
                  <a:pt x="295275" y="50800"/>
                  <a:pt x="295275" y="113410"/>
                </a:cubicBezTo>
                <a:cubicBezTo>
                  <a:pt x="295275" y="113410"/>
                  <a:pt x="295275" y="113410"/>
                  <a:pt x="295275" y="113410"/>
                </a:cubicBezTo>
                <a:lnTo>
                  <a:pt x="295275" y="113410"/>
                </a:lnTo>
                <a:cubicBezTo>
                  <a:pt x="295275" y="176148"/>
                  <a:pt x="229108" y="226948"/>
                  <a:pt x="147573" y="226948"/>
                </a:cubicBezTo>
                <a:cubicBezTo>
                  <a:pt x="147573" y="226948"/>
                  <a:pt x="147573" y="226948"/>
                  <a:pt x="147573" y="226948"/>
                </a:cubicBezTo>
                <a:lnTo>
                  <a:pt x="147573" y="226948"/>
                </a:lnTo>
                <a:cubicBezTo>
                  <a:pt x="66039" y="226948"/>
                  <a:pt x="0" y="176148"/>
                  <a:pt x="0" y="113410"/>
                </a:cubicBezTo>
                <a:cubicBezTo>
                  <a:pt x="0" y="113410"/>
                  <a:pt x="0" y="113410"/>
                  <a:pt x="0" y="113410"/>
                </a:cubicBezTo>
              </a:path>
            </a:pathLst>
          </a:custGeom>
          <a:solidFill>
            <a:srgbClr val="F8964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5948426" y="3062351"/>
            <a:ext cx="333375" cy="265048"/>
          </a:xfrm>
          <a:custGeom>
            <a:avLst/>
            <a:gdLst>
              <a:gd name="connsiteX0" fmla="*/ 19050 w 333375"/>
              <a:gd name="connsiteY0" fmla="*/ 132460 h 265048"/>
              <a:gd name="connsiteX1" fmla="*/ 166623 w 333375"/>
              <a:gd name="connsiteY1" fmla="*/ 19050 h 265048"/>
              <a:gd name="connsiteX2" fmla="*/ 166623 w 333375"/>
              <a:gd name="connsiteY2" fmla="*/ 19050 h 265048"/>
              <a:gd name="connsiteX3" fmla="*/ 166623 w 333375"/>
              <a:gd name="connsiteY3" fmla="*/ 19050 h 265048"/>
              <a:gd name="connsiteX4" fmla="*/ 314325 w 333375"/>
              <a:gd name="connsiteY4" fmla="*/ 132460 h 265048"/>
              <a:gd name="connsiteX5" fmla="*/ 314325 w 333375"/>
              <a:gd name="connsiteY5" fmla="*/ 132460 h 265048"/>
              <a:gd name="connsiteX6" fmla="*/ 314325 w 333375"/>
              <a:gd name="connsiteY6" fmla="*/ 132460 h 265048"/>
              <a:gd name="connsiteX7" fmla="*/ 166623 w 333375"/>
              <a:gd name="connsiteY7" fmla="*/ 245998 h 265048"/>
              <a:gd name="connsiteX8" fmla="*/ 166623 w 333375"/>
              <a:gd name="connsiteY8" fmla="*/ 245998 h 265048"/>
              <a:gd name="connsiteX9" fmla="*/ 166623 w 333375"/>
              <a:gd name="connsiteY9" fmla="*/ 245998 h 265048"/>
              <a:gd name="connsiteX10" fmla="*/ 19050 w 333375"/>
              <a:gd name="connsiteY10" fmla="*/ 132460 h 265048"/>
              <a:gd name="connsiteX11" fmla="*/ 19050 w 333375"/>
              <a:gd name="connsiteY11" fmla="*/ 132460 h 26504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3375" h="265048">
                <a:moveTo>
                  <a:pt x="19050" y="132460"/>
                </a:moveTo>
                <a:cubicBezTo>
                  <a:pt x="19050" y="69850"/>
                  <a:pt x="85089" y="18922"/>
                  <a:pt x="166623" y="19050"/>
                </a:cubicBezTo>
                <a:cubicBezTo>
                  <a:pt x="166623" y="19050"/>
                  <a:pt x="166623" y="19050"/>
                  <a:pt x="166623" y="19050"/>
                </a:cubicBezTo>
                <a:lnTo>
                  <a:pt x="166623" y="19050"/>
                </a:lnTo>
                <a:cubicBezTo>
                  <a:pt x="248158" y="19050"/>
                  <a:pt x="314325" y="69850"/>
                  <a:pt x="314325" y="132460"/>
                </a:cubicBezTo>
                <a:cubicBezTo>
                  <a:pt x="314325" y="132460"/>
                  <a:pt x="314325" y="132460"/>
                  <a:pt x="314325" y="132460"/>
                </a:cubicBezTo>
                <a:lnTo>
                  <a:pt x="314325" y="132460"/>
                </a:lnTo>
                <a:cubicBezTo>
                  <a:pt x="314325" y="195198"/>
                  <a:pt x="248158" y="245998"/>
                  <a:pt x="166623" y="245998"/>
                </a:cubicBezTo>
                <a:cubicBezTo>
                  <a:pt x="166623" y="245998"/>
                  <a:pt x="166623" y="245998"/>
                  <a:pt x="166623" y="245998"/>
                </a:cubicBezTo>
                <a:lnTo>
                  <a:pt x="166623" y="245998"/>
                </a:lnTo>
                <a:cubicBezTo>
                  <a:pt x="85089" y="245998"/>
                  <a:pt x="19050" y="195198"/>
                  <a:pt x="19050" y="132460"/>
                </a:cubicBezTo>
                <a:cubicBezTo>
                  <a:pt x="19050" y="132460"/>
                  <a:pt x="19050" y="132460"/>
                  <a:pt x="19050" y="132460"/>
                </a:cubicBez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111500" y="2552700"/>
            <a:ext cx="3225800" cy="2628900"/>
          </a:xfrm>
          <a:prstGeom prst="rect">
            <a:avLst/>
          </a:prstGeom>
          <a:noFill/>
        </p:spPr>
      </p:pic>
      <p:pic>
        <p:nvPicPr>
          <p:cNvPr id="19" name="Picture 3"/>
          <p:cNvPicPr>
            <a:picLocks noChangeAspect="1" noChangeArrowheads="1"/>
          </p:cNvPicPr>
          <p:nvPr/>
        </p:nvPicPr>
        <p:blipFill>
          <a:blip r:embed="rId3"/>
          <a:srcRect/>
          <a:stretch>
            <a:fillRect/>
          </a:stretch>
        </p:blipFill>
        <p:spPr bwMode="auto">
          <a:xfrm>
            <a:off x="0" y="6032500"/>
            <a:ext cx="9144000" cy="609600"/>
          </a:xfrm>
          <a:prstGeom prst="rect">
            <a:avLst/>
          </a:prstGeom>
          <a:noFill/>
        </p:spPr>
      </p:pic>
      <p:sp>
        <p:nvSpPr>
          <p:cNvPr id="2" name="TextBox 1"/>
          <p:cNvSpPr txBox="1"/>
          <p:nvPr/>
        </p:nvSpPr>
        <p:spPr>
          <a:xfrm>
            <a:off x="4114800" y="3454400"/>
            <a:ext cx="1016000" cy="787400"/>
          </a:xfrm>
          <a:prstGeom prst="rect">
            <a:avLst/>
          </a:prstGeom>
          <a:noFill/>
        </p:spPr>
        <p:txBody>
          <a:bodyPr wrap="none" lIns="0" tIns="0" rIns="0" rtlCol="0">
            <a:spAutoFit/>
          </a:bodyPr>
          <a:lstStyle/>
          <a:p>
            <a:pPr>
              <a:lnSpc>
                <a:spcPts val="2600"/>
              </a:lnSpc>
              <a:tabLst/>
            </a:pPr>
            <a:r>
              <a:rPr lang="en-US" altLang="zh-CN" sz="2004" b="1" dirty="0" smtClean="0">
                <a:solidFill>
                  <a:srgbClr val="000000"/>
                </a:solidFill>
                <a:latin typeface="微软雅黑" pitchFamily="18" charset="0"/>
                <a:cs typeface="微软雅黑" pitchFamily="18" charset="0"/>
              </a:rPr>
              <a:t>见证业务</a:t>
            </a:r>
          </a:p>
          <a:p>
            <a:pPr>
              <a:lnSpc>
                <a:spcPts val="3600"/>
              </a:lnSpc>
              <a:tabLst/>
            </a:pPr>
            <a:r>
              <a:rPr lang="en-US" altLang="zh-CN" sz="2004" b="1" dirty="0" smtClean="0">
                <a:solidFill>
                  <a:srgbClr val="000000"/>
                </a:solidFill>
                <a:latin typeface="微软雅黑" pitchFamily="18" charset="0"/>
                <a:cs typeface="微软雅黑" pitchFamily="18" charset="0"/>
              </a:rPr>
              <a:t>目标客群</a:t>
            </a:r>
          </a:p>
        </p:txBody>
      </p:sp>
      <p:sp>
        <p:nvSpPr>
          <p:cNvPr id="20" name="TextBox 1"/>
          <p:cNvSpPr txBox="1"/>
          <p:nvPr/>
        </p:nvSpPr>
        <p:spPr>
          <a:xfrm>
            <a:off x="3060700" y="2349500"/>
            <a:ext cx="17399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上海分行中通\德邦项目）</a:t>
            </a:r>
          </a:p>
        </p:txBody>
      </p:sp>
      <p:sp>
        <p:nvSpPr>
          <p:cNvPr id="21" name="TextBox 1"/>
          <p:cNvSpPr txBox="1"/>
          <p:nvPr/>
        </p:nvSpPr>
        <p:spPr>
          <a:xfrm>
            <a:off x="406400" y="3073400"/>
            <a:ext cx="2832100" cy="2578100"/>
          </a:xfrm>
          <a:prstGeom prst="rect">
            <a:avLst/>
          </a:prstGeom>
          <a:noFill/>
        </p:spPr>
        <p:txBody>
          <a:bodyPr wrap="none" lIns="0" tIns="0" rIns="0" rtlCol="0">
            <a:spAutoFit/>
          </a:bodyPr>
          <a:lstStyle/>
          <a:p>
            <a:pPr>
              <a:lnSpc>
                <a:spcPts val="1500"/>
              </a:lnSpc>
              <a:tabLst>
                <a:tab pos="177800" algn="l"/>
              </a:tabLst>
            </a:pPr>
            <a:r>
              <a:rPr lang="en-US" altLang="zh-CN" dirty="0" smtClean="0"/>
              <a:t>	</a:t>
            </a:r>
            <a:r>
              <a:rPr lang="en-US" altLang="zh-CN" sz="1200" b="1" dirty="0" smtClean="0">
                <a:solidFill>
                  <a:srgbClr val="FF6600"/>
                </a:solidFill>
                <a:latin typeface="微软雅黑" pitchFamily="18" charset="0"/>
                <a:cs typeface="微软雅黑" pitchFamily="18" charset="0"/>
              </a:rPr>
              <a:t>2、</a:t>
            </a:r>
            <a:r>
              <a:rPr lang="en-US" altLang="zh-CN" sz="1200" dirty="0" smtClean="0">
                <a:latin typeface="Times New Roman" pitchFamily="18" charset="0"/>
                <a:cs typeface="Times New Roman" pitchFamily="18" charset="0"/>
              </a:rPr>
              <a:t> </a:t>
            </a:r>
            <a:r>
              <a:rPr lang="en-US" altLang="zh-CN" sz="1200" b="1" dirty="0" smtClean="0">
                <a:solidFill>
                  <a:srgbClr val="FF6600"/>
                </a:solidFill>
                <a:latin typeface="微软雅黑" pitchFamily="18" charset="0"/>
                <a:cs typeface="微软雅黑" pitchFamily="18" charset="0"/>
              </a:rPr>
              <a:t>B2C消费类电商（典型案例：杭</a:t>
            </a:r>
          </a:p>
          <a:p>
            <a:pPr>
              <a:lnSpc>
                <a:spcPts val="2100"/>
              </a:lnSpc>
              <a:tabLst>
                <a:tab pos="177800" algn="l"/>
              </a:tabLst>
            </a:pPr>
            <a:r>
              <a:rPr lang="en-US" altLang="zh-CN" sz="1200" b="1" dirty="0" smtClean="0">
                <a:solidFill>
                  <a:srgbClr val="FF6600"/>
                </a:solidFill>
                <a:latin typeface="微软雅黑" pitchFamily="18" charset="0"/>
                <a:cs typeface="微软雅黑" pitchFamily="18" charset="0"/>
              </a:rPr>
              <a:t>州分行拼多多项目）</a:t>
            </a:r>
            <a:r>
              <a:rPr lang="en-US" altLang="zh-CN" sz="1200" dirty="0" smtClean="0">
                <a:latin typeface="Times New Roman" pitchFamily="18" charset="0"/>
                <a:cs typeface="Times New Roman" pitchFamily="18" charset="0"/>
              </a:rPr>
              <a:t> </a:t>
            </a:r>
            <a:r>
              <a:rPr lang="en-US" altLang="zh-CN" sz="1200" b="1" dirty="0" smtClean="0">
                <a:solidFill>
                  <a:srgbClr val="FF6600"/>
                </a:solidFill>
                <a:latin typeface="微软雅黑" pitchFamily="18" charset="0"/>
                <a:cs typeface="微软雅黑"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177800" algn="l"/>
              </a:tabLst>
            </a:pPr>
            <a:r>
              <a:rPr lang="en-US" altLang="zh-CN" sz="1200" b="1" dirty="0" smtClean="0">
                <a:solidFill>
                  <a:srgbClr val="000000"/>
                </a:solidFill>
                <a:latin typeface="微软雅黑" pitchFamily="18" charset="0"/>
                <a:cs typeface="微软雅黑" pitchFamily="18" charset="0"/>
              </a:rPr>
              <a:t>3、各细分行业\供应链\产业链核心客户搭</a:t>
            </a:r>
          </a:p>
          <a:p>
            <a:pPr>
              <a:lnSpc>
                <a:spcPts val="2100"/>
              </a:lnSpc>
              <a:tabLst>
                <a:tab pos="177800" algn="l"/>
              </a:tabLst>
            </a:pPr>
            <a:r>
              <a:rPr lang="en-US" altLang="zh-CN" sz="1200" b="1" dirty="0" smtClean="0">
                <a:solidFill>
                  <a:srgbClr val="000000"/>
                </a:solidFill>
                <a:latin typeface="微软雅黑" pitchFamily="18" charset="0"/>
                <a:cs typeface="微软雅黑" pitchFamily="18" charset="0"/>
              </a:rPr>
              <a:t>建的互联网交易型平台客群（B2B\B2C）</a:t>
            </a:r>
          </a:p>
          <a:p>
            <a:pPr>
              <a:lnSpc>
                <a:spcPts val="2100"/>
              </a:lnSpc>
              <a:tabLst>
                <a:tab pos="177800" algn="l"/>
              </a:tabLst>
            </a:pPr>
            <a:r>
              <a:rPr lang="en-US" altLang="zh-CN" sz="1200" b="1" dirty="0" smtClean="0">
                <a:solidFill>
                  <a:srgbClr val="000000"/>
                </a:solidFill>
                <a:latin typeface="微软雅黑" pitchFamily="18" charset="0"/>
                <a:cs typeface="微软雅黑" pitchFamily="18" charset="0"/>
              </a:rPr>
              <a:t>（典型案例：物流事业部飞马大宗）</a:t>
            </a:r>
          </a:p>
        </p:txBody>
      </p:sp>
      <p:sp>
        <p:nvSpPr>
          <p:cNvPr id="22" name="TextBox 1"/>
          <p:cNvSpPr txBox="1"/>
          <p:nvPr/>
        </p:nvSpPr>
        <p:spPr>
          <a:xfrm>
            <a:off x="6337300" y="2527300"/>
            <a:ext cx="25908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5、行业排名靠前的持牌类\备案类（至</a:t>
            </a:r>
          </a:p>
        </p:txBody>
      </p:sp>
      <p:sp>
        <p:nvSpPr>
          <p:cNvPr id="23" name="TextBox 1"/>
          <p:cNvSpPr txBox="1"/>
          <p:nvPr/>
        </p:nvSpPr>
        <p:spPr>
          <a:xfrm>
            <a:off x="6197600" y="2895600"/>
            <a:ext cx="2781300" cy="2628900"/>
          </a:xfrm>
          <a:prstGeom prst="rect">
            <a:avLst/>
          </a:prstGeom>
          <a:noFill/>
        </p:spPr>
        <p:txBody>
          <a:bodyPr wrap="none" lIns="0" tIns="0" rIns="0" rtlCol="0">
            <a:spAutoFit/>
          </a:bodyPr>
          <a:lstStyle/>
          <a:p>
            <a:pPr>
              <a:lnSpc>
                <a:spcPts val="1500"/>
              </a:lnSpc>
              <a:tabLst>
                <a:tab pos="1397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少省级层面的备案\批复）、具有投资理</a:t>
            </a:r>
          </a:p>
          <a:p>
            <a:pPr>
              <a:lnSpc>
                <a:spcPts val="2100"/>
              </a:lnSpc>
              <a:tabLst>
                <a:tab pos="1397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财属性的交易平台（含互联网基金销售</a:t>
            </a:r>
          </a:p>
          <a:p>
            <a:pPr>
              <a:lnSpc>
                <a:spcPts val="2100"/>
              </a:lnSpc>
              <a:tabLst>
                <a:tab pos="1397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机构、互联网保险销售机构等）</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139700" algn="l"/>
              </a:tabLst>
            </a:pPr>
            <a:r>
              <a:rPr lang="en-US" altLang="zh-CN" sz="1200" b="1" dirty="0" smtClean="0">
                <a:solidFill>
                  <a:srgbClr val="000000"/>
                </a:solidFill>
                <a:latin typeface="微软雅黑" pitchFamily="18" charset="0"/>
                <a:cs typeface="微软雅黑" pitchFamily="18" charset="0"/>
              </a:rPr>
              <a:t>4、持牌类\备案类（一行三会、省级金</a:t>
            </a:r>
          </a:p>
          <a:p>
            <a:pPr>
              <a:lnSpc>
                <a:spcPts val="2100"/>
              </a:lnSpc>
              <a:tabLst>
                <a:tab pos="139700" algn="l"/>
              </a:tabLst>
            </a:pPr>
            <a:r>
              <a:rPr lang="en-US" altLang="zh-CN" sz="1200" b="1" dirty="0" smtClean="0">
                <a:solidFill>
                  <a:srgbClr val="000000"/>
                </a:solidFill>
                <a:latin typeface="微软雅黑" pitchFamily="18" charset="0"/>
                <a:cs typeface="微软雅黑" pitchFamily="18" charset="0"/>
              </a:rPr>
              <a:t>融办）金融机构或类金融机构、代理该</a:t>
            </a:r>
          </a:p>
          <a:p>
            <a:pPr>
              <a:lnSpc>
                <a:spcPts val="2100"/>
              </a:lnSpc>
              <a:tabLst>
                <a:tab pos="139700" algn="l"/>
              </a:tabLst>
            </a:pPr>
            <a:r>
              <a:rPr lang="en-US" altLang="zh-CN" sz="1200" b="1" dirty="0" smtClean="0">
                <a:solidFill>
                  <a:srgbClr val="000000"/>
                </a:solidFill>
                <a:latin typeface="微软雅黑" pitchFamily="18" charset="0"/>
                <a:cs typeface="微软雅黑" pitchFamily="18" charset="0"/>
              </a:rPr>
              <a:t>类金融\类金融机构做业务推广和销售的</a:t>
            </a:r>
          </a:p>
          <a:p>
            <a:pPr>
              <a:lnSpc>
                <a:spcPts val="2100"/>
              </a:lnSpc>
              <a:tabLst>
                <a:tab pos="139700" algn="l"/>
              </a:tabLst>
            </a:pPr>
            <a:r>
              <a:rPr lang="en-US" altLang="zh-CN" sz="1200" b="1" dirty="0" smtClean="0">
                <a:solidFill>
                  <a:srgbClr val="000000"/>
                </a:solidFill>
                <a:latin typeface="微软雅黑" pitchFamily="18" charset="0"/>
                <a:cs typeface="微软雅黑" pitchFamily="18" charset="0"/>
              </a:rPr>
              <a:t>经纪公司（如保险经纪公司、基金销售</a:t>
            </a:r>
          </a:p>
          <a:p>
            <a:pPr>
              <a:lnSpc>
                <a:spcPts val="2100"/>
              </a:lnSpc>
              <a:tabLst>
                <a:tab pos="139700" algn="l"/>
              </a:tabLst>
            </a:pPr>
            <a:r>
              <a:rPr lang="en-US" altLang="zh-CN" sz="1200" b="1" dirty="0" smtClean="0">
                <a:solidFill>
                  <a:srgbClr val="000000"/>
                </a:solidFill>
                <a:latin typeface="微软雅黑" pitchFamily="18" charset="0"/>
                <a:cs typeface="微软雅黑" pitchFamily="18" charset="0"/>
              </a:rPr>
              <a:t>第三方机构等）</a:t>
            </a:r>
          </a:p>
        </p:txBody>
      </p:sp>
      <p:sp>
        <p:nvSpPr>
          <p:cNvPr id="24" name="TextBox 1"/>
          <p:cNvSpPr txBox="1"/>
          <p:nvPr/>
        </p:nvSpPr>
        <p:spPr>
          <a:xfrm>
            <a:off x="215900" y="317500"/>
            <a:ext cx="8318500" cy="2019300"/>
          </a:xfrm>
          <a:prstGeom prst="rect">
            <a:avLst/>
          </a:prstGeom>
          <a:noFill/>
        </p:spPr>
        <p:txBody>
          <a:bodyPr wrap="none" lIns="0" tIns="0" rIns="0" rtlCol="0">
            <a:spAutoFit/>
          </a:bodyPr>
          <a:lstStyle/>
          <a:p>
            <a:pPr>
              <a:lnSpc>
                <a:spcPts val="2600"/>
              </a:lnSpc>
              <a:tabLst>
                <a:tab pos="76200" algn="l"/>
                <a:tab pos="431800" algn="l"/>
                <a:tab pos="444500" algn="l"/>
                <a:tab pos="3022600" algn="l"/>
              </a:tabLst>
            </a:pPr>
            <a:r>
              <a:rPr lang="en-US" altLang="zh-CN" sz="2004" b="1" dirty="0" smtClean="0">
                <a:solidFill>
                  <a:srgbClr val="FF0000"/>
                </a:solidFill>
                <a:latin typeface="微软雅黑" pitchFamily="18" charset="0"/>
                <a:cs typeface="微软雅黑" pitchFamily="18" charset="0"/>
              </a:rPr>
              <a:t>WHERE:</a:t>
            </a:r>
            <a:r>
              <a:rPr lang="en-US" altLang="zh-CN" sz="2004" dirty="0" smtClean="0">
                <a:latin typeface="Times New Roman" pitchFamily="18" charset="0"/>
                <a:cs typeface="Times New Roman" pitchFamily="18" charset="0"/>
              </a:rPr>
              <a:t> </a:t>
            </a:r>
            <a:r>
              <a:rPr lang="en-US" altLang="zh-CN" sz="2004" b="1" dirty="0" smtClean="0">
                <a:solidFill>
                  <a:srgbClr val="262626"/>
                </a:solidFill>
                <a:latin typeface="微软雅黑" pitchFamily="18" charset="0"/>
                <a:cs typeface="微软雅黑" pitchFamily="18" charset="0"/>
              </a:rPr>
              <a:t>“电商见证宝”客户在哪里</a:t>
            </a:r>
          </a:p>
          <a:p>
            <a:pPr>
              <a:lnSpc>
                <a:spcPts val="1000"/>
              </a:lnSpc>
            </a:pPr>
            <a:endParaRPr lang="en-US" altLang="zh-CN" dirty="0" smtClean="0"/>
          </a:p>
          <a:p>
            <a:pPr>
              <a:lnSpc>
                <a:spcPts val="2100"/>
              </a:lnSpc>
              <a:tabLst>
                <a:tab pos="76200" algn="l"/>
                <a:tab pos="431800" algn="l"/>
                <a:tab pos="444500" algn="l"/>
                <a:tab pos="3022600" algn="l"/>
              </a:tabLst>
            </a:pPr>
            <a:r>
              <a:rPr lang="en-US" altLang="zh-CN" dirty="0" smtClean="0"/>
              <a:t>			</a:t>
            </a:r>
            <a:r>
              <a:rPr lang="en-US" altLang="zh-CN" sz="1403" dirty="0" smtClean="0">
                <a:solidFill>
                  <a:srgbClr val="000000"/>
                </a:solidFill>
                <a:latin typeface="微软雅黑" pitchFamily="18" charset="0"/>
                <a:cs typeface="微软雅黑" pitchFamily="18" charset="0"/>
              </a:rPr>
              <a:t>电商见证宝主要适用于B2C\B2B\O2O等多类型的互联网交易平台，同时也可满足传统企业资金管理</a:t>
            </a:r>
          </a:p>
          <a:p>
            <a:pPr>
              <a:lnSpc>
                <a:spcPts val="2500"/>
              </a:lnSpc>
              <a:tabLst>
                <a:tab pos="76200" algn="l"/>
                <a:tab pos="431800" algn="l"/>
                <a:tab pos="444500" algn="l"/>
                <a:tab pos="3022600" algn="l"/>
              </a:tabLst>
            </a:pPr>
            <a:r>
              <a:rPr lang="en-US" altLang="zh-CN" dirty="0" smtClean="0"/>
              <a:t>	</a:t>
            </a:r>
            <a:r>
              <a:rPr lang="en-US" altLang="zh-CN" sz="1403" dirty="0" smtClean="0">
                <a:solidFill>
                  <a:srgbClr val="000000"/>
                </a:solidFill>
                <a:latin typeface="微软雅黑" pitchFamily="18" charset="0"/>
                <a:cs typeface="微软雅黑" pitchFamily="18" charset="0"/>
              </a:rPr>
              <a:t>线上化的需求。目前，与我行合作电商见证宝的互联网平台已超过100家，客群范围广，市场空间大。</a:t>
            </a:r>
          </a:p>
          <a:p>
            <a:pPr>
              <a:lnSpc>
                <a:spcPts val="2500"/>
              </a:lnSpc>
              <a:tabLst>
                <a:tab pos="76200" algn="l"/>
                <a:tab pos="431800" algn="l"/>
                <a:tab pos="444500" algn="l"/>
                <a:tab pos="3022600" algn="l"/>
              </a:tabLst>
            </a:pPr>
            <a:r>
              <a:rPr lang="en-US" altLang="zh-CN" dirty="0" smtClean="0"/>
              <a:t>		</a:t>
            </a:r>
            <a:r>
              <a:rPr lang="en-US" altLang="zh-CN" sz="1403" dirty="0" smtClean="0">
                <a:solidFill>
                  <a:srgbClr val="000000"/>
                </a:solidFill>
                <a:latin typeface="微软雅黑" pitchFamily="18" charset="0"/>
                <a:cs typeface="微软雅黑" pitchFamily="18" charset="0"/>
              </a:rPr>
              <a:t>重点推广的细分行业为：</a:t>
            </a:r>
            <a:r>
              <a:rPr lang="en-US" altLang="zh-CN" sz="1403" b="1" dirty="0" smtClean="0">
                <a:solidFill>
                  <a:srgbClr val="FF6600"/>
                </a:solidFill>
                <a:latin typeface="微软雅黑" pitchFamily="18" charset="0"/>
                <a:cs typeface="微软雅黑" pitchFamily="18" charset="0"/>
              </a:rPr>
              <a:t>物流行业、大消费类B2C电商行业、大支付行业客户。</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tab pos="76200" algn="l"/>
                <a:tab pos="431800" algn="l"/>
                <a:tab pos="444500" algn="l"/>
                <a:tab pos="3022600" algn="l"/>
              </a:tabLst>
            </a:pPr>
            <a:r>
              <a:rPr lang="en-US" altLang="zh-CN" dirty="0" smtClean="0"/>
              <a:t>				</a:t>
            </a:r>
            <a:r>
              <a:rPr lang="en-US" altLang="zh-CN" sz="1200" b="1" dirty="0" smtClean="0">
                <a:solidFill>
                  <a:srgbClr val="FF6600"/>
                </a:solidFill>
                <a:latin typeface="微软雅黑" pitchFamily="18" charset="0"/>
                <a:cs typeface="微软雅黑" pitchFamily="18" charset="0"/>
              </a:rPr>
              <a:t>1、物流行业——物流见证宝（典型案例：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279400" y="215900"/>
            <a:ext cx="3581400" cy="330200"/>
          </a:xfrm>
          <a:prstGeom prst="rect">
            <a:avLst/>
          </a:prstGeom>
          <a:noFill/>
        </p:spPr>
        <p:txBody>
          <a:bodyPr wrap="none" lIns="0" tIns="0" rIns="0" rtlCol="0">
            <a:spAutoFit/>
          </a:bodyPr>
          <a:lstStyle/>
          <a:p>
            <a:pPr>
              <a:lnSpc>
                <a:spcPts val="2600"/>
              </a:lnSpc>
              <a:tabLst/>
            </a:pPr>
            <a:r>
              <a:rPr lang="en-US" altLang="zh-CN" sz="2004" b="1" dirty="0" smtClean="0">
                <a:solidFill>
                  <a:srgbClr val="FF0000"/>
                </a:solidFill>
                <a:latin typeface="微软雅黑" pitchFamily="18" charset="0"/>
                <a:cs typeface="微软雅黑" pitchFamily="18" charset="0"/>
              </a:rPr>
              <a:t>模式一：</a:t>
            </a:r>
            <a:r>
              <a:rPr lang="en-US" altLang="zh-CN" sz="2004" b="1" dirty="0" smtClean="0">
                <a:solidFill>
                  <a:srgbClr val="000000"/>
                </a:solidFill>
                <a:latin typeface="微软雅黑" pitchFamily="18" charset="0"/>
                <a:cs typeface="微软雅黑" pitchFamily="18" charset="0"/>
              </a:rPr>
              <a:t>物流行业—物流见证宝</a:t>
            </a:r>
          </a:p>
        </p:txBody>
      </p:sp>
      <p:sp>
        <p:nvSpPr>
          <p:cNvPr id="3" name="TextBox 1"/>
          <p:cNvSpPr txBox="1"/>
          <p:nvPr/>
        </p:nvSpPr>
        <p:spPr>
          <a:xfrm>
            <a:off x="228600" y="800100"/>
            <a:ext cx="3352800" cy="1295400"/>
          </a:xfrm>
          <a:prstGeom prst="rect">
            <a:avLst/>
          </a:prstGeom>
          <a:noFill/>
        </p:spPr>
        <p:txBody>
          <a:bodyPr wrap="none" lIns="0" tIns="0" rIns="0" rtlCol="0">
            <a:spAutoFit/>
          </a:bodyPr>
          <a:lstStyle/>
          <a:p>
            <a:pPr>
              <a:lnSpc>
                <a:spcPts val="1500"/>
              </a:lnSpc>
              <a:tabLst>
                <a:tab pos="215900" algn="l"/>
              </a:tabLst>
            </a:pPr>
            <a:r>
              <a:rPr lang="en-US" altLang="zh-CN" dirty="0" smtClean="0"/>
              <a:t>	</a:t>
            </a:r>
            <a:r>
              <a:rPr lang="en-US" altLang="zh-CN" sz="1200" dirty="0" smtClean="0">
                <a:solidFill>
                  <a:srgbClr val="000000"/>
                </a:solidFill>
                <a:latin typeface="微软雅黑" pitchFamily="18" charset="0"/>
                <a:cs typeface="微软雅黑" pitchFamily="18" charset="0"/>
              </a:rPr>
              <a:t>“物流见证宝”是平安银行电商金融倾力打造</a:t>
            </a:r>
          </a:p>
          <a:p>
            <a:pPr>
              <a:lnSpc>
                <a:spcPts val="1700"/>
              </a:lnSpc>
              <a:tabLst>
                <a:tab pos="215900" algn="l"/>
              </a:tabLst>
            </a:pPr>
            <a:r>
              <a:rPr lang="en-US" altLang="zh-CN" sz="1200" dirty="0" smtClean="0">
                <a:solidFill>
                  <a:srgbClr val="000000"/>
                </a:solidFill>
                <a:latin typeface="微软雅黑" pitchFamily="18" charset="0"/>
                <a:cs typeface="微软雅黑" pitchFamily="18" charset="0"/>
              </a:rPr>
              <a:t>的物流行业资金管理解决方案。基于快递物流公司</a:t>
            </a:r>
          </a:p>
          <a:p>
            <a:pPr>
              <a:lnSpc>
                <a:spcPts val="1700"/>
              </a:lnSpc>
              <a:tabLst>
                <a:tab pos="215900" algn="l"/>
              </a:tabLst>
            </a:pPr>
            <a:r>
              <a:rPr lang="en-US" altLang="zh-CN" sz="1200" dirty="0" smtClean="0">
                <a:solidFill>
                  <a:srgbClr val="000000"/>
                </a:solidFill>
                <a:latin typeface="微软雅黑" pitchFamily="18" charset="0"/>
                <a:cs typeface="微软雅黑" pitchFamily="18" charset="0"/>
              </a:rPr>
              <a:t>全国自营及加盟网点资金“上收下拨“的统一清算</a:t>
            </a:r>
          </a:p>
          <a:p>
            <a:pPr>
              <a:lnSpc>
                <a:spcPts val="1700"/>
              </a:lnSpc>
              <a:tabLst>
                <a:tab pos="215900" algn="l"/>
              </a:tabLst>
            </a:pPr>
            <a:r>
              <a:rPr lang="en-US" altLang="zh-CN" sz="1200" dirty="0" smtClean="0">
                <a:solidFill>
                  <a:srgbClr val="000000"/>
                </a:solidFill>
                <a:latin typeface="微软雅黑" pitchFamily="18" charset="0"/>
                <a:cs typeface="微软雅黑" pitchFamily="18" charset="0"/>
              </a:rPr>
              <a:t>要求，物流见证宝通过总分账户搭建、充值提现、</a:t>
            </a:r>
          </a:p>
          <a:p>
            <a:pPr>
              <a:lnSpc>
                <a:spcPts val="1700"/>
              </a:lnSpc>
              <a:tabLst>
                <a:tab pos="215900" algn="l"/>
              </a:tabLst>
            </a:pPr>
            <a:r>
              <a:rPr lang="en-US" altLang="zh-CN" sz="1200" dirty="0" smtClean="0">
                <a:solidFill>
                  <a:srgbClr val="000000"/>
                </a:solidFill>
                <a:latin typeface="微软雅黑" pitchFamily="18" charset="0"/>
                <a:cs typeface="微软雅黑" pitchFamily="18" charset="0"/>
              </a:rPr>
              <a:t>清算对账、出示回单等为物流平台提供一站式资金</a:t>
            </a:r>
          </a:p>
          <a:p>
            <a:pPr>
              <a:lnSpc>
                <a:spcPts val="1700"/>
              </a:lnSpc>
              <a:tabLst>
                <a:tab pos="215900" algn="l"/>
              </a:tabLst>
            </a:pPr>
            <a:r>
              <a:rPr lang="en-US" altLang="zh-CN" sz="1200" dirty="0" smtClean="0">
                <a:solidFill>
                  <a:srgbClr val="000000"/>
                </a:solidFill>
                <a:latin typeface="微软雅黑" pitchFamily="18" charset="0"/>
                <a:cs typeface="微软雅黑" pitchFamily="18" charset="0"/>
              </a:rPr>
              <a:t>管理服务解决方案。</a:t>
            </a:r>
          </a:p>
        </p:txBody>
      </p:sp>
      <p:sp>
        <p:nvSpPr>
          <p:cNvPr id="4" name="TextBox 1"/>
          <p:cNvSpPr txBox="1"/>
          <p:nvPr/>
        </p:nvSpPr>
        <p:spPr>
          <a:xfrm>
            <a:off x="3886200" y="4000500"/>
            <a:ext cx="977900" cy="368300"/>
          </a:xfrm>
          <a:prstGeom prst="rect">
            <a:avLst/>
          </a:prstGeom>
          <a:noFill/>
        </p:spPr>
        <p:txBody>
          <a:bodyPr wrap="none" lIns="0" tIns="0" rIns="0" rtlCol="0">
            <a:spAutoFit/>
          </a:bodyPr>
          <a:lstStyle/>
          <a:p>
            <a:pPr>
              <a:lnSpc>
                <a:spcPts val="1400"/>
              </a:lnSpc>
              <a:tabLst>
                <a:tab pos="304800" algn="l"/>
              </a:tabLst>
            </a:pPr>
            <a:r>
              <a:rPr lang="en-US" altLang="zh-CN" dirty="0" smtClean="0"/>
              <a:t>	</a:t>
            </a:r>
            <a:r>
              <a:rPr lang="en-US" altLang="zh-CN" sz="1103" b="1" dirty="0" smtClean="0">
                <a:solidFill>
                  <a:srgbClr val="FFFFFF"/>
                </a:solidFill>
                <a:latin typeface="微软雅黑" pitchFamily="18" charset="0"/>
                <a:cs typeface="微软雅黑" pitchFamily="18" charset="0"/>
              </a:rPr>
              <a:t>网点A</a:t>
            </a:r>
          </a:p>
          <a:p>
            <a:pPr>
              <a:lnSpc>
                <a:spcPts val="1400"/>
              </a:lnSpc>
              <a:tabLst>
                <a:tab pos="304800" algn="l"/>
              </a:tabLst>
            </a:pPr>
            <a:r>
              <a:rPr lang="en-US" altLang="zh-CN" sz="1106" b="1" dirty="0" smtClean="0">
                <a:solidFill>
                  <a:srgbClr val="FFFFFF"/>
                </a:solidFill>
                <a:latin typeface="微软雅黑" pitchFamily="18" charset="0"/>
                <a:cs typeface="微软雅黑" pitchFamily="18" charset="0"/>
              </a:rPr>
              <a:t>智能收款子账户</a:t>
            </a:r>
          </a:p>
        </p:txBody>
      </p:sp>
      <p:sp>
        <p:nvSpPr>
          <p:cNvPr id="5" name="TextBox 1"/>
          <p:cNvSpPr txBox="1"/>
          <p:nvPr/>
        </p:nvSpPr>
        <p:spPr>
          <a:xfrm>
            <a:off x="673100" y="3987800"/>
            <a:ext cx="647700" cy="1054100"/>
          </a:xfrm>
          <a:prstGeom prst="rect">
            <a:avLst/>
          </a:prstGeom>
          <a:noFill/>
        </p:spPr>
        <p:txBody>
          <a:bodyPr wrap="none" lIns="0" tIns="0" rIns="0" rtlCol="0">
            <a:spAutoFit/>
          </a:bodyPr>
          <a:lstStyle/>
          <a:p>
            <a:pPr>
              <a:lnSpc>
                <a:spcPts val="1400"/>
              </a:lnSpc>
              <a:tabLst>
                <a:tab pos="50800" algn="l"/>
              </a:tabLst>
            </a:pPr>
            <a:r>
              <a:rPr lang="en-US" altLang="zh-CN" sz="1103" dirty="0" smtClean="0">
                <a:solidFill>
                  <a:srgbClr val="000000"/>
                </a:solidFill>
                <a:latin typeface="微软雅黑" pitchFamily="18" charset="0"/>
                <a:cs typeface="微软雅黑" pitchFamily="18" charset="0"/>
              </a:rPr>
              <a:t>网点A银行</a:t>
            </a:r>
          </a:p>
          <a:p>
            <a:pPr>
              <a:lnSpc>
                <a:spcPts val="1400"/>
              </a:lnSpc>
              <a:tabLst>
                <a:tab pos="50800" algn="l"/>
              </a:tabLst>
            </a:pPr>
            <a:r>
              <a:rPr lang="en-US" altLang="zh-CN" dirty="0" smtClean="0"/>
              <a:t>	</a:t>
            </a:r>
            <a:r>
              <a:rPr lang="en-US" altLang="zh-CN" sz="1106" dirty="0" smtClean="0">
                <a:solidFill>
                  <a:srgbClr val="000000"/>
                </a:solidFill>
                <a:latin typeface="微软雅黑" pitchFamily="18" charset="0"/>
                <a:cs typeface="微软雅黑" pitchFamily="18" charset="0"/>
              </a:rPr>
              <a:t>实体账户</a:t>
            </a:r>
          </a:p>
          <a:p>
            <a:pPr>
              <a:lnSpc>
                <a:spcPts val="1000"/>
              </a:lnSpc>
            </a:pPr>
            <a:endParaRPr lang="en-US" altLang="zh-CN" dirty="0" smtClean="0"/>
          </a:p>
          <a:p>
            <a:pPr>
              <a:lnSpc>
                <a:spcPts val="1000"/>
              </a:lnSpc>
            </a:pPr>
            <a:endParaRPr lang="en-US" altLang="zh-CN" dirty="0" smtClean="0"/>
          </a:p>
          <a:p>
            <a:pPr>
              <a:lnSpc>
                <a:spcPts val="1900"/>
              </a:lnSpc>
              <a:tabLst>
                <a:tab pos="50800" algn="l"/>
              </a:tabLst>
            </a:pPr>
            <a:r>
              <a:rPr lang="en-US" altLang="zh-CN" sz="1103" dirty="0" smtClean="0">
                <a:solidFill>
                  <a:srgbClr val="000000"/>
                </a:solidFill>
                <a:latin typeface="微软雅黑" pitchFamily="18" charset="0"/>
                <a:cs typeface="微软雅黑" pitchFamily="18" charset="0"/>
              </a:rPr>
              <a:t>网点B银行</a:t>
            </a:r>
          </a:p>
          <a:p>
            <a:pPr>
              <a:lnSpc>
                <a:spcPts val="1400"/>
              </a:lnSpc>
              <a:tabLst>
                <a:tab pos="50800" algn="l"/>
              </a:tabLst>
            </a:pPr>
            <a:r>
              <a:rPr lang="en-US" altLang="zh-CN" dirty="0" smtClean="0"/>
              <a:t>	</a:t>
            </a:r>
            <a:r>
              <a:rPr lang="en-US" altLang="zh-CN" sz="1103" dirty="0" smtClean="0">
                <a:solidFill>
                  <a:srgbClr val="000000"/>
                </a:solidFill>
                <a:latin typeface="微软雅黑" pitchFamily="18" charset="0"/>
                <a:cs typeface="微软雅黑" pitchFamily="18" charset="0"/>
              </a:rPr>
              <a:t>实体账户</a:t>
            </a:r>
          </a:p>
        </p:txBody>
      </p:sp>
      <p:sp>
        <p:nvSpPr>
          <p:cNvPr id="6" name="TextBox 1"/>
          <p:cNvSpPr txBox="1"/>
          <p:nvPr/>
        </p:nvSpPr>
        <p:spPr>
          <a:xfrm>
            <a:off x="1765300" y="3911600"/>
            <a:ext cx="330200" cy="952500"/>
          </a:xfrm>
          <a:prstGeom prst="rect">
            <a:avLst/>
          </a:prstGeom>
          <a:noFill/>
        </p:spPr>
        <p:txBody>
          <a:bodyPr wrap="none" lIns="0" tIns="0" rIns="0" rtlCol="0">
            <a:spAutoFit/>
          </a:bodyPr>
          <a:lstStyle/>
          <a:p>
            <a:pPr>
              <a:lnSpc>
                <a:spcPts val="1500"/>
              </a:lnSpc>
              <a:tabLst>
                <a:tab pos="25400" algn="l"/>
              </a:tabLst>
            </a:pPr>
            <a:r>
              <a:rPr lang="en-US" altLang="zh-CN" dirty="0" smtClean="0"/>
              <a:t>	</a:t>
            </a:r>
            <a:r>
              <a:rPr lang="en-US" altLang="zh-CN" sz="1200" dirty="0" smtClean="0">
                <a:solidFill>
                  <a:srgbClr val="000000"/>
                </a:solidFill>
                <a:latin typeface="微软雅黑" pitchFamily="18" charset="0"/>
                <a:cs typeface="微软雅黑" pitchFamily="18" charset="0"/>
              </a:rPr>
              <a:t>充值</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900"/>
              </a:lnSpc>
              <a:tabLst>
                <a:tab pos="25400" algn="l"/>
              </a:tabLst>
            </a:pPr>
            <a:r>
              <a:rPr lang="en-US" altLang="zh-CN" sz="1200" dirty="0" smtClean="0">
                <a:solidFill>
                  <a:srgbClr val="000000"/>
                </a:solidFill>
                <a:latin typeface="微软雅黑" pitchFamily="18" charset="0"/>
                <a:cs typeface="微软雅黑" pitchFamily="18" charset="0"/>
              </a:rPr>
              <a:t>充值</a:t>
            </a:r>
          </a:p>
        </p:txBody>
      </p:sp>
      <p:sp>
        <p:nvSpPr>
          <p:cNvPr id="7" name="TextBox 1"/>
          <p:cNvSpPr txBox="1"/>
          <p:nvPr/>
        </p:nvSpPr>
        <p:spPr>
          <a:xfrm>
            <a:off x="3213100" y="5842000"/>
            <a:ext cx="1384300" cy="165100"/>
          </a:xfrm>
          <a:prstGeom prst="rect">
            <a:avLst/>
          </a:prstGeom>
          <a:noFill/>
        </p:spPr>
        <p:txBody>
          <a:bodyPr wrap="none" lIns="0" tIns="0" rIns="0" rtlCol="0">
            <a:spAutoFit/>
          </a:bodyPr>
          <a:lstStyle/>
          <a:p>
            <a:pPr>
              <a:lnSpc>
                <a:spcPts val="1300"/>
              </a:lnSpc>
              <a:tabLst/>
            </a:pPr>
            <a:r>
              <a:rPr lang="en-US" altLang="zh-CN" sz="996" dirty="0" smtClean="0">
                <a:solidFill>
                  <a:srgbClr val="F05A23"/>
                </a:solidFill>
                <a:latin typeface="微软雅黑" pitchFamily="18" charset="0"/>
                <a:cs typeface="微软雅黑" pitchFamily="18" charset="0"/>
              </a:rPr>
              <a:t>总部及网点清算数据查询</a:t>
            </a:r>
          </a:p>
        </p:txBody>
      </p:sp>
      <p:sp>
        <p:nvSpPr>
          <p:cNvPr id="8" name="TextBox 1"/>
          <p:cNvSpPr txBox="1"/>
          <p:nvPr/>
        </p:nvSpPr>
        <p:spPr>
          <a:xfrm>
            <a:off x="7950200" y="4038600"/>
            <a:ext cx="838200" cy="1549400"/>
          </a:xfrm>
          <a:prstGeom prst="rect">
            <a:avLst/>
          </a:prstGeom>
          <a:noFill/>
        </p:spPr>
        <p:txBody>
          <a:bodyPr wrap="none" lIns="0" tIns="0" rIns="0" rtlCol="0">
            <a:spAutoFit/>
          </a:bodyPr>
          <a:lstStyle/>
          <a:p>
            <a:pPr>
              <a:lnSpc>
                <a:spcPts val="1400"/>
              </a:lnSpc>
              <a:tabLst>
                <a:tab pos="63500" algn="l"/>
                <a:tab pos="88900" algn="l"/>
                <a:tab pos="114300" algn="l"/>
                <a:tab pos="127000" algn="l"/>
                <a:tab pos="139700" algn="l"/>
              </a:tabLst>
            </a:pPr>
            <a:r>
              <a:rPr lang="en-US" altLang="zh-CN" dirty="0" smtClean="0"/>
              <a:t>	</a:t>
            </a:r>
            <a:r>
              <a:rPr lang="en-US" altLang="zh-CN" sz="1103" dirty="0" smtClean="0">
                <a:solidFill>
                  <a:srgbClr val="000000"/>
                </a:solidFill>
                <a:latin typeface="微软雅黑" pitchFamily="18" charset="0"/>
                <a:cs typeface="微软雅黑" pitchFamily="18" charset="0"/>
              </a:rPr>
              <a:t>网点A银行</a:t>
            </a:r>
          </a:p>
          <a:p>
            <a:pPr>
              <a:lnSpc>
                <a:spcPts val="1400"/>
              </a:lnSpc>
              <a:tabLst>
                <a:tab pos="63500" algn="l"/>
                <a:tab pos="88900" algn="l"/>
                <a:tab pos="114300" algn="l"/>
                <a:tab pos="127000" algn="l"/>
                <a:tab pos="139700" algn="l"/>
              </a:tabLst>
            </a:pPr>
            <a:r>
              <a:rPr lang="en-US" altLang="zh-CN" dirty="0" smtClean="0"/>
              <a:t>			</a:t>
            </a:r>
            <a:r>
              <a:rPr lang="en-US" altLang="zh-CN" sz="1103" dirty="0" smtClean="0">
                <a:solidFill>
                  <a:srgbClr val="000000"/>
                </a:solidFill>
                <a:latin typeface="微软雅黑" pitchFamily="18" charset="0"/>
                <a:cs typeface="微软雅黑" pitchFamily="18" charset="0"/>
              </a:rPr>
              <a:t>实体账户</a:t>
            </a:r>
          </a:p>
          <a:p>
            <a:pPr>
              <a:lnSpc>
                <a:spcPts val="1000"/>
              </a:lnSpc>
            </a:pPr>
            <a:endParaRPr lang="en-US" altLang="zh-CN" dirty="0" smtClean="0"/>
          </a:p>
          <a:p>
            <a:pPr>
              <a:lnSpc>
                <a:spcPts val="1000"/>
              </a:lnSpc>
            </a:pPr>
            <a:endParaRPr lang="en-US" altLang="zh-CN" dirty="0" smtClean="0"/>
          </a:p>
          <a:p>
            <a:pPr>
              <a:lnSpc>
                <a:spcPts val="1800"/>
              </a:lnSpc>
              <a:tabLst>
                <a:tab pos="63500" algn="l"/>
                <a:tab pos="88900" algn="l"/>
                <a:tab pos="114300" algn="l"/>
                <a:tab pos="127000" algn="l"/>
                <a:tab pos="139700" algn="l"/>
              </a:tabLst>
            </a:pPr>
            <a:r>
              <a:rPr lang="en-US" altLang="zh-CN" dirty="0" smtClean="0"/>
              <a:t>		</a:t>
            </a:r>
            <a:r>
              <a:rPr lang="en-US" altLang="zh-CN" sz="1103" dirty="0" smtClean="0">
                <a:solidFill>
                  <a:srgbClr val="000000"/>
                </a:solidFill>
                <a:latin typeface="微软雅黑" pitchFamily="18" charset="0"/>
                <a:cs typeface="微软雅黑" pitchFamily="18" charset="0"/>
              </a:rPr>
              <a:t>网点B银行</a:t>
            </a:r>
          </a:p>
          <a:p>
            <a:pPr>
              <a:lnSpc>
                <a:spcPts val="1400"/>
              </a:lnSpc>
              <a:tabLst>
                <a:tab pos="63500" algn="l"/>
                <a:tab pos="88900" algn="l"/>
                <a:tab pos="114300" algn="l"/>
                <a:tab pos="127000" algn="l"/>
                <a:tab pos="139700" algn="l"/>
              </a:tabLst>
            </a:pPr>
            <a:r>
              <a:rPr lang="en-US" altLang="zh-CN" dirty="0" smtClean="0"/>
              <a:t>				</a:t>
            </a:r>
            <a:r>
              <a:rPr lang="en-US" altLang="zh-CN" sz="1106" dirty="0" smtClean="0">
                <a:solidFill>
                  <a:srgbClr val="000000"/>
                </a:solidFill>
                <a:latin typeface="微软雅黑" pitchFamily="18" charset="0"/>
                <a:cs typeface="微软雅黑" pitchFamily="18" charset="0"/>
              </a:rPr>
              <a:t>实体账户</a:t>
            </a:r>
          </a:p>
          <a:p>
            <a:pPr>
              <a:lnSpc>
                <a:spcPts val="1000"/>
              </a:lnSpc>
            </a:pPr>
            <a:endParaRPr lang="en-US" altLang="zh-CN" dirty="0" smtClean="0"/>
          </a:p>
          <a:p>
            <a:pPr>
              <a:lnSpc>
                <a:spcPts val="1600"/>
              </a:lnSpc>
              <a:tabLst>
                <a:tab pos="63500" algn="l"/>
                <a:tab pos="88900" algn="l"/>
                <a:tab pos="114300" algn="l"/>
                <a:tab pos="127000" algn="l"/>
                <a:tab pos="139700" algn="l"/>
              </a:tabLst>
            </a:pPr>
            <a:r>
              <a:rPr lang="en-US" altLang="zh-CN" sz="1103" dirty="0" smtClean="0">
                <a:solidFill>
                  <a:srgbClr val="000000"/>
                </a:solidFill>
                <a:latin typeface="微软雅黑" pitchFamily="18" charset="0"/>
                <a:cs typeface="微软雅黑" pitchFamily="18" charset="0"/>
              </a:rPr>
              <a:t>快递公司总部</a:t>
            </a:r>
          </a:p>
          <a:p>
            <a:pPr>
              <a:lnSpc>
                <a:spcPts val="1400"/>
              </a:lnSpc>
              <a:tabLst>
                <a:tab pos="63500" algn="l"/>
                <a:tab pos="88900" algn="l"/>
                <a:tab pos="114300" algn="l"/>
                <a:tab pos="127000" algn="l"/>
                <a:tab pos="139700" algn="l"/>
              </a:tabLst>
            </a:pPr>
            <a:r>
              <a:rPr lang="en-US" altLang="zh-CN" dirty="0" smtClean="0"/>
              <a:t>					</a:t>
            </a:r>
            <a:r>
              <a:rPr lang="en-US" altLang="zh-CN" sz="1103" dirty="0" smtClean="0">
                <a:solidFill>
                  <a:srgbClr val="000000"/>
                </a:solidFill>
                <a:latin typeface="微软雅黑" pitchFamily="18" charset="0"/>
                <a:cs typeface="微软雅黑" pitchFamily="18" charset="0"/>
              </a:rPr>
              <a:t>实体账户</a:t>
            </a:r>
          </a:p>
        </p:txBody>
      </p:sp>
      <p:sp>
        <p:nvSpPr>
          <p:cNvPr id="9" name="TextBox 1"/>
          <p:cNvSpPr txBox="1"/>
          <p:nvPr/>
        </p:nvSpPr>
        <p:spPr>
          <a:xfrm>
            <a:off x="7162800" y="3962400"/>
            <a:ext cx="304800" cy="1206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提现</a:t>
            </a:r>
          </a:p>
          <a:p>
            <a:pPr>
              <a:lnSpc>
                <a:spcPts val="1000"/>
              </a:lnSpc>
            </a:pPr>
            <a:endParaRPr lang="en-US" altLang="zh-CN" dirty="0" smtClean="0"/>
          </a:p>
          <a:p>
            <a:pPr>
              <a:lnSpc>
                <a:spcPts val="1000"/>
              </a:lnSpc>
            </a:pPr>
            <a:endParaRPr lang="en-US" altLang="zh-CN" dirty="0" smtClean="0"/>
          </a:p>
          <a:p>
            <a:pPr>
              <a:lnSpc>
                <a:spcPts val="1800"/>
              </a:lnSpc>
              <a:tabLst/>
            </a:pPr>
            <a:r>
              <a:rPr lang="en-US" altLang="zh-CN" sz="1200" dirty="0" smtClean="0">
                <a:solidFill>
                  <a:srgbClr val="000000"/>
                </a:solidFill>
                <a:latin typeface="微软雅黑" pitchFamily="18" charset="0"/>
                <a:cs typeface="微软雅黑" pitchFamily="18" charset="0"/>
              </a:rPr>
              <a:t>提现</a:t>
            </a:r>
          </a:p>
          <a:p>
            <a:pPr>
              <a:lnSpc>
                <a:spcPts val="1000"/>
              </a:lnSpc>
            </a:pPr>
            <a:endParaRPr lang="en-US" altLang="zh-CN" dirty="0" smtClean="0"/>
          </a:p>
          <a:p>
            <a:pPr>
              <a:lnSpc>
                <a:spcPts val="1000"/>
              </a:lnSpc>
            </a:pPr>
            <a:endParaRPr lang="en-US" altLang="zh-CN" dirty="0" smtClean="0"/>
          </a:p>
          <a:p>
            <a:pPr>
              <a:lnSpc>
                <a:spcPts val="2100"/>
              </a:lnSpc>
              <a:tabLst/>
            </a:pPr>
            <a:r>
              <a:rPr lang="en-US" altLang="zh-CN" sz="1200" dirty="0" smtClean="0">
                <a:solidFill>
                  <a:srgbClr val="000000"/>
                </a:solidFill>
                <a:latin typeface="微软雅黑" pitchFamily="18" charset="0"/>
                <a:cs typeface="微软雅黑" pitchFamily="18" charset="0"/>
              </a:rPr>
              <a:t>提现</a:t>
            </a:r>
          </a:p>
        </p:txBody>
      </p:sp>
      <p:sp>
        <p:nvSpPr>
          <p:cNvPr id="10" name="TextBox 1"/>
          <p:cNvSpPr txBox="1"/>
          <p:nvPr/>
        </p:nvSpPr>
        <p:spPr>
          <a:xfrm>
            <a:off x="4470400" y="3416300"/>
            <a:ext cx="1536700" cy="342900"/>
          </a:xfrm>
          <a:prstGeom prst="rect">
            <a:avLst/>
          </a:prstGeom>
          <a:noFill/>
        </p:spPr>
        <p:txBody>
          <a:bodyPr wrap="none" lIns="0" tIns="0" rIns="0" rtlCol="0">
            <a:spAutoFit/>
          </a:bodyPr>
          <a:lstStyle/>
          <a:p>
            <a:pPr>
              <a:lnSpc>
                <a:spcPts val="1400"/>
              </a:lnSpc>
              <a:tabLst>
                <a:tab pos="495300" algn="l"/>
              </a:tabLst>
            </a:pPr>
            <a:r>
              <a:rPr lang="en-US" altLang="zh-CN" dirty="0" smtClean="0"/>
              <a:t>	</a:t>
            </a:r>
            <a:r>
              <a:rPr lang="en-US" altLang="zh-CN" sz="1103" b="1" dirty="0" smtClean="0">
                <a:solidFill>
                  <a:srgbClr val="000000"/>
                </a:solidFill>
                <a:latin typeface="微软雅黑" pitchFamily="18" charset="0"/>
                <a:cs typeface="微软雅黑" pitchFamily="18" charset="0"/>
              </a:rPr>
              <a:t>快递公司</a:t>
            </a:r>
          </a:p>
          <a:p>
            <a:pPr>
              <a:lnSpc>
                <a:spcPts val="1300"/>
              </a:lnSpc>
              <a:tabLst>
                <a:tab pos="495300" algn="l"/>
              </a:tabLst>
            </a:pPr>
            <a:r>
              <a:rPr lang="en-US" altLang="zh-CN" sz="1103" b="1" dirty="0" smtClean="0">
                <a:solidFill>
                  <a:srgbClr val="000000"/>
                </a:solidFill>
                <a:latin typeface="微软雅黑" pitchFamily="18" charset="0"/>
                <a:cs typeface="微软雅黑" pitchFamily="18" charset="0"/>
              </a:rPr>
              <a:t>交易资金见证汇总专管户</a:t>
            </a:r>
          </a:p>
        </p:txBody>
      </p:sp>
      <p:sp>
        <p:nvSpPr>
          <p:cNvPr id="11" name="TextBox 1"/>
          <p:cNvSpPr txBox="1"/>
          <p:nvPr/>
        </p:nvSpPr>
        <p:spPr>
          <a:xfrm>
            <a:off x="2298700" y="4102100"/>
            <a:ext cx="889000" cy="850900"/>
          </a:xfrm>
          <a:prstGeom prst="rect">
            <a:avLst/>
          </a:prstGeom>
          <a:noFill/>
        </p:spPr>
        <p:txBody>
          <a:bodyPr wrap="none" lIns="0" tIns="0" rIns="0" rtlCol="0">
            <a:spAutoFit/>
          </a:bodyPr>
          <a:lstStyle/>
          <a:p>
            <a:pPr>
              <a:lnSpc>
                <a:spcPts val="1400"/>
              </a:lnSpc>
              <a:tabLst>
                <a:tab pos="177800" algn="l"/>
              </a:tabLst>
            </a:pPr>
            <a:r>
              <a:rPr lang="en-US" altLang="zh-CN" dirty="0" smtClean="0"/>
              <a:t>	</a:t>
            </a:r>
            <a:r>
              <a:rPr lang="en-US" altLang="zh-CN" sz="1103" dirty="0" smtClean="0">
                <a:solidFill>
                  <a:srgbClr val="FFFFFF"/>
                </a:solidFill>
                <a:latin typeface="微软雅黑" pitchFamily="18" charset="0"/>
                <a:cs typeface="微软雅黑" pitchFamily="18" charset="0"/>
              </a:rPr>
              <a:t>网银转账</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177800" algn="l"/>
              </a:tabLst>
            </a:pPr>
            <a:r>
              <a:rPr lang="en-US" altLang="zh-CN" sz="1103" dirty="0" smtClean="0">
                <a:solidFill>
                  <a:srgbClr val="FFFFFF"/>
                </a:solidFill>
                <a:latin typeface="微软雅黑" pitchFamily="18" charset="0"/>
                <a:cs typeface="微软雅黑" pitchFamily="18" charset="0"/>
              </a:rPr>
              <a:t>网关/快捷支付</a:t>
            </a:r>
          </a:p>
        </p:txBody>
      </p:sp>
      <p:sp>
        <p:nvSpPr>
          <p:cNvPr id="12" name="TextBox 1"/>
          <p:cNvSpPr txBox="1"/>
          <p:nvPr/>
        </p:nvSpPr>
        <p:spPr>
          <a:xfrm>
            <a:off x="4953000" y="3975100"/>
            <a:ext cx="723900" cy="1524000"/>
          </a:xfrm>
          <a:prstGeom prst="rect">
            <a:avLst/>
          </a:prstGeom>
          <a:noFill/>
        </p:spPr>
        <p:txBody>
          <a:bodyPr wrap="none" lIns="0" tIns="0" rIns="0" rtlCol="0">
            <a:spAutoFit/>
          </a:bodyPr>
          <a:lstStyle/>
          <a:p>
            <a:pPr>
              <a:lnSpc>
                <a:spcPts val="1300"/>
              </a:lnSpc>
              <a:tabLst>
                <a:tab pos="25400" algn="l"/>
                <a:tab pos="139700" algn="l"/>
                <a:tab pos="165100" algn="l"/>
              </a:tabLst>
            </a:pPr>
            <a:r>
              <a:rPr lang="en-US" altLang="zh-CN" dirty="0" smtClean="0"/>
              <a:t>		</a:t>
            </a:r>
            <a:r>
              <a:rPr lang="en-US" altLang="zh-CN" sz="996" dirty="0" smtClean="0">
                <a:solidFill>
                  <a:srgbClr val="000000"/>
                </a:solidFill>
                <a:latin typeface="微软雅黑" pitchFamily="18" charset="0"/>
                <a:cs typeface="微软雅黑" pitchFamily="18" charset="0"/>
              </a:rPr>
              <a:t>联动调整</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900"/>
              </a:lnSpc>
              <a:tabLst>
                <a:tab pos="25400" algn="l"/>
                <a:tab pos="139700" algn="l"/>
                <a:tab pos="165100" algn="l"/>
              </a:tabLst>
            </a:pPr>
            <a:r>
              <a:rPr lang="en-US" altLang="zh-CN" dirty="0" smtClean="0"/>
              <a:t>			</a:t>
            </a:r>
            <a:r>
              <a:rPr lang="en-US" altLang="zh-CN" sz="1103" b="1" dirty="0" smtClean="0">
                <a:solidFill>
                  <a:srgbClr val="FFFFFF"/>
                </a:solidFill>
                <a:latin typeface="微软雅黑" pitchFamily="18" charset="0"/>
                <a:cs typeface="微软雅黑" pitchFamily="18" charset="0"/>
              </a:rPr>
              <a:t>网点B</a:t>
            </a:r>
          </a:p>
          <a:p>
            <a:pPr>
              <a:lnSpc>
                <a:spcPts val="1400"/>
              </a:lnSpc>
              <a:tabLst>
                <a:tab pos="25400" algn="l"/>
                <a:tab pos="139700" algn="l"/>
                <a:tab pos="165100" algn="l"/>
              </a:tabLst>
            </a:pPr>
            <a:r>
              <a:rPr lang="en-US" altLang="zh-CN" sz="1106" b="1" dirty="0" smtClean="0">
                <a:solidFill>
                  <a:srgbClr val="FFFFFF"/>
                </a:solidFill>
                <a:latin typeface="微软雅黑" pitchFamily="18" charset="0"/>
                <a:cs typeface="微软雅黑" pitchFamily="18" charset="0"/>
              </a:rPr>
              <a:t>见证分账户</a:t>
            </a:r>
          </a:p>
          <a:p>
            <a:pPr>
              <a:lnSpc>
                <a:spcPts val="1000"/>
              </a:lnSpc>
            </a:pPr>
            <a:endParaRPr lang="en-US" altLang="zh-CN" dirty="0" smtClean="0"/>
          </a:p>
          <a:p>
            <a:pPr>
              <a:lnSpc>
                <a:spcPts val="2300"/>
              </a:lnSpc>
              <a:tabLst>
                <a:tab pos="25400" algn="l"/>
                <a:tab pos="139700" algn="l"/>
                <a:tab pos="165100" algn="l"/>
              </a:tabLst>
            </a:pPr>
            <a:r>
              <a:rPr lang="en-US" altLang="zh-CN" dirty="0" smtClean="0"/>
              <a:t>	</a:t>
            </a:r>
            <a:r>
              <a:rPr lang="en-US" altLang="zh-CN" sz="1103" b="1" dirty="0" smtClean="0">
                <a:solidFill>
                  <a:srgbClr val="FFFFFF"/>
                </a:solidFill>
                <a:latin typeface="微软雅黑" pitchFamily="18" charset="0"/>
                <a:cs typeface="微软雅黑" pitchFamily="18" charset="0"/>
              </a:rPr>
              <a:t>利息分账户</a:t>
            </a:r>
          </a:p>
        </p:txBody>
      </p:sp>
      <p:sp>
        <p:nvSpPr>
          <p:cNvPr id="13" name="TextBox 1"/>
          <p:cNvSpPr txBox="1"/>
          <p:nvPr/>
        </p:nvSpPr>
        <p:spPr>
          <a:xfrm>
            <a:off x="5956300" y="4000500"/>
            <a:ext cx="698500" cy="596900"/>
          </a:xfrm>
          <a:prstGeom prst="rect">
            <a:avLst/>
          </a:prstGeom>
          <a:noFill/>
        </p:spPr>
        <p:txBody>
          <a:bodyPr wrap="none" lIns="0" tIns="0" rIns="0" rtlCol="0">
            <a:spAutoFit/>
          </a:bodyPr>
          <a:lstStyle/>
          <a:p>
            <a:pPr>
              <a:lnSpc>
                <a:spcPts val="1400"/>
              </a:lnSpc>
              <a:tabLst>
                <a:tab pos="76200" algn="l"/>
                <a:tab pos="152400" algn="l"/>
              </a:tabLst>
            </a:pPr>
            <a:r>
              <a:rPr lang="en-US" altLang="zh-CN" dirty="0" smtClean="0"/>
              <a:t>		</a:t>
            </a:r>
            <a:r>
              <a:rPr lang="en-US" altLang="zh-CN" sz="1103" b="1" dirty="0" smtClean="0">
                <a:solidFill>
                  <a:srgbClr val="FFFFFF"/>
                </a:solidFill>
                <a:latin typeface="微软雅黑" pitchFamily="18" charset="0"/>
                <a:cs typeface="微软雅黑" pitchFamily="18" charset="0"/>
              </a:rPr>
              <a:t>网点A</a:t>
            </a:r>
          </a:p>
          <a:p>
            <a:pPr>
              <a:lnSpc>
                <a:spcPts val="1400"/>
              </a:lnSpc>
              <a:tabLst>
                <a:tab pos="76200" algn="l"/>
                <a:tab pos="152400" algn="l"/>
              </a:tabLst>
            </a:pPr>
            <a:r>
              <a:rPr lang="en-US" altLang="zh-CN" sz="1106" b="1" dirty="0" smtClean="0">
                <a:solidFill>
                  <a:srgbClr val="FFFFFF"/>
                </a:solidFill>
                <a:latin typeface="微软雅黑" pitchFamily="18" charset="0"/>
                <a:cs typeface="微软雅黑" pitchFamily="18" charset="0"/>
              </a:rPr>
              <a:t>见证分账户</a:t>
            </a:r>
          </a:p>
          <a:p>
            <a:pPr>
              <a:lnSpc>
                <a:spcPts val="1800"/>
              </a:lnSpc>
              <a:tabLst>
                <a:tab pos="76200" algn="l"/>
                <a:tab pos="152400" algn="l"/>
              </a:tabLst>
            </a:pPr>
            <a:r>
              <a:rPr lang="en-US" altLang="zh-CN" dirty="0" smtClean="0"/>
              <a:t>	</a:t>
            </a:r>
            <a:r>
              <a:rPr lang="en-US" altLang="zh-CN" sz="996" dirty="0" smtClean="0">
                <a:solidFill>
                  <a:srgbClr val="000000"/>
                </a:solidFill>
                <a:latin typeface="微软雅黑" pitchFamily="18" charset="0"/>
                <a:cs typeface="微软雅黑" pitchFamily="18" charset="0"/>
              </a:rPr>
              <a:t>资金清分</a:t>
            </a:r>
          </a:p>
        </p:txBody>
      </p:sp>
      <p:sp>
        <p:nvSpPr>
          <p:cNvPr id="14" name="TextBox 1"/>
          <p:cNvSpPr txBox="1"/>
          <p:nvPr/>
        </p:nvSpPr>
        <p:spPr>
          <a:xfrm>
            <a:off x="3949700" y="685800"/>
            <a:ext cx="5029200" cy="17272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Wingdings" pitchFamily="18" charset="0"/>
                <a:cs typeface="Wingdings" pitchFamily="18" charset="0"/>
              </a:rPr>
              <a:t></a:t>
            </a:r>
            <a:r>
              <a:rPr lang="en-US" altLang="zh-CN" sz="1200" dirty="0" smtClean="0">
                <a:latin typeface="Times New Roman" pitchFamily="18" charset="0"/>
                <a:cs typeface="Times New Roman" pitchFamily="18" charset="0"/>
              </a:rPr>
              <a:t>       </a:t>
            </a:r>
            <a:r>
              <a:rPr lang="en-US" altLang="zh-CN" sz="1200" b="1" dirty="0" smtClean="0">
                <a:solidFill>
                  <a:srgbClr val="000000"/>
                </a:solidFill>
                <a:latin typeface="微软雅黑" pitchFamily="18" charset="0"/>
                <a:cs typeface="微软雅黑" pitchFamily="18" charset="0"/>
              </a:rPr>
              <a:t>网点资金充值</a:t>
            </a:r>
            <a:r>
              <a:rPr lang="en-US" altLang="zh-CN" sz="1200" b="1" dirty="0" smtClean="0">
                <a:solidFill>
                  <a:srgbClr val="FF3300"/>
                </a:solidFill>
                <a:latin typeface="微软雅黑" pitchFamily="18" charset="0"/>
                <a:cs typeface="微软雅黑" pitchFamily="18" charset="0"/>
              </a:rPr>
              <a:t>（见证宝+智能收款）</a:t>
            </a:r>
          </a:p>
          <a:p>
            <a:pPr>
              <a:lnSpc>
                <a:spcPts val="1700"/>
              </a:lnSpc>
              <a:tabLst/>
            </a:pPr>
            <a:r>
              <a:rPr lang="en-US" altLang="zh-CN" sz="1200" dirty="0" smtClean="0">
                <a:solidFill>
                  <a:srgbClr val="000000"/>
                </a:solidFill>
                <a:latin typeface="微软雅黑" pitchFamily="18" charset="0"/>
                <a:cs typeface="微软雅黑" pitchFamily="18" charset="0"/>
              </a:rPr>
              <a:t>除传统的网关/快捷等第三方支付充值方式外，可为网点开立独立的智能</a:t>
            </a:r>
          </a:p>
          <a:p>
            <a:pPr>
              <a:lnSpc>
                <a:spcPts val="1700"/>
              </a:lnSpc>
              <a:tabLst/>
            </a:pPr>
            <a:r>
              <a:rPr lang="en-US" altLang="zh-CN" sz="1200" dirty="0" smtClean="0">
                <a:solidFill>
                  <a:srgbClr val="000000"/>
                </a:solidFill>
                <a:latin typeface="微软雅黑" pitchFamily="18" charset="0"/>
                <a:cs typeface="微软雅黑" pitchFamily="18" charset="0"/>
              </a:rPr>
              <a:t>收款子账户，以实现充值资金的自动识别入账及网点资金余额的实时调整。</a:t>
            </a:r>
          </a:p>
          <a:p>
            <a:pPr>
              <a:lnSpc>
                <a:spcPts val="1700"/>
              </a:lnSpc>
              <a:tabLst/>
            </a:pPr>
            <a:r>
              <a:rPr lang="en-US" altLang="zh-CN" sz="1200" dirty="0" smtClean="0">
                <a:solidFill>
                  <a:srgbClr val="000000"/>
                </a:solidFill>
                <a:latin typeface="Wingdings" pitchFamily="18" charset="0"/>
                <a:cs typeface="Wingdings" pitchFamily="18" charset="0"/>
              </a:rPr>
              <a:t></a:t>
            </a:r>
            <a:r>
              <a:rPr lang="en-US" altLang="zh-CN" sz="1200" dirty="0" smtClean="0">
                <a:latin typeface="Times New Roman" pitchFamily="18" charset="0"/>
                <a:cs typeface="Times New Roman" pitchFamily="18" charset="0"/>
              </a:rPr>
              <a:t>       </a:t>
            </a:r>
            <a:r>
              <a:rPr lang="en-US" altLang="zh-CN" sz="1200" b="1" dirty="0" smtClean="0">
                <a:solidFill>
                  <a:srgbClr val="000000"/>
                </a:solidFill>
                <a:latin typeface="微软雅黑" pitchFamily="18" charset="0"/>
                <a:cs typeface="微软雅黑" pitchFamily="18" charset="0"/>
              </a:rPr>
              <a:t>网点资金清分</a:t>
            </a:r>
          </a:p>
          <a:p>
            <a:pPr>
              <a:lnSpc>
                <a:spcPts val="1700"/>
              </a:lnSpc>
              <a:tabLst/>
            </a:pPr>
            <a:r>
              <a:rPr lang="en-US" altLang="zh-CN" sz="1202" dirty="0" smtClean="0">
                <a:solidFill>
                  <a:srgbClr val="000000"/>
                </a:solidFill>
                <a:latin typeface="微软雅黑" pitchFamily="18" charset="0"/>
                <a:cs typeface="微软雅黑" pitchFamily="18" charset="0"/>
              </a:rPr>
              <a:t>1、根据物流总部提供的汇总轧差文件，对清算周期内网点汇总的收付款</a:t>
            </a:r>
          </a:p>
          <a:p>
            <a:pPr>
              <a:lnSpc>
                <a:spcPts val="1700"/>
              </a:lnSpc>
              <a:tabLst/>
            </a:pPr>
            <a:r>
              <a:rPr lang="en-US" altLang="zh-CN" sz="1200" dirty="0" smtClean="0">
                <a:solidFill>
                  <a:srgbClr val="000000"/>
                </a:solidFill>
                <a:latin typeface="微软雅黑" pitchFamily="18" charset="0"/>
                <a:cs typeface="微软雅黑" pitchFamily="18" charset="0"/>
              </a:rPr>
              <a:t>资金进行分账账务处理。</a:t>
            </a:r>
          </a:p>
          <a:p>
            <a:pPr>
              <a:lnSpc>
                <a:spcPts val="1700"/>
              </a:lnSpc>
              <a:tabLst/>
            </a:pPr>
            <a:r>
              <a:rPr lang="en-US" altLang="zh-CN" sz="1200" dirty="0" smtClean="0">
                <a:solidFill>
                  <a:srgbClr val="000000"/>
                </a:solidFill>
                <a:latin typeface="微软雅黑" pitchFamily="18" charset="0"/>
                <a:cs typeface="微软雅黑" pitchFamily="18" charset="0"/>
              </a:rPr>
              <a:t>2、根据物流总部提供的明细轧差文件，对清算周期内网点与网点之间的</a:t>
            </a:r>
          </a:p>
          <a:p>
            <a:pPr>
              <a:lnSpc>
                <a:spcPts val="1700"/>
              </a:lnSpc>
              <a:tabLst/>
            </a:pPr>
            <a:r>
              <a:rPr lang="en-US" altLang="zh-CN" sz="1200" dirty="0" smtClean="0">
                <a:solidFill>
                  <a:srgbClr val="000000"/>
                </a:solidFill>
                <a:latin typeface="微软雅黑" pitchFamily="18" charset="0"/>
                <a:cs typeface="微软雅黑" pitchFamily="18" charset="0"/>
              </a:rPr>
              <a:t>资金往来进行分账账务处理。</a:t>
            </a:r>
          </a:p>
        </p:txBody>
      </p:sp>
      <p:sp>
        <p:nvSpPr>
          <p:cNvPr id="15" name="TextBox 1"/>
          <p:cNvSpPr txBox="1"/>
          <p:nvPr/>
        </p:nvSpPr>
        <p:spPr>
          <a:xfrm>
            <a:off x="1600200" y="2438400"/>
            <a:ext cx="647700" cy="1778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快递网点A</a:t>
            </a:r>
          </a:p>
        </p:txBody>
      </p:sp>
      <p:sp>
        <p:nvSpPr>
          <p:cNvPr id="16" name="TextBox 1"/>
          <p:cNvSpPr txBox="1"/>
          <p:nvPr/>
        </p:nvSpPr>
        <p:spPr>
          <a:xfrm>
            <a:off x="6007100" y="2413000"/>
            <a:ext cx="647700" cy="1778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快递网点B</a:t>
            </a:r>
          </a:p>
        </p:txBody>
      </p:sp>
      <p:sp>
        <p:nvSpPr>
          <p:cNvPr id="17" name="TextBox 1"/>
          <p:cNvSpPr txBox="1"/>
          <p:nvPr/>
        </p:nvSpPr>
        <p:spPr>
          <a:xfrm>
            <a:off x="3784600" y="2984500"/>
            <a:ext cx="838200" cy="177800"/>
          </a:xfrm>
          <a:prstGeom prst="rect">
            <a:avLst/>
          </a:prstGeom>
          <a:noFill/>
        </p:spPr>
        <p:txBody>
          <a:bodyPr wrap="none" lIns="0" tIns="0" rIns="0" rtlCol="0">
            <a:spAutoFit/>
          </a:bodyPr>
          <a:lstStyle/>
          <a:p>
            <a:pPr>
              <a:lnSpc>
                <a:spcPts val="1400"/>
              </a:lnSpc>
              <a:tabLst/>
            </a:pPr>
            <a:r>
              <a:rPr lang="en-US" altLang="zh-CN" sz="1106" dirty="0" smtClean="0">
                <a:solidFill>
                  <a:srgbClr val="000000"/>
                </a:solidFill>
                <a:latin typeface="微软雅黑" pitchFamily="18" charset="0"/>
                <a:cs typeface="微软雅黑" pitchFamily="18" charset="0"/>
              </a:rPr>
              <a:t>快递公司总部</a:t>
            </a:r>
          </a:p>
        </p:txBody>
      </p:sp>
      <p:sp>
        <p:nvSpPr>
          <p:cNvPr id="18" name="TextBox 1"/>
          <p:cNvSpPr txBox="1"/>
          <p:nvPr/>
        </p:nvSpPr>
        <p:spPr>
          <a:xfrm>
            <a:off x="76200" y="2438400"/>
            <a:ext cx="127000" cy="838200"/>
          </a:xfrm>
          <a:prstGeom prst="rect">
            <a:avLst/>
          </a:prstGeom>
          <a:noFill/>
        </p:spPr>
        <p:txBody>
          <a:bodyPr wrap="none" lIns="0" tIns="0" rIns="0" rtlCol="0">
            <a:spAutoFit/>
          </a:bodyPr>
          <a:lstStyle/>
          <a:p>
            <a:pPr>
              <a:lnSpc>
                <a:spcPts val="1300"/>
              </a:lnSpc>
              <a:tabLst/>
            </a:pPr>
            <a:r>
              <a:rPr lang="en-US" altLang="zh-CN" sz="1056" dirty="0" smtClean="0">
                <a:solidFill>
                  <a:srgbClr val="404040"/>
                </a:solidFill>
                <a:latin typeface="微软雅黑" pitchFamily="18" charset="0"/>
                <a:cs typeface="微软雅黑" pitchFamily="18" charset="0"/>
              </a:rPr>
              <a:t>快</a:t>
            </a:r>
          </a:p>
          <a:p>
            <a:pPr>
              <a:lnSpc>
                <a:spcPts val="1000"/>
              </a:lnSpc>
              <a:tabLst/>
            </a:pPr>
            <a:r>
              <a:rPr lang="en-US" altLang="zh-CN" sz="1056" dirty="0" smtClean="0">
                <a:solidFill>
                  <a:srgbClr val="404040"/>
                </a:solidFill>
                <a:latin typeface="微软雅黑" pitchFamily="18" charset="0"/>
                <a:cs typeface="微软雅黑" pitchFamily="18" charset="0"/>
              </a:rPr>
              <a:t>递</a:t>
            </a:r>
          </a:p>
          <a:p>
            <a:pPr>
              <a:lnSpc>
                <a:spcPts val="1000"/>
              </a:lnSpc>
              <a:tabLst/>
            </a:pPr>
            <a:r>
              <a:rPr lang="en-US" altLang="zh-CN" sz="1056" dirty="0" smtClean="0">
                <a:solidFill>
                  <a:srgbClr val="404040"/>
                </a:solidFill>
                <a:latin typeface="微软雅黑" pitchFamily="18" charset="0"/>
                <a:cs typeface="微软雅黑" pitchFamily="18" charset="0"/>
              </a:rPr>
              <a:t>业</a:t>
            </a:r>
          </a:p>
          <a:p>
            <a:pPr>
              <a:lnSpc>
                <a:spcPts val="1000"/>
              </a:lnSpc>
              <a:tabLst/>
            </a:pPr>
            <a:r>
              <a:rPr lang="en-US" altLang="zh-CN" sz="1056" dirty="0" smtClean="0">
                <a:solidFill>
                  <a:srgbClr val="404040"/>
                </a:solidFill>
                <a:latin typeface="微软雅黑" pitchFamily="18" charset="0"/>
                <a:cs typeface="微软雅黑" pitchFamily="18" charset="0"/>
              </a:rPr>
              <a:t>务</a:t>
            </a:r>
          </a:p>
          <a:p>
            <a:pPr>
              <a:lnSpc>
                <a:spcPts val="1000"/>
              </a:lnSpc>
              <a:tabLst/>
            </a:pPr>
            <a:r>
              <a:rPr lang="en-US" altLang="zh-CN" sz="1056" dirty="0" smtClean="0">
                <a:solidFill>
                  <a:srgbClr val="404040"/>
                </a:solidFill>
                <a:latin typeface="微软雅黑" pitchFamily="18" charset="0"/>
                <a:cs typeface="微软雅黑" pitchFamily="18" charset="0"/>
              </a:rPr>
              <a:t>系</a:t>
            </a:r>
          </a:p>
          <a:p>
            <a:pPr>
              <a:lnSpc>
                <a:spcPts val="1000"/>
              </a:lnSpc>
              <a:tabLst/>
            </a:pPr>
            <a:r>
              <a:rPr lang="en-US" altLang="zh-CN" sz="1056" dirty="0" smtClean="0">
                <a:solidFill>
                  <a:srgbClr val="404040"/>
                </a:solidFill>
                <a:latin typeface="微软雅黑" pitchFamily="18" charset="0"/>
                <a:cs typeface="微软雅黑" pitchFamily="18" charset="0"/>
              </a:rPr>
              <a:t>统</a:t>
            </a:r>
          </a:p>
        </p:txBody>
      </p:sp>
      <p:sp>
        <p:nvSpPr>
          <p:cNvPr id="19" name="TextBox 1"/>
          <p:cNvSpPr txBox="1"/>
          <p:nvPr/>
        </p:nvSpPr>
        <p:spPr>
          <a:xfrm>
            <a:off x="63500" y="3898900"/>
            <a:ext cx="127000" cy="1511300"/>
          </a:xfrm>
          <a:prstGeom prst="rect">
            <a:avLst/>
          </a:prstGeom>
          <a:noFill/>
        </p:spPr>
        <p:txBody>
          <a:bodyPr wrap="none" lIns="0" tIns="0" rIns="0" rtlCol="0">
            <a:spAutoFit/>
          </a:bodyPr>
          <a:lstStyle/>
          <a:p>
            <a:pPr>
              <a:lnSpc>
                <a:spcPts val="1300"/>
              </a:lnSpc>
              <a:tabLst/>
            </a:pPr>
            <a:r>
              <a:rPr lang="en-US" altLang="zh-CN" sz="1056" dirty="0" smtClean="0">
                <a:solidFill>
                  <a:srgbClr val="404040"/>
                </a:solidFill>
                <a:latin typeface="微软雅黑" pitchFamily="18" charset="0"/>
                <a:cs typeface="微软雅黑" pitchFamily="18" charset="0"/>
              </a:rPr>
              <a:t>平</a:t>
            </a:r>
          </a:p>
          <a:p>
            <a:pPr>
              <a:lnSpc>
                <a:spcPts val="1000"/>
              </a:lnSpc>
              <a:tabLst/>
            </a:pPr>
            <a:r>
              <a:rPr lang="en-US" altLang="zh-CN" sz="1056" dirty="0" smtClean="0">
                <a:solidFill>
                  <a:srgbClr val="404040"/>
                </a:solidFill>
                <a:latin typeface="微软雅黑" pitchFamily="18" charset="0"/>
                <a:cs typeface="微软雅黑" pitchFamily="18" charset="0"/>
              </a:rPr>
              <a:t>安</a:t>
            </a:r>
          </a:p>
          <a:p>
            <a:pPr>
              <a:lnSpc>
                <a:spcPts val="1000"/>
              </a:lnSpc>
              <a:tabLst/>
            </a:pPr>
            <a:r>
              <a:rPr lang="en-US" altLang="zh-CN" sz="1056" dirty="0" smtClean="0">
                <a:solidFill>
                  <a:srgbClr val="404040"/>
                </a:solidFill>
                <a:latin typeface="微软雅黑" pitchFamily="18" charset="0"/>
                <a:cs typeface="微软雅黑" pitchFamily="18" charset="0"/>
              </a:rPr>
              <a:t>银</a:t>
            </a:r>
          </a:p>
          <a:p>
            <a:pPr>
              <a:lnSpc>
                <a:spcPts val="1000"/>
              </a:lnSpc>
              <a:tabLst/>
            </a:pPr>
            <a:r>
              <a:rPr lang="en-US" altLang="zh-CN" sz="1056" dirty="0" smtClean="0">
                <a:solidFill>
                  <a:srgbClr val="404040"/>
                </a:solidFill>
                <a:latin typeface="微软雅黑" pitchFamily="18" charset="0"/>
                <a:cs typeface="微软雅黑" pitchFamily="18" charset="0"/>
              </a:rPr>
              <a:t>行</a:t>
            </a:r>
          </a:p>
          <a:p>
            <a:pPr>
              <a:lnSpc>
                <a:spcPts val="1000"/>
              </a:lnSpc>
              <a:tabLst/>
            </a:pPr>
            <a:r>
              <a:rPr lang="en-US" altLang="zh-CN" sz="1056" dirty="0" smtClean="0">
                <a:solidFill>
                  <a:srgbClr val="404040"/>
                </a:solidFill>
                <a:latin typeface="微软雅黑" pitchFamily="18" charset="0"/>
                <a:cs typeface="微软雅黑" pitchFamily="18" charset="0"/>
              </a:rPr>
              <a:t>物</a:t>
            </a:r>
          </a:p>
          <a:p>
            <a:pPr>
              <a:lnSpc>
                <a:spcPts val="1000"/>
              </a:lnSpc>
              <a:tabLst/>
            </a:pPr>
            <a:r>
              <a:rPr lang="en-US" altLang="zh-CN" sz="1056" dirty="0" smtClean="0">
                <a:solidFill>
                  <a:srgbClr val="404040"/>
                </a:solidFill>
                <a:latin typeface="微软雅黑" pitchFamily="18" charset="0"/>
                <a:cs typeface="微软雅黑" pitchFamily="18" charset="0"/>
              </a:rPr>
              <a:t>流</a:t>
            </a:r>
          </a:p>
          <a:p>
            <a:pPr>
              <a:lnSpc>
                <a:spcPts val="1000"/>
              </a:lnSpc>
              <a:tabLst/>
            </a:pPr>
            <a:r>
              <a:rPr lang="en-US" altLang="zh-CN" sz="1056" dirty="0" smtClean="0">
                <a:solidFill>
                  <a:srgbClr val="404040"/>
                </a:solidFill>
                <a:latin typeface="微软雅黑" pitchFamily="18" charset="0"/>
                <a:cs typeface="微软雅黑" pitchFamily="18" charset="0"/>
              </a:rPr>
              <a:t>见</a:t>
            </a:r>
          </a:p>
          <a:p>
            <a:pPr>
              <a:lnSpc>
                <a:spcPts val="1000"/>
              </a:lnSpc>
              <a:tabLst/>
            </a:pPr>
            <a:r>
              <a:rPr lang="en-US" altLang="zh-CN" sz="1056" dirty="0" smtClean="0">
                <a:solidFill>
                  <a:srgbClr val="404040"/>
                </a:solidFill>
                <a:latin typeface="微软雅黑" pitchFamily="18" charset="0"/>
                <a:cs typeface="微软雅黑" pitchFamily="18" charset="0"/>
              </a:rPr>
              <a:t>证</a:t>
            </a:r>
          </a:p>
          <a:p>
            <a:pPr>
              <a:lnSpc>
                <a:spcPts val="1000"/>
              </a:lnSpc>
              <a:tabLst/>
            </a:pPr>
            <a:r>
              <a:rPr lang="en-US" altLang="zh-CN" sz="1056" dirty="0" smtClean="0">
                <a:solidFill>
                  <a:srgbClr val="404040"/>
                </a:solidFill>
                <a:latin typeface="微软雅黑" pitchFamily="18" charset="0"/>
                <a:cs typeface="微软雅黑" pitchFamily="18" charset="0"/>
              </a:rPr>
              <a:t>宝</a:t>
            </a:r>
          </a:p>
          <a:p>
            <a:pPr>
              <a:lnSpc>
                <a:spcPts val="1000"/>
              </a:lnSpc>
              <a:tabLst/>
            </a:pPr>
            <a:r>
              <a:rPr lang="en-US" altLang="zh-CN" sz="1056" dirty="0" smtClean="0">
                <a:solidFill>
                  <a:srgbClr val="404040"/>
                </a:solidFill>
                <a:latin typeface="微软雅黑" pitchFamily="18" charset="0"/>
                <a:cs typeface="微软雅黑" pitchFamily="18" charset="0"/>
              </a:rPr>
              <a:t>系</a:t>
            </a:r>
          </a:p>
          <a:p>
            <a:pPr>
              <a:lnSpc>
                <a:spcPts val="1000"/>
              </a:lnSpc>
              <a:tabLst/>
            </a:pPr>
            <a:r>
              <a:rPr lang="en-US" altLang="zh-CN" sz="1056" dirty="0" smtClean="0">
                <a:solidFill>
                  <a:srgbClr val="404040"/>
                </a:solidFill>
                <a:latin typeface="微软雅黑" pitchFamily="18" charset="0"/>
                <a:cs typeface="微软雅黑" pitchFamily="18" charset="0"/>
              </a:rPr>
              <a:t>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254000" y="4122737"/>
            <a:ext cx="8547163" cy="31750"/>
          </a:xfrm>
          <a:custGeom>
            <a:avLst/>
            <a:gdLst>
              <a:gd name="connsiteX0" fmla="*/ 7937 w 8547163"/>
              <a:gd name="connsiteY0" fmla="*/ 7937 h 31750"/>
              <a:gd name="connsiteX1" fmla="*/ 8539226 w 8547163"/>
              <a:gd name="connsiteY1" fmla="*/ 7937 h 31750"/>
            </a:gdLst>
            <a:ahLst/>
            <a:cxnLst>
              <a:cxn ang="0">
                <a:pos x="connsiteX0" y="connsiteY0"/>
              </a:cxn>
              <a:cxn ang="1">
                <a:pos x="connsiteX1" y="connsiteY1"/>
              </a:cxn>
            </a:cxnLst>
            <a:rect l="l" t="t" r="r" b="b"/>
            <a:pathLst>
              <a:path w="8547163" h="31750">
                <a:moveTo>
                  <a:pt x="7937" y="7937"/>
                </a:moveTo>
                <a:lnTo>
                  <a:pt x="8539226" y="7937"/>
                </a:lnTo>
              </a:path>
            </a:pathLst>
          </a:custGeom>
          <a:ln w="12700">
            <a:solidFill>
              <a:srgbClr val="A6A6A6">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79400" y="635000"/>
            <a:ext cx="889000" cy="8763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5892800"/>
            <a:ext cx="9144000" cy="609600"/>
          </a:xfrm>
          <a:prstGeom prst="rect">
            <a:avLst/>
          </a:prstGeom>
          <a:noFill/>
        </p:spPr>
      </p:pic>
      <p:sp>
        <p:nvSpPr>
          <p:cNvPr id="2" name="TextBox 1"/>
          <p:cNvSpPr txBox="1"/>
          <p:nvPr/>
        </p:nvSpPr>
        <p:spPr>
          <a:xfrm>
            <a:off x="368300" y="1739900"/>
            <a:ext cx="4089400" cy="1600200"/>
          </a:xfrm>
          <a:prstGeom prst="rect">
            <a:avLst/>
          </a:prstGeom>
          <a:noFill/>
        </p:spPr>
        <p:txBody>
          <a:bodyPr wrap="none" lIns="0" tIns="0" rIns="0" rtlCol="0">
            <a:spAutoFit/>
          </a:bodyPr>
          <a:lstStyle/>
          <a:p>
            <a:pPr>
              <a:lnSpc>
                <a:spcPts val="1500"/>
              </a:lnSpc>
              <a:tabLst>
                <a:tab pos="114300" algn="l"/>
                <a:tab pos="177800" algn="l"/>
              </a:tabLst>
            </a:pPr>
            <a:r>
              <a:rPr lang="en-US" altLang="zh-CN" dirty="0" smtClean="0"/>
              <a:t>	</a:t>
            </a:r>
            <a:r>
              <a:rPr lang="en-US" altLang="zh-CN" sz="1200" b="1" dirty="0" smtClean="0">
                <a:solidFill>
                  <a:srgbClr val="EE5404"/>
                </a:solidFill>
                <a:latin typeface="微软雅黑" pitchFamily="18" charset="0"/>
                <a:cs typeface="微软雅黑" pitchFamily="18" charset="0"/>
              </a:rPr>
              <a:t>客户需求：</a:t>
            </a:r>
          </a:p>
          <a:p>
            <a:pPr>
              <a:lnSpc>
                <a:spcPts val="2300"/>
              </a:lnSpc>
              <a:tabLst>
                <a:tab pos="114300" algn="l"/>
                <a:tab pos="177800" algn="l"/>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大型物流企业有IPO需求，需规范财务、税务，</a:t>
            </a:r>
            <a:r>
              <a:rPr lang="en-US" altLang="zh-CN" sz="1200" b="1" dirty="0" smtClean="0">
                <a:solidFill>
                  <a:srgbClr val="000000"/>
                </a:solidFill>
                <a:latin typeface="微软雅黑" pitchFamily="18" charset="0"/>
                <a:cs typeface="微软雅黑" pitchFamily="18" charset="0"/>
              </a:rPr>
              <a:t>达到上市要</a:t>
            </a:r>
          </a:p>
          <a:p>
            <a:pPr>
              <a:lnSpc>
                <a:spcPts val="1800"/>
              </a:lnSpc>
              <a:tabLst>
                <a:tab pos="114300" algn="l"/>
                <a:tab pos="1778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求。</a:t>
            </a:r>
          </a:p>
          <a:p>
            <a:pPr>
              <a:lnSpc>
                <a:spcPts val="2400"/>
              </a:lnSpc>
              <a:tabLst>
                <a:tab pos="114300" algn="l"/>
                <a:tab pos="177800" algn="l"/>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亟需改变快递行业传统的总部</a:t>
            </a:r>
            <a:r>
              <a:rPr lang="en-US" altLang="zh-CN" sz="1200" b="1" dirty="0" smtClean="0">
                <a:solidFill>
                  <a:srgbClr val="000000"/>
                </a:solidFill>
                <a:latin typeface="微软雅黑" pitchFamily="18" charset="0"/>
                <a:cs typeface="微软雅黑" pitchFamily="18" charset="0"/>
              </a:rPr>
              <a:t>手工清分</a:t>
            </a:r>
            <a:r>
              <a:rPr lang="en-US" altLang="zh-CN" sz="1200" dirty="0" smtClean="0">
                <a:solidFill>
                  <a:srgbClr val="000000"/>
                </a:solidFill>
                <a:latin typeface="微软雅黑" pitchFamily="18" charset="0"/>
                <a:cs typeface="微软雅黑" pitchFamily="18" charset="0"/>
              </a:rPr>
              <a:t>、代收付的现状。</a:t>
            </a:r>
          </a:p>
          <a:p>
            <a:pPr>
              <a:lnSpc>
                <a:spcPts val="2400"/>
              </a:lnSpc>
              <a:tabLst>
                <a:tab pos="114300" algn="l"/>
                <a:tab pos="177800" algn="l"/>
              </a:tabLst>
            </a:pPr>
            <a:r>
              <a:rPr lang="en-US" altLang="zh-CN" sz="1202" dirty="0" smtClean="0">
                <a:solidFill>
                  <a:srgbClr val="000000"/>
                </a:solidFill>
                <a:latin typeface="Times New Roman" pitchFamily="18" charset="0"/>
                <a:cs typeface="Times New Roman" pitchFamily="18" charset="0"/>
              </a:rPr>
              <a:t>•</a:t>
            </a:r>
            <a:r>
              <a:rPr lang="en-US" altLang="zh-CN" sz="1202" dirty="0" smtClean="0">
                <a:latin typeface="Times New Roman" pitchFamily="18" charset="0"/>
                <a:cs typeface="Times New Roman" pitchFamily="18" charset="0"/>
              </a:rPr>
              <a:t>    </a:t>
            </a:r>
            <a:r>
              <a:rPr lang="en-US" altLang="zh-CN" sz="1202" dirty="0" smtClean="0">
                <a:solidFill>
                  <a:srgbClr val="000000"/>
                </a:solidFill>
                <a:latin typeface="微软雅黑" pitchFamily="18" charset="0"/>
                <a:cs typeface="微软雅黑" pitchFamily="18" charset="0"/>
              </a:rPr>
              <a:t>网点多，笔数大，清分科目种类繁多，清分频繁，且时效</a:t>
            </a:r>
          </a:p>
          <a:p>
            <a:pPr>
              <a:lnSpc>
                <a:spcPts val="1800"/>
              </a:lnSpc>
              <a:tabLst>
                <a:tab pos="114300" algn="l"/>
                <a:tab pos="177800" algn="l"/>
              </a:tabLst>
            </a:pPr>
            <a:r>
              <a:rPr lang="en-US" altLang="zh-CN" dirty="0" smtClean="0"/>
              <a:t>		</a:t>
            </a:r>
            <a:r>
              <a:rPr lang="en-US" altLang="zh-CN" sz="1200" dirty="0" smtClean="0">
                <a:solidFill>
                  <a:srgbClr val="000000"/>
                </a:solidFill>
                <a:latin typeface="微软雅黑" pitchFamily="18" charset="0"/>
                <a:cs typeface="微软雅黑" pitchFamily="18" charset="0"/>
              </a:rPr>
              <a:t>性要求高。</a:t>
            </a:r>
          </a:p>
        </p:txBody>
      </p:sp>
      <p:sp>
        <p:nvSpPr>
          <p:cNvPr id="6" name="TextBox 1"/>
          <p:cNvSpPr txBox="1"/>
          <p:nvPr/>
        </p:nvSpPr>
        <p:spPr>
          <a:xfrm>
            <a:off x="5003800" y="1739900"/>
            <a:ext cx="3683000" cy="1790700"/>
          </a:xfrm>
          <a:prstGeom prst="rect">
            <a:avLst/>
          </a:prstGeom>
          <a:noFill/>
        </p:spPr>
        <p:txBody>
          <a:bodyPr wrap="none" lIns="0" tIns="0" rIns="0" rtlCol="0">
            <a:spAutoFit/>
          </a:bodyPr>
          <a:lstStyle/>
          <a:p>
            <a:pPr>
              <a:lnSpc>
                <a:spcPts val="1500"/>
              </a:lnSpc>
              <a:tabLst>
                <a:tab pos="177800" algn="l"/>
              </a:tabLst>
            </a:pPr>
            <a:r>
              <a:rPr lang="en-US" altLang="zh-CN" sz="1200" b="1" dirty="0" smtClean="0">
                <a:solidFill>
                  <a:srgbClr val="EE5404"/>
                </a:solidFill>
                <a:latin typeface="微软雅黑" pitchFamily="18" charset="0"/>
                <a:cs typeface="微软雅黑" pitchFamily="18" charset="0"/>
              </a:rPr>
              <a:t>我行解决方案：</a:t>
            </a:r>
          </a:p>
          <a:p>
            <a:pPr>
              <a:lnSpc>
                <a:spcPts val="2000"/>
              </a:lnSpc>
              <a:tabLst>
                <a:tab pos="177800" algn="l"/>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为总部及网点搭建总分账户体系，做到总部自有营业</a:t>
            </a:r>
          </a:p>
          <a:p>
            <a:pPr>
              <a:lnSpc>
                <a:spcPts val="1800"/>
              </a:lnSpc>
              <a:tabLst>
                <a:tab pos="177800" algn="l"/>
              </a:tabLst>
            </a:pPr>
            <a:r>
              <a:rPr lang="en-US" altLang="zh-CN" dirty="0" smtClean="0"/>
              <a:t>	</a:t>
            </a:r>
            <a:r>
              <a:rPr lang="en-US" altLang="zh-CN" sz="1200" dirty="0" smtClean="0">
                <a:solidFill>
                  <a:srgbClr val="000000"/>
                </a:solidFill>
                <a:latin typeface="微软雅黑" pitchFamily="18" charset="0"/>
                <a:cs typeface="微软雅黑" pitchFamily="18" charset="0"/>
              </a:rPr>
              <a:t>收入与网点收入严格区分，规范财务处理。</a:t>
            </a:r>
          </a:p>
          <a:p>
            <a:pPr>
              <a:lnSpc>
                <a:spcPts val="2400"/>
              </a:lnSpc>
              <a:tabLst>
                <a:tab pos="177800" algn="l"/>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提供高性能银行系统支持，通过与物流总部业务系统</a:t>
            </a:r>
          </a:p>
          <a:p>
            <a:pPr>
              <a:lnSpc>
                <a:spcPts val="1800"/>
              </a:lnSpc>
              <a:tabLst>
                <a:tab pos="177800" algn="l"/>
              </a:tabLst>
            </a:pPr>
            <a:r>
              <a:rPr lang="en-US" altLang="zh-CN" dirty="0" smtClean="0"/>
              <a:t>	</a:t>
            </a:r>
            <a:r>
              <a:rPr lang="en-US" altLang="zh-CN" sz="1202" dirty="0" smtClean="0">
                <a:solidFill>
                  <a:srgbClr val="000000"/>
                </a:solidFill>
                <a:latin typeface="微软雅黑" pitchFamily="18" charset="0"/>
                <a:cs typeface="微软雅黑" pitchFamily="18" charset="0"/>
              </a:rPr>
              <a:t>对接，高效处理网点百万级批量清分明细。</a:t>
            </a:r>
          </a:p>
          <a:p>
            <a:pPr>
              <a:lnSpc>
                <a:spcPts val="2400"/>
              </a:lnSpc>
              <a:tabLst>
                <a:tab pos="177800" algn="l"/>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提供总部与网点、网点与网点之间资金充值、清分及</a:t>
            </a:r>
          </a:p>
          <a:p>
            <a:pPr>
              <a:lnSpc>
                <a:spcPts val="1800"/>
              </a:lnSpc>
              <a:tabLst>
                <a:tab pos="177800" algn="l"/>
              </a:tabLst>
            </a:pPr>
            <a:r>
              <a:rPr lang="en-US" altLang="zh-CN" dirty="0" smtClean="0"/>
              <a:t>	</a:t>
            </a:r>
            <a:r>
              <a:rPr lang="en-US" altLang="zh-CN" sz="1200" dirty="0" smtClean="0">
                <a:solidFill>
                  <a:srgbClr val="000000"/>
                </a:solidFill>
                <a:latin typeface="微软雅黑" pitchFamily="18" charset="0"/>
                <a:cs typeface="微软雅黑" pitchFamily="18" charset="0"/>
              </a:rPr>
              <a:t>提现的回单，匹配企业记账及报税。</a:t>
            </a:r>
          </a:p>
        </p:txBody>
      </p:sp>
      <p:sp>
        <p:nvSpPr>
          <p:cNvPr id="7" name="TextBox 1"/>
          <p:cNvSpPr txBox="1"/>
          <p:nvPr/>
        </p:nvSpPr>
        <p:spPr>
          <a:xfrm>
            <a:off x="279400" y="254000"/>
            <a:ext cx="8128000" cy="1384300"/>
          </a:xfrm>
          <a:prstGeom prst="rect">
            <a:avLst/>
          </a:prstGeom>
          <a:noFill/>
        </p:spPr>
        <p:txBody>
          <a:bodyPr wrap="none" lIns="0" tIns="0" rIns="0" rtlCol="0">
            <a:spAutoFit/>
          </a:bodyPr>
          <a:lstStyle/>
          <a:p>
            <a:pPr>
              <a:lnSpc>
                <a:spcPts val="2600"/>
              </a:lnSpc>
              <a:tabLst>
                <a:tab pos="1168400" algn="l"/>
                <a:tab pos="1358900" algn="l"/>
              </a:tabLst>
            </a:pPr>
            <a:r>
              <a:rPr lang="en-US" altLang="zh-CN" sz="2004" b="1" dirty="0" smtClean="0">
                <a:solidFill>
                  <a:srgbClr val="FF0000"/>
                </a:solidFill>
                <a:latin typeface="微软雅黑" pitchFamily="18" charset="0"/>
                <a:cs typeface="微软雅黑" pitchFamily="18" charset="0"/>
              </a:rPr>
              <a:t>模式一：</a:t>
            </a:r>
            <a:r>
              <a:rPr lang="en-US" altLang="zh-CN" sz="2004" b="1" dirty="0" smtClean="0">
                <a:solidFill>
                  <a:srgbClr val="000000"/>
                </a:solidFill>
                <a:latin typeface="微软雅黑" pitchFamily="18" charset="0"/>
                <a:cs typeface="微软雅黑" pitchFamily="18" charset="0"/>
              </a:rPr>
              <a:t>物流行业—物流见证宝（中通项目）</a:t>
            </a:r>
          </a:p>
          <a:p>
            <a:pPr>
              <a:lnSpc>
                <a:spcPts val="1000"/>
              </a:lnSpc>
            </a:pPr>
            <a:endParaRPr lang="en-US" altLang="zh-CN" dirty="0" smtClean="0"/>
          </a:p>
          <a:p>
            <a:pPr>
              <a:lnSpc>
                <a:spcPts val="1800"/>
              </a:lnSpc>
              <a:tabLst>
                <a:tab pos="1168400" algn="l"/>
                <a:tab pos="1358900" algn="l"/>
              </a:tabLst>
            </a:pPr>
            <a:r>
              <a:rPr lang="en-US" altLang="zh-CN" dirty="0" smtClean="0"/>
              <a:t>	</a:t>
            </a:r>
            <a:r>
              <a:rPr lang="en-US" altLang="zh-CN" sz="1403" b="1" dirty="0" smtClean="0">
                <a:solidFill>
                  <a:srgbClr val="F05A23"/>
                </a:solidFill>
                <a:latin typeface="微软雅黑" pitchFamily="18" charset="0"/>
                <a:cs typeface="微软雅黑" pitchFamily="18" charset="0"/>
              </a:rPr>
              <a:t>客户背景：中通快递，行业龙头企业，占全行业1/6的业务量</a:t>
            </a:r>
          </a:p>
          <a:p>
            <a:pPr>
              <a:lnSpc>
                <a:spcPts val="2000"/>
              </a:lnSpc>
              <a:tabLst>
                <a:tab pos="1168400" algn="l"/>
                <a:tab pos="1358900" algn="l"/>
              </a:tabLst>
            </a:pPr>
            <a:r>
              <a:rPr lang="en-US" altLang="zh-CN" dirty="0" smtClean="0"/>
              <a:t>	</a:t>
            </a: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中通快递股份有限公司创建于2002年，2015年业务收入</a:t>
            </a:r>
            <a:r>
              <a:rPr lang="en-US" altLang="zh-CN" sz="1200" b="1" dirty="0" smtClean="0">
                <a:solidFill>
                  <a:srgbClr val="000000"/>
                </a:solidFill>
                <a:latin typeface="微软雅黑" pitchFamily="18" charset="0"/>
                <a:cs typeface="微软雅黑" pitchFamily="18" charset="0"/>
              </a:rPr>
              <a:t>超1000亿元</a:t>
            </a:r>
            <a:r>
              <a:rPr lang="en-US" altLang="zh-CN" sz="1200" dirty="0" smtClean="0">
                <a:solidFill>
                  <a:srgbClr val="000000"/>
                </a:solidFill>
                <a:latin typeface="微软雅黑" pitchFamily="18" charset="0"/>
                <a:cs typeface="微软雅黑" pitchFamily="18" charset="0"/>
              </a:rPr>
              <a:t>，集快递、物流、电商等业务于</a:t>
            </a:r>
          </a:p>
          <a:p>
            <a:pPr>
              <a:lnSpc>
                <a:spcPts val="1400"/>
              </a:lnSpc>
              <a:tabLst>
                <a:tab pos="1168400" algn="l"/>
                <a:tab pos="1358900" algn="l"/>
              </a:tabLst>
            </a:pPr>
            <a:r>
              <a:rPr lang="en-US" altLang="zh-CN" dirty="0" smtClean="0"/>
              <a:t>		</a:t>
            </a:r>
            <a:r>
              <a:rPr lang="en-US" altLang="zh-CN" sz="1200" dirty="0" smtClean="0">
                <a:solidFill>
                  <a:srgbClr val="000000"/>
                </a:solidFill>
                <a:latin typeface="微软雅黑" pitchFamily="18" charset="0"/>
                <a:cs typeface="微软雅黑" pitchFamily="18" charset="0"/>
              </a:rPr>
              <a:t>一体。</a:t>
            </a:r>
          </a:p>
          <a:p>
            <a:pPr>
              <a:lnSpc>
                <a:spcPts val="2000"/>
              </a:lnSpc>
              <a:tabLst>
                <a:tab pos="1168400" algn="l"/>
                <a:tab pos="1358900" algn="l"/>
              </a:tabLst>
            </a:pPr>
            <a:r>
              <a:rPr lang="en-US" altLang="zh-CN" dirty="0" smtClean="0"/>
              <a:t>	</a:t>
            </a:r>
            <a:r>
              <a:rPr lang="en-US" altLang="zh-CN" sz="1202" dirty="0" smtClean="0">
                <a:solidFill>
                  <a:srgbClr val="000000"/>
                </a:solidFill>
                <a:latin typeface="Times New Roman" pitchFamily="18" charset="0"/>
                <a:cs typeface="Times New Roman" pitchFamily="18" charset="0"/>
              </a:rPr>
              <a:t>•</a:t>
            </a:r>
            <a:r>
              <a:rPr lang="en-US" altLang="zh-CN" sz="1202" dirty="0" smtClean="0">
                <a:latin typeface="Times New Roman" pitchFamily="18" charset="0"/>
                <a:cs typeface="Times New Roman" pitchFamily="18" charset="0"/>
              </a:rPr>
              <a:t>    </a:t>
            </a:r>
            <a:r>
              <a:rPr lang="en-US" altLang="zh-CN" sz="1202" dirty="0" smtClean="0">
                <a:solidFill>
                  <a:srgbClr val="000000"/>
                </a:solidFill>
                <a:latin typeface="微软雅黑" pitchFamily="18" charset="0"/>
                <a:cs typeface="微软雅黑" pitchFamily="18" charset="0"/>
              </a:rPr>
              <a:t>2015年公司已拥有员工25万多名，服务网点</a:t>
            </a:r>
            <a:r>
              <a:rPr lang="en-US" altLang="zh-CN" sz="1202" b="1" dirty="0" smtClean="0">
                <a:solidFill>
                  <a:srgbClr val="000000"/>
                </a:solidFill>
                <a:latin typeface="微软雅黑" pitchFamily="18" charset="0"/>
                <a:cs typeface="微软雅黑" pitchFamily="18" charset="0"/>
              </a:rPr>
              <a:t>10000多家</a:t>
            </a:r>
            <a:r>
              <a:rPr lang="en-US" altLang="zh-CN" sz="1202" dirty="0" smtClean="0">
                <a:solidFill>
                  <a:srgbClr val="000000"/>
                </a:solidFill>
                <a:latin typeface="微软雅黑" pitchFamily="18" charset="0"/>
                <a:cs typeface="微软雅黑" pitchFamily="18" charset="0"/>
              </a:rPr>
              <a:t>，运输派送车辆</a:t>
            </a:r>
            <a:r>
              <a:rPr lang="en-US" altLang="zh-CN" sz="1202" b="1" dirty="0" smtClean="0">
                <a:solidFill>
                  <a:srgbClr val="000000"/>
                </a:solidFill>
                <a:latin typeface="微软雅黑" pitchFamily="18" charset="0"/>
                <a:cs typeface="微软雅黑" pitchFamily="18" charset="0"/>
              </a:rPr>
              <a:t>4万多辆</a:t>
            </a:r>
            <a:r>
              <a:rPr lang="en-US" altLang="zh-CN" sz="1202" dirty="0" smtClean="0">
                <a:solidFill>
                  <a:srgbClr val="000000"/>
                </a:solidFill>
                <a:latin typeface="微软雅黑" pitchFamily="18" charset="0"/>
                <a:cs typeface="微软雅黑" pitchFamily="18" charset="0"/>
              </a:rPr>
              <a:t>，业务量</a:t>
            </a:r>
            <a:r>
              <a:rPr lang="en-US" altLang="zh-CN" sz="1202" b="1" dirty="0" smtClean="0">
                <a:solidFill>
                  <a:srgbClr val="000000"/>
                </a:solidFill>
                <a:latin typeface="微软雅黑" pitchFamily="18" charset="0"/>
                <a:cs typeface="微软雅黑" pitchFamily="18" charset="0"/>
              </a:rPr>
              <a:t>超30亿件</a:t>
            </a:r>
            <a:r>
              <a:rPr lang="en-US" altLang="zh-CN" sz="1202" dirty="0" smtClean="0">
                <a:solidFill>
                  <a:srgbClr val="000000"/>
                </a:solidFill>
                <a:latin typeface="微软雅黑" pitchFamily="18" charset="0"/>
                <a:cs typeface="微软雅黑" pitchFamily="18" charset="0"/>
              </a:rPr>
              <a:t>。</a:t>
            </a:r>
          </a:p>
        </p:txBody>
      </p:sp>
      <p:sp>
        <p:nvSpPr>
          <p:cNvPr id="8" name="TextBox 1"/>
          <p:cNvSpPr txBox="1"/>
          <p:nvPr/>
        </p:nvSpPr>
        <p:spPr>
          <a:xfrm>
            <a:off x="292100" y="4292600"/>
            <a:ext cx="5118100" cy="1155700"/>
          </a:xfrm>
          <a:prstGeom prst="rect">
            <a:avLst/>
          </a:prstGeom>
          <a:noFill/>
        </p:spPr>
        <p:txBody>
          <a:bodyPr wrap="none" lIns="0" tIns="0" rIns="0" rtlCol="0">
            <a:spAutoFit/>
          </a:bodyPr>
          <a:lstStyle/>
          <a:p>
            <a:pPr>
              <a:lnSpc>
                <a:spcPts val="1800"/>
              </a:lnSpc>
              <a:tabLst/>
            </a:pPr>
            <a:r>
              <a:rPr lang="en-US" altLang="zh-CN" sz="1403" b="1" dirty="0" smtClean="0">
                <a:solidFill>
                  <a:srgbClr val="F05A23"/>
                </a:solidFill>
                <a:latin typeface="微软雅黑" pitchFamily="18" charset="0"/>
                <a:cs typeface="微软雅黑" pitchFamily="18" charset="0"/>
              </a:rPr>
              <a:t>行业应用价值</a:t>
            </a:r>
          </a:p>
          <a:p>
            <a:pPr>
              <a:lnSpc>
                <a:spcPts val="1000"/>
              </a:lnSpc>
            </a:pPr>
            <a:endParaRPr lang="en-US" altLang="zh-CN" dirty="0" smtClean="0"/>
          </a:p>
          <a:p>
            <a:pPr>
              <a:lnSpc>
                <a:spcPts val="1900"/>
              </a:lnSpc>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中通/德邦项目，标志着物流见证宝方案率先在业内落地，成为行业标杆。</a:t>
            </a:r>
          </a:p>
          <a:p>
            <a:pPr>
              <a:lnSpc>
                <a:spcPts val="2100"/>
              </a:lnSpc>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为我行锲入物流快递行业的蓝海市场，树立业务范本，抢占市场先机。</a:t>
            </a:r>
          </a:p>
          <a:p>
            <a:pPr>
              <a:lnSpc>
                <a:spcPts val="2100"/>
              </a:lnSpc>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此模式还可应用于代收代付业务量大，有佣金代理结算业务需求的客户。</a:t>
            </a:r>
          </a:p>
        </p:txBody>
      </p:sp>
      <p:sp>
        <p:nvSpPr>
          <p:cNvPr id="9" name="TextBox 1"/>
          <p:cNvSpPr txBox="1"/>
          <p:nvPr/>
        </p:nvSpPr>
        <p:spPr>
          <a:xfrm>
            <a:off x="1587500" y="3683000"/>
            <a:ext cx="6159500" cy="228600"/>
          </a:xfrm>
          <a:prstGeom prst="rect">
            <a:avLst/>
          </a:prstGeom>
          <a:noFill/>
        </p:spPr>
        <p:txBody>
          <a:bodyPr wrap="none" lIns="0" tIns="0" rIns="0" rtlCol="0">
            <a:spAutoFit/>
          </a:bodyPr>
          <a:lstStyle/>
          <a:p>
            <a:pPr>
              <a:lnSpc>
                <a:spcPts val="1800"/>
              </a:lnSpc>
              <a:tabLst/>
            </a:pPr>
            <a:r>
              <a:rPr lang="en-US" altLang="zh-CN" sz="1403" dirty="0" smtClean="0">
                <a:solidFill>
                  <a:srgbClr val="000000"/>
                </a:solidFill>
                <a:latin typeface="微软雅黑" pitchFamily="18" charset="0"/>
                <a:cs typeface="微软雅黑" pitchFamily="18" charset="0"/>
              </a:rPr>
              <a:t>在物流见证宝服务项下，中通总部及网点在我行的结算存款稳定在</a:t>
            </a:r>
            <a:r>
              <a:rPr lang="en-US" altLang="zh-CN" sz="1403" b="1" dirty="0" smtClean="0">
                <a:solidFill>
                  <a:srgbClr val="FF0000"/>
                </a:solidFill>
                <a:latin typeface="微软雅黑" pitchFamily="18" charset="0"/>
                <a:cs typeface="微软雅黑" pitchFamily="18" charset="0"/>
              </a:rPr>
              <a:t>3-5亿元</a:t>
            </a:r>
            <a:r>
              <a:rPr lang="en-US" altLang="zh-CN" sz="1403" dirty="0" smtClean="0">
                <a:solidFill>
                  <a:srgbClr val="000000"/>
                </a:solidFill>
                <a:latin typeface="微软雅黑" pitchFamily="18" charset="0"/>
                <a:cs typeface="微软雅黑" pitchFamily="18" charset="0"/>
              </a:rPr>
              <a:t>之间</a:t>
            </a:r>
          </a:p>
        </p:txBody>
      </p:sp>
      <p:sp>
        <p:nvSpPr>
          <p:cNvPr id="10" name="TextBox 1"/>
          <p:cNvSpPr txBox="1"/>
          <p:nvPr/>
        </p:nvSpPr>
        <p:spPr>
          <a:xfrm>
            <a:off x="5727700" y="4394200"/>
            <a:ext cx="2895600" cy="774700"/>
          </a:xfrm>
          <a:prstGeom prst="rect">
            <a:avLst/>
          </a:prstGeom>
          <a:noFill/>
        </p:spPr>
        <p:txBody>
          <a:bodyPr wrap="none" lIns="0" tIns="0" rIns="0" rtlCol="0">
            <a:spAutoFit/>
          </a:bodyPr>
          <a:lstStyle/>
          <a:p>
            <a:pPr>
              <a:lnSpc>
                <a:spcPts val="1800"/>
              </a:lnSpc>
              <a:tabLst/>
            </a:pPr>
            <a:r>
              <a:rPr lang="en-US" altLang="zh-CN" sz="1403" dirty="0" smtClean="0">
                <a:solidFill>
                  <a:srgbClr val="000000"/>
                </a:solidFill>
                <a:latin typeface="微软雅黑" pitchFamily="18" charset="0"/>
                <a:cs typeface="微软雅黑" pitchFamily="18" charset="0"/>
              </a:rPr>
              <a:t>目前</a:t>
            </a:r>
            <a:r>
              <a:rPr lang="en-US" altLang="zh-CN" sz="1403" b="1" dirty="0" smtClean="0">
                <a:solidFill>
                  <a:srgbClr val="FF0000"/>
                </a:solidFill>
                <a:latin typeface="微软雅黑" pitchFamily="18" charset="0"/>
                <a:cs typeface="微软雅黑" pitchFamily="18" charset="0"/>
              </a:rPr>
              <a:t>已合作或洽谈中的</a:t>
            </a:r>
            <a:r>
              <a:rPr lang="en-US" altLang="zh-CN" sz="1403" dirty="0" smtClean="0">
                <a:solidFill>
                  <a:srgbClr val="000000"/>
                </a:solidFill>
                <a:latin typeface="微软雅黑" pitchFamily="18" charset="0"/>
                <a:cs typeface="微软雅黑" pitchFamily="18" charset="0"/>
              </a:rPr>
              <a:t>客户包括：</a:t>
            </a:r>
          </a:p>
          <a:p>
            <a:pPr>
              <a:lnSpc>
                <a:spcPts val="2100"/>
              </a:lnSpc>
              <a:tabLst/>
            </a:pPr>
            <a:r>
              <a:rPr lang="en-US" altLang="zh-CN" sz="1202" dirty="0" smtClean="0">
                <a:solidFill>
                  <a:srgbClr val="000000"/>
                </a:solidFill>
                <a:latin typeface="微软雅黑" pitchFamily="18" charset="0"/>
                <a:cs typeface="微软雅黑" pitchFamily="18" charset="0"/>
              </a:rPr>
              <a:t>中通、德邦、圆通、申通、天天、国通、全</a:t>
            </a:r>
          </a:p>
          <a:p>
            <a:pPr>
              <a:lnSpc>
                <a:spcPts val="2100"/>
              </a:lnSpc>
              <a:tabLst/>
            </a:pPr>
            <a:r>
              <a:rPr lang="en-US" altLang="zh-CN" sz="1200" dirty="0" smtClean="0">
                <a:solidFill>
                  <a:srgbClr val="000000"/>
                </a:solidFill>
                <a:latin typeface="微软雅黑" pitchFamily="18" charset="0"/>
                <a:cs typeface="微软雅黑" pitchFamily="18" charset="0"/>
              </a:rPr>
              <a:t>峰、龙邦等多家行业排名靠前的快递企业</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2317813" y="3389376"/>
            <a:ext cx="1108075" cy="290512"/>
          </a:xfrm>
          <a:custGeom>
            <a:avLst/>
            <a:gdLst>
              <a:gd name="connsiteX0" fmla="*/ 14287 w 1108075"/>
              <a:gd name="connsiteY0" fmla="*/ 276225 h 290512"/>
              <a:gd name="connsiteX1" fmla="*/ 1093787 w 1108075"/>
              <a:gd name="connsiteY1" fmla="*/ 276225 h 290512"/>
              <a:gd name="connsiteX2" fmla="*/ 1093787 w 1108075"/>
              <a:gd name="connsiteY2" fmla="*/ 14287 h 290512"/>
              <a:gd name="connsiteX3" fmla="*/ 14287 w 1108075"/>
              <a:gd name="connsiteY3" fmla="*/ 14287 h 290512"/>
              <a:gd name="connsiteX4" fmla="*/ 14287 w 1108075"/>
              <a:gd name="connsiteY4" fmla="*/ 276225 h 2905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08075" h="290512">
                <a:moveTo>
                  <a:pt x="14287" y="276225"/>
                </a:moveTo>
                <a:lnTo>
                  <a:pt x="1093787" y="276225"/>
                </a:lnTo>
                <a:lnTo>
                  <a:pt x="1093787" y="14287"/>
                </a:lnTo>
                <a:lnTo>
                  <a:pt x="14287" y="14287"/>
                </a:lnTo>
                <a:lnTo>
                  <a:pt x="14287" y="276225"/>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6777101" y="3360737"/>
            <a:ext cx="1079500" cy="430212"/>
          </a:xfrm>
          <a:custGeom>
            <a:avLst/>
            <a:gdLst>
              <a:gd name="connsiteX0" fmla="*/ 0 w 1079500"/>
              <a:gd name="connsiteY0" fmla="*/ 430212 h 430212"/>
              <a:gd name="connsiteX1" fmla="*/ 1079500 w 1079500"/>
              <a:gd name="connsiteY1" fmla="*/ 430212 h 430212"/>
              <a:gd name="connsiteX2" fmla="*/ 1079500 w 1079500"/>
              <a:gd name="connsiteY2" fmla="*/ 0 h 430212"/>
              <a:gd name="connsiteX3" fmla="*/ 0 w 1079500"/>
              <a:gd name="connsiteY3" fmla="*/ 0 h 430212"/>
              <a:gd name="connsiteX4" fmla="*/ 0 w 1079500"/>
              <a:gd name="connsiteY4" fmla="*/ 430212 h 4302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79500" h="430212">
                <a:moveTo>
                  <a:pt x="0" y="430212"/>
                </a:moveTo>
                <a:lnTo>
                  <a:pt x="1079500" y="430212"/>
                </a:lnTo>
                <a:lnTo>
                  <a:pt x="1079500" y="0"/>
                </a:lnTo>
                <a:lnTo>
                  <a:pt x="0" y="0"/>
                </a:lnTo>
                <a:lnTo>
                  <a:pt x="0" y="430212"/>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6770751" y="3354387"/>
            <a:ext cx="1092200" cy="442912"/>
          </a:xfrm>
          <a:custGeom>
            <a:avLst/>
            <a:gdLst>
              <a:gd name="connsiteX0" fmla="*/ 6350 w 1092200"/>
              <a:gd name="connsiteY0" fmla="*/ 436562 h 442912"/>
              <a:gd name="connsiteX1" fmla="*/ 1085850 w 1092200"/>
              <a:gd name="connsiteY1" fmla="*/ 436562 h 442912"/>
              <a:gd name="connsiteX2" fmla="*/ 1085850 w 1092200"/>
              <a:gd name="connsiteY2" fmla="*/ 6350 h 442912"/>
              <a:gd name="connsiteX3" fmla="*/ 6350 w 1092200"/>
              <a:gd name="connsiteY3" fmla="*/ 6350 h 442912"/>
              <a:gd name="connsiteX4" fmla="*/ 6350 w 1092200"/>
              <a:gd name="connsiteY4" fmla="*/ 436562 h 4429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92200" h="442912">
                <a:moveTo>
                  <a:pt x="6350" y="436562"/>
                </a:moveTo>
                <a:lnTo>
                  <a:pt x="1085850" y="436562"/>
                </a:lnTo>
                <a:lnTo>
                  <a:pt x="1085850" y="6350"/>
                </a:lnTo>
                <a:lnTo>
                  <a:pt x="6350" y="6350"/>
                </a:lnTo>
                <a:lnTo>
                  <a:pt x="6350" y="436562"/>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6796151" y="4949888"/>
            <a:ext cx="1079500" cy="430212"/>
          </a:xfrm>
          <a:custGeom>
            <a:avLst/>
            <a:gdLst>
              <a:gd name="connsiteX0" fmla="*/ 0 w 1079500"/>
              <a:gd name="connsiteY0" fmla="*/ 430212 h 430212"/>
              <a:gd name="connsiteX1" fmla="*/ 1079500 w 1079500"/>
              <a:gd name="connsiteY1" fmla="*/ 430212 h 430212"/>
              <a:gd name="connsiteX2" fmla="*/ 1079500 w 1079500"/>
              <a:gd name="connsiteY2" fmla="*/ 0 h 430212"/>
              <a:gd name="connsiteX3" fmla="*/ 0 w 1079500"/>
              <a:gd name="connsiteY3" fmla="*/ 0 h 430212"/>
              <a:gd name="connsiteX4" fmla="*/ 0 w 1079500"/>
              <a:gd name="connsiteY4" fmla="*/ 430212 h 4302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79500" h="430212">
                <a:moveTo>
                  <a:pt x="0" y="430212"/>
                </a:moveTo>
                <a:lnTo>
                  <a:pt x="1079500" y="430212"/>
                </a:lnTo>
                <a:lnTo>
                  <a:pt x="1079500" y="0"/>
                </a:lnTo>
                <a:lnTo>
                  <a:pt x="0" y="0"/>
                </a:lnTo>
                <a:lnTo>
                  <a:pt x="0" y="430212"/>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6789801" y="4943538"/>
            <a:ext cx="1092200" cy="442912"/>
          </a:xfrm>
          <a:custGeom>
            <a:avLst/>
            <a:gdLst>
              <a:gd name="connsiteX0" fmla="*/ 6350 w 1092200"/>
              <a:gd name="connsiteY0" fmla="*/ 436562 h 442912"/>
              <a:gd name="connsiteX1" fmla="*/ 1085850 w 1092200"/>
              <a:gd name="connsiteY1" fmla="*/ 436562 h 442912"/>
              <a:gd name="connsiteX2" fmla="*/ 1085850 w 1092200"/>
              <a:gd name="connsiteY2" fmla="*/ 6350 h 442912"/>
              <a:gd name="connsiteX3" fmla="*/ 6350 w 1092200"/>
              <a:gd name="connsiteY3" fmla="*/ 6350 h 442912"/>
              <a:gd name="connsiteX4" fmla="*/ 6350 w 1092200"/>
              <a:gd name="connsiteY4" fmla="*/ 436562 h 4429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92200" h="442912">
                <a:moveTo>
                  <a:pt x="6350" y="436562"/>
                </a:moveTo>
                <a:lnTo>
                  <a:pt x="1085850" y="436562"/>
                </a:lnTo>
                <a:lnTo>
                  <a:pt x="1085850" y="6350"/>
                </a:lnTo>
                <a:lnTo>
                  <a:pt x="6350" y="6350"/>
                </a:lnTo>
                <a:lnTo>
                  <a:pt x="6350" y="436562"/>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603250" y="4043362"/>
            <a:ext cx="1144587" cy="430212"/>
          </a:xfrm>
          <a:custGeom>
            <a:avLst/>
            <a:gdLst>
              <a:gd name="connsiteX0" fmla="*/ 0 w 1144587"/>
              <a:gd name="connsiteY0" fmla="*/ 430212 h 430212"/>
              <a:gd name="connsiteX1" fmla="*/ 1144587 w 1144587"/>
              <a:gd name="connsiteY1" fmla="*/ 430212 h 430212"/>
              <a:gd name="connsiteX2" fmla="*/ 1144587 w 1144587"/>
              <a:gd name="connsiteY2" fmla="*/ 0 h 430212"/>
              <a:gd name="connsiteX3" fmla="*/ 0 w 1144587"/>
              <a:gd name="connsiteY3" fmla="*/ 0 h 430212"/>
              <a:gd name="connsiteX4" fmla="*/ 0 w 1144587"/>
              <a:gd name="connsiteY4" fmla="*/ 430212 h 4302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4587" h="430212">
                <a:moveTo>
                  <a:pt x="0" y="430212"/>
                </a:moveTo>
                <a:lnTo>
                  <a:pt x="1144587" y="430212"/>
                </a:lnTo>
                <a:lnTo>
                  <a:pt x="1144587" y="0"/>
                </a:lnTo>
                <a:lnTo>
                  <a:pt x="0" y="0"/>
                </a:lnTo>
                <a:lnTo>
                  <a:pt x="0" y="430212"/>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596900" y="4037012"/>
            <a:ext cx="1157287" cy="442912"/>
          </a:xfrm>
          <a:custGeom>
            <a:avLst/>
            <a:gdLst>
              <a:gd name="connsiteX0" fmla="*/ 6350 w 1157287"/>
              <a:gd name="connsiteY0" fmla="*/ 436562 h 442912"/>
              <a:gd name="connsiteX1" fmla="*/ 1150937 w 1157287"/>
              <a:gd name="connsiteY1" fmla="*/ 436562 h 442912"/>
              <a:gd name="connsiteX2" fmla="*/ 1150937 w 1157287"/>
              <a:gd name="connsiteY2" fmla="*/ 6350 h 442912"/>
              <a:gd name="connsiteX3" fmla="*/ 6350 w 1157287"/>
              <a:gd name="connsiteY3" fmla="*/ 6350 h 442912"/>
              <a:gd name="connsiteX4" fmla="*/ 6350 w 1157287"/>
              <a:gd name="connsiteY4" fmla="*/ 436562 h 4429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57287" h="442912">
                <a:moveTo>
                  <a:pt x="6350" y="436562"/>
                </a:moveTo>
                <a:lnTo>
                  <a:pt x="1150937" y="436562"/>
                </a:lnTo>
                <a:lnTo>
                  <a:pt x="1150937" y="6350"/>
                </a:lnTo>
                <a:lnTo>
                  <a:pt x="6350" y="6350"/>
                </a:lnTo>
                <a:lnTo>
                  <a:pt x="6350" y="436562"/>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2317813" y="4992751"/>
            <a:ext cx="1108075" cy="290512"/>
          </a:xfrm>
          <a:custGeom>
            <a:avLst/>
            <a:gdLst>
              <a:gd name="connsiteX0" fmla="*/ 14287 w 1108075"/>
              <a:gd name="connsiteY0" fmla="*/ 276225 h 290512"/>
              <a:gd name="connsiteX1" fmla="*/ 1093787 w 1108075"/>
              <a:gd name="connsiteY1" fmla="*/ 276225 h 290512"/>
              <a:gd name="connsiteX2" fmla="*/ 1093787 w 1108075"/>
              <a:gd name="connsiteY2" fmla="*/ 14287 h 290512"/>
              <a:gd name="connsiteX3" fmla="*/ 14287 w 1108075"/>
              <a:gd name="connsiteY3" fmla="*/ 14287 h 290512"/>
              <a:gd name="connsiteX4" fmla="*/ 14287 w 1108075"/>
              <a:gd name="connsiteY4" fmla="*/ 276225 h 2905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08075" h="290512">
                <a:moveTo>
                  <a:pt x="14287" y="276225"/>
                </a:moveTo>
                <a:lnTo>
                  <a:pt x="1093787" y="276225"/>
                </a:lnTo>
                <a:lnTo>
                  <a:pt x="1093787" y="14287"/>
                </a:lnTo>
                <a:lnTo>
                  <a:pt x="14287" y="14287"/>
                </a:lnTo>
                <a:lnTo>
                  <a:pt x="14287" y="276225"/>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3325812" y="4057650"/>
            <a:ext cx="1252537" cy="458787"/>
          </a:xfrm>
          <a:custGeom>
            <a:avLst/>
            <a:gdLst>
              <a:gd name="connsiteX0" fmla="*/ 14287 w 1252537"/>
              <a:gd name="connsiteY0" fmla="*/ 444500 h 458787"/>
              <a:gd name="connsiteX1" fmla="*/ 1238250 w 1252537"/>
              <a:gd name="connsiteY1" fmla="*/ 444500 h 458787"/>
              <a:gd name="connsiteX2" fmla="*/ 1238250 w 1252537"/>
              <a:gd name="connsiteY2" fmla="*/ 14287 h 458787"/>
              <a:gd name="connsiteX3" fmla="*/ 14287 w 1252537"/>
              <a:gd name="connsiteY3" fmla="*/ 14287 h 458787"/>
              <a:gd name="connsiteX4" fmla="*/ 14287 w 1252537"/>
              <a:gd name="connsiteY4" fmla="*/ 444500 h 4587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52537" h="458787">
                <a:moveTo>
                  <a:pt x="14287" y="444500"/>
                </a:moveTo>
                <a:lnTo>
                  <a:pt x="1238250" y="444500"/>
                </a:lnTo>
                <a:lnTo>
                  <a:pt x="1238250" y="14287"/>
                </a:lnTo>
                <a:lnTo>
                  <a:pt x="14287" y="14287"/>
                </a:lnTo>
                <a:lnTo>
                  <a:pt x="14287" y="444500"/>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5197538" y="4057650"/>
            <a:ext cx="1252537" cy="458787"/>
          </a:xfrm>
          <a:custGeom>
            <a:avLst/>
            <a:gdLst>
              <a:gd name="connsiteX0" fmla="*/ 14287 w 1252537"/>
              <a:gd name="connsiteY0" fmla="*/ 444500 h 458787"/>
              <a:gd name="connsiteX1" fmla="*/ 1238250 w 1252537"/>
              <a:gd name="connsiteY1" fmla="*/ 444500 h 458787"/>
              <a:gd name="connsiteX2" fmla="*/ 1238250 w 1252537"/>
              <a:gd name="connsiteY2" fmla="*/ 14287 h 458787"/>
              <a:gd name="connsiteX3" fmla="*/ 14287 w 1252537"/>
              <a:gd name="connsiteY3" fmla="*/ 14287 h 458787"/>
              <a:gd name="connsiteX4" fmla="*/ 14287 w 1252537"/>
              <a:gd name="connsiteY4" fmla="*/ 444500 h 4587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52537" h="458787">
                <a:moveTo>
                  <a:pt x="14287" y="444500"/>
                </a:moveTo>
                <a:lnTo>
                  <a:pt x="1238250" y="444500"/>
                </a:lnTo>
                <a:lnTo>
                  <a:pt x="1238250" y="14287"/>
                </a:lnTo>
                <a:lnTo>
                  <a:pt x="14287" y="14287"/>
                </a:lnTo>
                <a:lnTo>
                  <a:pt x="14287" y="444500"/>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340100" y="5580062"/>
            <a:ext cx="1223962" cy="260350"/>
          </a:xfrm>
          <a:custGeom>
            <a:avLst/>
            <a:gdLst>
              <a:gd name="connsiteX0" fmla="*/ 0 w 1223962"/>
              <a:gd name="connsiteY0" fmla="*/ 260350 h 260350"/>
              <a:gd name="connsiteX1" fmla="*/ 1223962 w 1223962"/>
              <a:gd name="connsiteY1" fmla="*/ 260350 h 260350"/>
              <a:gd name="connsiteX2" fmla="*/ 1223962 w 1223962"/>
              <a:gd name="connsiteY2" fmla="*/ 0 h 260350"/>
              <a:gd name="connsiteX3" fmla="*/ 0 w 1223962"/>
              <a:gd name="connsiteY3" fmla="*/ 0 h 260350"/>
              <a:gd name="connsiteX4" fmla="*/ 0 w 1223962"/>
              <a:gd name="connsiteY4" fmla="*/ 260350 h 2603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23962" h="260350">
                <a:moveTo>
                  <a:pt x="0" y="260350"/>
                </a:moveTo>
                <a:lnTo>
                  <a:pt x="1223962" y="260350"/>
                </a:lnTo>
                <a:lnTo>
                  <a:pt x="1223962" y="0"/>
                </a:lnTo>
                <a:lnTo>
                  <a:pt x="0" y="0"/>
                </a:lnTo>
                <a:lnTo>
                  <a:pt x="0" y="260350"/>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3333750" y="5573712"/>
            <a:ext cx="1236662" cy="273050"/>
          </a:xfrm>
          <a:custGeom>
            <a:avLst/>
            <a:gdLst>
              <a:gd name="connsiteX0" fmla="*/ 6350 w 1236662"/>
              <a:gd name="connsiteY0" fmla="*/ 266700 h 273050"/>
              <a:gd name="connsiteX1" fmla="*/ 1230312 w 1236662"/>
              <a:gd name="connsiteY1" fmla="*/ 266700 h 273050"/>
              <a:gd name="connsiteX2" fmla="*/ 1230312 w 1236662"/>
              <a:gd name="connsiteY2" fmla="*/ 6350 h 273050"/>
              <a:gd name="connsiteX3" fmla="*/ 6350 w 1236662"/>
              <a:gd name="connsiteY3" fmla="*/ 6350 h 273050"/>
              <a:gd name="connsiteX4" fmla="*/ 6350 w 1236662"/>
              <a:gd name="connsiteY4" fmla="*/ 266700 h 2730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36662" h="273050">
                <a:moveTo>
                  <a:pt x="6350" y="266700"/>
                </a:moveTo>
                <a:lnTo>
                  <a:pt x="1230312" y="266700"/>
                </a:lnTo>
                <a:lnTo>
                  <a:pt x="1230312" y="6350"/>
                </a:lnTo>
                <a:lnTo>
                  <a:pt x="6350" y="6350"/>
                </a:lnTo>
                <a:lnTo>
                  <a:pt x="6350" y="266700"/>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1812988" y="4268787"/>
            <a:ext cx="1504950" cy="57150"/>
          </a:xfrm>
          <a:custGeom>
            <a:avLst/>
            <a:gdLst>
              <a:gd name="connsiteX0" fmla="*/ 14287 w 1504950"/>
              <a:gd name="connsiteY0" fmla="*/ 14287 h 57150"/>
              <a:gd name="connsiteX1" fmla="*/ 1490662 w 1504950"/>
              <a:gd name="connsiteY1" fmla="*/ 14287 h 57150"/>
            </a:gdLst>
            <a:ahLst/>
            <a:cxnLst>
              <a:cxn ang="0">
                <a:pos x="connsiteX0" y="connsiteY0"/>
              </a:cxn>
              <a:cxn ang="1">
                <a:pos x="connsiteX1" y="connsiteY1"/>
              </a:cxn>
            </a:cxnLst>
            <a:rect l="l" t="t" r="r" b="b"/>
            <a:pathLst>
              <a:path w="1504950" h="57150">
                <a:moveTo>
                  <a:pt x="14287" y="14287"/>
                </a:moveTo>
                <a:lnTo>
                  <a:pt x="1490662" y="14287"/>
                </a:lnTo>
              </a:path>
            </a:pathLst>
          </a:custGeom>
          <a:ln w="25400">
            <a:solidFill>
              <a:srgbClr val="EB5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2173287" y="3552888"/>
            <a:ext cx="57150" cy="1612772"/>
          </a:xfrm>
          <a:custGeom>
            <a:avLst/>
            <a:gdLst>
              <a:gd name="connsiteX0" fmla="*/ 14287 w 57150"/>
              <a:gd name="connsiteY0" fmla="*/ 14287 h 1612772"/>
              <a:gd name="connsiteX1" fmla="*/ 14287 w 57150"/>
              <a:gd name="connsiteY1" fmla="*/ 1598485 h 1612772"/>
            </a:gdLst>
            <a:ahLst/>
            <a:cxnLst>
              <a:cxn ang="0">
                <a:pos x="connsiteX0" y="connsiteY0"/>
              </a:cxn>
              <a:cxn ang="1">
                <a:pos x="connsiteX1" y="connsiteY1"/>
              </a:cxn>
            </a:cxnLst>
            <a:rect l="l" t="t" r="r" b="b"/>
            <a:pathLst>
              <a:path w="57150" h="1612772">
                <a:moveTo>
                  <a:pt x="14287" y="14287"/>
                </a:moveTo>
                <a:lnTo>
                  <a:pt x="14287" y="1598485"/>
                </a:lnTo>
              </a:path>
            </a:pathLst>
          </a:custGeom>
          <a:ln w="25400">
            <a:solidFill>
              <a:srgbClr val="EB5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2173287" y="3552888"/>
            <a:ext cx="244475" cy="57150"/>
          </a:xfrm>
          <a:custGeom>
            <a:avLst/>
            <a:gdLst>
              <a:gd name="connsiteX0" fmla="*/ 14287 w 244475"/>
              <a:gd name="connsiteY0" fmla="*/ 14287 h 57150"/>
              <a:gd name="connsiteX1" fmla="*/ 230187 w 244475"/>
              <a:gd name="connsiteY1" fmla="*/ 14287 h 57150"/>
            </a:gdLst>
            <a:ahLst/>
            <a:cxnLst>
              <a:cxn ang="0">
                <a:pos x="connsiteX0" y="connsiteY0"/>
              </a:cxn>
              <a:cxn ang="1">
                <a:pos x="connsiteX1" y="connsiteY1"/>
              </a:cxn>
            </a:cxnLst>
            <a:rect l="l" t="t" r="r" b="b"/>
            <a:pathLst>
              <a:path w="244475" h="57150">
                <a:moveTo>
                  <a:pt x="14287" y="14287"/>
                </a:moveTo>
                <a:lnTo>
                  <a:pt x="230187" y="14287"/>
                </a:lnTo>
              </a:path>
            </a:pathLst>
          </a:custGeom>
          <a:ln w="25400">
            <a:solidFill>
              <a:srgbClr val="EB5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92112" y="2476436"/>
            <a:ext cx="7913623" cy="3544951"/>
          </a:xfrm>
          <a:custGeom>
            <a:avLst/>
            <a:gdLst>
              <a:gd name="connsiteX0" fmla="*/ 9525 w 7913623"/>
              <a:gd name="connsiteY0" fmla="*/ 3535426 h 3544951"/>
              <a:gd name="connsiteX1" fmla="*/ 7904098 w 7913623"/>
              <a:gd name="connsiteY1" fmla="*/ 3535426 h 3544951"/>
              <a:gd name="connsiteX2" fmla="*/ 7904098 w 7913623"/>
              <a:gd name="connsiteY2" fmla="*/ 9525 h 3544951"/>
              <a:gd name="connsiteX3" fmla="*/ 9525 w 7913623"/>
              <a:gd name="connsiteY3" fmla="*/ 9525 h 3544951"/>
              <a:gd name="connsiteX4" fmla="*/ 9525 w 7913623"/>
              <a:gd name="connsiteY4" fmla="*/ 3535426 h 35449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913623" h="3544951">
                <a:moveTo>
                  <a:pt x="9525" y="3535426"/>
                </a:moveTo>
                <a:lnTo>
                  <a:pt x="7904098" y="3535426"/>
                </a:lnTo>
                <a:lnTo>
                  <a:pt x="7904098" y="9525"/>
                </a:lnTo>
                <a:lnTo>
                  <a:pt x="9525" y="9525"/>
                </a:lnTo>
                <a:lnTo>
                  <a:pt x="9525" y="3535426"/>
                </a:lnTo>
              </a:path>
            </a:pathLst>
          </a:custGeom>
          <a:solidFill>
            <a:srgbClr val="000000">
              <a:alpha val="0"/>
            </a:srgbClr>
          </a:solidFill>
          <a:ln w="12700">
            <a:solidFill>
              <a:srgbClr val="000000">
                <a:alpha val="100000"/>
              </a:srgb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6542151" y="2495550"/>
            <a:ext cx="38100" cy="3511550"/>
          </a:xfrm>
          <a:custGeom>
            <a:avLst/>
            <a:gdLst>
              <a:gd name="connsiteX0" fmla="*/ 9525 w 38100"/>
              <a:gd name="connsiteY0" fmla="*/ 9525 h 3511550"/>
              <a:gd name="connsiteX1" fmla="*/ 9525 w 38100"/>
              <a:gd name="connsiteY1" fmla="*/ 3502025 h 3511550"/>
            </a:gdLst>
            <a:ahLst/>
            <a:cxnLst>
              <a:cxn ang="0">
                <a:pos x="connsiteX0" y="connsiteY0"/>
              </a:cxn>
              <a:cxn ang="1">
                <a:pos x="connsiteX1" y="connsiteY1"/>
              </a:cxn>
            </a:cxnLst>
            <a:rect l="l" t="t" r="r" b="b"/>
            <a:pathLst>
              <a:path w="38100" h="3511550">
                <a:moveTo>
                  <a:pt x="9525" y="9525"/>
                </a:moveTo>
                <a:lnTo>
                  <a:pt x="9525" y="3502025"/>
                </a:lnTo>
              </a:path>
            </a:pathLst>
          </a:custGeom>
          <a:ln w="12700">
            <a:solidFill>
              <a:srgbClr val="000000">
                <a:alpha val="100000"/>
              </a:srgbClr>
            </a:solidFill>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2173287" y="5137086"/>
            <a:ext cx="244475" cy="57150"/>
          </a:xfrm>
          <a:custGeom>
            <a:avLst/>
            <a:gdLst>
              <a:gd name="connsiteX0" fmla="*/ 14287 w 244475"/>
              <a:gd name="connsiteY0" fmla="*/ 14287 h 57150"/>
              <a:gd name="connsiteX1" fmla="*/ 230187 w 244475"/>
              <a:gd name="connsiteY1" fmla="*/ 14287 h 57150"/>
            </a:gdLst>
            <a:ahLst/>
            <a:cxnLst>
              <a:cxn ang="0">
                <a:pos x="connsiteX0" y="connsiteY0"/>
              </a:cxn>
              <a:cxn ang="1">
                <a:pos x="connsiteX1" y="connsiteY1"/>
              </a:cxn>
            </a:cxnLst>
            <a:rect l="l" t="t" r="r" b="b"/>
            <a:pathLst>
              <a:path w="244475" h="57150">
                <a:moveTo>
                  <a:pt x="14287" y="14287"/>
                </a:moveTo>
                <a:lnTo>
                  <a:pt x="230187" y="14287"/>
                </a:lnTo>
              </a:path>
            </a:pathLst>
          </a:custGeom>
          <a:ln w="25400">
            <a:solidFill>
              <a:srgbClr val="EB5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886200" y="2870200"/>
            <a:ext cx="2933700" cy="139700"/>
          </a:xfrm>
          <a:prstGeom prst="rect">
            <a:avLst/>
          </a:prstGeom>
          <a:noFill/>
        </p:spPr>
      </p:pic>
      <p:pic>
        <p:nvPicPr>
          <p:cNvPr id="23" name="Picture 3"/>
          <p:cNvPicPr>
            <a:picLocks noChangeAspect="1" noChangeArrowheads="1"/>
          </p:cNvPicPr>
          <p:nvPr/>
        </p:nvPicPr>
        <p:blipFill>
          <a:blip r:embed="rId3"/>
          <a:srcRect/>
          <a:stretch>
            <a:fillRect/>
          </a:stretch>
        </p:blipFill>
        <p:spPr bwMode="auto">
          <a:xfrm>
            <a:off x="3390900" y="3492500"/>
            <a:ext cx="3340100" cy="596900"/>
          </a:xfrm>
          <a:prstGeom prst="rect">
            <a:avLst/>
          </a:prstGeom>
          <a:noFill/>
        </p:spPr>
      </p:pic>
      <p:pic>
        <p:nvPicPr>
          <p:cNvPr id="24" name="Picture 3"/>
          <p:cNvPicPr>
            <a:picLocks noChangeAspect="1" noChangeArrowheads="1"/>
          </p:cNvPicPr>
          <p:nvPr/>
        </p:nvPicPr>
        <p:blipFill>
          <a:blip r:embed="rId4"/>
          <a:srcRect/>
          <a:stretch>
            <a:fillRect/>
          </a:stretch>
        </p:blipFill>
        <p:spPr bwMode="auto">
          <a:xfrm>
            <a:off x="4546600" y="4216400"/>
            <a:ext cx="673100" cy="139700"/>
          </a:xfrm>
          <a:prstGeom prst="rect">
            <a:avLst/>
          </a:prstGeom>
          <a:noFill/>
        </p:spPr>
      </p:pic>
      <p:pic>
        <p:nvPicPr>
          <p:cNvPr id="25" name="Picture 3"/>
          <p:cNvPicPr>
            <a:picLocks noChangeAspect="1" noChangeArrowheads="1"/>
          </p:cNvPicPr>
          <p:nvPr/>
        </p:nvPicPr>
        <p:blipFill>
          <a:blip r:embed="rId5"/>
          <a:srcRect/>
          <a:stretch>
            <a:fillRect/>
          </a:stretch>
        </p:blipFill>
        <p:spPr bwMode="auto">
          <a:xfrm>
            <a:off x="3403600" y="4483100"/>
            <a:ext cx="3403600" cy="1104900"/>
          </a:xfrm>
          <a:prstGeom prst="rect">
            <a:avLst/>
          </a:prstGeom>
          <a:noFill/>
        </p:spPr>
      </p:pic>
      <p:pic>
        <p:nvPicPr>
          <p:cNvPr id="26" name="Picture 3"/>
          <p:cNvPicPr>
            <a:picLocks noChangeAspect="1" noChangeArrowheads="1"/>
          </p:cNvPicPr>
          <p:nvPr/>
        </p:nvPicPr>
        <p:blipFill>
          <a:blip r:embed="rId6"/>
          <a:srcRect/>
          <a:stretch>
            <a:fillRect/>
          </a:stretch>
        </p:blipFill>
        <p:spPr bwMode="auto">
          <a:xfrm>
            <a:off x="0" y="6032500"/>
            <a:ext cx="9144000" cy="609600"/>
          </a:xfrm>
          <a:prstGeom prst="rect">
            <a:avLst/>
          </a:prstGeom>
          <a:noFill/>
        </p:spPr>
      </p:pic>
      <p:sp>
        <p:nvSpPr>
          <p:cNvPr id="2" name="TextBox 1"/>
          <p:cNvSpPr txBox="1"/>
          <p:nvPr/>
        </p:nvSpPr>
        <p:spPr>
          <a:xfrm>
            <a:off x="6908800" y="4991100"/>
            <a:ext cx="838200" cy="342900"/>
          </a:xfrm>
          <a:prstGeom prst="rect">
            <a:avLst/>
          </a:prstGeom>
          <a:noFill/>
        </p:spPr>
        <p:txBody>
          <a:bodyPr wrap="none" lIns="0" tIns="0" rIns="0" rtlCol="0">
            <a:spAutoFit/>
          </a:bodyPr>
          <a:lstStyle/>
          <a:p>
            <a:pPr>
              <a:lnSpc>
                <a:spcPts val="1400"/>
              </a:lnSpc>
              <a:tabLst>
                <a:tab pos="139700" algn="l"/>
              </a:tabLst>
            </a:pPr>
            <a:r>
              <a:rPr lang="en-US" altLang="zh-CN" sz="1103" dirty="0" smtClean="0">
                <a:solidFill>
                  <a:srgbClr val="FFFFFF"/>
                </a:solidFill>
                <a:latin typeface="微软雅黑" pitchFamily="18" charset="0"/>
                <a:cs typeface="微软雅黑" pitchFamily="18" charset="0"/>
              </a:rPr>
              <a:t>平台金融专用</a:t>
            </a:r>
          </a:p>
          <a:p>
            <a:pPr>
              <a:lnSpc>
                <a:spcPts val="1300"/>
              </a:lnSpc>
              <a:tabLst>
                <a:tab pos="139700" algn="l"/>
              </a:tabLst>
            </a:pPr>
            <a:r>
              <a:rPr lang="en-US" altLang="zh-CN" dirty="0" smtClean="0"/>
              <a:t>	</a:t>
            </a:r>
            <a:r>
              <a:rPr lang="en-US" altLang="zh-CN" sz="1103" dirty="0" smtClean="0">
                <a:solidFill>
                  <a:srgbClr val="FFFFFF"/>
                </a:solidFill>
                <a:latin typeface="微软雅黑" pitchFamily="18" charset="0"/>
                <a:cs typeface="微软雅黑" pitchFamily="18" charset="0"/>
              </a:rPr>
              <a:t>还款账户</a:t>
            </a:r>
          </a:p>
        </p:txBody>
      </p:sp>
      <p:sp>
        <p:nvSpPr>
          <p:cNvPr id="27" name="TextBox 1"/>
          <p:cNvSpPr txBox="1"/>
          <p:nvPr/>
        </p:nvSpPr>
        <p:spPr>
          <a:xfrm>
            <a:off x="812800" y="4076700"/>
            <a:ext cx="698500" cy="342900"/>
          </a:xfrm>
          <a:prstGeom prst="rect">
            <a:avLst/>
          </a:prstGeom>
          <a:noFill/>
        </p:spPr>
        <p:txBody>
          <a:bodyPr wrap="none" lIns="0" tIns="0" rIns="0" rtlCol="0">
            <a:spAutoFit/>
          </a:bodyPr>
          <a:lstStyle/>
          <a:p>
            <a:pPr>
              <a:lnSpc>
                <a:spcPts val="1400"/>
              </a:lnSpc>
              <a:tabLst>
                <a:tab pos="76200" algn="l"/>
              </a:tabLst>
            </a:pPr>
            <a:r>
              <a:rPr lang="en-US" altLang="zh-CN" dirty="0" smtClean="0"/>
              <a:t>	</a:t>
            </a:r>
            <a:r>
              <a:rPr lang="en-US" altLang="zh-CN" sz="1103" dirty="0" smtClean="0">
                <a:solidFill>
                  <a:srgbClr val="FFFFFF"/>
                </a:solidFill>
                <a:latin typeface="微软雅黑" pitchFamily="18" charset="0"/>
                <a:cs typeface="微软雅黑" pitchFamily="18" charset="0"/>
              </a:rPr>
              <a:t>交易资金</a:t>
            </a:r>
          </a:p>
          <a:p>
            <a:pPr>
              <a:lnSpc>
                <a:spcPts val="1300"/>
              </a:lnSpc>
              <a:tabLst>
                <a:tab pos="76200" algn="l"/>
              </a:tabLst>
            </a:pPr>
            <a:r>
              <a:rPr lang="en-US" altLang="zh-CN" sz="1103" dirty="0" smtClean="0">
                <a:solidFill>
                  <a:srgbClr val="FFFFFF"/>
                </a:solidFill>
                <a:latin typeface="微软雅黑" pitchFamily="18" charset="0"/>
                <a:cs typeface="微软雅黑" pitchFamily="18" charset="0"/>
              </a:rPr>
              <a:t>汇总专管户</a:t>
            </a:r>
          </a:p>
        </p:txBody>
      </p:sp>
      <p:sp>
        <p:nvSpPr>
          <p:cNvPr id="28" name="TextBox 1"/>
          <p:cNvSpPr txBox="1"/>
          <p:nvPr/>
        </p:nvSpPr>
        <p:spPr>
          <a:xfrm>
            <a:off x="2514600" y="5041900"/>
            <a:ext cx="698500" cy="177800"/>
          </a:xfrm>
          <a:prstGeom prst="rect">
            <a:avLst/>
          </a:prstGeom>
          <a:noFill/>
        </p:spPr>
        <p:txBody>
          <a:bodyPr wrap="none" lIns="0" tIns="0" rIns="0" rtlCol="0">
            <a:spAutoFit/>
          </a:bodyPr>
          <a:lstStyle/>
          <a:p>
            <a:pPr>
              <a:lnSpc>
                <a:spcPts val="1400"/>
              </a:lnSpc>
              <a:tabLst/>
            </a:pPr>
            <a:r>
              <a:rPr lang="en-US" altLang="zh-CN" sz="1103" dirty="0" smtClean="0">
                <a:solidFill>
                  <a:srgbClr val="EA5404"/>
                </a:solidFill>
                <a:latin typeface="微软雅黑" pitchFamily="18" charset="0"/>
                <a:cs typeface="微软雅黑" pitchFamily="18" charset="0"/>
              </a:rPr>
              <a:t>还款子账户</a:t>
            </a:r>
          </a:p>
        </p:txBody>
      </p:sp>
      <p:sp>
        <p:nvSpPr>
          <p:cNvPr id="29" name="TextBox 1"/>
          <p:cNvSpPr txBox="1"/>
          <p:nvPr/>
        </p:nvSpPr>
        <p:spPr>
          <a:xfrm>
            <a:off x="3568700" y="4114800"/>
            <a:ext cx="749300" cy="342900"/>
          </a:xfrm>
          <a:prstGeom prst="rect">
            <a:avLst/>
          </a:prstGeom>
          <a:noFill/>
        </p:spPr>
        <p:txBody>
          <a:bodyPr wrap="none" lIns="0" tIns="0" rIns="0" rtlCol="0">
            <a:spAutoFit/>
          </a:bodyPr>
          <a:lstStyle/>
          <a:p>
            <a:pPr>
              <a:lnSpc>
                <a:spcPts val="1400"/>
              </a:lnSpc>
              <a:tabLst>
                <a:tab pos="165100" algn="l"/>
              </a:tabLst>
            </a:pPr>
            <a:r>
              <a:rPr lang="en-US" altLang="zh-CN" sz="1103" dirty="0" smtClean="0">
                <a:solidFill>
                  <a:srgbClr val="EA5404"/>
                </a:solidFill>
                <a:latin typeface="微软雅黑" pitchFamily="18" charset="0"/>
                <a:cs typeface="微软雅黑" pitchFamily="18" charset="0"/>
              </a:rPr>
              <a:t>会员A(买方)</a:t>
            </a:r>
          </a:p>
          <a:p>
            <a:pPr>
              <a:lnSpc>
                <a:spcPts val="1300"/>
              </a:lnSpc>
              <a:tabLst>
                <a:tab pos="165100" algn="l"/>
              </a:tabLst>
            </a:pPr>
            <a:r>
              <a:rPr lang="en-US" altLang="zh-CN" dirty="0" smtClean="0"/>
              <a:t>	</a:t>
            </a:r>
            <a:r>
              <a:rPr lang="en-US" altLang="zh-CN" sz="1103" dirty="0" smtClean="0">
                <a:solidFill>
                  <a:srgbClr val="EA5404"/>
                </a:solidFill>
                <a:latin typeface="微软雅黑" pitchFamily="18" charset="0"/>
                <a:cs typeface="微软雅黑" pitchFamily="18" charset="0"/>
              </a:rPr>
              <a:t>子账户</a:t>
            </a:r>
          </a:p>
        </p:txBody>
      </p:sp>
      <p:sp>
        <p:nvSpPr>
          <p:cNvPr id="30" name="TextBox 1"/>
          <p:cNvSpPr txBox="1"/>
          <p:nvPr/>
        </p:nvSpPr>
        <p:spPr>
          <a:xfrm>
            <a:off x="5359400" y="4114800"/>
            <a:ext cx="927100" cy="342900"/>
          </a:xfrm>
          <a:prstGeom prst="rect">
            <a:avLst/>
          </a:prstGeom>
          <a:noFill/>
        </p:spPr>
        <p:txBody>
          <a:bodyPr wrap="none" lIns="0" tIns="0" rIns="0" rtlCol="0">
            <a:spAutoFit/>
          </a:bodyPr>
          <a:lstStyle/>
          <a:p>
            <a:pPr>
              <a:lnSpc>
                <a:spcPts val="1400"/>
              </a:lnSpc>
              <a:tabLst>
                <a:tab pos="254000" algn="l"/>
              </a:tabLst>
            </a:pPr>
            <a:r>
              <a:rPr lang="en-US" altLang="zh-CN" sz="1103" dirty="0" smtClean="0">
                <a:solidFill>
                  <a:srgbClr val="EA5404"/>
                </a:solidFill>
                <a:latin typeface="微软雅黑" pitchFamily="18" charset="0"/>
                <a:cs typeface="微软雅黑" pitchFamily="18" charset="0"/>
              </a:rPr>
              <a:t>会员B（卖方）</a:t>
            </a:r>
          </a:p>
          <a:p>
            <a:pPr>
              <a:lnSpc>
                <a:spcPts val="1300"/>
              </a:lnSpc>
              <a:tabLst>
                <a:tab pos="254000" algn="l"/>
              </a:tabLst>
            </a:pPr>
            <a:r>
              <a:rPr lang="en-US" altLang="zh-CN" dirty="0" smtClean="0"/>
              <a:t>	</a:t>
            </a:r>
            <a:r>
              <a:rPr lang="en-US" altLang="zh-CN" sz="1103" dirty="0" smtClean="0">
                <a:solidFill>
                  <a:srgbClr val="EA5404"/>
                </a:solidFill>
                <a:latin typeface="微软雅黑" pitchFamily="18" charset="0"/>
                <a:cs typeface="微软雅黑" pitchFamily="18" charset="0"/>
              </a:rPr>
              <a:t>子账户</a:t>
            </a:r>
          </a:p>
        </p:txBody>
      </p:sp>
      <p:sp>
        <p:nvSpPr>
          <p:cNvPr id="31" name="TextBox 1"/>
          <p:cNvSpPr txBox="1"/>
          <p:nvPr/>
        </p:nvSpPr>
        <p:spPr>
          <a:xfrm>
            <a:off x="3543300" y="5613400"/>
            <a:ext cx="800100" cy="177800"/>
          </a:xfrm>
          <a:prstGeom prst="rect">
            <a:avLst/>
          </a:prstGeom>
          <a:noFill/>
        </p:spPr>
        <p:txBody>
          <a:bodyPr wrap="none" lIns="0" tIns="0" rIns="0" rtlCol="0">
            <a:spAutoFit/>
          </a:bodyPr>
          <a:lstStyle/>
          <a:p>
            <a:pPr>
              <a:lnSpc>
                <a:spcPts val="1400"/>
              </a:lnSpc>
              <a:tabLst/>
            </a:pPr>
            <a:r>
              <a:rPr lang="en-US" altLang="zh-CN" sz="1103" dirty="0" smtClean="0">
                <a:solidFill>
                  <a:srgbClr val="FFFFFF"/>
                </a:solidFill>
                <a:latin typeface="微软雅黑" pitchFamily="18" charset="0"/>
                <a:cs typeface="微软雅黑" pitchFamily="18" charset="0"/>
              </a:rPr>
              <a:t>会员A结算户</a:t>
            </a:r>
          </a:p>
        </p:txBody>
      </p:sp>
      <p:sp>
        <p:nvSpPr>
          <p:cNvPr id="32" name="TextBox 1"/>
          <p:cNvSpPr txBox="1"/>
          <p:nvPr/>
        </p:nvSpPr>
        <p:spPr>
          <a:xfrm>
            <a:off x="2501900" y="2832100"/>
            <a:ext cx="1244600" cy="800100"/>
          </a:xfrm>
          <a:prstGeom prst="rect">
            <a:avLst/>
          </a:prstGeom>
          <a:noFill/>
        </p:spPr>
        <p:txBody>
          <a:bodyPr wrap="none" lIns="0" tIns="0" rIns="0" rtlCol="0">
            <a:spAutoFit/>
          </a:bodyPr>
          <a:lstStyle/>
          <a:p>
            <a:pPr>
              <a:lnSpc>
                <a:spcPts val="1800"/>
              </a:lnSpc>
              <a:tabLst/>
            </a:pPr>
            <a:r>
              <a:rPr lang="en-US" altLang="zh-CN" sz="1403" dirty="0" smtClean="0">
                <a:solidFill>
                  <a:srgbClr val="000000"/>
                </a:solidFill>
                <a:latin typeface="微软雅黑" pitchFamily="18" charset="0"/>
                <a:cs typeface="微软雅黑" pitchFamily="18" charset="0"/>
              </a:rPr>
              <a:t>电商见证宝系统</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tabLst/>
            </a:pPr>
            <a:r>
              <a:rPr lang="en-US" altLang="zh-CN" sz="1103" dirty="0" smtClean="0">
                <a:solidFill>
                  <a:srgbClr val="EA5404"/>
                </a:solidFill>
                <a:latin typeface="微软雅黑" pitchFamily="18" charset="0"/>
                <a:cs typeface="微软雅黑" pitchFamily="18" charset="0"/>
              </a:rPr>
              <a:t>放款子账户</a:t>
            </a:r>
          </a:p>
        </p:txBody>
      </p:sp>
      <p:sp>
        <p:nvSpPr>
          <p:cNvPr id="33" name="TextBox 1"/>
          <p:cNvSpPr txBox="1"/>
          <p:nvPr/>
        </p:nvSpPr>
        <p:spPr>
          <a:xfrm>
            <a:off x="6896100" y="2844800"/>
            <a:ext cx="838200" cy="927100"/>
          </a:xfrm>
          <a:prstGeom prst="rect">
            <a:avLst/>
          </a:prstGeom>
          <a:noFill/>
        </p:spPr>
        <p:txBody>
          <a:bodyPr wrap="none" lIns="0" tIns="0" rIns="0" rtlCol="0">
            <a:spAutoFit/>
          </a:bodyPr>
          <a:lstStyle/>
          <a:p>
            <a:pPr>
              <a:lnSpc>
                <a:spcPts val="1800"/>
              </a:lnSpc>
              <a:tabLst>
                <a:tab pos="139700" algn="l"/>
              </a:tabLst>
            </a:pPr>
            <a:r>
              <a:rPr lang="en-US" altLang="zh-CN" sz="1403" dirty="0" smtClean="0">
                <a:solidFill>
                  <a:srgbClr val="000000"/>
                </a:solidFill>
                <a:latin typeface="微软雅黑" pitchFamily="18" charset="0"/>
                <a:cs typeface="微软雅黑" pitchFamily="18" charset="0"/>
              </a:rPr>
              <a:t>橙e融资</a:t>
            </a:r>
          </a:p>
          <a:p>
            <a:pPr>
              <a:lnSpc>
                <a:spcPts val="1000"/>
              </a:lnSpc>
            </a:pPr>
            <a:endParaRPr lang="en-US" altLang="zh-CN" dirty="0" smtClean="0"/>
          </a:p>
          <a:p>
            <a:pPr>
              <a:lnSpc>
                <a:spcPts val="1000"/>
              </a:lnSpc>
            </a:pPr>
            <a:endParaRPr lang="en-US" altLang="zh-CN" dirty="0" smtClean="0"/>
          </a:p>
          <a:p>
            <a:pPr>
              <a:lnSpc>
                <a:spcPts val="2100"/>
              </a:lnSpc>
              <a:tabLst>
                <a:tab pos="139700" algn="l"/>
              </a:tabLst>
            </a:pPr>
            <a:r>
              <a:rPr lang="en-US" altLang="zh-CN" sz="1103" dirty="0" smtClean="0">
                <a:solidFill>
                  <a:srgbClr val="FFFFFF"/>
                </a:solidFill>
                <a:latin typeface="微软雅黑" pitchFamily="18" charset="0"/>
                <a:cs typeface="微软雅黑" pitchFamily="18" charset="0"/>
              </a:rPr>
              <a:t>平台金融专用</a:t>
            </a:r>
          </a:p>
          <a:p>
            <a:pPr>
              <a:lnSpc>
                <a:spcPts val="1300"/>
              </a:lnSpc>
              <a:tabLst>
                <a:tab pos="139700" algn="l"/>
              </a:tabLst>
            </a:pPr>
            <a:r>
              <a:rPr lang="en-US" altLang="zh-CN" dirty="0" smtClean="0"/>
              <a:t>	</a:t>
            </a:r>
            <a:r>
              <a:rPr lang="en-US" altLang="zh-CN" sz="1103" dirty="0" smtClean="0">
                <a:solidFill>
                  <a:srgbClr val="FFFFFF"/>
                </a:solidFill>
                <a:latin typeface="微软雅黑" pitchFamily="18" charset="0"/>
                <a:cs typeface="微软雅黑" pitchFamily="18" charset="0"/>
              </a:rPr>
              <a:t>放款账户</a:t>
            </a:r>
          </a:p>
        </p:txBody>
      </p:sp>
      <p:sp>
        <p:nvSpPr>
          <p:cNvPr id="34" name="TextBox 1"/>
          <p:cNvSpPr txBox="1"/>
          <p:nvPr/>
        </p:nvSpPr>
        <p:spPr>
          <a:xfrm>
            <a:off x="3949700" y="2717800"/>
            <a:ext cx="2146300" cy="1282700"/>
          </a:xfrm>
          <a:prstGeom prst="rect">
            <a:avLst/>
          </a:prstGeom>
          <a:noFill/>
        </p:spPr>
        <p:txBody>
          <a:bodyPr wrap="none" lIns="0" tIns="0" rIns="0" rtlCol="0">
            <a:spAutoFit/>
          </a:bodyPr>
          <a:lstStyle/>
          <a:p>
            <a:pPr>
              <a:lnSpc>
                <a:spcPts val="1400"/>
              </a:lnSpc>
              <a:tabLst>
                <a:tab pos="749300" algn="l"/>
                <a:tab pos="850900" algn="l"/>
              </a:tabLst>
            </a:pPr>
            <a:r>
              <a:rPr lang="en-US" altLang="zh-CN" dirty="0" smtClean="0"/>
              <a:t>	</a:t>
            </a:r>
            <a:r>
              <a:rPr lang="en-US" altLang="zh-CN" sz="1103" dirty="0" smtClean="0">
                <a:solidFill>
                  <a:srgbClr val="000000"/>
                </a:solidFill>
                <a:latin typeface="微软雅黑" pitchFamily="18" charset="0"/>
                <a:cs typeface="微软雅黑" pitchFamily="18" charset="0"/>
              </a:rPr>
              <a:t>白名单维护、动账通知</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tab pos="749300" algn="l"/>
                <a:tab pos="850900" algn="l"/>
              </a:tabLst>
            </a:pPr>
            <a:r>
              <a:rPr lang="en-US" altLang="zh-CN" dirty="0" smtClean="0"/>
              <a:t>		</a:t>
            </a:r>
            <a:r>
              <a:rPr lang="en-US" altLang="zh-CN" sz="1103" dirty="0" smtClean="0">
                <a:solidFill>
                  <a:srgbClr val="000000"/>
                </a:solidFill>
                <a:latin typeface="微软雅黑" pitchFamily="18" charset="0"/>
                <a:cs typeface="微软雅黑" pitchFamily="18" charset="0"/>
              </a:rPr>
              <a:t>1、放款</a:t>
            </a:r>
          </a:p>
          <a:p>
            <a:pPr>
              <a:lnSpc>
                <a:spcPts val="1000"/>
              </a:lnSpc>
            </a:pPr>
            <a:endParaRPr lang="en-US" altLang="zh-CN" dirty="0" smtClean="0"/>
          </a:p>
          <a:p>
            <a:pPr>
              <a:lnSpc>
                <a:spcPts val="1000"/>
              </a:lnSpc>
            </a:pPr>
            <a:endParaRPr lang="en-US" altLang="zh-CN" dirty="0" smtClean="0"/>
          </a:p>
          <a:p>
            <a:pPr>
              <a:lnSpc>
                <a:spcPts val="1600"/>
              </a:lnSpc>
              <a:tabLst>
                <a:tab pos="749300" algn="l"/>
                <a:tab pos="850900" algn="l"/>
              </a:tabLst>
            </a:pPr>
            <a:r>
              <a:rPr lang="en-US" altLang="zh-CN" sz="1103" dirty="0" smtClean="0">
                <a:solidFill>
                  <a:srgbClr val="000000"/>
                </a:solidFill>
                <a:latin typeface="微软雅黑" pitchFamily="18" charset="0"/>
                <a:cs typeface="微软雅黑" pitchFamily="18" charset="0"/>
              </a:rPr>
              <a:t>2.1、子账户定向放款</a:t>
            </a:r>
          </a:p>
        </p:txBody>
      </p:sp>
      <p:sp>
        <p:nvSpPr>
          <p:cNvPr id="35" name="TextBox 1"/>
          <p:cNvSpPr txBox="1"/>
          <p:nvPr/>
        </p:nvSpPr>
        <p:spPr>
          <a:xfrm>
            <a:off x="4000500" y="5334000"/>
            <a:ext cx="774700" cy="1778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3、充值还款</a:t>
            </a:r>
          </a:p>
        </p:txBody>
      </p:sp>
      <p:sp>
        <p:nvSpPr>
          <p:cNvPr id="36" name="TextBox 1"/>
          <p:cNvSpPr txBox="1"/>
          <p:nvPr/>
        </p:nvSpPr>
        <p:spPr>
          <a:xfrm>
            <a:off x="2628900" y="4686300"/>
            <a:ext cx="952500" cy="1778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4</a:t>
            </a:r>
            <a:r>
              <a:rPr lang="en-US" altLang="zh-CN" sz="1103" dirty="0" smtClean="0">
                <a:latin typeface="Times New Roman" pitchFamily="18" charset="0"/>
                <a:cs typeface="Times New Roman" pitchFamily="18" charset="0"/>
              </a:rPr>
              <a:t> </a:t>
            </a:r>
            <a:r>
              <a:rPr lang="en-US" altLang="zh-CN" sz="1103" dirty="0" smtClean="0">
                <a:solidFill>
                  <a:srgbClr val="000000"/>
                </a:solidFill>
                <a:latin typeface="微软雅黑" pitchFamily="18" charset="0"/>
                <a:cs typeface="微软雅黑" pitchFamily="18" charset="0"/>
              </a:rPr>
              <a:t>、子账户还款</a:t>
            </a:r>
          </a:p>
        </p:txBody>
      </p:sp>
      <p:sp>
        <p:nvSpPr>
          <p:cNvPr id="37" name="TextBox 1"/>
          <p:cNvSpPr txBox="1"/>
          <p:nvPr/>
        </p:nvSpPr>
        <p:spPr>
          <a:xfrm>
            <a:off x="1917700" y="4064000"/>
            <a:ext cx="139700" cy="5969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结</a:t>
            </a:r>
          </a:p>
          <a:p>
            <a:pPr>
              <a:lnSpc>
                <a:spcPts val="1100"/>
              </a:lnSpc>
              <a:tabLst/>
            </a:pPr>
            <a:r>
              <a:rPr lang="en-US" altLang="zh-CN" sz="1103" dirty="0" smtClean="0">
                <a:solidFill>
                  <a:srgbClr val="000000"/>
                </a:solidFill>
                <a:latin typeface="微软雅黑" pitchFamily="18" charset="0"/>
                <a:cs typeface="微软雅黑" pitchFamily="18" charset="0"/>
              </a:rPr>
              <a:t>算</a:t>
            </a:r>
          </a:p>
          <a:p>
            <a:pPr>
              <a:lnSpc>
                <a:spcPts val="1100"/>
              </a:lnSpc>
              <a:tabLst/>
            </a:pPr>
            <a:r>
              <a:rPr lang="en-US" altLang="zh-CN" sz="1103" dirty="0" smtClean="0">
                <a:solidFill>
                  <a:srgbClr val="000000"/>
                </a:solidFill>
                <a:latin typeface="微软雅黑" pitchFamily="18" charset="0"/>
                <a:cs typeface="微软雅黑" pitchFamily="18" charset="0"/>
              </a:rPr>
              <a:t>清</a:t>
            </a:r>
          </a:p>
          <a:p>
            <a:pPr>
              <a:lnSpc>
                <a:spcPts val="1100"/>
              </a:lnSpc>
              <a:tabLst/>
            </a:pPr>
            <a:r>
              <a:rPr lang="en-US" altLang="zh-CN" sz="1103" dirty="0" smtClean="0">
                <a:solidFill>
                  <a:srgbClr val="000000"/>
                </a:solidFill>
                <a:latin typeface="微软雅黑" pitchFamily="18" charset="0"/>
                <a:cs typeface="微软雅黑" pitchFamily="18" charset="0"/>
              </a:rPr>
              <a:t>分</a:t>
            </a:r>
          </a:p>
        </p:txBody>
      </p:sp>
      <p:sp>
        <p:nvSpPr>
          <p:cNvPr id="38" name="TextBox 1"/>
          <p:cNvSpPr txBox="1"/>
          <p:nvPr/>
        </p:nvSpPr>
        <p:spPr>
          <a:xfrm>
            <a:off x="4800600" y="4965700"/>
            <a:ext cx="495300" cy="1778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5、还款</a:t>
            </a:r>
          </a:p>
        </p:txBody>
      </p:sp>
      <p:sp>
        <p:nvSpPr>
          <p:cNvPr id="39" name="TextBox 1"/>
          <p:cNvSpPr txBox="1"/>
          <p:nvPr/>
        </p:nvSpPr>
        <p:spPr>
          <a:xfrm>
            <a:off x="660400" y="698500"/>
            <a:ext cx="23876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打通“电商资金管理账户体系+平台</a:t>
            </a:r>
          </a:p>
        </p:txBody>
      </p:sp>
      <p:sp>
        <p:nvSpPr>
          <p:cNvPr id="40" name="TextBox 1"/>
          <p:cNvSpPr txBox="1"/>
          <p:nvPr/>
        </p:nvSpPr>
        <p:spPr>
          <a:xfrm>
            <a:off x="355600" y="1003300"/>
            <a:ext cx="2743200" cy="10160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金融授信服务模式”，实现资金管理汇总</a:t>
            </a:r>
          </a:p>
          <a:p>
            <a:pPr>
              <a:lnSpc>
                <a:spcPts val="2100"/>
              </a:lnSpc>
              <a:tabLst/>
            </a:pPr>
            <a:r>
              <a:rPr lang="en-US" altLang="zh-CN" sz="1200" dirty="0" smtClean="0">
                <a:solidFill>
                  <a:srgbClr val="000000"/>
                </a:solidFill>
                <a:latin typeface="微软雅黑" pitchFamily="18" charset="0"/>
                <a:cs typeface="微软雅黑" pitchFamily="18" charset="0"/>
              </a:rPr>
              <a:t>账户与授信款项平台接收账户之间的互通</a:t>
            </a:r>
          </a:p>
          <a:p>
            <a:pPr>
              <a:lnSpc>
                <a:spcPts val="2100"/>
              </a:lnSpc>
              <a:tabLst/>
            </a:pPr>
            <a:r>
              <a:rPr lang="en-US" altLang="zh-CN" sz="1200" dirty="0" smtClean="0">
                <a:solidFill>
                  <a:srgbClr val="000000"/>
                </a:solidFill>
                <a:latin typeface="微软雅黑" pitchFamily="18" charset="0"/>
                <a:cs typeface="微软雅黑" pitchFamily="18" charset="0"/>
              </a:rPr>
              <a:t>以及授信资金在资金管理总分账户体系的</a:t>
            </a:r>
          </a:p>
          <a:p>
            <a:pPr>
              <a:lnSpc>
                <a:spcPts val="2100"/>
              </a:lnSpc>
              <a:tabLst/>
            </a:pPr>
            <a:r>
              <a:rPr lang="en-US" altLang="zh-CN" sz="1200" dirty="0" smtClean="0">
                <a:solidFill>
                  <a:srgbClr val="000000"/>
                </a:solidFill>
                <a:latin typeface="微软雅黑" pitchFamily="18" charset="0"/>
                <a:cs typeface="微软雅黑" pitchFamily="18" charset="0"/>
              </a:rPr>
              <a:t>正常流转，进而实现收付渠道和账户体系</a:t>
            </a:r>
          </a:p>
        </p:txBody>
      </p:sp>
      <p:sp>
        <p:nvSpPr>
          <p:cNvPr id="41" name="TextBox 1"/>
          <p:cNvSpPr txBox="1"/>
          <p:nvPr/>
        </p:nvSpPr>
        <p:spPr>
          <a:xfrm>
            <a:off x="355600" y="2070100"/>
            <a:ext cx="16764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与融资服务功能的叠加。</a:t>
            </a:r>
          </a:p>
        </p:txBody>
      </p:sp>
      <p:sp>
        <p:nvSpPr>
          <p:cNvPr id="42" name="TextBox 1"/>
          <p:cNvSpPr txBox="1"/>
          <p:nvPr/>
        </p:nvSpPr>
        <p:spPr>
          <a:xfrm>
            <a:off x="3340100" y="736600"/>
            <a:ext cx="101600" cy="165100"/>
          </a:xfrm>
          <a:prstGeom prst="rect">
            <a:avLst/>
          </a:prstGeom>
          <a:noFill/>
        </p:spPr>
        <p:txBody>
          <a:bodyPr wrap="none" lIns="0" tIns="0" rIns="0" rtlCol="0">
            <a:spAutoFit/>
          </a:bodyPr>
          <a:lstStyle/>
          <a:p>
            <a:pPr>
              <a:lnSpc>
                <a:spcPts val="1300"/>
              </a:lnSpc>
              <a:tabLst/>
            </a:pPr>
            <a:r>
              <a:rPr lang="en-US" altLang="zh-CN" sz="1200" dirty="0" smtClean="0">
                <a:solidFill>
                  <a:srgbClr val="000000"/>
                </a:solidFill>
                <a:latin typeface="Wingdings" pitchFamily="18" charset="0"/>
                <a:cs typeface="Wingdings" pitchFamily="18" charset="0"/>
              </a:rPr>
              <a:t></a:t>
            </a:r>
          </a:p>
        </p:txBody>
      </p:sp>
      <p:sp>
        <p:nvSpPr>
          <p:cNvPr id="43" name="TextBox 1"/>
          <p:cNvSpPr txBox="1"/>
          <p:nvPr/>
        </p:nvSpPr>
        <p:spPr>
          <a:xfrm>
            <a:off x="3683000" y="711200"/>
            <a:ext cx="36703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白名单控制</a:t>
            </a:r>
            <a:r>
              <a:rPr lang="en-US" altLang="zh-CN" sz="1200" dirty="0" smtClean="0">
                <a:solidFill>
                  <a:srgbClr val="000000"/>
                </a:solidFill>
                <a:latin typeface="微软雅黑" pitchFamily="18" charset="0"/>
                <a:cs typeface="微软雅黑" pitchFamily="18" charset="0"/>
              </a:rPr>
              <a:t>——实现授信资金在见证系统中的闭环管理</a:t>
            </a:r>
          </a:p>
        </p:txBody>
      </p:sp>
      <p:sp>
        <p:nvSpPr>
          <p:cNvPr id="44" name="TextBox 1"/>
          <p:cNvSpPr txBox="1"/>
          <p:nvPr/>
        </p:nvSpPr>
        <p:spPr>
          <a:xfrm>
            <a:off x="3340100" y="1016000"/>
            <a:ext cx="5270500" cy="10160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1、放款子账户：禁止发起提现操作</a:t>
            </a:r>
          </a:p>
          <a:p>
            <a:pPr>
              <a:lnSpc>
                <a:spcPts val="2100"/>
              </a:lnSpc>
              <a:tabLst/>
            </a:pPr>
            <a:r>
              <a:rPr lang="en-US" altLang="zh-CN" sz="1200" dirty="0" smtClean="0">
                <a:solidFill>
                  <a:srgbClr val="000000"/>
                </a:solidFill>
                <a:latin typeface="微软雅黑" pitchFamily="18" charset="0"/>
                <a:cs typeface="微软雅黑" pitchFamily="18" charset="0"/>
              </a:rPr>
              <a:t>2、转账白名单：授信资金仅能定向支付至指定的收款方子账户，使资金流符合</a:t>
            </a:r>
          </a:p>
          <a:p>
            <a:pPr>
              <a:lnSpc>
                <a:spcPts val="2100"/>
              </a:lnSpc>
              <a:tabLst/>
            </a:pPr>
            <a:r>
              <a:rPr lang="en-US" altLang="zh-CN" sz="1202" dirty="0" smtClean="0">
                <a:solidFill>
                  <a:srgbClr val="000000"/>
                </a:solidFill>
                <a:latin typeface="微软雅黑" pitchFamily="18" charset="0"/>
                <a:cs typeface="微软雅黑" pitchFamily="18" charset="0"/>
              </a:rPr>
              <a:t>融资放款申请时的资金用途</a:t>
            </a:r>
          </a:p>
          <a:p>
            <a:pPr>
              <a:lnSpc>
                <a:spcPts val="2100"/>
              </a:lnSpc>
              <a:tabLst/>
            </a:pPr>
            <a:r>
              <a:rPr lang="en-US" altLang="zh-CN" sz="1200" dirty="0" smtClean="0">
                <a:solidFill>
                  <a:srgbClr val="000000"/>
                </a:solidFill>
                <a:latin typeface="微软雅黑" pitchFamily="18" charset="0"/>
                <a:cs typeface="微软雅黑" pitchFamily="18" charset="0"/>
              </a:rPr>
              <a:t>3、还款子账户：禁止对外支付、定向提现至平台金融专用还款账户</a:t>
            </a:r>
          </a:p>
        </p:txBody>
      </p:sp>
      <p:sp>
        <p:nvSpPr>
          <p:cNvPr id="45" name="TextBox 1"/>
          <p:cNvSpPr txBox="1"/>
          <p:nvPr/>
        </p:nvSpPr>
        <p:spPr>
          <a:xfrm>
            <a:off x="3340100" y="2108200"/>
            <a:ext cx="101600" cy="165100"/>
          </a:xfrm>
          <a:prstGeom prst="rect">
            <a:avLst/>
          </a:prstGeom>
          <a:noFill/>
        </p:spPr>
        <p:txBody>
          <a:bodyPr wrap="none" lIns="0" tIns="0" rIns="0" rtlCol="0">
            <a:spAutoFit/>
          </a:bodyPr>
          <a:lstStyle/>
          <a:p>
            <a:pPr>
              <a:lnSpc>
                <a:spcPts val="1300"/>
              </a:lnSpc>
              <a:tabLst/>
            </a:pPr>
            <a:r>
              <a:rPr lang="en-US" altLang="zh-CN" sz="1200" dirty="0" smtClean="0">
                <a:solidFill>
                  <a:srgbClr val="000000"/>
                </a:solidFill>
                <a:latin typeface="Wingdings" pitchFamily="18" charset="0"/>
                <a:cs typeface="Wingdings" pitchFamily="18" charset="0"/>
              </a:rPr>
              <a:t></a:t>
            </a:r>
          </a:p>
        </p:txBody>
      </p:sp>
      <p:sp>
        <p:nvSpPr>
          <p:cNvPr id="46" name="TextBox 1"/>
          <p:cNvSpPr txBox="1"/>
          <p:nvPr/>
        </p:nvSpPr>
        <p:spPr>
          <a:xfrm>
            <a:off x="3683000" y="2082800"/>
            <a:ext cx="43688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动账通知</a:t>
            </a:r>
            <a:r>
              <a:rPr lang="en-US" altLang="zh-CN" sz="1200" dirty="0" smtClean="0">
                <a:solidFill>
                  <a:srgbClr val="000000"/>
                </a:solidFill>
                <a:latin typeface="微软雅黑" pitchFamily="18" charset="0"/>
                <a:cs typeface="微软雅黑" pitchFamily="18" charset="0"/>
              </a:rPr>
              <a:t>——借款方的交易信息及还款信息自动推送橙e融资系统</a:t>
            </a:r>
          </a:p>
        </p:txBody>
      </p:sp>
      <p:sp>
        <p:nvSpPr>
          <p:cNvPr id="47" name="TextBox 1"/>
          <p:cNvSpPr txBox="1"/>
          <p:nvPr/>
        </p:nvSpPr>
        <p:spPr>
          <a:xfrm>
            <a:off x="279400" y="215900"/>
            <a:ext cx="7150100" cy="330200"/>
          </a:xfrm>
          <a:prstGeom prst="rect">
            <a:avLst/>
          </a:prstGeom>
          <a:noFill/>
        </p:spPr>
        <p:txBody>
          <a:bodyPr wrap="none" lIns="0" tIns="0" rIns="0" rtlCol="0">
            <a:spAutoFit/>
          </a:bodyPr>
          <a:lstStyle/>
          <a:p>
            <a:pPr>
              <a:lnSpc>
                <a:spcPts val="2600"/>
              </a:lnSpc>
              <a:tabLst/>
            </a:pPr>
            <a:r>
              <a:rPr lang="en-US" altLang="zh-CN" sz="2004" b="1" dirty="0" smtClean="0">
                <a:solidFill>
                  <a:srgbClr val="FF0000"/>
                </a:solidFill>
                <a:latin typeface="微软雅黑" pitchFamily="18" charset="0"/>
                <a:cs typeface="微软雅黑" pitchFamily="18" charset="0"/>
              </a:rPr>
              <a:t>模式二：</a:t>
            </a:r>
            <a:r>
              <a:rPr lang="en-US" altLang="zh-CN" sz="2004" dirty="0" smtClean="0">
                <a:latin typeface="Times New Roman" pitchFamily="18" charset="0"/>
                <a:cs typeface="Times New Roman" pitchFamily="18" charset="0"/>
              </a:rPr>
              <a:t> </a:t>
            </a:r>
            <a:r>
              <a:rPr lang="en-US" altLang="zh-CN" sz="2004" b="1" dirty="0" smtClean="0">
                <a:solidFill>
                  <a:srgbClr val="000000"/>
                </a:solidFill>
                <a:latin typeface="微软雅黑" pitchFamily="18" charset="0"/>
                <a:cs typeface="微软雅黑" pitchFamily="18" charset="0"/>
              </a:rPr>
              <a:t>垂直细分类B2B电商行业—“电商见证宝+平台金融”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910326" y="1550987"/>
            <a:ext cx="1223962" cy="246062"/>
          </a:xfrm>
          <a:custGeom>
            <a:avLst/>
            <a:gdLst>
              <a:gd name="connsiteX0" fmla="*/ 0 w 1223962"/>
              <a:gd name="connsiteY0" fmla="*/ 246062 h 246062"/>
              <a:gd name="connsiteX1" fmla="*/ 1223962 w 1223962"/>
              <a:gd name="connsiteY1" fmla="*/ 246062 h 246062"/>
              <a:gd name="connsiteX2" fmla="*/ 1223962 w 1223962"/>
              <a:gd name="connsiteY2" fmla="*/ 0 h 246062"/>
              <a:gd name="connsiteX3" fmla="*/ 0 w 1223962"/>
              <a:gd name="connsiteY3" fmla="*/ 0 h 246062"/>
              <a:gd name="connsiteX4" fmla="*/ 0 w 1223962"/>
              <a:gd name="connsiteY4" fmla="*/ 246062 h 2460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23962" h="246062">
                <a:moveTo>
                  <a:pt x="0" y="246062"/>
                </a:moveTo>
                <a:lnTo>
                  <a:pt x="1223962" y="246062"/>
                </a:lnTo>
                <a:lnTo>
                  <a:pt x="1223962" y="0"/>
                </a:lnTo>
                <a:lnTo>
                  <a:pt x="0" y="0"/>
                </a:lnTo>
                <a:lnTo>
                  <a:pt x="0" y="246062"/>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5903976" y="1544637"/>
            <a:ext cx="1236662" cy="258762"/>
          </a:xfrm>
          <a:custGeom>
            <a:avLst/>
            <a:gdLst>
              <a:gd name="connsiteX0" fmla="*/ 6350 w 1236662"/>
              <a:gd name="connsiteY0" fmla="*/ 252412 h 258762"/>
              <a:gd name="connsiteX1" fmla="*/ 1230312 w 1236662"/>
              <a:gd name="connsiteY1" fmla="*/ 252412 h 258762"/>
              <a:gd name="connsiteX2" fmla="*/ 1230312 w 1236662"/>
              <a:gd name="connsiteY2" fmla="*/ 6350 h 258762"/>
              <a:gd name="connsiteX3" fmla="*/ 6350 w 1236662"/>
              <a:gd name="connsiteY3" fmla="*/ 6350 h 258762"/>
              <a:gd name="connsiteX4" fmla="*/ 6350 w 1236662"/>
              <a:gd name="connsiteY4" fmla="*/ 252412 h 2587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36662" h="258762">
                <a:moveTo>
                  <a:pt x="6350" y="252412"/>
                </a:moveTo>
                <a:lnTo>
                  <a:pt x="1230312" y="252412"/>
                </a:lnTo>
                <a:lnTo>
                  <a:pt x="1230312" y="6350"/>
                </a:lnTo>
                <a:lnTo>
                  <a:pt x="6350" y="6350"/>
                </a:lnTo>
                <a:lnTo>
                  <a:pt x="6350" y="252412"/>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8115300" y="1550987"/>
            <a:ext cx="863600" cy="246062"/>
          </a:xfrm>
          <a:custGeom>
            <a:avLst/>
            <a:gdLst>
              <a:gd name="connsiteX0" fmla="*/ 0 w 863600"/>
              <a:gd name="connsiteY0" fmla="*/ 246062 h 246062"/>
              <a:gd name="connsiteX1" fmla="*/ 863600 w 863600"/>
              <a:gd name="connsiteY1" fmla="*/ 246062 h 246062"/>
              <a:gd name="connsiteX2" fmla="*/ 863600 w 863600"/>
              <a:gd name="connsiteY2" fmla="*/ 0 h 246062"/>
              <a:gd name="connsiteX3" fmla="*/ 0 w 863600"/>
              <a:gd name="connsiteY3" fmla="*/ 0 h 246062"/>
              <a:gd name="connsiteX4" fmla="*/ 0 w 863600"/>
              <a:gd name="connsiteY4" fmla="*/ 246062 h 2460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3600" h="246062">
                <a:moveTo>
                  <a:pt x="0" y="246062"/>
                </a:moveTo>
                <a:lnTo>
                  <a:pt x="863600" y="246062"/>
                </a:lnTo>
                <a:lnTo>
                  <a:pt x="863600" y="0"/>
                </a:lnTo>
                <a:lnTo>
                  <a:pt x="0" y="0"/>
                </a:lnTo>
                <a:lnTo>
                  <a:pt x="0" y="246062"/>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108950" y="1544637"/>
            <a:ext cx="876300" cy="258762"/>
          </a:xfrm>
          <a:custGeom>
            <a:avLst/>
            <a:gdLst>
              <a:gd name="connsiteX0" fmla="*/ 6350 w 876300"/>
              <a:gd name="connsiteY0" fmla="*/ 252412 h 258762"/>
              <a:gd name="connsiteX1" fmla="*/ 869950 w 876300"/>
              <a:gd name="connsiteY1" fmla="*/ 252412 h 258762"/>
              <a:gd name="connsiteX2" fmla="*/ 869950 w 876300"/>
              <a:gd name="connsiteY2" fmla="*/ 6350 h 258762"/>
              <a:gd name="connsiteX3" fmla="*/ 6350 w 876300"/>
              <a:gd name="connsiteY3" fmla="*/ 6350 h 258762"/>
              <a:gd name="connsiteX4" fmla="*/ 6350 w 876300"/>
              <a:gd name="connsiteY4" fmla="*/ 252412 h 2587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76300" h="258762">
                <a:moveTo>
                  <a:pt x="6350" y="252412"/>
                </a:moveTo>
                <a:lnTo>
                  <a:pt x="869950" y="252412"/>
                </a:lnTo>
                <a:lnTo>
                  <a:pt x="869950" y="6350"/>
                </a:lnTo>
                <a:lnTo>
                  <a:pt x="6350" y="6350"/>
                </a:lnTo>
                <a:lnTo>
                  <a:pt x="6350" y="252412"/>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6099175" y="2238438"/>
            <a:ext cx="935037" cy="554037"/>
          </a:xfrm>
          <a:custGeom>
            <a:avLst/>
            <a:gdLst>
              <a:gd name="connsiteX0" fmla="*/ 0 w 935037"/>
              <a:gd name="connsiteY0" fmla="*/ 554037 h 554037"/>
              <a:gd name="connsiteX1" fmla="*/ 935037 w 935037"/>
              <a:gd name="connsiteY1" fmla="*/ 554037 h 554037"/>
              <a:gd name="connsiteX2" fmla="*/ 935037 w 935037"/>
              <a:gd name="connsiteY2" fmla="*/ 0 h 554037"/>
              <a:gd name="connsiteX3" fmla="*/ 0 w 935037"/>
              <a:gd name="connsiteY3" fmla="*/ 0 h 554037"/>
              <a:gd name="connsiteX4" fmla="*/ 0 w 935037"/>
              <a:gd name="connsiteY4" fmla="*/ 554037 h 55403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5037" h="554037">
                <a:moveTo>
                  <a:pt x="0" y="554037"/>
                </a:moveTo>
                <a:lnTo>
                  <a:pt x="935037" y="554037"/>
                </a:lnTo>
                <a:lnTo>
                  <a:pt x="935037" y="0"/>
                </a:lnTo>
                <a:lnTo>
                  <a:pt x="0" y="0"/>
                </a:lnTo>
                <a:lnTo>
                  <a:pt x="0" y="554037"/>
                </a:lnTo>
              </a:path>
            </a:pathLst>
          </a:custGeom>
          <a:solidFill>
            <a:srgbClr val="7F7F7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6084887" y="2224151"/>
            <a:ext cx="963612" cy="582612"/>
          </a:xfrm>
          <a:custGeom>
            <a:avLst/>
            <a:gdLst>
              <a:gd name="connsiteX0" fmla="*/ 14287 w 963612"/>
              <a:gd name="connsiteY0" fmla="*/ 568325 h 582612"/>
              <a:gd name="connsiteX1" fmla="*/ 949325 w 963612"/>
              <a:gd name="connsiteY1" fmla="*/ 568325 h 582612"/>
              <a:gd name="connsiteX2" fmla="*/ 949325 w 963612"/>
              <a:gd name="connsiteY2" fmla="*/ 14287 h 582612"/>
              <a:gd name="connsiteX3" fmla="*/ 14287 w 963612"/>
              <a:gd name="connsiteY3" fmla="*/ 14287 h 582612"/>
              <a:gd name="connsiteX4" fmla="*/ 14287 w 963612"/>
              <a:gd name="connsiteY4" fmla="*/ 568325 h 5826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63612" h="582612">
                <a:moveTo>
                  <a:pt x="14287" y="568325"/>
                </a:moveTo>
                <a:lnTo>
                  <a:pt x="949325" y="568325"/>
                </a:lnTo>
                <a:lnTo>
                  <a:pt x="949325" y="14287"/>
                </a:lnTo>
                <a:lnTo>
                  <a:pt x="14287" y="14287"/>
                </a:lnTo>
                <a:lnTo>
                  <a:pt x="14287" y="568325"/>
                </a:lnTo>
              </a:path>
            </a:pathLst>
          </a:custGeom>
          <a:solidFill>
            <a:srgbClr val="000000">
              <a:alpha val="0"/>
            </a:srgbClr>
          </a:solidFill>
          <a:ln w="254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8042275" y="2333625"/>
            <a:ext cx="936625" cy="400050"/>
          </a:xfrm>
          <a:custGeom>
            <a:avLst/>
            <a:gdLst>
              <a:gd name="connsiteX0" fmla="*/ 0 w 936625"/>
              <a:gd name="connsiteY0" fmla="*/ 400050 h 400050"/>
              <a:gd name="connsiteX1" fmla="*/ 936625 w 936625"/>
              <a:gd name="connsiteY1" fmla="*/ 400050 h 400050"/>
              <a:gd name="connsiteX2" fmla="*/ 936625 w 936625"/>
              <a:gd name="connsiteY2" fmla="*/ 0 h 400050"/>
              <a:gd name="connsiteX3" fmla="*/ 0 w 936625"/>
              <a:gd name="connsiteY3" fmla="*/ 0 h 400050"/>
              <a:gd name="connsiteX4" fmla="*/ 0 w 936625"/>
              <a:gd name="connsiteY4" fmla="*/ 400050 h 4000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6625" h="400050">
                <a:moveTo>
                  <a:pt x="0" y="400050"/>
                </a:moveTo>
                <a:lnTo>
                  <a:pt x="936625" y="400050"/>
                </a:lnTo>
                <a:lnTo>
                  <a:pt x="936625" y="0"/>
                </a:lnTo>
                <a:lnTo>
                  <a:pt x="0" y="0"/>
                </a:lnTo>
                <a:lnTo>
                  <a:pt x="0" y="400050"/>
                </a:lnTo>
              </a:path>
            </a:pathLst>
          </a:custGeom>
          <a:solidFill>
            <a:srgbClr val="7F7F7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8027987" y="2319337"/>
            <a:ext cx="965200" cy="428625"/>
          </a:xfrm>
          <a:custGeom>
            <a:avLst/>
            <a:gdLst>
              <a:gd name="connsiteX0" fmla="*/ 14287 w 965200"/>
              <a:gd name="connsiteY0" fmla="*/ 414337 h 428625"/>
              <a:gd name="connsiteX1" fmla="*/ 950912 w 965200"/>
              <a:gd name="connsiteY1" fmla="*/ 414337 h 428625"/>
              <a:gd name="connsiteX2" fmla="*/ 950912 w 965200"/>
              <a:gd name="connsiteY2" fmla="*/ 14287 h 428625"/>
              <a:gd name="connsiteX3" fmla="*/ 14287 w 965200"/>
              <a:gd name="connsiteY3" fmla="*/ 14287 h 428625"/>
              <a:gd name="connsiteX4" fmla="*/ 14287 w 965200"/>
              <a:gd name="connsiteY4" fmla="*/ 414337 h 4286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65200" h="428625">
                <a:moveTo>
                  <a:pt x="14287" y="414337"/>
                </a:moveTo>
                <a:lnTo>
                  <a:pt x="950912" y="414337"/>
                </a:lnTo>
                <a:lnTo>
                  <a:pt x="950912" y="14287"/>
                </a:lnTo>
                <a:lnTo>
                  <a:pt x="14287" y="14287"/>
                </a:lnTo>
                <a:lnTo>
                  <a:pt x="14287" y="414337"/>
                </a:lnTo>
              </a:path>
            </a:pathLst>
          </a:custGeom>
          <a:solidFill>
            <a:srgbClr val="000000">
              <a:alpha val="0"/>
            </a:srgbClr>
          </a:solidFill>
          <a:ln w="254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4225925" y="2324100"/>
            <a:ext cx="936625" cy="400050"/>
          </a:xfrm>
          <a:custGeom>
            <a:avLst/>
            <a:gdLst>
              <a:gd name="connsiteX0" fmla="*/ 0 w 936625"/>
              <a:gd name="connsiteY0" fmla="*/ 400050 h 400050"/>
              <a:gd name="connsiteX1" fmla="*/ 936625 w 936625"/>
              <a:gd name="connsiteY1" fmla="*/ 400050 h 400050"/>
              <a:gd name="connsiteX2" fmla="*/ 936625 w 936625"/>
              <a:gd name="connsiteY2" fmla="*/ 0 h 400050"/>
              <a:gd name="connsiteX3" fmla="*/ 0 w 936625"/>
              <a:gd name="connsiteY3" fmla="*/ 0 h 400050"/>
              <a:gd name="connsiteX4" fmla="*/ 0 w 936625"/>
              <a:gd name="connsiteY4" fmla="*/ 400050 h 4000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6625" h="400050">
                <a:moveTo>
                  <a:pt x="0" y="400050"/>
                </a:moveTo>
                <a:lnTo>
                  <a:pt x="936625" y="400050"/>
                </a:lnTo>
                <a:lnTo>
                  <a:pt x="936625" y="0"/>
                </a:lnTo>
                <a:lnTo>
                  <a:pt x="0" y="0"/>
                </a:lnTo>
                <a:lnTo>
                  <a:pt x="0" y="400050"/>
                </a:lnTo>
              </a:path>
            </a:pathLst>
          </a:custGeom>
          <a:solidFill>
            <a:srgbClr val="7F7F7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4211637" y="2309812"/>
            <a:ext cx="965200" cy="428625"/>
          </a:xfrm>
          <a:custGeom>
            <a:avLst/>
            <a:gdLst>
              <a:gd name="connsiteX0" fmla="*/ 14287 w 965200"/>
              <a:gd name="connsiteY0" fmla="*/ 414337 h 428625"/>
              <a:gd name="connsiteX1" fmla="*/ 950912 w 965200"/>
              <a:gd name="connsiteY1" fmla="*/ 414337 h 428625"/>
              <a:gd name="connsiteX2" fmla="*/ 950912 w 965200"/>
              <a:gd name="connsiteY2" fmla="*/ 14287 h 428625"/>
              <a:gd name="connsiteX3" fmla="*/ 14287 w 965200"/>
              <a:gd name="connsiteY3" fmla="*/ 14287 h 428625"/>
              <a:gd name="connsiteX4" fmla="*/ 14287 w 965200"/>
              <a:gd name="connsiteY4" fmla="*/ 414337 h 4286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65200" h="428625">
                <a:moveTo>
                  <a:pt x="14287" y="414337"/>
                </a:moveTo>
                <a:lnTo>
                  <a:pt x="950912" y="414337"/>
                </a:lnTo>
                <a:lnTo>
                  <a:pt x="950912" y="14287"/>
                </a:lnTo>
                <a:lnTo>
                  <a:pt x="14287" y="14287"/>
                </a:lnTo>
                <a:lnTo>
                  <a:pt x="14287" y="414337"/>
                </a:lnTo>
              </a:path>
            </a:pathLst>
          </a:custGeom>
          <a:solidFill>
            <a:srgbClr val="000000">
              <a:alpha val="0"/>
            </a:srgbClr>
          </a:solidFill>
          <a:ln w="254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6948487" y="2016188"/>
            <a:ext cx="1323975" cy="28575"/>
          </a:xfrm>
          <a:custGeom>
            <a:avLst/>
            <a:gdLst>
              <a:gd name="connsiteX0" fmla="*/ 1309687 w 1323975"/>
              <a:gd name="connsiteY0" fmla="*/ 14287 h 28575"/>
              <a:gd name="connsiteX1" fmla="*/ 661987 w 1323975"/>
              <a:gd name="connsiteY1" fmla="*/ 14287 h 28575"/>
              <a:gd name="connsiteX2" fmla="*/ 661987 w 1323975"/>
              <a:gd name="connsiteY2" fmla="*/ 14287 h 28575"/>
              <a:gd name="connsiteX3" fmla="*/ 14287 w 1323975"/>
              <a:gd name="connsiteY3" fmla="*/ 14287 h 28575"/>
            </a:gdLst>
            <a:ahLst/>
            <a:cxnLst>
              <a:cxn ang="0">
                <a:pos x="connsiteX0" y="connsiteY0"/>
              </a:cxn>
              <a:cxn ang="1">
                <a:pos x="connsiteX1" y="connsiteY1"/>
              </a:cxn>
              <a:cxn ang="2">
                <a:pos x="connsiteX2" y="connsiteY2"/>
              </a:cxn>
              <a:cxn ang="3">
                <a:pos x="connsiteX3" y="connsiteY3"/>
              </a:cxn>
            </a:cxnLst>
            <a:rect l="l" t="t" r="r" b="b"/>
            <a:pathLst>
              <a:path w="1323975" h="28575">
                <a:moveTo>
                  <a:pt x="1309687" y="14287"/>
                </a:moveTo>
                <a:lnTo>
                  <a:pt x="661987" y="14287"/>
                </a:lnTo>
                <a:lnTo>
                  <a:pt x="661987" y="14287"/>
                </a:lnTo>
                <a:lnTo>
                  <a:pt x="14287" y="14287"/>
                </a:lnTo>
              </a:path>
            </a:pathLst>
          </a:custGeom>
          <a:ln w="25400">
            <a:solidFill>
              <a:srgbClr val="EB540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4645088" y="3130486"/>
            <a:ext cx="3844925" cy="57150"/>
          </a:xfrm>
          <a:custGeom>
            <a:avLst/>
            <a:gdLst>
              <a:gd name="connsiteX0" fmla="*/ 14287 w 3844925"/>
              <a:gd name="connsiteY0" fmla="*/ 14287 h 57150"/>
              <a:gd name="connsiteX1" fmla="*/ 3830637 w 3844925"/>
              <a:gd name="connsiteY1" fmla="*/ 14287 h 57150"/>
            </a:gdLst>
            <a:ahLst/>
            <a:cxnLst>
              <a:cxn ang="0">
                <a:pos x="connsiteX0" y="connsiteY0"/>
              </a:cxn>
              <a:cxn ang="1">
                <a:pos x="connsiteX1" y="connsiteY1"/>
              </a:cxn>
            </a:cxnLst>
            <a:rect l="l" t="t" r="r" b="b"/>
            <a:pathLst>
              <a:path w="3844925" h="57150">
                <a:moveTo>
                  <a:pt x="14287" y="14287"/>
                </a:moveTo>
                <a:lnTo>
                  <a:pt x="3830637" y="14287"/>
                </a:lnTo>
              </a:path>
            </a:pathLst>
          </a:custGeom>
          <a:ln w="25400">
            <a:solidFill>
              <a:srgbClr val="7F7F7F">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8243887" y="1728787"/>
            <a:ext cx="57150" cy="319150"/>
          </a:xfrm>
          <a:custGeom>
            <a:avLst/>
            <a:gdLst>
              <a:gd name="connsiteX0" fmla="*/ 14287 w 57150"/>
              <a:gd name="connsiteY0" fmla="*/ 14287 h 319150"/>
              <a:gd name="connsiteX1" fmla="*/ 22288 w 57150"/>
              <a:gd name="connsiteY1" fmla="*/ 304863 h 319150"/>
            </a:gdLst>
            <a:ahLst/>
            <a:cxnLst>
              <a:cxn ang="0">
                <a:pos x="connsiteX0" y="connsiteY0"/>
              </a:cxn>
              <a:cxn ang="1">
                <a:pos x="connsiteX1" y="connsiteY1"/>
              </a:cxn>
            </a:cxnLst>
            <a:rect l="l" t="t" r="r" b="b"/>
            <a:pathLst>
              <a:path w="57150" h="319150">
                <a:moveTo>
                  <a:pt x="14287" y="14287"/>
                </a:moveTo>
                <a:lnTo>
                  <a:pt x="22288" y="304863"/>
                </a:lnTo>
              </a:path>
            </a:pathLst>
          </a:custGeom>
          <a:ln w="25400">
            <a:solidFill>
              <a:srgbClr val="EB5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4573651" y="3346450"/>
            <a:ext cx="22225" cy="2568575"/>
          </a:xfrm>
          <a:custGeom>
            <a:avLst/>
            <a:gdLst>
              <a:gd name="connsiteX0" fmla="*/ 6350 w 22225"/>
              <a:gd name="connsiteY0" fmla="*/ 6350 h 2568575"/>
              <a:gd name="connsiteX1" fmla="*/ 6350 w 22225"/>
              <a:gd name="connsiteY1" fmla="*/ 2562225 h 2568575"/>
            </a:gdLst>
            <a:ahLst/>
            <a:cxnLst>
              <a:cxn ang="0">
                <a:pos x="connsiteX0" y="connsiteY0"/>
              </a:cxn>
              <a:cxn ang="1">
                <a:pos x="connsiteX1" y="connsiteY1"/>
              </a:cxn>
            </a:cxnLst>
            <a:rect l="l" t="t" r="r" b="b"/>
            <a:pathLst>
              <a:path w="22225" h="2568575">
                <a:moveTo>
                  <a:pt x="6350" y="6350"/>
                </a:moveTo>
                <a:lnTo>
                  <a:pt x="6350" y="25622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4238625" y="4371975"/>
            <a:ext cx="655701" cy="647700"/>
          </a:xfrm>
          <a:custGeom>
            <a:avLst/>
            <a:gdLst>
              <a:gd name="connsiteX0" fmla="*/ 0 w 655701"/>
              <a:gd name="connsiteY0" fmla="*/ 323850 h 647700"/>
              <a:gd name="connsiteX1" fmla="*/ 327786 w 655701"/>
              <a:gd name="connsiteY1" fmla="*/ 0 h 647700"/>
              <a:gd name="connsiteX2" fmla="*/ 327786 w 655701"/>
              <a:gd name="connsiteY2" fmla="*/ 0 h 647700"/>
              <a:gd name="connsiteX3" fmla="*/ 327786 w 655701"/>
              <a:gd name="connsiteY3" fmla="*/ 0 h 647700"/>
              <a:gd name="connsiteX4" fmla="*/ 655701 w 655701"/>
              <a:gd name="connsiteY4" fmla="*/ 323850 h 647700"/>
              <a:gd name="connsiteX5" fmla="*/ 655701 w 655701"/>
              <a:gd name="connsiteY5" fmla="*/ 323850 h 647700"/>
              <a:gd name="connsiteX6" fmla="*/ 655701 w 655701"/>
              <a:gd name="connsiteY6" fmla="*/ 323850 h 647700"/>
              <a:gd name="connsiteX7" fmla="*/ 327786 w 655701"/>
              <a:gd name="connsiteY7" fmla="*/ 647700 h 647700"/>
              <a:gd name="connsiteX8" fmla="*/ 327786 w 655701"/>
              <a:gd name="connsiteY8" fmla="*/ 647700 h 647700"/>
              <a:gd name="connsiteX9" fmla="*/ 327786 w 655701"/>
              <a:gd name="connsiteY9" fmla="*/ 647700 h 647700"/>
              <a:gd name="connsiteX10" fmla="*/ 0 w 655701"/>
              <a:gd name="connsiteY10" fmla="*/ 323850 h 647700"/>
              <a:gd name="connsiteX11" fmla="*/ 0 w 655701"/>
              <a:gd name="connsiteY11" fmla="*/ 323850 h 6477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655701" h="647700">
                <a:moveTo>
                  <a:pt x="0" y="323850"/>
                </a:moveTo>
                <a:cubicBezTo>
                  <a:pt x="0" y="145034"/>
                  <a:pt x="146811" y="0"/>
                  <a:pt x="327786" y="0"/>
                </a:cubicBezTo>
                <a:cubicBezTo>
                  <a:pt x="327786" y="0"/>
                  <a:pt x="327786" y="0"/>
                  <a:pt x="327786" y="0"/>
                </a:cubicBezTo>
                <a:lnTo>
                  <a:pt x="327786" y="0"/>
                </a:lnTo>
                <a:cubicBezTo>
                  <a:pt x="508889" y="0"/>
                  <a:pt x="655701" y="145034"/>
                  <a:pt x="655701" y="323850"/>
                </a:cubicBezTo>
                <a:cubicBezTo>
                  <a:pt x="655701" y="323850"/>
                  <a:pt x="655701" y="323850"/>
                  <a:pt x="655701" y="323850"/>
                </a:cubicBezTo>
                <a:lnTo>
                  <a:pt x="655701" y="323850"/>
                </a:lnTo>
                <a:cubicBezTo>
                  <a:pt x="655701" y="502665"/>
                  <a:pt x="508889" y="647700"/>
                  <a:pt x="327786" y="647700"/>
                </a:cubicBezTo>
                <a:cubicBezTo>
                  <a:pt x="327786" y="647700"/>
                  <a:pt x="327786" y="647700"/>
                  <a:pt x="327786" y="647700"/>
                </a:cubicBezTo>
                <a:lnTo>
                  <a:pt x="327786" y="647700"/>
                </a:lnTo>
                <a:cubicBezTo>
                  <a:pt x="146811" y="647700"/>
                  <a:pt x="0" y="502665"/>
                  <a:pt x="0" y="323850"/>
                </a:cubicBezTo>
                <a:cubicBezTo>
                  <a:pt x="0" y="323850"/>
                  <a:pt x="0" y="323850"/>
                  <a:pt x="0" y="323850"/>
                </a:cubicBez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4995164" y="3668636"/>
            <a:ext cx="3967860" cy="453021"/>
          </a:xfrm>
          <a:custGeom>
            <a:avLst/>
            <a:gdLst>
              <a:gd name="connsiteX0" fmla="*/ 0 w 3967860"/>
              <a:gd name="connsiteY0" fmla="*/ 453021 h 453021"/>
              <a:gd name="connsiteX1" fmla="*/ 3967860 w 3967860"/>
              <a:gd name="connsiteY1" fmla="*/ 453021 h 453021"/>
              <a:gd name="connsiteX2" fmla="*/ 3967860 w 3967860"/>
              <a:gd name="connsiteY2" fmla="*/ 0 h 453021"/>
              <a:gd name="connsiteX3" fmla="*/ 0 w 3967860"/>
              <a:gd name="connsiteY3" fmla="*/ 0 h 453021"/>
              <a:gd name="connsiteX4" fmla="*/ 0 w 3967860"/>
              <a:gd name="connsiteY4" fmla="*/ 453021 h 45302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67860" h="453021">
                <a:moveTo>
                  <a:pt x="0" y="453021"/>
                </a:moveTo>
                <a:lnTo>
                  <a:pt x="3967860" y="453021"/>
                </a:lnTo>
                <a:lnTo>
                  <a:pt x="3967860" y="0"/>
                </a:lnTo>
                <a:lnTo>
                  <a:pt x="0" y="0"/>
                </a:lnTo>
                <a:lnTo>
                  <a:pt x="0" y="453021"/>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4995164" y="3689629"/>
            <a:ext cx="3921759" cy="338556"/>
          </a:xfrm>
          <a:custGeom>
            <a:avLst/>
            <a:gdLst>
              <a:gd name="connsiteX0" fmla="*/ 0 w 3921759"/>
              <a:gd name="connsiteY0" fmla="*/ 338556 h 338556"/>
              <a:gd name="connsiteX1" fmla="*/ 3921759 w 3921759"/>
              <a:gd name="connsiteY1" fmla="*/ 338556 h 338556"/>
              <a:gd name="connsiteX2" fmla="*/ 3921759 w 3921759"/>
              <a:gd name="connsiteY2" fmla="*/ 0 h 338556"/>
              <a:gd name="connsiteX3" fmla="*/ 0 w 3921759"/>
              <a:gd name="connsiteY3" fmla="*/ 0 h 338556"/>
              <a:gd name="connsiteX4" fmla="*/ 0 w 3921759"/>
              <a:gd name="connsiteY4" fmla="*/ 338556 h 3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21759" h="338556">
                <a:moveTo>
                  <a:pt x="0" y="338556"/>
                </a:moveTo>
                <a:lnTo>
                  <a:pt x="3921759" y="338556"/>
                </a:lnTo>
                <a:lnTo>
                  <a:pt x="3921759" y="0"/>
                </a:lnTo>
                <a:lnTo>
                  <a:pt x="0" y="0"/>
                </a:lnTo>
                <a:lnTo>
                  <a:pt x="0" y="338556"/>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38100" y="3717925"/>
            <a:ext cx="4165600" cy="431800"/>
          </a:xfrm>
          <a:custGeom>
            <a:avLst/>
            <a:gdLst>
              <a:gd name="connsiteX0" fmla="*/ 0 w 4165600"/>
              <a:gd name="connsiteY0" fmla="*/ 431800 h 431800"/>
              <a:gd name="connsiteX1" fmla="*/ 4165600 w 4165600"/>
              <a:gd name="connsiteY1" fmla="*/ 431800 h 431800"/>
              <a:gd name="connsiteX2" fmla="*/ 4165600 w 4165600"/>
              <a:gd name="connsiteY2" fmla="*/ 0 h 431800"/>
              <a:gd name="connsiteX3" fmla="*/ 0 w 4165600"/>
              <a:gd name="connsiteY3" fmla="*/ 0 h 431800"/>
              <a:gd name="connsiteX4" fmla="*/ 0 w 4165600"/>
              <a:gd name="connsiteY4" fmla="*/ 431800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65600" h="431800">
                <a:moveTo>
                  <a:pt x="0" y="431800"/>
                </a:moveTo>
                <a:lnTo>
                  <a:pt x="4165600" y="431800"/>
                </a:lnTo>
                <a:lnTo>
                  <a:pt x="4165600" y="0"/>
                </a:lnTo>
                <a:lnTo>
                  <a:pt x="0" y="0"/>
                </a:lnTo>
                <a:lnTo>
                  <a:pt x="0" y="431800"/>
                </a:lnTo>
              </a:path>
            </a:pathLst>
          </a:custGeom>
          <a:solidFill>
            <a:srgbClr val="FFECD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4995164" y="4265663"/>
            <a:ext cx="3701160" cy="453021"/>
          </a:xfrm>
          <a:custGeom>
            <a:avLst/>
            <a:gdLst>
              <a:gd name="connsiteX0" fmla="*/ 0 w 3701160"/>
              <a:gd name="connsiteY0" fmla="*/ 453021 h 453021"/>
              <a:gd name="connsiteX1" fmla="*/ 3701160 w 3701160"/>
              <a:gd name="connsiteY1" fmla="*/ 453021 h 453021"/>
              <a:gd name="connsiteX2" fmla="*/ 3701160 w 3701160"/>
              <a:gd name="connsiteY2" fmla="*/ 0 h 453021"/>
              <a:gd name="connsiteX3" fmla="*/ 0 w 3701160"/>
              <a:gd name="connsiteY3" fmla="*/ 0 h 453021"/>
              <a:gd name="connsiteX4" fmla="*/ 0 w 3701160"/>
              <a:gd name="connsiteY4" fmla="*/ 453021 h 45302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01160" h="453021">
                <a:moveTo>
                  <a:pt x="0" y="453021"/>
                </a:moveTo>
                <a:lnTo>
                  <a:pt x="3701160" y="453021"/>
                </a:lnTo>
                <a:lnTo>
                  <a:pt x="3701160" y="0"/>
                </a:lnTo>
                <a:lnTo>
                  <a:pt x="0" y="0"/>
                </a:lnTo>
                <a:lnTo>
                  <a:pt x="0" y="453021"/>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3"/>
          <p:cNvSpPr/>
          <p:nvPr/>
        </p:nvSpPr>
        <p:spPr>
          <a:xfrm>
            <a:off x="4995164" y="4286656"/>
            <a:ext cx="3658107" cy="338556"/>
          </a:xfrm>
          <a:custGeom>
            <a:avLst/>
            <a:gdLst>
              <a:gd name="connsiteX0" fmla="*/ 0 w 3658107"/>
              <a:gd name="connsiteY0" fmla="*/ 338556 h 338556"/>
              <a:gd name="connsiteX1" fmla="*/ 3658107 w 3658107"/>
              <a:gd name="connsiteY1" fmla="*/ 338556 h 338556"/>
              <a:gd name="connsiteX2" fmla="*/ 3658107 w 3658107"/>
              <a:gd name="connsiteY2" fmla="*/ 0 h 338556"/>
              <a:gd name="connsiteX3" fmla="*/ 0 w 3658107"/>
              <a:gd name="connsiteY3" fmla="*/ 0 h 338556"/>
              <a:gd name="connsiteX4" fmla="*/ 0 w 3658107"/>
              <a:gd name="connsiteY4" fmla="*/ 338556 h 3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658107" h="338556">
                <a:moveTo>
                  <a:pt x="0" y="338556"/>
                </a:moveTo>
                <a:lnTo>
                  <a:pt x="3658107" y="338556"/>
                </a:lnTo>
                <a:lnTo>
                  <a:pt x="3658107" y="0"/>
                </a:lnTo>
                <a:lnTo>
                  <a:pt x="0" y="0"/>
                </a:lnTo>
                <a:lnTo>
                  <a:pt x="0" y="338556"/>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3"/>
          <p:cNvSpPr/>
          <p:nvPr/>
        </p:nvSpPr>
        <p:spPr>
          <a:xfrm>
            <a:off x="609600" y="4294123"/>
            <a:ext cx="3594100" cy="431800"/>
          </a:xfrm>
          <a:custGeom>
            <a:avLst/>
            <a:gdLst>
              <a:gd name="connsiteX0" fmla="*/ 0 w 3594100"/>
              <a:gd name="connsiteY0" fmla="*/ 431800 h 431800"/>
              <a:gd name="connsiteX1" fmla="*/ 3594100 w 3594100"/>
              <a:gd name="connsiteY1" fmla="*/ 431800 h 431800"/>
              <a:gd name="connsiteX2" fmla="*/ 3594100 w 3594100"/>
              <a:gd name="connsiteY2" fmla="*/ 0 h 431800"/>
              <a:gd name="connsiteX3" fmla="*/ 0 w 3594100"/>
              <a:gd name="connsiteY3" fmla="*/ 0 h 431800"/>
              <a:gd name="connsiteX4" fmla="*/ 0 w 3594100"/>
              <a:gd name="connsiteY4" fmla="*/ 431800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594100" h="431800">
                <a:moveTo>
                  <a:pt x="0" y="431800"/>
                </a:moveTo>
                <a:lnTo>
                  <a:pt x="3594100" y="431800"/>
                </a:lnTo>
                <a:lnTo>
                  <a:pt x="3594100" y="0"/>
                </a:lnTo>
                <a:lnTo>
                  <a:pt x="0" y="0"/>
                </a:lnTo>
                <a:lnTo>
                  <a:pt x="0" y="431800"/>
                </a:lnTo>
              </a:path>
            </a:pathLst>
          </a:custGeom>
          <a:solidFill>
            <a:srgbClr val="FFECD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4995164" y="4851260"/>
            <a:ext cx="3240404" cy="453021"/>
          </a:xfrm>
          <a:custGeom>
            <a:avLst/>
            <a:gdLst>
              <a:gd name="connsiteX0" fmla="*/ 0 w 3240404"/>
              <a:gd name="connsiteY0" fmla="*/ 453021 h 453021"/>
              <a:gd name="connsiteX1" fmla="*/ 3240404 w 3240404"/>
              <a:gd name="connsiteY1" fmla="*/ 453021 h 453021"/>
              <a:gd name="connsiteX2" fmla="*/ 3240404 w 3240404"/>
              <a:gd name="connsiteY2" fmla="*/ 0 h 453021"/>
              <a:gd name="connsiteX3" fmla="*/ 0 w 3240404"/>
              <a:gd name="connsiteY3" fmla="*/ 0 h 453021"/>
              <a:gd name="connsiteX4" fmla="*/ 0 w 3240404"/>
              <a:gd name="connsiteY4" fmla="*/ 453021 h 45302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240404" h="453021">
                <a:moveTo>
                  <a:pt x="0" y="453021"/>
                </a:moveTo>
                <a:lnTo>
                  <a:pt x="3240404" y="453021"/>
                </a:lnTo>
                <a:lnTo>
                  <a:pt x="3240404" y="0"/>
                </a:lnTo>
                <a:lnTo>
                  <a:pt x="0" y="0"/>
                </a:lnTo>
                <a:lnTo>
                  <a:pt x="0" y="453021"/>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5014214" y="4929390"/>
            <a:ext cx="3169920" cy="169278"/>
          </a:xfrm>
          <a:custGeom>
            <a:avLst/>
            <a:gdLst>
              <a:gd name="connsiteX0" fmla="*/ 0 w 3169920"/>
              <a:gd name="connsiteY0" fmla="*/ 169278 h 169278"/>
              <a:gd name="connsiteX1" fmla="*/ 3169919 w 3169920"/>
              <a:gd name="connsiteY1" fmla="*/ 169278 h 169278"/>
              <a:gd name="connsiteX2" fmla="*/ 3169919 w 3169920"/>
              <a:gd name="connsiteY2" fmla="*/ 0 h 169278"/>
              <a:gd name="connsiteX3" fmla="*/ 0 w 3169920"/>
              <a:gd name="connsiteY3" fmla="*/ 0 h 169278"/>
              <a:gd name="connsiteX4" fmla="*/ 0 w 3169920"/>
              <a:gd name="connsiteY4" fmla="*/ 169278 h 1692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169920" h="169278">
                <a:moveTo>
                  <a:pt x="0" y="169278"/>
                </a:moveTo>
                <a:lnTo>
                  <a:pt x="3169919" y="169278"/>
                </a:lnTo>
                <a:lnTo>
                  <a:pt x="3169919" y="0"/>
                </a:lnTo>
                <a:lnTo>
                  <a:pt x="0" y="0"/>
                </a:lnTo>
                <a:lnTo>
                  <a:pt x="0" y="169278"/>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890587" y="4870450"/>
            <a:ext cx="3313048" cy="431800"/>
          </a:xfrm>
          <a:custGeom>
            <a:avLst/>
            <a:gdLst>
              <a:gd name="connsiteX0" fmla="*/ 0 w 3313048"/>
              <a:gd name="connsiteY0" fmla="*/ 431800 h 431800"/>
              <a:gd name="connsiteX1" fmla="*/ 3313048 w 3313048"/>
              <a:gd name="connsiteY1" fmla="*/ 431800 h 431800"/>
              <a:gd name="connsiteX2" fmla="*/ 3313048 w 3313048"/>
              <a:gd name="connsiteY2" fmla="*/ 0 h 431800"/>
              <a:gd name="connsiteX3" fmla="*/ 0 w 3313048"/>
              <a:gd name="connsiteY3" fmla="*/ 0 h 431800"/>
              <a:gd name="connsiteX4" fmla="*/ 0 w 3313048"/>
              <a:gd name="connsiteY4" fmla="*/ 431800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13048" h="431800">
                <a:moveTo>
                  <a:pt x="0" y="431800"/>
                </a:moveTo>
                <a:lnTo>
                  <a:pt x="3313048" y="431800"/>
                </a:lnTo>
                <a:lnTo>
                  <a:pt x="3313048" y="0"/>
                </a:lnTo>
                <a:lnTo>
                  <a:pt x="0" y="0"/>
                </a:lnTo>
                <a:lnTo>
                  <a:pt x="0" y="431800"/>
                </a:lnTo>
              </a:path>
            </a:pathLst>
          </a:custGeom>
          <a:solidFill>
            <a:srgbClr val="FFECD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1395475" y="5446712"/>
            <a:ext cx="2808223" cy="431800"/>
          </a:xfrm>
          <a:custGeom>
            <a:avLst/>
            <a:gdLst>
              <a:gd name="connsiteX0" fmla="*/ 0 w 2808223"/>
              <a:gd name="connsiteY0" fmla="*/ 431800 h 431800"/>
              <a:gd name="connsiteX1" fmla="*/ 2808224 w 2808223"/>
              <a:gd name="connsiteY1" fmla="*/ 431800 h 431800"/>
              <a:gd name="connsiteX2" fmla="*/ 2808224 w 2808223"/>
              <a:gd name="connsiteY2" fmla="*/ 0 h 431800"/>
              <a:gd name="connsiteX3" fmla="*/ 0 w 2808223"/>
              <a:gd name="connsiteY3" fmla="*/ 0 h 431800"/>
              <a:gd name="connsiteX4" fmla="*/ 0 w 2808223"/>
              <a:gd name="connsiteY4" fmla="*/ 431800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08223" h="431800">
                <a:moveTo>
                  <a:pt x="0" y="431800"/>
                </a:moveTo>
                <a:lnTo>
                  <a:pt x="2808224" y="431800"/>
                </a:lnTo>
                <a:lnTo>
                  <a:pt x="2808224" y="0"/>
                </a:lnTo>
                <a:lnTo>
                  <a:pt x="0" y="0"/>
                </a:lnTo>
                <a:lnTo>
                  <a:pt x="0" y="431800"/>
                </a:lnTo>
              </a:path>
            </a:pathLst>
          </a:custGeom>
          <a:solidFill>
            <a:srgbClr val="FFECD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4995164" y="5446382"/>
            <a:ext cx="2736342" cy="453021"/>
          </a:xfrm>
          <a:custGeom>
            <a:avLst/>
            <a:gdLst>
              <a:gd name="connsiteX0" fmla="*/ 0 w 2736342"/>
              <a:gd name="connsiteY0" fmla="*/ 453021 h 453021"/>
              <a:gd name="connsiteX1" fmla="*/ 2736342 w 2736342"/>
              <a:gd name="connsiteY1" fmla="*/ 453021 h 453021"/>
              <a:gd name="connsiteX2" fmla="*/ 2736342 w 2736342"/>
              <a:gd name="connsiteY2" fmla="*/ 0 h 453021"/>
              <a:gd name="connsiteX3" fmla="*/ 0 w 2736342"/>
              <a:gd name="connsiteY3" fmla="*/ 0 h 453021"/>
              <a:gd name="connsiteX4" fmla="*/ 0 w 2736342"/>
              <a:gd name="connsiteY4" fmla="*/ 453021 h 45302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736342" h="453021">
                <a:moveTo>
                  <a:pt x="0" y="453021"/>
                </a:moveTo>
                <a:lnTo>
                  <a:pt x="2736342" y="453021"/>
                </a:lnTo>
                <a:lnTo>
                  <a:pt x="2736342" y="0"/>
                </a:lnTo>
                <a:lnTo>
                  <a:pt x="0" y="0"/>
                </a:lnTo>
                <a:lnTo>
                  <a:pt x="0" y="453021"/>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4995164" y="5572150"/>
            <a:ext cx="2676779" cy="169278"/>
          </a:xfrm>
          <a:custGeom>
            <a:avLst/>
            <a:gdLst>
              <a:gd name="connsiteX0" fmla="*/ 0 w 2676779"/>
              <a:gd name="connsiteY0" fmla="*/ 169278 h 169278"/>
              <a:gd name="connsiteX1" fmla="*/ 2676779 w 2676779"/>
              <a:gd name="connsiteY1" fmla="*/ 169278 h 169278"/>
              <a:gd name="connsiteX2" fmla="*/ 2676779 w 2676779"/>
              <a:gd name="connsiteY2" fmla="*/ 0 h 169278"/>
              <a:gd name="connsiteX3" fmla="*/ 0 w 2676779"/>
              <a:gd name="connsiteY3" fmla="*/ 0 h 169278"/>
              <a:gd name="connsiteX4" fmla="*/ 0 w 2676779"/>
              <a:gd name="connsiteY4" fmla="*/ 169278 h 1692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676779" h="169278">
                <a:moveTo>
                  <a:pt x="0" y="169278"/>
                </a:moveTo>
                <a:lnTo>
                  <a:pt x="2676779" y="169278"/>
                </a:lnTo>
                <a:lnTo>
                  <a:pt x="2676779" y="0"/>
                </a:lnTo>
                <a:lnTo>
                  <a:pt x="0" y="0"/>
                </a:lnTo>
                <a:lnTo>
                  <a:pt x="0" y="169278"/>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4070350" y="1203325"/>
            <a:ext cx="5016500" cy="2028825"/>
          </a:xfrm>
          <a:custGeom>
            <a:avLst/>
            <a:gdLst>
              <a:gd name="connsiteX0" fmla="*/ 6350 w 5016500"/>
              <a:gd name="connsiteY0" fmla="*/ 2022475 h 2028825"/>
              <a:gd name="connsiteX1" fmla="*/ 5010150 w 5016500"/>
              <a:gd name="connsiteY1" fmla="*/ 2022475 h 2028825"/>
              <a:gd name="connsiteX2" fmla="*/ 5010150 w 5016500"/>
              <a:gd name="connsiteY2" fmla="*/ 6350 h 2028825"/>
              <a:gd name="connsiteX3" fmla="*/ 6350 w 5016500"/>
              <a:gd name="connsiteY3" fmla="*/ 6350 h 2028825"/>
              <a:gd name="connsiteX4" fmla="*/ 6350 w 5016500"/>
              <a:gd name="connsiteY4" fmla="*/ 2022475 h 20288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016500" h="2028825">
                <a:moveTo>
                  <a:pt x="6350" y="2022475"/>
                </a:moveTo>
                <a:lnTo>
                  <a:pt x="5010150" y="2022475"/>
                </a:lnTo>
                <a:lnTo>
                  <a:pt x="5010150" y="6350"/>
                </a:lnTo>
                <a:lnTo>
                  <a:pt x="6350" y="6350"/>
                </a:lnTo>
                <a:lnTo>
                  <a:pt x="6350" y="2022475"/>
                </a:lnTo>
              </a:path>
            </a:pathLst>
          </a:custGeom>
          <a:solidFill>
            <a:srgbClr val="000000">
              <a:alpha val="0"/>
            </a:srgbClr>
          </a:solidFill>
          <a:ln w="12700">
            <a:solidFill>
              <a:srgbClr val="000000">
                <a:alpha val="10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7124700" y="1600200"/>
            <a:ext cx="1003300" cy="152400"/>
          </a:xfrm>
          <a:prstGeom prst="rect">
            <a:avLst/>
          </a:prstGeom>
          <a:noFill/>
        </p:spPr>
      </p:pic>
      <p:pic>
        <p:nvPicPr>
          <p:cNvPr id="32" name="Picture 3"/>
          <p:cNvPicPr>
            <a:picLocks noChangeAspect="1" noChangeArrowheads="1"/>
          </p:cNvPicPr>
          <p:nvPr/>
        </p:nvPicPr>
        <p:blipFill>
          <a:blip r:embed="rId3"/>
          <a:srcRect/>
          <a:stretch>
            <a:fillRect/>
          </a:stretch>
        </p:blipFill>
        <p:spPr bwMode="auto">
          <a:xfrm>
            <a:off x="6413500" y="1816100"/>
            <a:ext cx="139700" cy="368300"/>
          </a:xfrm>
          <a:prstGeom prst="rect">
            <a:avLst/>
          </a:prstGeom>
          <a:noFill/>
        </p:spPr>
      </p:pic>
      <p:pic>
        <p:nvPicPr>
          <p:cNvPr id="33" name="Picture 3"/>
          <p:cNvPicPr>
            <a:picLocks noChangeAspect="1" noChangeArrowheads="1"/>
          </p:cNvPicPr>
          <p:nvPr/>
        </p:nvPicPr>
        <p:blipFill>
          <a:blip r:embed="rId4"/>
          <a:srcRect/>
          <a:stretch>
            <a:fillRect/>
          </a:stretch>
        </p:blipFill>
        <p:spPr bwMode="auto">
          <a:xfrm>
            <a:off x="6883400" y="2019300"/>
            <a:ext cx="152400" cy="381000"/>
          </a:xfrm>
          <a:prstGeom prst="rect">
            <a:avLst/>
          </a:prstGeom>
          <a:noFill/>
        </p:spPr>
      </p:pic>
      <p:pic>
        <p:nvPicPr>
          <p:cNvPr id="34" name="Picture 3"/>
          <p:cNvPicPr>
            <a:picLocks noChangeAspect="1" noChangeArrowheads="1"/>
          </p:cNvPicPr>
          <p:nvPr/>
        </p:nvPicPr>
        <p:blipFill>
          <a:blip r:embed="rId5"/>
          <a:srcRect/>
          <a:stretch>
            <a:fillRect/>
          </a:stretch>
        </p:blipFill>
        <p:spPr bwMode="auto">
          <a:xfrm>
            <a:off x="5143500" y="2438400"/>
            <a:ext cx="965200" cy="152400"/>
          </a:xfrm>
          <a:prstGeom prst="rect">
            <a:avLst/>
          </a:prstGeom>
          <a:noFill/>
        </p:spPr>
      </p:pic>
      <p:pic>
        <p:nvPicPr>
          <p:cNvPr id="35" name="Picture 3"/>
          <p:cNvPicPr>
            <a:picLocks noChangeAspect="1" noChangeArrowheads="1"/>
          </p:cNvPicPr>
          <p:nvPr/>
        </p:nvPicPr>
        <p:blipFill>
          <a:blip r:embed="rId6"/>
          <a:srcRect/>
          <a:stretch>
            <a:fillRect/>
          </a:stretch>
        </p:blipFill>
        <p:spPr bwMode="auto">
          <a:xfrm>
            <a:off x="7023100" y="2451100"/>
            <a:ext cx="1028700" cy="152400"/>
          </a:xfrm>
          <a:prstGeom prst="rect">
            <a:avLst/>
          </a:prstGeom>
          <a:noFill/>
        </p:spPr>
      </p:pic>
      <p:pic>
        <p:nvPicPr>
          <p:cNvPr id="36" name="Picture 3"/>
          <p:cNvPicPr>
            <a:picLocks noChangeAspect="1" noChangeArrowheads="1"/>
          </p:cNvPicPr>
          <p:nvPr/>
        </p:nvPicPr>
        <p:blipFill>
          <a:blip r:embed="rId7"/>
          <a:srcRect/>
          <a:stretch>
            <a:fillRect/>
          </a:stretch>
        </p:blipFill>
        <p:spPr bwMode="auto">
          <a:xfrm>
            <a:off x="4597400" y="2755900"/>
            <a:ext cx="152400" cy="393700"/>
          </a:xfrm>
          <a:prstGeom prst="rect">
            <a:avLst/>
          </a:prstGeom>
          <a:noFill/>
        </p:spPr>
      </p:pic>
      <p:pic>
        <p:nvPicPr>
          <p:cNvPr id="37" name="Picture 3"/>
          <p:cNvPicPr>
            <a:picLocks noChangeAspect="1" noChangeArrowheads="1"/>
          </p:cNvPicPr>
          <p:nvPr/>
        </p:nvPicPr>
        <p:blipFill>
          <a:blip r:embed="rId8"/>
          <a:srcRect/>
          <a:stretch>
            <a:fillRect/>
          </a:stretch>
        </p:blipFill>
        <p:spPr bwMode="auto">
          <a:xfrm>
            <a:off x="8432800" y="2717800"/>
            <a:ext cx="152400" cy="419100"/>
          </a:xfrm>
          <a:prstGeom prst="rect">
            <a:avLst/>
          </a:prstGeom>
          <a:noFill/>
        </p:spPr>
      </p:pic>
      <p:pic>
        <p:nvPicPr>
          <p:cNvPr id="38" name="Picture 3"/>
          <p:cNvPicPr>
            <a:picLocks noChangeAspect="1" noChangeArrowheads="1"/>
          </p:cNvPicPr>
          <p:nvPr/>
        </p:nvPicPr>
        <p:blipFill>
          <a:blip r:embed="rId9"/>
          <a:srcRect/>
          <a:stretch>
            <a:fillRect/>
          </a:stretch>
        </p:blipFill>
        <p:spPr bwMode="auto">
          <a:xfrm>
            <a:off x="0" y="5892800"/>
            <a:ext cx="9144000" cy="609600"/>
          </a:xfrm>
          <a:prstGeom prst="rect">
            <a:avLst/>
          </a:prstGeom>
          <a:noFill/>
        </p:spPr>
      </p:pic>
      <p:sp>
        <p:nvSpPr>
          <p:cNvPr id="2" name="TextBox 1"/>
          <p:cNvSpPr txBox="1"/>
          <p:nvPr/>
        </p:nvSpPr>
        <p:spPr>
          <a:xfrm>
            <a:off x="6197600" y="1587500"/>
            <a:ext cx="622300" cy="165100"/>
          </a:xfrm>
          <a:prstGeom prst="rect">
            <a:avLst/>
          </a:prstGeom>
          <a:noFill/>
        </p:spPr>
        <p:txBody>
          <a:bodyPr wrap="none" lIns="0" tIns="0" rIns="0" rtlCol="0">
            <a:spAutoFit/>
          </a:bodyPr>
          <a:lstStyle/>
          <a:p>
            <a:pPr>
              <a:lnSpc>
                <a:spcPts val="1300"/>
              </a:lnSpc>
              <a:tabLst/>
            </a:pPr>
            <a:r>
              <a:rPr lang="en-US" altLang="zh-CN" sz="996" dirty="0" smtClean="0">
                <a:solidFill>
                  <a:srgbClr val="FFFFFF"/>
                </a:solidFill>
                <a:latin typeface="微软雅黑" pitchFamily="18" charset="0"/>
                <a:cs typeface="微软雅黑" pitchFamily="18" charset="0"/>
              </a:rPr>
              <a:t>电商见证宝</a:t>
            </a:r>
          </a:p>
        </p:txBody>
      </p:sp>
      <p:sp>
        <p:nvSpPr>
          <p:cNvPr id="39" name="TextBox 1"/>
          <p:cNvSpPr txBox="1"/>
          <p:nvPr/>
        </p:nvSpPr>
        <p:spPr>
          <a:xfrm>
            <a:off x="8318500" y="1587500"/>
            <a:ext cx="444500" cy="165100"/>
          </a:xfrm>
          <a:prstGeom prst="rect">
            <a:avLst/>
          </a:prstGeom>
          <a:noFill/>
        </p:spPr>
        <p:txBody>
          <a:bodyPr wrap="none" lIns="0" tIns="0" rIns="0" rtlCol="0">
            <a:spAutoFit/>
          </a:bodyPr>
          <a:lstStyle/>
          <a:p>
            <a:pPr>
              <a:lnSpc>
                <a:spcPts val="1300"/>
              </a:lnSpc>
              <a:tabLst/>
            </a:pPr>
            <a:r>
              <a:rPr lang="en-US" altLang="zh-CN" sz="996" dirty="0" smtClean="0">
                <a:solidFill>
                  <a:srgbClr val="FFFFFF"/>
                </a:solidFill>
                <a:latin typeface="微软雅黑" pitchFamily="18" charset="0"/>
                <a:cs typeface="微软雅黑" pitchFamily="18" charset="0"/>
              </a:rPr>
              <a:t>橙e融资</a:t>
            </a:r>
          </a:p>
        </p:txBody>
      </p:sp>
      <p:sp>
        <p:nvSpPr>
          <p:cNvPr id="40" name="TextBox 1"/>
          <p:cNvSpPr txBox="1"/>
          <p:nvPr/>
        </p:nvSpPr>
        <p:spPr>
          <a:xfrm>
            <a:off x="6248400" y="2286000"/>
            <a:ext cx="622300" cy="469900"/>
          </a:xfrm>
          <a:prstGeom prst="rect">
            <a:avLst/>
          </a:prstGeom>
          <a:noFill/>
        </p:spPr>
        <p:txBody>
          <a:bodyPr wrap="none" lIns="0" tIns="0" rIns="0" rtlCol="0">
            <a:spAutoFit/>
          </a:bodyPr>
          <a:lstStyle/>
          <a:p>
            <a:pPr>
              <a:lnSpc>
                <a:spcPts val="1300"/>
              </a:lnSpc>
              <a:tabLst>
                <a:tab pos="63500" algn="l"/>
                <a:tab pos="127000" algn="l"/>
              </a:tabLst>
            </a:pPr>
            <a:r>
              <a:rPr lang="en-US" altLang="zh-CN" dirty="0" smtClean="0"/>
              <a:t>	</a:t>
            </a:r>
            <a:r>
              <a:rPr lang="en-US" altLang="zh-CN" sz="996" dirty="0" smtClean="0">
                <a:solidFill>
                  <a:srgbClr val="FFFFFF"/>
                </a:solidFill>
                <a:latin typeface="微软雅黑" pitchFamily="18" charset="0"/>
                <a:cs typeface="微软雅黑" pitchFamily="18" charset="0"/>
              </a:rPr>
              <a:t>量子金福</a:t>
            </a:r>
          </a:p>
          <a:p>
            <a:pPr>
              <a:lnSpc>
                <a:spcPts val="1200"/>
              </a:lnSpc>
              <a:tabLst>
                <a:tab pos="63500" algn="l"/>
                <a:tab pos="127000" algn="l"/>
              </a:tabLst>
            </a:pPr>
            <a:r>
              <a:rPr lang="en-US" altLang="zh-CN" sz="996" dirty="0" smtClean="0">
                <a:solidFill>
                  <a:srgbClr val="FFFFFF"/>
                </a:solidFill>
                <a:latin typeface="微软雅黑" pitchFamily="18" charset="0"/>
                <a:cs typeface="微软雅黑" pitchFamily="18" charset="0"/>
              </a:rPr>
              <a:t>专属借还款</a:t>
            </a:r>
          </a:p>
          <a:p>
            <a:pPr>
              <a:lnSpc>
                <a:spcPts val="1200"/>
              </a:lnSpc>
              <a:tabLst>
                <a:tab pos="63500" algn="l"/>
                <a:tab pos="127000" algn="l"/>
              </a:tabLst>
            </a:pPr>
            <a:r>
              <a:rPr lang="en-US" altLang="zh-CN" dirty="0" smtClean="0"/>
              <a:t>		</a:t>
            </a:r>
            <a:r>
              <a:rPr lang="en-US" altLang="zh-CN" sz="996" dirty="0" smtClean="0">
                <a:solidFill>
                  <a:srgbClr val="FFFFFF"/>
                </a:solidFill>
                <a:latin typeface="微软雅黑" pitchFamily="18" charset="0"/>
                <a:cs typeface="微软雅黑" pitchFamily="18" charset="0"/>
              </a:rPr>
              <a:t>分账户</a:t>
            </a:r>
          </a:p>
        </p:txBody>
      </p:sp>
      <p:sp>
        <p:nvSpPr>
          <p:cNvPr id="41" name="TextBox 1"/>
          <p:cNvSpPr txBox="1"/>
          <p:nvPr/>
        </p:nvSpPr>
        <p:spPr>
          <a:xfrm>
            <a:off x="8318500" y="2374900"/>
            <a:ext cx="368300" cy="317500"/>
          </a:xfrm>
          <a:prstGeom prst="rect">
            <a:avLst/>
          </a:prstGeom>
          <a:noFill/>
        </p:spPr>
        <p:txBody>
          <a:bodyPr wrap="none" lIns="0" tIns="0" rIns="0" rtlCol="0">
            <a:spAutoFit/>
          </a:bodyPr>
          <a:lstStyle/>
          <a:p>
            <a:pPr>
              <a:lnSpc>
                <a:spcPts val="1300"/>
              </a:lnSpc>
              <a:tabLst/>
            </a:pPr>
            <a:r>
              <a:rPr lang="en-US" altLang="zh-CN" sz="996" dirty="0" smtClean="0">
                <a:solidFill>
                  <a:srgbClr val="FFFFFF"/>
                </a:solidFill>
                <a:latin typeface="微软雅黑" pitchFamily="18" charset="0"/>
                <a:cs typeface="微软雅黑" pitchFamily="18" charset="0"/>
              </a:rPr>
              <a:t>供应商</a:t>
            </a:r>
          </a:p>
          <a:p>
            <a:pPr>
              <a:lnSpc>
                <a:spcPts val="1200"/>
              </a:lnSpc>
              <a:tabLst/>
            </a:pPr>
            <a:r>
              <a:rPr lang="en-US" altLang="zh-CN" sz="996" dirty="0" smtClean="0">
                <a:solidFill>
                  <a:srgbClr val="FFFFFF"/>
                </a:solidFill>
                <a:latin typeface="微软雅黑" pitchFamily="18" charset="0"/>
                <a:cs typeface="微软雅黑" pitchFamily="18" charset="0"/>
              </a:rPr>
              <a:t>分账户</a:t>
            </a:r>
          </a:p>
        </p:txBody>
      </p:sp>
      <p:sp>
        <p:nvSpPr>
          <p:cNvPr id="42" name="TextBox 1"/>
          <p:cNvSpPr txBox="1"/>
          <p:nvPr/>
        </p:nvSpPr>
        <p:spPr>
          <a:xfrm>
            <a:off x="4495800" y="2362200"/>
            <a:ext cx="368300" cy="317500"/>
          </a:xfrm>
          <a:prstGeom prst="rect">
            <a:avLst/>
          </a:prstGeom>
          <a:noFill/>
        </p:spPr>
        <p:txBody>
          <a:bodyPr wrap="none" lIns="0" tIns="0" rIns="0" rtlCol="0">
            <a:spAutoFit/>
          </a:bodyPr>
          <a:lstStyle/>
          <a:p>
            <a:pPr>
              <a:lnSpc>
                <a:spcPts val="1300"/>
              </a:lnSpc>
              <a:tabLst/>
            </a:pPr>
            <a:r>
              <a:rPr lang="en-US" altLang="zh-CN" sz="996" dirty="0" smtClean="0">
                <a:solidFill>
                  <a:srgbClr val="FFFFFF"/>
                </a:solidFill>
                <a:latin typeface="微软雅黑" pitchFamily="18" charset="0"/>
                <a:cs typeface="微软雅黑" pitchFamily="18" charset="0"/>
              </a:rPr>
              <a:t>经销商</a:t>
            </a:r>
          </a:p>
          <a:p>
            <a:pPr>
              <a:lnSpc>
                <a:spcPts val="1200"/>
              </a:lnSpc>
              <a:tabLst/>
            </a:pPr>
            <a:r>
              <a:rPr lang="en-US" altLang="zh-CN" sz="996" dirty="0" smtClean="0">
                <a:solidFill>
                  <a:srgbClr val="FFFFFF"/>
                </a:solidFill>
                <a:latin typeface="微软雅黑" pitchFamily="18" charset="0"/>
                <a:cs typeface="微软雅黑" pitchFamily="18" charset="0"/>
              </a:rPr>
              <a:t>分账户</a:t>
            </a:r>
          </a:p>
        </p:txBody>
      </p:sp>
      <p:sp>
        <p:nvSpPr>
          <p:cNvPr id="43" name="TextBox 1"/>
          <p:cNvSpPr txBox="1"/>
          <p:nvPr/>
        </p:nvSpPr>
        <p:spPr>
          <a:xfrm>
            <a:off x="5549900" y="1587500"/>
            <a:ext cx="241300" cy="4699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资金</a:t>
            </a:r>
          </a:p>
          <a:p>
            <a:pPr>
              <a:lnSpc>
                <a:spcPts val="1200"/>
              </a:lnSpc>
              <a:tabLst/>
            </a:pPr>
            <a:r>
              <a:rPr lang="en-US" altLang="zh-CN" sz="996" dirty="0" smtClean="0">
                <a:solidFill>
                  <a:srgbClr val="000000"/>
                </a:solidFill>
                <a:latin typeface="微软雅黑" pitchFamily="18" charset="0"/>
                <a:cs typeface="微软雅黑" pitchFamily="18" charset="0"/>
              </a:rPr>
              <a:t>结算</a:t>
            </a:r>
          </a:p>
          <a:p>
            <a:pPr>
              <a:lnSpc>
                <a:spcPts val="1200"/>
              </a:lnSpc>
              <a:tabLst/>
            </a:pPr>
            <a:r>
              <a:rPr lang="en-US" altLang="zh-CN" sz="996" dirty="0" smtClean="0">
                <a:solidFill>
                  <a:srgbClr val="000000"/>
                </a:solidFill>
                <a:latin typeface="微软雅黑" pitchFamily="18" charset="0"/>
                <a:cs typeface="微软雅黑" pitchFamily="18" charset="0"/>
              </a:rPr>
              <a:t>清分</a:t>
            </a:r>
          </a:p>
        </p:txBody>
      </p:sp>
      <p:sp>
        <p:nvSpPr>
          <p:cNvPr id="44" name="TextBox 1"/>
          <p:cNvSpPr txBox="1"/>
          <p:nvPr/>
        </p:nvSpPr>
        <p:spPr>
          <a:xfrm>
            <a:off x="5270500" y="2628900"/>
            <a:ext cx="698500" cy="1651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3、后续还款</a:t>
            </a:r>
          </a:p>
        </p:txBody>
      </p:sp>
      <p:sp>
        <p:nvSpPr>
          <p:cNvPr id="45" name="TextBox 1"/>
          <p:cNvSpPr txBox="1"/>
          <p:nvPr/>
        </p:nvSpPr>
        <p:spPr>
          <a:xfrm>
            <a:off x="7099300" y="2628900"/>
            <a:ext cx="825500" cy="3175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2、融资款定向</a:t>
            </a:r>
          </a:p>
          <a:p>
            <a:pPr>
              <a:lnSpc>
                <a:spcPts val="1200"/>
              </a:lnSpc>
              <a:tabLst/>
            </a:pPr>
            <a:r>
              <a:rPr lang="en-US" altLang="zh-CN" sz="996" dirty="0" smtClean="0">
                <a:solidFill>
                  <a:srgbClr val="000000"/>
                </a:solidFill>
                <a:latin typeface="微软雅黑" pitchFamily="18" charset="0"/>
                <a:cs typeface="微软雅黑" pitchFamily="18" charset="0"/>
              </a:rPr>
              <a:t>支付</a:t>
            </a:r>
          </a:p>
        </p:txBody>
      </p:sp>
      <p:sp>
        <p:nvSpPr>
          <p:cNvPr id="46" name="TextBox 1"/>
          <p:cNvSpPr txBox="1"/>
          <p:nvPr/>
        </p:nvSpPr>
        <p:spPr>
          <a:xfrm>
            <a:off x="7175500" y="1841500"/>
            <a:ext cx="698500" cy="1651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1、发放授信</a:t>
            </a:r>
          </a:p>
        </p:txBody>
      </p:sp>
      <p:sp>
        <p:nvSpPr>
          <p:cNvPr id="47" name="TextBox 1"/>
          <p:cNvSpPr txBox="1"/>
          <p:nvPr/>
        </p:nvSpPr>
        <p:spPr>
          <a:xfrm>
            <a:off x="4038600" y="622300"/>
            <a:ext cx="4902200" cy="800100"/>
          </a:xfrm>
          <a:prstGeom prst="rect">
            <a:avLst/>
          </a:prstGeom>
          <a:noFill/>
        </p:spPr>
        <p:txBody>
          <a:bodyPr wrap="none" lIns="0" tIns="0" rIns="0" rtlCol="0">
            <a:spAutoFit/>
          </a:bodyPr>
          <a:lstStyle/>
          <a:p>
            <a:pPr>
              <a:lnSpc>
                <a:spcPts val="1400"/>
              </a:lnSpc>
              <a:tabLst>
                <a:tab pos="2819400" algn="l"/>
              </a:tabLst>
            </a:pPr>
            <a:r>
              <a:rPr lang="en-US" altLang="zh-CN" sz="1103" dirty="0" smtClean="0">
                <a:solidFill>
                  <a:srgbClr val="EA5404"/>
                </a:solidFill>
                <a:latin typeface="微软雅黑" pitchFamily="18" charset="0"/>
                <a:cs typeface="微软雅黑" pitchFamily="18" charset="0"/>
              </a:rPr>
              <a:t>★</a:t>
            </a:r>
            <a:r>
              <a:rPr lang="en-US" altLang="zh-CN" sz="1103" dirty="0" smtClean="0">
                <a:latin typeface="Times New Roman" pitchFamily="18" charset="0"/>
                <a:cs typeface="Times New Roman" pitchFamily="18" charset="0"/>
              </a:rPr>
              <a:t> </a:t>
            </a:r>
            <a:r>
              <a:rPr lang="en-US" altLang="zh-CN" sz="1103" b="1" dirty="0" smtClean="0">
                <a:solidFill>
                  <a:srgbClr val="262626"/>
                </a:solidFill>
                <a:latin typeface="微软雅黑" pitchFamily="18" charset="0"/>
                <a:cs typeface="微软雅黑" pitchFamily="18" charset="0"/>
              </a:rPr>
              <a:t>橙e融资：</a:t>
            </a:r>
            <a:r>
              <a:rPr lang="en-US" altLang="zh-CN" sz="1103" dirty="0" smtClean="0">
                <a:solidFill>
                  <a:srgbClr val="262626"/>
                </a:solidFill>
                <a:latin typeface="微软雅黑" pitchFamily="18" charset="0"/>
                <a:cs typeface="微软雅黑" pitchFamily="18" charset="0"/>
              </a:rPr>
              <a:t>管理平台用户融资额度、平台放款申请、白名单维护</a:t>
            </a:r>
          </a:p>
          <a:p>
            <a:pPr>
              <a:lnSpc>
                <a:spcPts val="1700"/>
              </a:lnSpc>
              <a:tabLst>
                <a:tab pos="2819400" algn="l"/>
              </a:tabLst>
            </a:pPr>
            <a:r>
              <a:rPr lang="en-US" altLang="zh-CN" sz="1103" dirty="0" smtClean="0">
                <a:solidFill>
                  <a:srgbClr val="EA5404"/>
                </a:solidFill>
                <a:latin typeface="微软雅黑" pitchFamily="18" charset="0"/>
                <a:cs typeface="微软雅黑" pitchFamily="18" charset="0"/>
              </a:rPr>
              <a:t>★</a:t>
            </a:r>
            <a:r>
              <a:rPr lang="en-US" altLang="zh-CN" sz="1103" dirty="0" smtClean="0">
                <a:latin typeface="Times New Roman" pitchFamily="18" charset="0"/>
                <a:cs typeface="Times New Roman" pitchFamily="18" charset="0"/>
              </a:rPr>
              <a:t> </a:t>
            </a:r>
            <a:r>
              <a:rPr lang="en-US" altLang="zh-CN" sz="1103" b="1" dirty="0" smtClean="0">
                <a:solidFill>
                  <a:srgbClr val="262626"/>
                </a:solidFill>
                <a:latin typeface="微软雅黑" pitchFamily="18" charset="0"/>
                <a:cs typeface="微软雅黑" pitchFamily="18" charset="0"/>
              </a:rPr>
              <a:t>电商见证宝系统：</a:t>
            </a:r>
            <a:r>
              <a:rPr lang="en-US" altLang="zh-CN" sz="1103" dirty="0" smtClean="0">
                <a:solidFill>
                  <a:srgbClr val="262626"/>
                </a:solidFill>
                <a:latin typeface="微软雅黑" pitchFamily="18" charset="0"/>
                <a:cs typeface="微软雅黑" pitchFamily="18" charset="0"/>
              </a:rPr>
              <a:t>白名单控制、贷款资金定向流转、借款人交易信息自动推送</a:t>
            </a:r>
          </a:p>
          <a:p>
            <a:pPr>
              <a:lnSpc>
                <a:spcPts val="1700"/>
              </a:lnSpc>
              <a:tabLst>
                <a:tab pos="2819400" algn="l"/>
              </a:tabLst>
            </a:pPr>
            <a:r>
              <a:rPr lang="en-US" altLang="zh-CN" sz="1103" dirty="0" smtClean="0">
                <a:solidFill>
                  <a:srgbClr val="EA5404"/>
                </a:solidFill>
                <a:latin typeface="微软雅黑" pitchFamily="18" charset="0"/>
                <a:cs typeface="微软雅黑" pitchFamily="18" charset="0"/>
              </a:rPr>
              <a:t>★</a:t>
            </a:r>
            <a:r>
              <a:rPr lang="en-US" altLang="zh-CN" sz="1103" dirty="0" smtClean="0">
                <a:latin typeface="Times New Roman" pitchFamily="18" charset="0"/>
                <a:cs typeface="Times New Roman" pitchFamily="18" charset="0"/>
              </a:rPr>
              <a:t> </a:t>
            </a:r>
            <a:r>
              <a:rPr lang="en-US" altLang="zh-CN" sz="1103" b="1" dirty="0" smtClean="0">
                <a:solidFill>
                  <a:srgbClr val="262626"/>
                </a:solidFill>
                <a:latin typeface="微软雅黑" pitchFamily="18" charset="0"/>
                <a:cs typeface="微软雅黑" pitchFamily="18" charset="0"/>
              </a:rPr>
              <a:t>KYB风控理念：</a:t>
            </a:r>
            <a:r>
              <a:rPr lang="en-US" altLang="zh-CN" sz="1103" dirty="0" smtClean="0">
                <a:solidFill>
                  <a:srgbClr val="262626"/>
                </a:solidFill>
                <a:latin typeface="微软雅黑" pitchFamily="18" charset="0"/>
                <a:cs typeface="微软雅黑" pitchFamily="18" charset="0"/>
              </a:rPr>
              <a:t>关注数据质量与反欺诈风险控制</a:t>
            </a:r>
          </a:p>
          <a:p>
            <a:pPr>
              <a:lnSpc>
                <a:spcPts val="1500"/>
              </a:lnSpc>
              <a:tabLst>
                <a:tab pos="2819400" algn="l"/>
              </a:tabLst>
            </a:pPr>
            <a:r>
              <a:rPr lang="en-US" altLang="zh-CN" dirty="0" smtClean="0"/>
              <a:t>	</a:t>
            </a:r>
            <a:r>
              <a:rPr lang="en-US" altLang="zh-CN" sz="996" dirty="0" smtClean="0">
                <a:solidFill>
                  <a:srgbClr val="000000"/>
                </a:solidFill>
                <a:latin typeface="微软雅黑" pitchFamily="18" charset="0"/>
                <a:cs typeface="微软雅黑" pitchFamily="18" charset="0"/>
              </a:rPr>
              <a:t>白名单维护、动账通知</a:t>
            </a:r>
          </a:p>
        </p:txBody>
      </p:sp>
      <p:sp>
        <p:nvSpPr>
          <p:cNvPr id="48" name="TextBox 1"/>
          <p:cNvSpPr txBox="1"/>
          <p:nvPr/>
        </p:nvSpPr>
        <p:spPr>
          <a:xfrm>
            <a:off x="4330700" y="4457700"/>
            <a:ext cx="431800" cy="457200"/>
          </a:xfrm>
          <a:prstGeom prst="rect">
            <a:avLst/>
          </a:prstGeom>
          <a:noFill/>
        </p:spPr>
        <p:txBody>
          <a:bodyPr wrap="none" lIns="0" tIns="0" rIns="0" rtlCol="0">
            <a:spAutoFit/>
          </a:bodyPr>
          <a:lstStyle/>
          <a:p>
            <a:pPr>
              <a:lnSpc>
                <a:spcPts val="3600"/>
              </a:lnSpc>
              <a:tabLst/>
            </a:pPr>
            <a:r>
              <a:rPr lang="en-US" altLang="zh-CN" sz="2795" dirty="0" smtClean="0">
                <a:solidFill>
                  <a:srgbClr val="FFFFFF"/>
                </a:solidFill>
                <a:latin typeface="微软雅黑" pitchFamily="18" charset="0"/>
                <a:cs typeface="微软雅黑" pitchFamily="18" charset="0"/>
              </a:rPr>
              <a:t>VS</a:t>
            </a:r>
          </a:p>
        </p:txBody>
      </p:sp>
      <p:sp>
        <p:nvSpPr>
          <p:cNvPr id="49" name="TextBox 1"/>
          <p:cNvSpPr txBox="1"/>
          <p:nvPr/>
        </p:nvSpPr>
        <p:spPr>
          <a:xfrm>
            <a:off x="4978400" y="3327400"/>
            <a:ext cx="3937000" cy="711200"/>
          </a:xfrm>
          <a:prstGeom prst="rect">
            <a:avLst/>
          </a:prstGeom>
          <a:noFill/>
        </p:spPr>
        <p:txBody>
          <a:bodyPr wrap="none" lIns="0" tIns="0" rIns="0" rtlCol="0">
            <a:spAutoFit/>
          </a:bodyPr>
          <a:lstStyle/>
          <a:p>
            <a:pPr>
              <a:lnSpc>
                <a:spcPts val="2000"/>
              </a:lnSpc>
              <a:tabLst/>
            </a:pPr>
            <a:r>
              <a:rPr lang="en-US" altLang="zh-CN" sz="1596" b="1" dirty="0" smtClean="0">
                <a:solidFill>
                  <a:srgbClr val="262626"/>
                </a:solidFill>
                <a:latin typeface="微软雅黑" pitchFamily="18" charset="0"/>
                <a:cs typeface="微软雅黑" pitchFamily="18" charset="0"/>
              </a:rPr>
              <a:t>前期融资方案</a:t>
            </a:r>
          </a:p>
          <a:p>
            <a:pPr>
              <a:lnSpc>
                <a:spcPts val="2200"/>
              </a:lnSpc>
              <a:tabLst/>
            </a:pPr>
            <a:r>
              <a:rPr lang="en-US" altLang="zh-CN" sz="1103" dirty="0" smtClean="0">
                <a:solidFill>
                  <a:srgbClr val="000000"/>
                </a:solidFill>
                <a:latin typeface="微软雅黑" pitchFamily="18" charset="0"/>
                <a:cs typeface="微软雅黑" pitchFamily="18" charset="0"/>
              </a:rPr>
              <a:t>客户的提、还款及违约情况由平台统计，我行手工抽查验证，缺</a:t>
            </a:r>
          </a:p>
          <a:p>
            <a:pPr>
              <a:lnSpc>
                <a:spcPts val="1300"/>
              </a:lnSpc>
              <a:tabLst/>
            </a:pPr>
            <a:r>
              <a:rPr lang="en-US" altLang="zh-CN" sz="1103" dirty="0" smtClean="0">
                <a:solidFill>
                  <a:srgbClr val="000000"/>
                </a:solidFill>
                <a:latin typeface="微软雅黑" pitchFamily="18" charset="0"/>
                <a:cs typeface="微软雅黑" pitchFamily="18" charset="0"/>
              </a:rPr>
              <a:t>乏穿透管理工具</a:t>
            </a:r>
          </a:p>
        </p:txBody>
      </p:sp>
      <p:sp>
        <p:nvSpPr>
          <p:cNvPr id="50" name="TextBox 1"/>
          <p:cNvSpPr txBox="1"/>
          <p:nvPr/>
        </p:nvSpPr>
        <p:spPr>
          <a:xfrm>
            <a:off x="127000" y="3327400"/>
            <a:ext cx="4089400" cy="787400"/>
          </a:xfrm>
          <a:prstGeom prst="rect">
            <a:avLst/>
          </a:prstGeom>
          <a:noFill/>
        </p:spPr>
        <p:txBody>
          <a:bodyPr wrap="none" lIns="0" tIns="0" rIns="0" rtlCol="0">
            <a:spAutoFit/>
          </a:bodyPr>
          <a:lstStyle/>
          <a:p>
            <a:pPr>
              <a:lnSpc>
                <a:spcPts val="2000"/>
              </a:lnSpc>
              <a:tabLst>
                <a:tab pos="2463800" algn="l"/>
              </a:tabLst>
            </a:pPr>
            <a:r>
              <a:rPr lang="en-US" altLang="zh-CN" dirty="0" smtClean="0"/>
              <a:t>	</a:t>
            </a:r>
            <a:r>
              <a:rPr lang="en-US" altLang="zh-CN" sz="1596" b="1" dirty="0" smtClean="0">
                <a:solidFill>
                  <a:srgbClr val="262626"/>
                </a:solidFill>
                <a:latin typeface="微软雅黑" pitchFamily="18" charset="0"/>
                <a:cs typeface="微软雅黑" pitchFamily="18" charset="0"/>
              </a:rPr>
              <a:t>量子金福融资方案</a:t>
            </a:r>
          </a:p>
          <a:p>
            <a:pPr>
              <a:lnSpc>
                <a:spcPts val="1000"/>
              </a:lnSpc>
            </a:pPr>
            <a:endParaRPr lang="en-US" altLang="zh-CN" dirty="0" smtClean="0"/>
          </a:p>
          <a:p>
            <a:pPr>
              <a:lnSpc>
                <a:spcPts val="1800"/>
              </a:lnSpc>
              <a:tabLst>
                <a:tab pos="2463800" algn="l"/>
              </a:tabLst>
            </a:pPr>
            <a:r>
              <a:rPr lang="en-US" altLang="zh-CN" sz="1103" dirty="0" smtClean="0">
                <a:solidFill>
                  <a:srgbClr val="000000"/>
                </a:solidFill>
                <a:latin typeface="微软雅黑" pitchFamily="18" charset="0"/>
                <a:cs typeface="微软雅黑" pitchFamily="18" charset="0"/>
              </a:rPr>
              <a:t>信贷资金在见证宝体系内封闭运转，操作实行穿透式审查，贷后</a:t>
            </a:r>
          </a:p>
          <a:p>
            <a:pPr>
              <a:lnSpc>
                <a:spcPts val="1300"/>
              </a:lnSpc>
              <a:tabLst>
                <a:tab pos="2463800" algn="l"/>
              </a:tabLst>
            </a:pPr>
            <a:r>
              <a:rPr lang="en-US" altLang="zh-CN" sz="1103" dirty="0" smtClean="0">
                <a:solidFill>
                  <a:srgbClr val="000000"/>
                </a:solidFill>
                <a:latin typeface="微软雅黑" pitchFamily="18" charset="0"/>
                <a:cs typeface="微软雅黑" pitchFamily="18" charset="0"/>
              </a:rPr>
              <a:t>管理实现自动控制</a:t>
            </a:r>
          </a:p>
        </p:txBody>
      </p:sp>
      <p:sp>
        <p:nvSpPr>
          <p:cNvPr id="51" name="TextBox 1"/>
          <p:cNvSpPr txBox="1"/>
          <p:nvPr/>
        </p:nvSpPr>
        <p:spPr>
          <a:xfrm>
            <a:off x="698500" y="4381500"/>
            <a:ext cx="3403600" cy="1498600"/>
          </a:xfrm>
          <a:prstGeom prst="rect">
            <a:avLst/>
          </a:prstGeom>
          <a:noFill/>
        </p:spPr>
        <p:txBody>
          <a:bodyPr wrap="none" lIns="0" tIns="0" rIns="0" rtlCol="0">
            <a:spAutoFit/>
          </a:bodyPr>
          <a:lstStyle/>
          <a:p>
            <a:pPr>
              <a:lnSpc>
                <a:spcPts val="1400"/>
              </a:lnSpc>
              <a:tabLst>
                <a:tab pos="279400" algn="l"/>
                <a:tab pos="787400" algn="l"/>
              </a:tabLst>
            </a:pPr>
            <a:r>
              <a:rPr lang="en-US" altLang="zh-CN" sz="1103" dirty="0" smtClean="0">
                <a:solidFill>
                  <a:srgbClr val="000000"/>
                </a:solidFill>
                <a:latin typeface="微软雅黑" pitchFamily="18" charset="0"/>
                <a:cs typeface="微软雅黑" pitchFamily="18" charset="0"/>
              </a:rPr>
              <a:t>增加线上交易数据获取、终端客户准入审批、贷后风险</a:t>
            </a:r>
          </a:p>
          <a:p>
            <a:pPr>
              <a:lnSpc>
                <a:spcPts val="1300"/>
              </a:lnSpc>
              <a:tabLst>
                <a:tab pos="279400" algn="l"/>
                <a:tab pos="787400" algn="l"/>
              </a:tabLst>
            </a:pPr>
            <a:r>
              <a:rPr lang="en-US" altLang="zh-CN" sz="1103" dirty="0" smtClean="0">
                <a:solidFill>
                  <a:srgbClr val="000000"/>
                </a:solidFill>
                <a:latin typeface="微软雅黑" pitchFamily="18" charset="0"/>
                <a:cs typeface="微软雅黑" pitchFamily="18" charset="0"/>
              </a:rPr>
              <a:t>管控等功能，引用了KYB风控理念</a:t>
            </a:r>
          </a:p>
          <a:p>
            <a:pPr>
              <a:lnSpc>
                <a:spcPts val="1000"/>
              </a:lnSpc>
            </a:pPr>
            <a:endParaRPr lang="en-US" altLang="zh-CN" dirty="0" smtClean="0"/>
          </a:p>
          <a:p>
            <a:pPr>
              <a:lnSpc>
                <a:spcPts val="2200"/>
              </a:lnSpc>
              <a:tabLst>
                <a:tab pos="279400" algn="l"/>
                <a:tab pos="787400" algn="l"/>
              </a:tabLst>
            </a:pPr>
            <a:r>
              <a:rPr lang="en-US" altLang="zh-CN" dirty="0" smtClean="0"/>
              <a:t>	</a:t>
            </a:r>
            <a:r>
              <a:rPr lang="en-US" altLang="zh-CN" sz="1103" dirty="0" smtClean="0">
                <a:solidFill>
                  <a:srgbClr val="000000"/>
                </a:solidFill>
                <a:latin typeface="微软雅黑" pitchFamily="18" charset="0"/>
                <a:cs typeface="微软雅黑" pitchFamily="18" charset="0"/>
              </a:rPr>
              <a:t>贷前穿透性审查、线上放款操作显著提升了平台融</a:t>
            </a:r>
          </a:p>
          <a:p>
            <a:pPr>
              <a:lnSpc>
                <a:spcPts val="1300"/>
              </a:lnSpc>
              <a:tabLst>
                <a:tab pos="279400" algn="l"/>
                <a:tab pos="787400" algn="l"/>
              </a:tabLst>
            </a:pPr>
            <a:r>
              <a:rPr lang="en-US" altLang="zh-CN" dirty="0" smtClean="0"/>
              <a:t>	</a:t>
            </a:r>
            <a:r>
              <a:rPr lang="en-US" altLang="zh-CN" sz="1103" dirty="0" smtClean="0">
                <a:solidFill>
                  <a:srgbClr val="000000"/>
                </a:solidFill>
                <a:latin typeface="微软雅黑" pitchFamily="18" charset="0"/>
                <a:cs typeface="微软雅黑" pitchFamily="18" charset="0"/>
              </a:rPr>
              <a:t>资的放款效率</a:t>
            </a:r>
          </a:p>
          <a:p>
            <a:pPr>
              <a:lnSpc>
                <a:spcPts val="1000"/>
              </a:lnSpc>
            </a:pPr>
            <a:endParaRPr lang="en-US" altLang="zh-CN" dirty="0" smtClean="0"/>
          </a:p>
          <a:p>
            <a:pPr>
              <a:lnSpc>
                <a:spcPts val="2200"/>
              </a:lnSpc>
              <a:tabLst>
                <a:tab pos="279400" algn="l"/>
                <a:tab pos="787400" algn="l"/>
              </a:tabLst>
            </a:pPr>
            <a:r>
              <a:rPr lang="en-US" altLang="zh-CN" dirty="0" smtClean="0"/>
              <a:t>		</a:t>
            </a:r>
            <a:r>
              <a:rPr lang="en-US" altLang="zh-CN" sz="1106" dirty="0" smtClean="0">
                <a:solidFill>
                  <a:srgbClr val="000000"/>
                </a:solidFill>
                <a:latin typeface="微软雅黑" pitchFamily="18" charset="0"/>
                <a:cs typeface="微软雅黑" pitchFamily="18" charset="0"/>
              </a:rPr>
              <a:t>整合了橙e融资与电商见证宝系统，实现了</a:t>
            </a:r>
          </a:p>
          <a:p>
            <a:pPr>
              <a:lnSpc>
                <a:spcPts val="1300"/>
              </a:lnSpc>
              <a:tabLst>
                <a:tab pos="279400" algn="l"/>
                <a:tab pos="787400" algn="l"/>
              </a:tabLst>
            </a:pPr>
            <a:r>
              <a:rPr lang="en-US" altLang="zh-CN" dirty="0" smtClean="0"/>
              <a:t>		</a:t>
            </a:r>
            <a:r>
              <a:rPr lang="en-US" altLang="zh-CN" sz="1103" dirty="0" smtClean="0">
                <a:solidFill>
                  <a:srgbClr val="000000"/>
                </a:solidFill>
                <a:latin typeface="微软雅黑" pitchFamily="18" charset="0"/>
                <a:cs typeface="微软雅黑" pitchFamily="18" charset="0"/>
              </a:rPr>
              <a:t>多方数据采集和交互验证</a:t>
            </a:r>
          </a:p>
        </p:txBody>
      </p:sp>
      <p:sp>
        <p:nvSpPr>
          <p:cNvPr id="52" name="TextBox 1"/>
          <p:cNvSpPr txBox="1"/>
          <p:nvPr/>
        </p:nvSpPr>
        <p:spPr>
          <a:xfrm>
            <a:off x="4991100" y="4318000"/>
            <a:ext cx="3657600" cy="14605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数据要素线下传送，字段缺失，信息不全，对终端客户直接</a:t>
            </a:r>
          </a:p>
          <a:p>
            <a:pPr>
              <a:lnSpc>
                <a:spcPts val="1300"/>
              </a:lnSpc>
              <a:tabLst/>
            </a:pPr>
            <a:r>
              <a:rPr lang="en-US" altLang="zh-CN" sz="1103" dirty="0" smtClean="0">
                <a:solidFill>
                  <a:srgbClr val="000000"/>
                </a:solidFill>
                <a:latin typeface="微软雅黑" pitchFamily="18" charset="0"/>
                <a:cs typeface="微软雅黑" pitchFamily="18" charset="0"/>
              </a:rPr>
              <a:t>开发缺乏数据支持</a:t>
            </a:r>
          </a:p>
          <a:p>
            <a:pPr>
              <a:lnSpc>
                <a:spcPts val="1000"/>
              </a:lnSpc>
            </a:pPr>
            <a:endParaRPr lang="en-US" altLang="zh-CN" dirty="0" smtClean="0"/>
          </a:p>
          <a:p>
            <a:pPr>
              <a:lnSpc>
                <a:spcPts val="1000"/>
              </a:lnSpc>
            </a:pPr>
            <a:endParaRPr lang="en-US" altLang="zh-CN" dirty="0" smtClean="0"/>
          </a:p>
          <a:p>
            <a:pPr>
              <a:lnSpc>
                <a:spcPts val="1700"/>
              </a:lnSpc>
              <a:tabLst/>
            </a:pPr>
            <a:r>
              <a:rPr lang="en-US" altLang="zh-CN" sz="1103" dirty="0" smtClean="0">
                <a:solidFill>
                  <a:srgbClr val="000000"/>
                </a:solidFill>
                <a:latin typeface="微软雅黑" pitchFamily="18" charset="0"/>
                <a:cs typeface="微软雅黑" pitchFamily="18" charset="0"/>
              </a:rPr>
              <a:t>银行人工审核，线下操作，风险大、效率低</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pPr>
            <a:r>
              <a:rPr lang="en-US" altLang="zh-CN" sz="1103" dirty="0" smtClean="0">
                <a:solidFill>
                  <a:srgbClr val="000000"/>
                </a:solidFill>
                <a:latin typeface="微软雅黑" pitchFamily="18" charset="0"/>
                <a:cs typeface="微软雅黑" pitchFamily="18" charset="0"/>
              </a:rPr>
              <a:t>各类交易信息均为平台方提供，风险大</a:t>
            </a:r>
          </a:p>
        </p:txBody>
      </p:sp>
      <p:sp>
        <p:nvSpPr>
          <p:cNvPr id="53" name="TextBox 1"/>
          <p:cNvSpPr txBox="1"/>
          <p:nvPr/>
        </p:nvSpPr>
        <p:spPr>
          <a:xfrm>
            <a:off x="215900" y="3035300"/>
            <a:ext cx="3670300" cy="190500"/>
          </a:xfrm>
          <a:prstGeom prst="rect">
            <a:avLst/>
          </a:prstGeom>
          <a:noFill/>
        </p:spPr>
        <p:txBody>
          <a:bodyPr wrap="none" lIns="0" tIns="0" rIns="0" rtlCol="0">
            <a:spAutoFit/>
          </a:bodyPr>
          <a:lstStyle/>
          <a:p>
            <a:pPr>
              <a:lnSpc>
                <a:spcPts val="1500"/>
              </a:lnSpc>
              <a:tabLst/>
            </a:pPr>
            <a:r>
              <a:rPr lang="en-US" altLang="zh-CN" sz="1200" b="1" dirty="0" smtClean="0">
                <a:solidFill>
                  <a:srgbClr val="C00000"/>
                </a:solidFill>
                <a:latin typeface="微软雅黑" pitchFamily="18" charset="0"/>
                <a:cs typeface="微软雅黑" pitchFamily="18" charset="0"/>
              </a:rPr>
              <a:t>元</a:t>
            </a:r>
            <a:r>
              <a:rPr lang="en-US" altLang="zh-CN" sz="1200" dirty="0" smtClean="0">
                <a:solidFill>
                  <a:srgbClr val="262626"/>
                </a:solidFill>
                <a:latin typeface="微软雅黑" pitchFamily="18" charset="0"/>
                <a:cs typeface="微软雅黑" pitchFamily="18" charset="0"/>
              </a:rPr>
              <a:t>，为我行KYB模式的营销、推广作出了有益的尝试。</a:t>
            </a:r>
          </a:p>
        </p:txBody>
      </p:sp>
      <p:sp>
        <p:nvSpPr>
          <p:cNvPr id="54" name="TextBox 1"/>
          <p:cNvSpPr txBox="1"/>
          <p:nvPr/>
        </p:nvSpPr>
        <p:spPr>
          <a:xfrm>
            <a:off x="241300" y="698500"/>
            <a:ext cx="3467100" cy="850900"/>
          </a:xfrm>
          <a:prstGeom prst="rect">
            <a:avLst/>
          </a:prstGeom>
          <a:noFill/>
        </p:spPr>
        <p:txBody>
          <a:bodyPr wrap="none" lIns="0" tIns="0" rIns="0" rtlCol="0">
            <a:spAutoFit/>
          </a:bodyPr>
          <a:lstStyle/>
          <a:p>
            <a:pPr>
              <a:lnSpc>
                <a:spcPts val="1500"/>
              </a:lnSpc>
              <a:tabLst>
                <a:tab pos="317500" algn="l"/>
              </a:tabLst>
            </a:pPr>
            <a:r>
              <a:rPr lang="en-US" altLang="zh-CN" dirty="0" smtClean="0"/>
              <a:t>	</a:t>
            </a:r>
            <a:r>
              <a:rPr lang="en-US" altLang="zh-CN" sz="1202" b="1" dirty="0" smtClean="0">
                <a:solidFill>
                  <a:srgbClr val="000000"/>
                </a:solidFill>
                <a:latin typeface="微软雅黑" pitchFamily="18" charset="0"/>
                <a:cs typeface="微软雅黑" pitchFamily="18" charset="0"/>
              </a:rPr>
              <a:t>中驰车福</a:t>
            </a:r>
            <a:r>
              <a:rPr lang="en-US" altLang="zh-CN" sz="1202" dirty="0" smtClean="0">
                <a:solidFill>
                  <a:srgbClr val="000000"/>
                </a:solidFill>
                <a:latin typeface="微软雅黑" pitchFamily="18" charset="0"/>
                <a:cs typeface="微软雅黑" pitchFamily="18" charset="0"/>
              </a:rPr>
              <a:t>创立于2010年，是国内领先的汽车配</a:t>
            </a:r>
          </a:p>
          <a:p>
            <a:pPr>
              <a:lnSpc>
                <a:spcPts val="1700"/>
              </a:lnSpc>
              <a:tabLst>
                <a:tab pos="317500" algn="l"/>
              </a:tabLst>
            </a:pPr>
            <a:r>
              <a:rPr lang="en-US" altLang="zh-CN" sz="1200" dirty="0" smtClean="0">
                <a:solidFill>
                  <a:srgbClr val="000000"/>
                </a:solidFill>
                <a:latin typeface="微软雅黑" pitchFamily="18" charset="0"/>
                <a:cs typeface="微软雅黑" pitchFamily="18" charset="0"/>
              </a:rPr>
              <a:t>件供应链服务云平台。2015年获得A轮1亿元融资，</a:t>
            </a:r>
          </a:p>
          <a:p>
            <a:pPr>
              <a:lnSpc>
                <a:spcPts val="1700"/>
              </a:lnSpc>
              <a:tabLst>
                <a:tab pos="317500" algn="l"/>
              </a:tabLst>
            </a:pPr>
            <a:r>
              <a:rPr lang="en-US" altLang="zh-CN" sz="1200" dirty="0" smtClean="0">
                <a:solidFill>
                  <a:srgbClr val="000000"/>
                </a:solidFill>
                <a:latin typeface="微软雅黑" pitchFamily="18" charset="0"/>
                <a:cs typeface="微软雅黑" pitchFamily="18" charset="0"/>
              </a:rPr>
              <a:t>2016年获得4.2亿元融资。平台接入我行电商见证宝</a:t>
            </a:r>
          </a:p>
          <a:p>
            <a:pPr>
              <a:lnSpc>
                <a:spcPts val="1700"/>
              </a:lnSpc>
              <a:tabLst>
                <a:tab pos="317500" algn="l"/>
              </a:tabLst>
            </a:pPr>
            <a:r>
              <a:rPr lang="en-US" altLang="zh-CN" sz="1200" dirty="0" smtClean="0">
                <a:solidFill>
                  <a:srgbClr val="000000"/>
                </a:solidFill>
                <a:latin typeface="微软雅黑" pitchFamily="18" charset="0"/>
                <a:cs typeface="微软雅黑" pitchFamily="18" charset="0"/>
              </a:rPr>
              <a:t>服务。</a:t>
            </a:r>
          </a:p>
        </p:txBody>
      </p:sp>
      <p:sp>
        <p:nvSpPr>
          <p:cNvPr id="55" name="TextBox 1"/>
          <p:cNvSpPr txBox="1"/>
          <p:nvPr/>
        </p:nvSpPr>
        <p:spPr>
          <a:xfrm>
            <a:off x="241300" y="1574800"/>
            <a:ext cx="3505200" cy="635000"/>
          </a:xfrm>
          <a:prstGeom prst="rect">
            <a:avLst/>
          </a:prstGeom>
          <a:noFill/>
        </p:spPr>
        <p:txBody>
          <a:bodyPr wrap="none" lIns="0" tIns="0" rIns="0" rtlCol="0">
            <a:spAutoFit/>
          </a:bodyPr>
          <a:lstStyle/>
          <a:p>
            <a:pPr>
              <a:lnSpc>
                <a:spcPts val="1500"/>
              </a:lnSpc>
              <a:tabLst>
                <a:tab pos="3175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量子金福</a:t>
            </a:r>
            <a:r>
              <a:rPr lang="en-US" altLang="zh-CN" sz="1200" dirty="0" smtClean="0">
                <a:solidFill>
                  <a:srgbClr val="000000"/>
                </a:solidFill>
                <a:latin typeface="微软雅黑" pitchFamily="18" charset="0"/>
                <a:cs typeface="微软雅黑" pitchFamily="18" charset="0"/>
              </a:rPr>
              <a:t>创立于2015年，基于中驰车福的业务</a:t>
            </a:r>
          </a:p>
          <a:p>
            <a:pPr>
              <a:lnSpc>
                <a:spcPts val="1700"/>
              </a:lnSpc>
              <a:tabLst>
                <a:tab pos="317500" algn="l"/>
              </a:tabLst>
            </a:pPr>
            <a:r>
              <a:rPr lang="en-US" altLang="zh-CN" sz="1200" dirty="0" smtClean="0">
                <a:solidFill>
                  <a:srgbClr val="000000"/>
                </a:solidFill>
                <a:latin typeface="微软雅黑" pitchFamily="18" charset="0"/>
                <a:cs typeface="微软雅黑" pitchFamily="18" charset="0"/>
              </a:rPr>
              <a:t>场景提供在线供应链金融产品。我行与其合作平台金</a:t>
            </a:r>
          </a:p>
          <a:p>
            <a:pPr>
              <a:lnSpc>
                <a:spcPts val="1700"/>
              </a:lnSpc>
              <a:tabLst>
                <a:tab pos="317500" algn="l"/>
              </a:tabLst>
            </a:pPr>
            <a:r>
              <a:rPr lang="en-US" altLang="zh-CN" sz="1200" dirty="0" smtClean="0">
                <a:solidFill>
                  <a:srgbClr val="000000"/>
                </a:solidFill>
                <a:latin typeface="微软雅黑" pitchFamily="18" charset="0"/>
                <a:cs typeface="微软雅黑" pitchFamily="18" charset="0"/>
              </a:rPr>
              <a:t>融模式，向中驰车服平台的经销商进行线上采购提供</a:t>
            </a:r>
          </a:p>
        </p:txBody>
      </p:sp>
      <p:sp>
        <p:nvSpPr>
          <p:cNvPr id="56" name="TextBox 1"/>
          <p:cNvSpPr txBox="1"/>
          <p:nvPr/>
        </p:nvSpPr>
        <p:spPr>
          <a:xfrm>
            <a:off x="215900" y="2235200"/>
            <a:ext cx="3530600" cy="787400"/>
          </a:xfrm>
          <a:prstGeom prst="rect">
            <a:avLst/>
          </a:prstGeom>
          <a:noFill/>
        </p:spPr>
        <p:txBody>
          <a:bodyPr wrap="none" lIns="0" tIns="0" rIns="0" rtlCol="0">
            <a:spAutoFit/>
          </a:bodyPr>
          <a:lstStyle/>
          <a:p>
            <a:pPr>
              <a:lnSpc>
                <a:spcPts val="1500"/>
              </a:lnSpc>
              <a:tabLst>
                <a:tab pos="25400" algn="l"/>
                <a:tab pos="317500" algn="l"/>
              </a:tabLst>
            </a:pPr>
            <a:r>
              <a:rPr lang="en-US" altLang="zh-CN" dirty="0" smtClean="0"/>
              <a:t>	</a:t>
            </a:r>
            <a:r>
              <a:rPr lang="en-US" altLang="zh-CN" sz="1200" dirty="0" smtClean="0">
                <a:solidFill>
                  <a:srgbClr val="000000"/>
                </a:solidFill>
                <a:latin typeface="微软雅黑" pitchFamily="18" charset="0"/>
                <a:cs typeface="微软雅黑" pitchFamily="18" charset="0"/>
              </a:rPr>
              <a:t>融资手段。</a:t>
            </a:r>
          </a:p>
          <a:p>
            <a:pPr>
              <a:lnSpc>
                <a:spcPts val="1000"/>
              </a:lnSpc>
            </a:pPr>
            <a:endParaRPr lang="en-US" altLang="zh-CN" dirty="0" smtClean="0"/>
          </a:p>
          <a:p>
            <a:pPr>
              <a:lnSpc>
                <a:spcPts val="2000"/>
              </a:lnSpc>
              <a:tabLst>
                <a:tab pos="25400" algn="l"/>
                <a:tab pos="317500" algn="l"/>
              </a:tabLst>
            </a:pPr>
            <a:r>
              <a:rPr lang="en-US" altLang="zh-CN" dirty="0" smtClean="0"/>
              <a:t>		</a:t>
            </a:r>
            <a:r>
              <a:rPr lang="en-US" altLang="zh-CN" sz="1200" dirty="0" smtClean="0">
                <a:solidFill>
                  <a:srgbClr val="262626"/>
                </a:solidFill>
                <a:latin typeface="微软雅黑" pitchFamily="18" charset="0"/>
                <a:cs typeface="微软雅黑" pitchFamily="18" charset="0"/>
              </a:rPr>
              <a:t>在平台金融+电商见证宝模式的支持下，北京分</a:t>
            </a:r>
          </a:p>
          <a:p>
            <a:pPr>
              <a:lnSpc>
                <a:spcPts val="1700"/>
              </a:lnSpc>
              <a:tabLst>
                <a:tab pos="25400" algn="l"/>
                <a:tab pos="317500" algn="l"/>
              </a:tabLst>
            </a:pPr>
            <a:r>
              <a:rPr lang="en-US" altLang="zh-CN" sz="1200" dirty="0" smtClean="0">
                <a:solidFill>
                  <a:srgbClr val="262626"/>
                </a:solidFill>
                <a:latin typeface="微软雅黑" pitchFamily="18" charset="0"/>
                <a:cs typeface="微软雅黑" pitchFamily="18" charset="0"/>
              </a:rPr>
              <a:t>行平台获客超过</a:t>
            </a:r>
            <a:r>
              <a:rPr lang="en-US" altLang="zh-CN" sz="1200" b="1" dirty="0" smtClean="0">
                <a:solidFill>
                  <a:srgbClr val="C00000"/>
                </a:solidFill>
                <a:latin typeface="微软雅黑" pitchFamily="18" charset="0"/>
                <a:cs typeface="微软雅黑" pitchFamily="18" charset="0"/>
              </a:rPr>
              <a:t>800户</a:t>
            </a:r>
            <a:r>
              <a:rPr lang="en-US" altLang="zh-CN" sz="1200" dirty="0" smtClean="0">
                <a:solidFill>
                  <a:srgbClr val="262626"/>
                </a:solidFill>
                <a:latin typeface="微软雅黑" pitchFamily="18" charset="0"/>
                <a:cs typeface="微软雅黑" pitchFamily="18" charset="0"/>
              </a:rPr>
              <a:t>，累计发放融资超过</a:t>
            </a:r>
            <a:r>
              <a:rPr lang="en-US" altLang="zh-CN" sz="1200" b="1" dirty="0" smtClean="0">
                <a:solidFill>
                  <a:srgbClr val="C00000"/>
                </a:solidFill>
                <a:latin typeface="微软雅黑" pitchFamily="18" charset="0"/>
                <a:cs typeface="微软雅黑" pitchFamily="18" charset="0"/>
              </a:rPr>
              <a:t>3000万</a:t>
            </a:r>
          </a:p>
        </p:txBody>
      </p:sp>
      <p:sp>
        <p:nvSpPr>
          <p:cNvPr id="57" name="TextBox 1"/>
          <p:cNvSpPr txBox="1"/>
          <p:nvPr/>
        </p:nvSpPr>
        <p:spPr>
          <a:xfrm>
            <a:off x="279400" y="215900"/>
            <a:ext cx="6108700" cy="330200"/>
          </a:xfrm>
          <a:prstGeom prst="rect">
            <a:avLst/>
          </a:prstGeom>
          <a:noFill/>
        </p:spPr>
        <p:txBody>
          <a:bodyPr wrap="none" lIns="0" tIns="0" rIns="0" rtlCol="0">
            <a:spAutoFit/>
          </a:bodyPr>
          <a:lstStyle/>
          <a:p>
            <a:pPr>
              <a:lnSpc>
                <a:spcPts val="2600"/>
              </a:lnSpc>
              <a:tabLst/>
            </a:pPr>
            <a:r>
              <a:rPr lang="en-US" altLang="zh-CN" sz="2004" b="1" dirty="0" smtClean="0">
                <a:solidFill>
                  <a:srgbClr val="FF0000"/>
                </a:solidFill>
                <a:latin typeface="微软雅黑" pitchFamily="18" charset="0"/>
                <a:cs typeface="微软雅黑" pitchFamily="18" charset="0"/>
              </a:rPr>
              <a:t>模式二：</a:t>
            </a:r>
            <a:r>
              <a:rPr lang="en-US" altLang="zh-CN" sz="2004" dirty="0" smtClean="0">
                <a:latin typeface="Times New Roman" pitchFamily="18" charset="0"/>
                <a:cs typeface="Times New Roman" pitchFamily="18" charset="0"/>
              </a:rPr>
              <a:t> </a:t>
            </a:r>
            <a:r>
              <a:rPr lang="en-US" altLang="zh-CN" sz="2004" b="1" dirty="0" smtClean="0">
                <a:solidFill>
                  <a:srgbClr val="000000"/>
                </a:solidFill>
                <a:latin typeface="微软雅黑" pitchFamily="18" charset="0"/>
                <a:cs typeface="微软雅黑" pitchFamily="18" charset="0"/>
              </a:rPr>
              <a:t>“电商见证宝+平台金融”（中驰车福项目）</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177800" y="279400"/>
            <a:ext cx="8343900" cy="1676400"/>
          </a:xfrm>
          <a:prstGeom prst="rect">
            <a:avLst/>
          </a:prstGeom>
          <a:noFill/>
        </p:spPr>
        <p:txBody>
          <a:bodyPr wrap="none" lIns="0" tIns="0" rIns="0" rtlCol="0">
            <a:spAutoFit/>
          </a:bodyPr>
          <a:lstStyle/>
          <a:p>
            <a:pPr>
              <a:lnSpc>
                <a:spcPts val="2600"/>
              </a:lnSpc>
              <a:tabLst>
                <a:tab pos="977900" algn="l"/>
              </a:tabLst>
            </a:pPr>
            <a:r>
              <a:rPr lang="en-US" altLang="zh-CN" sz="2004" b="1" dirty="0" smtClean="0">
                <a:solidFill>
                  <a:srgbClr val="FF0000"/>
                </a:solidFill>
                <a:latin typeface="微软雅黑" pitchFamily="18" charset="0"/>
                <a:cs typeface="微软雅黑" pitchFamily="18" charset="0"/>
              </a:rPr>
              <a:t>模式三：</a:t>
            </a:r>
            <a:r>
              <a:rPr lang="en-US" altLang="zh-CN" sz="2004" b="1" dirty="0" smtClean="0">
                <a:solidFill>
                  <a:srgbClr val="000000"/>
                </a:solidFill>
                <a:latin typeface="微软雅黑" pitchFamily="18" charset="0"/>
                <a:cs typeface="微软雅黑" pitchFamily="18" charset="0"/>
              </a:rPr>
              <a:t>大消费类B2C电商行业（拼多多项目）</a:t>
            </a:r>
          </a:p>
          <a:p>
            <a:pPr>
              <a:lnSpc>
                <a:spcPts val="1000"/>
              </a:lnSpc>
            </a:pPr>
            <a:endParaRPr lang="en-US" altLang="zh-CN" dirty="0" smtClean="0"/>
          </a:p>
          <a:p>
            <a:pPr>
              <a:lnSpc>
                <a:spcPts val="1600"/>
              </a:lnSpc>
              <a:tabLst>
                <a:tab pos="977900" algn="l"/>
              </a:tabLst>
            </a:pPr>
            <a:r>
              <a:rPr lang="en-US" altLang="zh-CN" dirty="0" smtClean="0"/>
              <a:t>	</a:t>
            </a:r>
            <a:r>
              <a:rPr lang="en-US" altLang="zh-CN" sz="1200" b="1" dirty="0" smtClean="0">
                <a:solidFill>
                  <a:srgbClr val="F05A23"/>
                </a:solidFill>
                <a:latin typeface="微软雅黑" pitchFamily="18" charset="0"/>
                <a:cs typeface="微软雅黑" pitchFamily="18" charset="0"/>
              </a:rPr>
              <a:t>客户背景：拼多多，领先的社交电商平台，用户量超1.5亿</a:t>
            </a:r>
          </a:p>
          <a:p>
            <a:pPr>
              <a:lnSpc>
                <a:spcPts val="2000"/>
              </a:lnSpc>
              <a:tabLst>
                <a:tab pos="977900" algn="l"/>
              </a:tabLst>
            </a:pPr>
            <a:r>
              <a:rPr lang="en-US" altLang="zh-CN" dirty="0" smtClean="0"/>
              <a:t>	</a:t>
            </a:r>
            <a:r>
              <a:rPr lang="en-US" altLang="zh-CN" sz="1103" dirty="0" smtClean="0">
                <a:solidFill>
                  <a:srgbClr val="000000"/>
                </a:solidFill>
                <a:latin typeface="Times New Roman" pitchFamily="18" charset="0"/>
                <a:cs typeface="Times New Roman" pitchFamily="18" charset="0"/>
              </a:rPr>
              <a:t>•</a:t>
            </a:r>
            <a:r>
              <a:rPr lang="en-US" altLang="zh-CN" sz="1103" dirty="0" smtClean="0">
                <a:latin typeface="Times New Roman" pitchFamily="18" charset="0"/>
                <a:cs typeface="Times New Roman" pitchFamily="18" charset="0"/>
              </a:rPr>
              <a:t>  </a:t>
            </a:r>
            <a:r>
              <a:rPr lang="en-US" altLang="zh-CN" sz="1103" dirty="0" smtClean="0">
                <a:solidFill>
                  <a:srgbClr val="000000"/>
                </a:solidFill>
                <a:latin typeface="微软雅黑" pitchFamily="18" charset="0"/>
                <a:cs typeface="微软雅黑" pitchFamily="18" charset="0"/>
              </a:rPr>
              <a:t>拼多多成立于2015年9月，是一家专注于C2B拼团的第三方社交电商平台，销售包括食品饮料、美妆护肤、家纺家具、</a:t>
            </a:r>
          </a:p>
          <a:p>
            <a:pPr>
              <a:lnSpc>
                <a:spcPts val="1900"/>
              </a:lnSpc>
              <a:tabLst>
                <a:tab pos="977900" algn="l"/>
              </a:tabLst>
            </a:pPr>
            <a:r>
              <a:rPr lang="en-US" altLang="zh-CN" dirty="0" smtClean="0"/>
              <a:t>	</a:t>
            </a:r>
            <a:r>
              <a:rPr lang="en-US" altLang="zh-CN" sz="1103" dirty="0" smtClean="0">
                <a:solidFill>
                  <a:srgbClr val="000000"/>
                </a:solidFill>
                <a:latin typeface="微软雅黑" pitchFamily="18" charset="0"/>
                <a:cs typeface="微软雅黑" pitchFamily="18" charset="0"/>
              </a:rPr>
              <a:t>水果生鲜等在内的全品类商品。</a:t>
            </a:r>
          </a:p>
          <a:p>
            <a:pPr>
              <a:lnSpc>
                <a:spcPts val="1900"/>
              </a:lnSpc>
              <a:tabLst>
                <a:tab pos="977900" algn="l"/>
              </a:tabLst>
            </a:pPr>
            <a:r>
              <a:rPr lang="en-US" altLang="zh-CN" dirty="0" smtClean="0"/>
              <a:t>	</a:t>
            </a:r>
            <a:r>
              <a:rPr lang="en-US" altLang="zh-CN" sz="1103" dirty="0" smtClean="0">
                <a:solidFill>
                  <a:srgbClr val="000000"/>
                </a:solidFill>
                <a:latin typeface="Times New Roman" pitchFamily="18" charset="0"/>
                <a:cs typeface="Times New Roman" pitchFamily="18" charset="0"/>
              </a:rPr>
              <a:t>•</a:t>
            </a:r>
            <a:r>
              <a:rPr lang="en-US" altLang="zh-CN" sz="1103" dirty="0" smtClean="0">
                <a:latin typeface="Times New Roman" pitchFamily="18" charset="0"/>
                <a:cs typeface="Times New Roman" pitchFamily="18" charset="0"/>
              </a:rPr>
              <a:t>  </a:t>
            </a:r>
            <a:r>
              <a:rPr lang="en-US" altLang="zh-CN" sz="1103" dirty="0" smtClean="0">
                <a:solidFill>
                  <a:srgbClr val="000000"/>
                </a:solidFill>
                <a:latin typeface="微软雅黑" pitchFamily="18" charset="0"/>
                <a:cs typeface="微软雅黑" pitchFamily="18" charset="0"/>
              </a:rPr>
              <a:t>截至2017年，拼多多用户量已超过</a:t>
            </a:r>
            <a:r>
              <a:rPr lang="en-US" altLang="zh-CN" sz="1103" b="1" dirty="0" smtClean="0">
                <a:solidFill>
                  <a:srgbClr val="000000"/>
                </a:solidFill>
                <a:latin typeface="微软雅黑" pitchFamily="18" charset="0"/>
                <a:cs typeface="微软雅黑" pitchFamily="18" charset="0"/>
              </a:rPr>
              <a:t>1.5亿</a:t>
            </a:r>
            <a:r>
              <a:rPr lang="en-US" altLang="zh-CN" sz="1103" dirty="0" smtClean="0">
                <a:solidFill>
                  <a:srgbClr val="000000"/>
                </a:solidFill>
                <a:latin typeface="微软雅黑" pitchFamily="18" charset="0"/>
                <a:cs typeface="微软雅黑" pitchFamily="18" charset="0"/>
              </a:rPr>
              <a:t>，月GMV超过</a:t>
            </a:r>
            <a:r>
              <a:rPr lang="en-US" altLang="zh-CN" sz="1103" b="1" dirty="0" smtClean="0">
                <a:solidFill>
                  <a:srgbClr val="000000"/>
                </a:solidFill>
                <a:latin typeface="微软雅黑" pitchFamily="18" charset="0"/>
                <a:cs typeface="微软雅黑" pitchFamily="18" charset="0"/>
              </a:rPr>
              <a:t>30亿元</a:t>
            </a:r>
            <a:r>
              <a:rPr lang="en-US" altLang="zh-CN" sz="1103" dirty="0" smtClean="0">
                <a:solidFill>
                  <a:srgbClr val="000000"/>
                </a:solidFill>
                <a:latin typeface="微软雅黑" pitchFamily="18" charset="0"/>
                <a:cs typeface="微软雅黑" pitchFamily="18" charset="0"/>
              </a:rPr>
              <a:t>，从用户活跃度来看，已经成为仅次于淘宝、京东的</a:t>
            </a:r>
          </a:p>
          <a:p>
            <a:pPr>
              <a:lnSpc>
                <a:spcPts val="1900"/>
              </a:lnSpc>
              <a:tabLst>
                <a:tab pos="977900" algn="l"/>
              </a:tabLst>
            </a:pPr>
            <a:r>
              <a:rPr lang="en-US" altLang="zh-CN" dirty="0" smtClean="0"/>
              <a:t>	</a:t>
            </a:r>
            <a:r>
              <a:rPr lang="en-US" altLang="zh-CN" sz="1103" dirty="0" smtClean="0">
                <a:solidFill>
                  <a:srgbClr val="000000"/>
                </a:solidFill>
                <a:latin typeface="微软雅黑" pitchFamily="18" charset="0"/>
                <a:cs typeface="微软雅黑" pitchFamily="18" charset="0"/>
              </a:rPr>
              <a:t>第三大电商平台。</a:t>
            </a:r>
          </a:p>
        </p:txBody>
      </p:sp>
      <p:sp>
        <p:nvSpPr>
          <p:cNvPr id="3" name="TextBox 1"/>
          <p:cNvSpPr txBox="1"/>
          <p:nvPr/>
        </p:nvSpPr>
        <p:spPr>
          <a:xfrm>
            <a:off x="241300" y="5715000"/>
            <a:ext cx="1435100" cy="127000"/>
          </a:xfrm>
          <a:prstGeom prst="rect">
            <a:avLst/>
          </a:prstGeom>
          <a:noFill/>
        </p:spPr>
        <p:txBody>
          <a:bodyPr wrap="none" lIns="0" tIns="0" rIns="0" rtlCol="0">
            <a:spAutoFit/>
          </a:bodyPr>
          <a:lstStyle/>
          <a:p>
            <a:pPr>
              <a:lnSpc>
                <a:spcPts val="1000"/>
              </a:lnSpc>
              <a:tabLst/>
            </a:pPr>
            <a:r>
              <a:rPr lang="en-US" altLang="zh-CN" sz="803" dirty="0" smtClean="0">
                <a:solidFill>
                  <a:srgbClr val="000000"/>
                </a:solidFill>
                <a:latin typeface="微软雅黑" pitchFamily="18" charset="0"/>
                <a:cs typeface="微软雅黑" pitchFamily="18" charset="0"/>
              </a:rPr>
              <a:t>数据来源：猎豹大数据平台libra</a:t>
            </a:r>
          </a:p>
        </p:txBody>
      </p:sp>
      <p:sp>
        <p:nvSpPr>
          <p:cNvPr id="4" name="TextBox 1"/>
          <p:cNvSpPr txBox="1"/>
          <p:nvPr/>
        </p:nvSpPr>
        <p:spPr>
          <a:xfrm>
            <a:off x="393700" y="2057400"/>
            <a:ext cx="3708400" cy="1384300"/>
          </a:xfrm>
          <a:prstGeom prst="rect">
            <a:avLst/>
          </a:prstGeom>
          <a:noFill/>
        </p:spPr>
        <p:txBody>
          <a:bodyPr wrap="none" lIns="0" tIns="0" rIns="0" rtlCol="0">
            <a:spAutoFit/>
          </a:bodyPr>
          <a:lstStyle/>
          <a:p>
            <a:pPr>
              <a:lnSpc>
                <a:spcPts val="1500"/>
              </a:lnSpc>
              <a:tabLst>
                <a:tab pos="1346200" algn="l"/>
              </a:tabLst>
            </a:pPr>
            <a:r>
              <a:rPr lang="en-US" altLang="zh-CN" dirty="0" smtClean="0"/>
              <a:t>	</a:t>
            </a:r>
            <a:r>
              <a:rPr lang="en-US" altLang="zh-CN" sz="1200" b="1" dirty="0" smtClean="0">
                <a:solidFill>
                  <a:srgbClr val="F05A23"/>
                </a:solidFill>
                <a:latin typeface="微软雅黑" pitchFamily="18" charset="0"/>
                <a:cs typeface="微软雅黑" pitchFamily="18" charset="0"/>
              </a:rPr>
              <a:t>客户核心诉求</a:t>
            </a:r>
          </a:p>
          <a:p>
            <a:pPr>
              <a:lnSpc>
                <a:spcPts val="1000"/>
              </a:lnSpc>
            </a:pPr>
            <a:endParaRPr lang="en-US" altLang="zh-CN" dirty="0" smtClean="0"/>
          </a:p>
          <a:p>
            <a:pPr>
              <a:lnSpc>
                <a:spcPts val="1800"/>
              </a:lnSpc>
              <a:tabLst>
                <a:tab pos="1346200" algn="l"/>
              </a:tabLst>
            </a:pPr>
            <a:r>
              <a:rPr lang="en-US" altLang="zh-CN" sz="1103" dirty="0" smtClean="0">
                <a:solidFill>
                  <a:srgbClr val="000000"/>
                </a:solidFill>
                <a:latin typeface="微软雅黑" pitchFamily="18" charset="0"/>
                <a:cs typeface="微软雅黑" pitchFamily="18" charset="0"/>
              </a:rPr>
              <a:t>1、作为</a:t>
            </a:r>
            <a:r>
              <a:rPr lang="en-US" altLang="zh-CN" sz="1103" b="1" dirty="0" smtClean="0">
                <a:solidFill>
                  <a:srgbClr val="000000"/>
                </a:solidFill>
                <a:latin typeface="微软雅黑" pitchFamily="18" charset="0"/>
                <a:cs typeface="微软雅黑" pitchFamily="18" charset="0"/>
              </a:rPr>
              <a:t>第三方</a:t>
            </a:r>
            <a:r>
              <a:rPr lang="en-US" altLang="zh-CN" sz="1103" dirty="0" smtClean="0">
                <a:solidFill>
                  <a:srgbClr val="000000"/>
                </a:solidFill>
                <a:latin typeface="微软雅黑" pitchFamily="18" charset="0"/>
                <a:cs typeface="微软雅黑" pitchFamily="18" charset="0"/>
              </a:rPr>
              <a:t>互联网平台，受到监管关注，监管要求平台交</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易资金规范、透明化管理；</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2、平台</a:t>
            </a:r>
            <a:r>
              <a:rPr lang="en-US" altLang="zh-CN" sz="1103" b="1" dirty="0" smtClean="0">
                <a:solidFill>
                  <a:srgbClr val="000000"/>
                </a:solidFill>
                <a:latin typeface="微软雅黑" pitchFamily="18" charset="0"/>
                <a:cs typeface="微软雅黑" pitchFamily="18" charset="0"/>
              </a:rPr>
              <a:t>未有支付牌照</a:t>
            </a:r>
            <a:r>
              <a:rPr lang="en-US" altLang="zh-CN" sz="1103" dirty="0" smtClean="0">
                <a:solidFill>
                  <a:srgbClr val="000000"/>
                </a:solidFill>
                <a:latin typeface="微软雅黑" pitchFamily="18" charset="0"/>
                <a:cs typeface="微软雅黑" pitchFamily="18" charset="0"/>
              </a:rPr>
              <a:t>，需要依托银行，从事交易资金的清分</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清算工作；</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3、通过银行提供的全套资金管理服务，提升平台财务核算效</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率。</a:t>
            </a:r>
          </a:p>
        </p:txBody>
      </p:sp>
      <p:sp>
        <p:nvSpPr>
          <p:cNvPr id="5" name="TextBox 1"/>
          <p:cNvSpPr txBox="1"/>
          <p:nvPr/>
        </p:nvSpPr>
        <p:spPr>
          <a:xfrm>
            <a:off x="5130800" y="4876800"/>
            <a:ext cx="342900" cy="292100"/>
          </a:xfrm>
          <a:prstGeom prst="rect">
            <a:avLst/>
          </a:prstGeom>
          <a:noFill/>
        </p:spPr>
        <p:txBody>
          <a:bodyPr wrap="none" lIns="0" tIns="0" rIns="0" rtlCol="0">
            <a:spAutoFit/>
          </a:bodyPr>
          <a:lstStyle/>
          <a:p>
            <a:pPr>
              <a:lnSpc>
                <a:spcPts val="1100"/>
              </a:lnSpc>
              <a:tabLst/>
            </a:pPr>
            <a:r>
              <a:rPr lang="en-US" altLang="zh-CN" sz="900" dirty="0" smtClean="0">
                <a:solidFill>
                  <a:srgbClr val="FFFFFF"/>
                </a:solidFill>
                <a:latin typeface="微软雅黑" pitchFamily="18" charset="0"/>
                <a:cs typeface="微软雅黑" pitchFamily="18" charset="0"/>
              </a:rPr>
              <a:t>商户A</a:t>
            </a:r>
          </a:p>
          <a:p>
            <a:pPr>
              <a:lnSpc>
                <a:spcPts val="1100"/>
              </a:lnSpc>
              <a:tabLst/>
            </a:pPr>
            <a:r>
              <a:rPr lang="en-US" altLang="zh-CN" sz="900" dirty="0" smtClean="0">
                <a:solidFill>
                  <a:srgbClr val="FFFFFF"/>
                </a:solidFill>
                <a:latin typeface="微软雅黑" pitchFamily="18" charset="0"/>
                <a:cs typeface="微软雅黑" pitchFamily="18" charset="0"/>
              </a:rPr>
              <a:t>分账户</a:t>
            </a:r>
          </a:p>
        </p:txBody>
      </p:sp>
      <p:sp>
        <p:nvSpPr>
          <p:cNvPr id="6" name="TextBox 1"/>
          <p:cNvSpPr txBox="1"/>
          <p:nvPr/>
        </p:nvSpPr>
        <p:spPr>
          <a:xfrm>
            <a:off x="6197600" y="4876800"/>
            <a:ext cx="342900" cy="292100"/>
          </a:xfrm>
          <a:prstGeom prst="rect">
            <a:avLst/>
          </a:prstGeom>
          <a:noFill/>
        </p:spPr>
        <p:txBody>
          <a:bodyPr wrap="none" lIns="0" tIns="0" rIns="0" rtlCol="0">
            <a:spAutoFit/>
          </a:bodyPr>
          <a:lstStyle/>
          <a:p>
            <a:pPr>
              <a:lnSpc>
                <a:spcPts val="1100"/>
              </a:lnSpc>
              <a:tabLst>
                <a:tab pos="25400" algn="l"/>
              </a:tabLst>
            </a:pPr>
            <a:r>
              <a:rPr lang="en-US" altLang="zh-CN" dirty="0" smtClean="0"/>
              <a:t>	</a:t>
            </a:r>
            <a:r>
              <a:rPr lang="en-US" altLang="zh-CN" sz="900" dirty="0" smtClean="0">
                <a:solidFill>
                  <a:srgbClr val="FFFFFF"/>
                </a:solidFill>
                <a:latin typeface="微软雅黑" pitchFamily="18" charset="0"/>
                <a:cs typeface="微软雅黑" pitchFamily="18" charset="0"/>
              </a:rPr>
              <a:t>商户B</a:t>
            </a:r>
          </a:p>
          <a:p>
            <a:pPr>
              <a:lnSpc>
                <a:spcPts val="1100"/>
              </a:lnSpc>
              <a:tabLst>
                <a:tab pos="25400" algn="l"/>
              </a:tabLst>
            </a:pPr>
            <a:r>
              <a:rPr lang="en-US" altLang="zh-CN" sz="900" dirty="0" smtClean="0">
                <a:solidFill>
                  <a:srgbClr val="FFFFFF"/>
                </a:solidFill>
                <a:latin typeface="微软雅黑" pitchFamily="18" charset="0"/>
                <a:cs typeface="微软雅黑" pitchFamily="18" charset="0"/>
              </a:rPr>
              <a:t>分账户</a:t>
            </a:r>
          </a:p>
        </p:txBody>
      </p:sp>
      <p:sp>
        <p:nvSpPr>
          <p:cNvPr id="7" name="TextBox 1"/>
          <p:cNvSpPr txBox="1"/>
          <p:nvPr/>
        </p:nvSpPr>
        <p:spPr>
          <a:xfrm>
            <a:off x="7086600" y="4876800"/>
            <a:ext cx="571500" cy="292100"/>
          </a:xfrm>
          <a:prstGeom prst="rect">
            <a:avLst/>
          </a:prstGeom>
          <a:noFill/>
        </p:spPr>
        <p:txBody>
          <a:bodyPr wrap="none" lIns="0" tIns="0" rIns="0" rtlCol="0">
            <a:spAutoFit/>
          </a:bodyPr>
          <a:lstStyle/>
          <a:p>
            <a:pPr>
              <a:lnSpc>
                <a:spcPts val="1100"/>
              </a:lnSpc>
              <a:tabLst>
                <a:tab pos="114300" algn="l"/>
              </a:tabLst>
            </a:pPr>
            <a:r>
              <a:rPr lang="en-US" altLang="zh-CN" sz="900" dirty="0" smtClean="0">
                <a:solidFill>
                  <a:srgbClr val="FFFFFF"/>
                </a:solidFill>
                <a:latin typeface="微软雅黑" pitchFamily="18" charset="0"/>
                <a:cs typeface="微软雅黑" pitchFamily="18" charset="0"/>
              </a:rPr>
              <a:t>拼多多佣金</a:t>
            </a:r>
          </a:p>
          <a:p>
            <a:pPr>
              <a:lnSpc>
                <a:spcPts val="1100"/>
              </a:lnSpc>
              <a:tabLst>
                <a:tab pos="114300" algn="l"/>
              </a:tabLst>
            </a:pPr>
            <a:r>
              <a:rPr lang="en-US" altLang="zh-CN" dirty="0" smtClean="0"/>
              <a:t>	</a:t>
            </a:r>
            <a:r>
              <a:rPr lang="en-US" altLang="zh-CN" sz="900" dirty="0" smtClean="0">
                <a:solidFill>
                  <a:srgbClr val="FFFFFF"/>
                </a:solidFill>
                <a:latin typeface="微软雅黑" pitchFamily="18" charset="0"/>
                <a:cs typeface="微软雅黑" pitchFamily="18" charset="0"/>
              </a:rPr>
              <a:t>分账户</a:t>
            </a:r>
          </a:p>
        </p:txBody>
      </p:sp>
      <p:sp>
        <p:nvSpPr>
          <p:cNvPr id="8" name="TextBox 1"/>
          <p:cNvSpPr txBox="1"/>
          <p:nvPr/>
        </p:nvSpPr>
        <p:spPr>
          <a:xfrm>
            <a:off x="8153400" y="4876800"/>
            <a:ext cx="571500" cy="292100"/>
          </a:xfrm>
          <a:prstGeom prst="rect">
            <a:avLst/>
          </a:prstGeom>
          <a:noFill/>
        </p:spPr>
        <p:txBody>
          <a:bodyPr wrap="none" lIns="0" tIns="0" rIns="0" rtlCol="0">
            <a:spAutoFit/>
          </a:bodyPr>
          <a:lstStyle/>
          <a:p>
            <a:pPr>
              <a:lnSpc>
                <a:spcPts val="1100"/>
              </a:lnSpc>
              <a:tabLst>
                <a:tab pos="114300" algn="l"/>
              </a:tabLst>
            </a:pPr>
            <a:r>
              <a:rPr lang="en-US" altLang="zh-CN" sz="900" dirty="0" smtClean="0">
                <a:solidFill>
                  <a:srgbClr val="FFFFFF"/>
                </a:solidFill>
                <a:latin typeface="微软雅黑" pitchFamily="18" charset="0"/>
                <a:cs typeface="微软雅黑" pitchFamily="18" charset="0"/>
              </a:rPr>
              <a:t>拼多多利息</a:t>
            </a:r>
          </a:p>
          <a:p>
            <a:pPr>
              <a:lnSpc>
                <a:spcPts val="1100"/>
              </a:lnSpc>
              <a:tabLst>
                <a:tab pos="114300" algn="l"/>
              </a:tabLst>
            </a:pPr>
            <a:r>
              <a:rPr lang="en-US" altLang="zh-CN" dirty="0" smtClean="0"/>
              <a:t>	</a:t>
            </a:r>
            <a:r>
              <a:rPr lang="en-US" altLang="zh-CN" sz="900" dirty="0" smtClean="0">
                <a:solidFill>
                  <a:srgbClr val="FFFFFF"/>
                </a:solidFill>
                <a:latin typeface="微软雅黑" pitchFamily="18" charset="0"/>
                <a:cs typeface="微软雅黑" pitchFamily="18" charset="0"/>
              </a:rPr>
              <a:t>分账户</a:t>
            </a:r>
          </a:p>
        </p:txBody>
      </p:sp>
      <p:sp>
        <p:nvSpPr>
          <p:cNvPr id="9" name="TextBox 1"/>
          <p:cNvSpPr txBox="1"/>
          <p:nvPr/>
        </p:nvSpPr>
        <p:spPr>
          <a:xfrm>
            <a:off x="5854700" y="3746500"/>
            <a:ext cx="457200" cy="292100"/>
          </a:xfrm>
          <a:prstGeom prst="rect">
            <a:avLst/>
          </a:prstGeom>
          <a:noFill/>
        </p:spPr>
        <p:txBody>
          <a:bodyPr wrap="none" lIns="0" tIns="0" rIns="0" rtlCol="0">
            <a:spAutoFit/>
          </a:bodyPr>
          <a:lstStyle/>
          <a:p>
            <a:pPr>
              <a:lnSpc>
                <a:spcPts val="1100"/>
              </a:lnSpc>
              <a:tabLst/>
            </a:pPr>
            <a:r>
              <a:rPr lang="en-US" altLang="zh-CN" sz="900" dirty="0" smtClean="0">
                <a:solidFill>
                  <a:srgbClr val="000000"/>
                </a:solidFill>
                <a:latin typeface="微软雅黑" pitchFamily="18" charset="0"/>
                <a:cs typeface="微软雅黑" pitchFamily="18" charset="0"/>
              </a:rPr>
              <a:t>消费者A</a:t>
            </a:r>
          </a:p>
          <a:p>
            <a:pPr>
              <a:lnSpc>
                <a:spcPts val="1100"/>
              </a:lnSpc>
              <a:tabLst/>
            </a:pPr>
            <a:r>
              <a:rPr lang="en-US" altLang="zh-CN" sz="900" dirty="0" smtClean="0">
                <a:solidFill>
                  <a:srgbClr val="000000"/>
                </a:solidFill>
                <a:latin typeface="微软雅黑" pitchFamily="18" charset="0"/>
                <a:cs typeface="微软雅黑" pitchFamily="18" charset="0"/>
              </a:rPr>
              <a:t>他行账户</a:t>
            </a:r>
          </a:p>
        </p:txBody>
      </p:sp>
      <p:sp>
        <p:nvSpPr>
          <p:cNvPr id="10" name="TextBox 1"/>
          <p:cNvSpPr txBox="1"/>
          <p:nvPr/>
        </p:nvSpPr>
        <p:spPr>
          <a:xfrm>
            <a:off x="6400800" y="3733800"/>
            <a:ext cx="1143000" cy="825500"/>
          </a:xfrm>
          <a:prstGeom prst="rect">
            <a:avLst/>
          </a:prstGeom>
          <a:noFill/>
        </p:spPr>
        <p:txBody>
          <a:bodyPr wrap="none" lIns="0" tIns="0" rIns="0" rtlCol="0">
            <a:spAutoFit/>
          </a:bodyPr>
          <a:lstStyle/>
          <a:p>
            <a:pPr>
              <a:lnSpc>
                <a:spcPts val="1100"/>
              </a:lnSpc>
              <a:tabLst>
                <a:tab pos="685800" algn="l"/>
                <a:tab pos="711200" algn="l"/>
              </a:tabLst>
            </a:pPr>
            <a:r>
              <a:rPr lang="en-US" altLang="zh-CN" dirty="0" smtClean="0"/>
              <a:t>		</a:t>
            </a:r>
            <a:r>
              <a:rPr lang="en-US" altLang="zh-CN" sz="900" dirty="0" smtClean="0">
                <a:solidFill>
                  <a:srgbClr val="000000"/>
                </a:solidFill>
                <a:latin typeface="微软雅黑" pitchFamily="18" charset="0"/>
                <a:cs typeface="微软雅黑" pitchFamily="18" charset="0"/>
              </a:rPr>
              <a:t>消费者B</a:t>
            </a:r>
          </a:p>
          <a:p>
            <a:pPr>
              <a:lnSpc>
                <a:spcPts val="1100"/>
              </a:lnSpc>
              <a:tabLst>
                <a:tab pos="685800" algn="l"/>
                <a:tab pos="711200" algn="l"/>
              </a:tabLst>
            </a:pPr>
            <a:r>
              <a:rPr lang="en-US" altLang="zh-CN" dirty="0" smtClean="0"/>
              <a:t>	</a:t>
            </a:r>
            <a:r>
              <a:rPr lang="en-US" altLang="zh-CN" sz="900" dirty="0" smtClean="0">
                <a:solidFill>
                  <a:srgbClr val="000000"/>
                </a:solidFill>
                <a:latin typeface="微软雅黑" pitchFamily="18" charset="0"/>
                <a:cs typeface="微软雅黑" pitchFamily="18" charset="0"/>
              </a:rPr>
              <a:t>他行账户</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200"/>
              </a:lnSpc>
              <a:tabLst>
                <a:tab pos="685800" algn="l"/>
                <a:tab pos="711200" algn="l"/>
              </a:tabLst>
            </a:pPr>
            <a:r>
              <a:rPr lang="en-US" altLang="zh-CN" sz="900" dirty="0" smtClean="0">
                <a:solidFill>
                  <a:srgbClr val="FFFFFF"/>
                </a:solidFill>
                <a:latin typeface="微软雅黑" pitchFamily="18" charset="0"/>
                <a:cs typeface="微软雅黑" pitchFamily="18" charset="0"/>
              </a:rPr>
              <a:t>拼多多汇总账户</a:t>
            </a:r>
          </a:p>
        </p:txBody>
      </p:sp>
      <p:sp>
        <p:nvSpPr>
          <p:cNvPr id="11" name="TextBox 1"/>
          <p:cNvSpPr txBox="1"/>
          <p:nvPr/>
        </p:nvSpPr>
        <p:spPr>
          <a:xfrm>
            <a:off x="5092700" y="5448300"/>
            <a:ext cx="457200" cy="292100"/>
          </a:xfrm>
          <a:prstGeom prst="rect">
            <a:avLst/>
          </a:prstGeom>
          <a:noFill/>
        </p:spPr>
        <p:txBody>
          <a:bodyPr wrap="none" lIns="0" tIns="0" rIns="0" rtlCol="0">
            <a:spAutoFit/>
          </a:bodyPr>
          <a:lstStyle/>
          <a:p>
            <a:pPr>
              <a:lnSpc>
                <a:spcPts val="1100"/>
              </a:lnSpc>
              <a:tabLst>
                <a:tab pos="76200" algn="l"/>
              </a:tabLst>
            </a:pPr>
            <a:r>
              <a:rPr lang="en-US" altLang="zh-CN" dirty="0" smtClean="0"/>
              <a:t>	</a:t>
            </a:r>
            <a:r>
              <a:rPr lang="en-US" altLang="zh-CN" sz="900" dirty="0" smtClean="0">
                <a:solidFill>
                  <a:srgbClr val="000000"/>
                </a:solidFill>
                <a:latin typeface="微软雅黑" pitchFamily="18" charset="0"/>
                <a:cs typeface="微软雅黑" pitchFamily="18" charset="0"/>
              </a:rPr>
              <a:t>商户A</a:t>
            </a:r>
          </a:p>
          <a:p>
            <a:pPr>
              <a:lnSpc>
                <a:spcPts val="1100"/>
              </a:lnSpc>
              <a:tabLst>
                <a:tab pos="76200" algn="l"/>
              </a:tabLst>
            </a:pPr>
            <a:r>
              <a:rPr lang="en-US" altLang="zh-CN" sz="900" dirty="0" smtClean="0">
                <a:solidFill>
                  <a:srgbClr val="000000"/>
                </a:solidFill>
                <a:latin typeface="微软雅黑" pitchFamily="18" charset="0"/>
                <a:cs typeface="微软雅黑" pitchFamily="18" charset="0"/>
              </a:rPr>
              <a:t>他行账户</a:t>
            </a:r>
          </a:p>
        </p:txBody>
      </p:sp>
      <p:sp>
        <p:nvSpPr>
          <p:cNvPr id="12" name="TextBox 1"/>
          <p:cNvSpPr txBox="1"/>
          <p:nvPr/>
        </p:nvSpPr>
        <p:spPr>
          <a:xfrm>
            <a:off x="6121400" y="5435600"/>
            <a:ext cx="457200" cy="292100"/>
          </a:xfrm>
          <a:prstGeom prst="rect">
            <a:avLst/>
          </a:prstGeom>
          <a:noFill/>
        </p:spPr>
        <p:txBody>
          <a:bodyPr wrap="none" lIns="0" tIns="0" rIns="0" rtlCol="0">
            <a:spAutoFit/>
          </a:bodyPr>
          <a:lstStyle/>
          <a:p>
            <a:pPr>
              <a:lnSpc>
                <a:spcPts val="1100"/>
              </a:lnSpc>
              <a:tabLst>
                <a:tab pos="88900" algn="l"/>
              </a:tabLst>
            </a:pPr>
            <a:r>
              <a:rPr lang="en-US" altLang="zh-CN" dirty="0" smtClean="0"/>
              <a:t>	</a:t>
            </a:r>
            <a:r>
              <a:rPr lang="en-US" altLang="zh-CN" sz="900" dirty="0" smtClean="0">
                <a:solidFill>
                  <a:srgbClr val="000000"/>
                </a:solidFill>
                <a:latin typeface="微软雅黑" pitchFamily="18" charset="0"/>
                <a:cs typeface="微软雅黑" pitchFamily="18" charset="0"/>
              </a:rPr>
              <a:t>商户B</a:t>
            </a:r>
          </a:p>
          <a:p>
            <a:pPr>
              <a:lnSpc>
                <a:spcPts val="1100"/>
              </a:lnSpc>
              <a:tabLst>
                <a:tab pos="88900" algn="l"/>
              </a:tabLst>
            </a:pPr>
            <a:r>
              <a:rPr lang="en-US" altLang="zh-CN" sz="900" dirty="0" smtClean="0">
                <a:solidFill>
                  <a:srgbClr val="000000"/>
                </a:solidFill>
                <a:latin typeface="微软雅黑" pitchFamily="18" charset="0"/>
                <a:cs typeface="微软雅黑" pitchFamily="18" charset="0"/>
              </a:rPr>
              <a:t>他行账户</a:t>
            </a:r>
          </a:p>
        </p:txBody>
      </p:sp>
      <p:sp>
        <p:nvSpPr>
          <p:cNvPr id="13" name="TextBox 1"/>
          <p:cNvSpPr txBox="1"/>
          <p:nvPr/>
        </p:nvSpPr>
        <p:spPr>
          <a:xfrm>
            <a:off x="7137400" y="5448300"/>
            <a:ext cx="571500" cy="292100"/>
          </a:xfrm>
          <a:prstGeom prst="rect">
            <a:avLst/>
          </a:prstGeom>
          <a:noFill/>
        </p:spPr>
        <p:txBody>
          <a:bodyPr wrap="none" lIns="0" tIns="0" rIns="0" rtlCol="0">
            <a:spAutoFit/>
          </a:bodyPr>
          <a:lstStyle/>
          <a:p>
            <a:pPr>
              <a:lnSpc>
                <a:spcPts val="1100"/>
              </a:lnSpc>
              <a:tabLst>
                <a:tab pos="114300" algn="l"/>
              </a:tabLst>
            </a:pPr>
            <a:r>
              <a:rPr lang="en-US" altLang="zh-CN" dirty="0" smtClean="0"/>
              <a:t>	</a:t>
            </a:r>
            <a:r>
              <a:rPr lang="en-US" altLang="zh-CN" sz="900" dirty="0" smtClean="0">
                <a:solidFill>
                  <a:srgbClr val="000000"/>
                </a:solidFill>
                <a:latin typeface="微软雅黑" pitchFamily="18" charset="0"/>
                <a:cs typeface="微软雅黑" pitchFamily="18" charset="0"/>
              </a:rPr>
              <a:t>拼多多</a:t>
            </a:r>
          </a:p>
          <a:p>
            <a:pPr>
              <a:lnSpc>
                <a:spcPts val="1100"/>
              </a:lnSpc>
              <a:tabLst>
                <a:tab pos="114300" algn="l"/>
              </a:tabLst>
            </a:pPr>
            <a:r>
              <a:rPr lang="en-US" altLang="zh-CN" sz="900" dirty="0" smtClean="0">
                <a:solidFill>
                  <a:srgbClr val="000000"/>
                </a:solidFill>
                <a:latin typeface="微软雅黑" pitchFamily="18" charset="0"/>
                <a:cs typeface="微软雅黑" pitchFamily="18" charset="0"/>
              </a:rPr>
              <a:t>一般结算户</a:t>
            </a:r>
          </a:p>
        </p:txBody>
      </p:sp>
      <p:sp>
        <p:nvSpPr>
          <p:cNvPr id="14" name="TextBox 1"/>
          <p:cNvSpPr txBox="1"/>
          <p:nvPr/>
        </p:nvSpPr>
        <p:spPr>
          <a:xfrm>
            <a:off x="4838700" y="2044700"/>
            <a:ext cx="3708400" cy="1384300"/>
          </a:xfrm>
          <a:prstGeom prst="rect">
            <a:avLst/>
          </a:prstGeom>
          <a:noFill/>
        </p:spPr>
        <p:txBody>
          <a:bodyPr wrap="none" lIns="0" tIns="0" rIns="0" rtlCol="0">
            <a:spAutoFit/>
          </a:bodyPr>
          <a:lstStyle/>
          <a:p>
            <a:pPr>
              <a:lnSpc>
                <a:spcPts val="1500"/>
              </a:lnSpc>
              <a:tabLst>
                <a:tab pos="1346200" algn="l"/>
              </a:tabLst>
            </a:pPr>
            <a:r>
              <a:rPr lang="en-US" altLang="zh-CN" dirty="0" smtClean="0"/>
              <a:t>	</a:t>
            </a:r>
            <a:r>
              <a:rPr lang="en-US" altLang="zh-CN" sz="1200" b="1" dirty="0" smtClean="0">
                <a:solidFill>
                  <a:srgbClr val="F05A23"/>
                </a:solidFill>
                <a:latin typeface="微软雅黑" pitchFamily="18" charset="0"/>
                <a:cs typeface="微软雅黑" pitchFamily="18" charset="0"/>
              </a:rPr>
              <a:t>银行解决方案</a:t>
            </a:r>
          </a:p>
          <a:p>
            <a:pPr>
              <a:lnSpc>
                <a:spcPts val="1000"/>
              </a:lnSpc>
            </a:pPr>
            <a:endParaRPr lang="en-US" altLang="zh-CN" dirty="0" smtClean="0"/>
          </a:p>
          <a:p>
            <a:pPr>
              <a:lnSpc>
                <a:spcPts val="1800"/>
              </a:lnSpc>
              <a:tabLst>
                <a:tab pos="1346200" algn="l"/>
              </a:tabLst>
            </a:pPr>
            <a:r>
              <a:rPr lang="en-US" altLang="zh-CN" sz="1103" dirty="0" smtClean="0">
                <a:solidFill>
                  <a:srgbClr val="000000"/>
                </a:solidFill>
                <a:latin typeface="微软雅黑" pitchFamily="18" charset="0"/>
                <a:cs typeface="微软雅黑" pitchFamily="18" charset="0"/>
              </a:rPr>
              <a:t>1、银行提供电商见证宝服务，通过总分账户体系，可做到商</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户与平台资金</a:t>
            </a:r>
            <a:r>
              <a:rPr lang="en-US" altLang="zh-CN" sz="1103" b="1" dirty="0" smtClean="0">
                <a:solidFill>
                  <a:srgbClr val="000000"/>
                </a:solidFill>
                <a:latin typeface="微软雅黑" pitchFamily="18" charset="0"/>
                <a:cs typeface="微软雅黑" pitchFamily="18" charset="0"/>
              </a:rPr>
              <a:t>有效隔离</a:t>
            </a:r>
            <a:r>
              <a:rPr lang="en-US" altLang="zh-CN" sz="1103" dirty="0" smtClean="0">
                <a:solidFill>
                  <a:srgbClr val="000000"/>
                </a:solidFill>
                <a:latin typeface="微软雅黑" pitchFamily="18" charset="0"/>
                <a:cs typeface="微软雅黑" pitchFamily="18" charset="0"/>
              </a:rPr>
              <a:t>，提升交易和支付的透明度；</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2、提供</a:t>
            </a:r>
            <a:r>
              <a:rPr lang="en-US" altLang="zh-CN" sz="1103" b="1" dirty="0" smtClean="0">
                <a:solidFill>
                  <a:srgbClr val="000000"/>
                </a:solidFill>
                <a:latin typeface="微软雅黑" pitchFamily="18" charset="0"/>
                <a:cs typeface="微软雅黑" pitchFamily="18" charset="0"/>
              </a:rPr>
              <a:t>银行级支付结算</a:t>
            </a:r>
            <a:r>
              <a:rPr lang="en-US" altLang="zh-CN" sz="1103" dirty="0" smtClean="0">
                <a:solidFill>
                  <a:srgbClr val="000000"/>
                </a:solidFill>
                <a:latin typeface="微软雅黑" pitchFamily="18" charset="0"/>
                <a:cs typeface="微软雅黑" pitchFamily="18" charset="0"/>
              </a:rPr>
              <a:t>服务，依据平台指令进行商户资金清</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分；</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3、提供全套的身份验证、账户鉴权、资金清分、资金对账等</a:t>
            </a:r>
          </a:p>
          <a:p>
            <a:pPr>
              <a:lnSpc>
                <a:spcPts val="1300"/>
              </a:lnSpc>
              <a:tabLst>
                <a:tab pos="1346200" algn="l"/>
              </a:tabLst>
            </a:pPr>
            <a:r>
              <a:rPr lang="en-US" altLang="zh-CN" sz="1103" dirty="0" smtClean="0">
                <a:solidFill>
                  <a:srgbClr val="000000"/>
                </a:solidFill>
                <a:latin typeface="微软雅黑" pitchFamily="18" charset="0"/>
                <a:cs typeface="微软雅黑" pitchFamily="18" charset="0"/>
              </a:rPr>
              <a:t>服务。</a:t>
            </a:r>
          </a:p>
        </p:txBody>
      </p:sp>
      <p:sp>
        <p:nvSpPr>
          <p:cNvPr id="15" name="TextBox 1"/>
          <p:cNvSpPr txBox="1"/>
          <p:nvPr/>
        </p:nvSpPr>
        <p:spPr>
          <a:xfrm>
            <a:off x="2705100" y="4013200"/>
            <a:ext cx="1612900" cy="6858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拼多多平台于2017年6月</a:t>
            </a:r>
          </a:p>
          <a:p>
            <a:pPr>
              <a:lnSpc>
                <a:spcPts val="1900"/>
              </a:lnSpc>
              <a:tabLst/>
            </a:pPr>
            <a:r>
              <a:rPr lang="en-US" altLang="zh-CN" sz="1103" dirty="0" smtClean="0">
                <a:solidFill>
                  <a:srgbClr val="000000"/>
                </a:solidFill>
                <a:latin typeface="微软雅黑" pitchFamily="18" charset="0"/>
                <a:cs typeface="微软雅黑" pitchFamily="18" charset="0"/>
              </a:rPr>
              <a:t>底投产，截至7月末，拼多</a:t>
            </a:r>
          </a:p>
          <a:p>
            <a:pPr>
              <a:lnSpc>
                <a:spcPts val="1900"/>
              </a:lnSpc>
              <a:tabLst/>
            </a:pPr>
            <a:r>
              <a:rPr lang="en-US" altLang="zh-CN" sz="1103" dirty="0" smtClean="0">
                <a:solidFill>
                  <a:srgbClr val="000000"/>
                </a:solidFill>
                <a:latin typeface="微软雅黑" pitchFamily="18" charset="0"/>
                <a:cs typeface="微软雅黑" pitchFamily="18" charset="0"/>
              </a:rPr>
              <a:t>多电商见证宝商户分账户</a:t>
            </a:r>
          </a:p>
        </p:txBody>
      </p:sp>
      <p:sp>
        <p:nvSpPr>
          <p:cNvPr id="16" name="TextBox 1"/>
          <p:cNvSpPr txBox="1"/>
          <p:nvPr/>
        </p:nvSpPr>
        <p:spPr>
          <a:xfrm>
            <a:off x="2705100" y="4749800"/>
            <a:ext cx="1562100" cy="4318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开立已接近</a:t>
            </a:r>
            <a:r>
              <a:rPr lang="en-US" altLang="zh-CN" sz="1103" b="1" dirty="0" smtClean="0">
                <a:solidFill>
                  <a:srgbClr val="F05A23"/>
                </a:solidFill>
                <a:latin typeface="微软雅黑" pitchFamily="18" charset="0"/>
                <a:cs typeface="微软雅黑" pitchFamily="18" charset="0"/>
              </a:rPr>
              <a:t>30万</a:t>
            </a:r>
            <a:r>
              <a:rPr lang="en-US" altLang="zh-CN" sz="1103" dirty="0" smtClean="0">
                <a:solidFill>
                  <a:srgbClr val="000000"/>
                </a:solidFill>
                <a:latin typeface="微软雅黑" pitchFamily="18" charset="0"/>
                <a:cs typeface="微软雅黑" pitchFamily="18" charset="0"/>
              </a:rPr>
              <a:t>，汇总账</a:t>
            </a:r>
          </a:p>
          <a:p>
            <a:pPr>
              <a:lnSpc>
                <a:spcPts val="1900"/>
              </a:lnSpc>
              <a:tabLst/>
            </a:pPr>
            <a:r>
              <a:rPr lang="en-US" altLang="zh-CN" sz="1103" dirty="0" smtClean="0">
                <a:solidFill>
                  <a:srgbClr val="000000"/>
                </a:solidFill>
                <a:latin typeface="微软雅黑" pitchFamily="18" charset="0"/>
                <a:cs typeface="微软雅黑" pitchFamily="18" charset="0"/>
              </a:rPr>
              <a:t>户余额超过</a:t>
            </a:r>
            <a:r>
              <a:rPr lang="en-US" altLang="zh-CN" sz="1103" b="1" dirty="0" smtClean="0">
                <a:solidFill>
                  <a:srgbClr val="F05A23"/>
                </a:solidFill>
                <a:latin typeface="微软雅黑" pitchFamily="18" charset="0"/>
                <a:cs typeface="微软雅黑" pitchFamily="18" charset="0"/>
              </a:rPr>
              <a:t>20亿元</a:t>
            </a:r>
            <a:r>
              <a:rPr lang="en-US" altLang="zh-CN" sz="1103" dirty="0" smtClean="0">
                <a:solidFill>
                  <a:srgbClr val="000000"/>
                </a:solidFill>
                <a:latin typeface="微软雅黑" pitchFamily="18" charset="0"/>
                <a:cs typeface="微软雅黑" pitchFamily="18" charset="0"/>
              </a:rPr>
              <a:t>，月日</a:t>
            </a:r>
          </a:p>
        </p:txBody>
      </p:sp>
      <p:sp>
        <p:nvSpPr>
          <p:cNvPr id="17" name="TextBox 1"/>
          <p:cNvSpPr txBox="1"/>
          <p:nvPr/>
        </p:nvSpPr>
        <p:spPr>
          <a:xfrm>
            <a:off x="2705100" y="5245100"/>
            <a:ext cx="863600" cy="1778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均</a:t>
            </a:r>
            <a:r>
              <a:rPr lang="en-US" altLang="zh-CN" sz="1103" b="1" dirty="0" smtClean="0">
                <a:solidFill>
                  <a:srgbClr val="F05A23"/>
                </a:solidFill>
                <a:latin typeface="微软雅黑" pitchFamily="18" charset="0"/>
                <a:cs typeface="微软雅黑" pitchFamily="18" charset="0"/>
              </a:rPr>
              <a:t>超10亿元！</a:t>
            </a:r>
          </a:p>
        </p:txBody>
      </p:sp>
      <p:sp>
        <p:nvSpPr>
          <p:cNvPr id="18" name="TextBox 1"/>
          <p:cNvSpPr txBox="1"/>
          <p:nvPr/>
        </p:nvSpPr>
        <p:spPr>
          <a:xfrm>
            <a:off x="8204200" y="5448300"/>
            <a:ext cx="571500" cy="292100"/>
          </a:xfrm>
          <a:prstGeom prst="rect">
            <a:avLst/>
          </a:prstGeom>
          <a:noFill/>
        </p:spPr>
        <p:txBody>
          <a:bodyPr wrap="none" lIns="0" tIns="0" rIns="0" rtlCol="0">
            <a:spAutoFit/>
          </a:bodyPr>
          <a:lstStyle/>
          <a:p>
            <a:pPr>
              <a:lnSpc>
                <a:spcPts val="1100"/>
              </a:lnSpc>
              <a:tabLst>
                <a:tab pos="114300" algn="l"/>
              </a:tabLst>
            </a:pPr>
            <a:r>
              <a:rPr lang="en-US" altLang="zh-CN" dirty="0" smtClean="0"/>
              <a:t>	</a:t>
            </a:r>
            <a:r>
              <a:rPr lang="en-US" altLang="zh-CN" sz="900" dirty="0" smtClean="0">
                <a:solidFill>
                  <a:srgbClr val="000000"/>
                </a:solidFill>
                <a:latin typeface="微软雅黑" pitchFamily="18" charset="0"/>
                <a:cs typeface="微软雅黑" pitchFamily="18" charset="0"/>
              </a:rPr>
              <a:t>拼多多</a:t>
            </a:r>
          </a:p>
          <a:p>
            <a:pPr>
              <a:lnSpc>
                <a:spcPts val="1100"/>
              </a:lnSpc>
              <a:tabLst>
                <a:tab pos="114300" algn="l"/>
              </a:tabLst>
            </a:pPr>
            <a:r>
              <a:rPr lang="en-US" altLang="zh-CN" sz="900" dirty="0" smtClean="0">
                <a:solidFill>
                  <a:srgbClr val="000000"/>
                </a:solidFill>
                <a:latin typeface="微软雅黑" pitchFamily="18" charset="0"/>
                <a:cs typeface="微软雅黑" pitchFamily="18" charset="0"/>
              </a:rPr>
              <a:t>一般结算户</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435100" y="1325625"/>
            <a:ext cx="6340475" cy="536575"/>
          </a:xfrm>
          <a:custGeom>
            <a:avLst/>
            <a:gdLst>
              <a:gd name="connsiteX0" fmla="*/ 6327775 w 6340475"/>
              <a:gd name="connsiteY0" fmla="*/ 97790 h 536575"/>
              <a:gd name="connsiteX1" fmla="*/ 6242557 w 6340475"/>
              <a:gd name="connsiteY1" fmla="*/ 12700 h 536575"/>
              <a:gd name="connsiteX2" fmla="*/ 6242557 w 6340475"/>
              <a:gd name="connsiteY2" fmla="*/ 12700 h 536575"/>
              <a:gd name="connsiteX3" fmla="*/ 6242557 w 6340475"/>
              <a:gd name="connsiteY3" fmla="*/ 12700 h 536575"/>
              <a:gd name="connsiteX4" fmla="*/ 97916 w 6340475"/>
              <a:gd name="connsiteY4" fmla="*/ 12700 h 536575"/>
              <a:gd name="connsiteX5" fmla="*/ 97916 w 6340475"/>
              <a:gd name="connsiteY5" fmla="*/ 12700 h 536575"/>
              <a:gd name="connsiteX6" fmla="*/ 12700 w 6340475"/>
              <a:gd name="connsiteY6" fmla="*/ 97790 h 536575"/>
              <a:gd name="connsiteX7" fmla="*/ 12700 w 6340475"/>
              <a:gd name="connsiteY7" fmla="*/ 97790 h 536575"/>
              <a:gd name="connsiteX8" fmla="*/ 12700 w 6340475"/>
              <a:gd name="connsiteY8" fmla="*/ 97790 h 536575"/>
              <a:gd name="connsiteX9" fmla="*/ 12700 w 6340475"/>
              <a:gd name="connsiteY9" fmla="*/ 438658 h 536575"/>
              <a:gd name="connsiteX10" fmla="*/ 12700 w 6340475"/>
              <a:gd name="connsiteY10" fmla="*/ 438658 h 536575"/>
              <a:gd name="connsiteX11" fmla="*/ 97916 w 6340475"/>
              <a:gd name="connsiteY11" fmla="*/ 523875 h 536575"/>
              <a:gd name="connsiteX12" fmla="*/ 97916 w 6340475"/>
              <a:gd name="connsiteY12" fmla="*/ 523875 h 536575"/>
              <a:gd name="connsiteX13" fmla="*/ 97916 w 6340475"/>
              <a:gd name="connsiteY13" fmla="*/ 523875 h 536575"/>
              <a:gd name="connsiteX14" fmla="*/ 6242557 w 6340475"/>
              <a:gd name="connsiteY14" fmla="*/ 523875 h 536575"/>
              <a:gd name="connsiteX15" fmla="*/ 6242557 w 6340475"/>
              <a:gd name="connsiteY15" fmla="*/ 523875 h 536575"/>
              <a:gd name="connsiteX16" fmla="*/ 6327775 w 6340475"/>
              <a:gd name="connsiteY16" fmla="*/ 438658 h 536575"/>
              <a:gd name="connsiteX17" fmla="*/ 6327775 w 6340475"/>
              <a:gd name="connsiteY17" fmla="*/ 438658 h 536575"/>
              <a:gd name="connsiteX18" fmla="*/ 6327775 w 6340475"/>
              <a:gd name="connsiteY18" fmla="*/ 97790 h 5365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6575">
                <a:moveTo>
                  <a:pt x="6327775" y="97790"/>
                </a:moveTo>
                <a:cubicBezTo>
                  <a:pt x="6327775" y="50800"/>
                  <a:pt x="6289675" y="12700"/>
                  <a:pt x="6242557" y="12700"/>
                </a:cubicBezTo>
                <a:cubicBezTo>
                  <a:pt x="6242557" y="12700"/>
                  <a:pt x="6242557" y="12700"/>
                  <a:pt x="6242557" y="12700"/>
                </a:cubicBezTo>
                <a:lnTo>
                  <a:pt x="6242557" y="12700"/>
                </a:lnTo>
                <a:lnTo>
                  <a:pt x="97916" y="12700"/>
                </a:lnTo>
                <a:lnTo>
                  <a:pt x="97916" y="12700"/>
                </a:lnTo>
                <a:cubicBezTo>
                  <a:pt x="50800" y="12700"/>
                  <a:pt x="12700" y="50800"/>
                  <a:pt x="12700" y="97790"/>
                </a:cubicBezTo>
                <a:cubicBezTo>
                  <a:pt x="12700" y="97790"/>
                  <a:pt x="12700" y="97790"/>
                  <a:pt x="12700" y="97790"/>
                </a:cubicBezTo>
                <a:lnTo>
                  <a:pt x="12700" y="97790"/>
                </a:lnTo>
                <a:lnTo>
                  <a:pt x="12700" y="438658"/>
                </a:lnTo>
                <a:lnTo>
                  <a:pt x="12700" y="438658"/>
                </a:lnTo>
                <a:cubicBezTo>
                  <a:pt x="12700" y="485647"/>
                  <a:pt x="50800" y="523875"/>
                  <a:pt x="97916" y="523875"/>
                </a:cubicBezTo>
                <a:cubicBezTo>
                  <a:pt x="97916" y="523875"/>
                  <a:pt x="97916" y="523875"/>
                  <a:pt x="97916" y="523875"/>
                </a:cubicBezTo>
                <a:lnTo>
                  <a:pt x="97916" y="523875"/>
                </a:lnTo>
                <a:lnTo>
                  <a:pt x="6242557" y="523875"/>
                </a:lnTo>
                <a:lnTo>
                  <a:pt x="6242557" y="523875"/>
                </a:lnTo>
                <a:cubicBezTo>
                  <a:pt x="6289675" y="523875"/>
                  <a:pt x="6327775" y="485647"/>
                  <a:pt x="6327775" y="438658"/>
                </a:cubicBezTo>
                <a:cubicBezTo>
                  <a:pt x="6327775" y="438658"/>
                  <a:pt x="6327775" y="438658"/>
                  <a:pt x="6327775" y="438658"/>
                </a:cubicBezTo>
                <a:lnTo>
                  <a:pt x="6327775" y="97790"/>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1779651" y="1101725"/>
            <a:ext cx="1550923" cy="492125"/>
          </a:xfrm>
          <a:custGeom>
            <a:avLst/>
            <a:gdLst>
              <a:gd name="connsiteX0" fmla="*/ 1550923 w 1550923"/>
              <a:gd name="connsiteY0" fmla="*/ 47878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8 h 492125"/>
              <a:gd name="connsiteX7" fmla="*/ 0 w 1550923"/>
              <a:gd name="connsiteY7" fmla="*/ 47878 h 492125"/>
              <a:gd name="connsiteX8" fmla="*/ 0 w 1550923"/>
              <a:gd name="connsiteY8" fmla="*/ 47878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8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8"/>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8"/>
                </a:cubicBezTo>
                <a:cubicBezTo>
                  <a:pt x="0" y="47878"/>
                  <a:pt x="0" y="47878"/>
                  <a:pt x="0" y="47878"/>
                </a:cubicBezTo>
                <a:lnTo>
                  <a:pt x="0" y="47878"/>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8"/>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1435100" y="2192401"/>
            <a:ext cx="6340475" cy="536447"/>
          </a:xfrm>
          <a:custGeom>
            <a:avLst/>
            <a:gdLst>
              <a:gd name="connsiteX0" fmla="*/ 6327775 w 6340475"/>
              <a:gd name="connsiteY0" fmla="*/ 97789 h 536447"/>
              <a:gd name="connsiteX1" fmla="*/ 6242557 w 6340475"/>
              <a:gd name="connsiteY1" fmla="*/ 12700 h 536447"/>
              <a:gd name="connsiteX2" fmla="*/ 6242557 w 6340475"/>
              <a:gd name="connsiteY2" fmla="*/ 12700 h 536447"/>
              <a:gd name="connsiteX3" fmla="*/ 6242557 w 6340475"/>
              <a:gd name="connsiteY3" fmla="*/ 12700 h 536447"/>
              <a:gd name="connsiteX4" fmla="*/ 97916 w 6340475"/>
              <a:gd name="connsiteY4" fmla="*/ 12700 h 536447"/>
              <a:gd name="connsiteX5" fmla="*/ 97916 w 6340475"/>
              <a:gd name="connsiteY5" fmla="*/ 12700 h 536447"/>
              <a:gd name="connsiteX6" fmla="*/ 12700 w 6340475"/>
              <a:gd name="connsiteY6" fmla="*/ 97789 h 536447"/>
              <a:gd name="connsiteX7" fmla="*/ 12700 w 6340475"/>
              <a:gd name="connsiteY7" fmla="*/ 97789 h 536447"/>
              <a:gd name="connsiteX8" fmla="*/ 12700 w 6340475"/>
              <a:gd name="connsiteY8" fmla="*/ 97789 h 536447"/>
              <a:gd name="connsiteX9" fmla="*/ 12700 w 6340475"/>
              <a:gd name="connsiteY9" fmla="*/ 438657 h 536447"/>
              <a:gd name="connsiteX10" fmla="*/ 12700 w 6340475"/>
              <a:gd name="connsiteY10" fmla="*/ 438657 h 536447"/>
              <a:gd name="connsiteX11" fmla="*/ 97916 w 6340475"/>
              <a:gd name="connsiteY11" fmla="*/ 523747 h 536447"/>
              <a:gd name="connsiteX12" fmla="*/ 97916 w 6340475"/>
              <a:gd name="connsiteY12" fmla="*/ 523747 h 536447"/>
              <a:gd name="connsiteX13" fmla="*/ 97916 w 6340475"/>
              <a:gd name="connsiteY13" fmla="*/ 523747 h 536447"/>
              <a:gd name="connsiteX14" fmla="*/ 6242557 w 6340475"/>
              <a:gd name="connsiteY14" fmla="*/ 523747 h 536447"/>
              <a:gd name="connsiteX15" fmla="*/ 6242557 w 6340475"/>
              <a:gd name="connsiteY15" fmla="*/ 523747 h 536447"/>
              <a:gd name="connsiteX16" fmla="*/ 6327775 w 6340475"/>
              <a:gd name="connsiteY16" fmla="*/ 438657 h 536447"/>
              <a:gd name="connsiteX17" fmla="*/ 6327775 w 6340475"/>
              <a:gd name="connsiteY17" fmla="*/ 438657 h 536447"/>
              <a:gd name="connsiteX18" fmla="*/ 6327775 w 6340475"/>
              <a:gd name="connsiteY18" fmla="*/ 97789 h 53644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6447">
                <a:moveTo>
                  <a:pt x="6327775" y="97789"/>
                </a:moveTo>
                <a:cubicBezTo>
                  <a:pt x="6327775" y="50800"/>
                  <a:pt x="6289675" y="12700"/>
                  <a:pt x="6242557" y="12700"/>
                </a:cubicBezTo>
                <a:cubicBezTo>
                  <a:pt x="6242557" y="12700"/>
                  <a:pt x="6242557" y="12700"/>
                  <a:pt x="6242557" y="12700"/>
                </a:cubicBezTo>
                <a:lnTo>
                  <a:pt x="6242557" y="12700"/>
                </a:lnTo>
                <a:lnTo>
                  <a:pt x="97916" y="12700"/>
                </a:lnTo>
                <a:lnTo>
                  <a:pt x="97916" y="12700"/>
                </a:lnTo>
                <a:cubicBezTo>
                  <a:pt x="50800" y="12700"/>
                  <a:pt x="12700" y="50800"/>
                  <a:pt x="12700" y="97789"/>
                </a:cubicBezTo>
                <a:cubicBezTo>
                  <a:pt x="12700" y="97789"/>
                  <a:pt x="12700" y="97789"/>
                  <a:pt x="12700" y="97789"/>
                </a:cubicBezTo>
                <a:lnTo>
                  <a:pt x="12700" y="97789"/>
                </a:lnTo>
                <a:lnTo>
                  <a:pt x="12700" y="438657"/>
                </a:lnTo>
                <a:lnTo>
                  <a:pt x="12700" y="438657"/>
                </a:lnTo>
                <a:cubicBezTo>
                  <a:pt x="12700" y="485647"/>
                  <a:pt x="50800" y="523747"/>
                  <a:pt x="97916" y="523747"/>
                </a:cubicBezTo>
                <a:cubicBezTo>
                  <a:pt x="97916" y="523747"/>
                  <a:pt x="97916" y="523747"/>
                  <a:pt x="97916" y="523747"/>
                </a:cubicBezTo>
                <a:lnTo>
                  <a:pt x="97916" y="523747"/>
                </a:lnTo>
                <a:lnTo>
                  <a:pt x="6242557" y="523747"/>
                </a:lnTo>
                <a:lnTo>
                  <a:pt x="6242557" y="523747"/>
                </a:lnTo>
                <a:cubicBezTo>
                  <a:pt x="6289675" y="523747"/>
                  <a:pt x="6327775" y="485647"/>
                  <a:pt x="6327775" y="438657"/>
                </a:cubicBezTo>
                <a:cubicBezTo>
                  <a:pt x="6327775" y="438657"/>
                  <a:pt x="6327775" y="438657"/>
                  <a:pt x="6327775" y="438657"/>
                </a:cubicBezTo>
                <a:lnTo>
                  <a:pt x="6327775" y="97789"/>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779651" y="1949450"/>
            <a:ext cx="1550923" cy="492125"/>
          </a:xfrm>
          <a:custGeom>
            <a:avLst/>
            <a:gdLst>
              <a:gd name="connsiteX0" fmla="*/ 1550923 w 1550923"/>
              <a:gd name="connsiteY0" fmla="*/ 47879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9 h 492125"/>
              <a:gd name="connsiteX7" fmla="*/ 0 w 1550923"/>
              <a:gd name="connsiteY7" fmla="*/ 47879 h 492125"/>
              <a:gd name="connsiteX8" fmla="*/ 0 w 1550923"/>
              <a:gd name="connsiteY8" fmla="*/ 47879 h 492125"/>
              <a:gd name="connsiteX9" fmla="*/ 0 w 1550923"/>
              <a:gd name="connsiteY9" fmla="*/ 444245 h 492125"/>
              <a:gd name="connsiteX10" fmla="*/ 0 w 1550923"/>
              <a:gd name="connsiteY10" fmla="*/ 444245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5 h 492125"/>
              <a:gd name="connsiteX17" fmla="*/ 1550923 w 1550923"/>
              <a:gd name="connsiteY17" fmla="*/ 444245 h 492125"/>
              <a:gd name="connsiteX18" fmla="*/ 1550923 w 1550923"/>
              <a:gd name="connsiteY18" fmla="*/ 47879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9"/>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9"/>
                </a:cubicBezTo>
                <a:cubicBezTo>
                  <a:pt x="0" y="47879"/>
                  <a:pt x="0" y="47879"/>
                  <a:pt x="0" y="47879"/>
                </a:cubicBezTo>
                <a:lnTo>
                  <a:pt x="0" y="47879"/>
                </a:lnTo>
                <a:lnTo>
                  <a:pt x="0" y="444245"/>
                </a:lnTo>
                <a:lnTo>
                  <a:pt x="0" y="444245"/>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5"/>
                </a:cubicBezTo>
                <a:cubicBezTo>
                  <a:pt x="1550923" y="444245"/>
                  <a:pt x="1550923" y="444245"/>
                  <a:pt x="1550923" y="444245"/>
                </a:cubicBezTo>
                <a:lnTo>
                  <a:pt x="1550923" y="47879"/>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435100" y="3005073"/>
            <a:ext cx="6340475" cy="538226"/>
          </a:xfrm>
          <a:custGeom>
            <a:avLst/>
            <a:gdLst>
              <a:gd name="connsiteX0" fmla="*/ 6327775 w 6340475"/>
              <a:gd name="connsiteY0" fmla="*/ 98171 h 538226"/>
              <a:gd name="connsiteX1" fmla="*/ 6242304 w 6340475"/>
              <a:gd name="connsiteY1" fmla="*/ 12700 h 538226"/>
              <a:gd name="connsiteX2" fmla="*/ 6242304 w 6340475"/>
              <a:gd name="connsiteY2" fmla="*/ 12700 h 538226"/>
              <a:gd name="connsiteX3" fmla="*/ 6242304 w 6340475"/>
              <a:gd name="connsiteY3" fmla="*/ 12700 h 538226"/>
              <a:gd name="connsiteX4" fmla="*/ 98171 w 6340475"/>
              <a:gd name="connsiteY4" fmla="*/ 12700 h 538226"/>
              <a:gd name="connsiteX5" fmla="*/ 98171 w 6340475"/>
              <a:gd name="connsiteY5" fmla="*/ 12700 h 538226"/>
              <a:gd name="connsiteX6" fmla="*/ 12700 w 6340475"/>
              <a:gd name="connsiteY6" fmla="*/ 98171 h 538226"/>
              <a:gd name="connsiteX7" fmla="*/ 12700 w 6340475"/>
              <a:gd name="connsiteY7" fmla="*/ 98171 h 538226"/>
              <a:gd name="connsiteX8" fmla="*/ 12700 w 6340475"/>
              <a:gd name="connsiteY8" fmla="*/ 98171 h 538226"/>
              <a:gd name="connsiteX9" fmla="*/ 12700 w 6340475"/>
              <a:gd name="connsiteY9" fmla="*/ 440054 h 538226"/>
              <a:gd name="connsiteX10" fmla="*/ 12700 w 6340475"/>
              <a:gd name="connsiteY10" fmla="*/ 440054 h 538226"/>
              <a:gd name="connsiteX11" fmla="*/ 98171 w 6340475"/>
              <a:gd name="connsiteY11" fmla="*/ 525526 h 538226"/>
              <a:gd name="connsiteX12" fmla="*/ 98171 w 6340475"/>
              <a:gd name="connsiteY12" fmla="*/ 525526 h 538226"/>
              <a:gd name="connsiteX13" fmla="*/ 98171 w 6340475"/>
              <a:gd name="connsiteY13" fmla="*/ 525526 h 538226"/>
              <a:gd name="connsiteX14" fmla="*/ 6242304 w 6340475"/>
              <a:gd name="connsiteY14" fmla="*/ 525526 h 538226"/>
              <a:gd name="connsiteX15" fmla="*/ 6242304 w 6340475"/>
              <a:gd name="connsiteY15" fmla="*/ 525526 h 538226"/>
              <a:gd name="connsiteX16" fmla="*/ 6327775 w 6340475"/>
              <a:gd name="connsiteY16" fmla="*/ 440054 h 538226"/>
              <a:gd name="connsiteX17" fmla="*/ 6327775 w 6340475"/>
              <a:gd name="connsiteY17" fmla="*/ 440054 h 538226"/>
              <a:gd name="connsiteX18" fmla="*/ 6327775 w 6340475"/>
              <a:gd name="connsiteY18" fmla="*/ 98171 h 5382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8226">
                <a:moveTo>
                  <a:pt x="6327775" y="98171"/>
                </a:moveTo>
                <a:cubicBezTo>
                  <a:pt x="6327775" y="51054"/>
                  <a:pt x="6289547" y="12700"/>
                  <a:pt x="6242304" y="12700"/>
                </a:cubicBezTo>
                <a:cubicBezTo>
                  <a:pt x="6242304" y="12700"/>
                  <a:pt x="6242304" y="12700"/>
                  <a:pt x="6242304" y="12700"/>
                </a:cubicBezTo>
                <a:lnTo>
                  <a:pt x="6242304" y="12700"/>
                </a:lnTo>
                <a:lnTo>
                  <a:pt x="98171" y="12700"/>
                </a:lnTo>
                <a:lnTo>
                  <a:pt x="98171" y="12700"/>
                </a:lnTo>
                <a:cubicBezTo>
                  <a:pt x="50927" y="12700"/>
                  <a:pt x="12700" y="51054"/>
                  <a:pt x="12700" y="98171"/>
                </a:cubicBezTo>
                <a:cubicBezTo>
                  <a:pt x="12700" y="98171"/>
                  <a:pt x="12700" y="98171"/>
                  <a:pt x="12700" y="98171"/>
                </a:cubicBezTo>
                <a:lnTo>
                  <a:pt x="12700" y="98171"/>
                </a:lnTo>
                <a:lnTo>
                  <a:pt x="12700" y="440054"/>
                </a:lnTo>
                <a:lnTo>
                  <a:pt x="12700" y="440054"/>
                </a:lnTo>
                <a:cubicBezTo>
                  <a:pt x="12700" y="487298"/>
                  <a:pt x="50927" y="525526"/>
                  <a:pt x="98171" y="525526"/>
                </a:cubicBezTo>
                <a:cubicBezTo>
                  <a:pt x="98171" y="525526"/>
                  <a:pt x="98171" y="525526"/>
                  <a:pt x="98171" y="525526"/>
                </a:cubicBezTo>
                <a:lnTo>
                  <a:pt x="98171" y="525526"/>
                </a:lnTo>
                <a:lnTo>
                  <a:pt x="6242304" y="525526"/>
                </a:lnTo>
                <a:lnTo>
                  <a:pt x="6242304" y="525526"/>
                </a:lnTo>
                <a:cubicBezTo>
                  <a:pt x="6289547" y="525526"/>
                  <a:pt x="6327775" y="487298"/>
                  <a:pt x="6327775" y="440054"/>
                </a:cubicBezTo>
                <a:cubicBezTo>
                  <a:pt x="6327775" y="440054"/>
                  <a:pt x="6327775" y="440054"/>
                  <a:pt x="6327775" y="440054"/>
                </a:cubicBezTo>
                <a:lnTo>
                  <a:pt x="6327775" y="98171"/>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1779651" y="2844800"/>
            <a:ext cx="1550923" cy="492125"/>
          </a:xfrm>
          <a:custGeom>
            <a:avLst/>
            <a:gdLst>
              <a:gd name="connsiteX0" fmla="*/ 1550923 w 1550923"/>
              <a:gd name="connsiteY0" fmla="*/ 47879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9 h 492125"/>
              <a:gd name="connsiteX7" fmla="*/ 0 w 1550923"/>
              <a:gd name="connsiteY7" fmla="*/ 47879 h 492125"/>
              <a:gd name="connsiteX8" fmla="*/ 0 w 1550923"/>
              <a:gd name="connsiteY8" fmla="*/ 47879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9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9"/>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9"/>
                </a:cubicBezTo>
                <a:cubicBezTo>
                  <a:pt x="0" y="47879"/>
                  <a:pt x="0" y="47879"/>
                  <a:pt x="0" y="47879"/>
                </a:cubicBezTo>
                <a:lnTo>
                  <a:pt x="0" y="47879"/>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9"/>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1454150" y="3891026"/>
            <a:ext cx="6340475" cy="538098"/>
          </a:xfrm>
          <a:custGeom>
            <a:avLst/>
            <a:gdLst>
              <a:gd name="connsiteX0" fmla="*/ 6327775 w 6340475"/>
              <a:gd name="connsiteY0" fmla="*/ 98044 h 538098"/>
              <a:gd name="connsiteX1" fmla="*/ 6242304 w 6340475"/>
              <a:gd name="connsiteY1" fmla="*/ 12700 h 538098"/>
              <a:gd name="connsiteX2" fmla="*/ 6242304 w 6340475"/>
              <a:gd name="connsiteY2" fmla="*/ 12700 h 538098"/>
              <a:gd name="connsiteX3" fmla="*/ 6242304 w 6340475"/>
              <a:gd name="connsiteY3" fmla="*/ 12700 h 538098"/>
              <a:gd name="connsiteX4" fmla="*/ 98171 w 6340475"/>
              <a:gd name="connsiteY4" fmla="*/ 12700 h 538098"/>
              <a:gd name="connsiteX5" fmla="*/ 98171 w 6340475"/>
              <a:gd name="connsiteY5" fmla="*/ 12700 h 538098"/>
              <a:gd name="connsiteX6" fmla="*/ 12700 w 6340475"/>
              <a:gd name="connsiteY6" fmla="*/ 98044 h 538098"/>
              <a:gd name="connsiteX7" fmla="*/ 12700 w 6340475"/>
              <a:gd name="connsiteY7" fmla="*/ 98044 h 538098"/>
              <a:gd name="connsiteX8" fmla="*/ 12700 w 6340475"/>
              <a:gd name="connsiteY8" fmla="*/ 98044 h 538098"/>
              <a:gd name="connsiteX9" fmla="*/ 12700 w 6340475"/>
              <a:gd name="connsiteY9" fmla="*/ 439927 h 538098"/>
              <a:gd name="connsiteX10" fmla="*/ 12700 w 6340475"/>
              <a:gd name="connsiteY10" fmla="*/ 439927 h 538098"/>
              <a:gd name="connsiteX11" fmla="*/ 98171 w 6340475"/>
              <a:gd name="connsiteY11" fmla="*/ 525398 h 538098"/>
              <a:gd name="connsiteX12" fmla="*/ 98171 w 6340475"/>
              <a:gd name="connsiteY12" fmla="*/ 525398 h 538098"/>
              <a:gd name="connsiteX13" fmla="*/ 98171 w 6340475"/>
              <a:gd name="connsiteY13" fmla="*/ 525398 h 538098"/>
              <a:gd name="connsiteX14" fmla="*/ 6242304 w 6340475"/>
              <a:gd name="connsiteY14" fmla="*/ 525398 h 538098"/>
              <a:gd name="connsiteX15" fmla="*/ 6242304 w 6340475"/>
              <a:gd name="connsiteY15" fmla="*/ 525398 h 538098"/>
              <a:gd name="connsiteX16" fmla="*/ 6327775 w 6340475"/>
              <a:gd name="connsiteY16" fmla="*/ 439927 h 538098"/>
              <a:gd name="connsiteX17" fmla="*/ 6327775 w 6340475"/>
              <a:gd name="connsiteY17" fmla="*/ 439927 h 538098"/>
              <a:gd name="connsiteX18" fmla="*/ 6327775 w 6340475"/>
              <a:gd name="connsiteY18" fmla="*/ 98044 h 5380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8098">
                <a:moveTo>
                  <a:pt x="6327775" y="98044"/>
                </a:moveTo>
                <a:cubicBezTo>
                  <a:pt x="6327775" y="50927"/>
                  <a:pt x="6289547" y="12700"/>
                  <a:pt x="6242304" y="12700"/>
                </a:cubicBezTo>
                <a:cubicBezTo>
                  <a:pt x="6242304" y="12700"/>
                  <a:pt x="6242304" y="12700"/>
                  <a:pt x="6242304" y="12700"/>
                </a:cubicBezTo>
                <a:lnTo>
                  <a:pt x="6242304" y="12700"/>
                </a:lnTo>
                <a:lnTo>
                  <a:pt x="98171" y="12700"/>
                </a:lnTo>
                <a:lnTo>
                  <a:pt x="98171" y="12700"/>
                </a:lnTo>
                <a:cubicBezTo>
                  <a:pt x="50927" y="12700"/>
                  <a:pt x="12700" y="50927"/>
                  <a:pt x="12700" y="98044"/>
                </a:cubicBezTo>
                <a:cubicBezTo>
                  <a:pt x="12700" y="98044"/>
                  <a:pt x="12700" y="98044"/>
                  <a:pt x="12700" y="98044"/>
                </a:cubicBezTo>
                <a:lnTo>
                  <a:pt x="12700" y="98044"/>
                </a:lnTo>
                <a:lnTo>
                  <a:pt x="12700" y="439927"/>
                </a:lnTo>
                <a:lnTo>
                  <a:pt x="12700" y="439927"/>
                </a:lnTo>
                <a:cubicBezTo>
                  <a:pt x="12700" y="487171"/>
                  <a:pt x="50927" y="525398"/>
                  <a:pt x="98171" y="525398"/>
                </a:cubicBezTo>
                <a:cubicBezTo>
                  <a:pt x="98171" y="525398"/>
                  <a:pt x="98171" y="525398"/>
                  <a:pt x="98171" y="525398"/>
                </a:cubicBezTo>
                <a:lnTo>
                  <a:pt x="98171" y="525398"/>
                </a:lnTo>
                <a:lnTo>
                  <a:pt x="6242304" y="525398"/>
                </a:lnTo>
                <a:lnTo>
                  <a:pt x="6242304" y="525398"/>
                </a:lnTo>
                <a:cubicBezTo>
                  <a:pt x="6289547" y="525398"/>
                  <a:pt x="6327775" y="487171"/>
                  <a:pt x="6327775" y="439927"/>
                </a:cubicBezTo>
                <a:cubicBezTo>
                  <a:pt x="6327775" y="439927"/>
                  <a:pt x="6327775" y="439927"/>
                  <a:pt x="6327775" y="439927"/>
                </a:cubicBezTo>
                <a:lnTo>
                  <a:pt x="6327775" y="98044"/>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798701" y="3730625"/>
            <a:ext cx="1550923" cy="492125"/>
          </a:xfrm>
          <a:custGeom>
            <a:avLst/>
            <a:gdLst>
              <a:gd name="connsiteX0" fmla="*/ 1550923 w 1550923"/>
              <a:gd name="connsiteY0" fmla="*/ 47878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8 h 492125"/>
              <a:gd name="connsiteX7" fmla="*/ 0 w 1550923"/>
              <a:gd name="connsiteY7" fmla="*/ 47878 h 492125"/>
              <a:gd name="connsiteX8" fmla="*/ 0 w 1550923"/>
              <a:gd name="connsiteY8" fmla="*/ 47878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8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8"/>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8"/>
                </a:cubicBezTo>
                <a:cubicBezTo>
                  <a:pt x="0" y="47878"/>
                  <a:pt x="0" y="47878"/>
                  <a:pt x="0" y="47878"/>
                </a:cubicBezTo>
                <a:lnTo>
                  <a:pt x="0" y="47878"/>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8"/>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739900" y="1066800"/>
            <a:ext cx="1689100" cy="622300"/>
          </a:xfrm>
          <a:prstGeom prst="rect">
            <a:avLst/>
          </a:prstGeom>
          <a:noFill/>
        </p:spPr>
      </p:pic>
      <p:pic>
        <p:nvPicPr>
          <p:cNvPr id="12" name="Picture 3"/>
          <p:cNvPicPr>
            <a:picLocks noChangeAspect="1" noChangeArrowheads="1"/>
          </p:cNvPicPr>
          <p:nvPr/>
        </p:nvPicPr>
        <p:blipFill>
          <a:blip r:embed="rId3"/>
          <a:srcRect/>
          <a:stretch>
            <a:fillRect/>
          </a:stretch>
        </p:blipFill>
        <p:spPr bwMode="auto">
          <a:xfrm>
            <a:off x="1739900" y="1905000"/>
            <a:ext cx="1689100" cy="635000"/>
          </a:xfrm>
          <a:prstGeom prst="rect">
            <a:avLst/>
          </a:prstGeom>
          <a:noFill/>
        </p:spPr>
      </p:pic>
      <p:pic>
        <p:nvPicPr>
          <p:cNvPr id="13" name="Picture 3"/>
          <p:cNvPicPr>
            <a:picLocks noChangeAspect="1" noChangeArrowheads="1"/>
          </p:cNvPicPr>
          <p:nvPr/>
        </p:nvPicPr>
        <p:blipFill>
          <a:blip r:embed="rId4"/>
          <a:srcRect/>
          <a:stretch>
            <a:fillRect/>
          </a:stretch>
        </p:blipFill>
        <p:spPr bwMode="auto">
          <a:xfrm>
            <a:off x="1739900" y="2806700"/>
            <a:ext cx="1689100" cy="622300"/>
          </a:xfrm>
          <a:prstGeom prst="rect">
            <a:avLst/>
          </a:prstGeom>
          <a:noFill/>
        </p:spPr>
      </p:pic>
      <p:pic>
        <p:nvPicPr>
          <p:cNvPr id="14" name="Picture 3"/>
          <p:cNvPicPr>
            <a:picLocks noChangeAspect="1" noChangeArrowheads="1"/>
          </p:cNvPicPr>
          <p:nvPr/>
        </p:nvPicPr>
        <p:blipFill>
          <a:blip r:embed="rId5"/>
          <a:srcRect/>
          <a:stretch>
            <a:fillRect/>
          </a:stretch>
        </p:blipFill>
        <p:spPr bwMode="auto">
          <a:xfrm>
            <a:off x="1765300" y="3695700"/>
            <a:ext cx="1676400" cy="622300"/>
          </a:xfrm>
          <a:prstGeom prst="rect">
            <a:avLst/>
          </a:prstGeom>
          <a:noFill/>
        </p:spPr>
      </p:pic>
      <p:pic>
        <p:nvPicPr>
          <p:cNvPr id="15" name="Picture 3"/>
          <p:cNvPicPr>
            <a:picLocks noChangeAspect="1" noChangeArrowheads="1"/>
          </p:cNvPicPr>
          <p:nvPr/>
        </p:nvPicPr>
        <p:blipFill>
          <a:blip r:embed="rId6"/>
          <a:srcRect/>
          <a:stretch>
            <a:fillRect/>
          </a:stretch>
        </p:blipFill>
        <p:spPr bwMode="auto">
          <a:xfrm>
            <a:off x="0" y="5892800"/>
            <a:ext cx="9144000" cy="609600"/>
          </a:xfrm>
          <a:prstGeom prst="rect">
            <a:avLst/>
          </a:prstGeom>
          <a:noFill/>
        </p:spPr>
      </p:pic>
      <p:sp>
        <p:nvSpPr>
          <p:cNvPr id="2" name="TextBox 1"/>
          <p:cNvSpPr txBox="1"/>
          <p:nvPr/>
        </p:nvSpPr>
        <p:spPr>
          <a:xfrm>
            <a:off x="3873500" y="1511300"/>
            <a:ext cx="2311400" cy="2895600"/>
          </a:xfrm>
          <a:prstGeom prst="rect">
            <a:avLst/>
          </a:prstGeom>
          <a:noFill/>
        </p:spPr>
        <p:txBody>
          <a:bodyPr wrap="none" lIns="0" tIns="0" rIns="0" rtlCol="0">
            <a:spAutoFit/>
          </a:bodyPr>
          <a:lstStyle/>
          <a:p>
            <a:pPr>
              <a:lnSpc>
                <a:spcPts val="2600"/>
              </a:lnSpc>
              <a:tabLst>
                <a:tab pos="25400" algn="l"/>
              </a:tabLst>
            </a:pPr>
            <a:r>
              <a:rPr lang="en-US" altLang="zh-CN" sz="2006" b="1" dirty="0" smtClean="0">
                <a:solidFill>
                  <a:srgbClr val="A6A6A6"/>
                </a:solidFill>
                <a:latin typeface="微软雅黑" pitchFamily="18" charset="0"/>
                <a:cs typeface="微软雅黑" pitchFamily="18" charset="0"/>
              </a:rPr>
              <a:t>电商见证宝平台简介</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800"/>
              </a:lnSpc>
              <a:tabLst>
                <a:tab pos="25400" algn="l"/>
              </a:tabLst>
            </a:pPr>
            <a:r>
              <a:rPr lang="en-US" altLang="zh-CN" sz="2004" b="1" dirty="0" smtClean="0">
                <a:solidFill>
                  <a:srgbClr val="A6A6A6"/>
                </a:solidFill>
                <a:latin typeface="微软雅黑" pitchFamily="18" charset="0"/>
                <a:cs typeface="微软雅黑" pitchFamily="18" charset="0"/>
              </a:rPr>
              <a:t>电商见证宝模式案例</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400"/>
              </a:lnSpc>
              <a:tabLst>
                <a:tab pos="25400" algn="l"/>
              </a:tabLst>
            </a:pPr>
            <a:r>
              <a:rPr lang="en-US" altLang="zh-CN" sz="2004" b="1" dirty="0" smtClean="0">
                <a:solidFill>
                  <a:srgbClr val="000000"/>
                </a:solidFill>
                <a:latin typeface="微软雅黑" pitchFamily="18" charset="0"/>
                <a:cs typeface="微软雅黑" pitchFamily="18" charset="0"/>
              </a:rPr>
              <a:t>电商见证宝应用背景</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tab pos="25400" algn="l"/>
              </a:tabLst>
            </a:pPr>
            <a:r>
              <a:rPr lang="en-US" altLang="zh-CN" dirty="0" smtClean="0"/>
              <a:t>	</a:t>
            </a:r>
            <a:r>
              <a:rPr lang="en-US" altLang="zh-CN" sz="2004" b="1" dirty="0" smtClean="0">
                <a:solidFill>
                  <a:srgbClr val="A6A6A6"/>
                </a:solidFill>
                <a:latin typeface="微软雅黑" pitchFamily="18" charset="0"/>
                <a:cs typeface="微软雅黑" pitchFamily="18" charset="0"/>
              </a:rPr>
              <a:t>电商见证宝办理流程</a:t>
            </a:r>
          </a:p>
        </p:txBody>
      </p:sp>
      <p:sp>
        <p:nvSpPr>
          <p:cNvPr id="16" name="TextBox 1"/>
          <p:cNvSpPr txBox="1"/>
          <p:nvPr/>
        </p:nvSpPr>
        <p:spPr>
          <a:xfrm>
            <a:off x="2095500" y="1282700"/>
            <a:ext cx="927100" cy="2921000"/>
          </a:xfrm>
          <a:prstGeom prst="rect">
            <a:avLst/>
          </a:prstGeom>
          <a:noFill/>
        </p:spPr>
        <p:txBody>
          <a:bodyPr wrap="none" lIns="0" tIns="0" rIns="0" rtlCol="0">
            <a:spAutoFit/>
          </a:bodyPr>
          <a:lstStyle/>
          <a:p>
            <a:pPr>
              <a:lnSpc>
                <a:spcPts val="2300"/>
              </a:lnSpc>
              <a:tabLst/>
            </a:pPr>
            <a:r>
              <a:rPr lang="en-US" altLang="zh-CN" sz="1800" b="1" dirty="0" smtClean="0">
                <a:solidFill>
                  <a:srgbClr val="FFFFFF"/>
                </a:solidFill>
                <a:latin typeface="微软雅黑" pitchFamily="18" charset="0"/>
                <a:cs typeface="微软雅黑" pitchFamily="18" charset="0"/>
              </a:rPr>
              <a:t>第一部分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pPr>
            <a:r>
              <a:rPr lang="en-US" altLang="zh-CN" sz="1800" b="1" dirty="0" smtClean="0">
                <a:solidFill>
                  <a:srgbClr val="FFFFFF"/>
                </a:solidFill>
                <a:latin typeface="微软雅黑" pitchFamily="18" charset="0"/>
                <a:cs typeface="微软雅黑" pitchFamily="18" charset="0"/>
              </a:rPr>
              <a:t>第二部分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000"/>
              </a:lnSpc>
              <a:tabLst/>
            </a:pPr>
            <a:r>
              <a:rPr lang="en-US" altLang="zh-CN" sz="1800" b="1" dirty="0" smtClean="0">
                <a:solidFill>
                  <a:srgbClr val="FFFFFF"/>
                </a:solidFill>
                <a:latin typeface="微软雅黑" pitchFamily="18" charset="0"/>
                <a:cs typeface="微软雅黑" pitchFamily="18" charset="0"/>
              </a:rPr>
              <a:t>第三部分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pPr>
            <a:r>
              <a:rPr lang="en-US" altLang="zh-CN" sz="1800" b="1" dirty="0" smtClean="0">
                <a:solidFill>
                  <a:srgbClr val="FFFFFF"/>
                </a:solidFill>
                <a:latin typeface="微软雅黑" pitchFamily="18" charset="0"/>
                <a:cs typeface="微软雅黑" pitchFamily="18" charset="0"/>
              </a:rPr>
              <a:t>第四部分</a:t>
            </a:r>
          </a:p>
        </p:txBody>
      </p:sp>
      <p:sp>
        <p:nvSpPr>
          <p:cNvPr id="17" name="TextBox 1"/>
          <p:cNvSpPr txBox="1"/>
          <p:nvPr/>
        </p:nvSpPr>
        <p:spPr>
          <a:xfrm>
            <a:off x="393700" y="304800"/>
            <a:ext cx="609600" cy="393700"/>
          </a:xfrm>
          <a:prstGeom prst="rect">
            <a:avLst/>
          </a:prstGeom>
          <a:noFill/>
        </p:spPr>
        <p:txBody>
          <a:bodyPr wrap="none" lIns="0" tIns="0" rIns="0" rtlCol="0">
            <a:spAutoFit/>
          </a:bodyPr>
          <a:lstStyle/>
          <a:p>
            <a:pPr>
              <a:lnSpc>
                <a:spcPts val="3100"/>
              </a:lnSpc>
              <a:tabLst/>
            </a:pPr>
            <a:r>
              <a:rPr lang="en-US" altLang="zh-CN" sz="2400" b="1" dirty="0" smtClean="0">
                <a:solidFill>
                  <a:srgbClr val="000000"/>
                </a:solidFill>
                <a:latin typeface="微软雅黑" pitchFamily="18" charset="0"/>
                <a:cs typeface="微软雅黑" pitchFamily="18" charset="0"/>
              </a:rPr>
              <a:t>目录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5305425" y="952500"/>
            <a:ext cx="3564001" cy="4829175"/>
          </a:xfrm>
          <a:custGeom>
            <a:avLst/>
            <a:gdLst>
              <a:gd name="connsiteX0" fmla="*/ 0 w 3564001"/>
              <a:gd name="connsiteY0" fmla="*/ 4829175 h 4829175"/>
              <a:gd name="connsiteX1" fmla="*/ 3564001 w 3564001"/>
              <a:gd name="connsiteY1" fmla="*/ 4829175 h 4829175"/>
              <a:gd name="connsiteX2" fmla="*/ 3564001 w 3564001"/>
              <a:gd name="connsiteY2" fmla="*/ 0 h 4829175"/>
              <a:gd name="connsiteX3" fmla="*/ 0 w 3564001"/>
              <a:gd name="connsiteY3" fmla="*/ 0 h 4829175"/>
              <a:gd name="connsiteX4" fmla="*/ 0 w 3564001"/>
              <a:gd name="connsiteY4" fmla="*/ 4829175 h 482917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564001" h="4829175">
                <a:moveTo>
                  <a:pt x="0" y="4829175"/>
                </a:moveTo>
                <a:lnTo>
                  <a:pt x="3564001" y="4829175"/>
                </a:lnTo>
                <a:lnTo>
                  <a:pt x="3564001" y="0"/>
                </a:lnTo>
                <a:lnTo>
                  <a:pt x="0" y="0"/>
                </a:lnTo>
                <a:lnTo>
                  <a:pt x="0" y="4829175"/>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263521" y="2698718"/>
            <a:ext cx="431790" cy="433419"/>
          </a:xfrm>
          <a:custGeom>
            <a:avLst/>
            <a:gdLst>
              <a:gd name="connsiteX0" fmla="*/ 368544 w 431790"/>
              <a:gd name="connsiteY0" fmla="*/ 63531 h 433419"/>
              <a:gd name="connsiteX1" fmla="*/ 368544 w 431790"/>
              <a:gd name="connsiteY1" fmla="*/ 369982 h 433419"/>
              <a:gd name="connsiteX2" fmla="*/ 63236 w 431790"/>
              <a:gd name="connsiteY2" fmla="*/ 369982 h 433419"/>
              <a:gd name="connsiteX3" fmla="*/ 63236 w 431790"/>
              <a:gd name="connsiteY3" fmla="*/ 63531 h 433419"/>
              <a:gd name="connsiteX4" fmla="*/ 368544 w 431790"/>
              <a:gd name="connsiteY4" fmla="*/ 63531 h 43341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1790" h="433419">
                <a:moveTo>
                  <a:pt x="368544" y="63531"/>
                </a:moveTo>
                <a:cubicBezTo>
                  <a:pt x="452872" y="148113"/>
                  <a:pt x="452872" y="285273"/>
                  <a:pt x="368544" y="369982"/>
                </a:cubicBezTo>
                <a:cubicBezTo>
                  <a:pt x="284241" y="454564"/>
                  <a:pt x="147539" y="454564"/>
                  <a:pt x="63236" y="369982"/>
                </a:cubicBezTo>
                <a:cubicBezTo>
                  <a:pt x="-21078" y="285273"/>
                  <a:pt x="-21078" y="148113"/>
                  <a:pt x="63236" y="63531"/>
                </a:cubicBezTo>
                <a:cubicBezTo>
                  <a:pt x="147539" y="-21177"/>
                  <a:pt x="284241" y="-21177"/>
                  <a:pt x="368544" y="63531"/>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250821" y="2686018"/>
            <a:ext cx="457190" cy="458819"/>
          </a:xfrm>
          <a:custGeom>
            <a:avLst/>
            <a:gdLst>
              <a:gd name="connsiteX0" fmla="*/ 381244 w 457190"/>
              <a:gd name="connsiteY0" fmla="*/ 76231 h 458819"/>
              <a:gd name="connsiteX1" fmla="*/ 381244 w 457190"/>
              <a:gd name="connsiteY1" fmla="*/ 382682 h 458819"/>
              <a:gd name="connsiteX2" fmla="*/ 75936 w 457190"/>
              <a:gd name="connsiteY2" fmla="*/ 382682 h 458819"/>
              <a:gd name="connsiteX3" fmla="*/ 75936 w 457190"/>
              <a:gd name="connsiteY3" fmla="*/ 76231 h 458819"/>
              <a:gd name="connsiteX4" fmla="*/ 381244 w 457190"/>
              <a:gd name="connsiteY4" fmla="*/ 76231 h 45881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190" h="458819">
                <a:moveTo>
                  <a:pt x="381244" y="76231"/>
                </a:moveTo>
                <a:cubicBezTo>
                  <a:pt x="465572" y="160813"/>
                  <a:pt x="465572" y="297973"/>
                  <a:pt x="381244" y="382682"/>
                </a:cubicBezTo>
                <a:cubicBezTo>
                  <a:pt x="296941" y="467264"/>
                  <a:pt x="160239" y="467264"/>
                  <a:pt x="75936" y="382682"/>
                </a:cubicBezTo>
                <a:cubicBezTo>
                  <a:pt x="-8378" y="297973"/>
                  <a:pt x="-8378" y="160813"/>
                  <a:pt x="75936" y="76231"/>
                </a:cubicBezTo>
                <a:cubicBezTo>
                  <a:pt x="160239" y="-8477"/>
                  <a:pt x="296941" y="-8477"/>
                  <a:pt x="381244" y="76231"/>
                </a:cubicBezTo>
              </a:path>
            </a:pathLst>
          </a:custGeom>
          <a:solidFill>
            <a:srgbClr val="000000">
              <a:alpha val="0"/>
            </a:srgbClr>
          </a:solidFill>
          <a:ln w="25400">
            <a:solidFill>
              <a:srgbClr val="D9D9D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273046" y="1527175"/>
            <a:ext cx="431790" cy="431800"/>
          </a:xfrm>
          <a:custGeom>
            <a:avLst/>
            <a:gdLst>
              <a:gd name="connsiteX0" fmla="*/ 368544 w 431790"/>
              <a:gd name="connsiteY0" fmla="*/ 63246 h 431800"/>
              <a:gd name="connsiteX1" fmla="*/ 368544 w 431790"/>
              <a:gd name="connsiteY1" fmla="*/ 368554 h 431800"/>
              <a:gd name="connsiteX2" fmla="*/ 63236 w 431790"/>
              <a:gd name="connsiteY2" fmla="*/ 368554 h 431800"/>
              <a:gd name="connsiteX3" fmla="*/ 63236 w 431790"/>
              <a:gd name="connsiteY3" fmla="*/ 63246 h 431800"/>
              <a:gd name="connsiteX4" fmla="*/ 368544 w 431790"/>
              <a:gd name="connsiteY4" fmla="*/ 6324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1790" h="431800">
                <a:moveTo>
                  <a:pt x="368544" y="63246"/>
                </a:moveTo>
                <a:cubicBezTo>
                  <a:pt x="452872" y="147573"/>
                  <a:pt x="452872" y="284226"/>
                  <a:pt x="368544" y="368554"/>
                </a:cubicBezTo>
                <a:cubicBezTo>
                  <a:pt x="284241" y="452882"/>
                  <a:pt x="147539" y="452882"/>
                  <a:pt x="63236" y="368554"/>
                </a:cubicBezTo>
                <a:cubicBezTo>
                  <a:pt x="-21078" y="284226"/>
                  <a:pt x="-21078" y="147573"/>
                  <a:pt x="63236" y="63246"/>
                </a:cubicBezTo>
                <a:cubicBezTo>
                  <a:pt x="147539" y="-21082"/>
                  <a:pt x="284241" y="-21082"/>
                  <a:pt x="368544" y="63246"/>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260346" y="1514475"/>
            <a:ext cx="457190" cy="457200"/>
          </a:xfrm>
          <a:custGeom>
            <a:avLst/>
            <a:gdLst>
              <a:gd name="connsiteX0" fmla="*/ 381244 w 457190"/>
              <a:gd name="connsiteY0" fmla="*/ 75946 h 457200"/>
              <a:gd name="connsiteX1" fmla="*/ 381244 w 457190"/>
              <a:gd name="connsiteY1" fmla="*/ 381254 h 457200"/>
              <a:gd name="connsiteX2" fmla="*/ 75936 w 457190"/>
              <a:gd name="connsiteY2" fmla="*/ 381254 h 457200"/>
              <a:gd name="connsiteX3" fmla="*/ 75936 w 457190"/>
              <a:gd name="connsiteY3" fmla="*/ 75946 h 457200"/>
              <a:gd name="connsiteX4" fmla="*/ 381244 w 457190"/>
              <a:gd name="connsiteY4" fmla="*/ 75946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190" h="457200">
                <a:moveTo>
                  <a:pt x="381244" y="75946"/>
                </a:moveTo>
                <a:cubicBezTo>
                  <a:pt x="465572" y="160273"/>
                  <a:pt x="465572" y="296926"/>
                  <a:pt x="381244" y="381254"/>
                </a:cubicBezTo>
                <a:cubicBezTo>
                  <a:pt x="296941" y="465582"/>
                  <a:pt x="160239" y="465582"/>
                  <a:pt x="75936" y="381254"/>
                </a:cubicBezTo>
                <a:cubicBezTo>
                  <a:pt x="-8378" y="296926"/>
                  <a:pt x="-8378" y="160273"/>
                  <a:pt x="75936" y="75946"/>
                </a:cubicBezTo>
                <a:cubicBezTo>
                  <a:pt x="160239" y="-8382"/>
                  <a:pt x="296941" y="-8382"/>
                  <a:pt x="381244" y="75946"/>
                </a:cubicBezTo>
              </a:path>
            </a:pathLst>
          </a:custGeom>
          <a:solidFill>
            <a:srgbClr val="000000">
              <a:alpha val="0"/>
            </a:srgbClr>
          </a:solidFill>
          <a:ln w="25400">
            <a:solidFill>
              <a:srgbClr val="D9D9D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282571" y="3998848"/>
            <a:ext cx="431790" cy="431800"/>
          </a:xfrm>
          <a:custGeom>
            <a:avLst/>
            <a:gdLst>
              <a:gd name="connsiteX0" fmla="*/ 368544 w 431790"/>
              <a:gd name="connsiteY0" fmla="*/ 63246 h 431800"/>
              <a:gd name="connsiteX1" fmla="*/ 368544 w 431790"/>
              <a:gd name="connsiteY1" fmla="*/ 368554 h 431800"/>
              <a:gd name="connsiteX2" fmla="*/ 63236 w 431790"/>
              <a:gd name="connsiteY2" fmla="*/ 368554 h 431800"/>
              <a:gd name="connsiteX3" fmla="*/ 63236 w 431790"/>
              <a:gd name="connsiteY3" fmla="*/ 63246 h 431800"/>
              <a:gd name="connsiteX4" fmla="*/ 368544 w 431790"/>
              <a:gd name="connsiteY4" fmla="*/ 6324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1790" h="431800">
                <a:moveTo>
                  <a:pt x="368544" y="63246"/>
                </a:moveTo>
                <a:cubicBezTo>
                  <a:pt x="452872" y="147573"/>
                  <a:pt x="452872" y="284353"/>
                  <a:pt x="368544" y="368554"/>
                </a:cubicBezTo>
                <a:cubicBezTo>
                  <a:pt x="284241" y="452882"/>
                  <a:pt x="147539" y="452882"/>
                  <a:pt x="63236" y="368554"/>
                </a:cubicBezTo>
                <a:cubicBezTo>
                  <a:pt x="-21078" y="284353"/>
                  <a:pt x="-21078" y="147573"/>
                  <a:pt x="63236" y="63246"/>
                </a:cubicBezTo>
                <a:cubicBezTo>
                  <a:pt x="147539" y="-21082"/>
                  <a:pt x="284241" y="-21082"/>
                  <a:pt x="368544" y="63246"/>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269871" y="3986148"/>
            <a:ext cx="457190" cy="457200"/>
          </a:xfrm>
          <a:custGeom>
            <a:avLst/>
            <a:gdLst>
              <a:gd name="connsiteX0" fmla="*/ 381244 w 457190"/>
              <a:gd name="connsiteY0" fmla="*/ 75946 h 457200"/>
              <a:gd name="connsiteX1" fmla="*/ 381244 w 457190"/>
              <a:gd name="connsiteY1" fmla="*/ 381254 h 457200"/>
              <a:gd name="connsiteX2" fmla="*/ 75936 w 457190"/>
              <a:gd name="connsiteY2" fmla="*/ 381254 h 457200"/>
              <a:gd name="connsiteX3" fmla="*/ 75936 w 457190"/>
              <a:gd name="connsiteY3" fmla="*/ 75946 h 457200"/>
              <a:gd name="connsiteX4" fmla="*/ 381244 w 457190"/>
              <a:gd name="connsiteY4" fmla="*/ 75946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190" h="457200">
                <a:moveTo>
                  <a:pt x="381244" y="75946"/>
                </a:moveTo>
                <a:cubicBezTo>
                  <a:pt x="465572" y="160273"/>
                  <a:pt x="465572" y="297053"/>
                  <a:pt x="381244" y="381254"/>
                </a:cubicBezTo>
                <a:cubicBezTo>
                  <a:pt x="296941" y="465582"/>
                  <a:pt x="160239" y="465582"/>
                  <a:pt x="75936" y="381254"/>
                </a:cubicBezTo>
                <a:cubicBezTo>
                  <a:pt x="-8378" y="297053"/>
                  <a:pt x="-8378" y="160273"/>
                  <a:pt x="75936" y="75946"/>
                </a:cubicBezTo>
                <a:cubicBezTo>
                  <a:pt x="160239" y="-8382"/>
                  <a:pt x="296941" y="-8382"/>
                  <a:pt x="381244" y="75946"/>
                </a:cubicBezTo>
              </a:path>
            </a:pathLst>
          </a:custGeom>
          <a:solidFill>
            <a:srgbClr val="000000">
              <a:alpha val="0"/>
            </a:srgbClr>
          </a:solidFill>
          <a:ln w="25400">
            <a:solidFill>
              <a:srgbClr val="D9D9D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394030" y="4240021"/>
            <a:ext cx="233121" cy="148336"/>
          </a:xfrm>
          <a:custGeom>
            <a:avLst/>
            <a:gdLst>
              <a:gd name="connsiteX0" fmla="*/ 0 w 233121"/>
              <a:gd name="connsiteY0" fmla="*/ 148336 h 148336"/>
              <a:gd name="connsiteX1" fmla="*/ 233121 w 233121"/>
              <a:gd name="connsiteY1" fmla="*/ 148336 h 148336"/>
              <a:gd name="connsiteX2" fmla="*/ 116560 w 233121"/>
              <a:gd name="connsiteY2" fmla="*/ 0 h 148336"/>
              <a:gd name="connsiteX3" fmla="*/ 0 w 233121"/>
              <a:gd name="connsiteY3" fmla="*/ 148336 h 148336"/>
            </a:gdLst>
            <a:ahLst/>
            <a:cxnLst>
              <a:cxn ang="0">
                <a:pos x="connsiteX0" y="connsiteY0"/>
              </a:cxn>
              <a:cxn ang="1">
                <a:pos x="connsiteX1" y="connsiteY1"/>
              </a:cxn>
              <a:cxn ang="2">
                <a:pos x="connsiteX2" y="connsiteY2"/>
              </a:cxn>
              <a:cxn ang="3">
                <a:pos x="connsiteX3" y="connsiteY3"/>
              </a:cxn>
            </a:cxnLst>
            <a:rect l="l" t="t" r="r" b="b"/>
            <a:pathLst>
              <a:path w="233121" h="148336">
                <a:moveTo>
                  <a:pt x="0" y="148336"/>
                </a:moveTo>
                <a:lnTo>
                  <a:pt x="233121" y="148336"/>
                </a:lnTo>
                <a:lnTo>
                  <a:pt x="116560" y="0"/>
                </a:lnTo>
                <a:lnTo>
                  <a:pt x="0" y="148336"/>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374891" y="4114800"/>
            <a:ext cx="272808" cy="183260"/>
          </a:xfrm>
          <a:custGeom>
            <a:avLst/>
            <a:gdLst>
              <a:gd name="connsiteX0" fmla="*/ 0 w 272808"/>
              <a:gd name="connsiteY0" fmla="*/ 0 h 183260"/>
              <a:gd name="connsiteX1" fmla="*/ 0 w 272808"/>
              <a:gd name="connsiteY1" fmla="*/ 183260 h 183260"/>
              <a:gd name="connsiteX2" fmla="*/ 63449 w 272808"/>
              <a:gd name="connsiteY2" fmla="*/ 183260 h 183260"/>
              <a:gd name="connsiteX3" fmla="*/ 86182 w 272808"/>
              <a:gd name="connsiteY3" fmla="*/ 154432 h 183260"/>
              <a:gd name="connsiteX4" fmla="*/ 29235 w 272808"/>
              <a:gd name="connsiteY4" fmla="*/ 154432 h 183260"/>
              <a:gd name="connsiteX5" fmla="*/ 29235 w 272808"/>
              <a:gd name="connsiteY5" fmla="*/ 28955 h 183260"/>
              <a:gd name="connsiteX6" fmla="*/ 243586 w 272808"/>
              <a:gd name="connsiteY6" fmla="*/ 28955 h 183260"/>
              <a:gd name="connsiteX7" fmla="*/ 243586 w 272808"/>
              <a:gd name="connsiteY7" fmla="*/ 154432 h 183260"/>
              <a:gd name="connsiteX8" fmla="*/ 186639 w 272808"/>
              <a:gd name="connsiteY8" fmla="*/ 154432 h 183260"/>
              <a:gd name="connsiteX9" fmla="*/ 209372 w 272808"/>
              <a:gd name="connsiteY9" fmla="*/ 183260 h 183260"/>
              <a:gd name="connsiteX10" fmla="*/ 272808 w 272808"/>
              <a:gd name="connsiteY10" fmla="*/ 183260 h 183260"/>
              <a:gd name="connsiteX11" fmla="*/ 272808 w 272808"/>
              <a:gd name="connsiteY11" fmla="*/ 0 h 183260"/>
              <a:gd name="connsiteX12" fmla="*/ 0 w 272808"/>
              <a:gd name="connsiteY12" fmla="*/ 0 h 18326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272808" h="183260">
                <a:moveTo>
                  <a:pt x="0" y="0"/>
                </a:moveTo>
                <a:lnTo>
                  <a:pt x="0" y="183260"/>
                </a:lnTo>
                <a:lnTo>
                  <a:pt x="63449" y="183260"/>
                </a:lnTo>
                <a:lnTo>
                  <a:pt x="86182" y="154432"/>
                </a:lnTo>
                <a:lnTo>
                  <a:pt x="29235" y="154432"/>
                </a:lnTo>
                <a:lnTo>
                  <a:pt x="29235" y="28955"/>
                </a:lnTo>
                <a:lnTo>
                  <a:pt x="243586" y="28955"/>
                </a:lnTo>
                <a:lnTo>
                  <a:pt x="243586" y="154432"/>
                </a:lnTo>
                <a:lnTo>
                  <a:pt x="186639" y="154432"/>
                </a:lnTo>
                <a:lnTo>
                  <a:pt x="209372" y="183260"/>
                </a:lnTo>
                <a:lnTo>
                  <a:pt x="272808" y="183260"/>
                </a:lnTo>
                <a:lnTo>
                  <a:pt x="272808" y="0"/>
                </a:lnTo>
                <a:lnTo>
                  <a:pt x="0" y="0"/>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350862" y="1830832"/>
            <a:ext cx="35864" cy="37592"/>
          </a:xfrm>
          <a:custGeom>
            <a:avLst/>
            <a:gdLst>
              <a:gd name="connsiteX0" fmla="*/ 35864 w 35864"/>
              <a:gd name="connsiteY0" fmla="*/ 32385 h 37592"/>
              <a:gd name="connsiteX1" fmla="*/ 35864 w 35864"/>
              <a:gd name="connsiteY1" fmla="*/ 0 h 37592"/>
              <a:gd name="connsiteX2" fmla="*/ 0 w 35864"/>
              <a:gd name="connsiteY2" fmla="*/ 37591 h 37592"/>
              <a:gd name="connsiteX3" fmla="*/ 32143 w 35864"/>
              <a:gd name="connsiteY3" fmla="*/ 37591 h 37592"/>
              <a:gd name="connsiteX4" fmla="*/ 35864 w 35864"/>
              <a:gd name="connsiteY4" fmla="*/ 32385 h 375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5864" h="37592">
                <a:moveTo>
                  <a:pt x="35864" y="32385"/>
                </a:moveTo>
                <a:cubicBezTo>
                  <a:pt x="35864" y="0"/>
                  <a:pt x="35864" y="0"/>
                  <a:pt x="35864" y="0"/>
                </a:cubicBezTo>
                <a:cubicBezTo>
                  <a:pt x="35864" y="0"/>
                  <a:pt x="-1244" y="37591"/>
                  <a:pt x="0" y="37591"/>
                </a:cubicBezTo>
                <a:cubicBezTo>
                  <a:pt x="32143" y="37591"/>
                  <a:pt x="32143" y="37591"/>
                  <a:pt x="32143" y="37591"/>
                </a:cubicBezTo>
                <a:cubicBezTo>
                  <a:pt x="34620" y="37591"/>
                  <a:pt x="35864" y="35813"/>
                  <a:pt x="35864" y="32385"/>
                </a:cubicBez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98475" y="1777364"/>
            <a:ext cx="39712" cy="91059"/>
          </a:xfrm>
          <a:custGeom>
            <a:avLst/>
            <a:gdLst>
              <a:gd name="connsiteX0" fmla="*/ 35991 w 39712"/>
              <a:gd name="connsiteY0" fmla="*/ 91058 h 91059"/>
              <a:gd name="connsiteX1" fmla="*/ 39712 w 39712"/>
              <a:gd name="connsiteY1" fmla="*/ 85852 h 91059"/>
              <a:gd name="connsiteX2" fmla="*/ 39712 w 39712"/>
              <a:gd name="connsiteY2" fmla="*/ 0 h 91059"/>
              <a:gd name="connsiteX3" fmla="*/ 0 w 39712"/>
              <a:gd name="connsiteY3" fmla="*/ 39497 h 91059"/>
              <a:gd name="connsiteX4" fmla="*/ 0 w 39712"/>
              <a:gd name="connsiteY4" fmla="*/ 41148 h 91059"/>
              <a:gd name="connsiteX5" fmla="*/ 0 w 39712"/>
              <a:gd name="connsiteY5" fmla="*/ 85852 h 91059"/>
              <a:gd name="connsiteX6" fmla="*/ 2489 w 39712"/>
              <a:gd name="connsiteY6" fmla="*/ 91058 h 91059"/>
              <a:gd name="connsiteX7" fmla="*/ 35991 w 39712"/>
              <a:gd name="connsiteY7" fmla="*/ 91058 h 9105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39712" h="91059">
                <a:moveTo>
                  <a:pt x="35991" y="91058"/>
                </a:moveTo>
                <a:cubicBezTo>
                  <a:pt x="37236" y="91058"/>
                  <a:pt x="39712" y="89280"/>
                  <a:pt x="39712" y="85852"/>
                </a:cubicBezTo>
                <a:cubicBezTo>
                  <a:pt x="39712" y="0"/>
                  <a:pt x="39712" y="0"/>
                  <a:pt x="39712" y="0"/>
                </a:cubicBezTo>
                <a:cubicBezTo>
                  <a:pt x="0" y="39497"/>
                  <a:pt x="0" y="39497"/>
                  <a:pt x="0" y="39497"/>
                </a:cubicBezTo>
                <a:cubicBezTo>
                  <a:pt x="0" y="41148"/>
                  <a:pt x="0" y="41148"/>
                  <a:pt x="0" y="41148"/>
                </a:cubicBezTo>
                <a:cubicBezTo>
                  <a:pt x="0" y="85852"/>
                  <a:pt x="0" y="85852"/>
                  <a:pt x="0" y="85852"/>
                </a:cubicBezTo>
                <a:cubicBezTo>
                  <a:pt x="0" y="89280"/>
                  <a:pt x="1244" y="91058"/>
                  <a:pt x="2489" y="91058"/>
                </a:cubicBezTo>
                <a:lnTo>
                  <a:pt x="35991" y="91058"/>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449948" y="1734692"/>
            <a:ext cx="39712" cy="133731"/>
          </a:xfrm>
          <a:custGeom>
            <a:avLst/>
            <a:gdLst>
              <a:gd name="connsiteX0" fmla="*/ 35991 w 39712"/>
              <a:gd name="connsiteY0" fmla="*/ 133730 h 133731"/>
              <a:gd name="connsiteX1" fmla="*/ 39712 w 39712"/>
              <a:gd name="connsiteY1" fmla="*/ 128524 h 133731"/>
              <a:gd name="connsiteX2" fmla="*/ 39712 w 39712"/>
              <a:gd name="connsiteY2" fmla="*/ 15494 h 133731"/>
              <a:gd name="connsiteX3" fmla="*/ 28536 w 39712"/>
              <a:gd name="connsiteY3" fmla="*/ 0 h 133731"/>
              <a:gd name="connsiteX4" fmla="*/ 12407 w 39712"/>
              <a:gd name="connsiteY4" fmla="*/ 17145 h 133731"/>
              <a:gd name="connsiteX5" fmla="*/ 0 w 39712"/>
              <a:gd name="connsiteY5" fmla="*/ 29210 h 133731"/>
              <a:gd name="connsiteX6" fmla="*/ 0 w 39712"/>
              <a:gd name="connsiteY6" fmla="*/ 128524 h 133731"/>
              <a:gd name="connsiteX7" fmla="*/ 3721 w 39712"/>
              <a:gd name="connsiteY7" fmla="*/ 133730 h 133731"/>
              <a:gd name="connsiteX8" fmla="*/ 35991 w 39712"/>
              <a:gd name="connsiteY8" fmla="*/ 133730 h 133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9712" h="133731">
                <a:moveTo>
                  <a:pt x="35991" y="133730"/>
                </a:moveTo>
                <a:cubicBezTo>
                  <a:pt x="38468" y="133730"/>
                  <a:pt x="39712" y="131952"/>
                  <a:pt x="39712" y="128524"/>
                </a:cubicBezTo>
                <a:cubicBezTo>
                  <a:pt x="39712" y="15494"/>
                  <a:pt x="39712" y="15494"/>
                  <a:pt x="39712" y="15494"/>
                </a:cubicBezTo>
                <a:cubicBezTo>
                  <a:pt x="28536" y="0"/>
                  <a:pt x="28536" y="0"/>
                  <a:pt x="28536" y="0"/>
                </a:cubicBezTo>
                <a:cubicBezTo>
                  <a:pt x="12407" y="17145"/>
                  <a:pt x="12407" y="17145"/>
                  <a:pt x="12407" y="17145"/>
                </a:cubicBezTo>
                <a:cubicBezTo>
                  <a:pt x="0" y="29210"/>
                  <a:pt x="0" y="29210"/>
                  <a:pt x="0" y="29210"/>
                </a:cubicBezTo>
                <a:cubicBezTo>
                  <a:pt x="0" y="128524"/>
                  <a:pt x="0" y="128524"/>
                  <a:pt x="0" y="128524"/>
                </a:cubicBezTo>
                <a:cubicBezTo>
                  <a:pt x="0" y="131952"/>
                  <a:pt x="1244" y="133730"/>
                  <a:pt x="3721" y="133730"/>
                </a:cubicBezTo>
                <a:lnTo>
                  <a:pt x="35991" y="133730"/>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501408" y="1753489"/>
            <a:ext cx="39712" cy="114935"/>
          </a:xfrm>
          <a:custGeom>
            <a:avLst/>
            <a:gdLst>
              <a:gd name="connsiteX0" fmla="*/ 37236 w 39712"/>
              <a:gd name="connsiteY0" fmla="*/ 114934 h 114935"/>
              <a:gd name="connsiteX1" fmla="*/ 39712 w 39712"/>
              <a:gd name="connsiteY1" fmla="*/ 109727 h 114935"/>
              <a:gd name="connsiteX2" fmla="*/ 39712 w 39712"/>
              <a:gd name="connsiteY2" fmla="*/ 0 h 114935"/>
              <a:gd name="connsiteX3" fmla="*/ 24828 w 39712"/>
              <a:gd name="connsiteY3" fmla="*/ 17144 h 114935"/>
              <a:gd name="connsiteX4" fmla="*/ 19862 w 39712"/>
              <a:gd name="connsiteY4" fmla="*/ 22351 h 114935"/>
              <a:gd name="connsiteX5" fmla="*/ 6210 w 39712"/>
              <a:gd name="connsiteY5" fmla="*/ 20573 h 114935"/>
              <a:gd name="connsiteX6" fmla="*/ 4965 w 39712"/>
              <a:gd name="connsiteY6" fmla="*/ 18922 h 114935"/>
              <a:gd name="connsiteX7" fmla="*/ 0 w 39712"/>
              <a:gd name="connsiteY7" fmla="*/ 12064 h 114935"/>
              <a:gd name="connsiteX8" fmla="*/ 0 w 39712"/>
              <a:gd name="connsiteY8" fmla="*/ 109727 h 114935"/>
              <a:gd name="connsiteX9" fmla="*/ 3733 w 39712"/>
              <a:gd name="connsiteY9" fmla="*/ 114934 h 114935"/>
              <a:gd name="connsiteX10" fmla="*/ 37236 w 39712"/>
              <a:gd name="connsiteY10" fmla="*/ 114934 h 11493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39712" h="114935">
                <a:moveTo>
                  <a:pt x="37236" y="114934"/>
                </a:moveTo>
                <a:cubicBezTo>
                  <a:pt x="38481" y="114934"/>
                  <a:pt x="39712" y="113156"/>
                  <a:pt x="39712" y="109727"/>
                </a:cubicBezTo>
                <a:cubicBezTo>
                  <a:pt x="39712" y="0"/>
                  <a:pt x="39712" y="0"/>
                  <a:pt x="39712" y="0"/>
                </a:cubicBezTo>
                <a:cubicBezTo>
                  <a:pt x="24828" y="17144"/>
                  <a:pt x="24828" y="17144"/>
                  <a:pt x="24828" y="17144"/>
                </a:cubicBezTo>
                <a:cubicBezTo>
                  <a:pt x="19862" y="22351"/>
                  <a:pt x="19862" y="22351"/>
                  <a:pt x="19862" y="22351"/>
                </a:cubicBezTo>
                <a:cubicBezTo>
                  <a:pt x="16141" y="27431"/>
                  <a:pt x="9931" y="25780"/>
                  <a:pt x="6210" y="20573"/>
                </a:cubicBezTo>
                <a:cubicBezTo>
                  <a:pt x="4965" y="18922"/>
                  <a:pt x="4965" y="18922"/>
                  <a:pt x="4965" y="18922"/>
                </a:cubicBezTo>
                <a:cubicBezTo>
                  <a:pt x="0" y="12064"/>
                  <a:pt x="0" y="12064"/>
                  <a:pt x="0" y="12064"/>
                </a:cubicBezTo>
                <a:cubicBezTo>
                  <a:pt x="0" y="109727"/>
                  <a:pt x="0" y="109727"/>
                  <a:pt x="0" y="109727"/>
                </a:cubicBezTo>
                <a:cubicBezTo>
                  <a:pt x="0" y="113156"/>
                  <a:pt x="2489" y="114934"/>
                  <a:pt x="3733" y="114934"/>
                </a:cubicBezTo>
                <a:lnTo>
                  <a:pt x="37236" y="114934"/>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552881" y="1698625"/>
            <a:ext cx="39712" cy="169799"/>
          </a:xfrm>
          <a:custGeom>
            <a:avLst/>
            <a:gdLst>
              <a:gd name="connsiteX0" fmla="*/ 35991 w 39712"/>
              <a:gd name="connsiteY0" fmla="*/ 169798 h 169799"/>
              <a:gd name="connsiteX1" fmla="*/ 39712 w 39712"/>
              <a:gd name="connsiteY1" fmla="*/ 164592 h 169799"/>
              <a:gd name="connsiteX2" fmla="*/ 39712 w 39712"/>
              <a:gd name="connsiteY2" fmla="*/ 0 h 169799"/>
              <a:gd name="connsiteX3" fmla="*/ 16129 w 39712"/>
              <a:gd name="connsiteY3" fmla="*/ 25654 h 169799"/>
              <a:gd name="connsiteX4" fmla="*/ 0 w 39712"/>
              <a:gd name="connsiteY4" fmla="*/ 42798 h 169799"/>
              <a:gd name="connsiteX5" fmla="*/ 0 w 39712"/>
              <a:gd name="connsiteY5" fmla="*/ 164592 h 169799"/>
              <a:gd name="connsiteX6" fmla="*/ 3721 w 39712"/>
              <a:gd name="connsiteY6" fmla="*/ 169798 h 169799"/>
              <a:gd name="connsiteX7" fmla="*/ 35991 w 39712"/>
              <a:gd name="connsiteY7" fmla="*/ 169798 h 1697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39712" h="169799">
                <a:moveTo>
                  <a:pt x="35991" y="169798"/>
                </a:moveTo>
                <a:cubicBezTo>
                  <a:pt x="38468" y="169798"/>
                  <a:pt x="39712" y="168020"/>
                  <a:pt x="39712" y="164592"/>
                </a:cubicBezTo>
                <a:cubicBezTo>
                  <a:pt x="39712" y="0"/>
                  <a:pt x="39712" y="0"/>
                  <a:pt x="39712" y="0"/>
                </a:cubicBezTo>
                <a:cubicBezTo>
                  <a:pt x="16129" y="25654"/>
                  <a:pt x="16129" y="25654"/>
                  <a:pt x="16129" y="25654"/>
                </a:cubicBezTo>
                <a:cubicBezTo>
                  <a:pt x="0" y="42798"/>
                  <a:pt x="0" y="42798"/>
                  <a:pt x="0" y="42798"/>
                </a:cubicBezTo>
                <a:cubicBezTo>
                  <a:pt x="0" y="164592"/>
                  <a:pt x="0" y="164592"/>
                  <a:pt x="0" y="164592"/>
                </a:cubicBezTo>
                <a:cubicBezTo>
                  <a:pt x="0" y="168020"/>
                  <a:pt x="1244" y="169798"/>
                  <a:pt x="3721" y="169798"/>
                </a:cubicBezTo>
                <a:lnTo>
                  <a:pt x="35991" y="169798"/>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324611" y="1609725"/>
            <a:ext cx="304038" cy="244729"/>
          </a:xfrm>
          <a:custGeom>
            <a:avLst/>
            <a:gdLst>
              <a:gd name="connsiteX0" fmla="*/ 304038 w 304038"/>
              <a:gd name="connsiteY0" fmla="*/ 13716 h 244729"/>
              <a:gd name="connsiteX1" fmla="*/ 300316 w 304038"/>
              <a:gd name="connsiteY1" fmla="*/ 3428 h 244729"/>
              <a:gd name="connsiteX2" fmla="*/ 292874 w 304038"/>
              <a:gd name="connsiteY2" fmla="*/ 0 h 244729"/>
              <a:gd name="connsiteX3" fmla="*/ 281698 w 304038"/>
              <a:gd name="connsiteY3" fmla="*/ 0 h 244729"/>
              <a:gd name="connsiteX4" fmla="*/ 244475 w 304038"/>
              <a:gd name="connsiteY4" fmla="*/ 0 h 244729"/>
              <a:gd name="connsiteX5" fmla="*/ 240741 w 304038"/>
              <a:gd name="connsiteY5" fmla="*/ 1650 h 244729"/>
              <a:gd name="connsiteX6" fmla="*/ 239509 w 304038"/>
              <a:gd name="connsiteY6" fmla="*/ 1650 h 244729"/>
              <a:gd name="connsiteX7" fmla="*/ 233299 w 304038"/>
              <a:gd name="connsiteY7" fmla="*/ 13716 h 244729"/>
              <a:gd name="connsiteX8" fmla="*/ 240741 w 304038"/>
              <a:gd name="connsiteY8" fmla="*/ 27432 h 244729"/>
              <a:gd name="connsiteX9" fmla="*/ 244475 w 304038"/>
              <a:gd name="connsiteY9" fmla="*/ 29082 h 244729"/>
              <a:gd name="connsiteX10" fmla="*/ 256882 w 304038"/>
              <a:gd name="connsiteY10" fmla="*/ 29082 h 244729"/>
              <a:gd name="connsiteX11" fmla="*/ 263080 w 304038"/>
              <a:gd name="connsiteY11" fmla="*/ 29082 h 244729"/>
              <a:gd name="connsiteX12" fmla="*/ 251917 w 304038"/>
              <a:gd name="connsiteY12" fmla="*/ 41020 h 244729"/>
              <a:gd name="connsiteX13" fmla="*/ 230822 w 304038"/>
              <a:gd name="connsiteY13" fmla="*/ 66675 h 244729"/>
              <a:gd name="connsiteX14" fmla="*/ 218414 w 304038"/>
              <a:gd name="connsiteY14" fmla="*/ 80391 h 244729"/>
              <a:gd name="connsiteX15" fmla="*/ 202272 w 304038"/>
              <a:gd name="connsiteY15" fmla="*/ 97535 h 244729"/>
              <a:gd name="connsiteX16" fmla="*/ 192354 w 304038"/>
              <a:gd name="connsiteY16" fmla="*/ 107823 h 244729"/>
              <a:gd name="connsiteX17" fmla="*/ 182422 w 304038"/>
              <a:gd name="connsiteY17" fmla="*/ 94107 h 244729"/>
              <a:gd name="connsiteX18" fmla="*/ 177457 w 304038"/>
              <a:gd name="connsiteY18" fmla="*/ 89026 h 244729"/>
              <a:gd name="connsiteX19" fmla="*/ 165049 w 304038"/>
              <a:gd name="connsiteY19" fmla="*/ 71882 h 244729"/>
              <a:gd name="connsiteX20" fmla="*/ 162560 w 304038"/>
              <a:gd name="connsiteY20" fmla="*/ 68452 h 244729"/>
              <a:gd name="connsiteX21" fmla="*/ 148920 w 304038"/>
              <a:gd name="connsiteY21" fmla="*/ 66675 h 244729"/>
              <a:gd name="connsiteX22" fmla="*/ 137744 w 304038"/>
              <a:gd name="connsiteY22" fmla="*/ 78739 h 244729"/>
              <a:gd name="connsiteX23" fmla="*/ 125336 w 304038"/>
              <a:gd name="connsiteY23" fmla="*/ 92329 h 244729"/>
              <a:gd name="connsiteX24" fmla="*/ 116649 w 304038"/>
              <a:gd name="connsiteY24" fmla="*/ 99186 h 244729"/>
              <a:gd name="connsiteX25" fmla="*/ 112928 w 304038"/>
              <a:gd name="connsiteY25" fmla="*/ 104394 h 244729"/>
              <a:gd name="connsiteX26" fmla="*/ 73215 w 304038"/>
              <a:gd name="connsiteY26" fmla="*/ 145414 h 244729"/>
              <a:gd name="connsiteX27" fmla="*/ 71970 w 304038"/>
              <a:gd name="connsiteY27" fmla="*/ 147192 h 244729"/>
              <a:gd name="connsiteX28" fmla="*/ 59563 w 304038"/>
              <a:gd name="connsiteY28" fmla="*/ 159130 h 244729"/>
              <a:gd name="connsiteX29" fmla="*/ 7442 w 304038"/>
              <a:gd name="connsiteY29" fmla="*/ 212217 h 244729"/>
              <a:gd name="connsiteX30" fmla="*/ 1231 w 304038"/>
              <a:gd name="connsiteY30" fmla="*/ 218948 h 244729"/>
              <a:gd name="connsiteX31" fmla="*/ 0 w 304038"/>
              <a:gd name="connsiteY31" fmla="*/ 239522 h 244729"/>
              <a:gd name="connsiteX32" fmla="*/ 9918 w 304038"/>
              <a:gd name="connsiteY32" fmla="*/ 244729 h 244729"/>
              <a:gd name="connsiteX33" fmla="*/ 14884 w 304038"/>
              <a:gd name="connsiteY33" fmla="*/ 242951 h 244729"/>
              <a:gd name="connsiteX34" fmla="*/ 59563 w 304038"/>
              <a:gd name="connsiteY34" fmla="*/ 195072 h 244729"/>
              <a:gd name="connsiteX35" fmla="*/ 71970 w 304038"/>
              <a:gd name="connsiteY35" fmla="*/ 183133 h 244729"/>
              <a:gd name="connsiteX36" fmla="*/ 73215 w 304038"/>
              <a:gd name="connsiteY36" fmla="*/ 183133 h 244729"/>
              <a:gd name="connsiteX37" fmla="*/ 112928 w 304038"/>
              <a:gd name="connsiteY37" fmla="*/ 140335 h 244729"/>
              <a:gd name="connsiteX38" fmla="*/ 117894 w 304038"/>
              <a:gd name="connsiteY38" fmla="*/ 136905 h 244729"/>
              <a:gd name="connsiteX39" fmla="*/ 125336 w 304038"/>
              <a:gd name="connsiteY39" fmla="*/ 128270 h 244729"/>
              <a:gd name="connsiteX40" fmla="*/ 137744 w 304038"/>
              <a:gd name="connsiteY40" fmla="*/ 114680 h 244729"/>
              <a:gd name="connsiteX41" fmla="*/ 153873 w 304038"/>
              <a:gd name="connsiteY41" fmla="*/ 97535 h 244729"/>
              <a:gd name="connsiteX42" fmla="*/ 165049 w 304038"/>
              <a:gd name="connsiteY42" fmla="*/ 112902 h 244729"/>
              <a:gd name="connsiteX43" fmla="*/ 177457 w 304038"/>
              <a:gd name="connsiteY43" fmla="*/ 130048 h 244729"/>
              <a:gd name="connsiteX44" fmla="*/ 182422 w 304038"/>
              <a:gd name="connsiteY44" fmla="*/ 135127 h 244729"/>
              <a:gd name="connsiteX45" fmla="*/ 183667 w 304038"/>
              <a:gd name="connsiteY45" fmla="*/ 138557 h 244729"/>
              <a:gd name="connsiteX46" fmla="*/ 197307 w 304038"/>
              <a:gd name="connsiteY46" fmla="*/ 140335 h 244729"/>
              <a:gd name="connsiteX47" fmla="*/ 202272 w 304038"/>
              <a:gd name="connsiteY47" fmla="*/ 135127 h 244729"/>
              <a:gd name="connsiteX48" fmla="*/ 218414 w 304038"/>
              <a:gd name="connsiteY48" fmla="*/ 118110 h 244729"/>
              <a:gd name="connsiteX49" fmla="*/ 230822 w 304038"/>
              <a:gd name="connsiteY49" fmla="*/ 104394 h 244729"/>
              <a:gd name="connsiteX50" fmla="*/ 246951 w 304038"/>
              <a:gd name="connsiteY50" fmla="*/ 87248 h 244729"/>
              <a:gd name="connsiteX51" fmla="*/ 281698 w 304038"/>
              <a:gd name="connsiteY51" fmla="*/ 46227 h 244729"/>
              <a:gd name="connsiteX52" fmla="*/ 282943 w 304038"/>
              <a:gd name="connsiteY52" fmla="*/ 44450 h 244729"/>
              <a:gd name="connsiteX53" fmla="*/ 282943 w 304038"/>
              <a:gd name="connsiteY53" fmla="*/ 78739 h 244729"/>
              <a:gd name="connsiteX54" fmla="*/ 292874 w 304038"/>
              <a:gd name="connsiteY54" fmla="*/ 92329 h 244729"/>
              <a:gd name="connsiteX55" fmla="*/ 304038 w 304038"/>
              <a:gd name="connsiteY55" fmla="*/ 78739 h 244729"/>
              <a:gd name="connsiteX56" fmla="*/ 304038 w 304038"/>
              <a:gd name="connsiteY56" fmla="*/ 13716 h 24472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 ang="51">
                <a:pos x="connsiteX51" y="connsiteY51"/>
              </a:cxn>
              <a:cxn ang="52">
                <a:pos x="connsiteX52" y="connsiteY52"/>
              </a:cxn>
              <a:cxn ang="53">
                <a:pos x="connsiteX53" y="connsiteY53"/>
              </a:cxn>
              <a:cxn ang="54">
                <a:pos x="connsiteX54" y="connsiteY54"/>
              </a:cxn>
              <a:cxn ang="55">
                <a:pos x="connsiteX55" y="connsiteY55"/>
              </a:cxn>
              <a:cxn ang="56">
                <a:pos x="connsiteX56" y="connsiteY56"/>
              </a:cxn>
            </a:cxnLst>
            <a:rect l="l" t="t" r="r" b="b"/>
            <a:pathLst>
              <a:path w="304038" h="244729">
                <a:moveTo>
                  <a:pt x="304038" y="13716"/>
                </a:moveTo>
                <a:cubicBezTo>
                  <a:pt x="304038" y="10286"/>
                  <a:pt x="302793" y="6858"/>
                  <a:pt x="300316" y="3428"/>
                </a:cubicBezTo>
                <a:cubicBezTo>
                  <a:pt x="297827" y="1650"/>
                  <a:pt x="295351" y="0"/>
                  <a:pt x="292874" y="0"/>
                </a:cubicBezTo>
                <a:cubicBezTo>
                  <a:pt x="281698" y="0"/>
                  <a:pt x="281698" y="0"/>
                  <a:pt x="281698" y="0"/>
                </a:cubicBezTo>
                <a:cubicBezTo>
                  <a:pt x="244475" y="0"/>
                  <a:pt x="244475" y="0"/>
                  <a:pt x="244475" y="0"/>
                </a:cubicBezTo>
                <a:cubicBezTo>
                  <a:pt x="243230" y="0"/>
                  <a:pt x="241985" y="0"/>
                  <a:pt x="240741" y="1650"/>
                </a:cubicBezTo>
                <a:cubicBezTo>
                  <a:pt x="240741" y="1650"/>
                  <a:pt x="239509" y="1650"/>
                  <a:pt x="239509" y="1650"/>
                </a:cubicBezTo>
                <a:cubicBezTo>
                  <a:pt x="235788" y="3428"/>
                  <a:pt x="233299" y="8508"/>
                  <a:pt x="233299" y="13716"/>
                </a:cubicBezTo>
                <a:cubicBezTo>
                  <a:pt x="233299" y="20573"/>
                  <a:pt x="237020" y="25654"/>
                  <a:pt x="240741" y="27432"/>
                </a:cubicBezTo>
                <a:cubicBezTo>
                  <a:pt x="241985" y="29082"/>
                  <a:pt x="243230" y="29082"/>
                  <a:pt x="244475" y="29082"/>
                </a:cubicBezTo>
                <a:cubicBezTo>
                  <a:pt x="256882" y="29082"/>
                  <a:pt x="256882" y="29082"/>
                  <a:pt x="256882" y="29082"/>
                </a:cubicBezTo>
                <a:cubicBezTo>
                  <a:pt x="263080" y="29082"/>
                  <a:pt x="263080" y="29082"/>
                  <a:pt x="263080" y="29082"/>
                </a:cubicBezTo>
                <a:cubicBezTo>
                  <a:pt x="251917" y="41020"/>
                  <a:pt x="251917" y="41020"/>
                  <a:pt x="251917" y="41020"/>
                </a:cubicBezTo>
                <a:cubicBezTo>
                  <a:pt x="230822" y="66675"/>
                  <a:pt x="230822" y="66675"/>
                  <a:pt x="230822" y="66675"/>
                </a:cubicBezTo>
                <a:cubicBezTo>
                  <a:pt x="218414" y="80391"/>
                  <a:pt x="218414" y="80391"/>
                  <a:pt x="218414" y="80391"/>
                </a:cubicBezTo>
                <a:cubicBezTo>
                  <a:pt x="202272" y="97535"/>
                  <a:pt x="202272" y="97535"/>
                  <a:pt x="202272" y="97535"/>
                </a:cubicBezTo>
                <a:cubicBezTo>
                  <a:pt x="192354" y="107823"/>
                  <a:pt x="192354" y="107823"/>
                  <a:pt x="192354" y="107823"/>
                </a:cubicBezTo>
                <a:cubicBezTo>
                  <a:pt x="182422" y="94107"/>
                  <a:pt x="182422" y="94107"/>
                  <a:pt x="182422" y="94107"/>
                </a:cubicBezTo>
                <a:cubicBezTo>
                  <a:pt x="177457" y="89026"/>
                  <a:pt x="177457" y="89026"/>
                  <a:pt x="177457" y="89026"/>
                </a:cubicBezTo>
                <a:cubicBezTo>
                  <a:pt x="165049" y="71882"/>
                  <a:pt x="165049" y="71882"/>
                  <a:pt x="165049" y="71882"/>
                </a:cubicBezTo>
                <a:cubicBezTo>
                  <a:pt x="162560" y="68452"/>
                  <a:pt x="162560" y="68452"/>
                  <a:pt x="162560" y="68452"/>
                </a:cubicBezTo>
                <a:cubicBezTo>
                  <a:pt x="158838" y="63245"/>
                  <a:pt x="153873" y="61595"/>
                  <a:pt x="148920" y="66675"/>
                </a:cubicBezTo>
                <a:cubicBezTo>
                  <a:pt x="137744" y="78739"/>
                  <a:pt x="137744" y="78739"/>
                  <a:pt x="137744" y="78739"/>
                </a:cubicBezTo>
                <a:cubicBezTo>
                  <a:pt x="125336" y="92329"/>
                  <a:pt x="125336" y="92329"/>
                  <a:pt x="125336" y="92329"/>
                </a:cubicBezTo>
                <a:cubicBezTo>
                  <a:pt x="116649" y="99186"/>
                  <a:pt x="116649" y="99186"/>
                  <a:pt x="116649" y="99186"/>
                </a:cubicBezTo>
                <a:cubicBezTo>
                  <a:pt x="112928" y="104394"/>
                  <a:pt x="112928" y="104394"/>
                  <a:pt x="112928" y="104394"/>
                </a:cubicBezTo>
                <a:cubicBezTo>
                  <a:pt x="73215" y="145414"/>
                  <a:pt x="73215" y="145414"/>
                  <a:pt x="73215" y="145414"/>
                </a:cubicBezTo>
                <a:cubicBezTo>
                  <a:pt x="71970" y="147192"/>
                  <a:pt x="71970" y="147192"/>
                  <a:pt x="71970" y="147192"/>
                </a:cubicBezTo>
                <a:cubicBezTo>
                  <a:pt x="59563" y="159130"/>
                  <a:pt x="59563" y="159130"/>
                  <a:pt x="59563" y="159130"/>
                </a:cubicBezTo>
                <a:cubicBezTo>
                  <a:pt x="7442" y="212217"/>
                  <a:pt x="7442" y="212217"/>
                  <a:pt x="7442" y="212217"/>
                </a:cubicBezTo>
                <a:cubicBezTo>
                  <a:pt x="1231" y="218948"/>
                  <a:pt x="1231" y="218948"/>
                  <a:pt x="1231" y="218948"/>
                </a:cubicBezTo>
                <a:cubicBezTo>
                  <a:pt x="-2489" y="224154"/>
                  <a:pt x="-3733" y="232664"/>
                  <a:pt x="0" y="239522"/>
                </a:cubicBezTo>
                <a:cubicBezTo>
                  <a:pt x="2476" y="244729"/>
                  <a:pt x="6197" y="246379"/>
                  <a:pt x="9918" y="244729"/>
                </a:cubicBezTo>
                <a:cubicBezTo>
                  <a:pt x="11163" y="244729"/>
                  <a:pt x="13639" y="244729"/>
                  <a:pt x="14884" y="242951"/>
                </a:cubicBezTo>
                <a:cubicBezTo>
                  <a:pt x="59563" y="195072"/>
                  <a:pt x="59563" y="195072"/>
                  <a:pt x="59563" y="195072"/>
                </a:cubicBezTo>
                <a:cubicBezTo>
                  <a:pt x="71970" y="183133"/>
                  <a:pt x="71970" y="183133"/>
                  <a:pt x="71970" y="183133"/>
                </a:cubicBezTo>
                <a:cubicBezTo>
                  <a:pt x="73215" y="183133"/>
                  <a:pt x="73215" y="183133"/>
                  <a:pt x="73215" y="183133"/>
                </a:cubicBezTo>
                <a:cubicBezTo>
                  <a:pt x="112928" y="140335"/>
                  <a:pt x="112928" y="140335"/>
                  <a:pt x="112928" y="140335"/>
                </a:cubicBezTo>
                <a:cubicBezTo>
                  <a:pt x="117894" y="136905"/>
                  <a:pt x="117894" y="136905"/>
                  <a:pt x="117894" y="136905"/>
                </a:cubicBezTo>
                <a:cubicBezTo>
                  <a:pt x="125336" y="128270"/>
                  <a:pt x="125336" y="128270"/>
                  <a:pt x="125336" y="128270"/>
                </a:cubicBezTo>
                <a:cubicBezTo>
                  <a:pt x="137744" y="114680"/>
                  <a:pt x="137744" y="114680"/>
                  <a:pt x="137744" y="114680"/>
                </a:cubicBezTo>
                <a:cubicBezTo>
                  <a:pt x="153873" y="97535"/>
                  <a:pt x="153873" y="97535"/>
                  <a:pt x="153873" y="97535"/>
                </a:cubicBezTo>
                <a:cubicBezTo>
                  <a:pt x="165049" y="112902"/>
                  <a:pt x="165049" y="112902"/>
                  <a:pt x="165049" y="112902"/>
                </a:cubicBezTo>
                <a:cubicBezTo>
                  <a:pt x="177457" y="130048"/>
                  <a:pt x="177457" y="130048"/>
                  <a:pt x="177457" y="130048"/>
                </a:cubicBezTo>
                <a:cubicBezTo>
                  <a:pt x="182422" y="135127"/>
                  <a:pt x="182422" y="135127"/>
                  <a:pt x="182422" y="135127"/>
                </a:cubicBezTo>
                <a:cubicBezTo>
                  <a:pt x="183667" y="138557"/>
                  <a:pt x="183667" y="138557"/>
                  <a:pt x="183667" y="138557"/>
                </a:cubicBezTo>
                <a:cubicBezTo>
                  <a:pt x="187388" y="143764"/>
                  <a:pt x="193586" y="143764"/>
                  <a:pt x="197307" y="140335"/>
                </a:cubicBezTo>
                <a:cubicBezTo>
                  <a:pt x="202272" y="135127"/>
                  <a:pt x="202272" y="135127"/>
                  <a:pt x="202272" y="135127"/>
                </a:cubicBezTo>
                <a:cubicBezTo>
                  <a:pt x="218414" y="118110"/>
                  <a:pt x="218414" y="118110"/>
                  <a:pt x="218414" y="118110"/>
                </a:cubicBezTo>
                <a:cubicBezTo>
                  <a:pt x="230822" y="104394"/>
                  <a:pt x="230822" y="104394"/>
                  <a:pt x="230822" y="104394"/>
                </a:cubicBezTo>
                <a:cubicBezTo>
                  <a:pt x="246951" y="87248"/>
                  <a:pt x="246951" y="87248"/>
                  <a:pt x="246951" y="87248"/>
                </a:cubicBezTo>
                <a:cubicBezTo>
                  <a:pt x="281698" y="46227"/>
                  <a:pt x="281698" y="46227"/>
                  <a:pt x="281698" y="46227"/>
                </a:cubicBezTo>
                <a:cubicBezTo>
                  <a:pt x="282943" y="44450"/>
                  <a:pt x="282943" y="44450"/>
                  <a:pt x="282943" y="44450"/>
                </a:cubicBezTo>
                <a:cubicBezTo>
                  <a:pt x="282943" y="78739"/>
                  <a:pt x="282943" y="78739"/>
                  <a:pt x="282943" y="78739"/>
                </a:cubicBezTo>
                <a:cubicBezTo>
                  <a:pt x="282943" y="85598"/>
                  <a:pt x="286664" y="92329"/>
                  <a:pt x="292874" y="92329"/>
                </a:cubicBezTo>
                <a:cubicBezTo>
                  <a:pt x="299072" y="92329"/>
                  <a:pt x="304038" y="85598"/>
                  <a:pt x="304038" y="78739"/>
                </a:cubicBezTo>
                <a:lnTo>
                  <a:pt x="304038" y="13716"/>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77800" y="1435100"/>
            <a:ext cx="622300" cy="622300"/>
          </a:xfrm>
          <a:prstGeom prst="rect">
            <a:avLst/>
          </a:prstGeom>
          <a:noFill/>
        </p:spPr>
      </p:pic>
      <p:pic>
        <p:nvPicPr>
          <p:cNvPr id="20" name="Picture 3"/>
          <p:cNvPicPr>
            <a:picLocks noChangeAspect="1" noChangeArrowheads="1"/>
          </p:cNvPicPr>
          <p:nvPr/>
        </p:nvPicPr>
        <p:blipFill>
          <a:blip r:embed="rId3"/>
          <a:srcRect/>
          <a:stretch>
            <a:fillRect/>
          </a:stretch>
        </p:blipFill>
        <p:spPr bwMode="auto">
          <a:xfrm>
            <a:off x="165100" y="2603500"/>
            <a:ext cx="622300" cy="622300"/>
          </a:xfrm>
          <a:prstGeom prst="rect">
            <a:avLst/>
          </a:prstGeom>
          <a:noFill/>
        </p:spPr>
      </p:pic>
      <p:pic>
        <p:nvPicPr>
          <p:cNvPr id="21" name="Picture 3"/>
          <p:cNvPicPr>
            <a:picLocks noChangeAspect="1" noChangeArrowheads="1"/>
          </p:cNvPicPr>
          <p:nvPr/>
        </p:nvPicPr>
        <p:blipFill>
          <a:blip r:embed="rId4"/>
          <a:srcRect/>
          <a:stretch>
            <a:fillRect/>
          </a:stretch>
        </p:blipFill>
        <p:spPr bwMode="auto">
          <a:xfrm>
            <a:off x="190500" y="3898900"/>
            <a:ext cx="622300" cy="622300"/>
          </a:xfrm>
          <a:prstGeom prst="rect">
            <a:avLst/>
          </a:prstGeom>
          <a:noFill/>
        </p:spPr>
      </p:pic>
      <p:pic>
        <p:nvPicPr>
          <p:cNvPr id="22" name="Picture 3"/>
          <p:cNvPicPr>
            <a:picLocks noChangeAspect="1" noChangeArrowheads="1"/>
          </p:cNvPicPr>
          <p:nvPr/>
        </p:nvPicPr>
        <p:blipFill>
          <a:blip r:embed="rId5"/>
          <a:srcRect/>
          <a:stretch>
            <a:fillRect/>
          </a:stretch>
        </p:blipFill>
        <p:spPr bwMode="auto">
          <a:xfrm>
            <a:off x="5295900" y="939800"/>
            <a:ext cx="3695700" cy="4965700"/>
          </a:xfrm>
          <a:prstGeom prst="rect">
            <a:avLst/>
          </a:prstGeom>
          <a:noFill/>
        </p:spPr>
      </p:pic>
      <p:pic>
        <p:nvPicPr>
          <p:cNvPr id="23" name="Picture 3"/>
          <p:cNvPicPr>
            <a:picLocks noChangeAspect="1" noChangeArrowheads="1"/>
          </p:cNvPicPr>
          <p:nvPr/>
        </p:nvPicPr>
        <p:blipFill>
          <a:blip r:embed="rId6"/>
          <a:srcRect/>
          <a:stretch>
            <a:fillRect/>
          </a:stretch>
        </p:blipFill>
        <p:spPr bwMode="auto">
          <a:xfrm>
            <a:off x="0" y="6032500"/>
            <a:ext cx="9144000" cy="609600"/>
          </a:xfrm>
          <a:prstGeom prst="rect">
            <a:avLst/>
          </a:prstGeom>
          <a:noFill/>
        </p:spPr>
      </p:pic>
      <p:sp>
        <p:nvSpPr>
          <p:cNvPr id="2" name="TextBox 1"/>
          <p:cNvSpPr txBox="1"/>
          <p:nvPr/>
        </p:nvSpPr>
        <p:spPr>
          <a:xfrm>
            <a:off x="215900" y="228600"/>
            <a:ext cx="3949700" cy="914400"/>
          </a:xfrm>
          <a:prstGeom prst="rect">
            <a:avLst/>
          </a:prstGeom>
          <a:noFill/>
        </p:spPr>
        <p:txBody>
          <a:bodyPr wrap="none" lIns="0" tIns="0" rIns="0" rtlCol="0">
            <a:spAutoFit/>
          </a:bodyPr>
          <a:lstStyle/>
          <a:p>
            <a:pPr>
              <a:lnSpc>
                <a:spcPts val="2600"/>
              </a:lnSpc>
              <a:tabLst>
                <a:tab pos="76200" algn="l"/>
              </a:tabLst>
            </a:pPr>
            <a:r>
              <a:rPr lang="en-US" altLang="zh-CN" sz="2004" b="1" dirty="0" smtClean="0">
                <a:solidFill>
                  <a:srgbClr val="FF0000"/>
                </a:solidFill>
                <a:latin typeface="微软雅黑" pitchFamily="18" charset="0"/>
                <a:cs typeface="微软雅黑" pitchFamily="18" charset="0"/>
              </a:rPr>
              <a:t>WHY：</a:t>
            </a:r>
            <a:r>
              <a:rPr lang="en-US" altLang="zh-CN" sz="2004" b="1" dirty="0" smtClean="0">
                <a:solidFill>
                  <a:srgbClr val="262626"/>
                </a:solidFill>
                <a:latin typeface="微软雅黑" pitchFamily="18" charset="0"/>
                <a:cs typeface="微软雅黑" pitchFamily="18" charset="0"/>
              </a:rPr>
              <a:t>为什么需要“电商见证宝”</a:t>
            </a:r>
          </a:p>
          <a:p>
            <a:pPr>
              <a:lnSpc>
                <a:spcPts val="1000"/>
              </a:lnSpc>
            </a:pPr>
            <a:endParaRPr lang="en-US" altLang="zh-CN" dirty="0" smtClean="0"/>
          </a:p>
          <a:p>
            <a:pPr>
              <a:lnSpc>
                <a:spcPts val="1000"/>
              </a:lnSpc>
            </a:pPr>
            <a:endParaRPr lang="en-US" altLang="zh-CN" dirty="0" smtClean="0"/>
          </a:p>
          <a:p>
            <a:pPr>
              <a:lnSpc>
                <a:spcPts val="2600"/>
              </a:lnSpc>
              <a:tabLst>
                <a:tab pos="76200" algn="l"/>
              </a:tabLst>
            </a:pPr>
            <a:r>
              <a:rPr lang="en-US" altLang="zh-CN" dirty="0" smtClean="0"/>
              <a:t>	</a:t>
            </a:r>
            <a:r>
              <a:rPr lang="en-US" altLang="zh-CN" sz="1596" b="1" dirty="0" smtClean="0">
                <a:solidFill>
                  <a:srgbClr val="262626"/>
                </a:solidFill>
                <a:latin typeface="微软雅黑" pitchFamily="18" charset="0"/>
                <a:cs typeface="微软雅黑" pitchFamily="18" charset="0"/>
              </a:rPr>
              <a:t>1、“电商见证宝”产生的背景</a:t>
            </a:r>
          </a:p>
        </p:txBody>
      </p:sp>
      <p:sp>
        <p:nvSpPr>
          <p:cNvPr id="24" name="TextBox 1"/>
          <p:cNvSpPr txBox="1"/>
          <p:nvPr/>
        </p:nvSpPr>
        <p:spPr>
          <a:xfrm>
            <a:off x="825500" y="1612900"/>
            <a:ext cx="4318000" cy="3302000"/>
          </a:xfrm>
          <a:prstGeom prst="rect">
            <a:avLst/>
          </a:prstGeom>
          <a:noFill/>
        </p:spPr>
        <p:txBody>
          <a:bodyPr wrap="none" lIns="0" tIns="0" rIns="0" rtlCol="0">
            <a:spAutoFit/>
          </a:bodyPr>
          <a:lstStyle/>
          <a:p>
            <a:pPr>
              <a:lnSpc>
                <a:spcPts val="1600"/>
              </a:lnSpc>
              <a:tabLst>
                <a:tab pos="25400" algn="l"/>
                <a:tab pos="50800" algn="l"/>
              </a:tabLst>
            </a:pPr>
            <a:r>
              <a:rPr lang="en-US" altLang="zh-CN" dirty="0" smtClean="0"/>
              <a:t>	</a:t>
            </a:r>
            <a:r>
              <a:rPr lang="en-US" altLang="zh-CN" sz="1296" dirty="0" smtClean="0">
                <a:solidFill>
                  <a:srgbClr val="FFFFFF"/>
                </a:solidFill>
                <a:latin typeface="Wingdings" pitchFamily="18" charset="0"/>
                <a:cs typeface="Wingdings" pitchFamily="18" charset="0"/>
              </a:rPr>
              <a:t></a:t>
            </a:r>
            <a:r>
              <a:rPr lang="en-US" altLang="zh-CN" sz="1296" dirty="0" smtClean="0">
                <a:latin typeface="Times New Roman" pitchFamily="18" charset="0"/>
                <a:cs typeface="Times New Roman" pitchFamily="18" charset="0"/>
              </a:rPr>
              <a:t> </a:t>
            </a:r>
            <a:r>
              <a:rPr lang="en-US" altLang="zh-CN" sz="1296" b="1" dirty="0" smtClean="0">
                <a:solidFill>
                  <a:srgbClr val="000000"/>
                </a:solidFill>
                <a:latin typeface="微软雅黑" pitchFamily="18" charset="0"/>
                <a:cs typeface="微软雅黑" pitchFamily="18" charset="0"/>
              </a:rPr>
              <a:t>经济趋势</a:t>
            </a:r>
          </a:p>
          <a:p>
            <a:pPr>
              <a:lnSpc>
                <a:spcPts val="1800"/>
              </a:lnSpc>
              <a:tabLst>
                <a:tab pos="25400" algn="l"/>
                <a:tab pos="50800" algn="l"/>
              </a:tabLst>
            </a:pPr>
            <a:r>
              <a:rPr lang="en-US" altLang="zh-CN" dirty="0" smtClean="0"/>
              <a:t>	</a:t>
            </a:r>
            <a:r>
              <a:rPr lang="en-US" altLang="zh-CN" sz="1296" dirty="0" smtClean="0">
                <a:solidFill>
                  <a:srgbClr val="000000"/>
                </a:solidFill>
                <a:latin typeface="微软雅黑" pitchFamily="18" charset="0"/>
                <a:cs typeface="微软雅黑" pitchFamily="18" charset="0"/>
              </a:rPr>
              <a:t>国家大力推动“互联网+”发展的背景下，涌现了众多的</a:t>
            </a:r>
          </a:p>
          <a:p>
            <a:pPr>
              <a:lnSpc>
                <a:spcPts val="1500"/>
              </a:lnSpc>
              <a:tabLst>
                <a:tab pos="25400" algn="l"/>
                <a:tab pos="50800" algn="l"/>
              </a:tabLst>
            </a:pPr>
            <a:r>
              <a:rPr lang="en-US" altLang="zh-CN" dirty="0" smtClean="0"/>
              <a:t>	</a:t>
            </a:r>
            <a:r>
              <a:rPr lang="en-US" altLang="zh-CN" sz="1296" dirty="0" smtClean="0">
                <a:solidFill>
                  <a:srgbClr val="000000"/>
                </a:solidFill>
                <a:latin typeface="微软雅黑" pitchFamily="18" charset="0"/>
                <a:cs typeface="微软雅黑" pitchFamily="18" charset="0"/>
              </a:rPr>
              <a:t>互联网企业。同时，中大型企业也纷纷尝试通过自建电子</a:t>
            </a:r>
          </a:p>
          <a:p>
            <a:pPr>
              <a:lnSpc>
                <a:spcPts val="1500"/>
              </a:lnSpc>
              <a:tabLst>
                <a:tab pos="25400" algn="l"/>
                <a:tab pos="50800" algn="l"/>
              </a:tabLst>
            </a:pPr>
            <a:r>
              <a:rPr lang="en-US" altLang="zh-CN" dirty="0" smtClean="0"/>
              <a:t>	</a:t>
            </a:r>
            <a:r>
              <a:rPr lang="en-US" altLang="zh-CN" sz="1296" dirty="0" smtClean="0">
                <a:solidFill>
                  <a:srgbClr val="000000"/>
                </a:solidFill>
                <a:latin typeface="微软雅黑" pitchFamily="18" charset="0"/>
                <a:cs typeface="微软雅黑" pitchFamily="18" charset="0"/>
              </a:rPr>
              <a:t>商务平台加速转型升级，以整合供应链上下游资源。</a:t>
            </a:r>
          </a:p>
          <a:p>
            <a:pPr>
              <a:lnSpc>
                <a:spcPts val="1000"/>
              </a:lnSpc>
            </a:pPr>
            <a:endParaRPr lang="en-US" altLang="zh-CN" dirty="0" smtClean="0"/>
          </a:p>
          <a:p>
            <a:pPr>
              <a:lnSpc>
                <a:spcPts val="1000"/>
              </a:lnSpc>
            </a:pPr>
            <a:endParaRPr lang="en-US" altLang="zh-CN" dirty="0" smtClean="0"/>
          </a:p>
          <a:p>
            <a:pPr>
              <a:lnSpc>
                <a:spcPts val="1900"/>
              </a:lnSpc>
              <a:tabLst>
                <a:tab pos="25400" algn="l"/>
                <a:tab pos="50800" algn="l"/>
              </a:tabLst>
            </a:pPr>
            <a:r>
              <a:rPr lang="en-US" altLang="zh-CN" sz="1296" dirty="0" smtClean="0">
                <a:solidFill>
                  <a:srgbClr val="FFFFFF"/>
                </a:solidFill>
                <a:latin typeface="Wingdings" pitchFamily="18" charset="0"/>
                <a:cs typeface="Wingdings" pitchFamily="18" charset="0"/>
              </a:rPr>
              <a:t></a:t>
            </a:r>
            <a:r>
              <a:rPr lang="en-US" altLang="zh-CN" sz="1296" dirty="0" smtClean="0">
                <a:latin typeface="Times New Roman" pitchFamily="18" charset="0"/>
                <a:cs typeface="Times New Roman" pitchFamily="18" charset="0"/>
              </a:rPr>
              <a:t> </a:t>
            </a:r>
            <a:r>
              <a:rPr lang="en-US" altLang="zh-CN" sz="1296" b="1" dirty="0" smtClean="0">
                <a:solidFill>
                  <a:srgbClr val="000000"/>
                </a:solidFill>
                <a:latin typeface="微软雅黑" pitchFamily="18" charset="0"/>
                <a:cs typeface="微软雅黑" pitchFamily="18" charset="0"/>
              </a:rPr>
              <a:t>监管要求</a:t>
            </a:r>
          </a:p>
          <a:p>
            <a:pPr>
              <a:lnSpc>
                <a:spcPts val="2100"/>
              </a:lnSpc>
              <a:tabLst>
                <a:tab pos="25400" algn="l"/>
                <a:tab pos="50800" algn="l"/>
              </a:tabLst>
            </a:pPr>
            <a:r>
              <a:rPr lang="en-US" altLang="zh-CN" sz="1298" dirty="0" smtClean="0">
                <a:solidFill>
                  <a:srgbClr val="000000"/>
                </a:solidFill>
                <a:latin typeface="微软雅黑" pitchFamily="18" charset="0"/>
                <a:cs typeface="微软雅黑" pitchFamily="18" charset="0"/>
              </a:rPr>
              <a:t>监管部门</a:t>
            </a:r>
            <a:r>
              <a:rPr lang="en-US" altLang="zh-CN" sz="1406" b="1" dirty="0" smtClean="0">
                <a:solidFill>
                  <a:srgbClr val="000000"/>
                </a:solidFill>
                <a:latin typeface="微软雅黑" pitchFamily="18" charset="0"/>
                <a:cs typeface="微软雅黑" pitchFamily="18" charset="0"/>
              </a:rPr>
              <a:t>禁止没有支付牌照和支付资格的</a:t>
            </a:r>
            <a:r>
              <a:rPr lang="en-US" altLang="zh-CN" sz="1298" dirty="0" smtClean="0">
                <a:solidFill>
                  <a:srgbClr val="000000"/>
                </a:solidFill>
                <a:latin typeface="微软雅黑" pitchFamily="18" charset="0"/>
                <a:cs typeface="微软雅黑" pitchFamily="18" charset="0"/>
              </a:rPr>
              <a:t>互联网平台开</a:t>
            </a:r>
          </a:p>
          <a:p>
            <a:pPr>
              <a:lnSpc>
                <a:spcPts val="1500"/>
              </a:lnSpc>
              <a:tabLst>
                <a:tab pos="25400" algn="l"/>
                <a:tab pos="50800" algn="l"/>
              </a:tabLst>
            </a:pPr>
            <a:r>
              <a:rPr lang="en-US" altLang="zh-CN" sz="1296" dirty="0" smtClean="0">
                <a:solidFill>
                  <a:srgbClr val="000000"/>
                </a:solidFill>
                <a:latin typeface="微软雅黑" pitchFamily="18" charset="0"/>
                <a:cs typeface="微软雅黑" pitchFamily="18" charset="0"/>
              </a:rPr>
              <a:t>展网络支付业务，禁止其以自身名义搭建具有金融属性的</a:t>
            </a:r>
          </a:p>
          <a:p>
            <a:pPr>
              <a:lnSpc>
                <a:spcPts val="1500"/>
              </a:lnSpc>
              <a:tabLst>
                <a:tab pos="25400" algn="l"/>
                <a:tab pos="50800" algn="l"/>
              </a:tabLst>
            </a:pPr>
            <a:r>
              <a:rPr lang="en-US" altLang="zh-CN" sz="1296" dirty="0" smtClean="0">
                <a:solidFill>
                  <a:srgbClr val="000000"/>
                </a:solidFill>
                <a:latin typeface="微软雅黑" pitchFamily="18" charset="0"/>
                <a:cs typeface="微软雅黑" pitchFamily="18" charset="0"/>
              </a:rPr>
              <a:t>类电子账户，禁止私设不具有真实交易背景、不受金融机</a:t>
            </a:r>
          </a:p>
          <a:p>
            <a:pPr>
              <a:lnSpc>
                <a:spcPts val="1500"/>
              </a:lnSpc>
              <a:tabLst>
                <a:tab pos="25400" algn="l"/>
                <a:tab pos="50800" algn="l"/>
              </a:tabLst>
            </a:pPr>
            <a:r>
              <a:rPr lang="en-US" altLang="zh-CN" sz="1296" dirty="0" smtClean="0">
                <a:solidFill>
                  <a:srgbClr val="000000"/>
                </a:solidFill>
                <a:latin typeface="微软雅黑" pitchFamily="18" charset="0"/>
                <a:cs typeface="微软雅黑" pitchFamily="18" charset="0"/>
              </a:rPr>
              <a:t>构管控的资金池。</a:t>
            </a:r>
          </a:p>
          <a:p>
            <a:pPr>
              <a:lnSpc>
                <a:spcPts val="1000"/>
              </a:lnSpc>
            </a:pPr>
            <a:endParaRPr lang="en-US" altLang="zh-CN" dirty="0" smtClean="0"/>
          </a:p>
          <a:p>
            <a:pPr>
              <a:lnSpc>
                <a:spcPts val="1000"/>
              </a:lnSpc>
            </a:pPr>
            <a:endParaRPr lang="en-US" altLang="zh-CN" dirty="0" smtClean="0"/>
          </a:p>
          <a:p>
            <a:pPr>
              <a:lnSpc>
                <a:spcPts val="2000"/>
              </a:lnSpc>
              <a:tabLst>
                <a:tab pos="25400" algn="l"/>
                <a:tab pos="50800" algn="l"/>
              </a:tabLst>
            </a:pPr>
            <a:r>
              <a:rPr lang="en-US" altLang="zh-CN" dirty="0" smtClean="0"/>
              <a:t>		</a:t>
            </a:r>
            <a:r>
              <a:rPr lang="en-US" altLang="zh-CN" sz="1296" dirty="0" smtClean="0">
                <a:solidFill>
                  <a:srgbClr val="FFFFFF"/>
                </a:solidFill>
                <a:latin typeface="Wingdings" pitchFamily="18" charset="0"/>
                <a:cs typeface="Wingdings" pitchFamily="18" charset="0"/>
              </a:rPr>
              <a:t></a:t>
            </a:r>
            <a:r>
              <a:rPr lang="en-US" altLang="zh-CN" sz="1296" dirty="0" smtClean="0">
                <a:latin typeface="Times New Roman" pitchFamily="18" charset="0"/>
                <a:cs typeface="Times New Roman" pitchFamily="18" charset="0"/>
              </a:rPr>
              <a:t> </a:t>
            </a:r>
            <a:r>
              <a:rPr lang="en-US" altLang="zh-CN" sz="1296" b="1" dirty="0" smtClean="0">
                <a:solidFill>
                  <a:srgbClr val="000000"/>
                </a:solidFill>
                <a:latin typeface="微软雅黑" pitchFamily="18" charset="0"/>
                <a:cs typeface="微软雅黑" pitchFamily="18" charset="0"/>
              </a:rPr>
              <a:t>平台需求</a:t>
            </a:r>
          </a:p>
          <a:p>
            <a:pPr>
              <a:lnSpc>
                <a:spcPts val="1500"/>
              </a:lnSpc>
              <a:tabLst>
                <a:tab pos="25400" algn="l"/>
                <a:tab pos="50800" algn="l"/>
              </a:tabLst>
            </a:pPr>
            <a:r>
              <a:rPr lang="en-US" altLang="zh-CN" dirty="0" smtClean="0"/>
              <a:t>		</a:t>
            </a:r>
            <a:r>
              <a:rPr lang="en-US" altLang="zh-CN" sz="1296" dirty="0" smtClean="0">
                <a:solidFill>
                  <a:srgbClr val="000000"/>
                </a:solidFill>
                <a:latin typeface="微软雅黑" pitchFamily="18" charset="0"/>
                <a:cs typeface="微软雅黑" pitchFamily="18" charset="0"/>
              </a:rPr>
              <a:t>B2B、B2C等各类型电子商务平台</a:t>
            </a:r>
            <a:r>
              <a:rPr lang="en-US" altLang="zh-CN" sz="1296" b="1" dirty="0" smtClean="0">
                <a:solidFill>
                  <a:srgbClr val="000000"/>
                </a:solidFill>
                <a:latin typeface="微软雅黑" pitchFamily="18" charset="0"/>
                <a:cs typeface="微软雅黑" pitchFamily="18" charset="0"/>
              </a:rPr>
              <a:t>一般不具有第三方支付公</a:t>
            </a:r>
          </a:p>
          <a:p>
            <a:pPr>
              <a:lnSpc>
                <a:spcPts val="1500"/>
              </a:lnSpc>
              <a:tabLst>
                <a:tab pos="25400" algn="l"/>
                <a:tab pos="50800" algn="l"/>
              </a:tabLst>
            </a:pPr>
            <a:r>
              <a:rPr lang="en-US" altLang="zh-CN" dirty="0" smtClean="0"/>
              <a:t>		</a:t>
            </a:r>
            <a:r>
              <a:rPr lang="en-US" altLang="zh-CN" sz="1296" b="1" dirty="0" smtClean="0">
                <a:solidFill>
                  <a:srgbClr val="000000"/>
                </a:solidFill>
                <a:latin typeface="微软雅黑" pitchFamily="18" charset="0"/>
                <a:cs typeface="微软雅黑" pitchFamily="18" charset="0"/>
              </a:rPr>
              <a:t>司牌照</a:t>
            </a:r>
            <a:r>
              <a:rPr lang="en-US" altLang="zh-CN" sz="1296" dirty="0" smtClean="0">
                <a:solidFill>
                  <a:srgbClr val="000000"/>
                </a:solidFill>
                <a:latin typeface="微软雅黑" pitchFamily="18" charset="0"/>
                <a:cs typeface="微软雅黑" pitchFamily="18" charset="0"/>
              </a:rPr>
              <a:t>，需要借助银行或第三方支付公司为其搭建支付结</a:t>
            </a:r>
          </a:p>
          <a:p>
            <a:pPr>
              <a:lnSpc>
                <a:spcPts val="1500"/>
              </a:lnSpc>
              <a:tabLst>
                <a:tab pos="25400" algn="l"/>
                <a:tab pos="50800" algn="l"/>
              </a:tabLst>
            </a:pPr>
            <a:r>
              <a:rPr lang="en-US" altLang="zh-CN" dirty="0" smtClean="0"/>
              <a:t>		</a:t>
            </a:r>
            <a:r>
              <a:rPr lang="en-US" altLang="zh-CN" sz="1296" dirty="0" smtClean="0">
                <a:solidFill>
                  <a:srgbClr val="000000"/>
                </a:solidFill>
                <a:latin typeface="微软雅黑" pitchFamily="18" charset="0"/>
                <a:cs typeface="微软雅黑" pitchFamily="18" charset="0"/>
              </a:rPr>
              <a:t>算网络。</a:t>
            </a:r>
          </a:p>
        </p:txBody>
      </p:sp>
      <p:sp>
        <p:nvSpPr>
          <p:cNvPr id="25" name="TextBox 1"/>
          <p:cNvSpPr txBox="1"/>
          <p:nvPr/>
        </p:nvSpPr>
        <p:spPr>
          <a:xfrm>
            <a:off x="5486400" y="1422400"/>
            <a:ext cx="3136900" cy="3390900"/>
          </a:xfrm>
          <a:prstGeom prst="rect">
            <a:avLst/>
          </a:prstGeom>
          <a:noFill/>
        </p:spPr>
        <p:txBody>
          <a:bodyPr wrap="none" lIns="0" tIns="0" rIns="0" rtlCol="0">
            <a:spAutoFit/>
          </a:bodyPr>
          <a:lstStyle/>
          <a:p>
            <a:pPr>
              <a:lnSpc>
                <a:spcPts val="2000"/>
              </a:lnSpc>
              <a:tabLst>
                <a:tab pos="88900" algn="l"/>
                <a:tab pos="101600" algn="l"/>
                <a:tab pos="152400" algn="l"/>
              </a:tabLst>
            </a:pPr>
            <a:r>
              <a:rPr lang="en-US" altLang="zh-CN" sz="1596" b="1" dirty="0" smtClean="0">
                <a:solidFill>
                  <a:srgbClr val="000000"/>
                </a:solidFill>
                <a:latin typeface="微软雅黑" pitchFamily="18" charset="0"/>
                <a:cs typeface="微软雅黑" pitchFamily="18" charset="0"/>
              </a:rPr>
              <a:t>《非金融机构支付服务管理办法》</a:t>
            </a:r>
          </a:p>
          <a:p>
            <a:pPr>
              <a:lnSpc>
                <a:spcPts val="1000"/>
              </a:lnSpc>
            </a:pPr>
            <a:endParaRPr lang="en-US" altLang="zh-CN" dirty="0" smtClean="0"/>
          </a:p>
          <a:p>
            <a:pPr>
              <a:lnSpc>
                <a:spcPts val="1700"/>
              </a:lnSpc>
              <a:tabLst>
                <a:tab pos="88900" algn="l"/>
                <a:tab pos="101600" algn="l"/>
                <a:tab pos="152400" algn="l"/>
              </a:tabLst>
            </a:pPr>
            <a:r>
              <a:rPr lang="en-US" altLang="zh-CN" dirty="0" smtClean="0"/>
              <a:t>		</a:t>
            </a:r>
            <a:r>
              <a:rPr lang="en-US" altLang="zh-CN" sz="1200" dirty="0" smtClean="0">
                <a:solidFill>
                  <a:srgbClr val="000000"/>
                </a:solidFill>
                <a:latin typeface="微软雅黑" pitchFamily="18" charset="0"/>
                <a:cs typeface="微软雅黑" pitchFamily="18" charset="0"/>
              </a:rPr>
              <a:t>“</a:t>
            </a:r>
            <a:r>
              <a:rPr lang="en-US" altLang="zh-CN" sz="1200" b="1" dirty="0" smtClean="0">
                <a:solidFill>
                  <a:srgbClr val="000000"/>
                </a:solidFill>
                <a:latin typeface="微软雅黑" pitchFamily="18" charset="0"/>
                <a:cs typeface="微软雅黑" pitchFamily="18" charset="0"/>
              </a:rPr>
              <a:t>非金融机构</a:t>
            </a:r>
            <a:r>
              <a:rPr lang="en-US" altLang="zh-CN" sz="1200" dirty="0" smtClean="0">
                <a:solidFill>
                  <a:srgbClr val="000000"/>
                </a:solidFill>
                <a:latin typeface="微软雅黑" pitchFamily="18" charset="0"/>
                <a:cs typeface="微软雅黑" pitchFamily="18" charset="0"/>
              </a:rPr>
              <a:t>提供支付服务，应当依据本办法</a:t>
            </a:r>
          </a:p>
          <a:p>
            <a:pPr>
              <a:lnSpc>
                <a:spcPts val="1400"/>
              </a:lnSpc>
              <a:tabLst>
                <a:tab pos="88900" algn="l"/>
                <a:tab pos="101600" algn="l"/>
                <a:tab pos="152400" algn="l"/>
              </a:tabLst>
            </a:pPr>
            <a:r>
              <a:rPr lang="en-US" altLang="zh-CN" dirty="0" smtClean="0"/>
              <a:t>		</a:t>
            </a:r>
            <a:r>
              <a:rPr lang="en-US" altLang="zh-CN" sz="1200" dirty="0" smtClean="0">
                <a:solidFill>
                  <a:srgbClr val="000000"/>
                </a:solidFill>
                <a:latin typeface="微软雅黑" pitchFamily="18" charset="0"/>
                <a:cs typeface="微软雅黑" pitchFamily="18" charset="0"/>
              </a:rPr>
              <a:t>规定取得《支付业务许可证》，成为支付机</a:t>
            </a:r>
          </a:p>
          <a:p>
            <a:pPr>
              <a:lnSpc>
                <a:spcPts val="1400"/>
              </a:lnSpc>
              <a:tabLst>
                <a:tab pos="88900" algn="l"/>
                <a:tab pos="101600" algn="l"/>
                <a:tab pos="152400" algn="l"/>
              </a:tabLst>
            </a:pPr>
            <a:r>
              <a:rPr lang="en-US" altLang="zh-CN" dirty="0" smtClean="0"/>
              <a:t>		</a:t>
            </a:r>
            <a:r>
              <a:rPr lang="en-US" altLang="zh-CN" sz="1200" dirty="0" smtClean="0">
                <a:solidFill>
                  <a:srgbClr val="000000"/>
                </a:solidFill>
                <a:latin typeface="微软雅黑" pitchFamily="18" charset="0"/>
                <a:cs typeface="微软雅黑" pitchFamily="18" charset="0"/>
              </a:rPr>
              <a:t>构。”</a:t>
            </a:r>
          </a:p>
          <a:p>
            <a:pPr>
              <a:lnSpc>
                <a:spcPts val="2400"/>
              </a:lnSpc>
              <a:tabLst>
                <a:tab pos="88900" algn="l"/>
                <a:tab pos="101600" algn="l"/>
                <a:tab pos="152400" algn="l"/>
              </a:tabLst>
            </a:pPr>
            <a:r>
              <a:rPr lang="en-US" altLang="zh-CN" dirty="0" smtClean="0"/>
              <a:t>			</a:t>
            </a:r>
            <a:r>
              <a:rPr lang="en-US" altLang="zh-CN" sz="1163" dirty="0" smtClean="0">
                <a:solidFill>
                  <a:srgbClr val="000000"/>
                </a:solidFill>
                <a:latin typeface="微软雅黑" pitchFamily="18" charset="0"/>
                <a:cs typeface="微软雅黑" pitchFamily="18" charset="0"/>
              </a:rPr>
              <a:t>——美团因为无证经营，遭到央行约谈并叫停，</a:t>
            </a:r>
          </a:p>
          <a:p>
            <a:pPr>
              <a:lnSpc>
                <a:spcPts val="1300"/>
              </a:lnSpc>
              <a:tabLst>
                <a:tab pos="88900" algn="l"/>
                <a:tab pos="101600" algn="l"/>
                <a:tab pos="152400" algn="l"/>
              </a:tabLst>
            </a:pPr>
            <a:r>
              <a:rPr lang="en-US" altLang="zh-CN" dirty="0" smtClean="0"/>
              <a:t>			</a:t>
            </a:r>
            <a:r>
              <a:rPr lang="en-US" altLang="zh-CN" sz="1163" dirty="0" smtClean="0">
                <a:solidFill>
                  <a:srgbClr val="000000"/>
                </a:solidFill>
                <a:latin typeface="微软雅黑" pitchFamily="18" charset="0"/>
                <a:cs typeface="微软雅黑" pitchFamily="18" charset="0"/>
              </a:rPr>
              <a:t>紧急下线充值功能，后续运作收购了钱袋宝第三</a:t>
            </a:r>
          </a:p>
          <a:p>
            <a:pPr>
              <a:lnSpc>
                <a:spcPts val="1300"/>
              </a:lnSpc>
              <a:tabLst>
                <a:tab pos="88900" algn="l"/>
                <a:tab pos="101600" algn="l"/>
                <a:tab pos="152400" algn="l"/>
              </a:tabLst>
            </a:pPr>
            <a:r>
              <a:rPr lang="en-US" altLang="zh-CN" dirty="0" smtClean="0"/>
              <a:t>			</a:t>
            </a:r>
            <a:r>
              <a:rPr lang="en-US" altLang="zh-CN" sz="1163" dirty="0" smtClean="0">
                <a:solidFill>
                  <a:srgbClr val="000000"/>
                </a:solidFill>
                <a:latin typeface="微软雅黑" pitchFamily="18" charset="0"/>
                <a:cs typeface="微软雅黑" pitchFamily="18" charset="0"/>
              </a:rPr>
              <a:t>方支付公司。</a:t>
            </a:r>
          </a:p>
          <a:p>
            <a:pPr>
              <a:lnSpc>
                <a:spcPts val="1300"/>
              </a:lnSpc>
              <a:tabLst>
                <a:tab pos="88900" algn="l"/>
                <a:tab pos="101600" algn="l"/>
                <a:tab pos="152400" algn="l"/>
              </a:tabLst>
            </a:pPr>
            <a:r>
              <a:rPr lang="en-US" altLang="zh-CN" dirty="0" smtClean="0"/>
              <a:t>			</a:t>
            </a:r>
            <a:r>
              <a:rPr lang="en-US" altLang="zh-CN" sz="1166" dirty="0" smtClean="0">
                <a:solidFill>
                  <a:srgbClr val="000000"/>
                </a:solidFill>
                <a:latin typeface="微软雅黑" pitchFamily="18" charset="0"/>
                <a:cs typeface="微软雅黑" pitchFamily="18" charset="0"/>
              </a:rPr>
              <a:t>——携程被实名举报，在无第三方支付牌照的情</a:t>
            </a:r>
          </a:p>
          <a:p>
            <a:pPr>
              <a:lnSpc>
                <a:spcPts val="1300"/>
              </a:lnSpc>
              <a:tabLst>
                <a:tab pos="88900" algn="l"/>
                <a:tab pos="101600" algn="l"/>
                <a:tab pos="152400" algn="l"/>
              </a:tabLst>
            </a:pPr>
            <a:r>
              <a:rPr lang="en-US" altLang="zh-CN" dirty="0" smtClean="0"/>
              <a:t>			</a:t>
            </a:r>
            <a:r>
              <a:rPr lang="en-US" altLang="zh-CN" sz="1163" dirty="0" smtClean="0">
                <a:solidFill>
                  <a:srgbClr val="000000"/>
                </a:solidFill>
                <a:latin typeface="微软雅黑" pitchFamily="18" charset="0"/>
                <a:cs typeface="微软雅黑" pitchFamily="18" charset="0"/>
              </a:rPr>
              <a:t>况下,违规开展预付费卡业务。</a:t>
            </a:r>
          </a:p>
          <a:p>
            <a:pPr>
              <a:lnSpc>
                <a:spcPts val="1000"/>
              </a:lnSpc>
            </a:pPr>
            <a:endParaRPr lang="en-US" altLang="zh-CN" dirty="0" smtClean="0"/>
          </a:p>
          <a:p>
            <a:pPr>
              <a:lnSpc>
                <a:spcPts val="1000"/>
              </a:lnSpc>
            </a:pPr>
            <a:endParaRPr lang="en-US" altLang="zh-CN" dirty="0" smtClean="0"/>
          </a:p>
          <a:p>
            <a:pPr>
              <a:lnSpc>
                <a:spcPts val="2300"/>
              </a:lnSpc>
              <a:tabLst>
                <a:tab pos="88900" algn="l"/>
                <a:tab pos="101600" algn="l"/>
                <a:tab pos="152400" algn="l"/>
              </a:tabLst>
            </a:pPr>
            <a:r>
              <a:rPr lang="en-US" altLang="zh-CN" dirty="0" smtClean="0"/>
              <a:t>	</a:t>
            </a:r>
            <a:r>
              <a:rPr lang="en-US" altLang="zh-CN" sz="1403" b="1" dirty="0" smtClean="0">
                <a:solidFill>
                  <a:srgbClr val="000000"/>
                </a:solidFill>
                <a:latin typeface="微软雅黑" pitchFamily="18" charset="0"/>
                <a:cs typeface="微软雅黑" pitchFamily="18" charset="0"/>
              </a:rPr>
              <a:t>支付牌照价格水涨船高</a:t>
            </a:r>
          </a:p>
          <a:p>
            <a:pPr>
              <a:lnSpc>
                <a:spcPts val="1700"/>
              </a:lnSpc>
              <a:tabLst>
                <a:tab pos="88900" algn="l"/>
                <a:tab pos="101600" algn="l"/>
                <a:tab pos="152400" algn="l"/>
              </a:tabLst>
            </a:pPr>
            <a:r>
              <a:rPr lang="en-US" altLang="zh-CN" dirty="0" smtClean="0"/>
              <a:t>	</a:t>
            </a:r>
            <a:r>
              <a:rPr lang="en-US" altLang="zh-CN" sz="1200" dirty="0" smtClean="0">
                <a:solidFill>
                  <a:srgbClr val="000000"/>
                </a:solidFill>
                <a:latin typeface="微软雅黑" pitchFamily="18" charset="0"/>
                <a:cs typeface="微软雅黑" pitchFamily="18" charset="0"/>
              </a:rPr>
              <a:t>目前央行对于支付牌照的管控处于收紧态势，</a:t>
            </a:r>
          </a:p>
          <a:p>
            <a:pPr>
              <a:lnSpc>
                <a:spcPts val="1700"/>
              </a:lnSpc>
              <a:tabLst>
                <a:tab pos="88900" algn="l"/>
                <a:tab pos="101600" algn="l"/>
                <a:tab pos="152400" algn="l"/>
              </a:tabLst>
            </a:pPr>
            <a:r>
              <a:rPr lang="en-US" altLang="zh-CN" dirty="0" smtClean="0"/>
              <a:t>	</a:t>
            </a:r>
            <a:r>
              <a:rPr lang="en-US" altLang="zh-CN" sz="1200" dirty="0" smtClean="0">
                <a:solidFill>
                  <a:srgbClr val="000000"/>
                </a:solidFill>
                <a:latin typeface="微软雅黑" pitchFamily="18" charset="0"/>
                <a:cs typeface="微软雅黑" pitchFamily="18" charset="0"/>
              </a:rPr>
              <a:t>原则上不再发放新牌照，存量牌照严格审核，</a:t>
            </a:r>
          </a:p>
          <a:p>
            <a:pPr>
              <a:lnSpc>
                <a:spcPts val="1700"/>
              </a:lnSpc>
              <a:tabLst>
                <a:tab pos="88900" algn="l"/>
                <a:tab pos="101600" algn="l"/>
                <a:tab pos="152400" algn="l"/>
              </a:tabLst>
            </a:pPr>
            <a:r>
              <a:rPr lang="en-US" altLang="zh-CN" dirty="0" smtClean="0"/>
              <a:t>	</a:t>
            </a:r>
            <a:r>
              <a:rPr lang="en-US" altLang="zh-CN" sz="1200" dirty="0" smtClean="0">
                <a:solidFill>
                  <a:srgbClr val="000000"/>
                </a:solidFill>
                <a:latin typeface="微软雅黑" pitchFamily="18" charset="0"/>
                <a:cs typeface="微软雅黑" pitchFamily="18" charset="0"/>
              </a:rPr>
              <a:t>部分机构未获续展。支付牌照价格高昂，对于</a:t>
            </a:r>
          </a:p>
          <a:p>
            <a:pPr>
              <a:lnSpc>
                <a:spcPts val="1700"/>
              </a:lnSpc>
              <a:tabLst>
                <a:tab pos="88900" algn="l"/>
                <a:tab pos="101600" algn="l"/>
                <a:tab pos="152400" algn="l"/>
              </a:tabLst>
            </a:pPr>
            <a:r>
              <a:rPr lang="en-US" altLang="zh-CN" dirty="0" smtClean="0"/>
              <a:t>	</a:t>
            </a:r>
            <a:r>
              <a:rPr lang="en-US" altLang="zh-CN" sz="1200" dirty="0" smtClean="0">
                <a:solidFill>
                  <a:srgbClr val="000000"/>
                </a:solidFill>
                <a:latin typeface="微软雅黑" pitchFamily="18" charset="0"/>
                <a:cs typeface="微软雅黑" pitchFamily="18" charset="0"/>
              </a:rPr>
              <a:t>电商平台来说难以承担。</a:t>
            </a:r>
          </a:p>
        </p:txBody>
      </p:sp>
      <p:sp>
        <p:nvSpPr>
          <p:cNvPr id="26" name="TextBox 1"/>
          <p:cNvSpPr txBox="1"/>
          <p:nvPr/>
        </p:nvSpPr>
        <p:spPr>
          <a:xfrm>
            <a:off x="5575300" y="4965700"/>
            <a:ext cx="1524000" cy="647700"/>
          </a:xfrm>
          <a:prstGeom prst="rect">
            <a:avLst/>
          </a:prstGeom>
          <a:noFill/>
        </p:spPr>
        <p:txBody>
          <a:bodyPr wrap="none" lIns="0" tIns="0" rIns="0" rtlCol="0">
            <a:spAutoFit/>
          </a:bodyPr>
          <a:lstStyle/>
          <a:p>
            <a:pPr>
              <a:lnSpc>
                <a:spcPts val="1600"/>
              </a:lnSpc>
              <a:tabLst/>
            </a:pPr>
            <a:r>
              <a:rPr lang="en-US" altLang="zh-CN" sz="1264" dirty="0" smtClean="0">
                <a:solidFill>
                  <a:srgbClr val="000000"/>
                </a:solidFill>
                <a:latin typeface="微软雅黑" pitchFamily="18" charset="0"/>
                <a:cs typeface="微软雅黑" pitchFamily="18" charset="0"/>
              </a:rPr>
              <a:t>国美收购银盈通支付</a:t>
            </a:r>
          </a:p>
          <a:p>
            <a:pPr>
              <a:lnSpc>
                <a:spcPts val="1700"/>
              </a:lnSpc>
              <a:tabLst/>
            </a:pPr>
            <a:r>
              <a:rPr lang="en-US" altLang="zh-CN" sz="1264" dirty="0" smtClean="0">
                <a:solidFill>
                  <a:srgbClr val="000000"/>
                </a:solidFill>
                <a:latin typeface="微软雅黑" pitchFamily="18" charset="0"/>
                <a:cs typeface="微软雅黑" pitchFamily="18" charset="0"/>
              </a:rPr>
              <a:t>唯品会收购浙江贝付</a:t>
            </a:r>
          </a:p>
          <a:p>
            <a:pPr>
              <a:lnSpc>
                <a:spcPts val="1700"/>
              </a:lnSpc>
              <a:tabLst/>
            </a:pPr>
            <a:r>
              <a:rPr lang="en-US" altLang="zh-CN" sz="1264" dirty="0" smtClean="0">
                <a:solidFill>
                  <a:srgbClr val="000000"/>
                </a:solidFill>
                <a:latin typeface="微软雅黑" pitchFamily="18" charset="0"/>
                <a:cs typeface="微软雅黑" pitchFamily="18" charset="0"/>
              </a:rPr>
              <a:t>小米科技收购捷付睿通</a:t>
            </a:r>
          </a:p>
        </p:txBody>
      </p:sp>
      <p:sp>
        <p:nvSpPr>
          <p:cNvPr id="27" name="TextBox 1"/>
          <p:cNvSpPr txBox="1"/>
          <p:nvPr/>
        </p:nvSpPr>
        <p:spPr>
          <a:xfrm>
            <a:off x="7277100" y="4965700"/>
            <a:ext cx="558800" cy="647700"/>
          </a:xfrm>
          <a:prstGeom prst="rect">
            <a:avLst/>
          </a:prstGeom>
          <a:noFill/>
        </p:spPr>
        <p:txBody>
          <a:bodyPr wrap="none" lIns="0" tIns="0" rIns="0" rtlCol="0">
            <a:spAutoFit/>
          </a:bodyPr>
          <a:lstStyle/>
          <a:p>
            <a:pPr>
              <a:lnSpc>
                <a:spcPts val="1600"/>
              </a:lnSpc>
              <a:tabLst>
                <a:tab pos="25400" algn="l"/>
              </a:tabLst>
            </a:pPr>
            <a:r>
              <a:rPr lang="en-US" altLang="zh-CN" dirty="0" smtClean="0"/>
              <a:t>	</a:t>
            </a:r>
            <a:r>
              <a:rPr lang="en-US" altLang="zh-CN" sz="1264" b="1" dirty="0" smtClean="0">
                <a:solidFill>
                  <a:srgbClr val="FF0000"/>
                </a:solidFill>
                <a:latin typeface="微软雅黑" pitchFamily="18" charset="0"/>
                <a:cs typeface="微软雅黑" pitchFamily="18" charset="0"/>
              </a:rPr>
              <a:t>7.2亿元</a:t>
            </a:r>
          </a:p>
          <a:p>
            <a:pPr>
              <a:lnSpc>
                <a:spcPts val="1700"/>
              </a:lnSpc>
              <a:tabLst>
                <a:tab pos="25400" algn="l"/>
              </a:tabLst>
            </a:pPr>
            <a:r>
              <a:rPr lang="en-US" altLang="zh-CN" dirty="0" smtClean="0"/>
              <a:t>	</a:t>
            </a:r>
            <a:r>
              <a:rPr lang="en-US" altLang="zh-CN" sz="1264" b="1" dirty="0" smtClean="0">
                <a:solidFill>
                  <a:srgbClr val="FF0000"/>
                </a:solidFill>
                <a:latin typeface="微软雅黑" pitchFamily="18" charset="0"/>
                <a:cs typeface="微软雅黑" pitchFamily="18" charset="0"/>
              </a:rPr>
              <a:t>4亿元</a:t>
            </a:r>
          </a:p>
          <a:p>
            <a:pPr>
              <a:lnSpc>
                <a:spcPts val="1700"/>
              </a:lnSpc>
              <a:tabLst>
                <a:tab pos="25400" algn="l"/>
              </a:tabLst>
            </a:pPr>
            <a:r>
              <a:rPr lang="en-US" altLang="zh-CN" sz="1264" b="1" dirty="0" smtClean="0">
                <a:solidFill>
                  <a:srgbClr val="FF0000"/>
                </a:solidFill>
                <a:latin typeface="微软雅黑" pitchFamily="18" charset="0"/>
                <a:cs typeface="微软雅黑" pitchFamily="18" charset="0"/>
              </a:rPr>
              <a:t>6亿元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215900" y="330200"/>
            <a:ext cx="3949700" cy="939800"/>
          </a:xfrm>
          <a:prstGeom prst="rect">
            <a:avLst/>
          </a:prstGeom>
          <a:noFill/>
        </p:spPr>
        <p:txBody>
          <a:bodyPr wrap="none" lIns="0" tIns="0" rIns="0" rtlCol="0">
            <a:spAutoFit/>
          </a:bodyPr>
          <a:lstStyle/>
          <a:p>
            <a:pPr>
              <a:lnSpc>
                <a:spcPts val="2600"/>
              </a:lnSpc>
              <a:tabLst>
                <a:tab pos="215900" algn="l"/>
              </a:tabLst>
            </a:pPr>
            <a:r>
              <a:rPr lang="en-US" altLang="zh-CN" sz="2004" b="1" dirty="0" smtClean="0">
                <a:solidFill>
                  <a:srgbClr val="FF0000"/>
                </a:solidFill>
                <a:latin typeface="微软雅黑" pitchFamily="18" charset="0"/>
                <a:cs typeface="微软雅黑" pitchFamily="18" charset="0"/>
              </a:rPr>
              <a:t>WHY：</a:t>
            </a:r>
            <a:r>
              <a:rPr lang="en-US" altLang="zh-CN" sz="2004" b="1" dirty="0" smtClean="0">
                <a:solidFill>
                  <a:srgbClr val="262626"/>
                </a:solidFill>
                <a:latin typeface="微软雅黑" pitchFamily="18" charset="0"/>
                <a:cs typeface="微软雅黑" pitchFamily="18" charset="0"/>
              </a:rPr>
              <a:t>为什么需要“电商见证宝”</a:t>
            </a:r>
          </a:p>
          <a:p>
            <a:pPr>
              <a:lnSpc>
                <a:spcPts val="1000"/>
              </a:lnSpc>
            </a:pPr>
            <a:endParaRPr lang="en-US" altLang="zh-CN" dirty="0" smtClean="0"/>
          </a:p>
          <a:p>
            <a:pPr>
              <a:lnSpc>
                <a:spcPts val="1000"/>
              </a:lnSpc>
            </a:pPr>
            <a:endParaRPr lang="en-US" altLang="zh-CN" dirty="0" smtClean="0"/>
          </a:p>
          <a:p>
            <a:pPr>
              <a:lnSpc>
                <a:spcPts val="2700"/>
              </a:lnSpc>
              <a:tabLst>
                <a:tab pos="215900" algn="l"/>
              </a:tabLst>
            </a:pPr>
            <a:r>
              <a:rPr lang="en-US" altLang="zh-CN" dirty="0" smtClean="0"/>
              <a:t>	</a:t>
            </a:r>
            <a:r>
              <a:rPr lang="en-US" altLang="zh-CN" sz="1596" b="1" dirty="0" smtClean="0">
                <a:solidFill>
                  <a:srgbClr val="262626"/>
                </a:solidFill>
                <a:latin typeface="微软雅黑" pitchFamily="18" charset="0"/>
                <a:cs typeface="微软雅黑" pitchFamily="18" charset="0"/>
              </a:rPr>
              <a:t>2、“电商见证宝”</a:t>
            </a:r>
            <a:r>
              <a:rPr lang="en-US" altLang="zh-CN" sz="1596" dirty="0" smtClean="0">
                <a:latin typeface="Times New Roman" pitchFamily="18" charset="0"/>
                <a:cs typeface="Times New Roman" pitchFamily="18" charset="0"/>
              </a:rPr>
              <a:t> </a:t>
            </a:r>
            <a:r>
              <a:rPr lang="en-US" altLang="zh-CN" sz="1596" b="1" dirty="0" smtClean="0">
                <a:solidFill>
                  <a:srgbClr val="262626"/>
                </a:solidFill>
                <a:latin typeface="微软雅黑" pitchFamily="18" charset="0"/>
                <a:cs typeface="微软雅黑" pitchFamily="18" charset="0"/>
              </a:rPr>
              <a:t>所满足的需求</a:t>
            </a:r>
          </a:p>
        </p:txBody>
      </p:sp>
      <p:sp>
        <p:nvSpPr>
          <p:cNvPr id="3" name="TextBox 1"/>
          <p:cNvSpPr txBox="1"/>
          <p:nvPr/>
        </p:nvSpPr>
        <p:spPr>
          <a:xfrm>
            <a:off x="571500" y="2032000"/>
            <a:ext cx="2044700" cy="3340100"/>
          </a:xfrm>
          <a:prstGeom prst="rect">
            <a:avLst/>
          </a:prstGeom>
          <a:noFill/>
        </p:spPr>
        <p:txBody>
          <a:bodyPr wrap="none" lIns="0" tIns="0" rIns="0" rtlCol="0">
            <a:spAutoFit/>
          </a:bodyPr>
          <a:lstStyle/>
          <a:p>
            <a:pPr>
              <a:lnSpc>
                <a:spcPts val="1600"/>
              </a:lnSpc>
              <a:tabLst>
                <a:tab pos="38100" algn="l"/>
                <a:tab pos="1028700" algn="l"/>
                <a:tab pos="1066800" algn="l"/>
              </a:tabLst>
            </a:pPr>
            <a:r>
              <a:rPr lang="en-US" altLang="zh-CN" dirty="0" smtClean="0"/>
              <a:t>			</a:t>
            </a:r>
            <a:r>
              <a:rPr lang="en-US" altLang="zh-CN" sz="1296" b="1" dirty="0" smtClean="0">
                <a:solidFill>
                  <a:srgbClr val="EA5404"/>
                </a:solidFill>
                <a:latin typeface="微软雅黑" pitchFamily="18" charset="0"/>
                <a:cs typeface="微软雅黑" pitchFamily="18" charset="0"/>
              </a:rPr>
              <a:t>符合监管要求</a:t>
            </a:r>
          </a:p>
          <a:p>
            <a:pPr>
              <a:lnSpc>
                <a:spcPts val="2000"/>
              </a:lnSpc>
              <a:tabLst>
                <a:tab pos="38100" algn="l"/>
                <a:tab pos="1028700" algn="l"/>
                <a:tab pos="1066800" algn="l"/>
              </a:tabLst>
            </a:pPr>
            <a:r>
              <a:rPr lang="en-US" altLang="zh-CN" dirty="0" smtClean="0"/>
              <a:t>	</a:t>
            </a:r>
            <a:r>
              <a:rPr lang="en-US" altLang="zh-CN" sz="1296" dirty="0" smtClean="0">
                <a:solidFill>
                  <a:srgbClr val="000000"/>
                </a:solidFill>
                <a:latin typeface="微软雅黑" pitchFamily="18" charset="0"/>
                <a:cs typeface="微软雅黑" pitchFamily="18" charset="0"/>
              </a:rPr>
              <a:t>除了为交易平台提供便捷的</a:t>
            </a:r>
          </a:p>
          <a:p>
            <a:pPr>
              <a:lnSpc>
                <a:spcPts val="1500"/>
              </a:lnSpc>
              <a:tabLst>
                <a:tab pos="38100" algn="l"/>
                <a:tab pos="1028700" algn="l"/>
                <a:tab pos="1066800" algn="l"/>
              </a:tabLst>
            </a:pPr>
            <a:r>
              <a:rPr lang="en-US" altLang="zh-CN" dirty="0" smtClean="0"/>
              <a:t>	</a:t>
            </a:r>
            <a:r>
              <a:rPr lang="en-US" altLang="zh-CN" sz="1296" dirty="0" smtClean="0">
                <a:solidFill>
                  <a:srgbClr val="000000"/>
                </a:solidFill>
                <a:latin typeface="微软雅黑" pitchFamily="18" charset="0"/>
                <a:cs typeface="微软雅黑" pitchFamily="18" charset="0"/>
              </a:rPr>
              <a:t>支付通道，更为其搭建符合</a:t>
            </a:r>
          </a:p>
          <a:p>
            <a:pPr>
              <a:lnSpc>
                <a:spcPts val="1500"/>
              </a:lnSpc>
              <a:tabLst>
                <a:tab pos="38100" algn="l"/>
                <a:tab pos="1028700" algn="l"/>
                <a:tab pos="1066800" algn="l"/>
              </a:tabLst>
            </a:pPr>
            <a:r>
              <a:rPr lang="en-US" altLang="zh-CN" dirty="0" smtClean="0"/>
              <a:t>	</a:t>
            </a:r>
            <a:r>
              <a:rPr lang="en-US" altLang="zh-CN" sz="1298" dirty="0" smtClean="0">
                <a:solidFill>
                  <a:srgbClr val="000000"/>
                </a:solidFill>
                <a:latin typeface="微软雅黑" pitchFamily="18" charset="0"/>
                <a:cs typeface="微软雅黑" pitchFamily="18" charset="0"/>
              </a:rPr>
              <a:t>监管要求的账户体系并以此</a:t>
            </a:r>
          </a:p>
          <a:p>
            <a:pPr>
              <a:lnSpc>
                <a:spcPts val="1500"/>
              </a:lnSpc>
              <a:tabLst>
                <a:tab pos="38100" algn="l"/>
                <a:tab pos="1028700" algn="l"/>
                <a:tab pos="1066800" algn="l"/>
              </a:tabLst>
            </a:pPr>
            <a:r>
              <a:rPr lang="en-US" altLang="zh-CN" dirty="0" smtClean="0"/>
              <a:t>	</a:t>
            </a:r>
            <a:r>
              <a:rPr lang="en-US" altLang="zh-CN" sz="1296" dirty="0" smtClean="0">
                <a:solidFill>
                  <a:srgbClr val="000000"/>
                </a:solidFill>
                <a:latin typeface="微软雅黑" pitchFamily="18" charset="0"/>
                <a:cs typeface="微软雅黑" pitchFamily="18" charset="0"/>
              </a:rPr>
              <a:t>为基础规范平台交易资金的</a:t>
            </a:r>
          </a:p>
          <a:p>
            <a:pPr>
              <a:lnSpc>
                <a:spcPts val="1500"/>
              </a:lnSpc>
              <a:tabLst>
                <a:tab pos="38100" algn="l"/>
                <a:tab pos="1028700" algn="l"/>
                <a:tab pos="1066800" algn="l"/>
              </a:tabLst>
            </a:pPr>
            <a:r>
              <a:rPr lang="en-US" altLang="zh-CN" dirty="0" smtClean="0"/>
              <a:t>	</a:t>
            </a:r>
            <a:r>
              <a:rPr lang="en-US" altLang="zh-CN" sz="1296" dirty="0" smtClean="0">
                <a:solidFill>
                  <a:srgbClr val="000000"/>
                </a:solidFill>
                <a:latin typeface="微软雅黑" pitchFamily="18" charset="0"/>
                <a:cs typeface="微软雅黑" pitchFamily="18" charset="0"/>
              </a:rPr>
              <a:t>支付流转，使得交易支付透</a:t>
            </a:r>
          </a:p>
          <a:p>
            <a:pPr>
              <a:lnSpc>
                <a:spcPts val="1500"/>
              </a:lnSpc>
              <a:tabLst>
                <a:tab pos="38100" algn="l"/>
                <a:tab pos="1028700" algn="l"/>
                <a:tab pos="1066800" algn="l"/>
              </a:tabLst>
            </a:pPr>
            <a:r>
              <a:rPr lang="en-US" altLang="zh-CN" dirty="0" smtClean="0"/>
              <a:t>	</a:t>
            </a:r>
            <a:r>
              <a:rPr lang="en-US" altLang="zh-CN" sz="1296" dirty="0" smtClean="0">
                <a:solidFill>
                  <a:srgbClr val="000000"/>
                </a:solidFill>
                <a:latin typeface="微软雅黑" pitchFamily="18" charset="0"/>
                <a:cs typeface="微软雅黑" pitchFamily="18" charset="0"/>
              </a:rPr>
              <a:t>明化</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900"/>
              </a:lnSpc>
              <a:tabLst>
                <a:tab pos="38100" algn="l"/>
                <a:tab pos="1028700" algn="l"/>
                <a:tab pos="1066800" algn="l"/>
              </a:tabLst>
            </a:pPr>
            <a:r>
              <a:rPr lang="en-US" altLang="zh-CN" dirty="0" smtClean="0"/>
              <a:t>		</a:t>
            </a:r>
            <a:r>
              <a:rPr lang="en-US" altLang="zh-CN" sz="1296" b="1" dirty="0" smtClean="0">
                <a:solidFill>
                  <a:srgbClr val="EA5404"/>
                </a:solidFill>
                <a:latin typeface="微软雅黑" pitchFamily="18" charset="0"/>
                <a:cs typeface="微软雅黑" pitchFamily="18" charset="0"/>
              </a:rPr>
              <a:t>避免同业竞争</a:t>
            </a:r>
          </a:p>
          <a:p>
            <a:pPr>
              <a:lnSpc>
                <a:spcPts val="2000"/>
              </a:lnSpc>
              <a:tabLst>
                <a:tab pos="38100" algn="l"/>
                <a:tab pos="1028700" algn="l"/>
                <a:tab pos="1066800" algn="l"/>
              </a:tabLst>
            </a:pPr>
            <a:r>
              <a:rPr lang="en-US" altLang="zh-CN" sz="1296" dirty="0" smtClean="0">
                <a:solidFill>
                  <a:srgbClr val="000000"/>
                </a:solidFill>
                <a:latin typeface="微软雅黑" pitchFamily="18" charset="0"/>
                <a:cs typeface="微软雅黑" pitchFamily="18" charset="0"/>
              </a:rPr>
              <a:t>主流第三方支付机构往往与</a:t>
            </a:r>
          </a:p>
          <a:p>
            <a:pPr>
              <a:lnSpc>
                <a:spcPts val="1500"/>
              </a:lnSpc>
              <a:tabLst>
                <a:tab pos="38100" algn="l"/>
                <a:tab pos="1028700" algn="l"/>
                <a:tab pos="1066800" algn="l"/>
              </a:tabLst>
            </a:pPr>
            <a:r>
              <a:rPr lang="en-US" altLang="zh-CN" sz="1296" dirty="0" smtClean="0">
                <a:solidFill>
                  <a:srgbClr val="000000"/>
                </a:solidFill>
                <a:latin typeface="微软雅黑" pitchFamily="18" charset="0"/>
                <a:cs typeface="微软雅黑" pitchFamily="18" charset="0"/>
              </a:rPr>
              <a:t>平台本身存在同类经营的问</a:t>
            </a:r>
          </a:p>
          <a:p>
            <a:pPr>
              <a:lnSpc>
                <a:spcPts val="1500"/>
              </a:lnSpc>
              <a:tabLst>
                <a:tab pos="38100" algn="l"/>
                <a:tab pos="1028700" algn="l"/>
                <a:tab pos="1066800" algn="l"/>
              </a:tabLst>
            </a:pPr>
            <a:r>
              <a:rPr lang="en-US" altLang="zh-CN" sz="1296" dirty="0" smtClean="0">
                <a:solidFill>
                  <a:srgbClr val="000000"/>
                </a:solidFill>
                <a:latin typeface="微软雅黑" pitchFamily="18" charset="0"/>
                <a:cs typeface="微软雅黑" pitchFamily="18" charset="0"/>
              </a:rPr>
              <a:t>题，客户、支付、交易等核</a:t>
            </a:r>
          </a:p>
          <a:p>
            <a:pPr>
              <a:lnSpc>
                <a:spcPts val="1500"/>
              </a:lnSpc>
              <a:tabLst>
                <a:tab pos="38100" algn="l"/>
                <a:tab pos="1028700" algn="l"/>
                <a:tab pos="1066800" algn="l"/>
              </a:tabLst>
            </a:pPr>
            <a:r>
              <a:rPr lang="en-US" altLang="zh-CN" sz="1296" dirty="0" smtClean="0">
                <a:solidFill>
                  <a:srgbClr val="000000"/>
                </a:solidFill>
                <a:latin typeface="微软雅黑" pitchFamily="18" charset="0"/>
                <a:cs typeface="微软雅黑" pitchFamily="18" charset="0"/>
              </a:rPr>
              <a:t>心信息很容易被泄漏；而平</a:t>
            </a:r>
          </a:p>
          <a:p>
            <a:pPr>
              <a:lnSpc>
                <a:spcPts val="1500"/>
              </a:lnSpc>
              <a:tabLst>
                <a:tab pos="38100" algn="l"/>
                <a:tab pos="1028700" algn="l"/>
                <a:tab pos="1066800" algn="l"/>
              </a:tabLst>
            </a:pPr>
            <a:r>
              <a:rPr lang="en-US" altLang="zh-CN" sz="1296" dirty="0" smtClean="0">
                <a:solidFill>
                  <a:srgbClr val="000000"/>
                </a:solidFill>
                <a:latin typeface="微软雅黑" pitchFamily="18" charset="0"/>
                <a:cs typeface="微软雅黑" pitchFamily="18" charset="0"/>
              </a:rPr>
              <a:t>安银行与平台属合作关系，</a:t>
            </a:r>
          </a:p>
          <a:p>
            <a:pPr>
              <a:lnSpc>
                <a:spcPts val="1500"/>
              </a:lnSpc>
              <a:tabLst>
                <a:tab pos="38100" algn="l"/>
                <a:tab pos="1028700" algn="l"/>
                <a:tab pos="1066800" algn="l"/>
              </a:tabLst>
            </a:pPr>
            <a:r>
              <a:rPr lang="en-US" altLang="zh-CN" sz="1296" dirty="0" smtClean="0">
                <a:solidFill>
                  <a:srgbClr val="000000"/>
                </a:solidFill>
                <a:latin typeface="微软雅黑" pitchFamily="18" charset="0"/>
                <a:cs typeface="微软雅黑" pitchFamily="18" charset="0"/>
              </a:rPr>
              <a:t>不存在同业竞争和利益冲突</a:t>
            </a:r>
          </a:p>
        </p:txBody>
      </p:sp>
      <p:sp>
        <p:nvSpPr>
          <p:cNvPr id="4" name="TextBox 1"/>
          <p:cNvSpPr txBox="1"/>
          <p:nvPr/>
        </p:nvSpPr>
        <p:spPr>
          <a:xfrm>
            <a:off x="6273800" y="2044700"/>
            <a:ext cx="2044700" cy="3454400"/>
          </a:xfrm>
          <a:prstGeom prst="rect">
            <a:avLst/>
          </a:prstGeom>
          <a:noFill/>
        </p:spPr>
        <p:txBody>
          <a:bodyPr wrap="none" lIns="0" tIns="0" rIns="0" rtlCol="0">
            <a:spAutoFit/>
          </a:bodyPr>
          <a:lstStyle/>
          <a:p>
            <a:pPr>
              <a:lnSpc>
                <a:spcPts val="1600"/>
              </a:lnSpc>
              <a:tabLst>
                <a:tab pos="63500" algn="l"/>
                <a:tab pos="114300" algn="l"/>
              </a:tabLst>
            </a:pPr>
            <a:r>
              <a:rPr lang="en-US" altLang="zh-CN" sz="1296" b="1" dirty="0" smtClean="0">
                <a:solidFill>
                  <a:srgbClr val="EA5404"/>
                </a:solidFill>
                <a:latin typeface="微软雅黑" pitchFamily="18" charset="0"/>
                <a:cs typeface="微软雅黑" pitchFamily="18" charset="0"/>
              </a:rPr>
              <a:t>增加平台公信力</a:t>
            </a:r>
          </a:p>
          <a:p>
            <a:pPr>
              <a:lnSpc>
                <a:spcPts val="2000"/>
              </a:lnSpc>
              <a:tabLst>
                <a:tab pos="63500" algn="l"/>
                <a:tab pos="114300" algn="l"/>
              </a:tabLst>
            </a:pPr>
            <a:r>
              <a:rPr lang="en-US" altLang="zh-CN" sz="1298" dirty="0" smtClean="0">
                <a:solidFill>
                  <a:srgbClr val="000000"/>
                </a:solidFill>
                <a:latin typeface="微软雅黑" pitchFamily="18" charset="0"/>
                <a:cs typeface="微软雅黑" pitchFamily="18" charset="0"/>
              </a:rPr>
              <a:t>平台公信力不足，利用银</a:t>
            </a:r>
          </a:p>
          <a:p>
            <a:pPr>
              <a:lnSpc>
                <a:spcPts val="1500"/>
              </a:lnSpc>
              <a:tabLst>
                <a:tab pos="63500" algn="l"/>
                <a:tab pos="114300" algn="l"/>
              </a:tabLst>
            </a:pPr>
            <a:r>
              <a:rPr lang="en-US" altLang="zh-CN" sz="1296" dirty="0" smtClean="0">
                <a:solidFill>
                  <a:srgbClr val="000000"/>
                </a:solidFill>
                <a:latin typeface="微软雅黑" pitchFamily="18" charset="0"/>
                <a:cs typeface="微软雅黑" pitchFamily="18" charset="0"/>
              </a:rPr>
              <a:t>行增信，引入交易担保支</a:t>
            </a:r>
          </a:p>
          <a:p>
            <a:pPr>
              <a:lnSpc>
                <a:spcPts val="1500"/>
              </a:lnSpc>
              <a:tabLst>
                <a:tab pos="63500" algn="l"/>
                <a:tab pos="114300" algn="l"/>
              </a:tabLst>
            </a:pPr>
            <a:r>
              <a:rPr lang="en-US" altLang="zh-CN" sz="1296" dirty="0" smtClean="0">
                <a:solidFill>
                  <a:srgbClr val="000000"/>
                </a:solidFill>
                <a:latin typeface="微软雅黑" pitchFamily="18" charset="0"/>
                <a:cs typeface="微软雅黑" pitchFamily="18" charset="0"/>
              </a:rPr>
              <a:t>付机制尤为迫切，进一步</a:t>
            </a:r>
          </a:p>
          <a:p>
            <a:pPr>
              <a:lnSpc>
                <a:spcPts val="1500"/>
              </a:lnSpc>
              <a:tabLst>
                <a:tab pos="63500" algn="l"/>
                <a:tab pos="114300" algn="l"/>
              </a:tabLst>
            </a:pPr>
            <a:r>
              <a:rPr lang="en-US" altLang="zh-CN" sz="1296" dirty="0" smtClean="0">
                <a:solidFill>
                  <a:srgbClr val="000000"/>
                </a:solidFill>
                <a:latin typeface="微软雅黑" pitchFamily="18" charset="0"/>
                <a:cs typeface="微软雅黑" pitchFamily="18" charset="0"/>
              </a:rPr>
              <a:t>提升平台品牌</a:t>
            </a:r>
          </a:p>
          <a:p>
            <a:pPr>
              <a:lnSpc>
                <a:spcPts val="1000"/>
              </a:lnSpc>
            </a:pPr>
            <a:endParaRPr lang="en-US" altLang="zh-CN" dirty="0" smtClean="0"/>
          </a:p>
          <a:p>
            <a:pPr>
              <a:lnSpc>
                <a:spcPts val="1000"/>
              </a:lnSpc>
            </a:pPr>
            <a:endParaRPr lang="en-US" altLang="zh-CN" dirty="0" smtClean="0"/>
          </a:p>
          <a:p>
            <a:pPr>
              <a:lnSpc>
                <a:spcPts val="1900"/>
              </a:lnSpc>
              <a:tabLst>
                <a:tab pos="63500" algn="l"/>
                <a:tab pos="114300" algn="l"/>
              </a:tabLst>
            </a:pPr>
            <a:r>
              <a:rPr lang="en-US" altLang="zh-CN" dirty="0" smtClean="0"/>
              <a:t>	</a:t>
            </a:r>
            <a:r>
              <a:rPr lang="en-US" altLang="zh-CN" sz="1296" b="1" dirty="0" smtClean="0">
                <a:solidFill>
                  <a:srgbClr val="EA5404"/>
                </a:solidFill>
                <a:latin typeface="微软雅黑" pitchFamily="18" charset="0"/>
                <a:cs typeface="微软雅黑" pitchFamily="18" charset="0"/>
              </a:rPr>
              <a:t>提升平台财务核算效率</a:t>
            </a:r>
          </a:p>
          <a:p>
            <a:pPr>
              <a:lnSpc>
                <a:spcPts val="1500"/>
              </a:lnSpc>
              <a:tabLst>
                <a:tab pos="63500" algn="l"/>
                <a:tab pos="114300" algn="l"/>
              </a:tabLst>
            </a:pPr>
            <a:r>
              <a:rPr lang="en-US" altLang="zh-CN" dirty="0" smtClean="0"/>
              <a:t>		</a:t>
            </a:r>
            <a:r>
              <a:rPr lang="en-US" altLang="zh-CN" sz="1296" dirty="0" smtClean="0">
                <a:solidFill>
                  <a:srgbClr val="000000"/>
                </a:solidFill>
                <a:latin typeface="微软雅黑" pitchFamily="18" charset="0"/>
                <a:cs typeface="微软雅黑" pitchFamily="18" charset="0"/>
              </a:rPr>
              <a:t>提供多维度对账数据，简</a:t>
            </a:r>
          </a:p>
          <a:p>
            <a:pPr>
              <a:lnSpc>
                <a:spcPts val="1500"/>
              </a:lnSpc>
              <a:tabLst>
                <a:tab pos="63500" algn="l"/>
                <a:tab pos="114300" algn="l"/>
              </a:tabLst>
            </a:pPr>
            <a:r>
              <a:rPr lang="en-US" altLang="zh-CN" dirty="0" smtClean="0"/>
              <a:t>	</a:t>
            </a:r>
            <a:r>
              <a:rPr lang="en-US" altLang="zh-CN" sz="1298" dirty="0" smtClean="0">
                <a:solidFill>
                  <a:srgbClr val="000000"/>
                </a:solidFill>
                <a:latin typeface="微软雅黑" pitchFamily="18" charset="0"/>
                <a:cs typeface="微软雅黑" pitchFamily="18" charset="0"/>
              </a:rPr>
              <a:t>化平台财务对账工作，提升</a:t>
            </a:r>
          </a:p>
          <a:p>
            <a:pPr>
              <a:lnSpc>
                <a:spcPts val="1500"/>
              </a:lnSpc>
              <a:tabLst>
                <a:tab pos="63500" algn="l"/>
                <a:tab pos="114300" algn="l"/>
              </a:tabLst>
            </a:pPr>
            <a:r>
              <a:rPr lang="en-US" altLang="zh-CN" dirty="0" smtClean="0"/>
              <a:t>	</a:t>
            </a:r>
            <a:r>
              <a:rPr lang="en-US" altLang="zh-CN" sz="1296" dirty="0" smtClean="0">
                <a:solidFill>
                  <a:srgbClr val="000000"/>
                </a:solidFill>
                <a:latin typeface="微软雅黑" pitchFamily="18" charset="0"/>
                <a:cs typeface="微软雅黑" pitchFamily="18" charset="0"/>
              </a:rPr>
              <a:t>核算的准确度及效率</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tab pos="63500" algn="l"/>
                <a:tab pos="114300" algn="l"/>
              </a:tabLst>
            </a:pPr>
            <a:r>
              <a:rPr lang="en-US" altLang="zh-CN" dirty="0" smtClean="0"/>
              <a:t>	</a:t>
            </a:r>
            <a:r>
              <a:rPr lang="en-US" altLang="zh-CN" sz="1296" b="1" dirty="0" smtClean="0">
                <a:solidFill>
                  <a:srgbClr val="EA5404"/>
                </a:solidFill>
                <a:latin typeface="微软雅黑" pitchFamily="18" charset="0"/>
                <a:cs typeface="微软雅黑" pitchFamily="18" charset="0"/>
              </a:rPr>
              <a:t>提供综合金融服方案</a:t>
            </a:r>
          </a:p>
          <a:p>
            <a:pPr>
              <a:lnSpc>
                <a:spcPts val="2000"/>
              </a:lnSpc>
              <a:tabLst>
                <a:tab pos="63500" algn="l"/>
                <a:tab pos="114300" algn="l"/>
              </a:tabLst>
            </a:pPr>
            <a:r>
              <a:rPr lang="en-US" altLang="zh-CN" dirty="0" smtClean="0"/>
              <a:t>	</a:t>
            </a:r>
            <a:r>
              <a:rPr lang="en-US" altLang="zh-CN" sz="1296" dirty="0" smtClean="0">
                <a:solidFill>
                  <a:srgbClr val="000000"/>
                </a:solidFill>
                <a:latin typeface="微软雅黑" pitchFamily="18" charset="0"/>
                <a:cs typeface="微软雅黑" pitchFamily="18" charset="0"/>
              </a:rPr>
              <a:t>为商户/用户提供更多综合</a:t>
            </a:r>
          </a:p>
          <a:p>
            <a:pPr>
              <a:lnSpc>
                <a:spcPts val="1500"/>
              </a:lnSpc>
              <a:tabLst>
                <a:tab pos="63500" algn="l"/>
                <a:tab pos="114300" algn="l"/>
              </a:tabLst>
            </a:pPr>
            <a:r>
              <a:rPr lang="en-US" altLang="zh-CN" dirty="0" smtClean="0"/>
              <a:t>	</a:t>
            </a:r>
            <a:r>
              <a:rPr lang="en-US" altLang="zh-CN" sz="1296" dirty="0" smtClean="0">
                <a:solidFill>
                  <a:srgbClr val="000000"/>
                </a:solidFill>
                <a:latin typeface="微软雅黑" pitchFamily="18" charset="0"/>
                <a:cs typeface="微软雅黑" pitchFamily="18" charset="0"/>
              </a:rPr>
              <a:t>性服务，如嵌入融资、理</a:t>
            </a:r>
          </a:p>
          <a:p>
            <a:pPr>
              <a:lnSpc>
                <a:spcPts val="1500"/>
              </a:lnSpc>
              <a:tabLst>
                <a:tab pos="63500" algn="l"/>
                <a:tab pos="114300" algn="l"/>
              </a:tabLst>
            </a:pPr>
            <a:r>
              <a:rPr lang="en-US" altLang="zh-CN" dirty="0" smtClean="0"/>
              <a:t>	</a:t>
            </a:r>
            <a:r>
              <a:rPr lang="en-US" altLang="zh-CN" sz="1296" dirty="0" smtClean="0">
                <a:solidFill>
                  <a:srgbClr val="000000"/>
                </a:solidFill>
                <a:latin typeface="微软雅黑" pitchFamily="18" charset="0"/>
                <a:cs typeface="微软雅黑" pitchFamily="18" charset="0"/>
              </a:rPr>
              <a:t>财、保险等服务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435100" y="1325625"/>
            <a:ext cx="6340475" cy="536575"/>
          </a:xfrm>
          <a:custGeom>
            <a:avLst/>
            <a:gdLst>
              <a:gd name="connsiteX0" fmla="*/ 6327775 w 6340475"/>
              <a:gd name="connsiteY0" fmla="*/ 97790 h 536575"/>
              <a:gd name="connsiteX1" fmla="*/ 6242557 w 6340475"/>
              <a:gd name="connsiteY1" fmla="*/ 12700 h 536575"/>
              <a:gd name="connsiteX2" fmla="*/ 6242557 w 6340475"/>
              <a:gd name="connsiteY2" fmla="*/ 12700 h 536575"/>
              <a:gd name="connsiteX3" fmla="*/ 6242557 w 6340475"/>
              <a:gd name="connsiteY3" fmla="*/ 12700 h 536575"/>
              <a:gd name="connsiteX4" fmla="*/ 97916 w 6340475"/>
              <a:gd name="connsiteY4" fmla="*/ 12700 h 536575"/>
              <a:gd name="connsiteX5" fmla="*/ 97916 w 6340475"/>
              <a:gd name="connsiteY5" fmla="*/ 12700 h 536575"/>
              <a:gd name="connsiteX6" fmla="*/ 12700 w 6340475"/>
              <a:gd name="connsiteY6" fmla="*/ 97790 h 536575"/>
              <a:gd name="connsiteX7" fmla="*/ 12700 w 6340475"/>
              <a:gd name="connsiteY7" fmla="*/ 97790 h 536575"/>
              <a:gd name="connsiteX8" fmla="*/ 12700 w 6340475"/>
              <a:gd name="connsiteY8" fmla="*/ 97790 h 536575"/>
              <a:gd name="connsiteX9" fmla="*/ 12700 w 6340475"/>
              <a:gd name="connsiteY9" fmla="*/ 438658 h 536575"/>
              <a:gd name="connsiteX10" fmla="*/ 12700 w 6340475"/>
              <a:gd name="connsiteY10" fmla="*/ 438658 h 536575"/>
              <a:gd name="connsiteX11" fmla="*/ 97916 w 6340475"/>
              <a:gd name="connsiteY11" fmla="*/ 523875 h 536575"/>
              <a:gd name="connsiteX12" fmla="*/ 97916 w 6340475"/>
              <a:gd name="connsiteY12" fmla="*/ 523875 h 536575"/>
              <a:gd name="connsiteX13" fmla="*/ 97916 w 6340475"/>
              <a:gd name="connsiteY13" fmla="*/ 523875 h 536575"/>
              <a:gd name="connsiteX14" fmla="*/ 6242557 w 6340475"/>
              <a:gd name="connsiteY14" fmla="*/ 523875 h 536575"/>
              <a:gd name="connsiteX15" fmla="*/ 6242557 w 6340475"/>
              <a:gd name="connsiteY15" fmla="*/ 523875 h 536575"/>
              <a:gd name="connsiteX16" fmla="*/ 6327775 w 6340475"/>
              <a:gd name="connsiteY16" fmla="*/ 438658 h 536575"/>
              <a:gd name="connsiteX17" fmla="*/ 6327775 w 6340475"/>
              <a:gd name="connsiteY17" fmla="*/ 438658 h 536575"/>
              <a:gd name="connsiteX18" fmla="*/ 6327775 w 6340475"/>
              <a:gd name="connsiteY18" fmla="*/ 97790 h 5365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6575">
                <a:moveTo>
                  <a:pt x="6327775" y="97790"/>
                </a:moveTo>
                <a:cubicBezTo>
                  <a:pt x="6327775" y="50800"/>
                  <a:pt x="6289675" y="12700"/>
                  <a:pt x="6242557" y="12700"/>
                </a:cubicBezTo>
                <a:cubicBezTo>
                  <a:pt x="6242557" y="12700"/>
                  <a:pt x="6242557" y="12700"/>
                  <a:pt x="6242557" y="12700"/>
                </a:cubicBezTo>
                <a:lnTo>
                  <a:pt x="6242557" y="12700"/>
                </a:lnTo>
                <a:lnTo>
                  <a:pt x="97916" y="12700"/>
                </a:lnTo>
                <a:lnTo>
                  <a:pt x="97916" y="12700"/>
                </a:lnTo>
                <a:cubicBezTo>
                  <a:pt x="50800" y="12700"/>
                  <a:pt x="12700" y="50800"/>
                  <a:pt x="12700" y="97790"/>
                </a:cubicBezTo>
                <a:cubicBezTo>
                  <a:pt x="12700" y="97790"/>
                  <a:pt x="12700" y="97790"/>
                  <a:pt x="12700" y="97790"/>
                </a:cubicBezTo>
                <a:lnTo>
                  <a:pt x="12700" y="97790"/>
                </a:lnTo>
                <a:lnTo>
                  <a:pt x="12700" y="438658"/>
                </a:lnTo>
                <a:lnTo>
                  <a:pt x="12700" y="438658"/>
                </a:lnTo>
                <a:cubicBezTo>
                  <a:pt x="12700" y="485647"/>
                  <a:pt x="50800" y="523875"/>
                  <a:pt x="97916" y="523875"/>
                </a:cubicBezTo>
                <a:cubicBezTo>
                  <a:pt x="97916" y="523875"/>
                  <a:pt x="97916" y="523875"/>
                  <a:pt x="97916" y="523875"/>
                </a:cubicBezTo>
                <a:lnTo>
                  <a:pt x="97916" y="523875"/>
                </a:lnTo>
                <a:lnTo>
                  <a:pt x="6242557" y="523875"/>
                </a:lnTo>
                <a:lnTo>
                  <a:pt x="6242557" y="523875"/>
                </a:lnTo>
                <a:cubicBezTo>
                  <a:pt x="6289675" y="523875"/>
                  <a:pt x="6327775" y="485647"/>
                  <a:pt x="6327775" y="438658"/>
                </a:cubicBezTo>
                <a:cubicBezTo>
                  <a:pt x="6327775" y="438658"/>
                  <a:pt x="6327775" y="438658"/>
                  <a:pt x="6327775" y="438658"/>
                </a:cubicBezTo>
                <a:lnTo>
                  <a:pt x="6327775" y="97790"/>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1779651" y="1101725"/>
            <a:ext cx="1550923" cy="492125"/>
          </a:xfrm>
          <a:custGeom>
            <a:avLst/>
            <a:gdLst>
              <a:gd name="connsiteX0" fmla="*/ 1550923 w 1550923"/>
              <a:gd name="connsiteY0" fmla="*/ 47878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8 h 492125"/>
              <a:gd name="connsiteX7" fmla="*/ 0 w 1550923"/>
              <a:gd name="connsiteY7" fmla="*/ 47878 h 492125"/>
              <a:gd name="connsiteX8" fmla="*/ 0 w 1550923"/>
              <a:gd name="connsiteY8" fmla="*/ 47878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8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8"/>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8"/>
                </a:cubicBezTo>
                <a:cubicBezTo>
                  <a:pt x="0" y="47878"/>
                  <a:pt x="0" y="47878"/>
                  <a:pt x="0" y="47878"/>
                </a:cubicBezTo>
                <a:lnTo>
                  <a:pt x="0" y="47878"/>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8"/>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1435100" y="2192401"/>
            <a:ext cx="6340475" cy="536447"/>
          </a:xfrm>
          <a:custGeom>
            <a:avLst/>
            <a:gdLst>
              <a:gd name="connsiteX0" fmla="*/ 6327775 w 6340475"/>
              <a:gd name="connsiteY0" fmla="*/ 97789 h 536447"/>
              <a:gd name="connsiteX1" fmla="*/ 6242557 w 6340475"/>
              <a:gd name="connsiteY1" fmla="*/ 12700 h 536447"/>
              <a:gd name="connsiteX2" fmla="*/ 6242557 w 6340475"/>
              <a:gd name="connsiteY2" fmla="*/ 12700 h 536447"/>
              <a:gd name="connsiteX3" fmla="*/ 6242557 w 6340475"/>
              <a:gd name="connsiteY3" fmla="*/ 12700 h 536447"/>
              <a:gd name="connsiteX4" fmla="*/ 97916 w 6340475"/>
              <a:gd name="connsiteY4" fmla="*/ 12700 h 536447"/>
              <a:gd name="connsiteX5" fmla="*/ 97916 w 6340475"/>
              <a:gd name="connsiteY5" fmla="*/ 12700 h 536447"/>
              <a:gd name="connsiteX6" fmla="*/ 12700 w 6340475"/>
              <a:gd name="connsiteY6" fmla="*/ 97789 h 536447"/>
              <a:gd name="connsiteX7" fmla="*/ 12700 w 6340475"/>
              <a:gd name="connsiteY7" fmla="*/ 97789 h 536447"/>
              <a:gd name="connsiteX8" fmla="*/ 12700 w 6340475"/>
              <a:gd name="connsiteY8" fmla="*/ 97789 h 536447"/>
              <a:gd name="connsiteX9" fmla="*/ 12700 w 6340475"/>
              <a:gd name="connsiteY9" fmla="*/ 438657 h 536447"/>
              <a:gd name="connsiteX10" fmla="*/ 12700 w 6340475"/>
              <a:gd name="connsiteY10" fmla="*/ 438657 h 536447"/>
              <a:gd name="connsiteX11" fmla="*/ 97916 w 6340475"/>
              <a:gd name="connsiteY11" fmla="*/ 523747 h 536447"/>
              <a:gd name="connsiteX12" fmla="*/ 97916 w 6340475"/>
              <a:gd name="connsiteY12" fmla="*/ 523747 h 536447"/>
              <a:gd name="connsiteX13" fmla="*/ 97916 w 6340475"/>
              <a:gd name="connsiteY13" fmla="*/ 523747 h 536447"/>
              <a:gd name="connsiteX14" fmla="*/ 6242557 w 6340475"/>
              <a:gd name="connsiteY14" fmla="*/ 523747 h 536447"/>
              <a:gd name="connsiteX15" fmla="*/ 6242557 w 6340475"/>
              <a:gd name="connsiteY15" fmla="*/ 523747 h 536447"/>
              <a:gd name="connsiteX16" fmla="*/ 6327775 w 6340475"/>
              <a:gd name="connsiteY16" fmla="*/ 438657 h 536447"/>
              <a:gd name="connsiteX17" fmla="*/ 6327775 w 6340475"/>
              <a:gd name="connsiteY17" fmla="*/ 438657 h 536447"/>
              <a:gd name="connsiteX18" fmla="*/ 6327775 w 6340475"/>
              <a:gd name="connsiteY18" fmla="*/ 97789 h 53644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6447">
                <a:moveTo>
                  <a:pt x="6327775" y="97789"/>
                </a:moveTo>
                <a:cubicBezTo>
                  <a:pt x="6327775" y="50800"/>
                  <a:pt x="6289675" y="12700"/>
                  <a:pt x="6242557" y="12700"/>
                </a:cubicBezTo>
                <a:cubicBezTo>
                  <a:pt x="6242557" y="12700"/>
                  <a:pt x="6242557" y="12700"/>
                  <a:pt x="6242557" y="12700"/>
                </a:cubicBezTo>
                <a:lnTo>
                  <a:pt x="6242557" y="12700"/>
                </a:lnTo>
                <a:lnTo>
                  <a:pt x="97916" y="12700"/>
                </a:lnTo>
                <a:lnTo>
                  <a:pt x="97916" y="12700"/>
                </a:lnTo>
                <a:cubicBezTo>
                  <a:pt x="50800" y="12700"/>
                  <a:pt x="12700" y="50800"/>
                  <a:pt x="12700" y="97789"/>
                </a:cubicBezTo>
                <a:cubicBezTo>
                  <a:pt x="12700" y="97789"/>
                  <a:pt x="12700" y="97789"/>
                  <a:pt x="12700" y="97789"/>
                </a:cubicBezTo>
                <a:lnTo>
                  <a:pt x="12700" y="97789"/>
                </a:lnTo>
                <a:lnTo>
                  <a:pt x="12700" y="438657"/>
                </a:lnTo>
                <a:lnTo>
                  <a:pt x="12700" y="438657"/>
                </a:lnTo>
                <a:cubicBezTo>
                  <a:pt x="12700" y="485647"/>
                  <a:pt x="50800" y="523747"/>
                  <a:pt x="97916" y="523747"/>
                </a:cubicBezTo>
                <a:cubicBezTo>
                  <a:pt x="97916" y="523747"/>
                  <a:pt x="97916" y="523747"/>
                  <a:pt x="97916" y="523747"/>
                </a:cubicBezTo>
                <a:lnTo>
                  <a:pt x="97916" y="523747"/>
                </a:lnTo>
                <a:lnTo>
                  <a:pt x="6242557" y="523747"/>
                </a:lnTo>
                <a:lnTo>
                  <a:pt x="6242557" y="523747"/>
                </a:lnTo>
                <a:cubicBezTo>
                  <a:pt x="6289675" y="523747"/>
                  <a:pt x="6327775" y="485647"/>
                  <a:pt x="6327775" y="438657"/>
                </a:cubicBezTo>
                <a:cubicBezTo>
                  <a:pt x="6327775" y="438657"/>
                  <a:pt x="6327775" y="438657"/>
                  <a:pt x="6327775" y="438657"/>
                </a:cubicBezTo>
                <a:lnTo>
                  <a:pt x="6327775" y="97789"/>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779651" y="1949450"/>
            <a:ext cx="1550923" cy="492125"/>
          </a:xfrm>
          <a:custGeom>
            <a:avLst/>
            <a:gdLst>
              <a:gd name="connsiteX0" fmla="*/ 1550923 w 1550923"/>
              <a:gd name="connsiteY0" fmla="*/ 47879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9 h 492125"/>
              <a:gd name="connsiteX7" fmla="*/ 0 w 1550923"/>
              <a:gd name="connsiteY7" fmla="*/ 47879 h 492125"/>
              <a:gd name="connsiteX8" fmla="*/ 0 w 1550923"/>
              <a:gd name="connsiteY8" fmla="*/ 47879 h 492125"/>
              <a:gd name="connsiteX9" fmla="*/ 0 w 1550923"/>
              <a:gd name="connsiteY9" fmla="*/ 444245 h 492125"/>
              <a:gd name="connsiteX10" fmla="*/ 0 w 1550923"/>
              <a:gd name="connsiteY10" fmla="*/ 444245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5 h 492125"/>
              <a:gd name="connsiteX17" fmla="*/ 1550923 w 1550923"/>
              <a:gd name="connsiteY17" fmla="*/ 444245 h 492125"/>
              <a:gd name="connsiteX18" fmla="*/ 1550923 w 1550923"/>
              <a:gd name="connsiteY18" fmla="*/ 47879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9"/>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9"/>
                </a:cubicBezTo>
                <a:cubicBezTo>
                  <a:pt x="0" y="47879"/>
                  <a:pt x="0" y="47879"/>
                  <a:pt x="0" y="47879"/>
                </a:cubicBezTo>
                <a:lnTo>
                  <a:pt x="0" y="47879"/>
                </a:lnTo>
                <a:lnTo>
                  <a:pt x="0" y="444245"/>
                </a:lnTo>
                <a:lnTo>
                  <a:pt x="0" y="444245"/>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5"/>
                </a:cubicBezTo>
                <a:cubicBezTo>
                  <a:pt x="1550923" y="444245"/>
                  <a:pt x="1550923" y="444245"/>
                  <a:pt x="1550923" y="444245"/>
                </a:cubicBezTo>
                <a:lnTo>
                  <a:pt x="1550923" y="47879"/>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435100" y="3005073"/>
            <a:ext cx="6340475" cy="538226"/>
          </a:xfrm>
          <a:custGeom>
            <a:avLst/>
            <a:gdLst>
              <a:gd name="connsiteX0" fmla="*/ 6327775 w 6340475"/>
              <a:gd name="connsiteY0" fmla="*/ 98171 h 538226"/>
              <a:gd name="connsiteX1" fmla="*/ 6242304 w 6340475"/>
              <a:gd name="connsiteY1" fmla="*/ 12700 h 538226"/>
              <a:gd name="connsiteX2" fmla="*/ 6242304 w 6340475"/>
              <a:gd name="connsiteY2" fmla="*/ 12700 h 538226"/>
              <a:gd name="connsiteX3" fmla="*/ 6242304 w 6340475"/>
              <a:gd name="connsiteY3" fmla="*/ 12700 h 538226"/>
              <a:gd name="connsiteX4" fmla="*/ 98171 w 6340475"/>
              <a:gd name="connsiteY4" fmla="*/ 12700 h 538226"/>
              <a:gd name="connsiteX5" fmla="*/ 98171 w 6340475"/>
              <a:gd name="connsiteY5" fmla="*/ 12700 h 538226"/>
              <a:gd name="connsiteX6" fmla="*/ 12700 w 6340475"/>
              <a:gd name="connsiteY6" fmla="*/ 98171 h 538226"/>
              <a:gd name="connsiteX7" fmla="*/ 12700 w 6340475"/>
              <a:gd name="connsiteY7" fmla="*/ 98171 h 538226"/>
              <a:gd name="connsiteX8" fmla="*/ 12700 w 6340475"/>
              <a:gd name="connsiteY8" fmla="*/ 98171 h 538226"/>
              <a:gd name="connsiteX9" fmla="*/ 12700 w 6340475"/>
              <a:gd name="connsiteY9" fmla="*/ 440054 h 538226"/>
              <a:gd name="connsiteX10" fmla="*/ 12700 w 6340475"/>
              <a:gd name="connsiteY10" fmla="*/ 440054 h 538226"/>
              <a:gd name="connsiteX11" fmla="*/ 98171 w 6340475"/>
              <a:gd name="connsiteY11" fmla="*/ 525526 h 538226"/>
              <a:gd name="connsiteX12" fmla="*/ 98171 w 6340475"/>
              <a:gd name="connsiteY12" fmla="*/ 525526 h 538226"/>
              <a:gd name="connsiteX13" fmla="*/ 98171 w 6340475"/>
              <a:gd name="connsiteY13" fmla="*/ 525526 h 538226"/>
              <a:gd name="connsiteX14" fmla="*/ 6242304 w 6340475"/>
              <a:gd name="connsiteY14" fmla="*/ 525526 h 538226"/>
              <a:gd name="connsiteX15" fmla="*/ 6242304 w 6340475"/>
              <a:gd name="connsiteY15" fmla="*/ 525526 h 538226"/>
              <a:gd name="connsiteX16" fmla="*/ 6327775 w 6340475"/>
              <a:gd name="connsiteY16" fmla="*/ 440054 h 538226"/>
              <a:gd name="connsiteX17" fmla="*/ 6327775 w 6340475"/>
              <a:gd name="connsiteY17" fmla="*/ 440054 h 538226"/>
              <a:gd name="connsiteX18" fmla="*/ 6327775 w 6340475"/>
              <a:gd name="connsiteY18" fmla="*/ 98171 h 5382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8226">
                <a:moveTo>
                  <a:pt x="6327775" y="98171"/>
                </a:moveTo>
                <a:cubicBezTo>
                  <a:pt x="6327775" y="51054"/>
                  <a:pt x="6289547" y="12700"/>
                  <a:pt x="6242304" y="12700"/>
                </a:cubicBezTo>
                <a:cubicBezTo>
                  <a:pt x="6242304" y="12700"/>
                  <a:pt x="6242304" y="12700"/>
                  <a:pt x="6242304" y="12700"/>
                </a:cubicBezTo>
                <a:lnTo>
                  <a:pt x="6242304" y="12700"/>
                </a:lnTo>
                <a:lnTo>
                  <a:pt x="98171" y="12700"/>
                </a:lnTo>
                <a:lnTo>
                  <a:pt x="98171" y="12700"/>
                </a:lnTo>
                <a:cubicBezTo>
                  <a:pt x="50927" y="12700"/>
                  <a:pt x="12700" y="51054"/>
                  <a:pt x="12700" y="98171"/>
                </a:cubicBezTo>
                <a:cubicBezTo>
                  <a:pt x="12700" y="98171"/>
                  <a:pt x="12700" y="98171"/>
                  <a:pt x="12700" y="98171"/>
                </a:cubicBezTo>
                <a:lnTo>
                  <a:pt x="12700" y="98171"/>
                </a:lnTo>
                <a:lnTo>
                  <a:pt x="12700" y="440054"/>
                </a:lnTo>
                <a:lnTo>
                  <a:pt x="12700" y="440054"/>
                </a:lnTo>
                <a:cubicBezTo>
                  <a:pt x="12700" y="487298"/>
                  <a:pt x="50927" y="525526"/>
                  <a:pt x="98171" y="525526"/>
                </a:cubicBezTo>
                <a:cubicBezTo>
                  <a:pt x="98171" y="525526"/>
                  <a:pt x="98171" y="525526"/>
                  <a:pt x="98171" y="525526"/>
                </a:cubicBezTo>
                <a:lnTo>
                  <a:pt x="98171" y="525526"/>
                </a:lnTo>
                <a:lnTo>
                  <a:pt x="6242304" y="525526"/>
                </a:lnTo>
                <a:lnTo>
                  <a:pt x="6242304" y="525526"/>
                </a:lnTo>
                <a:cubicBezTo>
                  <a:pt x="6289547" y="525526"/>
                  <a:pt x="6327775" y="487298"/>
                  <a:pt x="6327775" y="440054"/>
                </a:cubicBezTo>
                <a:cubicBezTo>
                  <a:pt x="6327775" y="440054"/>
                  <a:pt x="6327775" y="440054"/>
                  <a:pt x="6327775" y="440054"/>
                </a:cubicBezTo>
                <a:lnTo>
                  <a:pt x="6327775" y="98171"/>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1779651" y="2844800"/>
            <a:ext cx="1550923" cy="492125"/>
          </a:xfrm>
          <a:custGeom>
            <a:avLst/>
            <a:gdLst>
              <a:gd name="connsiteX0" fmla="*/ 1550923 w 1550923"/>
              <a:gd name="connsiteY0" fmla="*/ 47879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9 h 492125"/>
              <a:gd name="connsiteX7" fmla="*/ 0 w 1550923"/>
              <a:gd name="connsiteY7" fmla="*/ 47879 h 492125"/>
              <a:gd name="connsiteX8" fmla="*/ 0 w 1550923"/>
              <a:gd name="connsiteY8" fmla="*/ 47879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9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9"/>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9"/>
                </a:cubicBezTo>
                <a:cubicBezTo>
                  <a:pt x="0" y="47879"/>
                  <a:pt x="0" y="47879"/>
                  <a:pt x="0" y="47879"/>
                </a:cubicBezTo>
                <a:lnTo>
                  <a:pt x="0" y="47879"/>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9"/>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1454150" y="3891026"/>
            <a:ext cx="6340475" cy="538098"/>
          </a:xfrm>
          <a:custGeom>
            <a:avLst/>
            <a:gdLst>
              <a:gd name="connsiteX0" fmla="*/ 6327775 w 6340475"/>
              <a:gd name="connsiteY0" fmla="*/ 98044 h 538098"/>
              <a:gd name="connsiteX1" fmla="*/ 6242304 w 6340475"/>
              <a:gd name="connsiteY1" fmla="*/ 12700 h 538098"/>
              <a:gd name="connsiteX2" fmla="*/ 6242304 w 6340475"/>
              <a:gd name="connsiteY2" fmla="*/ 12700 h 538098"/>
              <a:gd name="connsiteX3" fmla="*/ 6242304 w 6340475"/>
              <a:gd name="connsiteY3" fmla="*/ 12700 h 538098"/>
              <a:gd name="connsiteX4" fmla="*/ 98171 w 6340475"/>
              <a:gd name="connsiteY4" fmla="*/ 12700 h 538098"/>
              <a:gd name="connsiteX5" fmla="*/ 98171 w 6340475"/>
              <a:gd name="connsiteY5" fmla="*/ 12700 h 538098"/>
              <a:gd name="connsiteX6" fmla="*/ 12700 w 6340475"/>
              <a:gd name="connsiteY6" fmla="*/ 98044 h 538098"/>
              <a:gd name="connsiteX7" fmla="*/ 12700 w 6340475"/>
              <a:gd name="connsiteY7" fmla="*/ 98044 h 538098"/>
              <a:gd name="connsiteX8" fmla="*/ 12700 w 6340475"/>
              <a:gd name="connsiteY8" fmla="*/ 98044 h 538098"/>
              <a:gd name="connsiteX9" fmla="*/ 12700 w 6340475"/>
              <a:gd name="connsiteY9" fmla="*/ 439927 h 538098"/>
              <a:gd name="connsiteX10" fmla="*/ 12700 w 6340475"/>
              <a:gd name="connsiteY10" fmla="*/ 439927 h 538098"/>
              <a:gd name="connsiteX11" fmla="*/ 98171 w 6340475"/>
              <a:gd name="connsiteY11" fmla="*/ 525398 h 538098"/>
              <a:gd name="connsiteX12" fmla="*/ 98171 w 6340475"/>
              <a:gd name="connsiteY12" fmla="*/ 525398 h 538098"/>
              <a:gd name="connsiteX13" fmla="*/ 98171 w 6340475"/>
              <a:gd name="connsiteY13" fmla="*/ 525398 h 538098"/>
              <a:gd name="connsiteX14" fmla="*/ 6242304 w 6340475"/>
              <a:gd name="connsiteY14" fmla="*/ 525398 h 538098"/>
              <a:gd name="connsiteX15" fmla="*/ 6242304 w 6340475"/>
              <a:gd name="connsiteY15" fmla="*/ 525398 h 538098"/>
              <a:gd name="connsiteX16" fmla="*/ 6327775 w 6340475"/>
              <a:gd name="connsiteY16" fmla="*/ 439927 h 538098"/>
              <a:gd name="connsiteX17" fmla="*/ 6327775 w 6340475"/>
              <a:gd name="connsiteY17" fmla="*/ 439927 h 538098"/>
              <a:gd name="connsiteX18" fmla="*/ 6327775 w 6340475"/>
              <a:gd name="connsiteY18" fmla="*/ 98044 h 5380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8098">
                <a:moveTo>
                  <a:pt x="6327775" y="98044"/>
                </a:moveTo>
                <a:cubicBezTo>
                  <a:pt x="6327775" y="50927"/>
                  <a:pt x="6289547" y="12700"/>
                  <a:pt x="6242304" y="12700"/>
                </a:cubicBezTo>
                <a:cubicBezTo>
                  <a:pt x="6242304" y="12700"/>
                  <a:pt x="6242304" y="12700"/>
                  <a:pt x="6242304" y="12700"/>
                </a:cubicBezTo>
                <a:lnTo>
                  <a:pt x="6242304" y="12700"/>
                </a:lnTo>
                <a:lnTo>
                  <a:pt x="98171" y="12700"/>
                </a:lnTo>
                <a:lnTo>
                  <a:pt x="98171" y="12700"/>
                </a:lnTo>
                <a:cubicBezTo>
                  <a:pt x="50927" y="12700"/>
                  <a:pt x="12700" y="50927"/>
                  <a:pt x="12700" y="98044"/>
                </a:cubicBezTo>
                <a:cubicBezTo>
                  <a:pt x="12700" y="98044"/>
                  <a:pt x="12700" y="98044"/>
                  <a:pt x="12700" y="98044"/>
                </a:cubicBezTo>
                <a:lnTo>
                  <a:pt x="12700" y="98044"/>
                </a:lnTo>
                <a:lnTo>
                  <a:pt x="12700" y="439927"/>
                </a:lnTo>
                <a:lnTo>
                  <a:pt x="12700" y="439927"/>
                </a:lnTo>
                <a:cubicBezTo>
                  <a:pt x="12700" y="487171"/>
                  <a:pt x="50927" y="525398"/>
                  <a:pt x="98171" y="525398"/>
                </a:cubicBezTo>
                <a:cubicBezTo>
                  <a:pt x="98171" y="525398"/>
                  <a:pt x="98171" y="525398"/>
                  <a:pt x="98171" y="525398"/>
                </a:cubicBezTo>
                <a:lnTo>
                  <a:pt x="98171" y="525398"/>
                </a:lnTo>
                <a:lnTo>
                  <a:pt x="6242304" y="525398"/>
                </a:lnTo>
                <a:lnTo>
                  <a:pt x="6242304" y="525398"/>
                </a:lnTo>
                <a:cubicBezTo>
                  <a:pt x="6289547" y="525398"/>
                  <a:pt x="6327775" y="487171"/>
                  <a:pt x="6327775" y="439927"/>
                </a:cubicBezTo>
                <a:cubicBezTo>
                  <a:pt x="6327775" y="439927"/>
                  <a:pt x="6327775" y="439927"/>
                  <a:pt x="6327775" y="439927"/>
                </a:cubicBezTo>
                <a:lnTo>
                  <a:pt x="6327775" y="98044"/>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798701" y="3730625"/>
            <a:ext cx="1550923" cy="492125"/>
          </a:xfrm>
          <a:custGeom>
            <a:avLst/>
            <a:gdLst>
              <a:gd name="connsiteX0" fmla="*/ 1550923 w 1550923"/>
              <a:gd name="connsiteY0" fmla="*/ 47878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8 h 492125"/>
              <a:gd name="connsiteX7" fmla="*/ 0 w 1550923"/>
              <a:gd name="connsiteY7" fmla="*/ 47878 h 492125"/>
              <a:gd name="connsiteX8" fmla="*/ 0 w 1550923"/>
              <a:gd name="connsiteY8" fmla="*/ 47878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8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8"/>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8"/>
                </a:cubicBezTo>
                <a:cubicBezTo>
                  <a:pt x="0" y="47878"/>
                  <a:pt x="0" y="47878"/>
                  <a:pt x="0" y="47878"/>
                </a:cubicBezTo>
                <a:lnTo>
                  <a:pt x="0" y="47878"/>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8"/>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739900" y="1066800"/>
            <a:ext cx="1689100" cy="622300"/>
          </a:xfrm>
          <a:prstGeom prst="rect">
            <a:avLst/>
          </a:prstGeom>
          <a:noFill/>
        </p:spPr>
      </p:pic>
      <p:pic>
        <p:nvPicPr>
          <p:cNvPr id="12" name="Picture 3"/>
          <p:cNvPicPr>
            <a:picLocks noChangeAspect="1" noChangeArrowheads="1"/>
          </p:cNvPicPr>
          <p:nvPr/>
        </p:nvPicPr>
        <p:blipFill>
          <a:blip r:embed="rId3"/>
          <a:srcRect/>
          <a:stretch>
            <a:fillRect/>
          </a:stretch>
        </p:blipFill>
        <p:spPr bwMode="auto">
          <a:xfrm>
            <a:off x="1739900" y="1905000"/>
            <a:ext cx="1689100" cy="635000"/>
          </a:xfrm>
          <a:prstGeom prst="rect">
            <a:avLst/>
          </a:prstGeom>
          <a:noFill/>
        </p:spPr>
      </p:pic>
      <p:pic>
        <p:nvPicPr>
          <p:cNvPr id="13" name="Picture 3"/>
          <p:cNvPicPr>
            <a:picLocks noChangeAspect="1" noChangeArrowheads="1"/>
          </p:cNvPicPr>
          <p:nvPr/>
        </p:nvPicPr>
        <p:blipFill>
          <a:blip r:embed="rId4"/>
          <a:srcRect/>
          <a:stretch>
            <a:fillRect/>
          </a:stretch>
        </p:blipFill>
        <p:spPr bwMode="auto">
          <a:xfrm>
            <a:off x="1739900" y="2806700"/>
            <a:ext cx="1689100" cy="622300"/>
          </a:xfrm>
          <a:prstGeom prst="rect">
            <a:avLst/>
          </a:prstGeom>
          <a:noFill/>
        </p:spPr>
      </p:pic>
      <p:pic>
        <p:nvPicPr>
          <p:cNvPr id="14" name="Picture 3"/>
          <p:cNvPicPr>
            <a:picLocks noChangeAspect="1" noChangeArrowheads="1"/>
          </p:cNvPicPr>
          <p:nvPr/>
        </p:nvPicPr>
        <p:blipFill>
          <a:blip r:embed="rId5"/>
          <a:srcRect/>
          <a:stretch>
            <a:fillRect/>
          </a:stretch>
        </p:blipFill>
        <p:spPr bwMode="auto">
          <a:xfrm>
            <a:off x="1765300" y="3695700"/>
            <a:ext cx="1676400" cy="622300"/>
          </a:xfrm>
          <a:prstGeom prst="rect">
            <a:avLst/>
          </a:prstGeom>
          <a:noFill/>
        </p:spPr>
      </p:pic>
      <p:pic>
        <p:nvPicPr>
          <p:cNvPr id="15" name="Picture 3"/>
          <p:cNvPicPr>
            <a:picLocks noChangeAspect="1" noChangeArrowheads="1"/>
          </p:cNvPicPr>
          <p:nvPr/>
        </p:nvPicPr>
        <p:blipFill>
          <a:blip r:embed="rId6"/>
          <a:srcRect/>
          <a:stretch>
            <a:fillRect/>
          </a:stretch>
        </p:blipFill>
        <p:spPr bwMode="auto">
          <a:xfrm>
            <a:off x="0" y="5892800"/>
            <a:ext cx="9144000" cy="609600"/>
          </a:xfrm>
          <a:prstGeom prst="rect">
            <a:avLst/>
          </a:prstGeom>
          <a:noFill/>
        </p:spPr>
      </p:pic>
      <p:sp>
        <p:nvSpPr>
          <p:cNvPr id="2" name="TextBox 1"/>
          <p:cNvSpPr txBox="1"/>
          <p:nvPr/>
        </p:nvSpPr>
        <p:spPr>
          <a:xfrm>
            <a:off x="3873500" y="1511300"/>
            <a:ext cx="2311400" cy="2895600"/>
          </a:xfrm>
          <a:prstGeom prst="rect">
            <a:avLst/>
          </a:prstGeom>
          <a:noFill/>
        </p:spPr>
        <p:txBody>
          <a:bodyPr wrap="none" lIns="0" tIns="0" rIns="0" rtlCol="0">
            <a:spAutoFit/>
          </a:bodyPr>
          <a:lstStyle/>
          <a:p>
            <a:pPr>
              <a:lnSpc>
                <a:spcPts val="2600"/>
              </a:lnSpc>
              <a:tabLst>
                <a:tab pos="25400" algn="l"/>
              </a:tabLst>
            </a:pPr>
            <a:r>
              <a:rPr lang="en-US" altLang="zh-CN" sz="2006" b="1" dirty="0" smtClean="0">
                <a:solidFill>
                  <a:srgbClr val="262626"/>
                </a:solidFill>
                <a:latin typeface="微软雅黑" pitchFamily="18" charset="0"/>
                <a:cs typeface="微软雅黑" pitchFamily="18" charset="0"/>
              </a:rPr>
              <a:t>电商见证宝平台简介</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800"/>
              </a:lnSpc>
              <a:tabLst>
                <a:tab pos="25400" algn="l"/>
              </a:tabLst>
            </a:pPr>
            <a:r>
              <a:rPr lang="en-US" altLang="zh-CN" sz="2004" b="1" dirty="0" smtClean="0">
                <a:solidFill>
                  <a:srgbClr val="A6A6A6"/>
                </a:solidFill>
                <a:latin typeface="微软雅黑" pitchFamily="18" charset="0"/>
                <a:cs typeface="微软雅黑" pitchFamily="18" charset="0"/>
              </a:rPr>
              <a:t>电商见证宝模式案例</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400"/>
              </a:lnSpc>
              <a:tabLst>
                <a:tab pos="25400" algn="l"/>
              </a:tabLst>
            </a:pPr>
            <a:r>
              <a:rPr lang="en-US" altLang="zh-CN" sz="2004" b="1" dirty="0" smtClean="0">
                <a:solidFill>
                  <a:srgbClr val="A6A6A6"/>
                </a:solidFill>
                <a:latin typeface="微软雅黑" pitchFamily="18" charset="0"/>
                <a:cs typeface="微软雅黑" pitchFamily="18" charset="0"/>
              </a:rPr>
              <a:t>电商见证宝应用背景</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tab pos="25400" algn="l"/>
              </a:tabLst>
            </a:pPr>
            <a:r>
              <a:rPr lang="en-US" altLang="zh-CN" dirty="0" smtClean="0"/>
              <a:t>	</a:t>
            </a:r>
            <a:r>
              <a:rPr lang="en-US" altLang="zh-CN" sz="2004" b="1" dirty="0" smtClean="0">
                <a:solidFill>
                  <a:srgbClr val="A6A6A6"/>
                </a:solidFill>
                <a:latin typeface="微软雅黑" pitchFamily="18" charset="0"/>
                <a:cs typeface="微软雅黑" pitchFamily="18" charset="0"/>
              </a:rPr>
              <a:t>电商见证宝办理流程</a:t>
            </a:r>
          </a:p>
        </p:txBody>
      </p:sp>
      <p:sp>
        <p:nvSpPr>
          <p:cNvPr id="16" name="TextBox 1"/>
          <p:cNvSpPr txBox="1"/>
          <p:nvPr/>
        </p:nvSpPr>
        <p:spPr>
          <a:xfrm>
            <a:off x="2095500" y="1282700"/>
            <a:ext cx="927100" cy="2921000"/>
          </a:xfrm>
          <a:prstGeom prst="rect">
            <a:avLst/>
          </a:prstGeom>
          <a:noFill/>
        </p:spPr>
        <p:txBody>
          <a:bodyPr wrap="none" lIns="0" tIns="0" rIns="0" rtlCol="0">
            <a:spAutoFit/>
          </a:bodyPr>
          <a:lstStyle/>
          <a:p>
            <a:pPr>
              <a:lnSpc>
                <a:spcPts val="2300"/>
              </a:lnSpc>
              <a:tabLst/>
            </a:pPr>
            <a:r>
              <a:rPr lang="en-US" altLang="zh-CN" sz="1800" b="1" dirty="0" smtClean="0">
                <a:solidFill>
                  <a:srgbClr val="FFFFFF"/>
                </a:solidFill>
                <a:latin typeface="微软雅黑" pitchFamily="18" charset="0"/>
                <a:cs typeface="微软雅黑" pitchFamily="18" charset="0"/>
              </a:rPr>
              <a:t>第一部分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pPr>
            <a:r>
              <a:rPr lang="en-US" altLang="zh-CN" sz="1800" b="1" dirty="0" smtClean="0">
                <a:solidFill>
                  <a:srgbClr val="FFFFFF"/>
                </a:solidFill>
                <a:latin typeface="微软雅黑" pitchFamily="18" charset="0"/>
                <a:cs typeface="微软雅黑" pitchFamily="18" charset="0"/>
              </a:rPr>
              <a:t>第二部分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000"/>
              </a:lnSpc>
              <a:tabLst/>
            </a:pPr>
            <a:r>
              <a:rPr lang="en-US" altLang="zh-CN" sz="1800" b="1" dirty="0" smtClean="0">
                <a:solidFill>
                  <a:srgbClr val="FFFFFF"/>
                </a:solidFill>
                <a:latin typeface="微软雅黑" pitchFamily="18" charset="0"/>
                <a:cs typeface="微软雅黑" pitchFamily="18" charset="0"/>
              </a:rPr>
              <a:t>第三部分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pPr>
            <a:r>
              <a:rPr lang="en-US" altLang="zh-CN" sz="1800" b="1" dirty="0" smtClean="0">
                <a:solidFill>
                  <a:srgbClr val="FFFFFF"/>
                </a:solidFill>
                <a:latin typeface="微软雅黑" pitchFamily="18" charset="0"/>
                <a:cs typeface="微软雅黑" pitchFamily="18" charset="0"/>
              </a:rPr>
              <a:t>第四部分</a:t>
            </a:r>
          </a:p>
        </p:txBody>
      </p:sp>
      <p:sp>
        <p:nvSpPr>
          <p:cNvPr id="17" name="TextBox 1"/>
          <p:cNvSpPr txBox="1"/>
          <p:nvPr/>
        </p:nvSpPr>
        <p:spPr>
          <a:xfrm>
            <a:off x="393700" y="304800"/>
            <a:ext cx="609600" cy="393700"/>
          </a:xfrm>
          <a:prstGeom prst="rect">
            <a:avLst/>
          </a:prstGeom>
          <a:noFill/>
        </p:spPr>
        <p:txBody>
          <a:bodyPr wrap="none" lIns="0" tIns="0" rIns="0" rtlCol="0">
            <a:spAutoFit/>
          </a:bodyPr>
          <a:lstStyle/>
          <a:p>
            <a:pPr>
              <a:lnSpc>
                <a:spcPts val="3100"/>
              </a:lnSpc>
              <a:tabLst/>
            </a:pPr>
            <a:r>
              <a:rPr lang="en-US" altLang="zh-CN" sz="2400" b="1" dirty="0" smtClean="0">
                <a:solidFill>
                  <a:srgbClr val="000000"/>
                </a:solidFill>
                <a:latin typeface="微软雅黑" pitchFamily="18" charset="0"/>
                <a:cs typeface="微软雅黑" pitchFamily="18" charset="0"/>
              </a:rPr>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93700" y="1676400"/>
            <a:ext cx="787400" cy="7874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4838700" y="1778000"/>
            <a:ext cx="749300" cy="736600"/>
          </a:xfrm>
          <a:prstGeom prst="rect">
            <a:avLst/>
          </a:prstGeom>
          <a:noFill/>
        </p:spPr>
      </p:pic>
      <p:pic>
        <p:nvPicPr>
          <p:cNvPr id="6" name="Picture 3"/>
          <p:cNvPicPr>
            <a:picLocks noChangeAspect="1" noChangeArrowheads="1"/>
          </p:cNvPicPr>
          <p:nvPr/>
        </p:nvPicPr>
        <p:blipFill>
          <a:blip r:embed="rId4"/>
          <a:srcRect/>
          <a:stretch>
            <a:fillRect/>
          </a:stretch>
        </p:blipFill>
        <p:spPr bwMode="auto">
          <a:xfrm>
            <a:off x="330200" y="3098800"/>
            <a:ext cx="723900" cy="723900"/>
          </a:xfrm>
          <a:prstGeom prst="rect">
            <a:avLst/>
          </a:prstGeom>
          <a:noFill/>
        </p:spPr>
      </p:pic>
      <p:pic>
        <p:nvPicPr>
          <p:cNvPr id="7" name="Picture 3"/>
          <p:cNvPicPr>
            <a:picLocks noChangeAspect="1" noChangeArrowheads="1"/>
          </p:cNvPicPr>
          <p:nvPr/>
        </p:nvPicPr>
        <p:blipFill>
          <a:blip r:embed="rId5"/>
          <a:srcRect/>
          <a:stretch>
            <a:fillRect/>
          </a:stretch>
        </p:blipFill>
        <p:spPr bwMode="auto">
          <a:xfrm>
            <a:off x="4838700" y="3098800"/>
            <a:ext cx="787400" cy="774700"/>
          </a:xfrm>
          <a:prstGeom prst="rect">
            <a:avLst/>
          </a:prstGeom>
          <a:noFill/>
        </p:spPr>
      </p:pic>
      <p:pic>
        <p:nvPicPr>
          <p:cNvPr id="8" name="Picture 3"/>
          <p:cNvPicPr>
            <a:picLocks noChangeAspect="1" noChangeArrowheads="1"/>
          </p:cNvPicPr>
          <p:nvPr/>
        </p:nvPicPr>
        <p:blipFill>
          <a:blip r:embed="rId6"/>
          <a:srcRect/>
          <a:stretch>
            <a:fillRect/>
          </a:stretch>
        </p:blipFill>
        <p:spPr bwMode="auto">
          <a:xfrm>
            <a:off x="342900" y="4559300"/>
            <a:ext cx="787400" cy="787400"/>
          </a:xfrm>
          <a:prstGeom prst="rect">
            <a:avLst/>
          </a:prstGeom>
          <a:noFill/>
        </p:spPr>
      </p:pic>
      <p:pic>
        <p:nvPicPr>
          <p:cNvPr id="9" name="Picture 3"/>
          <p:cNvPicPr>
            <a:picLocks noChangeAspect="1" noChangeArrowheads="1"/>
          </p:cNvPicPr>
          <p:nvPr/>
        </p:nvPicPr>
        <p:blipFill>
          <a:blip r:embed="rId7"/>
          <a:srcRect/>
          <a:stretch>
            <a:fillRect/>
          </a:stretch>
        </p:blipFill>
        <p:spPr bwMode="auto">
          <a:xfrm>
            <a:off x="4838700" y="4546600"/>
            <a:ext cx="800100" cy="800100"/>
          </a:xfrm>
          <a:prstGeom prst="rect">
            <a:avLst/>
          </a:prstGeom>
          <a:noFill/>
        </p:spPr>
      </p:pic>
      <p:pic>
        <p:nvPicPr>
          <p:cNvPr id="10" name="Picture 3"/>
          <p:cNvPicPr>
            <a:picLocks noChangeAspect="1" noChangeArrowheads="1"/>
          </p:cNvPicPr>
          <p:nvPr/>
        </p:nvPicPr>
        <p:blipFill>
          <a:blip r:embed="rId8"/>
          <a:srcRect/>
          <a:stretch>
            <a:fillRect/>
          </a:stretch>
        </p:blipFill>
        <p:spPr bwMode="auto">
          <a:xfrm>
            <a:off x="0" y="6032500"/>
            <a:ext cx="9144000" cy="609600"/>
          </a:xfrm>
          <a:prstGeom prst="rect">
            <a:avLst/>
          </a:prstGeom>
          <a:noFill/>
        </p:spPr>
      </p:pic>
      <p:sp>
        <p:nvSpPr>
          <p:cNvPr id="2" name="TextBox 1"/>
          <p:cNvSpPr txBox="1"/>
          <p:nvPr/>
        </p:nvSpPr>
        <p:spPr>
          <a:xfrm>
            <a:off x="215900" y="330200"/>
            <a:ext cx="3949700" cy="939800"/>
          </a:xfrm>
          <a:prstGeom prst="rect">
            <a:avLst/>
          </a:prstGeom>
          <a:noFill/>
        </p:spPr>
        <p:txBody>
          <a:bodyPr wrap="none" lIns="0" tIns="0" rIns="0" rtlCol="0">
            <a:spAutoFit/>
          </a:bodyPr>
          <a:lstStyle/>
          <a:p>
            <a:pPr>
              <a:lnSpc>
                <a:spcPts val="2600"/>
              </a:lnSpc>
              <a:tabLst>
                <a:tab pos="215900" algn="l"/>
              </a:tabLst>
            </a:pPr>
            <a:r>
              <a:rPr lang="en-US" altLang="zh-CN" sz="2004" b="1" dirty="0" smtClean="0">
                <a:solidFill>
                  <a:srgbClr val="FF0000"/>
                </a:solidFill>
                <a:latin typeface="微软雅黑" pitchFamily="18" charset="0"/>
                <a:cs typeface="微软雅黑" pitchFamily="18" charset="0"/>
              </a:rPr>
              <a:t>WHY：</a:t>
            </a:r>
            <a:r>
              <a:rPr lang="en-US" altLang="zh-CN" sz="2004" b="1" dirty="0" smtClean="0">
                <a:solidFill>
                  <a:srgbClr val="262626"/>
                </a:solidFill>
                <a:latin typeface="微软雅黑" pitchFamily="18" charset="0"/>
                <a:cs typeface="微软雅黑" pitchFamily="18" charset="0"/>
              </a:rPr>
              <a:t>为什么需要“电商见证宝”</a:t>
            </a:r>
          </a:p>
          <a:p>
            <a:pPr>
              <a:lnSpc>
                <a:spcPts val="1000"/>
              </a:lnSpc>
            </a:pPr>
            <a:endParaRPr lang="en-US" altLang="zh-CN" dirty="0" smtClean="0"/>
          </a:p>
          <a:p>
            <a:pPr>
              <a:lnSpc>
                <a:spcPts val="1000"/>
              </a:lnSpc>
            </a:pPr>
            <a:endParaRPr lang="en-US" altLang="zh-CN" dirty="0" smtClean="0"/>
          </a:p>
          <a:p>
            <a:pPr>
              <a:lnSpc>
                <a:spcPts val="2700"/>
              </a:lnSpc>
              <a:tabLst>
                <a:tab pos="215900" algn="l"/>
              </a:tabLst>
            </a:pPr>
            <a:r>
              <a:rPr lang="en-US" altLang="zh-CN" dirty="0" smtClean="0"/>
              <a:t>	</a:t>
            </a:r>
            <a:r>
              <a:rPr lang="en-US" altLang="zh-CN" sz="1596" b="1" dirty="0" smtClean="0">
                <a:solidFill>
                  <a:srgbClr val="262626"/>
                </a:solidFill>
                <a:latin typeface="微软雅黑" pitchFamily="18" charset="0"/>
                <a:cs typeface="微软雅黑" pitchFamily="18" charset="0"/>
              </a:rPr>
              <a:t>3、“电商见证宝”</a:t>
            </a:r>
            <a:r>
              <a:rPr lang="en-US" altLang="zh-CN" sz="1596" dirty="0" smtClean="0">
                <a:latin typeface="Times New Roman" pitchFamily="18" charset="0"/>
                <a:cs typeface="Times New Roman" pitchFamily="18" charset="0"/>
              </a:rPr>
              <a:t> </a:t>
            </a:r>
            <a:r>
              <a:rPr lang="en-US" altLang="zh-CN" sz="1596" b="1" dirty="0" smtClean="0">
                <a:solidFill>
                  <a:srgbClr val="262626"/>
                </a:solidFill>
                <a:latin typeface="微软雅黑" pitchFamily="18" charset="0"/>
                <a:cs typeface="微软雅黑" pitchFamily="18" charset="0"/>
              </a:rPr>
              <a:t>的同业优势</a:t>
            </a:r>
          </a:p>
        </p:txBody>
      </p:sp>
      <p:sp>
        <p:nvSpPr>
          <p:cNvPr id="11" name="TextBox 1"/>
          <p:cNvSpPr txBox="1"/>
          <p:nvPr/>
        </p:nvSpPr>
        <p:spPr>
          <a:xfrm>
            <a:off x="1270000" y="1841500"/>
            <a:ext cx="3162300" cy="3441700"/>
          </a:xfrm>
          <a:prstGeom prst="rect">
            <a:avLst/>
          </a:prstGeom>
          <a:noFill/>
        </p:spPr>
        <p:txBody>
          <a:bodyPr wrap="none" lIns="0" tIns="0" rIns="0" rtlCol="0">
            <a:spAutoFit/>
          </a:bodyPr>
          <a:lstStyle/>
          <a:p>
            <a:pPr>
              <a:lnSpc>
                <a:spcPts val="1500"/>
              </a:lnSpc>
              <a:tabLst>
                <a:tab pos="1016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产品成熟</a:t>
            </a:r>
          </a:p>
          <a:p>
            <a:pPr>
              <a:lnSpc>
                <a:spcPts val="1700"/>
              </a:lnSpc>
              <a:tabLst>
                <a:tab pos="101600" algn="l"/>
              </a:tabLst>
            </a:pPr>
            <a:r>
              <a:rPr lang="en-US" altLang="zh-CN" dirty="0" smtClean="0"/>
              <a:t>	</a:t>
            </a:r>
            <a:r>
              <a:rPr lang="en-US" altLang="zh-CN" sz="1200" dirty="0" smtClean="0">
                <a:solidFill>
                  <a:srgbClr val="000000"/>
                </a:solidFill>
                <a:latin typeface="微软雅黑" pitchFamily="18" charset="0"/>
                <a:cs typeface="微软雅黑" pitchFamily="18" charset="0"/>
              </a:rPr>
              <a:t>产品2014年推出，服务过</a:t>
            </a:r>
            <a:r>
              <a:rPr lang="en-US" altLang="zh-CN" sz="1200" b="1" dirty="0" smtClean="0">
                <a:solidFill>
                  <a:srgbClr val="C00000"/>
                </a:solidFill>
                <a:latin typeface="微软雅黑" pitchFamily="18" charset="0"/>
                <a:cs typeface="微软雅黑" pitchFamily="18" charset="0"/>
              </a:rPr>
              <a:t>100多家</a:t>
            </a:r>
            <a:r>
              <a:rPr lang="en-US" altLang="zh-CN" sz="1200" dirty="0" smtClean="0">
                <a:solidFill>
                  <a:srgbClr val="000000"/>
                </a:solidFill>
                <a:latin typeface="微软雅黑" pitchFamily="18" charset="0"/>
                <a:cs typeface="微软雅黑" pitchFamily="18" charset="0"/>
              </a:rPr>
              <a:t>电商平台、</a:t>
            </a:r>
          </a:p>
          <a:p>
            <a:pPr>
              <a:lnSpc>
                <a:spcPts val="1700"/>
              </a:lnSpc>
              <a:tabLst>
                <a:tab pos="101600" algn="l"/>
              </a:tabLst>
            </a:pPr>
            <a:r>
              <a:rPr lang="en-US" altLang="zh-CN" dirty="0" smtClean="0"/>
              <a:t>	</a:t>
            </a:r>
            <a:r>
              <a:rPr lang="en-US" altLang="zh-CN" sz="1200" dirty="0" smtClean="0">
                <a:solidFill>
                  <a:srgbClr val="000000"/>
                </a:solidFill>
                <a:latin typeface="微软雅黑" pitchFamily="18" charset="0"/>
                <a:cs typeface="微软雅黑" pitchFamily="18" charset="0"/>
              </a:rPr>
              <a:t>产业链客户，产品及服务领先，可提供整套</a:t>
            </a:r>
          </a:p>
          <a:p>
            <a:pPr>
              <a:lnSpc>
                <a:spcPts val="1700"/>
              </a:lnSpc>
              <a:tabLst>
                <a:tab pos="101600" algn="l"/>
              </a:tabLst>
            </a:pPr>
            <a:r>
              <a:rPr lang="en-US" altLang="zh-CN" dirty="0" smtClean="0"/>
              <a:t>	</a:t>
            </a:r>
            <a:r>
              <a:rPr lang="en-US" altLang="zh-CN" sz="1200" dirty="0" smtClean="0">
                <a:solidFill>
                  <a:srgbClr val="000000"/>
                </a:solidFill>
                <a:latin typeface="微软雅黑" pitchFamily="18" charset="0"/>
                <a:cs typeface="微软雅黑" pitchFamily="18" charset="0"/>
              </a:rPr>
              <a:t>解决方案，拥有大量成功实践案例。</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700"/>
              </a:lnSpc>
              <a:tabLst>
                <a:tab pos="101600" algn="l"/>
              </a:tabLst>
            </a:pPr>
            <a:r>
              <a:rPr lang="en-US" altLang="zh-CN" sz="1200" b="1" dirty="0" smtClean="0">
                <a:solidFill>
                  <a:srgbClr val="000000"/>
                </a:solidFill>
                <a:latin typeface="微软雅黑" pitchFamily="18" charset="0"/>
                <a:cs typeface="微软雅黑" pitchFamily="18" charset="0"/>
              </a:rPr>
              <a:t>功能丰富</a:t>
            </a:r>
          </a:p>
          <a:p>
            <a:pPr>
              <a:lnSpc>
                <a:spcPts val="1700"/>
              </a:lnSpc>
              <a:tabLst>
                <a:tab pos="101600" algn="l"/>
              </a:tabLst>
            </a:pPr>
            <a:r>
              <a:rPr lang="en-US" altLang="zh-CN" sz="1200" dirty="0" smtClean="0">
                <a:solidFill>
                  <a:srgbClr val="000000"/>
                </a:solidFill>
                <a:latin typeface="微软雅黑" pitchFamily="18" charset="0"/>
                <a:cs typeface="微软雅黑" pitchFamily="18" charset="0"/>
              </a:rPr>
              <a:t>与收单、支付等多个产品进行打通，实现电</a:t>
            </a:r>
          </a:p>
          <a:p>
            <a:pPr>
              <a:lnSpc>
                <a:spcPts val="1700"/>
              </a:lnSpc>
              <a:tabLst>
                <a:tab pos="101600" algn="l"/>
              </a:tabLst>
            </a:pPr>
            <a:r>
              <a:rPr lang="en-US" altLang="zh-CN" sz="1200" dirty="0" smtClean="0">
                <a:solidFill>
                  <a:srgbClr val="000000"/>
                </a:solidFill>
                <a:latin typeface="微软雅黑" pitchFamily="18" charset="0"/>
                <a:cs typeface="微软雅黑" pitchFamily="18" charset="0"/>
              </a:rPr>
              <a:t>商平台交易资金收、付一体化管理，提升平</a:t>
            </a:r>
          </a:p>
          <a:p>
            <a:pPr>
              <a:lnSpc>
                <a:spcPts val="1700"/>
              </a:lnSpc>
              <a:tabLst>
                <a:tab pos="101600" algn="l"/>
              </a:tabLst>
            </a:pPr>
            <a:r>
              <a:rPr lang="en-US" altLang="zh-CN" sz="1200" dirty="0" smtClean="0">
                <a:solidFill>
                  <a:srgbClr val="000000"/>
                </a:solidFill>
                <a:latin typeface="微软雅黑" pitchFamily="18" charset="0"/>
                <a:cs typeface="微软雅黑" pitchFamily="18" charset="0"/>
              </a:rPr>
              <a:t>台产品申请及对接效率。</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900"/>
              </a:lnSpc>
              <a:tabLst>
                <a:tab pos="101600" algn="l"/>
              </a:tabLst>
            </a:pPr>
            <a:r>
              <a:rPr lang="en-US" altLang="zh-CN" sz="1200" b="1" dirty="0" smtClean="0">
                <a:solidFill>
                  <a:srgbClr val="000000"/>
                </a:solidFill>
                <a:latin typeface="微软雅黑" pitchFamily="18" charset="0"/>
                <a:cs typeface="微软雅黑" pitchFamily="18" charset="0"/>
              </a:rPr>
              <a:t>系统强大</a:t>
            </a:r>
          </a:p>
          <a:p>
            <a:pPr>
              <a:lnSpc>
                <a:spcPts val="1700"/>
              </a:lnSpc>
              <a:tabLst>
                <a:tab pos="101600" algn="l"/>
              </a:tabLst>
            </a:pPr>
            <a:r>
              <a:rPr lang="en-US" altLang="zh-CN" sz="1200" dirty="0" smtClean="0">
                <a:solidFill>
                  <a:srgbClr val="000000"/>
                </a:solidFill>
                <a:latin typeface="微软雅黑" pitchFamily="18" charset="0"/>
                <a:cs typeface="微软雅黑" pitchFamily="18" charset="0"/>
              </a:rPr>
              <a:t>系统运行稳定，并发处理能力强，服务于</a:t>
            </a:r>
          </a:p>
          <a:p>
            <a:pPr>
              <a:lnSpc>
                <a:spcPts val="1700"/>
              </a:lnSpc>
              <a:tabLst>
                <a:tab pos="101600" algn="l"/>
              </a:tabLst>
            </a:pPr>
            <a:r>
              <a:rPr lang="en-US" altLang="zh-CN" sz="1200" b="1" dirty="0" smtClean="0">
                <a:solidFill>
                  <a:srgbClr val="C00000"/>
                </a:solidFill>
                <a:latin typeface="微软雅黑" pitchFamily="18" charset="0"/>
                <a:cs typeface="微软雅黑" pitchFamily="18" charset="0"/>
              </a:rPr>
              <a:t>近亿用户</a:t>
            </a:r>
            <a:r>
              <a:rPr lang="en-US" altLang="zh-CN" sz="1200" dirty="0" smtClean="0">
                <a:solidFill>
                  <a:srgbClr val="000000"/>
                </a:solidFill>
                <a:latin typeface="微软雅黑" pitchFamily="18" charset="0"/>
                <a:cs typeface="微软雅黑" pitchFamily="18" charset="0"/>
              </a:rPr>
              <a:t>级别电商。</a:t>
            </a:r>
          </a:p>
        </p:txBody>
      </p:sp>
      <p:sp>
        <p:nvSpPr>
          <p:cNvPr id="12" name="TextBox 1"/>
          <p:cNvSpPr txBox="1"/>
          <p:nvPr/>
        </p:nvSpPr>
        <p:spPr>
          <a:xfrm>
            <a:off x="5854700" y="1866900"/>
            <a:ext cx="2476500" cy="3632200"/>
          </a:xfrm>
          <a:prstGeom prst="rect">
            <a:avLst/>
          </a:prstGeom>
          <a:noFill/>
        </p:spPr>
        <p:txBody>
          <a:bodyPr wrap="none" lIns="0" tIns="0" rIns="0" rtlCol="0">
            <a:spAutoFit/>
          </a:bodyPr>
          <a:lstStyle/>
          <a:p>
            <a:pPr>
              <a:lnSpc>
                <a:spcPts val="1500"/>
              </a:lnSpc>
              <a:tabLst>
                <a:tab pos="38100" algn="l"/>
                <a:tab pos="50800" algn="l"/>
              </a:tabLst>
            </a:pPr>
            <a:r>
              <a:rPr lang="en-US" altLang="zh-CN" sz="1200" b="1" dirty="0" smtClean="0">
                <a:solidFill>
                  <a:srgbClr val="000000"/>
                </a:solidFill>
                <a:latin typeface="微软雅黑" pitchFamily="18" charset="0"/>
                <a:cs typeface="微软雅黑" pitchFamily="18" charset="0"/>
              </a:rPr>
              <a:t>配置灵活</a:t>
            </a:r>
          </a:p>
          <a:p>
            <a:pPr>
              <a:lnSpc>
                <a:spcPts val="1700"/>
              </a:lnSpc>
              <a:tabLst>
                <a:tab pos="38100" algn="l"/>
                <a:tab pos="50800" algn="l"/>
              </a:tabLst>
            </a:pPr>
            <a:r>
              <a:rPr lang="en-US" altLang="zh-CN" sz="1200" dirty="0" smtClean="0">
                <a:solidFill>
                  <a:srgbClr val="000000"/>
                </a:solidFill>
                <a:latin typeface="微软雅黑" pitchFamily="18" charset="0"/>
                <a:cs typeface="微软雅黑" pitchFamily="18" charset="0"/>
              </a:rPr>
              <a:t>功能自由组合，参数配置灵活。拥有</a:t>
            </a:r>
          </a:p>
          <a:p>
            <a:pPr>
              <a:lnSpc>
                <a:spcPts val="1700"/>
              </a:lnSpc>
              <a:tabLst>
                <a:tab pos="38100" algn="l"/>
                <a:tab pos="50800" algn="l"/>
              </a:tabLst>
            </a:pPr>
            <a:r>
              <a:rPr lang="en-US" altLang="zh-CN" sz="1200" b="1" dirty="0" smtClean="0">
                <a:solidFill>
                  <a:srgbClr val="C00000"/>
                </a:solidFill>
                <a:latin typeface="微软雅黑" pitchFamily="18" charset="0"/>
                <a:cs typeface="微软雅黑" pitchFamily="18" charset="0"/>
              </a:rPr>
              <a:t>上百个</a:t>
            </a:r>
            <a:r>
              <a:rPr lang="en-US" altLang="zh-CN" sz="1200" dirty="0" smtClean="0">
                <a:solidFill>
                  <a:srgbClr val="000000"/>
                </a:solidFill>
                <a:latin typeface="微软雅黑" pitchFamily="18" charset="0"/>
                <a:cs typeface="微软雅黑" pitchFamily="18" charset="0"/>
              </a:rPr>
              <a:t>功能接口，可匹配客户多样化</a:t>
            </a:r>
          </a:p>
          <a:p>
            <a:pPr>
              <a:lnSpc>
                <a:spcPts val="1700"/>
              </a:lnSpc>
              <a:tabLst>
                <a:tab pos="38100" algn="l"/>
                <a:tab pos="50800" algn="l"/>
              </a:tabLst>
            </a:pPr>
            <a:r>
              <a:rPr lang="en-US" altLang="zh-CN" sz="1200" dirty="0" smtClean="0">
                <a:solidFill>
                  <a:srgbClr val="000000"/>
                </a:solidFill>
                <a:latin typeface="微软雅黑" pitchFamily="18" charset="0"/>
                <a:cs typeface="微软雅黑" pitchFamily="18" charset="0"/>
              </a:rPr>
              <a:t>及个性化的需求进行功能配置。</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38100" algn="l"/>
                <a:tab pos="508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增值多样</a:t>
            </a:r>
          </a:p>
          <a:p>
            <a:pPr>
              <a:lnSpc>
                <a:spcPts val="1700"/>
              </a:lnSpc>
              <a:tabLst>
                <a:tab pos="38100" algn="l"/>
                <a:tab pos="50800" algn="l"/>
              </a:tabLst>
            </a:pPr>
            <a:r>
              <a:rPr lang="en-US" altLang="zh-CN" dirty="0" smtClean="0"/>
              <a:t>	</a:t>
            </a:r>
            <a:r>
              <a:rPr lang="en-US" altLang="zh-CN" sz="1200" dirty="0" smtClean="0">
                <a:solidFill>
                  <a:srgbClr val="000000"/>
                </a:solidFill>
                <a:latin typeface="微软雅黑" pitchFamily="18" charset="0"/>
                <a:cs typeface="微软雅黑" pitchFamily="18" charset="0"/>
              </a:rPr>
              <a:t>可为平台会员提供余额增值服务，使</a:t>
            </a:r>
          </a:p>
          <a:p>
            <a:pPr>
              <a:lnSpc>
                <a:spcPts val="1700"/>
              </a:lnSpc>
              <a:tabLst>
                <a:tab pos="38100" algn="l"/>
                <a:tab pos="50800" algn="l"/>
              </a:tabLst>
            </a:pPr>
            <a:r>
              <a:rPr lang="en-US" altLang="zh-CN" dirty="0" smtClean="0"/>
              <a:t>	</a:t>
            </a:r>
            <a:r>
              <a:rPr lang="en-US" altLang="zh-CN" sz="1200" dirty="0" smtClean="0">
                <a:solidFill>
                  <a:srgbClr val="000000"/>
                </a:solidFill>
                <a:latin typeface="微软雅黑" pitchFamily="18" charset="0"/>
                <a:cs typeface="微软雅黑" pitchFamily="18" charset="0"/>
              </a:rPr>
              <a:t>用宝宝类产品直接完成消费支付。同</a:t>
            </a:r>
          </a:p>
          <a:p>
            <a:pPr>
              <a:lnSpc>
                <a:spcPts val="1700"/>
              </a:lnSpc>
              <a:tabLst>
                <a:tab pos="38100" algn="l"/>
                <a:tab pos="50800" algn="l"/>
              </a:tabLst>
            </a:pPr>
            <a:r>
              <a:rPr lang="en-US" altLang="zh-CN" dirty="0" smtClean="0"/>
              <a:t>	</a:t>
            </a:r>
            <a:r>
              <a:rPr lang="en-US" altLang="zh-CN" sz="1202" dirty="0" smtClean="0">
                <a:solidFill>
                  <a:srgbClr val="000000"/>
                </a:solidFill>
                <a:latin typeface="微软雅黑" pitchFamily="18" charset="0"/>
                <a:cs typeface="微软雅黑" pitchFamily="18" charset="0"/>
              </a:rPr>
              <a:t>时，可匹配平台授信产品，提升平台</a:t>
            </a:r>
          </a:p>
          <a:p>
            <a:pPr>
              <a:lnSpc>
                <a:spcPts val="1700"/>
              </a:lnSpc>
              <a:tabLst>
                <a:tab pos="38100" algn="l"/>
                <a:tab pos="50800" algn="l"/>
              </a:tabLst>
            </a:pPr>
            <a:r>
              <a:rPr lang="en-US" altLang="zh-CN" dirty="0" smtClean="0"/>
              <a:t>	</a:t>
            </a:r>
            <a:r>
              <a:rPr lang="en-US" altLang="zh-CN" sz="1200" dirty="0" smtClean="0">
                <a:solidFill>
                  <a:srgbClr val="000000"/>
                </a:solidFill>
                <a:latin typeface="微软雅黑" pitchFamily="18" charset="0"/>
                <a:cs typeface="微软雅黑" pitchFamily="18" charset="0"/>
              </a:rPr>
              <a:t>用户黏性。</a:t>
            </a:r>
          </a:p>
          <a:p>
            <a:pPr>
              <a:lnSpc>
                <a:spcPts val="1000"/>
              </a:lnSpc>
            </a:pPr>
            <a:endParaRPr lang="en-US" altLang="zh-CN" dirty="0" smtClean="0"/>
          </a:p>
          <a:p>
            <a:pPr>
              <a:lnSpc>
                <a:spcPts val="1000"/>
              </a:lnSpc>
            </a:pPr>
            <a:endParaRPr lang="en-US" altLang="zh-CN" dirty="0" smtClean="0"/>
          </a:p>
          <a:p>
            <a:pPr>
              <a:lnSpc>
                <a:spcPts val="2400"/>
              </a:lnSpc>
              <a:tabLst>
                <a:tab pos="38100" algn="l"/>
                <a:tab pos="508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对接高效</a:t>
            </a:r>
          </a:p>
          <a:p>
            <a:pPr>
              <a:lnSpc>
                <a:spcPts val="1700"/>
              </a:lnSpc>
              <a:tabLst>
                <a:tab pos="38100" algn="l"/>
                <a:tab pos="50800" algn="l"/>
              </a:tabLst>
            </a:pPr>
            <a:r>
              <a:rPr lang="en-US" altLang="zh-CN" dirty="0" smtClean="0"/>
              <a:t>		</a:t>
            </a:r>
            <a:r>
              <a:rPr lang="en-US" altLang="zh-CN" sz="1200" dirty="0" smtClean="0">
                <a:solidFill>
                  <a:srgbClr val="000000"/>
                </a:solidFill>
                <a:latin typeface="微软雅黑" pitchFamily="18" charset="0"/>
                <a:cs typeface="微软雅黑" pitchFamily="18" charset="0"/>
              </a:rPr>
              <a:t>标准化对接流程，开发及运营团队</a:t>
            </a:r>
          </a:p>
          <a:p>
            <a:pPr>
              <a:lnSpc>
                <a:spcPts val="1700"/>
              </a:lnSpc>
              <a:tabLst>
                <a:tab pos="38100" algn="l"/>
                <a:tab pos="50800" algn="l"/>
              </a:tabLst>
            </a:pPr>
            <a:r>
              <a:rPr lang="en-US" altLang="zh-CN" dirty="0" smtClean="0"/>
              <a:t>		</a:t>
            </a:r>
            <a:r>
              <a:rPr lang="en-US" altLang="zh-CN" sz="1200" dirty="0" smtClean="0">
                <a:solidFill>
                  <a:srgbClr val="000000"/>
                </a:solidFill>
                <a:latin typeface="微软雅黑" pitchFamily="18" charset="0"/>
                <a:cs typeface="微软雅黑" pitchFamily="18" charset="0"/>
              </a:rPr>
              <a:t>全程支持，最快可</a:t>
            </a:r>
            <a:r>
              <a:rPr lang="en-US" altLang="zh-CN" sz="1200" b="1" dirty="0" smtClean="0">
                <a:solidFill>
                  <a:srgbClr val="C00000"/>
                </a:solidFill>
                <a:latin typeface="微软雅黑" pitchFamily="18" charset="0"/>
                <a:cs typeface="微软雅黑" pitchFamily="18" charset="0"/>
              </a:rPr>
              <a:t>两周内</a:t>
            </a:r>
            <a:r>
              <a:rPr lang="en-US" altLang="zh-CN" sz="1200" dirty="0" smtClean="0">
                <a:solidFill>
                  <a:srgbClr val="000000"/>
                </a:solidFill>
                <a:latin typeface="微软雅黑" pitchFamily="18" charset="0"/>
                <a:cs typeface="微软雅黑" pitchFamily="18" charset="0"/>
              </a:rPr>
              <a:t>完成申请</a:t>
            </a:r>
          </a:p>
          <a:p>
            <a:pPr>
              <a:lnSpc>
                <a:spcPts val="1700"/>
              </a:lnSpc>
              <a:tabLst>
                <a:tab pos="38100" algn="l"/>
                <a:tab pos="50800" algn="l"/>
              </a:tabLst>
            </a:pPr>
            <a:r>
              <a:rPr lang="en-US" altLang="zh-CN" dirty="0" smtClean="0"/>
              <a:t>		</a:t>
            </a:r>
            <a:r>
              <a:rPr lang="en-US" altLang="zh-CN" sz="1200" dirty="0" smtClean="0">
                <a:solidFill>
                  <a:srgbClr val="000000"/>
                </a:solidFill>
                <a:latin typeface="微软雅黑" pitchFamily="18" charset="0"/>
                <a:cs typeface="微软雅黑" pitchFamily="18" charset="0"/>
              </a:rPr>
              <a:t>至投产全流程。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1435100" y="1325625"/>
            <a:ext cx="6340475" cy="536575"/>
          </a:xfrm>
          <a:custGeom>
            <a:avLst/>
            <a:gdLst>
              <a:gd name="connsiteX0" fmla="*/ 6327775 w 6340475"/>
              <a:gd name="connsiteY0" fmla="*/ 97790 h 536575"/>
              <a:gd name="connsiteX1" fmla="*/ 6242557 w 6340475"/>
              <a:gd name="connsiteY1" fmla="*/ 12700 h 536575"/>
              <a:gd name="connsiteX2" fmla="*/ 6242557 w 6340475"/>
              <a:gd name="connsiteY2" fmla="*/ 12700 h 536575"/>
              <a:gd name="connsiteX3" fmla="*/ 6242557 w 6340475"/>
              <a:gd name="connsiteY3" fmla="*/ 12700 h 536575"/>
              <a:gd name="connsiteX4" fmla="*/ 97916 w 6340475"/>
              <a:gd name="connsiteY4" fmla="*/ 12700 h 536575"/>
              <a:gd name="connsiteX5" fmla="*/ 97916 w 6340475"/>
              <a:gd name="connsiteY5" fmla="*/ 12700 h 536575"/>
              <a:gd name="connsiteX6" fmla="*/ 12700 w 6340475"/>
              <a:gd name="connsiteY6" fmla="*/ 97790 h 536575"/>
              <a:gd name="connsiteX7" fmla="*/ 12700 w 6340475"/>
              <a:gd name="connsiteY7" fmla="*/ 97790 h 536575"/>
              <a:gd name="connsiteX8" fmla="*/ 12700 w 6340475"/>
              <a:gd name="connsiteY8" fmla="*/ 97790 h 536575"/>
              <a:gd name="connsiteX9" fmla="*/ 12700 w 6340475"/>
              <a:gd name="connsiteY9" fmla="*/ 438658 h 536575"/>
              <a:gd name="connsiteX10" fmla="*/ 12700 w 6340475"/>
              <a:gd name="connsiteY10" fmla="*/ 438658 h 536575"/>
              <a:gd name="connsiteX11" fmla="*/ 97916 w 6340475"/>
              <a:gd name="connsiteY11" fmla="*/ 523875 h 536575"/>
              <a:gd name="connsiteX12" fmla="*/ 97916 w 6340475"/>
              <a:gd name="connsiteY12" fmla="*/ 523875 h 536575"/>
              <a:gd name="connsiteX13" fmla="*/ 97916 w 6340475"/>
              <a:gd name="connsiteY13" fmla="*/ 523875 h 536575"/>
              <a:gd name="connsiteX14" fmla="*/ 6242557 w 6340475"/>
              <a:gd name="connsiteY14" fmla="*/ 523875 h 536575"/>
              <a:gd name="connsiteX15" fmla="*/ 6242557 w 6340475"/>
              <a:gd name="connsiteY15" fmla="*/ 523875 h 536575"/>
              <a:gd name="connsiteX16" fmla="*/ 6327775 w 6340475"/>
              <a:gd name="connsiteY16" fmla="*/ 438658 h 536575"/>
              <a:gd name="connsiteX17" fmla="*/ 6327775 w 6340475"/>
              <a:gd name="connsiteY17" fmla="*/ 438658 h 536575"/>
              <a:gd name="connsiteX18" fmla="*/ 6327775 w 6340475"/>
              <a:gd name="connsiteY18" fmla="*/ 97790 h 5365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6575">
                <a:moveTo>
                  <a:pt x="6327775" y="97790"/>
                </a:moveTo>
                <a:cubicBezTo>
                  <a:pt x="6327775" y="50800"/>
                  <a:pt x="6289675" y="12700"/>
                  <a:pt x="6242557" y="12700"/>
                </a:cubicBezTo>
                <a:cubicBezTo>
                  <a:pt x="6242557" y="12700"/>
                  <a:pt x="6242557" y="12700"/>
                  <a:pt x="6242557" y="12700"/>
                </a:cubicBezTo>
                <a:lnTo>
                  <a:pt x="6242557" y="12700"/>
                </a:lnTo>
                <a:lnTo>
                  <a:pt x="97916" y="12700"/>
                </a:lnTo>
                <a:lnTo>
                  <a:pt x="97916" y="12700"/>
                </a:lnTo>
                <a:cubicBezTo>
                  <a:pt x="50800" y="12700"/>
                  <a:pt x="12700" y="50800"/>
                  <a:pt x="12700" y="97790"/>
                </a:cubicBezTo>
                <a:cubicBezTo>
                  <a:pt x="12700" y="97790"/>
                  <a:pt x="12700" y="97790"/>
                  <a:pt x="12700" y="97790"/>
                </a:cubicBezTo>
                <a:lnTo>
                  <a:pt x="12700" y="97790"/>
                </a:lnTo>
                <a:lnTo>
                  <a:pt x="12700" y="438658"/>
                </a:lnTo>
                <a:lnTo>
                  <a:pt x="12700" y="438658"/>
                </a:lnTo>
                <a:cubicBezTo>
                  <a:pt x="12700" y="485647"/>
                  <a:pt x="50800" y="523875"/>
                  <a:pt x="97916" y="523875"/>
                </a:cubicBezTo>
                <a:cubicBezTo>
                  <a:pt x="97916" y="523875"/>
                  <a:pt x="97916" y="523875"/>
                  <a:pt x="97916" y="523875"/>
                </a:cubicBezTo>
                <a:lnTo>
                  <a:pt x="97916" y="523875"/>
                </a:lnTo>
                <a:lnTo>
                  <a:pt x="6242557" y="523875"/>
                </a:lnTo>
                <a:lnTo>
                  <a:pt x="6242557" y="523875"/>
                </a:lnTo>
                <a:cubicBezTo>
                  <a:pt x="6289675" y="523875"/>
                  <a:pt x="6327775" y="485647"/>
                  <a:pt x="6327775" y="438658"/>
                </a:cubicBezTo>
                <a:cubicBezTo>
                  <a:pt x="6327775" y="438658"/>
                  <a:pt x="6327775" y="438658"/>
                  <a:pt x="6327775" y="438658"/>
                </a:cubicBezTo>
                <a:lnTo>
                  <a:pt x="6327775" y="97790"/>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1779651" y="1101725"/>
            <a:ext cx="1550923" cy="492125"/>
          </a:xfrm>
          <a:custGeom>
            <a:avLst/>
            <a:gdLst>
              <a:gd name="connsiteX0" fmla="*/ 1550923 w 1550923"/>
              <a:gd name="connsiteY0" fmla="*/ 47878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8 h 492125"/>
              <a:gd name="connsiteX7" fmla="*/ 0 w 1550923"/>
              <a:gd name="connsiteY7" fmla="*/ 47878 h 492125"/>
              <a:gd name="connsiteX8" fmla="*/ 0 w 1550923"/>
              <a:gd name="connsiteY8" fmla="*/ 47878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8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8"/>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8"/>
                </a:cubicBezTo>
                <a:cubicBezTo>
                  <a:pt x="0" y="47878"/>
                  <a:pt x="0" y="47878"/>
                  <a:pt x="0" y="47878"/>
                </a:cubicBezTo>
                <a:lnTo>
                  <a:pt x="0" y="47878"/>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8"/>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435100" y="2192401"/>
            <a:ext cx="6340475" cy="536447"/>
          </a:xfrm>
          <a:custGeom>
            <a:avLst/>
            <a:gdLst>
              <a:gd name="connsiteX0" fmla="*/ 6327775 w 6340475"/>
              <a:gd name="connsiteY0" fmla="*/ 97789 h 536447"/>
              <a:gd name="connsiteX1" fmla="*/ 6242557 w 6340475"/>
              <a:gd name="connsiteY1" fmla="*/ 12700 h 536447"/>
              <a:gd name="connsiteX2" fmla="*/ 6242557 w 6340475"/>
              <a:gd name="connsiteY2" fmla="*/ 12700 h 536447"/>
              <a:gd name="connsiteX3" fmla="*/ 6242557 w 6340475"/>
              <a:gd name="connsiteY3" fmla="*/ 12700 h 536447"/>
              <a:gd name="connsiteX4" fmla="*/ 97916 w 6340475"/>
              <a:gd name="connsiteY4" fmla="*/ 12700 h 536447"/>
              <a:gd name="connsiteX5" fmla="*/ 97916 w 6340475"/>
              <a:gd name="connsiteY5" fmla="*/ 12700 h 536447"/>
              <a:gd name="connsiteX6" fmla="*/ 12700 w 6340475"/>
              <a:gd name="connsiteY6" fmla="*/ 97789 h 536447"/>
              <a:gd name="connsiteX7" fmla="*/ 12700 w 6340475"/>
              <a:gd name="connsiteY7" fmla="*/ 97789 h 536447"/>
              <a:gd name="connsiteX8" fmla="*/ 12700 w 6340475"/>
              <a:gd name="connsiteY8" fmla="*/ 97789 h 536447"/>
              <a:gd name="connsiteX9" fmla="*/ 12700 w 6340475"/>
              <a:gd name="connsiteY9" fmla="*/ 438657 h 536447"/>
              <a:gd name="connsiteX10" fmla="*/ 12700 w 6340475"/>
              <a:gd name="connsiteY10" fmla="*/ 438657 h 536447"/>
              <a:gd name="connsiteX11" fmla="*/ 97916 w 6340475"/>
              <a:gd name="connsiteY11" fmla="*/ 523747 h 536447"/>
              <a:gd name="connsiteX12" fmla="*/ 97916 w 6340475"/>
              <a:gd name="connsiteY12" fmla="*/ 523747 h 536447"/>
              <a:gd name="connsiteX13" fmla="*/ 97916 w 6340475"/>
              <a:gd name="connsiteY13" fmla="*/ 523747 h 536447"/>
              <a:gd name="connsiteX14" fmla="*/ 6242557 w 6340475"/>
              <a:gd name="connsiteY14" fmla="*/ 523747 h 536447"/>
              <a:gd name="connsiteX15" fmla="*/ 6242557 w 6340475"/>
              <a:gd name="connsiteY15" fmla="*/ 523747 h 536447"/>
              <a:gd name="connsiteX16" fmla="*/ 6327775 w 6340475"/>
              <a:gd name="connsiteY16" fmla="*/ 438657 h 536447"/>
              <a:gd name="connsiteX17" fmla="*/ 6327775 w 6340475"/>
              <a:gd name="connsiteY17" fmla="*/ 438657 h 536447"/>
              <a:gd name="connsiteX18" fmla="*/ 6327775 w 6340475"/>
              <a:gd name="connsiteY18" fmla="*/ 97789 h 53644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6447">
                <a:moveTo>
                  <a:pt x="6327775" y="97789"/>
                </a:moveTo>
                <a:cubicBezTo>
                  <a:pt x="6327775" y="50800"/>
                  <a:pt x="6289675" y="12700"/>
                  <a:pt x="6242557" y="12700"/>
                </a:cubicBezTo>
                <a:cubicBezTo>
                  <a:pt x="6242557" y="12700"/>
                  <a:pt x="6242557" y="12700"/>
                  <a:pt x="6242557" y="12700"/>
                </a:cubicBezTo>
                <a:lnTo>
                  <a:pt x="6242557" y="12700"/>
                </a:lnTo>
                <a:lnTo>
                  <a:pt x="97916" y="12700"/>
                </a:lnTo>
                <a:lnTo>
                  <a:pt x="97916" y="12700"/>
                </a:lnTo>
                <a:cubicBezTo>
                  <a:pt x="50800" y="12700"/>
                  <a:pt x="12700" y="50800"/>
                  <a:pt x="12700" y="97789"/>
                </a:cubicBezTo>
                <a:cubicBezTo>
                  <a:pt x="12700" y="97789"/>
                  <a:pt x="12700" y="97789"/>
                  <a:pt x="12700" y="97789"/>
                </a:cubicBezTo>
                <a:lnTo>
                  <a:pt x="12700" y="97789"/>
                </a:lnTo>
                <a:lnTo>
                  <a:pt x="12700" y="438657"/>
                </a:lnTo>
                <a:lnTo>
                  <a:pt x="12700" y="438657"/>
                </a:lnTo>
                <a:cubicBezTo>
                  <a:pt x="12700" y="485647"/>
                  <a:pt x="50800" y="523747"/>
                  <a:pt x="97916" y="523747"/>
                </a:cubicBezTo>
                <a:cubicBezTo>
                  <a:pt x="97916" y="523747"/>
                  <a:pt x="97916" y="523747"/>
                  <a:pt x="97916" y="523747"/>
                </a:cubicBezTo>
                <a:lnTo>
                  <a:pt x="97916" y="523747"/>
                </a:lnTo>
                <a:lnTo>
                  <a:pt x="6242557" y="523747"/>
                </a:lnTo>
                <a:lnTo>
                  <a:pt x="6242557" y="523747"/>
                </a:lnTo>
                <a:cubicBezTo>
                  <a:pt x="6289675" y="523747"/>
                  <a:pt x="6327775" y="485647"/>
                  <a:pt x="6327775" y="438657"/>
                </a:cubicBezTo>
                <a:cubicBezTo>
                  <a:pt x="6327775" y="438657"/>
                  <a:pt x="6327775" y="438657"/>
                  <a:pt x="6327775" y="438657"/>
                </a:cubicBezTo>
                <a:lnTo>
                  <a:pt x="6327775" y="97789"/>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779651" y="1949450"/>
            <a:ext cx="1550923" cy="492125"/>
          </a:xfrm>
          <a:custGeom>
            <a:avLst/>
            <a:gdLst>
              <a:gd name="connsiteX0" fmla="*/ 1550923 w 1550923"/>
              <a:gd name="connsiteY0" fmla="*/ 47879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9 h 492125"/>
              <a:gd name="connsiteX7" fmla="*/ 0 w 1550923"/>
              <a:gd name="connsiteY7" fmla="*/ 47879 h 492125"/>
              <a:gd name="connsiteX8" fmla="*/ 0 w 1550923"/>
              <a:gd name="connsiteY8" fmla="*/ 47879 h 492125"/>
              <a:gd name="connsiteX9" fmla="*/ 0 w 1550923"/>
              <a:gd name="connsiteY9" fmla="*/ 444245 h 492125"/>
              <a:gd name="connsiteX10" fmla="*/ 0 w 1550923"/>
              <a:gd name="connsiteY10" fmla="*/ 444245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5 h 492125"/>
              <a:gd name="connsiteX17" fmla="*/ 1550923 w 1550923"/>
              <a:gd name="connsiteY17" fmla="*/ 444245 h 492125"/>
              <a:gd name="connsiteX18" fmla="*/ 1550923 w 1550923"/>
              <a:gd name="connsiteY18" fmla="*/ 47879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9"/>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9"/>
                </a:cubicBezTo>
                <a:cubicBezTo>
                  <a:pt x="0" y="47879"/>
                  <a:pt x="0" y="47879"/>
                  <a:pt x="0" y="47879"/>
                </a:cubicBezTo>
                <a:lnTo>
                  <a:pt x="0" y="47879"/>
                </a:lnTo>
                <a:lnTo>
                  <a:pt x="0" y="444245"/>
                </a:lnTo>
                <a:lnTo>
                  <a:pt x="0" y="444245"/>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5"/>
                </a:cubicBezTo>
                <a:cubicBezTo>
                  <a:pt x="1550923" y="444245"/>
                  <a:pt x="1550923" y="444245"/>
                  <a:pt x="1550923" y="444245"/>
                </a:cubicBezTo>
                <a:lnTo>
                  <a:pt x="1550923" y="47879"/>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1435100" y="3005073"/>
            <a:ext cx="6340475" cy="538226"/>
          </a:xfrm>
          <a:custGeom>
            <a:avLst/>
            <a:gdLst>
              <a:gd name="connsiteX0" fmla="*/ 6327775 w 6340475"/>
              <a:gd name="connsiteY0" fmla="*/ 98171 h 538226"/>
              <a:gd name="connsiteX1" fmla="*/ 6242304 w 6340475"/>
              <a:gd name="connsiteY1" fmla="*/ 12700 h 538226"/>
              <a:gd name="connsiteX2" fmla="*/ 6242304 w 6340475"/>
              <a:gd name="connsiteY2" fmla="*/ 12700 h 538226"/>
              <a:gd name="connsiteX3" fmla="*/ 6242304 w 6340475"/>
              <a:gd name="connsiteY3" fmla="*/ 12700 h 538226"/>
              <a:gd name="connsiteX4" fmla="*/ 98171 w 6340475"/>
              <a:gd name="connsiteY4" fmla="*/ 12700 h 538226"/>
              <a:gd name="connsiteX5" fmla="*/ 98171 w 6340475"/>
              <a:gd name="connsiteY5" fmla="*/ 12700 h 538226"/>
              <a:gd name="connsiteX6" fmla="*/ 12700 w 6340475"/>
              <a:gd name="connsiteY6" fmla="*/ 98171 h 538226"/>
              <a:gd name="connsiteX7" fmla="*/ 12700 w 6340475"/>
              <a:gd name="connsiteY7" fmla="*/ 98171 h 538226"/>
              <a:gd name="connsiteX8" fmla="*/ 12700 w 6340475"/>
              <a:gd name="connsiteY8" fmla="*/ 98171 h 538226"/>
              <a:gd name="connsiteX9" fmla="*/ 12700 w 6340475"/>
              <a:gd name="connsiteY9" fmla="*/ 440054 h 538226"/>
              <a:gd name="connsiteX10" fmla="*/ 12700 w 6340475"/>
              <a:gd name="connsiteY10" fmla="*/ 440054 h 538226"/>
              <a:gd name="connsiteX11" fmla="*/ 98171 w 6340475"/>
              <a:gd name="connsiteY11" fmla="*/ 525526 h 538226"/>
              <a:gd name="connsiteX12" fmla="*/ 98171 w 6340475"/>
              <a:gd name="connsiteY12" fmla="*/ 525526 h 538226"/>
              <a:gd name="connsiteX13" fmla="*/ 98171 w 6340475"/>
              <a:gd name="connsiteY13" fmla="*/ 525526 h 538226"/>
              <a:gd name="connsiteX14" fmla="*/ 6242304 w 6340475"/>
              <a:gd name="connsiteY14" fmla="*/ 525526 h 538226"/>
              <a:gd name="connsiteX15" fmla="*/ 6242304 w 6340475"/>
              <a:gd name="connsiteY15" fmla="*/ 525526 h 538226"/>
              <a:gd name="connsiteX16" fmla="*/ 6327775 w 6340475"/>
              <a:gd name="connsiteY16" fmla="*/ 440054 h 538226"/>
              <a:gd name="connsiteX17" fmla="*/ 6327775 w 6340475"/>
              <a:gd name="connsiteY17" fmla="*/ 440054 h 538226"/>
              <a:gd name="connsiteX18" fmla="*/ 6327775 w 6340475"/>
              <a:gd name="connsiteY18" fmla="*/ 98171 h 5382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8226">
                <a:moveTo>
                  <a:pt x="6327775" y="98171"/>
                </a:moveTo>
                <a:cubicBezTo>
                  <a:pt x="6327775" y="51054"/>
                  <a:pt x="6289547" y="12700"/>
                  <a:pt x="6242304" y="12700"/>
                </a:cubicBezTo>
                <a:cubicBezTo>
                  <a:pt x="6242304" y="12700"/>
                  <a:pt x="6242304" y="12700"/>
                  <a:pt x="6242304" y="12700"/>
                </a:cubicBezTo>
                <a:lnTo>
                  <a:pt x="6242304" y="12700"/>
                </a:lnTo>
                <a:lnTo>
                  <a:pt x="98171" y="12700"/>
                </a:lnTo>
                <a:lnTo>
                  <a:pt x="98171" y="12700"/>
                </a:lnTo>
                <a:cubicBezTo>
                  <a:pt x="50927" y="12700"/>
                  <a:pt x="12700" y="51054"/>
                  <a:pt x="12700" y="98171"/>
                </a:cubicBezTo>
                <a:cubicBezTo>
                  <a:pt x="12700" y="98171"/>
                  <a:pt x="12700" y="98171"/>
                  <a:pt x="12700" y="98171"/>
                </a:cubicBezTo>
                <a:lnTo>
                  <a:pt x="12700" y="98171"/>
                </a:lnTo>
                <a:lnTo>
                  <a:pt x="12700" y="440054"/>
                </a:lnTo>
                <a:lnTo>
                  <a:pt x="12700" y="440054"/>
                </a:lnTo>
                <a:cubicBezTo>
                  <a:pt x="12700" y="487298"/>
                  <a:pt x="50927" y="525526"/>
                  <a:pt x="98171" y="525526"/>
                </a:cubicBezTo>
                <a:cubicBezTo>
                  <a:pt x="98171" y="525526"/>
                  <a:pt x="98171" y="525526"/>
                  <a:pt x="98171" y="525526"/>
                </a:cubicBezTo>
                <a:lnTo>
                  <a:pt x="98171" y="525526"/>
                </a:lnTo>
                <a:lnTo>
                  <a:pt x="6242304" y="525526"/>
                </a:lnTo>
                <a:lnTo>
                  <a:pt x="6242304" y="525526"/>
                </a:lnTo>
                <a:cubicBezTo>
                  <a:pt x="6289547" y="525526"/>
                  <a:pt x="6327775" y="487298"/>
                  <a:pt x="6327775" y="440054"/>
                </a:cubicBezTo>
                <a:cubicBezTo>
                  <a:pt x="6327775" y="440054"/>
                  <a:pt x="6327775" y="440054"/>
                  <a:pt x="6327775" y="440054"/>
                </a:cubicBezTo>
                <a:lnTo>
                  <a:pt x="6327775" y="98171"/>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1779651" y="2844800"/>
            <a:ext cx="1550923" cy="492125"/>
          </a:xfrm>
          <a:custGeom>
            <a:avLst/>
            <a:gdLst>
              <a:gd name="connsiteX0" fmla="*/ 1550923 w 1550923"/>
              <a:gd name="connsiteY0" fmla="*/ 47879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9 h 492125"/>
              <a:gd name="connsiteX7" fmla="*/ 0 w 1550923"/>
              <a:gd name="connsiteY7" fmla="*/ 47879 h 492125"/>
              <a:gd name="connsiteX8" fmla="*/ 0 w 1550923"/>
              <a:gd name="connsiteY8" fmla="*/ 47879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9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9"/>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9"/>
                </a:cubicBezTo>
                <a:cubicBezTo>
                  <a:pt x="0" y="47879"/>
                  <a:pt x="0" y="47879"/>
                  <a:pt x="0" y="47879"/>
                </a:cubicBezTo>
                <a:lnTo>
                  <a:pt x="0" y="47879"/>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9"/>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454150" y="3891026"/>
            <a:ext cx="6340475" cy="538098"/>
          </a:xfrm>
          <a:custGeom>
            <a:avLst/>
            <a:gdLst>
              <a:gd name="connsiteX0" fmla="*/ 6327775 w 6340475"/>
              <a:gd name="connsiteY0" fmla="*/ 98044 h 538098"/>
              <a:gd name="connsiteX1" fmla="*/ 6242304 w 6340475"/>
              <a:gd name="connsiteY1" fmla="*/ 12700 h 538098"/>
              <a:gd name="connsiteX2" fmla="*/ 6242304 w 6340475"/>
              <a:gd name="connsiteY2" fmla="*/ 12700 h 538098"/>
              <a:gd name="connsiteX3" fmla="*/ 6242304 w 6340475"/>
              <a:gd name="connsiteY3" fmla="*/ 12700 h 538098"/>
              <a:gd name="connsiteX4" fmla="*/ 98171 w 6340475"/>
              <a:gd name="connsiteY4" fmla="*/ 12700 h 538098"/>
              <a:gd name="connsiteX5" fmla="*/ 98171 w 6340475"/>
              <a:gd name="connsiteY5" fmla="*/ 12700 h 538098"/>
              <a:gd name="connsiteX6" fmla="*/ 12700 w 6340475"/>
              <a:gd name="connsiteY6" fmla="*/ 98044 h 538098"/>
              <a:gd name="connsiteX7" fmla="*/ 12700 w 6340475"/>
              <a:gd name="connsiteY7" fmla="*/ 98044 h 538098"/>
              <a:gd name="connsiteX8" fmla="*/ 12700 w 6340475"/>
              <a:gd name="connsiteY8" fmla="*/ 98044 h 538098"/>
              <a:gd name="connsiteX9" fmla="*/ 12700 w 6340475"/>
              <a:gd name="connsiteY9" fmla="*/ 439927 h 538098"/>
              <a:gd name="connsiteX10" fmla="*/ 12700 w 6340475"/>
              <a:gd name="connsiteY10" fmla="*/ 439927 h 538098"/>
              <a:gd name="connsiteX11" fmla="*/ 98171 w 6340475"/>
              <a:gd name="connsiteY11" fmla="*/ 525398 h 538098"/>
              <a:gd name="connsiteX12" fmla="*/ 98171 w 6340475"/>
              <a:gd name="connsiteY12" fmla="*/ 525398 h 538098"/>
              <a:gd name="connsiteX13" fmla="*/ 98171 w 6340475"/>
              <a:gd name="connsiteY13" fmla="*/ 525398 h 538098"/>
              <a:gd name="connsiteX14" fmla="*/ 6242304 w 6340475"/>
              <a:gd name="connsiteY14" fmla="*/ 525398 h 538098"/>
              <a:gd name="connsiteX15" fmla="*/ 6242304 w 6340475"/>
              <a:gd name="connsiteY15" fmla="*/ 525398 h 538098"/>
              <a:gd name="connsiteX16" fmla="*/ 6327775 w 6340475"/>
              <a:gd name="connsiteY16" fmla="*/ 439927 h 538098"/>
              <a:gd name="connsiteX17" fmla="*/ 6327775 w 6340475"/>
              <a:gd name="connsiteY17" fmla="*/ 439927 h 538098"/>
              <a:gd name="connsiteX18" fmla="*/ 6327775 w 6340475"/>
              <a:gd name="connsiteY18" fmla="*/ 98044 h 5380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6340475" h="538098">
                <a:moveTo>
                  <a:pt x="6327775" y="98044"/>
                </a:moveTo>
                <a:cubicBezTo>
                  <a:pt x="6327775" y="50927"/>
                  <a:pt x="6289547" y="12700"/>
                  <a:pt x="6242304" y="12700"/>
                </a:cubicBezTo>
                <a:cubicBezTo>
                  <a:pt x="6242304" y="12700"/>
                  <a:pt x="6242304" y="12700"/>
                  <a:pt x="6242304" y="12700"/>
                </a:cubicBezTo>
                <a:lnTo>
                  <a:pt x="6242304" y="12700"/>
                </a:lnTo>
                <a:lnTo>
                  <a:pt x="98171" y="12700"/>
                </a:lnTo>
                <a:lnTo>
                  <a:pt x="98171" y="12700"/>
                </a:lnTo>
                <a:cubicBezTo>
                  <a:pt x="50927" y="12700"/>
                  <a:pt x="12700" y="50927"/>
                  <a:pt x="12700" y="98044"/>
                </a:cubicBezTo>
                <a:cubicBezTo>
                  <a:pt x="12700" y="98044"/>
                  <a:pt x="12700" y="98044"/>
                  <a:pt x="12700" y="98044"/>
                </a:cubicBezTo>
                <a:lnTo>
                  <a:pt x="12700" y="98044"/>
                </a:lnTo>
                <a:lnTo>
                  <a:pt x="12700" y="439927"/>
                </a:lnTo>
                <a:lnTo>
                  <a:pt x="12700" y="439927"/>
                </a:lnTo>
                <a:cubicBezTo>
                  <a:pt x="12700" y="487171"/>
                  <a:pt x="50927" y="525398"/>
                  <a:pt x="98171" y="525398"/>
                </a:cubicBezTo>
                <a:cubicBezTo>
                  <a:pt x="98171" y="525398"/>
                  <a:pt x="98171" y="525398"/>
                  <a:pt x="98171" y="525398"/>
                </a:cubicBezTo>
                <a:lnTo>
                  <a:pt x="98171" y="525398"/>
                </a:lnTo>
                <a:lnTo>
                  <a:pt x="6242304" y="525398"/>
                </a:lnTo>
                <a:lnTo>
                  <a:pt x="6242304" y="525398"/>
                </a:lnTo>
                <a:cubicBezTo>
                  <a:pt x="6289547" y="525398"/>
                  <a:pt x="6327775" y="487171"/>
                  <a:pt x="6327775" y="439927"/>
                </a:cubicBezTo>
                <a:cubicBezTo>
                  <a:pt x="6327775" y="439927"/>
                  <a:pt x="6327775" y="439927"/>
                  <a:pt x="6327775" y="439927"/>
                </a:cubicBezTo>
                <a:lnTo>
                  <a:pt x="6327775" y="98044"/>
                </a:lnTo>
              </a:path>
            </a:pathLst>
          </a:custGeom>
          <a:solidFill>
            <a:srgbClr val="000000">
              <a:alpha val="0"/>
            </a:srgbClr>
          </a:solidFill>
          <a:ln w="254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1798701" y="3730625"/>
            <a:ext cx="1550923" cy="492125"/>
          </a:xfrm>
          <a:custGeom>
            <a:avLst/>
            <a:gdLst>
              <a:gd name="connsiteX0" fmla="*/ 1550923 w 1550923"/>
              <a:gd name="connsiteY0" fmla="*/ 47878 h 492125"/>
              <a:gd name="connsiteX1" fmla="*/ 1503045 w 1550923"/>
              <a:gd name="connsiteY1" fmla="*/ 0 h 492125"/>
              <a:gd name="connsiteX2" fmla="*/ 1503045 w 1550923"/>
              <a:gd name="connsiteY2" fmla="*/ 0 h 492125"/>
              <a:gd name="connsiteX3" fmla="*/ 1503045 w 1550923"/>
              <a:gd name="connsiteY3" fmla="*/ 0 h 492125"/>
              <a:gd name="connsiteX4" fmla="*/ 47751 w 1550923"/>
              <a:gd name="connsiteY4" fmla="*/ 0 h 492125"/>
              <a:gd name="connsiteX5" fmla="*/ 47751 w 1550923"/>
              <a:gd name="connsiteY5" fmla="*/ 0 h 492125"/>
              <a:gd name="connsiteX6" fmla="*/ 0 w 1550923"/>
              <a:gd name="connsiteY6" fmla="*/ 47878 h 492125"/>
              <a:gd name="connsiteX7" fmla="*/ 0 w 1550923"/>
              <a:gd name="connsiteY7" fmla="*/ 47878 h 492125"/>
              <a:gd name="connsiteX8" fmla="*/ 0 w 1550923"/>
              <a:gd name="connsiteY8" fmla="*/ 47878 h 492125"/>
              <a:gd name="connsiteX9" fmla="*/ 0 w 1550923"/>
              <a:gd name="connsiteY9" fmla="*/ 444246 h 492125"/>
              <a:gd name="connsiteX10" fmla="*/ 0 w 1550923"/>
              <a:gd name="connsiteY10" fmla="*/ 444246 h 492125"/>
              <a:gd name="connsiteX11" fmla="*/ 47751 w 1550923"/>
              <a:gd name="connsiteY11" fmla="*/ 492125 h 492125"/>
              <a:gd name="connsiteX12" fmla="*/ 47751 w 1550923"/>
              <a:gd name="connsiteY12" fmla="*/ 492125 h 492125"/>
              <a:gd name="connsiteX13" fmla="*/ 47751 w 1550923"/>
              <a:gd name="connsiteY13" fmla="*/ 492125 h 492125"/>
              <a:gd name="connsiteX14" fmla="*/ 1503045 w 1550923"/>
              <a:gd name="connsiteY14" fmla="*/ 492125 h 492125"/>
              <a:gd name="connsiteX15" fmla="*/ 1503045 w 1550923"/>
              <a:gd name="connsiteY15" fmla="*/ 492125 h 492125"/>
              <a:gd name="connsiteX16" fmla="*/ 1550923 w 1550923"/>
              <a:gd name="connsiteY16" fmla="*/ 444246 h 492125"/>
              <a:gd name="connsiteX17" fmla="*/ 1550923 w 1550923"/>
              <a:gd name="connsiteY17" fmla="*/ 444246 h 492125"/>
              <a:gd name="connsiteX18" fmla="*/ 1550923 w 1550923"/>
              <a:gd name="connsiteY18" fmla="*/ 47878 h 49212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550923" h="492125">
                <a:moveTo>
                  <a:pt x="1550923" y="47878"/>
                </a:moveTo>
                <a:cubicBezTo>
                  <a:pt x="1550923" y="21463"/>
                  <a:pt x="1529460" y="0"/>
                  <a:pt x="1503045" y="0"/>
                </a:cubicBezTo>
                <a:cubicBezTo>
                  <a:pt x="1503045" y="0"/>
                  <a:pt x="1503045" y="0"/>
                  <a:pt x="1503045" y="0"/>
                </a:cubicBezTo>
                <a:lnTo>
                  <a:pt x="1503045" y="0"/>
                </a:lnTo>
                <a:lnTo>
                  <a:pt x="47751" y="0"/>
                </a:lnTo>
                <a:lnTo>
                  <a:pt x="47751" y="0"/>
                </a:lnTo>
                <a:cubicBezTo>
                  <a:pt x="21335" y="0"/>
                  <a:pt x="0" y="21463"/>
                  <a:pt x="0" y="47878"/>
                </a:cubicBezTo>
                <a:cubicBezTo>
                  <a:pt x="0" y="47878"/>
                  <a:pt x="0" y="47878"/>
                  <a:pt x="0" y="47878"/>
                </a:cubicBezTo>
                <a:lnTo>
                  <a:pt x="0" y="47878"/>
                </a:lnTo>
                <a:lnTo>
                  <a:pt x="0" y="444246"/>
                </a:lnTo>
                <a:lnTo>
                  <a:pt x="0" y="444246"/>
                </a:lnTo>
                <a:cubicBezTo>
                  <a:pt x="0" y="470661"/>
                  <a:pt x="21335" y="492125"/>
                  <a:pt x="47751" y="492125"/>
                </a:cubicBezTo>
                <a:cubicBezTo>
                  <a:pt x="47751" y="492125"/>
                  <a:pt x="47751" y="492125"/>
                  <a:pt x="47751" y="492125"/>
                </a:cubicBezTo>
                <a:lnTo>
                  <a:pt x="47751" y="492125"/>
                </a:lnTo>
                <a:lnTo>
                  <a:pt x="1503045" y="492125"/>
                </a:lnTo>
                <a:lnTo>
                  <a:pt x="1503045" y="492125"/>
                </a:lnTo>
                <a:cubicBezTo>
                  <a:pt x="1529460" y="492125"/>
                  <a:pt x="1550923" y="470661"/>
                  <a:pt x="1550923" y="444246"/>
                </a:cubicBezTo>
                <a:cubicBezTo>
                  <a:pt x="1550923" y="444246"/>
                  <a:pt x="1550923" y="444246"/>
                  <a:pt x="1550923" y="444246"/>
                </a:cubicBezTo>
                <a:lnTo>
                  <a:pt x="1550923" y="47878"/>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739900" y="1066800"/>
            <a:ext cx="1689100" cy="622300"/>
          </a:xfrm>
          <a:prstGeom prst="rect">
            <a:avLst/>
          </a:prstGeom>
          <a:noFill/>
        </p:spPr>
      </p:pic>
      <p:pic>
        <p:nvPicPr>
          <p:cNvPr id="13" name="Picture 3"/>
          <p:cNvPicPr>
            <a:picLocks noChangeAspect="1" noChangeArrowheads="1"/>
          </p:cNvPicPr>
          <p:nvPr/>
        </p:nvPicPr>
        <p:blipFill>
          <a:blip r:embed="rId3"/>
          <a:srcRect/>
          <a:stretch>
            <a:fillRect/>
          </a:stretch>
        </p:blipFill>
        <p:spPr bwMode="auto">
          <a:xfrm>
            <a:off x="1739900" y="1905000"/>
            <a:ext cx="1689100" cy="635000"/>
          </a:xfrm>
          <a:prstGeom prst="rect">
            <a:avLst/>
          </a:prstGeom>
          <a:noFill/>
        </p:spPr>
      </p:pic>
      <p:pic>
        <p:nvPicPr>
          <p:cNvPr id="14" name="Picture 3"/>
          <p:cNvPicPr>
            <a:picLocks noChangeAspect="1" noChangeArrowheads="1"/>
          </p:cNvPicPr>
          <p:nvPr/>
        </p:nvPicPr>
        <p:blipFill>
          <a:blip r:embed="rId4"/>
          <a:srcRect/>
          <a:stretch>
            <a:fillRect/>
          </a:stretch>
        </p:blipFill>
        <p:spPr bwMode="auto">
          <a:xfrm>
            <a:off x="1739900" y="2806700"/>
            <a:ext cx="1689100" cy="622300"/>
          </a:xfrm>
          <a:prstGeom prst="rect">
            <a:avLst/>
          </a:prstGeom>
          <a:noFill/>
        </p:spPr>
      </p:pic>
      <p:pic>
        <p:nvPicPr>
          <p:cNvPr id="15" name="Picture 3"/>
          <p:cNvPicPr>
            <a:picLocks noChangeAspect="1" noChangeArrowheads="1"/>
          </p:cNvPicPr>
          <p:nvPr/>
        </p:nvPicPr>
        <p:blipFill>
          <a:blip r:embed="rId5"/>
          <a:srcRect/>
          <a:stretch>
            <a:fillRect/>
          </a:stretch>
        </p:blipFill>
        <p:spPr bwMode="auto">
          <a:xfrm>
            <a:off x="1765300" y="3695700"/>
            <a:ext cx="1676400" cy="622300"/>
          </a:xfrm>
          <a:prstGeom prst="rect">
            <a:avLst/>
          </a:prstGeom>
          <a:noFill/>
        </p:spPr>
      </p:pic>
      <p:pic>
        <p:nvPicPr>
          <p:cNvPr id="16" name="Picture 3"/>
          <p:cNvPicPr>
            <a:picLocks noChangeAspect="1" noChangeArrowheads="1"/>
          </p:cNvPicPr>
          <p:nvPr/>
        </p:nvPicPr>
        <p:blipFill>
          <a:blip r:embed="rId6"/>
          <a:srcRect/>
          <a:stretch>
            <a:fillRect/>
          </a:stretch>
        </p:blipFill>
        <p:spPr bwMode="auto">
          <a:xfrm>
            <a:off x="0" y="6032500"/>
            <a:ext cx="9144000" cy="609600"/>
          </a:xfrm>
          <a:prstGeom prst="rect">
            <a:avLst/>
          </a:prstGeom>
          <a:noFill/>
        </p:spPr>
      </p:pic>
      <p:sp>
        <p:nvSpPr>
          <p:cNvPr id="2" name="TextBox 1"/>
          <p:cNvSpPr txBox="1"/>
          <p:nvPr/>
        </p:nvSpPr>
        <p:spPr>
          <a:xfrm>
            <a:off x="3873500" y="1511300"/>
            <a:ext cx="2311400" cy="2895600"/>
          </a:xfrm>
          <a:prstGeom prst="rect">
            <a:avLst/>
          </a:prstGeom>
          <a:noFill/>
        </p:spPr>
        <p:txBody>
          <a:bodyPr wrap="none" lIns="0" tIns="0" rIns="0" rtlCol="0">
            <a:spAutoFit/>
          </a:bodyPr>
          <a:lstStyle/>
          <a:p>
            <a:pPr>
              <a:lnSpc>
                <a:spcPts val="2600"/>
              </a:lnSpc>
              <a:tabLst>
                <a:tab pos="25400" algn="l"/>
              </a:tabLst>
            </a:pPr>
            <a:r>
              <a:rPr lang="en-US" altLang="zh-CN" sz="2006" b="1" dirty="0" smtClean="0">
                <a:solidFill>
                  <a:srgbClr val="A6A6A6"/>
                </a:solidFill>
                <a:latin typeface="微软雅黑" pitchFamily="18" charset="0"/>
                <a:cs typeface="微软雅黑" pitchFamily="18" charset="0"/>
              </a:rPr>
              <a:t>电商见证宝平台简介</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800"/>
              </a:lnSpc>
              <a:tabLst>
                <a:tab pos="25400" algn="l"/>
              </a:tabLst>
            </a:pPr>
            <a:r>
              <a:rPr lang="en-US" altLang="zh-CN" sz="2004" b="1" dirty="0" smtClean="0">
                <a:solidFill>
                  <a:srgbClr val="A6A6A6"/>
                </a:solidFill>
                <a:latin typeface="微软雅黑" pitchFamily="18" charset="0"/>
                <a:cs typeface="微软雅黑" pitchFamily="18" charset="0"/>
              </a:rPr>
              <a:t>电商见证宝模式案例</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400"/>
              </a:lnSpc>
              <a:tabLst>
                <a:tab pos="25400" algn="l"/>
              </a:tabLst>
            </a:pPr>
            <a:r>
              <a:rPr lang="en-US" altLang="zh-CN" sz="2004" b="1" dirty="0" smtClean="0">
                <a:solidFill>
                  <a:srgbClr val="A6A6A6"/>
                </a:solidFill>
                <a:latin typeface="微软雅黑" pitchFamily="18" charset="0"/>
                <a:cs typeface="微软雅黑" pitchFamily="18" charset="0"/>
              </a:rPr>
              <a:t>电商见证宝应用背景</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tab pos="25400" algn="l"/>
              </a:tabLst>
            </a:pPr>
            <a:r>
              <a:rPr lang="en-US" altLang="zh-CN" dirty="0" smtClean="0"/>
              <a:t>	</a:t>
            </a:r>
            <a:r>
              <a:rPr lang="en-US" altLang="zh-CN" sz="2004" b="1" dirty="0" smtClean="0">
                <a:solidFill>
                  <a:srgbClr val="000000"/>
                </a:solidFill>
                <a:latin typeface="微软雅黑" pitchFamily="18" charset="0"/>
                <a:cs typeface="微软雅黑" pitchFamily="18" charset="0"/>
              </a:rPr>
              <a:t>电商见证宝办理流程</a:t>
            </a:r>
          </a:p>
        </p:txBody>
      </p:sp>
      <p:sp>
        <p:nvSpPr>
          <p:cNvPr id="17" name="TextBox 1"/>
          <p:cNvSpPr txBox="1"/>
          <p:nvPr/>
        </p:nvSpPr>
        <p:spPr>
          <a:xfrm>
            <a:off x="2095500" y="1282700"/>
            <a:ext cx="927100" cy="2921000"/>
          </a:xfrm>
          <a:prstGeom prst="rect">
            <a:avLst/>
          </a:prstGeom>
          <a:noFill/>
        </p:spPr>
        <p:txBody>
          <a:bodyPr wrap="none" lIns="0" tIns="0" rIns="0" rtlCol="0">
            <a:spAutoFit/>
          </a:bodyPr>
          <a:lstStyle/>
          <a:p>
            <a:pPr>
              <a:lnSpc>
                <a:spcPts val="2300"/>
              </a:lnSpc>
              <a:tabLst/>
            </a:pPr>
            <a:r>
              <a:rPr lang="en-US" altLang="zh-CN" sz="1800" b="1" dirty="0" smtClean="0">
                <a:solidFill>
                  <a:srgbClr val="FFFFFF"/>
                </a:solidFill>
                <a:latin typeface="微软雅黑" pitchFamily="18" charset="0"/>
                <a:cs typeface="微软雅黑" pitchFamily="18" charset="0"/>
              </a:rPr>
              <a:t>第一部分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pPr>
            <a:r>
              <a:rPr lang="en-US" altLang="zh-CN" sz="1800" b="1" dirty="0" smtClean="0">
                <a:solidFill>
                  <a:srgbClr val="FFFFFF"/>
                </a:solidFill>
                <a:latin typeface="微软雅黑" pitchFamily="18" charset="0"/>
                <a:cs typeface="微软雅黑" pitchFamily="18" charset="0"/>
              </a:rPr>
              <a:t>第二部分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000"/>
              </a:lnSpc>
              <a:tabLst/>
            </a:pPr>
            <a:r>
              <a:rPr lang="en-US" altLang="zh-CN" sz="1800" b="1" dirty="0" smtClean="0">
                <a:solidFill>
                  <a:srgbClr val="FFFFFF"/>
                </a:solidFill>
                <a:latin typeface="微软雅黑" pitchFamily="18" charset="0"/>
                <a:cs typeface="微软雅黑" pitchFamily="18" charset="0"/>
              </a:rPr>
              <a:t>第三部分</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pPr>
            <a:r>
              <a:rPr lang="en-US" altLang="zh-CN" sz="1800" b="1" dirty="0" smtClean="0">
                <a:solidFill>
                  <a:srgbClr val="FFFFFF"/>
                </a:solidFill>
                <a:latin typeface="微软雅黑" pitchFamily="18" charset="0"/>
                <a:cs typeface="微软雅黑" pitchFamily="18" charset="0"/>
              </a:rPr>
              <a:t>第四部分</a:t>
            </a:r>
          </a:p>
        </p:txBody>
      </p:sp>
      <p:sp>
        <p:nvSpPr>
          <p:cNvPr id="18" name="TextBox 1"/>
          <p:cNvSpPr txBox="1"/>
          <p:nvPr/>
        </p:nvSpPr>
        <p:spPr>
          <a:xfrm>
            <a:off x="393700" y="304800"/>
            <a:ext cx="609600" cy="393700"/>
          </a:xfrm>
          <a:prstGeom prst="rect">
            <a:avLst/>
          </a:prstGeom>
          <a:noFill/>
        </p:spPr>
        <p:txBody>
          <a:bodyPr wrap="none" lIns="0" tIns="0" rIns="0" rtlCol="0">
            <a:spAutoFit/>
          </a:bodyPr>
          <a:lstStyle/>
          <a:p>
            <a:pPr>
              <a:lnSpc>
                <a:spcPts val="3100"/>
              </a:lnSpc>
              <a:tabLst/>
            </a:pPr>
            <a:r>
              <a:rPr lang="en-US" altLang="zh-CN" sz="2400" b="1" dirty="0" smtClean="0">
                <a:solidFill>
                  <a:srgbClr val="000000"/>
                </a:solidFill>
                <a:latin typeface="微软雅黑" pitchFamily="18" charset="0"/>
                <a:cs typeface="微软雅黑" pitchFamily="18" charset="0"/>
              </a:rPr>
              <a:t>目录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4916551" y="2600325"/>
            <a:ext cx="1812925" cy="522223"/>
          </a:xfrm>
          <a:custGeom>
            <a:avLst/>
            <a:gdLst>
              <a:gd name="connsiteX0" fmla="*/ 0 w 1812925"/>
              <a:gd name="connsiteY0" fmla="*/ 0 h 522223"/>
              <a:gd name="connsiteX1" fmla="*/ 1661794 w 1812925"/>
              <a:gd name="connsiteY1" fmla="*/ 0 h 522223"/>
              <a:gd name="connsiteX2" fmla="*/ 1812925 w 1812925"/>
              <a:gd name="connsiteY2" fmla="*/ 261111 h 522223"/>
              <a:gd name="connsiteX3" fmla="*/ 1661794 w 1812925"/>
              <a:gd name="connsiteY3" fmla="*/ 522223 h 522223"/>
              <a:gd name="connsiteX4" fmla="*/ 0 w 1812925"/>
              <a:gd name="connsiteY4" fmla="*/ 522223 h 522223"/>
              <a:gd name="connsiteX5" fmla="*/ 151002 w 1812925"/>
              <a:gd name="connsiteY5" fmla="*/ 261111 h 522223"/>
              <a:gd name="connsiteX6" fmla="*/ 0 w 1812925"/>
              <a:gd name="connsiteY6" fmla="*/ 0 h 52222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812925" h="522223">
                <a:moveTo>
                  <a:pt x="0" y="0"/>
                </a:moveTo>
                <a:lnTo>
                  <a:pt x="1661794" y="0"/>
                </a:lnTo>
                <a:lnTo>
                  <a:pt x="1812925" y="261111"/>
                </a:lnTo>
                <a:lnTo>
                  <a:pt x="1661794" y="522223"/>
                </a:lnTo>
                <a:lnTo>
                  <a:pt x="0" y="522223"/>
                </a:lnTo>
                <a:lnTo>
                  <a:pt x="151002" y="261111"/>
                </a:lnTo>
                <a:lnTo>
                  <a:pt x="0" y="0"/>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6634226" y="2598801"/>
            <a:ext cx="1728723" cy="522223"/>
          </a:xfrm>
          <a:custGeom>
            <a:avLst/>
            <a:gdLst>
              <a:gd name="connsiteX0" fmla="*/ 0 w 1728723"/>
              <a:gd name="connsiteY0" fmla="*/ 0 h 522223"/>
              <a:gd name="connsiteX1" fmla="*/ 1577720 w 1728723"/>
              <a:gd name="connsiteY1" fmla="*/ 0 h 522223"/>
              <a:gd name="connsiteX2" fmla="*/ 1728723 w 1728723"/>
              <a:gd name="connsiteY2" fmla="*/ 261111 h 522223"/>
              <a:gd name="connsiteX3" fmla="*/ 1577720 w 1728723"/>
              <a:gd name="connsiteY3" fmla="*/ 522223 h 522223"/>
              <a:gd name="connsiteX4" fmla="*/ 0 w 1728723"/>
              <a:gd name="connsiteY4" fmla="*/ 522223 h 522223"/>
              <a:gd name="connsiteX5" fmla="*/ 151003 w 1728723"/>
              <a:gd name="connsiteY5" fmla="*/ 261111 h 522223"/>
              <a:gd name="connsiteX6" fmla="*/ 0 w 1728723"/>
              <a:gd name="connsiteY6" fmla="*/ 0 h 52222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728723" h="522223">
                <a:moveTo>
                  <a:pt x="0" y="0"/>
                </a:moveTo>
                <a:lnTo>
                  <a:pt x="1577720" y="0"/>
                </a:lnTo>
                <a:lnTo>
                  <a:pt x="1728723" y="261111"/>
                </a:lnTo>
                <a:lnTo>
                  <a:pt x="1577720" y="522223"/>
                </a:lnTo>
                <a:lnTo>
                  <a:pt x="0" y="522223"/>
                </a:lnTo>
                <a:lnTo>
                  <a:pt x="151003" y="261111"/>
                </a:lnTo>
                <a:lnTo>
                  <a:pt x="0" y="0"/>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308100" y="2600325"/>
            <a:ext cx="1922525" cy="522223"/>
          </a:xfrm>
          <a:custGeom>
            <a:avLst/>
            <a:gdLst>
              <a:gd name="connsiteX0" fmla="*/ 0 w 1922525"/>
              <a:gd name="connsiteY0" fmla="*/ 0 h 522223"/>
              <a:gd name="connsiteX1" fmla="*/ 1771395 w 1922525"/>
              <a:gd name="connsiteY1" fmla="*/ 0 h 522223"/>
              <a:gd name="connsiteX2" fmla="*/ 1922526 w 1922525"/>
              <a:gd name="connsiteY2" fmla="*/ 261111 h 522223"/>
              <a:gd name="connsiteX3" fmla="*/ 1771395 w 1922525"/>
              <a:gd name="connsiteY3" fmla="*/ 522223 h 522223"/>
              <a:gd name="connsiteX4" fmla="*/ 0 w 1922525"/>
              <a:gd name="connsiteY4" fmla="*/ 522223 h 522223"/>
              <a:gd name="connsiteX5" fmla="*/ 151002 w 1922525"/>
              <a:gd name="connsiteY5" fmla="*/ 261111 h 522223"/>
              <a:gd name="connsiteX6" fmla="*/ 0 w 1922525"/>
              <a:gd name="connsiteY6" fmla="*/ 0 h 52222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922525" h="522223">
                <a:moveTo>
                  <a:pt x="0" y="0"/>
                </a:moveTo>
                <a:lnTo>
                  <a:pt x="1771395" y="0"/>
                </a:lnTo>
                <a:lnTo>
                  <a:pt x="1922526" y="261111"/>
                </a:lnTo>
                <a:lnTo>
                  <a:pt x="1771395" y="522223"/>
                </a:lnTo>
                <a:lnTo>
                  <a:pt x="0" y="522223"/>
                </a:lnTo>
                <a:lnTo>
                  <a:pt x="151002" y="261111"/>
                </a:lnTo>
                <a:lnTo>
                  <a:pt x="0" y="0"/>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141726" y="2598801"/>
            <a:ext cx="1873250" cy="522223"/>
          </a:xfrm>
          <a:custGeom>
            <a:avLst/>
            <a:gdLst>
              <a:gd name="connsiteX0" fmla="*/ 0 w 1873250"/>
              <a:gd name="connsiteY0" fmla="*/ 0 h 522223"/>
              <a:gd name="connsiteX1" fmla="*/ 1722120 w 1873250"/>
              <a:gd name="connsiteY1" fmla="*/ 0 h 522223"/>
              <a:gd name="connsiteX2" fmla="*/ 1873250 w 1873250"/>
              <a:gd name="connsiteY2" fmla="*/ 261111 h 522223"/>
              <a:gd name="connsiteX3" fmla="*/ 1722120 w 1873250"/>
              <a:gd name="connsiteY3" fmla="*/ 522223 h 522223"/>
              <a:gd name="connsiteX4" fmla="*/ 0 w 1873250"/>
              <a:gd name="connsiteY4" fmla="*/ 522223 h 522223"/>
              <a:gd name="connsiteX5" fmla="*/ 151002 w 1873250"/>
              <a:gd name="connsiteY5" fmla="*/ 261111 h 522223"/>
              <a:gd name="connsiteX6" fmla="*/ 0 w 1873250"/>
              <a:gd name="connsiteY6" fmla="*/ 0 h 52222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873250" h="522223">
                <a:moveTo>
                  <a:pt x="0" y="0"/>
                </a:moveTo>
                <a:lnTo>
                  <a:pt x="1722120" y="0"/>
                </a:lnTo>
                <a:lnTo>
                  <a:pt x="1873250" y="261111"/>
                </a:lnTo>
                <a:lnTo>
                  <a:pt x="1722120" y="522223"/>
                </a:lnTo>
                <a:lnTo>
                  <a:pt x="0" y="522223"/>
                </a:lnTo>
                <a:lnTo>
                  <a:pt x="151002" y="261111"/>
                </a:lnTo>
                <a:lnTo>
                  <a:pt x="0" y="0"/>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1651000" y="3383026"/>
            <a:ext cx="1146175" cy="393700"/>
          </a:xfrm>
          <a:custGeom>
            <a:avLst/>
            <a:gdLst>
              <a:gd name="connsiteX0" fmla="*/ 0 w 1146175"/>
              <a:gd name="connsiteY0" fmla="*/ 393700 h 393700"/>
              <a:gd name="connsiteX1" fmla="*/ 1146175 w 1146175"/>
              <a:gd name="connsiteY1" fmla="*/ 393700 h 393700"/>
              <a:gd name="connsiteX2" fmla="*/ 1146175 w 1146175"/>
              <a:gd name="connsiteY2" fmla="*/ 0 h 393700"/>
              <a:gd name="connsiteX3" fmla="*/ 0 w 1146175"/>
              <a:gd name="connsiteY3" fmla="*/ 0 h 393700"/>
              <a:gd name="connsiteX4" fmla="*/ 0 w 1146175"/>
              <a:gd name="connsiteY4" fmla="*/ 393700 h 393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3700">
                <a:moveTo>
                  <a:pt x="0" y="393700"/>
                </a:moveTo>
                <a:lnTo>
                  <a:pt x="1146175" y="393700"/>
                </a:lnTo>
                <a:lnTo>
                  <a:pt x="1146175" y="0"/>
                </a:lnTo>
                <a:lnTo>
                  <a:pt x="0" y="0"/>
                </a:lnTo>
                <a:lnTo>
                  <a:pt x="0" y="393700"/>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1651000" y="4103687"/>
            <a:ext cx="1146175" cy="392112"/>
          </a:xfrm>
          <a:custGeom>
            <a:avLst/>
            <a:gdLst>
              <a:gd name="connsiteX0" fmla="*/ 0 w 1146175"/>
              <a:gd name="connsiteY0" fmla="*/ 392112 h 392112"/>
              <a:gd name="connsiteX1" fmla="*/ 1146175 w 1146175"/>
              <a:gd name="connsiteY1" fmla="*/ 392112 h 392112"/>
              <a:gd name="connsiteX2" fmla="*/ 1146175 w 1146175"/>
              <a:gd name="connsiteY2" fmla="*/ 0 h 392112"/>
              <a:gd name="connsiteX3" fmla="*/ 0 w 1146175"/>
              <a:gd name="connsiteY3" fmla="*/ 0 h 392112"/>
              <a:gd name="connsiteX4" fmla="*/ 0 w 1146175"/>
              <a:gd name="connsiteY4" fmla="*/ 392112 h 3921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2112">
                <a:moveTo>
                  <a:pt x="0" y="392112"/>
                </a:moveTo>
                <a:lnTo>
                  <a:pt x="1146175" y="392112"/>
                </a:lnTo>
                <a:lnTo>
                  <a:pt x="1146175" y="0"/>
                </a:lnTo>
                <a:lnTo>
                  <a:pt x="0" y="0"/>
                </a:lnTo>
                <a:lnTo>
                  <a:pt x="0" y="392112"/>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651000" y="4757737"/>
            <a:ext cx="1146175" cy="392112"/>
          </a:xfrm>
          <a:custGeom>
            <a:avLst/>
            <a:gdLst>
              <a:gd name="connsiteX0" fmla="*/ 0 w 1146175"/>
              <a:gd name="connsiteY0" fmla="*/ 392112 h 392112"/>
              <a:gd name="connsiteX1" fmla="*/ 1146175 w 1146175"/>
              <a:gd name="connsiteY1" fmla="*/ 392112 h 392112"/>
              <a:gd name="connsiteX2" fmla="*/ 1146175 w 1146175"/>
              <a:gd name="connsiteY2" fmla="*/ 0 h 392112"/>
              <a:gd name="connsiteX3" fmla="*/ 0 w 1146175"/>
              <a:gd name="connsiteY3" fmla="*/ 0 h 392112"/>
              <a:gd name="connsiteX4" fmla="*/ 0 w 1146175"/>
              <a:gd name="connsiteY4" fmla="*/ 392112 h 3921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2112">
                <a:moveTo>
                  <a:pt x="0" y="392112"/>
                </a:moveTo>
                <a:lnTo>
                  <a:pt x="1146175" y="392112"/>
                </a:lnTo>
                <a:lnTo>
                  <a:pt x="1146175" y="0"/>
                </a:lnTo>
                <a:lnTo>
                  <a:pt x="0" y="0"/>
                </a:lnTo>
                <a:lnTo>
                  <a:pt x="0" y="392112"/>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3427476" y="3383026"/>
            <a:ext cx="1144587" cy="393700"/>
          </a:xfrm>
          <a:custGeom>
            <a:avLst/>
            <a:gdLst>
              <a:gd name="connsiteX0" fmla="*/ 0 w 1144587"/>
              <a:gd name="connsiteY0" fmla="*/ 393700 h 393700"/>
              <a:gd name="connsiteX1" fmla="*/ 1144587 w 1144587"/>
              <a:gd name="connsiteY1" fmla="*/ 393700 h 393700"/>
              <a:gd name="connsiteX2" fmla="*/ 1144587 w 1144587"/>
              <a:gd name="connsiteY2" fmla="*/ 0 h 393700"/>
              <a:gd name="connsiteX3" fmla="*/ 0 w 1144587"/>
              <a:gd name="connsiteY3" fmla="*/ 0 h 393700"/>
              <a:gd name="connsiteX4" fmla="*/ 0 w 1144587"/>
              <a:gd name="connsiteY4" fmla="*/ 393700 h 393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4587" h="393700">
                <a:moveTo>
                  <a:pt x="0" y="393700"/>
                </a:moveTo>
                <a:lnTo>
                  <a:pt x="1144587" y="393700"/>
                </a:lnTo>
                <a:lnTo>
                  <a:pt x="1144587" y="0"/>
                </a:lnTo>
                <a:lnTo>
                  <a:pt x="0" y="0"/>
                </a:lnTo>
                <a:lnTo>
                  <a:pt x="0" y="393700"/>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3427476" y="4036948"/>
            <a:ext cx="1144587" cy="393700"/>
          </a:xfrm>
          <a:custGeom>
            <a:avLst/>
            <a:gdLst>
              <a:gd name="connsiteX0" fmla="*/ 0 w 1144587"/>
              <a:gd name="connsiteY0" fmla="*/ 393700 h 393700"/>
              <a:gd name="connsiteX1" fmla="*/ 1144587 w 1144587"/>
              <a:gd name="connsiteY1" fmla="*/ 393700 h 393700"/>
              <a:gd name="connsiteX2" fmla="*/ 1144587 w 1144587"/>
              <a:gd name="connsiteY2" fmla="*/ 0 h 393700"/>
              <a:gd name="connsiteX3" fmla="*/ 0 w 1144587"/>
              <a:gd name="connsiteY3" fmla="*/ 0 h 393700"/>
              <a:gd name="connsiteX4" fmla="*/ 0 w 1144587"/>
              <a:gd name="connsiteY4" fmla="*/ 393700 h 393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4587" h="393700">
                <a:moveTo>
                  <a:pt x="0" y="393700"/>
                </a:moveTo>
                <a:lnTo>
                  <a:pt x="1144587" y="393700"/>
                </a:lnTo>
                <a:lnTo>
                  <a:pt x="1144587" y="0"/>
                </a:lnTo>
                <a:lnTo>
                  <a:pt x="0" y="0"/>
                </a:lnTo>
                <a:lnTo>
                  <a:pt x="0" y="393700"/>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3427476" y="4757737"/>
            <a:ext cx="1144587" cy="392112"/>
          </a:xfrm>
          <a:custGeom>
            <a:avLst/>
            <a:gdLst>
              <a:gd name="connsiteX0" fmla="*/ 0 w 1144587"/>
              <a:gd name="connsiteY0" fmla="*/ 392112 h 392112"/>
              <a:gd name="connsiteX1" fmla="*/ 1144587 w 1144587"/>
              <a:gd name="connsiteY1" fmla="*/ 392112 h 392112"/>
              <a:gd name="connsiteX2" fmla="*/ 1144587 w 1144587"/>
              <a:gd name="connsiteY2" fmla="*/ 0 h 392112"/>
              <a:gd name="connsiteX3" fmla="*/ 0 w 1144587"/>
              <a:gd name="connsiteY3" fmla="*/ 0 h 392112"/>
              <a:gd name="connsiteX4" fmla="*/ 0 w 1144587"/>
              <a:gd name="connsiteY4" fmla="*/ 392112 h 3921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4587" h="392112">
                <a:moveTo>
                  <a:pt x="0" y="392112"/>
                </a:moveTo>
                <a:lnTo>
                  <a:pt x="1144587" y="392112"/>
                </a:lnTo>
                <a:lnTo>
                  <a:pt x="1144587" y="0"/>
                </a:lnTo>
                <a:lnTo>
                  <a:pt x="0" y="0"/>
                </a:lnTo>
                <a:lnTo>
                  <a:pt x="0" y="392112"/>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5145151" y="3383026"/>
            <a:ext cx="1146175" cy="393700"/>
          </a:xfrm>
          <a:custGeom>
            <a:avLst/>
            <a:gdLst>
              <a:gd name="connsiteX0" fmla="*/ 0 w 1146175"/>
              <a:gd name="connsiteY0" fmla="*/ 393700 h 393700"/>
              <a:gd name="connsiteX1" fmla="*/ 1146175 w 1146175"/>
              <a:gd name="connsiteY1" fmla="*/ 393700 h 393700"/>
              <a:gd name="connsiteX2" fmla="*/ 1146175 w 1146175"/>
              <a:gd name="connsiteY2" fmla="*/ 0 h 393700"/>
              <a:gd name="connsiteX3" fmla="*/ 0 w 1146175"/>
              <a:gd name="connsiteY3" fmla="*/ 0 h 393700"/>
              <a:gd name="connsiteX4" fmla="*/ 0 w 1146175"/>
              <a:gd name="connsiteY4" fmla="*/ 393700 h 393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3700">
                <a:moveTo>
                  <a:pt x="0" y="393700"/>
                </a:moveTo>
                <a:lnTo>
                  <a:pt x="1146175" y="393700"/>
                </a:lnTo>
                <a:lnTo>
                  <a:pt x="1146175" y="0"/>
                </a:lnTo>
                <a:lnTo>
                  <a:pt x="0" y="0"/>
                </a:lnTo>
                <a:lnTo>
                  <a:pt x="0" y="393700"/>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5145151" y="4036948"/>
            <a:ext cx="1146175" cy="393700"/>
          </a:xfrm>
          <a:custGeom>
            <a:avLst/>
            <a:gdLst>
              <a:gd name="connsiteX0" fmla="*/ 0 w 1146175"/>
              <a:gd name="connsiteY0" fmla="*/ 393700 h 393700"/>
              <a:gd name="connsiteX1" fmla="*/ 1146175 w 1146175"/>
              <a:gd name="connsiteY1" fmla="*/ 393700 h 393700"/>
              <a:gd name="connsiteX2" fmla="*/ 1146175 w 1146175"/>
              <a:gd name="connsiteY2" fmla="*/ 0 h 393700"/>
              <a:gd name="connsiteX3" fmla="*/ 0 w 1146175"/>
              <a:gd name="connsiteY3" fmla="*/ 0 h 393700"/>
              <a:gd name="connsiteX4" fmla="*/ 0 w 1146175"/>
              <a:gd name="connsiteY4" fmla="*/ 393700 h 393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3700">
                <a:moveTo>
                  <a:pt x="0" y="393700"/>
                </a:moveTo>
                <a:lnTo>
                  <a:pt x="1146175" y="393700"/>
                </a:lnTo>
                <a:lnTo>
                  <a:pt x="1146175" y="0"/>
                </a:lnTo>
                <a:lnTo>
                  <a:pt x="0" y="0"/>
                </a:lnTo>
                <a:lnTo>
                  <a:pt x="0" y="393700"/>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5145151" y="4757737"/>
            <a:ext cx="1146175" cy="392112"/>
          </a:xfrm>
          <a:custGeom>
            <a:avLst/>
            <a:gdLst>
              <a:gd name="connsiteX0" fmla="*/ 0 w 1146175"/>
              <a:gd name="connsiteY0" fmla="*/ 392112 h 392112"/>
              <a:gd name="connsiteX1" fmla="*/ 1146175 w 1146175"/>
              <a:gd name="connsiteY1" fmla="*/ 392112 h 392112"/>
              <a:gd name="connsiteX2" fmla="*/ 1146175 w 1146175"/>
              <a:gd name="connsiteY2" fmla="*/ 0 h 392112"/>
              <a:gd name="connsiteX3" fmla="*/ 0 w 1146175"/>
              <a:gd name="connsiteY3" fmla="*/ 0 h 392112"/>
              <a:gd name="connsiteX4" fmla="*/ 0 w 1146175"/>
              <a:gd name="connsiteY4" fmla="*/ 392112 h 3921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2112">
                <a:moveTo>
                  <a:pt x="0" y="392112"/>
                </a:moveTo>
                <a:lnTo>
                  <a:pt x="1146175" y="392112"/>
                </a:lnTo>
                <a:lnTo>
                  <a:pt x="1146175" y="0"/>
                </a:lnTo>
                <a:lnTo>
                  <a:pt x="0" y="0"/>
                </a:lnTo>
                <a:lnTo>
                  <a:pt x="0" y="392112"/>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5145151" y="5529262"/>
            <a:ext cx="1146175" cy="393700"/>
          </a:xfrm>
          <a:custGeom>
            <a:avLst/>
            <a:gdLst>
              <a:gd name="connsiteX0" fmla="*/ 0 w 1146175"/>
              <a:gd name="connsiteY0" fmla="*/ 393700 h 393700"/>
              <a:gd name="connsiteX1" fmla="*/ 1146175 w 1146175"/>
              <a:gd name="connsiteY1" fmla="*/ 393700 h 393700"/>
              <a:gd name="connsiteX2" fmla="*/ 1146175 w 1146175"/>
              <a:gd name="connsiteY2" fmla="*/ 0 h 393700"/>
              <a:gd name="connsiteX3" fmla="*/ 0 w 1146175"/>
              <a:gd name="connsiteY3" fmla="*/ 0 h 393700"/>
              <a:gd name="connsiteX4" fmla="*/ 0 w 1146175"/>
              <a:gd name="connsiteY4" fmla="*/ 393700 h 393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3700">
                <a:moveTo>
                  <a:pt x="0" y="393700"/>
                </a:moveTo>
                <a:lnTo>
                  <a:pt x="1146175" y="393700"/>
                </a:lnTo>
                <a:lnTo>
                  <a:pt x="1146175" y="0"/>
                </a:lnTo>
                <a:lnTo>
                  <a:pt x="0" y="0"/>
                </a:lnTo>
                <a:lnTo>
                  <a:pt x="0" y="393700"/>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6862826" y="3383026"/>
            <a:ext cx="1146175" cy="393700"/>
          </a:xfrm>
          <a:custGeom>
            <a:avLst/>
            <a:gdLst>
              <a:gd name="connsiteX0" fmla="*/ 0 w 1146175"/>
              <a:gd name="connsiteY0" fmla="*/ 393700 h 393700"/>
              <a:gd name="connsiteX1" fmla="*/ 1146175 w 1146175"/>
              <a:gd name="connsiteY1" fmla="*/ 393700 h 393700"/>
              <a:gd name="connsiteX2" fmla="*/ 1146175 w 1146175"/>
              <a:gd name="connsiteY2" fmla="*/ 0 h 393700"/>
              <a:gd name="connsiteX3" fmla="*/ 0 w 1146175"/>
              <a:gd name="connsiteY3" fmla="*/ 0 h 393700"/>
              <a:gd name="connsiteX4" fmla="*/ 0 w 1146175"/>
              <a:gd name="connsiteY4" fmla="*/ 393700 h 393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3700">
                <a:moveTo>
                  <a:pt x="0" y="393700"/>
                </a:moveTo>
                <a:lnTo>
                  <a:pt x="1146175" y="393700"/>
                </a:lnTo>
                <a:lnTo>
                  <a:pt x="1146175" y="0"/>
                </a:lnTo>
                <a:lnTo>
                  <a:pt x="0" y="0"/>
                </a:lnTo>
                <a:lnTo>
                  <a:pt x="0" y="393700"/>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6862826" y="4103687"/>
            <a:ext cx="1146175" cy="392112"/>
          </a:xfrm>
          <a:custGeom>
            <a:avLst/>
            <a:gdLst>
              <a:gd name="connsiteX0" fmla="*/ 0 w 1146175"/>
              <a:gd name="connsiteY0" fmla="*/ 392112 h 392112"/>
              <a:gd name="connsiteX1" fmla="*/ 1146175 w 1146175"/>
              <a:gd name="connsiteY1" fmla="*/ 392112 h 392112"/>
              <a:gd name="connsiteX2" fmla="*/ 1146175 w 1146175"/>
              <a:gd name="connsiteY2" fmla="*/ 0 h 392112"/>
              <a:gd name="connsiteX3" fmla="*/ 0 w 1146175"/>
              <a:gd name="connsiteY3" fmla="*/ 0 h 392112"/>
              <a:gd name="connsiteX4" fmla="*/ 0 w 1146175"/>
              <a:gd name="connsiteY4" fmla="*/ 392112 h 3921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2112">
                <a:moveTo>
                  <a:pt x="0" y="392112"/>
                </a:moveTo>
                <a:lnTo>
                  <a:pt x="1146175" y="392112"/>
                </a:lnTo>
                <a:lnTo>
                  <a:pt x="1146175" y="0"/>
                </a:lnTo>
                <a:lnTo>
                  <a:pt x="0" y="0"/>
                </a:lnTo>
                <a:lnTo>
                  <a:pt x="0" y="392112"/>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6862826" y="4757737"/>
            <a:ext cx="1146175" cy="392112"/>
          </a:xfrm>
          <a:custGeom>
            <a:avLst/>
            <a:gdLst>
              <a:gd name="connsiteX0" fmla="*/ 0 w 1146175"/>
              <a:gd name="connsiteY0" fmla="*/ 392112 h 392112"/>
              <a:gd name="connsiteX1" fmla="*/ 1146175 w 1146175"/>
              <a:gd name="connsiteY1" fmla="*/ 392112 h 392112"/>
              <a:gd name="connsiteX2" fmla="*/ 1146175 w 1146175"/>
              <a:gd name="connsiteY2" fmla="*/ 0 h 392112"/>
              <a:gd name="connsiteX3" fmla="*/ 0 w 1146175"/>
              <a:gd name="connsiteY3" fmla="*/ 0 h 392112"/>
              <a:gd name="connsiteX4" fmla="*/ 0 w 1146175"/>
              <a:gd name="connsiteY4" fmla="*/ 392112 h 3921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6175" h="392112">
                <a:moveTo>
                  <a:pt x="0" y="392112"/>
                </a:moveTo>
                <a:lnTo>
                  <a:pt x="1146175" y="392112"/>
                </a:lnTo>
                <a:lnTo>
                  <a:pt x="1146175" y="0"/>
                </a:lnTo>
                <a:lnTo>
                  <a:pt x="0" y="0"/>
                </a:lnTo>
                <a:lnTo>
                  <a:pt x="0" y="392112"/>
                </a:lnTo>
              </a:path>
            </a:pathLst>
          </a:custGeom>
          <a:solidFill>
            <a:srgbClr val="FEDCC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207962" y="1009650"/>
            <a:ext cx="8366188" cy="1543050"/>
          </a:xfrm>
          <a:custGeom>
            <a:avLst/>
            <a:gdLst>
              <a:gd name="connsiteX0" fmla="*/ 261416 w 8366188"/>
              <a:gd name="connsiteY0" fmla="*/ 6350 h 1543050"/>
              <a:gd name="connsiteX1" fmla="*/ 8359838 w 8366188"/>
              <a:gd name="connsiteY1" fmla="*/ 6350 h 1543050"/>
              <a:gd name="connsiteX2" fmla="*/ 8359838 w 8366188"/>
              <a:gd name="connsiteY2" fmla="*/ 6350 h 1543050"/>
              <a:gd name="connsiteX3" fmla="*/ 8359838 w 8366188"/>
              <a:gd name="connsiteY3" fmla="*/ 1281683 h 1543050"/>
              <a:gd name="connsiteX4" fmla="*/ 8359838 w 8366188"/>
              <a:gd name="connsiteY4" fmla="*/ 1281683 h 1543050"/>
              <a:gd name="connsiteX5" fmla="*/ 8104695 w 8366188"/>
              <a:gd name="connsiteY5" fmla="*/ 1536700 h 1543050"/>
              <a:gd name="connsiteX6" fmla="*/ 8104695 w 8366188"/>
              <a:gd name="connsiteY6" fmla="*/ 1536700 h 1543050"/>
              <a:gd name="connsiteX7" fmla="*/ 8104695 w 8366188"/>
              <a:gd name="connsiteY7" fmla="*/ 1536700 h 1543050"/>
              <a:gd name="connsiteX8" fmla="*/ 6350 w 8366188"/>
              <a:gd name="connsiteY8" fmla="*/ 1536700 h 1543050"/>
              <a:gd name="connsiteX9" fmla="*/ 6350 w 8366188"/>
              <a:gd name="connsiteY9" fmla="*/ 1536700 h 1543050"/>
              <a:gd name="connsiteX10" fmla="*/ 6350 w 8366188"/>
              <a:gd name="connsiteY10" fmla="*/ 261366 h 1543050"/>
              <a:gd name="connsiteX11" fmla="*/ 6350 w 8366188"/>
              <a:gd name="connsiteY11" fmla="*/ 261366 h 1543050"/>
              <a:gd name="connsiteX12" fmla="*/ 261416 w 8366188"/>
              <a:gd name="connsiteY12" fmla="*/ 6350 h 1543050"/>
              <a:gd name="connsiteX13" fmla="*/ 261416 w 8366188"/>
              <a:gd name="connsiteY13" fmla="*/ 6350 h 15430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366188" h="1543050">
                <a:moveTo>
                  <a:pt x="261416" y="6350"/>
                </a:moveTo>
                <a:lnTo>
                  <a:pt x="8359838" y="6350"/>
                </a:lnTo>
                <a:lnTo>
                  <a:pt x="8359838" y="6350"/>
                </a:lnTo>
                <a:lnTo>
                  <a:pt x="8359838" y="1281683"/>
                </a:lnTo>
                <a:lnTo>
                  <a:pt x="8359838" y="1281683"/>
                </a:lnTo>
                <a:cubicBezTo>
                  <a:pt x="8359838" y="1422526"/>
                  <a:pt x="8245538" y="1536700"/>
                  <a:pt x="8104695" y="1536700"/>
                </a:cubicBezTo>
                <a:cubicBezTo>
                  <a:pt x="8104695" y="1536700"/>
                  <a:pt x="8104695" y="1536700"/>
                  <a:pt x="8104695" y="1536700"/>
                </a:cubicBezTo>
                <a:lnTo>
                  <a:pt x="8104695" y="1536700"/>
                </a:lnTo>
                <a:lnTo>
                  <a:pt x="6350" y="1536700"/>
                </a:lnTo>
                <a:lnTo>
                  <a:pt x="6350" y="1536700"/>
                </a:lnTo>
                <a:lnTo>
                  <a:pt x="6350" y="261366"/>
                </a:lnTo>
                <a:lnTo>
                  <a:pt x="6350" y="261366"/>
                </a:lnTo>
                <a:cubicBezTo>
                  <a:pt x="6350" y="120522"/>
                  <a:pt x="120548" y="6350"/>
                  <a:pt x="261416" y="6350"/>
                </a:cubicBezTo>
                <a:cubicBezTo>
                  <a:pt x="261416" y="6350"/>
                  <a:pt x="261416" y="6350"/>
                  <a:pt x="261416" y="6350"/>
                </a:cubicBezTo>
              </a:path>
            </a:pathLst>
          </a:custGeom>
          <a:solidFill>
            <a:srgbClr val="000000">
              <a:alpha val="0"/>
            </a:srgbClr>
          </a:solidFill>
          <a:ln w="12700">
            <a:solidFill>
              <a:srgbClr val="E24D1E">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3"/>
          <p:cNvSpPr/>
          <p:nvPr/>
        </p:nvSpPr>
        <p:spPr>
          <a:xfrm>
            <a:off x="6743700" y="782701"/>
            <a:ext cx="1276350" cy="292100"/>
          </a:xfrm>
          <a:custGeom>
            <a:avLst/>
            <a:gdLst>
              <a:gd name="connsiteX0" fmla="*/ 0 w 1276350"/>
              <a:gd name="connsiteY0" fmla="*/ 292099 h 292100"/>
              <a:gd name="connsiteX1" fmla="*/ 1276350 w 1276350"/>
              <a:gd name="connsiteY1" fmla="*/ 292099 h 292100"/>
              <a:gd name="connsiteX2" fmla="*/ 1276350 w 1276350"/>
              <a:gd name="connsiteY2" fmla="*/ 0 h 292100"/>
              <a:gd name="connsiteX3" fmla="*/ 0 w 1276350"/>
              <a:gd name="connsiteY3" fmla="*/ 0 h 292100"/>
              <a:gd name="connsiteX4" fmla="*/ 0 w 1276350"/>
              <a:gd name="connsiteY4" fmla="*/ 292099 h 2921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76350" h="292100">
                <a:moveTo>
                  <a:pt x="0" y="292099"/>
                </a:moveTo>
                <a:lnTo>
                  <a:pt x="1276350" y="292099"/>
                </a:lnTo>
                <a:lnTo>
                  <a:pt x="1276350" y="0"/>
                </a:lnTo>
                <a:lnTo>
                  <a:pt x="0" y="0"/>
                </a:lnTo>
                <a:lnTo>
                  <a:pt x="0" y="292099"/>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731000" y="774700"/>
            <a:ext cx="1409700" cy="419100"/>
          </a:xfrm>
          <a:prstGeom prst="rect">
            <a:avLst/>
          </a:prstGeom>
          <a:noFill/>
        </p:spPr>
      </p:pic>
      <p:pic>
        <p:nvPicPr>
          <p:cNvPr id="24" name="Picture 3"/>
          <p:cNvPicPr>
            <a:picLocks noChangeAspect="1" noChangeArrowheads="1"/>
          </p:cNvPicPr>
          <p:nvPr/>
        </p:nvPicPr>
        <p:blipFill>
          <a:blip r:embed="rId3"/>
          <a:srcRect/>
          <a:stretch>
            <a:fillRect/>
          </a:stretch>
        </p:blipFill>
        <p:spPr bwMode="auto">
          <a:xfrm>
            <a:off x="2146300" y="3175000"/>
            <a:ext cx="152400" cy="1600200"/>
          </a:xfrm>
          <a:prstGeom prst="rect">
            <a:avLst/>
          </a:prstGeom>
          <a:noFill/>
        </p:spPr>
      </p:pic>
      <p:pic>
        <p:nvPicPr>
          <p:cNvPr id="25" name="Picture 3"/>
          <p:cNvPicPr>
            <a:picLocks noChangeAspect="1" noChangeArrowheads="1"/>
          </p:cNvPicPr>
          <p:nvPr/>
        </p:nvPicPr>
        <p:blipFill>
          <a:blip r:embed="rId4"/>
          <a:srcRect/>
          <a:stretch>
            <a:fillRect/>
          </a:stretch>
        </p:blipFill>
        <p:spPr bwMode="auto">
          <a:xfrm>
            <a:off x="3987800" y="3175000"/>
            <a:ext cx="139700" cy="1600200"/>
          </a:xfrm>
          <a:prstGeom prst="rect">
            <a:avLst/>
          </a:prstGeom>
          <a:noFill/>
        </p:spPr>
      </p:pic>
      <p:pic>
        <p:nvPicPr>
          <p:cNvPr id="26" name="Picture 3"/>
          <p:cNvPicPr>
            <a:picLocks noChangeAspect="1" noChangeArrowheads="1"/>
          </p:cNvPicPr>
          <p:nvPr/>
        </p:nvPicPr>
        <p:blipFill>
          <a:blip r:embed="rId5"/>
          <a:srcRect/>
          <a:stretch>
            <a:fillRect/>
          </a:stretch>
        </p:blipFill>
        <p:spPr bwMode="auto">
          <a:xfrm>
            <a:off x="5753100" y="3175000"/>
            <a:ext cx="152400" cy="2362200"/>
          </a:xfrm>
          <a:prstGeom prst="rect">
            <a:avLst/>
          </a:prstGeom>
          <a:noFill/>
        </p:spPr>
      </p:pic>
      <p:pic>
        <p:nvPicPr>
          <p:cNvPr id="27" name="Picture 3"/>
          <p:cNvPicPr>
            <a:picLocks noChangeAspect="1" noChangeArrowheads="1"/>
          </p:cNvPicPr>
          <p:nvPr/>
        </p:nvPicPr>
        <p:blipFill>
          <a:blip r:embed="rId6"/>
          <a:srcRect/>
          <a:stretch>
            <a:fillRect/>
          </a:stretch>
        </p:blipFill>
        <p:spPr bwMode="auto">
          <a:xfrm>
            <a:off x="7366000" y="3175000"/>
            <a:ext cx="139700" cy="1600200"/>
          </a:xfrm>
          <a:prstGeom prst="rect">
            <a:avLst/>
          </a:prstGeom>
          <a:noFill/>
        </p:spPr>
      </p:pic>
      <p:pic>
        <p:nvPicPr>
          <p:cNvPr id="28" name="Picture 3"/>
          <p:cNvPicPr>
            <a:picLocks noChangeAspect="1" noChangeArrowheads="1"/>
          </p:cNvPicPr>
          <p:nvPr/>
        </p:nvPicPr>
        <p:blipFill>
          <a:blip r:embed="rId7"/>
          <a:srcRect/>
          <a:stretch>
            <a:fillRect/>
          </a:stretch>
        </p:blipFill>
        <p:spPr bwMode="auto">
          <a:xfrm>
            <a:off x="0" y="6032500"/>
            <a:ext cx="9144000" cy="609600"/>
          </a:xfrm>
          <a:prstGeom prst="rect">
            <a:avLst/>
          </a:prstGeom>
          <a:noFill/>
        </p:spPr>
      </p:pic>
      <p:sp>
        <p:nvSpPr>
          <p:cNvPr id="2" name="TextBox 1"/>
          <p:cNvSpPr txBox="1"/>
          <p:nvPr/>
        </p:nvSpPr>
        <p:spPr>
          <a:xfrm>
            <a:off x="215900" y="215900"/>
            <a:ext cx="3708400" cy="330200"/>
          </a:xfrm>
          <a:prstGeom prst="rect">
            <a:avLst/>
          </a:prstGeom>
          <a:noFill/>
        </p:spPr>
        <p:txBody>
          <a:bodyPr wrap="none" lIns="0" tIns="0" rIns="0" rtlCol="0">
            <a:spAutoFit/>
          </a:bodyPr>
          <a:lstStyle/>
          <a:p>
            <a:pPr>
              <a:lnSpc>
                <a:spcPts val="2600"/>
              </a:lnSpc>
              <a:tabLst/>
            </a:pPr>
            <a:r>
              <a:rPr lang="en-US" altLang="zh-CN" sz="2004" b="1" dirty="0" smtClean="0">
                <a:solidFill>
                  <a:srgbClr val="FF0000"/>
                </a:solidFill>
                <a:latin typeface="微软雅黑" pitchFamily="18" charset="0"/>
                <a:cs typeface="微软雅黑" pitchFamily="18" charset="0"/>
              </a:rPr>
              <a:t>HOW</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dirty="0" smtClean="0">
                <a:latin typeface="Times New Roman" pitchFamily="18" charset="0"/>
                <a:cs typeface="Times New Roman" pitchFamily="18" charset="0"/>
              </a:rPr>
              <a:t> </a:t>
            </a:r>
            <a:r>
              <a:rPr lang="en-US" altLang="zh-CN" sz="2004" b="1" dirty="0" smtClean="0">
                <a:solidFill>
                  <a:srgbClr val="262626"/>
                </a:solidFill>
                <a:latin typeface="微软雅黑" pitchFamily="18" charset="0"/>
                <a:cs typeface="微软雅黑" pitchFamily="18" charset="0"/>
              </a:rPr>
              <a:t>如何办理“电商见证宝”</a:t>
            </a:r>
          </a:p>
        </p:txBody>
      </p:sp>
      <p:sp>
        <p:nvSpPr>
          <p:cNvPr id="29" name="TextBox 1"/>
          <p:cNvSpPr txBox="1"/>
          <p:nvPr/>
        </p:nvSpPr>
        <p:spPr>
          <a:xfrm>
            <a:off x="368300" y="673100"/>
            <a:ext cx="1130300" cy="254000"/>
          </a:xfrm>
          <a:prstGeom prst="rect">
            <a:avLst/>
          </a:prstGeom>
          <a:noFill/>
        </p:spPr>
        <p:txBody>
          <a:bodyPr wrap="none" lIns="0" tIns="0" rIns="0" rtlCol="0">
            <a:spAutoFit/>
          </a:bodyPr>
          <a:lstStyle/>
          <a:p>
            <a:pPr>
              <a:lnSpc>
                <a:spcPts val="2000"/>
              </a:lnSpc>
              <a:tabLst/>
            </a:pPr>
            <a:r>
              <a:rPr lang="en-US" altLang="zh-CN" sz="1596" b="1" dirty="0" smtClean="0">
                <a:solidFill>
                  <a:srgbClr val="262626"/>
                </a:solidFill>
                <a:latin typeface="微软雅黑" pitchFamily="18" charset="0"/>
                <a:cs typeface="微软雅黑" pitchFamily="18" charset="0"/>
              </a:rPr>
              <a:t>1、项目流程</a:t>
            </a:r>
          </a:p>
        </p:txBody>
      </p:sp>
      <p:sp>
        <p:nvSpPr>
          <p:cNvPr id="30" name="TextBox 1"/>
          <p:cNvSpPr txBox="1"/>
          <p:nvPr/>
        </p:nvSpPr>
        <p:spPr>
          <a:xfrm>
            <a:off x="3454400" y="5283200"/>
            <a:ext cx="1206500" cy="355600"/>
          </a:xfrm>
          <a:prstGeom prst="rect">
            <a:avLst/>
          </a:prstGeom>
          <a:noFill/>
        </p:spPr>
        <p:txBody>
          <a:bodyPr wrap="none" lIns="0" tIns="0" rIns="0" rtlCol="0">
            <a:spAutoFit/>
          </a:bodyPr>
          <a:lstStyle/>
          <a:p>
            <a:pPr>
              <a:lnSpc>
                <a:spcPts val="1300"/>
              </a:lnSpc>
              <a:tabLst/>
            </a:pPr>
            <a:r>
              <a:rPr lang="en-US" altLang="zh-CN" sz="996" dirty="0" smtClean="0">
                <a:solidFill>
                  <a:srgbClr val="262626"/>
                </a:solidFill>
                <a:latin typeface="微软雅黑" pitchFamily="18" charset="0"/>
                <a:cs typeface="微软雅黑" pitchFamily="18" charset="0"/>
              </a:rPr>
              <a:t>1、见证汇总专管户</a:t>
            </a:r>
          </a:p>
          <a:p>
            <a:pPr>
              <a:lnSpc>
                <a:spcPts val="1400"/>
              </a:lnSpc>
              <a:tabLst/>
            </a:pPr>
            <a:r>
              <a:rPr lang="en-US" altLang="zh-CN" sz="996" dirty="0" smtClean="0">
                <a:solidFill>
                  <a:srgbClr val="262626"/>
                </a:solidFill>
                <a:latin typeface="微软雅黑" pitchFamily="18" charset="0"/>
                <a:cs typeface="微软雅黑" pitchFamily="18" charset="0"/>
              </a:rPr>
              <a:t>2、平台自有资金账户</a:t>
            </a:r>
          </a:p>
        </p:txBody>
      </p:sp>
      <p:sp>
        <p:nvSpPr>
          <p:cNvPr id="31" name="TextBox 1"/>
          <p:cNvSpPr txBox="1"/>
          <p:nvPr/>
        </p:nvSpPr>
        <p:spPr>
          <a:xfrm>
            <a:off x="1803400" y="2832100"/>
            <a:ext cx="914400" cy="2286000"/>
          </a:xfrm>
          <a:prstGeom prst="rect">
            <a:avLst/>
          </a:prstGeom>
          <a:noFill/>
        </p:spPr>
        <p:txBody>
          <a:bodyPr wrap="none" lIns="0" tIns="0" rIns="0" rtlCol="0">
            <a:spAutoFit/>
          </a:bodyPr>
          <a:lstStyle/>
          <a:p>
            <a:pPr>
              <a:lnSpc>
                <a:spcPts val="1500"/>
              </a:lnSpc>
              <a:tabLst>
                <a:tab pos="139700" algn="l"/>
              </a:tabLst>
            </a:pPr>
            <a:r>
              <a:rPr lang="en-US" altLang="zh-CN" sz="1200" b="1" dirty="0" smtClean="0">
                <a:solidFill>
                  <a:srgbClr val="FFFFFF"/>
                </a:solidFill>
                <a:latin typeface="微软雅黑" pitchFamily="18" charset="0"/>
                <a:cs typeface="微软雅黑" pitchFamily="18" charset="0"/>
              </a:rPr>
              <a:t>合作意向达成</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tab pos="139700" algn="l"/>
              </a:tabLst>
            </a:pPr>
            <a:r>
              <a:rPr lang="en-US" altLang="zh-CN" dirty="0" smtClean="0"/>
              <a:t>	</a:t>
            </a:r>
            <a:r>
              <a:rPr lang="en-US" altLang="zh-CN" sz="1103" dirty="0" smtClean="0">
                <a:solidFill>
                  <a:srgbClr val="262626"/>
                </a:solidFill>
                <a:latin typeface="微软雅黑" pitchFamily="18" charset="0"/>
                <a:cs typeface="微软雅黑" pitchFamily="18" charset="0"/>
              </a:rPr>
              <a:t>项目评估</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tab pos="139700" algn="l"/>
              </a:tabLst>
            </a:pPr>
            <a:r>
              <a:rPr lang="en-US" altLang="zh-CN" dirty="0" smtClean="0"/>
              <a:t>	</a:t>
            </a:r>
            <a:r>
              <a:rPr lang="en-US" altLang="zh-CN" sz="1103" dirty="0" smtClean="0">
                <a:solidFill>
                  <a:srgbClr val="262626"/>
                </a:solidFill>
                <a:latin typeface="微软雅黑" pitchFamily="18" charset="0"/>
                <a:cs typeface="微软雅黑" pitchFamily="18" charset="0"/>
              </a:rPr>
              <a:t>需求确定</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139700" algn="l"/>
              </a:tabLst>
            </a:pPr>
            <a:r>
              <a:rPr lang="en-US" altLang="zh-CN" dirty="0" smtClean="0"/>
              <a:t>	</a:t>
            </a:r>
            <a:r>
              <a:rPr lang="en-US" altLang="zh-CN" sz="1103" dirty="0" smtClean="0">
                <a:solidFill>
                  <a:srgbClr val="262626"/>
                </a:solidFill>
                <a:latin typeface="微软雅黑" pitchFamily="18" charset="0"/>
                <a:cs typeface="微软雅黑" pitchFamily="18" charset="0"/>
              </a:rPr>
              <a:t>签署协议</a:t>
            </a:r>
          </a:p>
        </p:txBody>
      </p:sp>
      <p:sp>
        <p:nvSpPr>
          <p:cNvPr id="32" name="TextBox 1"/>
          <p:cNvSpPr txBox="1"/>
          <p:nvPr/>
        </p:nvSpPr>
        <p:spPr>
          <a:xfrm>
            <a:off x="3568700" y="2832100"/>
            <a:ext cx="952500" cy="2286000"/>
          </a:xfrm>
          <a:prstGeom prst="rect">
            <a:avLst/>
          </a:prstGeom>
          <a:noFill/>
        </p:spPr>
        <p:txBody>
          <a:bodyPr wrap="none" lIns="0" tIns="0" rIns="0" rtlCol="0">
            <a:spAutoFit/>
          </a:bodyPr>
          <a:lstStyle/>
          <a:p>
            <a:pPr>
              <a:lnSpc>
                <a:spcPts val="1500"/>
              </a:lnSpc>
              <a:tabLst>
                <a:tab pos="50800" algn="l"/>
                <a:tab pos="139700" algn="l"/>
                <a:tab pos="228600" algn="l"/>
              </a:tabLst>
            </a:pPr>
            <a:r>
              <a:rPr lang="en-US" altLang="zh-CN" dirty="0" smtClean="0"/>
              <a:t>	</a:t>
            </a:r>
            <a:r>
              <a:rPr lang="en-US" altLang="zh-CN" sz="1200" b="1" dirty="0" smtClean="0">
                <a:solidFill>
                  <a:srgbClr val="FFFFFF"/>
                </a:solidFill>
                <a:latin typeface="微软雅黑" pitchFamily="18" charset="0"/>
                <a:cs typeface="微软雅黑" pitchFamily="18" charset="0"/>
              </a:rPr>
              <a:t>内部评估立项</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tab pos="50800" algn="l"/>
                <a:tab pos="139700" algn="l"/>
                <a:tab pos="228600" algn="l"/>
              </a:tabLst>
            </a:pPr>
            <a:r>
              <a:rPr lang="en-US" altLang="zh-CN" dirty="0" smtClean="0"/>
              <a:t>		</a:t>
            </a:r>
            <a:r>
              <a:rPr lang="en-US" altLang="zh-CN" sz="1103" dirty="0" smtClean="0">
                <a:solidFill>
                  <a:srgbClr val="262626"/>
                </a:solidFill>
                <a:latin typeface="微软雅黑" pitchFamily="18" charset="0"/>
                <a:cs typeface="微软雅黑" pitchFamily="18" charset="0"/>
              </a:rPr>
              <a:t>项目立项</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50800" algn="l"/>
                <a:tab pos="139700" algn="l"/>
                <a:tab pos="228600" algn="l"/>
              </a:tabLst>
            </a:pPr>
            <a:r>
              <a:rPr lang="en-US" altLang="zh-CN" dirty="0" smtClean="0"/>
              <a:t>			</a:t>
            </a:r>
            <a:r>
              <a:rPr lang="en-US" altLang="zh-CN" sz="1103" dirty="0" smtClean="0">
                <a:solidFill>
                  <a:srgbClr val="262626"/>
                </a:solidFill>
                <a:latin typeface="微软雅黑" pitchFamily="18" charset="0"/>
                <a:cs typeface="微软雅黑" pitchFamily="18" charset="0"/>
              </a:rPr>
              <a:t>IT立项</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tab pos="50800" algn="l"/>
                <a:tab pos="139700" algn="l"/>
                <a:tab pos="228600" algn="l"/>
              </a:tabLst>
            </a:pPr>
            <a:r>
              <a:rPr lang="en-US" altLang="zh-CN" sz="1103" dirty="0" smtClean="0">
                <a:solidFill>
                  <a:srgbClr val="262626"/>
                </a:solidFill>
                <a:latin typeface="微软雅黑" pitchFamily="18" charset="0"/>
                <a:cs typeface="微软雅黑" pitchFamily="18" charset="0"/>
              </a:rPr>
              <a:t>开立对公账户</a:t>
            </a:r>
          </a:p>
        </p:txBody>
      </p:sp>
      <p:sp>
        <p:nvSpPr>
          <p:cNvPr id="33" name="TextBox 1"/>
          <p:cNvSpPr txBox="1"/>
          <p:nvPr/>
        </p:nvSpPr>
        <p:spPr>
          <a:xfrm>
            <a:off x="5130800" y="2832100"/>
            <a:ext cx="1371600" cy="2286000"/>
          </a:xfrm>
          <a:prstGeom prst="rect">
            <a:avLst/>
          </a:prstGeom>
          <a:noFill/>
        </p:spPr>
        <p:txBody>
          <a:bodyPr wrap="none" lIns="0" tIns="0" rIns="0" rtlCol="0">
            <a:spAutoFit/>
          </a:bodyPr>
          <a:lstStyle/>
          <a:p>
            <a:pPr>
              <a:lnSpc>
                <a:spcPts val="1500"/>
              </a:lnSpc>
              <a:tabLst>
                <a:tab pos="165100" algn="l"/>
                <a:tab pos="304800" algn="l"/>
              </a:tabLst>
            </a:pPr>
            <a:r>
              <a:rPr lang="en-US" altLang="zh-CN" sz="1200" b="1" dirty="0" smtClean="0">
                <a:solidFill>
                  <a:srgbClr val="FFFFFF"/>
                </a:solidFill>
                <a:latin typeface="微软雅黑" pitchFamily="18" charset="0"/>
                <a:cs typeface="微软雅黑" pitchFamily="18" charset="0"/>
              </a:rPr>
              <a:t>接口开发及网络对接</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tab pos="165100" algn="l"/>
                <a:tab pos="304800" algn="l"/>
              </a:tabLst>
            </a:pPr>
            <a:r>
              <a:rPr lang="en-US" altLang="zh-CN" dirty="0" smtClean="0"/>
              <a:t>		</a:t>
            </a:r>
            <a:r>
              <a:rPr lang="en-US" altLang="zh-CN" sz="1103" dirty="0" smtClean="0">
                <a:solidFill>
                  <a:srgbClr val="262626"/>
                </a:solidFill>
                <a:latin typeface="微软雅黑" pitchFamily="18" charset="0"/>
                <a:cs typeface="微软雅黑" pitchFamily="18" charset="0"/>
              </a:rPr>
              <a:t>网络准备</a:t>
            </a:r>
          </a:p>
          <a:p>
            <a:pPr>
              <a:lnSpc>
                <a:spcPts val="1000"/>
              </a:lnSpc>
            </a:pPr>
            <a:endParaRPr lang="en-US" altLang="zh-CN" dirty="0" smtClean="0"/>
          </a:p>
          <a:p>
            <a:pPr>
              <a:lnSpc>
                <a:spcPts val="1000"/>
              </a:lnSpc>
            </a:pPr>
            <a:endParaRPr lang="en-US" altLang="zh-CN" dirty="0" smtClean="0"/>
          </a:p>
          <a:p>
            <a:pPr>
              <a:lnSpc>
                <a:spcPts val="2300"/>
              </a:lnSpc>
              <a:tabLst>
                <a:tab pos="165100" algn="l"/>
                <a:tab pos="304800" algn="l"/>
              </a:tabLst>
            </a:pPr>
            <a:r>
              <a:rPr lang="en-US" altLang="zh-CN" dirty="0" smtClean="0"/>
              <a:t>	</a:t>
            </a:r>
            <a:r>
              <a:rPr lang="en-US" altLang="zh-CN" sz="1103" dirty="0" smtClean="0">
                <a:solidFill>
                  <a:srgbClr val="262626"/>
                </a:solidFill>
                <a:latin typeface="微软雅黑" pitchFamily="18" charset="0"/>
                <a:cs typeface="微软雅黑" pitchFamily="18" charset="0"/>
              </a:rPr>
              <a:t>平台根据我行</a:t>
            </a:r>
          </a:p>
          <a:p>
            <a:pPr>
              <a:lnSpc>
                <a:spcPts val="1600"/>
              </a:lnSpc>
              <a:tabLst>
                <a:tab pos="165100" algn="l"/>
                <a:tab pos="304800" algn="l"/>
              </a:tabLst>
            </a:pPr>
            <a:r>
              <a:rPr lang="en-US" altLang="zh-CN" dirty="0" smtClean="0"/>
              <a:t>	</a:t>
            </a:r>
            <a:r>
              <a:rPr lang="en-US" altLang="zh-CN" sz="1106" dirty="0" smtClean="0">
                <a:solidFill>
                  <a:srgbClr val="262626"/>
                </a:solidFill>
                <a:latin typeface="微软雅黑" pitchFamily="18" charset="0"/>
                <a:cs typeface="微软雅黑" pitchFamily="18" charset="0"/>
              </a:rPr>
              <a:t>接口开发程序</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800"/>
              </a:lnSpc>
              <a:tabLst>
                <a:tab pos="165100" algn="l"/>
                <a:tab pos="304800" algn="l"/>
              </a:tabLst>
            </a:pPr>
            <a:r>
              <a:rPr lang="en-US" altLang="zh-CN" dirty="0" smtClean="0"/>
              <a:t>	</a:t>
            </a:r>
            <a:r>
              <a:rPr lang="en-US" altLang="zh-CN" sz="1103" dirty="0" smtClean="0">
                <a:solidFill>
                  <a:srgbClr val="262626"/>
                </a:solidFill>
                <a:latin typeface="微软雅黑" pitchFamily="18" charset="0"/>
                <a:cs typeface="微软雅黑" pitchFamily="18" charset="0"/>
              </a:rPr>
              <a:t>双方联调测试</a:t>
            </a:r>
          </a:p>
        </p:txBody>
      </p:sp>
      <p:sp>
        <p:nvSpPr>
          <p:cNvPr id="34" name="TextBox 1"/>
          <p:cNvSpPr txBox="1"/>
          <p:nvPr/>
        </p:nvSpPr>
        <p:spPr>
          <a:xfrm>
            <a:off x="5295900" y="5626100"/>
            <a:ext cx="838200" cy="177800"/>
          </a:xfrm>
          <a:prstGeom prst="rect">
            <a:avLst/>
          </a:prstGeom>
          <a:noFill/>
        </p:spPr>
        <p:txBody>
          <a:bodyPr wrap="none" lIns="0" tIns="0" rIns="0" rtlCol="0">
            <a:spAutoFit/>
          </a:bodyPr>
          <a:lstStyle/>
          <a:p>
            <a:pPr>
              <a:lnSpc>
                <a:spcPts val="1400"/>
              </a:lnSpc>
              <a:tabLst/>
            </a:pPr>
            <a:r>
              <a:rPr lang="en-US" altLang="zh-CN" sz="1103" dirty="0" smtClean="0">
                <a:solidFill>
                  <a:srgbClr val="262626"/>
                </a:solidFill>
                <a:latin typeface="微软雅黑" pitchFamily="18" charset="0"/>
                <a:cs typeface="微软雅黑" pitchFamily="18" charset="0"/>
              </a:rPr>
              <a:t>项目验收测试</a:t>
            </a:r>
          </a:p>
        </p:txBody>
      </p:sp>
      <p:sp>
        <p:nvSpPr>
          <p:cNvPr id="35" name="TextBox 1"/>
          <p:cNvSpPr txBox="1"/>
          <p:nvPr/>
        </p:nvSpPr>
        <p:spPr>
          <a:xfrm>
            <a:off x="6946900" y="2832100"/>
            <a:ext cx="1066800" cy="2286000"/>
          </a:xfrm>
          <a:prstGeom prst="rect">
            <a:avLst/>
          </a:prstGeom>
          <a:noFill/>
        </p:spPr>
        <p:txBody>
          <a:bodyPr wrap="none" lIns="0" tIns="0" rIns="0" rtlCol="0">
            <a:spAutoFit/>
          </a:bodyPr>
          <a:lstStyle/>
          <a:p>
            <a:pPr>
              <a:lnSpc>
                <a:spcPts val="1500"/>
              </a:lnSpc>
              <a:tabLst>
                <a:tab pos="63500" algn="l"/>
                <a:tab pos="203200" algn="l"/>
              </a:tabLst>
            </a:pPr>
            <a:r>
              <a:rPr lang="en-US" altLang="zh-CN" sz="1200" b="1" dirty="0" smtClean="0">
                <a:solidFill>
                  <a:srgbClr val="FFFFFF"/>
                </a:solidFill>
                <a:latin typeface="微软雅黑" pitchFamily="18" charset="0"/>
                <a:cs typeface="微软雅黑" pitchFamily="18" charset="0"/>
              </a:rPr>
              <a:t>投产及功能开通</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tab pos="63500" algn="l"/>
                <a:tab pos="203200" algn="l"/>
              </a:tabLst>
            </a:pPr>
            <a:r>
              <a:rPr lang="en-US" altLang="zh-CN" dirty="0" smtClean="0"/>
              <a:t>		</a:t>
            </a:r>
            <a:r>
              <a:rPr lang="en-US" altLang="zh-CN" sz="1103" dirty="0" smtClean="0">
                <a:solidFill>
                  <a:srgbClr val="262626"/>
                </a:solidFill>
                <a:latin typeface="微软雅黑" pitchFamily="18" charset="0"/>
                <a:cs typeface="微软雅黑" pitchFamily="18" charset="0"/>
              </a:rPr>
              <a:t>投产上线</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tab pos="63500" algn="l"/>
                <a:tab pos="203200" algn="l"/>
              </a:tabLst>
            </a:pPr>
            <a:r>
              <a:rPr lang="en-US" altLang="zh-CN" sz="1103" dirty="0" smtClean="0">
                <a:solidFill>
                  <a:srgbClr val="262626"/>
                </a:solidFill>
                <a:latin typeface="微软雅黑" pitchFamily="18" charset="0"/>
                <a:cs typeface="微软雅黑" pitchFamily="18" charset="0"/>
              </a:rPr>
              <a:t>柜台开通服务</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63500" algn="l"/>
                <a:tab pos="203200" algn="l"/>
              </a:tabLst>
            </a:pPr>
            <a:r>
              <a:rPr lang="en-US" altLang="zh-CN" dirty="0" smtClean="0"/>
              <a:t>	</a:t>
            </a:r>
            <a:r>
              <a:rPr lang="en-US" altLang="zh-CN" sz="1103" dirty="0" smtClean="0">
                <a:solidFill>
                  <a:srgbClr val="262626"/>
                </a:solidFill>
                <a:latin typeface="微软雅黑" pitchFamily="18" charset="0"/>
                <a:cs typeface="微软雅黑" pitchFamily="18" charset="0"/>
              </a:rPr>
              <a:t>会员签约注册</a:t>
            </a:r>
          </a:p>
        </p:txBody>
      </p:sp>
      <p:sp>
        <p:nvSpPr>
          <p:cNvPr id="36" name="TextBox 1"/>
          <p:cNvSpPr txBox="1"/>
          <p:nvPr/>
        </p:nvSpPr>
        <p:spPr>
          <a:xfrm>
            <a:off x="330200" y="5740400"/>
            <a:ext cx="4610100" cy="393700"/>
          </a:xfrm>
          <a:prstGeom prst="rect">
            <a:avLst/>
          </a:prstGeom>
          <a:noFill/>
        </p:spPr>
        <p:txBody>
          <a:bodyPr wrap="none" lIns="0" tIns="0" rIns="0" rtlCol="0">
            <a:spAutoFit/>
          </a:bodyPr>
          <a:lstStyle/>
          <a:p>
            <a:pPr>
              <a:lnSpc>
                <a:spcPts val="1400"/>
              </a:lnSpc>
              <a:tabLst/>
            </a:pPr>
            <a:r>
              <a:rPr lang="en-US" altLang="zh-CN" sz="1103" dirty="0" smtClean="0">
                <a:solidFill>
                  <a:srgbClr val="000000"/>
                </a:solidFill>
                <a:latin typeface="微软雅黑" pitchFamily="18" charset="0"/>
                <a:cs typeface="微软雅黑" pitchFamily="18" charset="0"/>
              </a:rPr>
              <a:t>开发实施周期：2-4周；科技SIT测试：1周；业务UAT测试：1周</a:t>
            </a:r>
          </a:p>
          <a:p>
            <a:pPr>
              <a:lnSpc>
                <a:spcPts val="1600"/>
              </a:lnSpc>
              <a:tabLst/>
            </a:pPr>
            <a:r>
              <a:rPr lang="en-US" altLang="zh-CN" sz="1103" dirty="0" smtClean="0">
                <a:solidFill>
                  <a:srgbClr val="000000"/>
                </a:solidFill>
                <a:latin typeface="微软雅黑" pitchFamily="18" charset="0"/>
                <a:cs typeface="微软雅黑" pitchFamily="18" charset="0"/>
              </a:rPr>
              <a:t>网络对接：电商平台可采用专线或公网方式与我行“电商见证宝”系统对接</a:t>
            </a:r>
          </a:p>
        </p:txBody>
      </p:sp>
      <p:sp>
        <p:nvSpPr>
          <p:cNvPr id="37" name="TextBox 1"/>
          <p:cNvSpPr txBox="1"/>
          <p:nvPr/>
        </p:nvSpPr>
        <p:spPr>
          <a:xfrm>
            <a:off x="368300" y="1168400"/>
            <a:ext cx="7975600" cy="12954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Wingdings" pitchFamily="18" charset="0"/>
                <a:cs typeface="Wingdings"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依法成立和存续，经工商行政管理部门登记注册；</a:t>
            </a:r>
          </a:p>
          <a:p>
            <a:pPr>
              <a:lnSpc>
                <a:spcPts val="1400"/>
              </a:lnSpc>
              <a:tabLst/>
            </a:pPr>
            <a:r>
              <a:rPr lang="en-US" altLang="zh-CN" sz="1200" dirty="0" smtClean="0">
                <a:solidFill>
                  <a:srgbClr val="000000"/>
                </a:solidFill>
                <a:latin typeface="Wingdings" pitchFamily="18" charset="0"/>
                <a:cs typeface="Wingdings"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对于其成立与运营需要有权机关事先审批的，应提供电商平台正式设立的相关政府批文（分行和经营单位要确保批文</a:t>
            </a:r>
          </a:p>
          <a:p>
            <a:pPr>
              <a:lnSpc>
                <a:spcPts val="1400"/>
              </a:lnSpc>
              <a:tabLst/>
            </a:pPr>
            <a:r>
              <a:rPr lang="en-US" altLang="zh-CN" sz="1200" dirty="0" smtClean="0">
                <a:solidFill>
                  <a:srgbClr val="000000"/>
                </a:solidFill>
                <a:latin typeface="微软雅黑" pitchFamily="18" charset="0"/>
                <a:cs typeface="微软雅黑" pitchFamily="18" charset="0"/>
              </a:rPr>
              <a:t>的真实性与有效性）；</a:t>
            </a:r>
          </a:p>
          <a:p>
            <a:pPr>
              <a:lnSpc>
                <a:spcPts val="1400"/>
              </a:lnSpc>
              <a:tabLst/>
            </a:pPr>
            <a:r>
              <a:rPr lang="en-US" altLang="zh-CN" sz="1200" dirty="0" smtClean="0">
                <a:solidFill>
                  <a:srgbClr val="000000"/>
                </a:solidFill>
                <a:latin typeface="Wingdings" pitchFamily="18" charset="0"/>
                <a:cs typeface="Wingdings"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按照通信主管部门的相关规定申请获得相应的电信业务经营许可（如电信主管部门核发的</a:t>
            </a:r>
            <a:r>
              <a:rPr lang="en-US" altLang="zh-CN" sz="1200" b="1" dirty="0" smtClean="0">
                <a:solidFill>
                  <a:srgbClr val="000000"/>
                </a:solidFill>
                <a:latin typeface="微软雅黑" pitchFamily="18" charset="0"/>
                <a:cs typeface="微软雅黑" pitchFamily="18" charset="0"/>
              </a:rPr>
              <a:t>经营性ICP许可证</a:t>
            </a:r>
            <a:r>
              <a:rPr lang="en-US" altLang="zh-CN" sz="1200" dirty="0" smtClean="0">
                <a:solidFill>
                  <a:srgbClr val="000000"/>
                </a:solidFill>
                <a:latin typeface="微软雅黑" pitchFamily="18" charset="0"/>
                <a:cs typeface="微软雅黑" pitchFamily="18" charset="0"/>
              </a:rPr>
              <a:t>）；</a:t>
            </a:r>
          </a:p>
          <a:p>
            <a:pPr>
              <a:lnSpc>
                <a:spcPts val="1400"/>
              </a:lnSpc>
              <a:tabLst/>
            </a:pPr>
            <a:r>
              <a:rPr lang="en-US" altLang="zh-CN" sz="1200" dirty="0" smtClean="0">
                <a:solidFill>
                  <a:srgbClr val="000000"/>
                </a:solidFill>
                <a:latin typeface="Wingdings" pitchFamily="18" charset="0"/>
                <a:cs typeface="Wingdings"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具有较强的资金实力，实缴注册资本一般</a:t>
            </a:r>
            <a:r>
              <a:rPr lang="en-US" altLang="zh-CN" sz="1200" b="1" dirty="0" smtClean="0">
                <a:solidFill>
                  <a:srgbClr val="000000"/>
                </a:solidFill>
                <a:latin typeface="微软雅黑" pitchFamily="18" charset="0"/>
                <a:cs typeface="微软雅黑" pitchFamily="18" charset="0"/>
              </a:rPr>
              <a:t>不低于2000万</a:t>
            </a:r>
            <a:r>
              <a:rPr lang="en-US" altLang="zh-CN" sz="1200" dirty="0" smtClean="0">
                <a:solidFill>
                  <a:srgbClr val="000000"/>
                </a:solidFill>
                <a:latin typeface="微软雅黑" pitchFamily="18" charset="0"/>
                <a:cs typeface="微软雅黑" pitchFamily="18" charset="0"/>
              </a:rPr>
              <a:t>，股东背景良好;</a:t>
            </a:r>
          </a:p>
          <a:p>
            <a:pPr>
              <a:lnSpc>
                <a:spcPts val="1400"/>
              </a:lnSpc>
              <a:tabLst/>
            </a:pPr>
            <a:r>
              <a:rPr lang="en-US" altLang="zh-CN" sz="1200" dirty="0" smtClean="0">
                <a:solidFill>
                  <a:srgbClr val="000000"/>
                </a:solidFill>
                <a:latin typeface="Wingdings" pitchFamily="18" charset="0"/>
                <a:cs typeface="Wingdings" pitchFamily="18" charset="0"/>
              </a:rPr>
              <a:t></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B2B类电商平台正式注册的用户数量需</a:t>
            </a:r>
            <a:r>
              <a:rPr lang="en-US" altLang="zh-CN" sz="1200" b="1" dirty="0" smtClean="0">
                <a:solidFill>
                  <a:srgbClr val="000000"/>
                </a:solidFill>
                <a:latin typeface="微软雅黑" pitchFamily="18" charset="0"/>
                <a:cs typeface="微软雅黑" pitchFamily="18" charset="0"/>
              </a:rPr>
              <a:t>至少在5000以上</a:t>
            </a:r>
            <a:r>
              <a:rPr lang="en-US" altLang="zh-CN" sz="1200" dirty="0" smtClean="0">
                <a:solidFill>
                  <a:srgbClr val="000000"/>
                </a:solidFill>
                <a:latin typeface="微软雅黑" pitchFamily="18" charset="0"/>
                <a:cs typeface="微软雅黑" pitchFamily="18" charset="0"/>
              </a:rPr>
              <a:t>，B2C类电商平台正式注册的用户数量需至少</a:t>
            </a:r>
            <a:r>
              <a:rPr lang="en-US" altLang="zh-CN" sz="1200" b="1" dirty="0" smtClean="0">
                <a:solidFill>
                  <a:srgbClr val="000000"/>
                </a:solidFill>
                <a:latin typeface="微软雅黑" pitchFamily="18" charset="0"/>
                <a:cs typeface="微软雅黑" pitchFamily="18" charset="0"/>
              </a:rPr>
              <a:t>50万以上</a:t>
            </a:r>
            <a:r>
              <a:rPr lang="en-US" altLang="zh-CN" sz="1200" dirty="0" smtClean="0">
                <a:solidFill>
                  <a:srgbClr val="000000"/>
                </a:solidFill>
                <a:latin typeface="微软雅黑" pitchFamily="18" charset="0"/>
                <a:cs typeface="微软雅黑" pitchFamily="18" charset="0"/>
              </a:rPr>
              <a:t>（行</a:t>
            </a:r>
          </a:p>
          <a:p>
            <a:pPr>
              <a:lnSpc>
                <a:spcPts val="1400"/>
              </a:lnSpc>
              <a:tabLst/>
            </a:pPr>
            <a:r>
              <a:rPr lang="en-US" altLang="zh-CN" sz="1200" dirty="0" smtClean="0">
                <a:solidFill>
                  <a:srgbClr val="000000"/>
                </a:solidFill>
                <a:latin typeface="微软雅黑" pitchFamily="18" charset="0"/>
                <a:cs typeface="微软雅黑" pitchFamily="18" charset="0"/>
              </a:rPr>
              <a:t>业龙头企业或政府主导搭建的，不受该条件的限制）</a:t>
            </a:r>
          </a:p>
        </p:txBody>
      </p:sp>
      <p:sp>
        <p:nvSpPr>
          <p:cNvPr id="38" name="TextBox 1"/>
          <p:cNvSpPr txBox="1"/>
          <p:nvPr/>
        </p:nvSpPr>
        <p:spPr>
          <a:xfrm>
            <a:off x="7048500" y="812800"/>
            <a:ext cx="647700" cy="203200"/>
          </a:xfrm>
          <a:prstGeom prst="rect">
            <a:avLst/>
          </a:prstGeom>
          <a:noFill/>
        </p:spPr>
        <p:txBody>
          <a:bodyPr wrap="none" lIns="0" tIns="0" rIns="0" rtlCol="0">
            <a:spAutoFit/>
          </a:bodyPr>
          <a:lstStyle/>
          <a:p>
            <a:pPr>
              <a:lnSpc>
                <a:spcPts val="1600"/>
              </a:lnSpc>
              <a:tabLst/>
            </a:pPr>
            <a:r>
              <a:rPr lang="en-US" altLang="zh-CN" sz="1296" b="1" dirty="0" smtClean="0">
                <a:solidFill>
                  <a:srgbClr val="000000"/>
                </a:solidFill>
                <a:latin typeface="微软雅黑" pitchFamily="18" charset="0"/>
                <a:cs typeface="微软雅黑" pitchFamily="18" charset="0"/>
              </a:rPr>
              <a:t>准入门槛</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0" y="6032500"/>
            <a:ext cx="9144000" cy="609600"/>
          </a:xfrm>
          <a:prstGeom prst="rect">
            <a:avLst/>
          </a:prstGeom>
          <a:noFill/>
        </p:spPr>
      </p:pic>
      <p:graphicFrame>
        <p:nvGraphicFramePr>
          <p:cNvPr id="5" name="表格 4"/>
          <p:cNvGraphicFramePr>
            <a:graphicFrameLocks noGrp="1"/>
          </p:cNvGraphicFramePr>
          <p:nvPr/>
        </p:nvGraphicFramePr>
        <p:xfrm>
          <a:off x="314325" y="1009650"/>
          <a:ext cx="8677275" cy="5077561"/>
        </p:xfrm>
        <a:graphic>
          <a:graphicData uri="http://schemas.openxmlformats.org/drawingml/2006/table">
            <a:tbl>
              <a:tblPr/>
              <a:tblGrid>
                <a:gridCol w="471906"/>
                <a:gridCol w="820572"/>
                <a:gridCol w="4710303"/>
                <a:gridCol w="1350517"/>
                <a:gridCol w="1323975"/>
              </a:tblGrid>
              <a:tr h="306958">
                <a:tc>
                  <a:txBody>
                    <a:bodyPr/>
                    <a:lstStyle/>
                    <a:p>
                      <a:pPr algn="ctr"/>
                      <a:r>
                        <a:rPr lang="en-US" altLang="zh-CN" sz="1200" b="1" dirty="0" smtClean="0">
                          <a:solidFill>
                            <a:srgbClr val="FFFFFF"/>
                          </a:solidFill>
                          <a:latin typeface="微软雅黑" pitchFamily="18" charset="0"/>
                          <a:cs typeface="微软雅黑" pitchFamily="18" charset="0"/>
                        </a:rPr>
                        <a:t>序号</a:t>
                      </a:r>
                      <a:endParaRPr lang="zh-CN" altLang="en-US" sz="1200" b="1" dirty="0" smtClean="0">
                        <a:solidFill>
                          <a:srgbClr val="FFFFFF"/>
                        </a:solidFill>
                        <a:latin typeface="微软雅黑" pitchFamily="18" charset="0"/>
                        <a:cs typeface="微软雅黑" pitchFamily="18" charset="0"/>
                      </a:endParaRPr>
                    </a:p>
                  </a:txBody>
                  <a:tcPr>
                    <a:lnL w="0" cmpd="sng">
                      <a:solidFill>
                        <a:srgbClr val="BFBFBF"/>
                      </a:solidFill>
                      <a:prstDash val="solid"/>
                    </a:lnL>
                    <a:lnR w="1" cap="flat" cmpd="sng" algn="ctr">
                      <a:solidFill>
                        <a:srgbClr val="BFBFBF"/>
                      </a:solidFill>
                      <a:prstDash val="solid"/>
                      <a:round/>
                      <a:headEnd type="none" w="med" len="med"/>
                      <a:tailEnd type="none" w="med" len="med"/>
                    </a:lnR>
                    <a:lnT w="1" cmpd="sng">
                      <a:solidFill>
                        <a:srgbClr val="BFBFBF"/>
                      </a:solidFill>
                      <a:prstDash val="solid"/>
                    </a:lnT>
                    <a:lnB w="1" cap="flat" cmpd="sng" algn="ctr">
                      <a:solidFill>
                        <a:srgbClr val="BFBFBF"/>
                      </a:solidFill>
                      <a:prstDash val="solid"/>
                      <a:round/>
                      <a:headEnd type="none" w="med" len="med"/>
                      <a:tailEnd type="none" w="med" len="med"/>
                    </a:lnB>
                    <a:solidFill>
                      <a:srgbClr val="EB5404"/>
                    </a:solidFill>
                  </a:tcPr>
                </a:tc>
                <a:tc>
                  <a:txBody>
                    <a:bodyPr/>
                    <a:lstStyle/>
                    <a:p>
                      <a:pPr algn="ctr"/>
                      <a:r>
                        <a:rPr lang="en-US" altLang="zh-CN" sz="1200" b="1" dirty="0" smtClean="0">
                          <a:solidFill>
                            <a:srgbClr val="FFFFFF"/>
                          </a:solidFill>
                          <a:latin typeface="微软雅黑" pitchFamily="18" charset="0"/>
                          <a:cs typeface="微软雅黑" pitchFamily="18" charset="0"/>
                        </a:rPr>
                        <a:t>事项</a:t>
                      </a:r>
                      <a:endParaRPr lang="zh-CN" altLang="en-US" sz="1200" b="1" dirty="0" smtClean="0">
                        <a:solidFill>
                          <a:srgbClr val="FFFFFF"/>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EB5404"/>
                    </a:solidFill>
                  </a:tcPr>
                </a:tc>
                <a:tc>
                  <a:txBody>
                    <a:bodyPr/>
                    <a:lstStyle/>
                    <a:p>
                      <a:pPr algn="ctr"/>
                      <a:r>
                        <a:rPr lang="en-US" altLang="zh-CN" sz="1200" b="1" dirty="0" smtClean="0">
                          <a:solidFill>
                            <a:srgbClr val="FFFFFF"/>
                          </a:solidFill>
                          <a:latin typeface="微软雅黑" pitchFamily="18" charset="0"/>
                          <a:cs typeface="微软雅黑" pitchFamily="18" charset="0"/>
                        </a:rPr>
                        <a:t>具体内容</a:t>
                      </a:r>
                      <a:endParaRPr lang="zh-CN" altLang="en-US" sz="1200" b="1" dirty="0" smtClean="0">
                        <a:solidFill>
                          <a:srgbClr val="FFFFFF"/>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EB5404"/>
                    </a:solidFill>
                  </a:tcPr>
                </a:tc>
                <a:tc>
                  <a:txBody>
                    <a:bodyPr/>
                    <a:lstStyle/>
                    <a:p>
                      <a:pPr algn="ctr"/>
                      <a:r>
                        <a:rPr lang="en-US" altLang="zh-CN" sz="1200" b="1" dirty="0" smtClean="0">
                          <a:solidFill>
                            <a:srgbClr val="FFFFFF"/>
                          </a:solidFill>
                          <a:latin typeface="微软雅黑" pitchFamily="18" charset="0"/>
                          <a:cs typeface="微软雅黑" pitchFamily="18" charset="0"/>
                        </a:rPr>
                        <a:t>实施角色</a:t>
                      </a:r>
                      <a:endParaRPr lang="zh-CN" altLang="en-US" sz="1200" b="1" dirty="0" smtClean="0">
                        <a:solidFill>
                          <a:srgbClr val="FFFFFF"/>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EB5404"/>
                    </a:solidFill>
                  </a:tcPr>
                </a:tc>
                <a:tc>
                  <a:txBody>
                    <a:bodyPr/>
                    <a:lstStyle/>
                    <a:p>
                      <a:pPr algn="ctr"/>
                      <a:r>
                        <a:rPr lang="en-US" altLang="zh-CN" sz="1200" b="1" dirty="0" smtClean="0">
                          <a:solidFill>
                            <a:srgbClr val="FFFFFF"/>
                          </a:solidFill>
                          <a:latin typeface="微软雅黑" pitchFamily="18" charset="0"/>
                          <a:cs typeface="微软雅黑" pitchFamily="18" charset="0"/>
                        </a:rPr>
                        <a:t>输出</a:t>
                      </a:r>
                      <a:endParaRPr lang="zh-CN" altLang="en-US" sz="1200" b="1" dirty="0" smtClean="0">
                        <a:solidFill>
                          <a:srgbClr val="FFFFFF"/>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mpd="sng">
                      <a:solidFill>
                        <a:srgbClr val="BFBFBF"/>
                      </a:solidFill>
                      <a:prstDash val="soli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EB5404"/>
                    </a:solidFill>
                  </a:tcPr>
                </a:tc>
              </a:tr>
              <a:tr h="402336">
                <a:tc>
                  <a:txBody>
                    <a:bodyPr/>
                    <a:lstStyle/>
                    <a:p>
                      <a:pPr algn="ctr"/>
                      <a:r>
                        <a:rPr lang="en-US" altLang="zh-CN" sz="1103" dirty="0" smtClean="0">
                          <a:solidFill>
                            <a:srgbClr val="000000"/>
                          </a:solidFill>
                          <a:latin typeface="微软雅黑" pitchFamily="18" charset="0"/>
                          <a:cs typeface="微软雅黑" pitchFamily="18" charset="0"/>
                        </a:rPr>
                        <a:t>1</a:t>
                      </a:r>
                      <a:endParaRPr lang="zh-CN" altLang="en-US" sz="1103" dirty="0" smtClean="0">
                        <a:solidFill>
                          <a:srgbClr val="000000"/>
                        </a:solidFill>
                        <a:latin typeface="微软雅黑" pitchFamily="18" charset="0"/>
                        <a:cs typeface="微软雅黑" pitchFamily="18" charset="0"/>
                      </a:endParaRPr>
                    </a:p>
                  </a:txBody>
                  <a:tcP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项目评估</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资质调查</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经营单位按要求收集电商平台相关信息资料，对平台做必要的资质调</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查</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支行客户经理</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尽职调查报告</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r h="675385">
                <a:tc>
                  <a:txBody>
                    <a:bodyPr/>
                    <a:lstStyle/>
                    <a:p>
                      <a:pPr algn="ctr"/>
                      <a:r>
                        <a:rPr lang="en-US" altLang="zh-CN" sz="1103" dirty="0" smtClean="0">
                          <a:solidFill>
                            <a:srgbClr val="000000"/>
                          </a:solidFill>
                          <a:latin typeface="微软雅黑" pitchFamily="18" charset="0"/>
                          <a:cs typeface="微软雅黑" pitchFamily="18" charset="0"/>
                        </a:rPr>
                        <a:t>2</a:t>
                      </a:r>
                      <a:endParaRPr lang="zh-CN" altLang="en-US" sz="1103" dirty="0" smtClean="0">
                        <a:solidFill>
                          <a:srgbClr val="000000"/>
                        </a:solidFill>
                        <a:latin typeface="微软雅黑" pitchFamily="18" charset="0"/>
                        <a:cs typeface="微软雅黑" pitchFamily="18" charset="0"/>
                      </a:endParaRPr>
                    </a:p>
                  </a:txBody>
                  <a:tcPr anchor="ct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需求确定</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分行网金业务部门对项目进行初步评估，与电商平台详细沟通需求，</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初步确定所需要的适用模式、主要的服务功能点，并对项目预期收益</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做出评估</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分行产品经理、支</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行客户经理</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项目立项申请表</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项目功能申请表</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r h="603504">
                <a:tc>
                  <a:txBody>
                    <a:bodyPr/>
                    <a:lstStyle/>
                    <a:p>
                      <a:pPr algn="ctr"/>
                      <a:r>
                        <a:rPr lang="en-US" altLang="zh-CN" sz="1106" dirty="0" smtClean="0">
                          <a:solidFill>
                            <a:srgbClr val="000000"/>
                          </a:solidFill>
                          <a:latin typeface="微软雅黑" pitchFamily="18" charset="0"/>
                          <a:cs typeface="微软雅黑" pitchFamily="18" charset="0"/>
                        </a:rPr>
                        <a:t>3</a:t>
                      </a:r>
                      <a:endParaRPr lang="zh-CN" altLang="en-US" sz="1106" dirty="0" smtClean="0">
                        <a:solidFill>
                          <a:srgbClr val="000000"/>
                        </a:solidFill>
                        <a:latin typeface="微软雅黑" pitchFamily="18" charset="0"/>
                        <a:cs typeface="微软雅黑" pitchFamily="18" charset="0"/>
                      </a:endParaRPr>
                    </a:p>
                  </a:txBody>
                  <a:tcP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分行审批</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立项</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分行网金业务主管部门发起EOA立项申请，并与电商平台签署协议，</a:t>
                      </a:r>
                      <a:endParaRPr lang="zh-CN" altLang="en-US" sz="1103" dirty="0" smtClean="0">
                        <a:solidFill>
                          <a:srgbClr val="000000"/>
                        </a:solidFill>
                        <a:latin typeface="微软雅黑" pitchFamily="18" charset="0"/>
                        <a:cs typeface="微软雅黑" pitchFamily="18" charset="0"/>
                      </a:endParaRPr>
                    </a:p>
                    <a:p>
                      <a:pPr algn="ctr"/>
                      <a:r>
                        <a:rPr lang="en-US" altLang="zh-CN" sz="1106" dirty="0" smtClean="0">
                          <a:solidFill>
                            <a:srgbClr val="000000"/>
                          </a:solidFill>
                          <a:latin typeface="微软雅黑" pitchFamily="18" charset="0"/>
                          <a:cs typeface="微软雅黑" pitchFamily="18" charset="0"/>
                        </a:rPr>
                        <a:t>总行网金业务主管部门（电子商务金融团队）负责业务立项审批；审</a:t>
                      </a:r>
                      <a:endParaRPr lang="zh-CN" altLang="en-US" sz="1106"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批通过将程序接口给对方科技</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分行网金业务部门</a:t>
                      </a:r>
                      <a:endParaRPr lang="zh-CN" altLang="en-US" sz="1103" dirty="0" smtClean="0">
                        <a:solidFill>
                          <a:srgbClr val="000000"/>
                        </a:solidFill>
                        <a:latin typeface="微软雅黑" pitchFamily="18" charset="0"/>
                        <a:cs typeface="微软雅黑" pitchFamily="18" charset="0"/>
                      </a:endParaRPr>
                    </a:p>
                    <a:p>
                      <a:pPr algn="ctr"/>
                      <a:r>
                        <a:rPr lang="en-US" altLang="zh-CN" sz="1106" dirty="0" smtClean="0">
                          <a:solidFill>
                            <a:srgbClr val="000000"/>
                          </a:solidFill>
                          <a:latin typeface="微软雅黑" pitchFamily="18" charset="0"/>
                          <a:cs typeface="微软雅黑" pitchFamily="18" charset="0"/>
                        </a:rPr>
                        <a:t>产品经理、总行网</a:t>
                      </a:r>
                      <a:endParaRPr lang="zh-CN" altLang="en-US" sz="1106"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金部产品经理</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项目立项EOA审</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批通过结果</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r h="675386">
                <a:tc>
                  <a:txBody>
                    <a:bodyPr/>
                    <a:lstStyle/>
                    <a:p>
                      <a:pPr algn="ctr"/>
                      <a:r>
                        <a:rPr lang="en-US" altLang="zh-CN" sz="1103" dirty="0" smtClean="0">
                          <a:solidFill>
                            <a:srgbClr val="000000"/>
                          </a:solidFill>
                          <a:latin typeface="微软雅黑" pitchFamily="18" charset="0"/>
                          <a:cs typeface="微软雅黑" pitchFamily="18" charset="0"/>
                        </a:rPr>
                        <a:t>4</a:t>
                      </a:r>
                      <a:endParaRPr lang="zh-CN" altLang="en-US" sz="1103" dirty="0" smtClean="0">
                        <a:solidFill>
                          <a:srgbClr val="000000"/>
                        </a:solidFill>
                        <a:latin typeface="微软雅黑" pitchFamily="18" charset="0"/>
                        <a:cs typeface="微软雅黑" pitchFamily="18" charset="0"/>
                      </a:endParaRPr>
                    </a:p>
                  </a:txBody>
                  <a:tcPr anchor="ct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电商平台</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开户</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业务立项审批通过后，分行即可协调平台开立相应的银行账户，通常</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需开立两个一般结算账户（其中一个将作为见证汇总专管户用于存放</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会员交易资金，另一个一般结算账户用于存放平台自有资金）</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经办分行运营部柜</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员、支行客户经理</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开户完成</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r h="804671">
                <a:tc>
                  <a:txBody>
                    <a:bodyPr/>
                    <a:lstStyle/>
                    <a:p>
                      <a:pPr algn="ctr"/>
                      <a:r>
                        <a:rPr lang="en-US" altLang="zh-CN" sz="1103" dirty="0" smtClean="0">
                          <a:solidFill>
                            <a:srgbClr val="000000"/>
                          </a:solidFill>
                          <a:latin typeface="微软雅黑" pitchFamily="18" charset="0"/>
                          <a:cs typeface="微软雅黑" pitchFamily="18" charset="0"/>
                        </a:rPr>
                        <a:t>5</a:t>
                      </a:r>
                      <a:endParaRPr lang="zh-CN" altLang="en-US" sz="1103" dirty="0" smtClean="0">
                        <a:solidFill>
                          <a:srgbClr val="000000"/>
                        </a:solidFill>
                        <a:latin typeface="微软雅黑" pitchFamily="18" charset="0"/>
                        <a:cs typeface="微软雅黑" pitchFamily="18" charset="0"/>
                      </a:endParaRPr>
                    </a:p>
                  </a:txBody>
                  <a:tcPr anchor="ct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开发和网</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络准备</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业务立项审批通过后，分行网金业务主管部门发起IT立项，总行科技</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开发中心负责分配接口和测试环境，分行科技运营部负责准备网络对</a:t>
                      </a:r>
                      <a:endParaRPr lang="zh-CN" altLang="en-US" sz="1103" dirty="0" smtClean="0">
                        <a:solidFill>
                          <a:srgbClr val="000000"/>
                        </a:solidFill>
                        <a:latin typeface="微软雅黑" pitchFamily="18" charset="0"/>
                        <a:cs typeface="微软雅黑" pitchFamily="18" charset="0"/>
                      </a:endParaRPr>
                    </a:p>
                    <a:p>
                      <a:pPr algn="l"/>
                      <a:r>
                        <a:rPr lang="en-US" altLang="zh-CN" sz="1106" dirty="0" smtClean="0">
                          <a:solidFill>
                            <a:srgbClr val="000000"/>
                          </a:solidFill>
                          <a:latin typeface="微软雅黑" pitchFamily="18" charset="0"/>
                          <a:cs typeface="微软雅黑" pitchFamily="18" charset="0"/>
                        </a:rPr>
                        <a:t>接</a:t>
                      </a:r>
                      <a:endParaRPr lang="zh-CN" altLang="en-US" sz="1106"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总分行网金部产品</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经理、电商平台科</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技开发人员、总/</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分行科技人员</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网络对接完成</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r h="804672">
                <a:tc>
                  <a:txBody>
                    <a:bodyPr/>
                    <a:lstStyle/>
                    <a:p>
                      <a:pPr algn="ctr"/>
                      <a:r>
                        <a:rPr lang="en-US" altLang="zh-CN" sz="1103" dirty="0" smtClean="0">
                          <a:solidFill>
                            <a:srgbClr val="000000"/>
                          </a:solidFill>
                          <a:latin typeface="微软雅黑" pitchFamily="18" charset="0"/>
                          <a:cs typeface="微软雅黑" pitchFamily="18" charset="0"/>
                        </a:rPr>
                        <a:t>6</a:t>
                      </a:r>
                      <a:endParaRPr lang="zh-CN" altLang="en-US" sz="1103" dirty="0" smtClean="0">
                        <a:solidFill>
                          <a:srgbClr val="000000"/>
                        </a:solidFill>
                        <a:latin typeface="微软雅黑" pitchFamily="18" charset="0"/>
                        <a:cs typeface="微软雅黑" pitchFamily="18" charset="0"/>
                      </a:endParaRPr>
                    </a:p>
                  </a:txBody>
                  <a:tcPr anchor="ct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程序联调</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测试投产</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电商平台根据我行提供的接口进行开发、联调、测试</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总分行科技开发人</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员，电商平台科技</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开发人员</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系统测试报告</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业务验收报告</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业务投产验证</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报告</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r h="804646">
                <a:tc>
                  <a:txBody>
                    <a:bodyPr/>
                    <a:lstStyle/>
                    <a:p>
                      <a:pPr algn="ctr"/>
                      <a:r>
                        <a:rPr lang="en-US" altLang="zh-CN" sz="1103" dirty="0" smtClean="0">
                          <a:solidFill>
                            <a:srgbClr val="000000"/>
                          </a:solidFill>
                          <a:latin typeface="微软雅黑" pitchFamily="18" charset="0"/>
                          <a:cs typeface="微软雅黑" pitchFamily="18" charset="0"/>
                        </a:rPr>
                        <a:t>7</a:t>
                      </a:r>
                      <a:endParaRPr lang="zh-CN" altLang="en-US" sz="1103" dirty="0" smtClean="0">
                        <a:solidFill>
                          <a:srgbClr val="000000"/>
                        </a:solidFill>
                        <a:latin typeface="微软雅黑" pitchFamily="18" charset="0"/>
                        <a:cs typeface="微软雅黑" pitchFamily="18" charset="0"/>
                      </a:endParaRPr>
                    </a:p>
                  </a:txBody>
                  <a:tcPr anchor="ct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mpd="sng">
                      <a:solidFill>
                        <a:srgbClr val="BFBFBF"/>
                      </a:solidFill>
                      <a:prstDash val="soli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投产上线</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总行产品经理验验收“系统测试报告”、“业务验收测试报告”、</a:t>
                      </a:r>
                      <a:endParaRPr lang="zh-CN" altLang="en-US" sz="1103" dirty="0" smtClean="0">
                        <a:solidFill>
                          <a:srgbClr val="000000"/>
                        </a:solidFill>
                        <a:latin typeface="微软雅黑" pitchFamily="18" charset="0"/>
                        <a:cs typeface="微软雅黑" pitchFamily="18" charset="0"/>
                      </a:endParaRPr>
                    </a:p>
                    <a:p>
                      <a:pPr algn="l"/>
                      <a:r>
                        <a:rPr lang="en-US" altLang="zh-CN" sz="1106" dirty="0" smtClean="0">
                          <a:solidFill>
                            <a:srgbClr val="000000"/>
                          </a:solidFill>
                          <a:latin typeface="微软雅黑" pitchFamily="18" charset="0"/>
                          <a:cs typeface="微软雅黑" pitchFamily="18" charset="0"/>
                        </a:rPr>
                        <a:t>“业务投产验证安排”并发起EOA投产申请，总行网金电子商务团</a:t>
                      </a:r>
                      <a:endParaRPr lang="zh-CN" altLang="en-US" sz="1106"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队业务与开发人员共同审批；审批通过，我行与电商平台将在</a:t>
                      </a:r>
                      <a:r>
                        <a:rPr lang="en-US" altLang="zh-CN" sz="1103" b="1" dirty="0" smtClean="0">
                          <a:solidFill>
                            <a:srgbClr val="FF0000"/>
                          </a:solidFill>
                          <a:latin typeface="微软雅黑" pitchFamily="18" charset="0"/>
                          <a:cs typeface="微软雅黑" pitchFamily="18" charset="0"/>
                        </a:rPr>
                        <a:t>每周四</a:t>
                      </a:r>
                      <a:endParaRPr lang="zh-CN" altLang="en-US" sz="1103" b="1" dirty="0" smtClean="0">
                        <a:solidFill>
                          <a:srgbClr val="FF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安排投产。投产后，分行协调客户前往柜面开通见证宝服务。</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总行产品经理、科</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技开发人员、支行</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客户经理</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投产EOA审批通</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过结果，柜面完</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成签约</a:t>
                      </a:r>
                      <a:endParaRPr lang="zh-CN" altLang="en-US" sz="1103" dirty="0" smtClean="0">
                        <a:solidFill>
                          <a:srgbClr val="000000"/>
                        </a:solidFill>
                        <a:latin typeface="微软雅黑" pitchFamily="18" charset="0"/>
                        <a:cs typeface="微软雅黑" pitchFamily="18" charset="0"/>
                      </a:endParaRPr>
                    </a:p>
                  </a:txBody>
                  <a:tcPr anchor="ct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bl>
          </a:graphicData>
        </a:graphic>
      </p:graphicFrame>
      <p:sp>
        <p:nvSpPr>
          <p:cNvPr id="2" name="TextBox 1"/>
          <p:cNvSpPr txBox="1"/>
          <p:nvPr/>
        </p:nvSpPr>
        <p:spPr>
          <a:xfrm>
            <a:off x="431800" y="647700"/>
            <a:ext cx="1943100" cy="254000"/>
          </a:xfrm>
          <a:prstGeom prst="rect">
            <a:avLst/>
          </a:prstGeom>
          <a:noFill/>
        </p:spPr>
        <p:txBody>
          <a:bodyPr wrap="none" lIns="0" tIns="0" rIns="0" rtlCol="0">
            <a:spAutoFit/>
          </a:bodyPr>
          <a:lstStyle/>
          <a:p>
            <a:pPr>
              <a:lnSpc>
                <a:spcPts val="2000"/>
              </a:lnSpc>
              <a:tabLst/>
            </a:pPr>
            <a:r>
              <a:rPr lang="en-US" altLang="zh-CN" sz="1596" b="1" dirty="0" smtClean="0">
                <a:solidFill>
                  <a:srgbClr val="262626"/>
                </a:solidFill>
                <a:latin typeface="微软雅黑" pitchFamily="18" charset="0"/>
                <a:cs typeface="微软雅黑" pitchFamily="18" charset="0"/>
              </a:rPr>
              <a:t>2、项目实施具体解释</a:t>
            </a:r>
          </a:p>
        </p:txBody>
      </p:sp>
      <p:sp>
        <p:nvSpPr>
          <p:cNvPr id="6" name="TextBox 1"/>
          <p:cNvSpPr txBox="1"/>
          <p:nvPr/>
        </p:nvSpPr>
        <p:spPr>
          <a:xfrm>
            <a:off x="215900" y="203200"/>
            <a:ext cx="3708400" cy="330200"/>
          </a:xfrm>
          <a:prstGeom prst="rect">
            <a:avLst/>
          </a:prstGeom>
          <a:noFill/>
        </p:spPr>
        <p:txBody>
          <a:bodyPr wrap="none" lIns="0" tIns="0" rIns="0" rtlCol="0">
            <a:spAutoFit/>
          </a:bodyPr>
          <a:lstStyle/>
          <a:p>
            <a:pPr>
              <a:lnSpc>
                <a:spcPts val="2600"/>
              </a:lnSpc>
              <a:tabLst/>
            </a:pPr>
            <a:r>
              <a:rPr lang="en-US" altLang="zh-CN" sz="2004" b="1" dirty="0" smtClean="0">
                <a:solidFill>
                  <a:srgbClr val="FF0000"/>
                </a:solidFill>
                <a:latin typeface="微软雅黑" pitchFamily="18" charset="0"/>
                <a:cs typeface="微软雅黑" pitchFamily="18" charset="0"/>
              </a:rPr>
              <a:t>HOW</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dirty="0" smtClean="0">
                <a:latin typeface="Times New Roman" pitchFamily="18" charset="0"/>
                <a:cs typeface="Times New Roman" pitchFamily="18" charset="0"/>
              </a:rPr>
              <a:t> </a:t>
            </a:r>
            <a:r>
              <a:rPr lang="en-US" altLang="zh-CN" sz="2004" b="1" dirty="0" smtClean="0">
                <a:solidFill>
                  <a:srgbClr val="262626"/>
                </a:solidFill>
                <a:latin typeface="微软雅黑" pitchFamily="18" charset="0"/>
                <a:cs typeface="微软雅黑" pitchFamily="18" charset="0"/>
              </a:rPr>
              <a:t>如何办理“电商见证宝”</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296862" y="1077975"/>
            <a:ext cx="5148008" cy="25400"/>
          </a:xfrm>
          <a:custGeom>
            <a:avLst/>
            <a:gdLst>
              <a:gd name="connsiteX0" fmla="*/ 6350 w 5148008"/>
              <a:gd name="connsiteY0" fmla="*/ 6350 h 25400"/>
              <a:gd name="connsiteX1" fmla="*/ 5141658 w 5148008"/>
              <a:gd name="connsiteY1" fmla="*/ 6350 h 25400"/>
            </a:gdLst>
            <a:ahLst/>
            <a:cxnLst>
              <a:cxn ang="0">
                <a:pos x="connsiteX0" y="connsiteY0"/>
              </a:cxn>
              <a:cxn ang="1">
                <a:pos x="connsiteX1" y="connsiteY1"/>
              </a:cxn>
            </a:cxnLst>
            <a:rect l="l" t="t" r="r" b="b"/>
            <a:pathLst>
              <a:path w="5148008" h="25400">
                <a:moveTo>
                  <a:pt x="6350" y="6350"/>
                </a:moveTo>
                <a:lnTo>
                  <a:pt x="5141658" y="6350"/>
                </a:lnTo>
              </a:path>
            </a:pathLst>
          </a:custGeom>
          <a:ln w="12700">
            <a:solidFill>
              <a:srgbClr val="F8964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296862" y="4095496"/>
            <a:ext cx="5148008" cy="25400"/>
          </a:xfrm>
          <a:custGeom>
            <a:avLst/>
            <a:gdLst>
              <a:gd name="connsiteX0" fmla="*/ 6350 w 5148008"/>
              <a:gd name="connsiteY0" fmla="*/ 6350 h 25400"/>
              <a:gd name="connsiteX1" fmla="*/ 5141658 w 5148008"/>
              <a:gd name="connsiteY1" fmla="*/ 6350 h 25400"/>
            </a:gdLst>
            <a:ahLst/>
            <a:cxnLst>
              <a:cxn ang="0">
                <a:pos x="connsiteX0" y="connsiteY0"/>
              </a:cxn>
              <a:cxn ang="1">
                <a:pos x="connsiteX1" y="connsiteY1"/>
              </a:cxn>
            </a:cxnLst>
            <a:rect l="l" t="t" r="r" b="b"/>
            <a:pathLst>
              <a:path w="5148008" h="25400">
                <a:moveTo>
                  <a:pt x="6350" y="6350"/>
                </a:moveTo>
                <a:lnTo>
                  <a:pt x="5141658" y="6350"/>
                </a:lnTo>
              </a:path>
            </a:pathLst>
          </a:custGeom>
          <a:ln w="12700">
            <a:solidFill>
              <a:srgbClr val="F8964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0" y="6032500"/>
            <a:ext cx="9144000" cy="609600"/>
          </a:xfrm>
          <a:prstGeom prst="rect">
            <a:avLst/>
          </a:prstGeom>
          <a:noFill/>
        </p:spPr>
      </p:pic>
      <p:graphicFrame>
        <p:nvGraphicFramePr>
          <p:cNvPr id="7" name="表格 4"/>
          <p:cNvGraphicFramePr>
            <a:graphicFrameLocks noGrp="1"/>
          </p:cNvGraphicFramePr>
          <p:nvPr/>
        </p:nvGraphicFramePr>
        <p:xfrm>
          <a:off x="301625" y="4526026"/>
          <a:ext cx="7270622" cy="1251140"/>
        </p:xfrm>
        <a:graphic>
          <a:graphicData uri="http://schemas.openxmlformats.org/drawingml/2006/table">
            <a:tbl>
              <a:tblPr/>
              <a:tblGrid>
                <a:gridCol w="1413764"/>
                <a:gridCol w="1346326"/>
                <a:gridCol w="1279143"/>
                <a:gridCol w="1009777"/>
                <a:gridCol w="942466"/>
                <a:gridCol w="1279144"/>
              </a:tblGrid>
              <a:tr h="245236">
                <a:tc>
                  <a:txBody>
                    <a:bodyPr/>
                    <a:lstStyle/>
                    <a:p>
                      <a:pPr algn="ctr"/>
                      <a:r>
                        <a:rPr lang="en-US" altLang="zh-CN" sz="1103" b="1" dirty="0" smtClean="0">
                          <a:solidFill>
                            <a:srgbClr val="FFFFFF"/>
                          </a:solidFill>
                          <a:latin typeface="微软雅黑" pitchFamily="18" charset="0"/>
                          <a:cs typeface="微软雅黑" pitchFamily="18" charset="0"/>
                        </a:rPr>
                        <a:t>代付渠道</a:t>
                      </a:r>
                      <a:endParaRPr lang="zh-CN" altLang="en-US" sz="1103" b="1" dirty="0" smtClean="0">
                        <a:solidFill>
                          <a:srgbClr val="FFFFFF"/>
                        </a:solidFill>
                        <a:latin typeface="微软雅黑" pitchFamily="18" charset="0"/>
                        <a:cs typeface="微软雅黑" pitchFamily="18" charset="0"/>
                      </a:endParaRPr>
                    </a:p>
                  </a:txBody>
                  <a:tcPr>
                    <a:lnL w="0" cmpd="sng">
                      <a:solidFill>
                        <a:srgbClr val="BFBFBF"/>
                      </a:solidFill>
                      <a:prstDash val="solid"/>
                    </a:lnL>
                    <a:lnR w="1" cap="flat" cmpd="sng" algn="ctr">
                      <a:solidFill>
                        <a:srgbClr val="BFBFBF"/>
                      </a:solidFill>
                      <a:prstDash val="solid"/>
                      <a:round/>
                      <a:headEnd type="none" w="med" len="med"/>
                      <a:tailEnd type="none" w="med" len="med"/>
                    </a:lnR>
                    <a:lnT w="1" cmpd="sng">
                      <a:solidFill>
                        <a:srgbClr val="BFBFBF"/>
                      </a:solidFill>
                      <a:prstDash val="solid"/>
                    </a:lnT>
                    <a:lnB w="1" cap="flat" cmpd="sng" algn="ctr">
                      <a:solidFill>
                        <a:srgbClr val="BFBFBF"/>
                      </a:solidFill>
                      <a:prstDash val="solid"/>
                      <a:round/>
                      <a:headEnd type="none" w="med" len="med"/>
                      <a:tailEnd type="none" w="med" len="med"/>
                    </a:lnB>
                    <a:solidFill>
                      <a:srgbClr val="EB5404"/>
                    </a:solidFill>
                  </a:tcPr>
                </a:tc>
                <a:tc>
                  <a:txBody>
                    <a:bodyPr/>
                    <a:lstStyle/>
                    <a:p>
                      <a:pPr algn="ctr"/>
                      <a:r>
                        <a:rPr lang="en-US" altLang="zh-CN" sz="1103" b="1" dirty="0" smtClean="0">
                          <a:solidFill>
                            <a:srgbClr val="FFFFFF"/>
                          </a:solidFill>
                          <a:latin typeface="微软雅黑" pitchFamily="18" charset="0"/>
                          <a:cs typeface="微软雅黑" pitchFamily="18" charset="0"/>
                        </a:rPr>
                        <a:t>运行时间</a:t>
                      </a:r>
                      <a:endParaRPr lang="zh-CN" altLang="en-US" sz="1103" b="1" dirty="0" smtClean="0">
                        <a:solidFill>
                          <a:srgbClr val="FFFFFF"/>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EB5404"/>
                    </a:solidFill>
                  </a:tcPr>
                </a:tc>
                <a:tc>
                  <a:txBody>
                    <a:bodyPr/>
                    <a:lstStyle/>
                    <a:p>
                      <a:pPr algn="ctr"/>
                      <a:r>
                        <a:rPr lang="en-US" altLang="zh-CN" sz="1103" b="1" dirty="0" smtClean="0">
                          <a:solidFill>
                            <a:srgbClr val="FFFFFF"/>
                          </a:solidFill>
                          <a:latin typeface="微软雅黑" pitchFamily="18" charset="0"/>
                          <a:cs typeface="微软雅黑" pitchFamily="18" charset="0"/>
                        </a:rPr>
                        <a:t>收款账户类型</a:t>
                      </a:r>
                      <a:endParaRPr lang="zh-CN" altLang="en-US" sz="1103" b="1" dirty="0" smtClean="0">
                        <a:solidFill>
                          <a:srgbClr val="FFFFFF"/>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EB5404"/>
                    </a:solidFill>
                  </a:tcPr>
                </a:tc>
                <a:tc>
                  <a:txBody>
                    <a:bodyPr/>
                    <a:lstStyle/>
                    <a:p>
                      <a:pPr algn="ctr"/>
                      <a:r>
                        <a:rPr lang="en-US" altLang="zh-CN" sz="1103" b="1" dirty="0" smtClean="0">
                          <a:solidFill>
                            <a:srgbClr val="FFFFFF"/>
                          </a:solidFill>
                          <a:latin typeface="微软雅黑" pitchFamily="18" charset="0"/>
                          <a:cs typeface="微软雅黑" pitchFamily="18" charset="0"/>
                        </a:rPr>
                        <a:t>银行范围</a:t>
                      </a:r>
                      <a:endParaRPr lang="zh-CN" altLang="en-US" sz="1103" b="1" dirty="0" smtClean="0">
                        <a:solidFill>
                          <a:srgbClr val="FFFFFF"/>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EB5404"/>
                    </a:solidFill>
                  </a:tcPr>
                </a:tc>
                <a:tc>
                  <a:txBody>
                    <a:bodyPr/>
                    <a:lstStyle/>
                    <a:p>
                      <a:pPr algn="ctr"/>
                      <a:r>
                        <a:rPr lang="en-US" altLang="zh-CN" sz="1103" b="1" dirty="0" smtClean="0">
                          <a:solidFill>
                            <a:srgbClr val="FFFFFF"/>
                          </a:solidFill>
                          <a:latin typeface="微软雅黑" pitchFamily="18" charset="0"/>
                          <a:cs typeface="微软雅黑" pitchFamily="18" charset="0"/>
                        </a:rPr>
                        <a:t>划付金额</a:t>
                      </a:r>
                      <a:endParaRPr lang="zh-CN" altLang="en-US" sz="1103" b="1" dirty="0" smtClean="0">
                        <a:solidFill>
                          <a:srgbClr val="FFFFFF"/>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EB5404"/>
                    </a:solidFill>
                  </a:tcPr>
                </a:tc>
                <a:tc>
                  <a:txBody>
                    <a:bodyPr/>
                    <a:lstStyle/>
                    <a:p>
                      <a:pPr algn="ctr"/>
                      <a:r>
                        <a:rPr lang="en-US" altLang="zh-CN" sz="1103" b="1" dirty="0" smtClean="0">
                          <a:solidFill>
                            <a:srgbClr val="FFFFFF"/>
                          </a:solidFill>
                          <a:latin typeface="微软雅黑" pitchFamily="18" charset="0"/>
                          <a:cs typeface="微软雅黑" pitchFamily="18" charset="0"/>
                        </a:rPr>
                        <a:t>渠道费用成本</a:t>
                      </a:r>
                      <a:endParaRPr lang="zh-CN" altLang="en-US" sz="1103" b="1" dirty="0" smtClean="0">
                        <a:solidFill>
                          <a:srgbClr val="FFFFFF"/>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mpd="sng">
                      <a:solidFill>
                        <a:srgbClr val="BFBFBF"/>
                      </a:solidFill>
                      <a:prstDash val="soli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EB5404"/>
                    </a:solidFill>
                  </a:tcPr>
                </a:tc>
              </a:tr>
              <a:tr h="208280">
                <a:tc>
                  <a:txBody>
                    <a:bodyPr/>
                    <a:lstStyle/>
                    <a:p>
                      <a:pPr algn="ctr"/>
                      <a:r>
                        <a:rPr lang="en-US" altLang="zh-CN" sz="1103" dirty="0" smtClean="0">
                          <a:solidFill>
                            <a:srgbClr val="000000"/>
                          </a:solidFill>
                          <a:latin typeface="微软雅黑" pitchFamily="18" charset="0"/>
                          <a:cs typeface="微软雅黑" pitchFamily="18" charset="0"/>
                        </a:rPr>
                        <a:t>中国银联</a:t>
                      </a:r>
                      <a:endParaRPr lang="zh-CN" altLang="en-US" sz="1103" dirty="0" smtClean="0">
                        <a:solidFill>
                          <a:srgbClr val="000000"/>
                        </a:solidFill>
                        <a:latin typeface="微软雅黑" pitchFamily="18" charset="0"/>
                        <a:cs typeface="微软雅黑" pitchFamily="18" charset="0"/>
                      </a:endParaRPr>
                    </a:p>
                  </a:txBody>
                  <a:tcP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7*24</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银联卡</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所有</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＜1000万</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0.2元/笔</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r h="208280">
                <a:tc>
                  <a:txBody>
                    <a:bodyPr/>
                    <a:lstStyle/>
                    <a:p>
                      <a:pPr algn="ctr"/>
                      <a:r>
                        <a:rPr lang="en-US" altLang="zh-CN" sz="1103" dirty="0" smtClean="0">
                          <a:solidFill>
                            <a:srgbClr val="000000"/>
                          </a:solidFill>
                          <a:latin typeface="微软雅黑" pitchFamily="18" charset="0"/>
                          <a:cs typeface="微软雅黑" pitchFamily="18" charset="0"/>
                        </a:rPr>
                        <a:t>超级网银</a:t>
                      </a:r>
                      <a:endParaRPr lang="zh-CN" altLang="en-US" sz="1103" dirty="0" smtClean="0">
                        <a:solidFill>
                          <a:srgbClr val="000000"/>
                        </a:solidFill>
                        <a:latin typeface="微软雅黑" pitchFamily="18" charset="0"/>
                        <a:cs typeface="微软雅黑" pitchFamily="18" charset="0"/>
                      </a:endParaRPr>
                    </a:p>
                  </a:txBody>
                  <a:tcP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7*24</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所有</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部分</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≤5万元</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0元/笔</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r h="335279">
                <a:tc>
                  <a:txBody>
                    <a:bodyPr/>
                    <a:lstStyle/>
                    <a:p>
                      <a:pPr algn="ctr"/>
                      <a:r>
                        <a:rPr lang="en-US" altLang="zh-CN" sz="1103" dirty="0" smtClean="0">
                          <a:solidFill>
                            <a:srgbClr val="000000"/>
                          </a:solidFill>
                          <a:latin typeface="微软雅黑" pitchFamily="18" charset="0"/>
                          <a:cs typeface="微软雅黑" pitchFamily="18" charset="0"/>
                        </a:rPr>
                        <a:t>深圳同城支付</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（实时贷记）</a:t>
                      </a:r>
                      <a:endParaRPr lang="zh-CN" altLang="en-US" sz="1103" dirty="0" smtClean="0">
                        <a:solidFill>
                          <a:srgbClr val="000000"/>
                        </a:solidFill>
                        <a:latin typeface="微软雅黑" pitchFamily="18" charset="0"/>
                        <a:cs typeface="微软雅黑" pitchFamily="18" charset="0"/>
                      </a:endParaRPr>
                    </a:p>
                  </a:txBody>
                  <a:tcP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7*24</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所有</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部分</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无限额</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3元/笔</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r h="335343">
                <a:tc>
                  <a:txBody>
                    <a:bodyPr/>
                    <a:lstStyle/>
                    <a:p>
                      <a:pPr algn="ctr"/>
                      <a:r>
                        <a:rPr lang="en-US" altLang="zh-CN" sz="1103" dirty="0" smtClean="0">
                          <a:solidFill>
                            <a:srgbClr val="000000"/>
                          </a:solidFill>
                          <a:latin typeface="微软雅黑" pitchFamily="18" charset="0"/>
                          <a:cs typeface="微软雅黑" pitchFamily="18" charset="0"/>
                        </a:rPr>
                        <a:t>大额支付系统</a:t>
                      </a:r>
                      <a:endParaRPr lang="zh-CN" altLang="en-US" sz="1103" dirty="0" smtClean="0">
                        <a:solidFill>
                          <a:srgbClr val="000000"/>
                        </a:solidFill>
                        <a:latin typeface="微软雅黑" pitchFamily="18" charset="0"/>
                        <a:cs typeface="微软雅黑" pitchFamily="18" charset="0"/>
                      </a:endParaRPr>
                    </a:p>
                    <a:p>
                      <a:pPr algn="ctr"/>
                      <a:r>
                        <a:rPr lang="en-US" altLang="zh-CN" sz="1103" dirty="0" smtClean="0">
                          <a:solidFill>
                            <a:srgbClr val="000000"/>
                          </a:solidFill>
                          <a:latin typeface="微软雅黑" pitchFamily="18" charset="0"/>
                          <a:cs typeface="微软雅黑" pitchFamily="18" charset="0"/>
                        </a:rPr>
                        <a:t>（实时贷记）</a:t>
                      </a:r>
                      <a:endParaRPr lang="zh-CN" altLang="en-US" sz="1103" dirty="0" smtClean="0">
                        <a:solidFill>
                          <a:srgbClr val="000000"/>
                        </a:solidFill>
                        <a:latin typeface="微软雅黑" pitchFamily="18" charset="0"/>
                        <a:cs typeface="微软雅黑" pitchFamily="18" charset="0"/>
                      </a:endParaRPr>
                    </a:p>
                  </a:txBody>
                  <a:tcPr>
                    <a:lnL w="0"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mpd="sng">
                      <a:solidFill>
                        <a:srgbClr val="BFBFBF"/>
                      </a:solidFill>
                      <a:prstDash val="soli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工作日</a:t>
                      </a:r>
                      <a:endParaRPr lang="zh-CN" altLang="en-US" sz="1103" dirty="0" smtClean="0">
                        <a:solidFill>
                          <a:srgbClr val="000000"/>
                        </a:solidFill>
                        <a:latin typeface="微软雅黑" pitchFamily="18" charset="0"/>
                        <a:cs typeface="微软雅黑" pitchFamily="18" charset="0"/>
                      </a:endParaRPr>
                    </a:p>
                    <a:p>
                      <a:pPr algn="l"/>
                      <a:r>
                        <a:rPr lang="en-US" altLang="zh-CN" sz="1103" dirty="0" smtClean="0">
                          <a:solidFill>
                            <a:srgbClr val="000000"/>
                          </a:solidFill>
                          <a:latin typeface="微软雅黑" pitchFamily="18" charset="0"/>
                          <a:cs typeface="微软雅黑" pitchFamily="18" charset="0"/>
                        </a:rPr>
                        <a:t>8：30—17：00</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所有</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所有</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ctr"/>
                      <a:r>
                        <a:rPr lang="en-US" altLang="zh-CN" sz="1103" dirty="0" smtClean="0">
                          <a:solidFill>
                            <a:srgbClr val="000000"/>
                          </a:solidFill>
                          <a:latin typeface="微软雅黑" pitchFamily="18" charset="0"/>
                          <a:cs typeface="微软雅黑" pitchFamily="18" charset="0"/>
                        </a:rPr>
                        <a:t>无限额</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c>
                  <a:txBody>
                    <a:bodyPr/>
                    <a:lstStyle/>
                    <a:p>
                      <a:pPr algn="l"/>
                      <a:r>
                        <a:rPr lang="en-US" altLang="zh-CN" sz="1103" dirty="0" smtClean="0">
                          <a:solidFill>
                            <a:srgbClr val="000000"/>
                          </a:solidFill>
                          <a:latin typeface="微软雅黑" pitchFamily="18" charset="0"/>
                          <a:cs typeface="微软雅黑" pitchFamily="18" charset="0"/>
                        </a:rPr>
                        <a:t>5.5元/笔</a:t>
                      </a:r>
                      <a:endParaRPr lang="zh-CN" altLang="en-US" sz="1103" dirty="0" smtClean="0">
                        <a:solidFill>
                          <a:srgbClr val="000000"/>
                        </a:solidFill>
                        <a:latin typeface="微软雅黑" pitchFamily="18" charset="0"/>
                        <a:cs typeface="微软雅黑" pitchFamily="18" charset="0"/>
                      </a:endParaRPr>
                    </a:p>
                  </a:txBody>
                  <a:tcPr>
                    <a:lnL w="1" cap="flat" cmpd="sng" algn="ctr">
                      <a:solidFill>
                        <a:srgbClr val="BFBFBF"/>
                      </a:solidFill>
                      <a:prstDash val="solid"/>
                      <a:round/>
                      <a:headEnd type="none" w="med" len="med"/>
                      <a:tailEnd type="none" w="med" len="med"/>
                    </a:lnL>
                    <a:lnR w="1" cap="flat" cmpd="sng" algn="ctr">
                      <a:solidFill>
                        <a:srgbClr val="BFBFBF"/>
                      </a:solidFill>
                      <a:prstDash val="solid"/>
                      <a:round/>
                      <a:headEnd type="none" w="med" len="med"/>
                      <a:tailEnd type="none" w="med" len="med"/>
                    </a:lnR>
                    <a:lnT w="1" cap="flat" cmpd="sng" algn="ctr">
                      <a:solidFill>
                        <a:srgbClr val="BFBFBF"/>
                      </a:solidFill>
                      <a:prstDash val="solid"/>
                      <a:round/>
                      <a:headEnd type="none" w="med" len="med"/>
                      <a:tailEnd type="none" w="med" len="med"/>
                    </a:lnT>
                    <a:lnB w="1" cap="flat" cmpd="sng" algn="ctr">
                      <a:solidFill>
                        <a:srgbClr val="BFBFBF"/>
                      </a:solidFill>
                      <a:prstDash val="solid"/>
                      <a:round/>
                      <a:headEnd type="none" w="med" len="med"/>
                      <a:tailEnd type="none" w="med" len="med"/>
                    </a:lnB>
                    <a:solidFill>
                      <a:srgbClr val="FFFFFF"/>
                    </a:solidFill>
                  </a:tcPr>
                </a:tc>
              </a:tr>
            </a:tbl>
          </a:graphicData>
        </a:graphic>
      </p:graphicFrame>
      <p:sp>
        <p:nvSpPr>
          <p:cNvPr id="2" name="TextBox 1"/>
          <p:cNvSpPr txBox="1"/>
          <p:nvPr/>
        </p:nvSpPr>
        <p:spPr>
          <a:xfrm>
            <a:off x="215900" y="215900"/>
            <a:ext cx="3708400" cy="800100"/>
          </a:xfrm>
          <a:prstGeom prst="rect">
            <a:avLst/>
          </a:prstGeom>
          <a:noFill/>
        </p:spPr>
        <p:txBody>
          <a:bodyPr wrap="none" lIns="0" tIns="0" rIns="0" rtlCol="0">
            <a:spAutoFit/>
          </a:bodyPr>
          <a:lstStyle/>
          <a:p>
            <a:pPr>
              <a:lnSpc>
                <a:spcPts val="2600"/>
              </a:lnSpc>
              <a:tabLst>
                <a:tab pos="139700" algn="l"/>
              </a:tabLst>
            </a:pPr>
            <a:r>
              <a:rPr lang="en-US" altLang="zh-CN" sz="2004" b="1" dirty="0" smtClean="0">
                <a:solidFill>
                  <a:srgbClr val="FF0000"/>
                </a:solidFill>
                <a:latin typeface="微软雅黑" pitchFamily="18" charset="0"/>
                <a:cs typeface="微软雅黑" pitchFamily="18" charset="0"/>
              </a:rPr>
              <a:t>HOW</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dirty="0" smtClean="0">
                <a:latin typeface="Times New Roman" pitchFamily="18" charset="0"/>
                <a:cs typeface="Times New Roman" pitchFamily="18" charset="0"/>
              </a:rPr>
              <a:t> </a:t>
            </a:r>
            <a:r>
              <a:rPr lang="en-US" altLang="zh-CN" sz="2004" b="1" dirty="0" smtClean="0">
                <a:solidFill>
                  <a:srgbClr val="262626"/>
                </a:solidFill>
                <a:latin typeface="微软雅黑" pitchFamily="18" charset="0"/>
                <a:cs typeface="微软雅黑" pitchFamily="18" charset="0"/>
              </a:rPr>
              <a:t>如何办理“电商见证宝”</a:t>
            </a:r>
          </a:p>
          <a:p>
            <a:pPr>
              <a:lnSpc>
                <a:spcPts val="1000"/>
              </a:lnSpc>
            </a:pPr>
            <a:endParaRPr lang="en-US" altLang="zh-CN" dirty="0" smtClean="0"/>
          </a:p>
          <a:p>
            <a:pPr>
              <a:lnSpc>
                <a:spcPts val="2700"/>
              </a:lnSpc>
              <a:tabLst>
                <a:tab pos="139700" algn="l"/>
              </a:tabLst>
            </a:pPr>
            <a:r>
              <a:rPr lang="en-US" altLang="zh-CN" dirty="0" smtClean="0"/>
              <a:t>	</a:t>
            </a:r>
            <a:r>
              <a:rPr lang="en-US" altLang="zh-CN" sz="1596" b="1" dirty="0" smtClean="0">
                <a:solidFill>
                  <a:srgbClr val="262626"/>
                </a:solidFill>
                <a:latin typeface="微软雅黑" pitchFamily="18" charset="0"/>
                <a:cs typeface="微软雅黑" pitchFamily="18" charset="0"/>
              </a:rPr>
              <a:t>3、项目收费标准</a:t>
            </a:r>
          </a:p>
        </p:txBody>
      </p:sp>
      <p:sp>
        <p:nvSpPr>
          <p:cNvPr id="8" name="TextBox 1"/>
          <p:cNvSpPr txBox="1"/>
          <p:nvPr/>
        </p:nvSpPr>
        <p:spPr>
          <a:xfrm>
            <a:off x="368300" y="1219200"/>
            <a:ext cx="1371600" cy="27940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项目名称</a:t>
            </a:r>
          </a:p>
          <a:p>
            <a:pPr>
              <a:lnSpc>
                <a:spcPts val="1000"/>
              </a:lnSpc>
            </a:pPr>
            <a:endParaRPr lang="en-US" altLang="zh-CN" dirty="0" smtClean="0"/>
          </a:p>
          <a:p>
            <a:pPr>
              <a:lnSpc>
                <a:spcPts val="2200"/>
              </a:lnSpc>
              <a:tabLst/>
            </a:pPr>
            <a:r>
              <a:rPr lang="en-US" altLang="zh-CN" sz="1202" b="1" dirty="0" smtClean="0">
                <a:solidFill>
                  <a:srgbClr val="000000"/>
                </a:solidFill>
                <a:latin typeface="微软雅黑" pitchFamily="18" charset="0"/>
                <a:cs typeface="微软雅黑" pitchFamily="18" charset="0"/>
              </a:rPr>
              <a:t>项目实施费</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200" b="1" dirty="0" smtClean="0">
                <a:solidFill>
                  <a:srgbClr val="000000"/>
                </a:solidFill>
                <a:latin typeface="微软雅黑" pitchFamily="18" charset="0"/>
                <a:cs typeface="微软雅黑" pitchFamily="18" charset="0"/>
              </a:rPr>
              <a:t>项目服务年费</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200" b="1" dirty="0" smtClean="0">
                <a:solidFill>
                  <a:srgbClr val="000000"/>
                </a:solidFill>
                <a:latin typeface="微软雅黑" pitchFamily="18" charset="0"/>
                <a:cs typeface="微软雅黑" pitchFamily="18" charset="0"/>
              </a:rPr>
              <a:t>用户身份证核实费</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200" b="1" dirty="0" smtClean="0">
                <a:solidFill>
                  <a:srgbClr val="000000"/>
                </a:solidFill>
                <a:latin typeface="微软雅黑" pitchFamily="18" charset="0"/>
                <a:cs typeface="微软雅黑" pitchFamily="18" charset="0"/>
              </a:rPr>
              <a:t>银行账户鉴权服务费</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200" b="1" dirty="0" smtClean="0">
                <a:solidFill>
                  <a:srgbClr val="000000"/>
                </a:solidFill>
                <a:latin typeface="微软雅黑" pitchFamily="18" charset="0"/>
                <a:cs typeface="微软雅黑" pitchFamily="18" charset="0"/>
              </a:rPr>
              <a:t>用户提现手续费</a:t>
            </a:r>
          </a:p>
        </p:txBody>
      </p:sp>
      <p:sp>
        <p:nvSpPr>
          <p:cNvPr id="9" name="TextBox 1"/>
          <p:cNvSpPr txBox="1"/>
          <p:nvPr/>
        </p:nvSpPr>
        <p:spPr>
          <a:xfrm>
            <a:off x="1943100" y="1219200"/>
            <a:ext cx="1219200" cy="27940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收费标准</a:t>
            </a:r>
          </a:p>
          <a:p>
            <a:pPr>
              <a:lnSpc>
                <a:spcPts val="1000"/>
              </a:lnSpc>
            </a:pPr>
            <a:endParaRPr lang="en-US" altLang="zh-CN" dirty="0" smtClean="0"/>
          </a:p>
          <a:p>
            <a:pPr>
              <a:lnSpc>
                <a:spcPts val="2200"/>
              </a:lnSpc>
              <a:tabLst/>
            </a:pPr>
            <a:r>
              <a:rPr lang="en-US" altLang="zh-CN" sz="1202" dirty="0" smtClean="0">
                <a:solidFill>
                  <a:srgbClr val="000000"/>
                </a:solidFill>
                <a:latin typeface="微软雅黑" pitchFamily="18" charset="0"/>
                <a:cs typeface="微软雅黑" pitchFamily="18" charset="0"/>
              </a:rPr>
              <a:t>5万以上</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200" dirty="0" smtClean="0">
                <a:solidFill>
                  <a:srgbClr val="000000"/>
                </a:solidFill>
                <a:latin typeface="微软雅黑" pitchFamily="18" charset="0"/>
                <a:cs typeface="微软雅黑" pitchFamily="18" charset="0"/>
              </a:rPr>
              <a:t>5万以上</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200" dirty="0" smtClean="0">
                <a:solidFill>
                  <a:srgbClr val="000000"/>
                </a:solidFill>
                <a:latin typeface="微软雅黑" pitchFamily="18" charset="0"/>
                <a:cs typeface="微软雅黑" pitchFamily="18" charset="0"/>
              </a:rPr>
              <a:t>1元/次</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200" dirty="0" smtClean="0">
                <a:solidFill>
                  <a:srgbClr val="000000"/>
                </a:solidFill>
                <a:latin typeface="微软雅黑" pitchFamily="18" charset="0"/>
                <a:cs typeface="微软雅黑" pitchFamily="18" charset="0"/>
              </a:rPr>
              <a:t>1元/次</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200" dirty="0" smtClean="0">
                <a:solidFill>
                  <a:srgbClr val="000000"/>
                </a:solidFill>
                <a:latin typeface="微软雅黑" pitchFamily="18" charset="0"/>
                <a:cs typeface="微软雅黑" pitchFamily="18" charset="0"/>
              </a:rPr>
              <a:t>跨行快付收费标准</a:t>
            </a:r>
          </a:p>
        </p:txBody>
      </p:sp>
      <p:sp>
        <p:nvSpPr>
          <p:cNvPr id="10" name="TextBox 1"/>
          <p:cNvSpPr txBox="1"/>
          <p:nvPr/>
        </p:nvSpPr>
        <p:spPr>
          <a:xfrm>
            <a:off x="3403600" y="1231900"/>
            <a:ext cx="1524000" cy="29337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收费方式</a:t>
            </a:r>
          </a:p>
          <a:p>
            <a:pPr>
              <a:lnSpc>
                <a:spcPts val="2100"/>
              </a:lnSpc>
              <a:tabLst/>
            </a:pPr>
            <a:r>
              <a:rPr lang="en-US" altLang="zh-CN" sz="1200" dirty="0" smtClean="0">
                <a:solidFill>
                  <a:srgbClr val="000000"/>
                </a:solidFill>
                <a:latin typeface="微软雅黑" pitchFamily="18" charset="0"/>
                <a:cs typeface="微软雅黑" pitchFamily="18" charset="0"/>
              </a:rPr>
              <a:t>柜面一次性收取</a:t>
            </a:r>
          </a:p>
          <a:p>
            <a:pPr>
              <a:lnSpc>
                <a:spcPts val="2100"/>
              </a:lnSpc>
              <a:tabLst/>
            </a:pPr>
            <a:r>
              <a:rPr lang="en-US" altLang="zh-CN" sz="1200" dirty="0" smtClean="0">
                <a:solidFill>
                  <a:srgbClr val="000000"/>
                </a:solidFill>
                <a:latin typeface="微软雅黑" pitchFamily="18" charset="0"/>
                <a:cs typeface="微软雅黑" pitchFamily="18" charset="0"/>
              </a:rPr>
              <a:t>柜面从出入金账户收取</a:t>
            </a:r>
          </a:p>
          <a:p>
            <a:pPr>
              <a:lnSpc>
                <a:spcPts val="2100"/>
              </a:lnSpc>
              <a:tabLst/>
            </a:pPr>
            <a:r>
              <a:rPr lang="en-US" altLang="zh-CN" sz="1200" dirty="0" smtClean="0">
                <a:solidFill>
                  <a:srgbClr val="000000"/>
                </a:solidFill>
                <a:latin typeface="微软雅黑" pitchFamily="18" charset="0"/>
                <a:cs typeface="微软雅黑" pitchFamily="18" charset="0"/>
              </a:rPr>
              <a:t>每年收取一次</a:t>
            </a:r>
          </a:p>
          <a:p>
            <a:pPr>
              <a:lnSpc>
                <a:spcPts val="2100"/>
              </a:lnSpc>
              <a:tabLst/>
            </a:pPr>
            <a:r>
              <a:rPr lang="en-US" altLang="zh-CN" sz="1200" dirty="0" smtClean="0">
                <a:solidFill>
                  <a:srgbClr val="000000"/>
                </a:solidFill>
                <a:latin typeface="微软雅黑" pitchFamily="18" charset="0"/>
                <a:cs typeface="微软雅黑" pitchFamily="18" charset="0"/>
              </a:rPr>
              <a:t>柜面从出入金账户收取</a:t>
            </a:r>
          </a:p>
          <a:p>
            <a:pPr>
              <a:lnSpc>
                <a:spcPts val="2100"/>
              </a:lnSpc>
              <a:tabLst/>
            </a:pPr>
            <a:r>
              <a:rPr lang="en-US" altLang="zh-CN" sz="1200" dirty="0" smtClean="0">
                <a:solidFill>
                  <a:srgbClr val="000000"/>
                </a:solidFill>
                <a:latin typeface="微软雅黑" pitchFamily="18" charset="0"/>
                <a:cs typeface="微软雅黑" pitchFamily="18" charset="0"/>
              </a:rPr>
              <a:t>支持日扣/月扣</a:t>
            </a:r>
          </a:p>
          <a:p>
            <a:pPr>
              <a:lnSpc>
                <a:spcPts val="2100"/>
              </a:lnSpc>
              <a:tabLst/>
            </a:pPr>
            <a:r>
              <a:rPr lang="en-US" altLang="zh-CN" sz="1202" dirty="0" smtClean="0">
                <a:solidFill>
                  <a:srgbClr val="000000"/>
                </a:solidFill>
                <a:latin typeface="微软雅黑" pitchFamily="18" charset="0"/>
                <a:cs typeface="微软雅黑" pitchFamily="18" charset="0"/>
              </a:rPr>
              <a:t>系统从出入金账户收取</a:t>
            </a:r>
          </a:p>
          <a:p>
            <a:pPr>
              <a:lnSpc>
                <a:spcPts val="2100"/>
              </a:lnSpc>
              <a:tabLst/>
            </a:pPr>
            <a:r>
              <a:rPr lang="en-US" altLang="zh-CN" sz="1200" dirty="0" smtClean="0">
                <a:solidFill>
                  <a:srgbClr val="000000"/>
                </a:solidFill>
                <a:latin typeface="微软雅黑" pitchFamily="18" charset="0"/>
                <a:cs typeface="微软雅黑" pitchFamily="18" charset="0"/>
              </a:rPr>
              <a:t>支持日扣/月扣</a:t>
            </a:r>
          </a:p>
          <a:p>
            <a:pPr>
              <a:lnSpc>
                <a:spcPts val="2100"/>
              </a:lnSpc>
              <a:tabLst/>
            </a:pPr>
            <a:r>
              <a:rPr lang="en-US" altLang="zh-CN" sz="1200" dirty="0" smtClean="0">
                <a:solidFill>
                  <a:srgbClr val="000000"/>
                </a:solidFill>
                <a:latin typeface="微软雅黑" pitchFamily="18" charset="0"/>
                <a:cs typeface="微软雅黑" pitchFamily="18" charset="0"/>
              </a:rPr>
              <a:t>系统从出入金账户收取</a:t>
            </a:r>
          </a:p>
          <a:p>
            <a:pPr>
              <a:lnSpc>
                <a:spcPts val="2100"/>
              </a:lnSpc>
              <a:tabLst/>
            </a:pPr>
            <a:r>
              <a:rPr lang="en-US" altLang="zh-CN" sz="1200" dirty="0" smtClean="0">
                <a:solidFill>
                  <a:srgbClr val="000000"/>
                </a:solidFill>
                <a:latin typeface="微软雅黑" pitchFamily="18" charset="0"/>
                <a:cs typeface="微软雅黑" pitchFamily="18" charset="0"/>
              </a:rPr>
              <a:t>支持日扣/月扣</a:t>
            </a:r>
          </a:p>
          <a:p>
            <a:pPr>
              <a:lnSpc>
                <a:spcPts val="2100"/>
              </a:lnSpc>
              <a:tabLst/>
            </a:pPr>
            <a:r>
              <a:rPr lang="en-US" altLang="zh-CN" sz="1200" dirty="0" smtClean="0">
                <a:solidFill>
                  <a:srgbClr val="000000"/>
                </a:solidFill>
                <a:latin typeface="微软雅黑" pitchFamily="18" charset="0"/>
                <a:cs typeface="微软雅黑" pitchFamily="18" charset="0"/>
              </a:rPr>
              <a:t>系统从出入金账户收取</a:t>
            </a:r>
          </a:p>
        </p:txBody>
      </p:sp>
      <p:sp>
        <p:nvSpPr>
          <p:cNvPr id="11" name="TextBox 1"/>
          <p:cNvSpPr txBox="1"/>
          <p:nvPr/>
        </p:nvSpPr>
        <p:spPr>
          <a:xfrm>
            <a:off x="5829300" y="1257300"/>
            <a:ext cx="2781300" cy="2628900"/>
          </a:xfrm>
          <a:prstGeom prst="rect">
            <a:avLst/>
          </a:prstGeom>
          <a:noFill/>
        </p:spPr>
        <p:txBody>
          <a:bodyPr wrap="none" lIns="0" tIns="0" rIns="0" rtlCol="0">
            <a:spAutoFit/>
          </a:bodyPr>
          <a:lstStyle/>
          <a:p>
            <a:pPr>
              <a:lnSpc>
                <a:spcPts val="1500"/>
              </a:lnSpc>
              <a:tabLst>
                <a:tab pos="927100" algn="l"/>
              </a:tabLst>
            </a:pPr>
            <a:r>
              <a:rPr lang="en-US" altLang="zh-CN" sz="1200" b="1" dirty="0" smtClean="0">
                <a:solidFill>
                  <a:srgbClr val="000000"/>
                </a:solidFill>
                <a:latin typeface="微软雅黑" pitchFamily="18" charset="0"/>
                <a:cs typeface="微软雅黑" pitchFamily="18" charset="0"/>
              </a:rPr>
              <a:t>收费说明：</a:t>
            </a:r>
          </a:p>
          <a:p>
            <a:pPr>
              <a:lnSpc>
                <a:spcPts val="2100"/>
              </a:lnSpc>
              <a:tabLst>
                <a:tab pos="927100" algn="l"/>
              </a:tabLst>
            </a:pPr>
            <a:r>
              <a:rPr lang="en-US" altLang="zh-CN" sz="1200" dirty="0" smtClean="0">
                <a:solidFill>
                  <a:srgbClr val="000000"/>
                </a:solidFill>
                <a:latin typeface="微软雅黑" pitchFamily="18" charset="0"/>
                <a:cs typeface="微软雅黑" pitchFamily="18" charset="0"/>
              </a:rPr>
              <a:t>1、所涉收费科目和核算统一使用</a:t>
            </a:r>
          </a:p>
          <a:p>
            <a:pPr>
              <a:lnSpc>
                <a:spcPts val="2100"/>
              </a:lnSpc>
              <a:tabLst>
                <a:tab pos="927100" algn="l"/>
              </a:tabLst>
            </a:pPr>
            <a:r>
              <a:rPr lang="en-US" altLang="zh-CN" sz="1200" dirty="0" smtClean="0">
                <a:solidFill>
                  <a:srgbClr val="000000"/>
                </a:solidFill>
                <a:latin typeface="微软雅黑" pitchFamily="18" charset="0"/>
                <a:cs typeface="微软雅黑" pitchFamily="18" charset="0"/>
              </a:rPr>
              <a:t>“5103102</a:t>
            </a:r>
            <a:r>
              <a:rPr lang="en-US" altLang="zh-CN" sz="1200" dirty="0" smtClean="0">
                <a:latin typeface="Times New Roman" pitchFamily="18" charset="0"/>
                <a:cs typeface="Times New Roman" pitchFamily="18" charset="0"/>
              </a:rPr>
              <a:t> </a:t>
            </a:r>
            <a:r>
              <a:rPr lang="en-US" altLang="zh-CN" sz="1200" dirty="0" smtClean="0">
                <a:solidFill>
                  <a:srgbClr val="000000"/>
                </a:solidFill>
                <a:latin typeface="微软雅黑" pitchFamily="18" charset="0"/>
                <a:cs typeface="微软雅黑" pitchFamily="18" charset="0"/>
              </a:rPr>
              <a:t>交易平台融资结算系统实施</a:t>
            </a:r>
          </a:p>
          <a:p>
            <a:pPr>
              <a:lnSpc>
                <a:spcPts val="2100"/>
              </a:lnSpc>
              <a:tabLst>
                <a:tab pos="927100" algn="l"/>
              </a:tabLst>
            </a:pPr>
            <a:r>
              <a:rPr lang="en-US" altLang="zh-CN" sz="1202" dirty="0" smtClean="0">
                <a:solidFill>
                  <a:srgbClr val="000000"/>
                </a:solidFill>
                <a:latin typeface="微软雅黑" pitchFamily="18" charset="0"/>
                <a:cs typeface="微软雅黑" pitchFamily="18" charset="0"/>
              </a:rPr>
              <a:t>及服务费收入”。</a:t>
            </a:r>
          </a:p>
          <a:p>
            <a:pPr>
              <a:lnSpc>
                <a:spcPts val="1800"/>
              </a:lnSpc>
              <a:tabLst>
                <a:tab pos="927100" algn="l"/>
              </a:tabLst>
            </a:pPr>
            <a:r>
              <a:rPr lang="en-US" altLang="zh-CN" sz="1200" dirty="0" smtClean="0">
                <a:solidFill>
                  <a:srgbClr val="000000"/>
                </a:solidFill>
                <a:latin typeface="微软雅黑" pitchFamily="18" charset="0"/>
                <a:cs typeface="微软雅黑" pitchFamily="18" charset="0"/>
              </a:rPr>
              <a:t>2、“电商见证宝”提现定价标准参照跨</a:t>
            </a:r>
          </a:p>
          <a:p>
            <a:pPr>
              <a:lnSpc>
                <a:spcPts val="2100"/>
              </a:lnSpc>
              <a:tabLst>
                <a:tab pos="927100" algn="l"/>
              </a:tabLst>
            </a:pPr>
            <a:r>
              <a:rPr lang="en-US" altLang="zh-CN" sz="1200" dirty="0" smtClean="0">
                <a:solidFill>
                  <a:srgbClr val="000000"/>
                </a:solidFill>
                <a:latin typeface="微软雅黑" pitchFamily="18" charset="0"/>
                <a:cs typeface="微软雅黑" pitchFamily="18" charset="0"/>
              </a:rPr>
              <a:t>行快付（智能路由模式）收费标准，定价</a:t>
            </a:r>
          </a:p>
          <a:p>
            <a:pPr>
              <a:lnSpc>
                <a:spcPts val="2100"/>
              </a:lnSpc>
              <a:tabLst>
                <a:tab pos="927100" algn="l"/>
              </a:tabLst>
            </a:pPr>
            <a:r>
              <a:rPr lang="en-US" altLang="zh-CN" sz="1200" dirty="0" smtClean="0">
                <a:solidFill>
                  <a:srgbClr val="000000"/>
                </a:solidFill>
                <a:latin typeface="微软雅黑" pitchFamily="18" charset="0"/>
                <a:cs typeface="微软雅黑" pitchFamily="18" charset="0"/>
              </a:rPr>
              <a:t>如下：</a:t>
            </a:r>
          </a:p>
          <a:p>
            <a:pPr>
              <a:lnSpc>
                <a:spcPts val="2100"/>
              </a:lnSpc>
              <a:tabLst>
                <a:tab pos="927100" algn="l"/>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b="1" dirty="0" smtClean="0">
                <a:solidFill>
                  <a:srgbClr val="000000"/>
                </a:solidFill>
                <a:latin typeface="微软雅黑" pitchFamily="18" charset="0"/>
                <a:cs typeface="微软雅黑" pitchFamily="18" charset="0"/>
              </a:rPr>
              <a:t>非银联卡：</a:t>
            </a:r>
            <a:r>
              <a:rPr lang="en-US" altLang="zh-CN" sz="1200" dirty="0" smtClean="0">
                <a:solidFill>
                  <a:srgbClr val="000000"/>
                </a:solidFill>
                <a:latin typeface="微软雅黑" pitchFamily="18" charset="0"/>
                <a:cs typeface="微软雅黑" pitchFamily="18" charset="0"/>
              </a:rPr>
              <a:t>5万元（含）以下</a:t>
            </a:r>
            <a:r>
              <a:rPr lang="en-US" altLang="zh-CN" sz="1200" b="1" dirty="0" smtClean="0">
                <a:solidFill>
                  <a:srgbClr val="000000"/>
                </a:solidFill>
                <a:latin typeface="微软雅黑" pitchFamily="18" charset="0"/>
                <a:cs typeface="微软雅黑" pitchFamily="18" charset="0"/>
              </a:rPr>
              <a:t>8元/笔</a:t>
            </a:r>
          </a:p>
          <a:p>
            <a:pPr>
              <a:lnSpc>
                <a:spcPts val="2100"/>
              </a:lnSpc>
              <a:tabLst>
                <a:tab pos="927100" algn="l"/>
              </a:tabLst>
            </a:pPr>
            <a:r>
              <a:rPr lang="en-US" altLang="zh-CN" dirty="0" smtClean="0"/>
              <a:t>	</a:t>
            </a:r>
            <a:r>
              <a:rPr lang="en-US" altLang="zh-CN" sz="1200" dirty="0" smtClean="0">
                <a:solidFill>
                  <a:srgbClr val="000000"/>
                </a:solidFill>
                <a:latin typeface="微软雅黑" pitchFamily="18" charset="0"/>
                <a:cs typeface="微软雅黑" pitchFamily="18" charset="0"/>
              </a:rPr>
              <a:t>5万元以上</a:t>
            </a:r>
            <a:r>
              <a:rPr lang="en-US" altLang="zh-CN" sz="1200" b="1" dirty="0" smtClean="0">
                <a:solidFill>
                  <a:srgbClr val="000000"/>
                </a:solidFill>
                <a:latin typeface="微软雅黑" pitchFamily="18" charset="0"/>
                <a:cs typeface="微软雅黑" pitchFamily="18" charset="0"/>
              </a:rPr>
              <a:t>10元/笔</a:t>
            </a:r>
          </a:p>
          <a:p>
            <a:pPr>
              <a:lnSpc>
                <a:spcPts val="2100"/>
              </a:lnSpc>
              <a:tabLst>
                <a:tab pos="927100" algn="l"/>
              </a:tabLst>
            </a:pPr>
            <a:r>
              <a:rPr lang="en-US" altLang="zh-CN" sz="1200" dirty="0" smtClean="0">
                <a:solidFill>
                  <a:srgbClr val="000000"/>
                </a:solidFill>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 </a:t>
            </a:r>
            <a:r>
              <a:rPr lang="en-US" altLang="zh-CN" sz="1200" b="1" dirty="0" smtClean="0">
                <a:solidFill>
                  <a:srgbClr val="000000"/>
                </a:solidFill>
                <a:latin typeface="微软雅黑" pitchFamily="18" charset="0"/>
                <a:cs typeface="微软雅黑" pitchFamily="18" charset="0"/>
              </a:rPr>
              <a:t>银联卡：2元/笔</a:t>
            </a:r>
          </a:p>
        </p:txBody>
      </p:sp>
      <p:sp>
        <p:nvSpPr>
          <p:cNvPr id="12" name="TextBox 1"/>
          <p:cNvSpPr txBox="1"/>
          <p:nvPr/>
        </p:nvSpPr>
        <p:spPr>
          <a:xfrm>
            <a:off x="457200" y="4267200"/>
            <a:ext cx="2933700" cy="177800"/>
          </a:xfrm>
          <a:prstGeom prst="rect">
            <a:avLst/>
          </a:prstGeom>
          <a:noFill/>
        </p:spPr>
        <p:txBody>
          <a:bodyPr wrap="none" lIns="0" tIns="0" rIns="0" rtlCol="0">
            <a:spAutoFit/>
          </a:bodyPr>
          <a:lstStyle/>
          <a:p>
            <a:pPr>
              <a:lnSpc>
                <a:spcPts val="1400"/>
              </a:lnSpc>
              <a:tabLst/>
            </a:pPr>
            <a:r>
              <a:rPr lang="en-US" altLang="zh-CN" sz="1103" b="1" dirty="0" smtClean="0">
                <a:solidFill>
                  <a:srgbClr val="000000"/>
                </a:solidFill>
                <a:latin typeface="微软雅黑" pitchFamily="18" charset="0"/>
                <a:cs typeface="微软雅黑" pitchFamily="18" charset="0"/>
              </a:rPr>
              <a:t>附：提现渠道（智能路由）应用范围及渠道成本</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41300" y="1257300"/>
            <a:ext cx="3429000" cy="73660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0" y="6032500"/>
            <a:ext cx="9144000" cy="609600"/>
          </a:xfrm>
          <a:prstGeom prst="rect">
            <a:avLst/>
          </a:prstGeom>
          <a:noFill/>
        </p:spPr>
      </p:pic>
      <p:pic>
        <p:nvPicPr>
          <p:cNvPr id="6" name="Picture 3"/>
          <p:cNvPicPr>
            <a:picLocks noChangeAspect="1" noChangeArrowheads="1"/>
          </p:cNvPicPr>
          <p:nvPr/>
        </p:nvPicPr>
        <p:blipFill>
          <a:blip r:embed="rId4"/>
          <a:srcRect/>
          <a:stretch>
            <a:fillRect/>
          </a:stretch>
        </p:blipFill>
        <p:spPr bwMode="auto">
          <a:xfrm>
            <a:off x="0" y="0"/>
            <a:ext cx="9144000" cy="6235700"/>
          </a:xfrm>
          <a:prstGeom prst="rect">
            <a:avLst/>
          </a:prstGeom>
          <a:noFill/>
        </p:spPr>
      </p:pic>
      <p:pic>
        <p:nvPicPr>
          <p:cNvPr id="7" name="Picture 3"/>
          <p:cNvPicPr>
            <a:picLocks noChangeAspect="1" noChangeArrowheads="1"/>
          </p:cNvPicPr>
          <p:nvPr/>
        </p:nvPicPr>
        <p:blipFill>
          <a:blip r:embed="rId5"/>
          <a:srcRect/>
          <a:stretch>
            <a:fillRect/>
          </a:stretch>
        </p:blipFill>
        <p:spPr bwMode="auto">
          <a:xfrm>
            <a:off x="0" y="0"/>
            <a:ext cx="9144000" cy="6108700"/>
          </a:xfrm>
          <a:prstGeom prst="rect">
            <a:avLst/>
          </a:prstGeom>
          <a:noFill/>
        </p:spPr>
      </p:pic>
      <p:sp>
        <p:nvSpPr>
          <p:cNvPr id="2" name="TextBox 1"/>
          <p:cNvSpPr txBox="1"/>
          <p:nvPr/>
        </p:nvSpPr>
        <p:spPr>
          <a:xfrm>
            <a:off x="3505200" y="2171700"/>
            <a:ext cx="2032000" cy="533400"/>
          </a:xfrm>
          <a:prstGeom prst="rect">
            <a:avLst/>
          </a:prstGeom>
          <a:noFill/>
        </p:spPr>
        <p:txBody>
          <a:bodyPr wrap="none" lIns="0" tIns="0" rIns="0" rtlCol="0">
            <a:spAutoFit/>
          </a:bodyPr>
          <a:lstStyle/>
          <a:p>
            <a:pPr>
              <a:lnSpc>
                <a:spcPts val="4200"/>
              </a:lnSpc>
              <a:tabLst/>
            </a:pPr>
            <a:r>
              <a:rPr lang="en-US" altLang="zh-CN" sz="3204" b="1" dirty="0" smtClean="0">
                <a:solidFill>
                  <a:srgbClr val="FFFFFF"/>
                </a:solidFill>
                <a:latin typeface="微软雅黑" pitchFamily="18" charset="0"/>
                <a:cs typeface="微软雅黑" pitchFamily="18" charset="0"/>
              </a:rPr>
              <a:t>感谢观看！</a:t>
            </a:r>
          </a:p>
        </p:txBody>
      </p:sp>
      <p:sp>
        <p:nvSpPr>
          <p:cNvPr id="8" name="TextBox 1"/>
          <p:cNvSpPr txBox="1"/>
          <p:nvPr/>
        </p:nvSpPr>
        <p:spPr>
          <a:xfrm>
            <a:off x="3378200" y="3911600"/>
            <a:ext cx="2286000" cy="292100"/>
          </a:xfrm>
          <a:prstGeom prst="rect">
            <a:avLst/>
          </a:prstGeom>
          <a:noFill/>
        </p:spPr>
        <p:txBody>
          <a:bodyPr wrap="none" lIns="0" tIns="0" rIns="0" rtlCol="0">
            <a:spAutoFit/>
          </a:bodyPr>
          <a:lstStyle/>
          <a:p>
            <a:pPr>
              <a:lnSpc>
                <a:spcPts val="2300"/>
              </a:lnSpc>
              <a:tabLst/>
            </a:pPr>
            <a:r>
              <a:rPr lang="en-US" altLang="zh-CN" sz="1800" dirty="0" smtClean="0">
                <a:solidFill>
                  <a:srgbClr val="FFFFFF"/>
                </a:solidFill>
                <a:latin typeface="微软雅黑" pitchFamily="18" charset="0"/>
                <a:cs typeface="微软雅黑" pitchFamily="18" charset="0"/>
              </a:rPr>
              <a:t>总行产品经理：胡希媛</a:t>
            </a:r>
          </a:p>
        </p:txBody>
      </p:sp>
      <p:sp>
        <p:nvSpPr>
          <p:cNvPr id="9" name="TextBox 1"/>
          <p:cNvSpPr txBox="1"/>
          <p:nvPr/>
        </p:nvSpPr>
        <p:spPr>
          <a:xfrm>
            <a:off x="3098800" y="4241800"/>
            <a:ext cx="2844800" cy="292100"/>
          </a:xfrm>
          <a:prstGeom prst="rect">
            <a:avLst/>
          </a:prstGeom>
          <a:noFill/>
        </p:spPr>
        <p:txBody>
          <a:bodyPr wrap="none" lIns="0" tIns="0" rIns="0" rtlCol="0">
            <a:spAutoFit/>
          </a:bodyPr>
          <a:lstStyle/>
          <a:p>
            <a:pPr>
              <a:lnSpc>
                <a:spcPts val="2300"/>
              </a:lnSpc>
              <a:tabLst/>
            </a:pPr>
            <a:r>
              <a:rPr lang="en-US" altLang="zh-CN" sz="1800" dirty="0" smtClean="0">
                <a:solidFill>
                  <a:srgbClr val="FFFFFF"/>
                </a:solidFill>
                <a:latin typeface="微软雅黑" pitchFamily="18" charset="0"/>
                <a:cs typeface="微软雅黑" pitchFamily="18" charset="0"/>
              </a:rPr>
              <a:t>联系方式：0755-22197947</a:t>
            </a:r>
          </a:p>
        </p:txBody>
      </p:sp>
      <p:sp>
        <p:nvSpPr>
          <p:cNvPr id="10" name="TextBox 1"/>
          <p:cNvSpPr txBox="1"/>
          <p:nvPr/>
        </p:nvSpPr>
        <p:spPr>
          <a:xfrm>
            <a:off x="2908300" y="4572000"/>
            <a:ext cx="3213100" cy="292100"/>
          </a:xfrm>
          <a:prstGeom prst="rect">
            <a:avLst/>
          </a:prstGeom>
          <a:noFill/>
        </p:spPr>
        <p:txBody>
          <a:bodyPr wrap="none" lIns="0" tIns="0" rIns="0" rtlCol="0">
            <a:spAutoFit/>
          </a:bodyPr>
          <a:lstStyle/>
          <a:p>
            <a:pPr>
              <a:lnSpc>
                <a:spcPts val="2300"/>
              </a:lnSpc>
              <a:tabLst/>
            </a:pPr>
            <a:r>
              <a:rPr lang="en-US" altLang="zh-CN" sz="1800" dirty="0" smtClean="0">
                <a:solidFill>
                  <a:srgbClr val="FFFFFF"/>
                </a:solidFill>
                <a:latin typeface="微软雅黑" pitchFamily="18" charset="0"/>
                <a:cs typeface="微软雅黑" pitchFamily="18" charset="0"/>
              </a:rPr>
              <a:t>huxiyuan529@pingan.com.cn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68300" y="2590800"/>
            <a:ext cx="444500" cy="444500"/>
          </a:xfrm>
          <a:prstGeom prst="rect">
            <a:avLst/>
          </a:prstGeom>
          <a:noFill/>
        </p:spPr>
      </p:pic>
      <p:pic>
        <p:nvPicPr>
          <p:cNvPr id="3" name="Picture 3"/>
          <p:cNvPicPr>
            <a:picLocks noChangeAspect="1" noChangeArrowheads="1"/>
          </p:cNvPicPr>
          <p:nvPr/>
        </p:nvPicPr>
        <p:blipFill>
          <a:blip r:embed="rId3"/>
          <a:srcRect/>
          <a:stretch>
            <a:fillRect/>
          </a:stretch>
        </p:blipFill>
        <p:spPr bwMode="auto">
          <a:xfrm>
            <a:off x="5067300" y="2578100"/>
            <a:ext cx="444500" cy="482600"/>
          </a:xfrm>
          <a:prstGeom prst="rect">
            <a:avLst/>
          </a:prstGeom>
          <a:noFill/>
        </p:spPr>
      </p:pic>
      <p:pic>
        <p:nvPicPr>
          <p:cNvPr id="5" name="Picture 3"/>
          <p:cNvPicPr>
            <a:picLocks noChangeAspect="1" noChangeArrowheads="1"/>
          </p:cNvPicPr>
          <p:nvPr/>
        </p:nvPicPr>
        <p:blipFill>
          <a:blip r:embed="rId4"/>
          <a:srcRect/>
          <a:stretch>
            <a:fillRect/>
          </a:stretch>
        </p:blipFill>
        <p:spPr bwMode="auto">
          <a:xfrm>
            <a:off x="558800" y="3352800"/>
            <a:ext cx="482600" cy="406400"/>
          </a:xfrm>
          <a:prstGeom prst="rect">
            <a:avLst/>
          </a:prstGeom>
          <a:noFill/>
        </p:spPr>
      </p:pic>
      <p:pic>
        <p:nvPicPr>
          <p:cNvPr id="6" name="Picture 3"/>
          <p:cNvPicPr>
            <a:picLocks noChangeAspect="1" noChangeArrowheads="1"/>
          </p:cNvPicPr>
          <p:nvPr/>
        </p:nvPicPr>
        <p:blipFill>
          <a:blip r:embed="rId5"/>
          <a:srcRect/>
          <a:stretch>
            <a:fillRect/>
          </a:stretch>
        </p:blipFill>
        <p:spPr bwMode="auto">
          <a:xfrm>
            <a:off x="4991100" y="3378200"/>
            <a:ext cx="520700" cy="469900"/>
          </a:xfrm>
          <a:prstGeom prst="rect">
            <a:avLst/>
          </a:prstGeom>
          <a:noFill/>
        </p:spPr>
      </p:pic>
      <p:pic>
        <p:nvPicPr>
          <p:cNvPr id="7" name="Picture 3"/>
          <p:cNvPicPr>
            <a:picLocks noChangeAspect="1" noChangeArrowheads="1"/>
          </p:cNvPicPr>
          <p:nvPr/>
        </p:nvPicPr>
        <p:blipFill>
          <a:blip r:embed="rId6"/>
          <a:srcRect/>
          <a:stretch>
            <a:fillRect/>
          </a:stretch>
        </p:blipFill>
        <p:spPr bwMode="auto">
          <a:xfrm>
            <a:off x="774700" y="4229100"/>
            <a:ext cx="469900" cy="381000"/>
          </a:xfrm>
          <a:prstGeom prst="rect">
            <a:avLst/>
          </a:prstGeom>
          <a:noFill/>
        </p:spPr>
      </p:pic>
      <p:pic>
        <p:nvPicPr>
          <p:cNvPr id="8" name="Picture 3"/>
          <p:cNvPicPr>
            <a:picLocks noChangeAspect="1" noChangeArrowheads="1"/>
          </p:cNvPicPr>
          <p:nvPr/>
        </p:nvPicPr>
        <p:blipFill>
          <a:blip r:embed="rId7"/>
          <a:srcRect/>
          <a:stretch>
            <a:fillRect/>
          </a:stretch>
        </p:blipFill>
        <p:spPr bwMode="auto">
          <a:xfrm>
            <a:off x="4838700" y="4152900"/>
            <a:ext cx="444500" cy="482600"/>
          </a:xfrm>
          <a:prstGeom prst="rect">
            <a:avLst/>
          </a:prstGeom>
          <a:noFill/>
        </p:spPr>
      </p:pic>
      <p:pic>
        <p:nvPicPr>
          <p:cNvPr id="9" name="Picture 3"/>
          <p:cNvPicPr>
            <a:picLocks noChangeAspect="1" noChangeArrowheads="1"/>
          </p:cNvPicPr>
          <p:nvPr/>
        </p:nvPicPr>
        <p:blipFill>
          <a:blip r:embed="rId8"/>
          <a:srcRect/>
          <a:stretch>
            <a:fillRect/>
          </a:stretch>
        </p:blipFill>
        <p:spPr bwMode="auto">
          <a:xfrm>
            <a:off x="990600" y="4914900"/>
            <a:ext cx="558800" cy="558800"/>
          </a:xfrm>
          <a:prstGeom prst="rect">
            <a:avLst/>
          </a:prstGeom>
          <a:noFill/>
        </p:spPr>
      </p:pic>
      <p:pic>
        <p:nvPicPr>
          <p:cNvPr id="10" name="Picture 3"/>
          <p:cNvPicPr>
            <a:picLocks noChangeAspect="1" noChangeArrowheads="1"/>
          </p:cNvPicPr>
          <p:nvPr/>
        </p:nvPicPr>
        <p:blipFill>
          <a:blip r:embed="rId9"/>
          <a:srcRect/>
          <a:stretch>
            <a:fillRect/>
          </a:stretch>
        </p:blipFill>
        <p:spPr bwMode="auto">
          <a:xfrm>
            <a:off x="4749800" y="4940300"/>
            <a:ext cx="381000" cy="482600"/>
          </a:xfrm>
          <a:prstGeom prst="rect">
            <a:avLst/>
          </a:prstGeom>
          <a:noFill/>
        </p:spPr>
      </p:pic>
      <p:pic>
        <p:nvPicPr>
          <p:cNvPr id="11" name="Picture 3"/>
          <p:cNvPicPr>
            <a:picLocks noChangeAspect="1" noChangeArrowheads="1"/>
          </p:cNvPicPr>
          <p:nvPr/>
        </p:nvPicPr>
        <p:blipFill>
          <a:blip r:embed="rId10"/>
          <a:srcRect/>
          <a:stretch>
            <a:fillRect/>
          </a:stretch>
        </p:blipFill>
        <p:spPr bwMode="auto">
          <a:xfrm>
            <a:off x="0" y="5892800"/>
            <a:ext cx="9144000" cy="609600"/>
          </a:xfrm>
          <a:prstGeom prst="rect">
            <a:avLst/>
          </a:prstGeom>
          <a:noFill/>
        </p:spPr>
      </p:pic>
      <p:sp>
        <p:nvSpPr>
          <p:cNvPr id="2" name="TextBox 1"/>
          <p:cNvSpPr txBox="1"/>
          <p:nvPr/>
        </p:nvSpPr>
        <p:spPr>
          <a:xfrm>
            <a:off x="254000" y="279400"/>
            <a:ext cx="8255000" cy="2197100"/>
          </a:xfrm>
          <a:prstGeom prst="rect">
            <a:avLst/>
          </a:prstGeom>
          <a:noFill/>
        </p:spPr>
        <p:txBody>
          <a:bodyPr wrap="none" lIns="0" tIns="0" rIns="0" rtlCol="0">
            <a:spAutoFit/>
          </a:bodyPr>
          <a:lstStyle/>
          <a:p>
            <a:pPr>
              <a:lnSpc>
                <a:spcPts val="2600"/>
              </a:lnSpc>
              <a:tabLst>
                <a:tab pos="25400" algn="l"/>
                <a:tab pos="368300" algn="l"/>
              </a:tabLst>
            </a:pPr>
            <a:r>
              <a:rPr lang="en-US" altLang="zh-CN" dirty="0" smtClean="0"/>
              <a:t>	</a:t>
            </a:r>
            <a:r>
              <a:rPr lang="en-US" altLang="zh-CN" sz="2004" b="1" dirty="0" smtClean="0">
                <a:solidFill>
                  <a:srgbClr val="FF0000"/>
                </a:solidFill>
                <a:latin typeface="微软雅黑" pitchFamily="18" charset="0"/>
                <a:cs typeface="微软雅黑" pitchFamily="18" charset="0"/>
              </a:rPr>
              <a:t>WHAT</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b="1" dirty="0" smtClean="0">
                <a:solidFill>
                  <a:srgbClr val="262626"/>
                </a:solidFill>
                <a:latin typeface="微软雅黑" pitchFamily="18" charset="0"/>
                <a:cs typeface="微软雅黑" pitchFamily="18" charset="0"/>
              </a:rPr>
              <a:t>“电商见证宝”是什么（平台简介）</a:t>
            </a:r>
          </a:p>
          <a:p>
            <a:pPr>
              <a:lnSpc>
                <a:spcPts val="1000"/>
              </a:lnSpc>
            </a:pPr>
            <a:endParaRPr lang="en-US" altLang="zh-CN" dirty="0" smtClean="0"/>
          </a:p>
          <a:p>
            <a:pPr>
              <a:lnSpc>
                <a:spcPts val="1900"/>
              </a:lnSpc>
              <a:tabLst>
                <a:tab pos="25400" algn="l"/>
                <a:tab pos="368300" algn="l"/>
              </a:tabLst>
            </a:pPr>
            <a:r>
              <a:rPr lang="en-US" altLang="zh-CN" dirty="0" smtClean="0"/>
              <a:t>		</a:t>
            </a:r>
            <a:r>
              <a:rPr lang="en-US" altLang="zh-CN" sz="1403" dirty="0" smtClean="0">
                <a:solidFill>
                  <a:srgbClr val="000000"/>
                </a:solidFill>
                <a:latin typeface="微软雅黑" pitchFamily="18" charset="0"/>
                <a:cs typeface="微软雅黑" pitchFamily="18" charset="0"/>
              </a:rPr>
              <a:t>平安银行电子商务交易资金见证服务（以下简称</a:t>
            </a:r>
            <a:r>
              <a:rPr lang="en-US" altLang="zh-CN" sz="1403" b="1" dirty="0" smtClean="0">
                <a:solidFill>
                  <a:srgbClr val="000000"/>
                </a:solidFill>
                <a:latin typeface="微软雅黑" pitchFamily="18" charset="0"/>
                <a:cs typeface="微软雅黑" pitchFamily="18" charset="0"/>
              </a:rPr>
              <a:t>“电商见证宝”</a:t>
            </a:r>
            <a:r>
              <a:rPr lang="en-US" altLang="zh-CN" sz="1403" dirty="0" smtClean="0">
                <a:solidFill>
                  <a:srgbClr val="000000"/>
                </a:solidFill>
                <a:latin typeface="微软雅黑" pitchFamily="18" charset="0"/>
                <a:cs typeface="微软雅黑" pitchFamily="18" charset="0"/>
              </a:rPr>
              <a:t>）是基于“电商管交易，银行管资</a:t>
            </a:r>
          </a:p>
          <a:p>
            <a:pPr>
              <a:lnSpc>
                <a:spcPts val="2000"/>
              </a:lnSpc>
              <a:tabLst>
                <a:tab pos="25400" algn="l"/>
                <a:tab pos="368300" algn="l"/>
              </a:tabLst>
            </a:pPr>
            <a:r>
              <a:rPr lang="en-US" altLang="zh-CN" sz="1403" dirty="0" smtClean="0">
                <a:solidFill>
                  <a:srgbClr val="000000"/>
                </a:solidFill>
                <a:latin typeface="微软雅黑" pitchFamily="18" charset="0"/>
                <a:cs typeface="微软雅黑" pitchFamily="18" charset="0"/>
              </a:rPr>
              <a:t>金”的运行诉求和监管要求，为电商平台提供交易资金见证的金融服务。通过“电商见证宝”业务系统</a:t>
            </a:r>
          </a:p>
          <a:p>
            <a:pPr>
              <a:lnSpc>
                <a:spcPts val="2000"/>
              </a:lnSpc>
              <a:tabLst>
                <a:tab pos="25400" algn="l"/>
                <a:tab pos="368300" algn="l"/>
              </a:tabLst>
            </a:pPr>
            <a:r>
              <a:rPr lang="en-US" altLang="zh-CN" sz="1403" dirty="0" smtClean="0">
                <a:solidFill>
                  <a:srgbClr val="000000"/>
                </a:solidFill>
                <a:latin typeface="微软雅黑" pitchFamily="18" charset="0"/>
                <a:cs typeface="微软雅黑" pitchFamily="18" charset="0"/>
              </a:rPr>
              <a:t>与电商平台交易系统对接，为电商平台搭建一整套交易资金见证总分账户体系的同时，向平台及平台用</a:t>
            </a:r>
          </a:p>
          <a:p>
            <a:pPr>
              <a:lnSpc>
                <a:spcPts val="2000"/>
              </a:lnSpc>
              <a:tabLst>
                <a:tab pos="25400" algn="l"/>
                <a:tab pos="368300" algn="l"/>
              </a:tabLst>
            </a:pPr>
            <a:r>
              <a:rPr lang="en-US" altLang="zh-CN" sz="1403" dirty="0" smtClean="0">
                <a:solidFill>
                  <a:srgbClr val="000000"/>
                </a:solidFill>
                <a:latin typeface="微软雅黑" pitchFamily="18" charset="0"/>
                <a:cs typeface="微软雅黑" pitchFamily="18" charset="0"/>
              </a:rPr>
              <a:t>户提供总分账户开立、账户绑定及鉴权验证、密令控件输出、出入金、银行回单、担保支付、资金清分、</a:t>
            </a:r>
          </a:p>
          <a:p>
            <a:pPr>
              <a:lnSpc>
                <a:spcPts val="2000"/>
              </a:lnSpc>
              <a:tabLst>
                <a:tab pos="25400" algn="l"/>
                <a:tab pos="368300" algn="l"/>
              </a:tabLst>
            </a:pPr>
            <a:r>
              <a:rPr lang="en-US" altLang="zh-CN" sz="1403" dirty="0" smtClean="0">
                <a:solidFill>
                  <a:srgbClr val="000000"/>
                </a:solidFill>
                <a:latin typeface="微软雅黑" pitchFamily="18" charset="0"/>
                <a:cs typeface="微软雅黑" pitchFamily="18" charset="0"/>
              </a:rPr>
              <a:t>资金对账等一体化资金管理服务的一项电子商务支付结算类中间业务。</a:t>
            </a:r>
          </a:p>
          <a:p>
            <a:pPr>
              <a:lnSpc>
                <a:spcPts val="1000"/>
              </a:lnSpc>
            </a:pPr>
            <a:endParaRPr lang="en-US" altLang="zh-CN" dirty="0" smtClean="0"/>
          </a:p>
          <a:p>
            <a:pPr>
              <a:lnSpc>
                <a:spcPts val="2600"/>
              </a:lnSpc>
              <a:tabLst>
                <a:tab pos="25400" algn="l"/>
                <a:tab pos="368300" algn="l"/>
              </a:tabLst>
            </a:pPr>
            <a:r>
              <a:rPr lang="en-US" altLang="zh-CN" dirty="0" smtClean="0"/>
              <a:t>	</a:t>
            </a:r>
            <a:r>
              <a:rPr lang="en-US" altLang="zh-CN" sz="1596" b="1" dirty="0" smtClean="0">
                <a:solidFill>
                  <a:srgbClr val="000000"/>
                </a:solidFill>
                <a:latin typeface="微软雅黑" pitchFamily="18" charset="0"/>
                <a:cs typeface="微软雅黑" pitchFamily="18" charset="0"/>
              </a:rPr>
              <a:t>我们所提供的服务：</a:t>
            </a:r>
          </a:p>
        </p:txBody>
      </p:sp>
      <p:sp>
        <p:nvSpPr>
          <p:cNvPr id="12" name="TextBox 1"/>
          <p:cNvSpPr txBox="1"/>
          <p:nvPr/>
        </p:nvSpPr>
        <p:spPr>
          <a:xfrm>
            <a:off x="5397500" y="2781300"/>
            <a:ext cx="3314700" cy="2641600"/>
          </a:xfrm>
          <a:prstGeom prst="rect">
            <a:avLst/>
          </a:prstGeom>
          <a:noFill/>
        </p:spPr>
        <p:txBody>
          <a:bodyPr wrap="none" lIns="0" tIns="0" rIns="0" rtlCol="0">
            <a:spAutoFit/>
          </a:bodyPr>
          <a:lstStyle/>
          <a:p>
            <a:pPr>
              <a:lnSpc>
                <a:spcPts val="1800"/>
              </a:lnSpc>
              <a:tabLst>
                <a:tab pos="25400" algn="l"/>
                <a:tab pos="279400" algn="l"/>
                <a:tab pos="292100" algn="l"/>
              </a:tabLst>
            </a:pPr>
            <a:r>
              <a:rPr lang="en-US" altLang="zh-CN" dirty="0" smtClean="0"/>
              <a:t>			</a:t>
            </a:r>
            <a:r>
              <a:rPr lang="en-US" altLang="zh-CN" sz="1403" dirty="0" smtClean="0">
                <a:solidFill>
                  <a:srgbClr val="000000"/>
                </a:solidFill>
                <a:latin typeface="微软雅黑" pitchFamily="18" charset="0"/>
                <a:cs typeface="微软雅黑" pitchFamily="18" charset="0"/>
              </a:rPr>
              <a:t>匹配平台交易方式提供多样的</a:t>
            </a:r>
            <a:r>
              <a:rPr lang="en-US" altLang="zh-CN" sz="1403" b="1" dirty="0" smtClean="0">
                <a:solidFill>
                  <a:srgbClr val="000000"/>
                </a:solidFill>
                <a:latin typeface="微软雅黑" pitchFamily="18" charset="0"/>
                <a:cs typeface="微软雅黑" pitchFamily="18" charset="0"/>
              </a:rPr>
              <a:t>支付手段</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25400" algn="l"/>
                <a:tab pos="279400" algn="l"/>
                <a:tab pos="292100" algn="l"/>
              </a:tabLst>
            </a:pPr>
            <a:r>
              <a:rPr lang="en-US" altLang="zh-CN" dirty="0" smtClean="0"/>
              <a:t>		</a:t>
            </a:r>
            <a:r>
              <a:rPr lang="en-US" altLang="zh-CN" sz="1406" dirty="0" smtClean="0">
                <a:solidFill>
                  <a:srgbClr val="000000"/>
                </a:solidFill>
                <a:latin typeface="微软雅黑" pitchFamily="18" charset="0"/>
                <a:cs typeface="微软雅黑" pitchFamily="18" charset="0"/>
              </a:rPr>
              <a:t>银行级</a:t>
            </a:r>
            <a:r>
              <a:rPr lang="en-US" altLang="zh-CN" sz="1406" b="1" dirty="0" smtClean="0">
                <a:solidFill>
                  <a:srgbClr val="000000"/>
                </a:solidFill>
                <a:latin typeface="微软雅黑" pitchFamily="18" charset="0"/>
                <a:cs typeface="微软雅黑" pitchFamily="18" charset="0"/>
              </a:rPr>
              <a:t>密令控件</a:t>
            </a:r>
            <a:r>
              <a:rPr lang="en-US" altLang="zh-CN" sz="1406" dirty="0" smtClean="0">
                <a:solidFill>
                  <a:srgbClr val="000000"/>
                </a:solidFill>
                <a:latin typeface="微软雅黑" pitchFamily="18" charset="0"/>
                <a:cs typeface="微软雅黑" pitchFamily="18" charset="0"/>
              </a:rPr>
              <a:t>确保用户资金安全</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25400" algn="l"/>
                <a:tab pos="279400" algn="l"/>
                <a:tab pos="292100" algn="l"/>
              </a:tabLst>
            </a:pPr>
            <a:r>
              <a:rPr lang="en-US" altLang="zh-CN" dirty="0" smtClean="0"/>
              <a:t>	</a:t>
            </a:r>
            <a:r>
              <a:rPr lang="en-US" altLang="zh-CN" sz="1403" dirty="0" smtClean="0">
                <a:solidFill>
                  <a:srgbClr val="000000"/>
                </a:solidFill>
                <a:latin typeface="微软雅黑" pitchFamily="18" charset="0"/>
                <a:cs typeface="微软雅黑" pitchFamily="18" charset="0"/>
              </a:rPr>
              <a:t>支持交易数据</a:t>
            </a:r>
            <a:r>
              <a:rPr lang="en-US" altLang="zh-CN" sz="1403" b="1" dirty="0" smtClean="0">
                <a:solidFill>
                  <a:srgbClr val="000000"/>
                </a:solidFill>
                <a:latin typeface="微软雅黑" pitchFamily="18" charset="0"/>
                <a:cs typeface="微软雅黑" pitchFamily="18" charset="0"/>
              </a:rPr>
              <a:t>多维度银企对账</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25400" algn="l"/>
                <a:tab pos="279400" algn="l"/>
                <a:tab pos="292100" algn="l"/>
              </a:tabLst>
            </a:pPr>
            <a:r>
              <a:rPr lang="en-US" altLang="zh-CN" sz="1403" dirty="0" smtClean="0">
                <a:solidFill>
                  <a:srgbClr val="000000"/>
                </a:solidFill>
                <a:latin typeface="微软雅黑" pitchFamily="18" charset="0"/>
                <a:cs typeface="微软雅黑" pitchFamily="18" charset="0"/>
              </a:rPr>
              <a:t>内嵌平台钱包</a:t>
            </a:r>
            <a:r>
              <a:rPr lang="en-US" altLang="zh-CN" sz="1403" b="1" dirty="0" smtClean="0">
                <a:solidFill>
                  <a:srgbClr val="000000"/>
                </a:solidFill>
                <a:latin typeface="微软雅黑" pitchFamily="18" charset="0"/>
                <a:cs typeface="微软雅黑" pitchFamily="18" charset="0"/>
              </a:rPr>
              <a:t>资金增值服务</a:t>
            </a:r>
          </a:p>
        </p:txBody>
      </p:sp>
      <p:sp>
        <p:nvSpPr>
          <p:cNvPr id="13" name="TextBox 1"/>
          <p:cNvSpPr txBox="1"/>
          <p:nvPr/>
        </p:nvSpPr>
        <p:spPr>
          <a:xfrm>
            <a:off x="990600" y="2794000"/>
            <a:ext cx="3429000" cy="2628900"/>
          </a:xfrm>
          <a:prstGeom prst="rect">
            <a:avLst/>
          </a:prstGeom>
          <a:noFill/>
        </p:spPr>
        <p:txBody>
          <a:bodyPr wrap="none" lIns="0" tIns="0" rIns="0" rtlCol="0">
            <a:spAutoFit/>
          </a:bodyPr>
          <a:lstStyle/>
          <a:p>
            <a:pPr>
              <a:lnSpc>
                <a:spcPts val="1800"/>
              </a:lnSpc>
              <a:tabLst>
                <a:tab pos="228600" algn="l"/>
                <a:tab pos="431800" algn="l"/>
                <a:tab pos="723900" algn="l"/>
              </a:tabLst>
            </a:pPr>
            <a:r>
              <a:rPr lang="en-US" altLang="zh-CN" sz="1403" dirty="0" smtClean="0">
                <a:solidFill>
                  <a:srgbClr val="000000"/>
                </a:solidFill>
                <a:latin typeface="微软雅黑" pitchFamily="18" charset="0"/>
                <a:cs typeface="微软雅黑" pitchFamily="18" charset="0"/>
              </a:rPr>
              <a:t>为互联网平台搭建会员钱包</a:t>
            </a:r>
            <a:r>
              <a:rPr lang="en-US" altLang="zh-CN" sz="1403" b="1" dirty="0" smtClean="0">
                <a:solidFill>
                  <a:srgbClr val="000000"/>
                </a:solidFill>
                <a:latin typeface="微软雅黑" pitchFamily="18" charset="0"/>
                <a:cs typeface="微软雅黑" pitchFamily="18" charset="0"/>
              </a:rPr>
              <a:t>账户体系</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228600" algn="l"/>
                <a:tab pos="431800" algn="l"/>
                <a:tab pos="723900" algn="l"/>
              </a:tabLst>
            </a:pPr>
            <a:r>
              <a:rPr lang="en-US" altLang="zh-CN" dirty="0" smtClean="0"/>
              <a:t>	</a:t>
            </a:r>
            <a:r>
              <a:rPr lang="en-US" altLang="zh-CN" sz="1403" dirty="0" smtClean="0">
                <a:solidFill>
                  <a:srgbClr val="000000"/>
                </a:solidFill>
                <a:latin typeface="微软雅黑" pitchFamily="18" charset="0"/>
                <a:cs typeface="微软雅黑" pitchFamily="18" charset="0"/>
              </a:rPr>
              <a:t>提供会员身份识别、账户鉴权等</a:t>
            </a:r>
            <a:r>
              <a:rPr lang="en-US" altLang="zh-CN" sz="1403" b="1" dirty="0" smtClean="0">
                <a:solidFill>
                  <a:srgbClr val="000000"/>
                </a:solidFill>
                <a:latin typeface="微软雅黑" pitchFamily="18" charset="0"/>
                <a:cs typeface="微软雅黑" pitchFamily="18" charset="0"/>
              </a:rPr>
              <a:t>验证服务</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500"/>
              </a:lnSpc>
              <a:tabLst>
                <a:tab pos="228600" algn="l"/>
                <a:tab pos="431800" algn="l"/>
                <a:tab pos="723900" algn="l"/>
              </a:tabLst>
            </a:pPr>
            <a:r>
              <a:rPr lang="en-US" altLang="zh-CN" dirty="0" smtClean="0"/>
              <a:t>		</a:t>
            </a:r>
            <a:r>
              <a:rPr lang="en-US" altLang="zh-CN" sz="1403" dirty="0" smtClean="0">
                <a:solidFill>
                  <a:srgbClr val="000000"/>
                </a:solidFill>
                <a:latin typeface="微软雅黑" pitchFamily="18" charset="0"/>
                <a:cs typeface="微软雅黑" pitchFamily="18" charset="0"/>
              </a:rPr>
              <a:t>支持平台用户多渠道</a:t>
            </a:r>
            <a:r>
              <a:rPr lang="en-US" altLang="zh-CN" sz="1403" b="1" dirty="0" smtClean="0">
                <a:solidFill>
                  <a:srgbClr val="000000"/>
                </a:solidFill>
                <a:latin typeface="微软雅黑" pitchFamily="18" charset="0"/>
                <a:cs typeface="微软雅黑" pitchFamily="18" charset="0"/>
              </a:rPr>
              <a:t>充值方式</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200"/>
              </a:lnSpc>
              <a:tabLst>
                <a:tab pos="228600" algn="l"/>
                <a:tab pos="431800" algn="l"/>
                <a:tab pos="723900" algn="l"/>
              </a:tabLst>
            </a:pPr>
            <a:r>
              <a:rPr lang="en-US" altLang="zh-CN" dirty="0" smtClean="0"/>
              <a:t>			</a:t>
            </a:r>
            <a:r>
              <a:rPr lang="en-US" altLang="zh-CN" sz="1403" dirty="0" smtClean="0">
                <a:solidFill>
                  <a:srgbClr val="000000"/>
                </a:solidFill>
                <a:latin typeface="微软雅黑" pitchFamily="18" charset="0"/>
                <a:cs typeface="微软雅黑" pitchFamily="18" charset="0"/>
              </a:rPr>
              <a:t>提供</a:t>
            </a:r>
            <a:r>
              <a:rPr lang="en-US" altLang="zh-CN" sz="1403" b="1" dirty="0" smtClean="0">
                <a:solidFill>
                  <a:srgbClr val="000000"/>
                </a:solidFill>
                <a:latin typeface="微软雅黑" pitchFamily="18" charset="0"/>
                <a:cs typeface="微软雅黑" pitchFamily="18" charset="0"/>
              </a:rPr>
              <a:t>交易明细单</a:t>
            </a:r>
            <a:r>
              <a:rPr lang="en-US" altLang="zh-CN" sz="1403" dirty="0" smtClean="0">
                <a:solidFill>
                  <a:srgbClr val="000000"/>
                </a:solidFill>
                <a:latin typeface="微软雅黑" pitchFamily="18" charset="0"/>
                <a:cs typeface="微软雅黑" pitchFamily="18" charset="0"/>
              </a:rPr>
              <a:t>供线上下载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8509000" y="6337300"/>
            <a:ext cx="76200" cy="152400"/>
          </a:xfrm>
          <a:prstGeom prst="rect">
            <a:avLst/>
          </a:prstGeom>
          <a:noFill/>
        </p:spPr>
        <p:txBody>
          <a:bodyPr wrap="none" lIns="0" tIns="0" rIns="0" rtlCol="0">
            <a:spAutoFit/>
          </a:bodyPr>
          <a:lstStyle/>
          <a:p>
            <a:pPr>
              <a:lnSpc>
                <a:spcPts val="1200"/>
              </a:lnSpc>
              <a:tabLst/>
            </a:pPr>
            <a:r>
              <a:rPr lang="en-US" altLang="zh-CN" sz="1200" dirty="0" smtClean="0">
                <a:solidFill>
                  <a:srgbClr val="FFFFFF"/>
                </a:solidFill>
                <a:latin typeface="Calibri" pitchFamily="18" charset="0"/>
                <a:cs typeface="Calibri" pitchFamily="18" charset="0"/>
              </a:rPr>
              <a:t>4</a:t>
            </a:r>
          </a:p>
        </p:txBody>
      </p:sp>
      <p:sp>
        <p:nvSpPr>
          <p:cNvPr id="3" name="TextBox 1"/>
          <p:cNvSpPr txBox="1"/>
          <p:nvPr/>
        </p:nvSpPr>
        <p:spPr>
          <a:xfrm>
            <a:off x="3949700" y="3149600"/>
            <a:ext cx="1003300" cy="254000"/>
          </a:xfrm>
          <a:prstGeom prst="rect">
            <a:avLst/>
          </a:prstGeom>
          <a:noFill/>
        </p:spPr>
        <p:txBody>
          <a:bodyPr wrap="none" lIns="0" tIns="0" rIns="0" rtlCol="0">
            <a:spAutoFit/>
          </a:bodyPr>
          <a:lstStyle/>
          <a:p>
            <a:pPr>
              <a:lnSpc>
                <a:spcPts val="2000"/>
              </a:lnSpc>
              <a:tabLst/>
            </a:pPr>
            <a:r>
              <a:rPr lang="en-US" altLang="zh-CN" sz="1598" b="1" dirty="0" smtClean="0">
                <a:solidFill>
                  <a:srgbClr val="FFFFFF"/>
                </a:solidFill>
                <a:latin typeface="微软雅黑" pitchFamily="18" charset="0"/>
                <a:cs typeface="微软雅黑" pitchFamily="18" charset="0"/>
              </a:rPr>
              <a:t>电商见证宝</a:t>
            </a:r>
          </a:p>
        </p:txBody>
      </p:sp>
      <p:sp>
        <p:nvSpPr>
          <p:cNvPr id="4" name="TextBox 1"/>
          <p:cNvSpPr txBox="1"/>
          <p:nvPr/>
        </p:nvSpPr>
        <p:spPr>
          <a:xfrm>
            <a:off x="4178300" y="15621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跨行快收</a:t>
            </a:r>
          </a:p>
        </p:txBody>
      </p:sp>
      <p:sp>
        <p:nvSpPr>
          <p:cNvPr id="5" name="TextBox 1"/>
          <p:cNvSpPr txBox="1"/>
          <p:nvPr/>
        </p:nvSpPr>
        <p:spPr>
          <a:xfrm>
            <a:off x="4127500" y="5765800"/>
            <a:ext cx="7620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互联网平台</a:t>
            </a:r>
          </a:p>
        </p:txBody>
      </p:sp>
      <p:sp>
        <p:nvSpPr>
          <p:cNvPr id="6" name="TextBox 1"/>
          <p:cNvSpPr txBox="1"/>
          <p:nvPr/>
        </p:nvSpPr>
        <p:spPr>
          <a:xfrm>
            <a:off x="838200" y="1841500"/>
            <a:ext cx="927100" cy="571500"/>
          </a:xfrm>
          <a:prstGeom prst="rect">
            <a:avLst/>
          </a:prstGeom>
          <a:noFill/>
        </p:spPr>
        <p:txBody>
          <a:bodyPr wrap="none" lIns="0" tIns="0" rIns="0" rtlCol="0">
            <a:spAutoFit/>
          </a:bodyPr>
          <a:lstStyle/>
          <a:p>
            <a:pPr>
              <a:lnSpc>
                <a:spcPts val="1300"/>
              </a:lnSpc>
              <a:tabLst>
                <a:tab pos="25400" algn="l"/>
              </a:tabLst>
            </a:pPr>
            <a:r>
              <a:rPr lang="en-US" altLang="zh-CN" sz="996" b="1" dirty="0" smtClean="0">
                <a:solidFill>
                  <a:srgbClr val="000000"/>
                </a:solidFill>
                <a:latin typeface="微软雅黑" pitchFamily="18" charset="0"/>
                <a:cs typeface="微软雅黑" pitchFamily="18" charset="0"/>
              </a:rPr>
              <a:t>增值服务平台</a:t>
            </a:r>
          </a:p>
          <a:p>
            <a:pPr>
              <a:lnSpc>
                <a:spcPts val="1000"/>
              </a:lnSpc>
            </a:pPr>
            <a:endParaRPr lang="en-US" altLang="zh-CN" dirty="0" smtClean="0"/>
          </a:p>
          <a:p>
            <a:pPr>
              <a:lnSpc>
                <a:spcPts val="2200"/>
              </a:lnSpc>
              <a:tabLst>
                <a:tab pos="25400" algn="l"/>
              </a:tabLst>
            </a:pPr>
            <a:r>
              <a:rPr lang="en-US" altLang="zh-CN" dirty="0" smtClean="0"/>
              <a:t>	</a:t>
            </a:r>
            <a:r>
              <a:rPr lang="en-US" altLang="zh-CN" sz="1200" b="1" dirty="0" smtClean="0">
                <a:solidFill>
                  <a:srgbClr val="FF6600"/>
                </a:solidFill>
                <a:latin typeface="微软雅黑" pitchFamily="18" charset="0"/>
                <a:cs typeface="微软雅黑" pitchFamily="18" charset="0"/>
              </a:rPr>
              <a:t>基金直销平台</a:t>
            </a:r>
          </a:p>
        </p:txBody>
      </p:sp>
      <p:sp>
        <p:nvSpPr>
          <p:cNvPr id="7" name="TextBox 1"/>
          <p:cNvSpPr txBox="1"/>
          <p:nvPr/>
        </p:nvSpPr>
        <p:spPr>
          <a:xfrm>
            <a:off x="2755900" y="15621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智能代扣</a:t>
            </a:r>
          </a:p>
        </p:txBody>
      </p:sp>
      <p:sp>
        <p:nvSpPr>
          <p:cNvPr id="8" name="TextBox 1"/>
          <p:cNvSpPr txBox="1"/>
          <p:nvPr/>
        </p:nvSpPr>
        <p:spPr>
          <a:xfrm>
            <a:off x="3924300" y="1968500"/>
            <a:ext cx="1117600" cy="3683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网关支付</a:t>
            </a:r>
          </a:p>
          <a:p>
            <a:pPr>
              <a:lnSpc>
                <a:spcPts val="900"/>
              </a:lnSpc>
              <a:tabLst/>
            </a:pPr>
            <a:r>
              <a:rPr lang="en-US" altLang="zh-CN" sz="806" b="1" dirty="0" smtClean="0">
                <a:solidFill>
                  <a:srgbClr val="F05A23"/>
                </a:solidFill>
                <a:latin typeface="微软雅黑" pitchFamily="18" charset="0"/>
                <a:cs typeface="微软雅黑" pitchFamily="18" charset="0"/>
              </a:rPr>
              <a:t>快捷支付</a:t>
            </a:r>
          </a:p>
          <a:p>
            <a:pPr>
              <a:lnSpc>
                <a:spcPts val="900"/>
              </a:lnSpc>
              <a:tabLst/>
            </a:pPr>
            <a:r>
              <a:rPr lang="en-US" altLang="zh-CN" sz="803" b="1" dirty="0" smtClean="0">
                <a:solidFill>
                  <a:srgbClr val="F05A23"/>
                </a:solidFill>
                <a:latin typeface="微软雅黑" pitchFamily="18" charset="0"/>
                <a:cs typeface="微软雅黑" pitchFamily="18" charset="0"/>
              </a:rPr>
              <a:t>第三方支付公司钱包支付</a:t>
            </a:r>
          </a:p>
        </p:txBody>
      </p:sp>
      <p:sp>
        <p:nvSpPr>
          <p:cNvPr id="9" name="TextBox 1"/>
          <p:cNvSpPr txBox="1"/>
          <p:nvPr/>
        </p:nvSpPr>
        <p:spPr>
          <a:xfrm>
            <a:off x="5549900" y="15748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聚合支付</a:t>
            </a:r>
          </a:p>
        </p:txBody>
      </p:sp>
      <p:sp>
        <p:nvSpPr>
          <p:cNvPr id="10" name="TextBox 1"/>
          <p:cNvSpPr txBox="1"/>
          <p:nvPr/>
        </p:nvSpPr>
        <p:spPr>
          <a:xfrm>
            <a:off x="5346700" y="1943100"/>
            <a:ext cx="571500" cy="368300"/>
          </a:xfrm>
          <a:prstGeom prst="rect">
            <a:avLst/>
          </a:prstGeom>
          <a:noFill/>
        </p:spPr>
        <p:txBody>
          <a:bodyPr wrap="none" lIns="0" tIns="0" rIns="0" rtlCol="0">
            <a:spAutoFit/>
          </a:bodyPr>
          <a:lstStyle/>
          <a:p>
            <a:pPr>
              <a:lnSpc>
                <a:spcPts val="1000"/>
              </a:lnSpc>
              <a:tabLst/>
            </a:pPr>
            <a:r>
              <a:rPr lang="en-US" altLang="zh-CN" sz="806" b="1" dirty="0" smtClean="0">
                <a:solidFill>
                  <a:srgbClr val="F05A23"/>
                </a:solidFill>
                <a:latin typeface="微软雅黑" pitchFamily="18" charset="0"/>
                <a:cs typeface="微软雅黑" pitchFamily="18" charset="0"/>
              </a:rPr>
              <a:t>支付宝扫码</a:t>
            </a:r>
          </a:p>
          <a:p>
            <a:pPr>
              <a:lnSpc>
                <a:spcPts val="900"/>
              </a:lnSpc>
              <a:tabLst/>
            </a:pPr>
            <a:r>
              <a:rPr lang="en-US" altLang="zh-CN" sz="803" b="1" dirty="0" smtClean="0">
                <a:solidFill>
                  <a:srgbClr val="F05A23"/>
                </a:solidFill>
                <a:latin typeface="微软雅黑" pitchFamily="18" charset="0"/>
                <a:cs typeface="微软雅黑" pitchFamily="18" charset="0"/>
              </a:rPr>
              <a:t>微信扫码</a:t>
            </a:r>
          </a:p>
          <a:p>
            <a:pPr>
              <a:lnSpc>
                <a:spcPts val="900"/>
              </a:lnSpc>
              <a:tabLst/>
            </a:pPr>
            <a:r>
              <a:rPr lang="en-US" altLang="zh-CN" sz="803" b="1" dirty="0" smtClean="0">
                <a:solidFill>
                  <a:srgbClr val="F05A23"/>
                </a:solidFill>
                <a:latin typeface="微软雅黑" pitchFamily="18" charset="0"/>
                <a:cs typeface="微软雅黑" pitchFamily="18" charset="0"/>
              </a:rPr>
              <a:t>QQ钱包扫码</a:t>
            </a:r>
          </a:p>
        </p:txBody>
      </p:sp>
      <p:sp>
        <p:nvSpPr>
          <p:cNvPr id="11" name="TextBox 1"/>
          <p:cNvSpPr txBox="1"/>
          <p:nvPr/>
        </p:nvSpPr>
        <p:spPr>
          <a:xfrm>
            <a:off x="7493000" y="1892300"/>
            <a:ext cx="609600" cy="6096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柜面系统</a:t>
            </a:r>
          </a:p>
          <a:p>
            <a:pPr>
              <a:lnSpc>
                <a:spcPts val="1000"/>
              </a:lnSpc>
            </a:pPr>
            <a:endParaRPr lang="en-US" altLang="zh-CN" dirty="0" smtClean="0"/>
          </a:p>
          <a:p>
            <a:pPr>
              <a:lnSpc>
                <a:spcPts val="2300"/>
              </a:lnSpc>
              <a:tabLst/>
            </a:pPr>
            <a:r>
              <a:rPr lang="en-US" altLang="zh-CN" sz="1200" b="1" dirty="0" smtClean="0">
                <a:solidFill>
                  <a:srgbClr val="FF6600"/>
                </a:solidFill>
                <a:latin typeface="微软雅黑" pitchFamily="18" charset="0"/>
                <a:cs typeface="微软雅黑" pitchFamily="18" charset="0"/>
              </a:rPr>
              <a:t>橙e网</a:t>
            </a:r>
          </a:p>
        </p:txBody>
      </p:sp>
      <p:sp>
        <p:nvSpPr>
          <p:cNvPr id="12" name="TextBox 1"/>
          <p:cNvSpPr txBox="1"/>
          <p:nvPr/>
        </p:nvSpPr>
        <p:spPr>
          <a:xfrm>
            <a:off x="6578600" y="1828800"/>
            <a:ext cx="406400" cy="7747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服务签约</a:t>
            </a:r>
          </a:p>
          <a:p>
            <a:pPr>
              <a:lnSpc>
                <a:spcPts val="900"/>
              </a:lnSpc>
              <a:tabLst/>
            </a:pPr>
            <a:r>
              <a:rPr lang="en-US" altLang="zh-CN" sz="803" b="1" dirty="0" smtClean="0">
                <a:solidFill>
                  <a:srgbClr val="F05A23"/>
                </a:solidFill>
                <a:latin typeface="微软雅黑" pitchFamily="18" charset="0"/>
                <a:cs typeface="微软雅黑" pitchFamily="18" charset="0"/>
              </a:rPr>
              <a:t>协议查询</a:t>
            </a:r>
          </a:p>
          <a:p>
            <a:pPr>
              <a:lnSpc>
                <a:spcPts val="900"/>
              </a:lnSpc>
              <a:tabLst/>
            </a:pPr>
            <a:r>
              <a:rPr lang="en-US" altLang="zh-CN" sz="806" b="1" dirty="0" smtClean="0">
                <a:solidFill>
                  <a:srgbClr val="F05A23"/>
                </a:solidFill>
                <a:latin typeface="微软雅黑" pitchFamily="18" charset="0"/>
                <a:cs typeface="微软雅黑" pitchFamily="18" charset="0"/>
              </a:rPr>
              <a:t>费用设置</a:t>
            </a:r>
          </a:p>
          <a:p>
            <a:pPr>
              <a:lnSpc>
                <a:spcPts val="1000"/>
              </a:lnSpc>
            </a:pPr>
            <a:endParaRPr lang="en-US" altLang="zh-CN" dirty="0" smtClean="0"/>
          </a:p>
          <a:p>
            <a:pPr>
              <a:lnSpc>
                <a:spcPts val="1100"/>
              </a:lnSpc>
              <a:tabLst/>
            </a:pPr>
            <a:r>
              <a:rPr lang="en-US" altLang="zh-CN" sz="803" b="1" dirty="0" smtClean="0">
                <a:solidFill>
                  <a:srgbClr val="F05A23"/>
                </a:solidFill>
                <a:latin typeface="微软雅黑" pitchFamily="18" charset="0"/>
                <a:cs typeface="微软雅黑" pitchFamily="18" charset="0"/>
              </a:rPr>
              <a:t>理财通道</a:t>
            </a:r>
          </a:p>
          <a:p>
            <a:pPr>
              <a:lnSpc>
                <a:spcPts val="900"/>
              </a:lnSpc>
              <a:tabLst/>
            </a:pPr>
            <a:r>
              <a:rPr lang="en-US" altLang="zh-CN" sz="803" b="1" dirty="0" smtClean="0">
                <a:solidFill>
                  <a:srgbClr val="F05A23"/>
                </a:solidFill>
                <a:latin typeface="微软雅黑" pitchFamily="18" charset="0"/>
                <a:cs typeface="微软雅黑" pitchFamily="18" charset="0"/>
              </a:rPr>
              <a:t>会员查询</a:t>
            </a:r>
          </a:p>
        </p:txBody>
      </p:sp>
      <p:sp>
        <p:nvSpPr>
          <p:cNvPr id="13" name="TextBox 1"/>
          <p:cNvSpPr txBox="1"/>
          <p:nvPr/>
        </p:nvSpPr>
        <p:spPr>
          <a:xfrm>
            <a:off x="7505700" y="27559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短信平台</a:t>
            </a:r>
          </a:p>
        </p:txBody>
      </p:sp>
      <p:sp>
        <p:nvSpPr>
          <p:cNvPr id="14" name="TextBox 1"/>
          <p:cNvSpPr txBox="1"/>
          <p:nvPr/>
        </p:nvSpPr>
        <p:spPr>
          <a:xfrm>
            <a:off x="7505700" y="31877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银联鉴权</a:t>
            </a:r>
          </a:p>
        </p:txBody>
      </p:sp>
      <p:sp>
        <p:nvSpPr>
          <p:cNvPr id="15" name="TextBox 1"/>
          <p:cNvSpPr txBox="1"/>
          <p:nvPr/>
        </p:nvSpPr>
        <p:spPr>
          <a:xfrm>
            <a:off x="6629400" y="4457700"/>
            <a:ext cx="406400" cy="254000"/>
          </a:xfrm>
          <a:prstGeom prst="rect">
            <a:avLst/>
          </a:prstGeom>
          <a:noFill/>
        </p:spPr>
        <p:txBody>
          <a:bodyPr wrap="none" lIns="0" tIns="0" rIns="0" rtlCol="0">
            <a:spAutoFit/>
          </a:bodyPr>
          <a:lstStyle/>
          <a:p>
            <a:pPr>
              <a:lnSpc>
                <a:spcPts val="1000"/>
              </a:lnSpc>
              <a:tabLst/>
            </a:pPr>
            <a:r>
              <a:rPr lang="en-US" altLang="zh-CN" sz="806" b="1" dirty="0" smtClean="0">
                <a:solidFill>
                  <a:srgbClr val="F05A23"/>
                </a:solidFill>
                <a:latin typeface="微软雅黑" pitchFamily="18" charset="0"/>
                <a:cs typeface="微软雅黑" pitchFamily="18" charset="0"/>
              </a:rPr>
              <a:t>密令控件</a:t>
            </a:r>
          </a:p>
          <a:p>
            <a:pPr>
              <a:lnSpc>
                <a:spcPts val="900"/>
              </a:lnSpc>
              <a:tabLst/>
            </a:pPr>
            <a:r>
              <a:rPr lang="en-US" altLang="zh-CN" sz="803" b="1" dirty="0" smtClean="0">
                <a:solidFill>
                  <a:srgbClr val="F05A23"/>
                </a:solidFill>
                <a:latin typeface="微软雅黑" pitchFamily="18" charset="0"/>
                <a:cs typeface="微软雅黑" pitchFamily="18" charset="0"/>
              </a:rPr>
              <a:t>会员查询</a:t>
            </a:r>
          </a:p>
        </p:txBody>
      </p:sp>
      <p:sp>
        <p:nvSpPr>
          <p:cNvPr id="16" name="TextBox 1"/>
          <p:cNvSpPr txBox="1"/>
          <p:nvPr/>
        </p:nvSpPr>
        <p:spPr>
          <a:xfrm>
            <a:off x="7518400" y="4495800"/>
            <a:ext cx="609600" cy="6604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企业网银</a:t>
            </a:r>
          </a:p>
          <a:p>
            <a:pPr>
              <a:lnSpc>
                <a:spcPts val="1000"/>
              </a:lnSpc>
            </a:pPr>
            <a:endParaRPr lang="en-US" altLang="zh-CN" dirty="0" smtClean="0"/>
          </a:p>
          <a:p>
            <a:pPr>
              <a:lnSpc>
                <a:spcPts val="1000"/>
              </a:lnSpc>
            </a:pPr>
            <a:endParaRPr lang="en-US" altLang="zh-CN" dirty="0" smtClean="0"/>
          </a:p>
          <a:p>
            <a:pPr>
              <a:lnSpc>
                <a:spcPts val="1600"/>
              </a:lnSpc>
              <a:tabLst/>
            </a:pPr>
            <a:r>
              <a:rPr lang="en-US" altLang="zh-CN" sz="1200" b="1" dirty="0" smtClean="0">
                <a:solidFill>
                  <a:srgbClr val="FF6600"/>
                </a:solidFill>
                <a:latin typeface="微软雅黑" pitchFamily="18" charset="0"/>
                <a:cs typeface="微软雅黑" pitchFamily="18" charset="0"/>
              </a:rPr>
              <a:t>报表系统</a:t>
            </a:r>
          </a:p>
        </p:txBody>
      </p:sp>
      <p:sp>
        <p:nvSpPr>
          <p:cNvPr id="17" name="TextBox 1"/>
          <p:cNvSpPr txBox="1"/>
          <p:nvPr/>
        </p:nvSpPr>
        <p:spPr>
          <a:xfrm>
            <a:off x="1041400" y="2882900"/>
            <a:ext cx="5334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橙e融资</a:t>
            </a:r>
          </a:p>
        </p:txBody>
      </p:sp>
      <p:sp>
        <p:nvSpPr>
          <p:cNvPr id="18" name="TextBox 1"/>
          <p:cNvSpPr txBox="1"/>
          <p:nvPr/>
        </p:nvSpPr>
        <p:spPr>
          <a:xfrm>
            <a:off x="952500" y="3594100"/>
            <a:ext cx="6858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个人橙e付</a:t>
            </a:r>
          </a:p>
        </p:txBody>
      </p:sp>
      <p:sp>
        <p:nvSpPr>
          <p:cNvPr id="19" name="TextBox 1"/>
          <p:cNvSpPr txBox="1"/>
          <p:nvPr/>
        </p:nvSpPr>
        <p:spPr>
          <a:xfrm>
            <a:off x="1384300" y="5740400"/>
            <a:ext cx="749300" cy="165100"/>
          </a:xfrm>
          <a:prstGeom prst="rect">
            <a:avLst/>
          </a:prstGeom>
          <a:noFill/>
        </p:spPr>
        <p:txBody>
          <a:bodyPr wrap="none" lIns="0" tIns="0" rIns="0" rtlCol="0">
            <a:spAutoFit/>
          </a:bodyPr>
          <a:lstStyle/>
          <a:p>
            <a:pPr>
              <a:lnSpc>
                <a:spcPts val="1300"/>
              </a:lnSpc>
              <a:tabLst/>
            </a:pPr>
            <a:r>
              <a:rPr lang="en-US" altLang="zh-CN" sz="996" b="1" dirty="0" smtClean="0">
                <a:solidFill>
                  <a:srgbClr val="000000"/>
                </a:solidFill>
                <a:latin typeface="微软雅黑" pitchFamily="18" charset="0"/>
                <a:cs typeface="微软雅黑" pitchFamily="18" charset="0"/>
              </a:rPr>
              <a:t>行外对接平台</a:t>
            </a:r>
          </a:p>
        </p:txBody>
      </p:sp>
      <p:sp>
        <p:nvSpPr>
          <p:cNvPr id="20" name="TextBox 1"/>
          <p:cNvSpPr txBox="1"/>
          <p:nvPr/>
        </p:nvSpPr>
        <p:spPr>
          <a:xfrm>
            <a:off x="4025900" y="4864100"/>
            <a:ext cx="9525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B2BI公网外联</a:t>
            </a:r>
          </a:p>
        </p:txBody>
      </p:sp>
      <p:sp>
        <p:nvSpPr>
          <p:cNvPr id="21" name="TextBox 1"/>
          <p:cNvSpPr txBox="1"/>
          <p:nvPr/>
        </p:nvSpPr>
        <p:spPr>
          <a:xfrm>
            <a:off x="2514600" y="41783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跨行快付</a:t>
            </a:r>
          </a:p>
        </p:txBody>
      </p:sp>
      <p:sp>
        <p:nvSpPr>
          <p:cNvPr id="22" name="TextBox 1"/>
          <p:cNvSpPr txBox="1"/>
          <p:nvPr/>
        </p:nvSpPr>
        <p:spPr>
          <a:xfrm>
            <a:off x="4813300" y="41656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支付系统</a:t>
            </a:r>
          </a:p>
        </p:txBody>
      </p:sp>
      <p:sp>
        <p:nvSpPr>
          <p:cNvPr id="23" name="TextBox 1"/>
          <p:cNvSpPr txBox="1"/>
          <p:nvPr/>
        </p:nvSpPr>
        <p:spPr>
          <a:xfrm>
            <a:off x="2997200" y="3784600"/>
            <a:ext cx="609600" cy="1270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银联渠道提现</a:t>
            </a:r>
          </a:p>
        </p:txBody>
      </p:sp>
      <p:sp>
        <p:nvSpPr>
          <p:cNvPr id="24" name="TextBox 1"/>
          <p:cNvSpPr txBox="1"/>
          <p:nvPr/>
        </p:nvSpPr>
        <p:spPr>
          <a:xfrm>
            <a:off x="5092700" y="3810000"/>
            <a:ext cx="812800" cy="1270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大小额、超网提现</a:t>
            </a:r>
          </a:p>
        </p:txBody>
      </p:sp>
      <p:sp>
        <p:nvSpPr>
          <p:cNvPr id="25" name="TextBox 1"/>
          <p:cNvSpPr txBox="1"/>
          <p:nvPr/>
        </p:nvSpPr>
        <p:spPr>
          <a:xfrm>
            <a:off x="1371600" y="4216400"/>
            <a:ext cx="749300" cy="165100"/>
          </a:xfrm>
          <a:prstGeom prst="rect">
            <a:avLst/>
          </a:prstGeom>
          <a:noFill/>
        </p:spPr>
        <p:txBody>
          <a:bodyPr wrap="none" lIns="0" tIns="0" rIns="0" rtlCol="0">
            <a:spAutoFit/>
          </a:bodyPr>
          <a:lstStyle/>
          <a:p>
            <a:pPr>
              <a:lnSpc>
                <a:spcPts val="1300"/>
              </a:lnSpc>
              <a:tabLst/>
            </a:pPr>
            <a:r>
              <a:rPr lang="en-US" altLang="zh-CN" sz="996" b="1" dirty="0" smtClean="0">
                <a:solidFill>
                  <a:srgbClr val="000000"/>
                </a:solidFill>
                <a:latin typeface="微软雅黑" pitchFamily="18" charset="0"/>
                <a:cs typeface="微软雅黑" pitchFamily="18" charset="0"/>
              </a:rPr>
              <a:t>行内支付平台</a:t>
            </a:r>
          </a:p>
        </p:txBody>
      </p:sp>
      <p:sp>
        <p:nvSpPr>
          <p:cNvPr id="26" name="TextBox 1"/>
          <p:cNvSpPr txBox="1"/>
          <p:nvPr/>
        </p:nvSpPr>
        <p:spPr>
          <a:xfrm>
            <a:off x="7454900" y="1498600"/>
            <a:ext cx="622300" cy="165100"/>
          </a:xfrm>
          <a:prstGeom prst="rect">
            <a:avLst/>
          </a:prstGeom>
          <a:noFill/>
        </p:spPr>
        <p:txBody>
          <a:bodyPr wrap="none" lIns="0" tIns="0" rIns="0" rtlCol="0">
            <a:spAutoFit/>
          </a:bodyPr>
          <a:lstStyle/>
          <a:p>
            <a:pPr>
              <a:lnSpc>
                <a:spcPts val="1300"/>
              </a:lnSpc>
              <a:tabLst/>
            </a:pPr>
            <a:r>
              <a:rPr lang="en-US" altLang="zh-CN" sz="996" b="1" dirty="0" smtClean="0">
                <a:solidFill>
                  <a:srgbClr val="000000"/>
                </a:solidFill>
                <a:latin typeface="微软雅黑" pitchFamily="18" charset="0"/>
                <a:cs typeface="微软雅黑" pitchFamily="18" charset="0"/>
              </a:rPr>
              <a:t>支持型平台</a:t>
            </a:r>
          </a:p>
        </p:txBody>
      </p:sp>
      <p:sp>
        <p:nvSpPr>
          <p:cNvPr id="27" name="TextBox 1"/>
          <p:cNvSpPr txBox="1"/>
          <p:nvPr/>
        </p:nvSpPr>
        <p:spPr>
          <a:xfrm>
            <a:off x="2171700" y="2209800"/>
            <a:ext cx="711200" cy="1270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个人、企业货基</a:t>
            </a:r>
          </a:p>
        </p:txBody>
      </p:sp>
      <p:sp>
        <p:nvSpPr>
          <p:cNvPr id="28" name="TextBox 1"/>
          <p:cNvSpPr txBox="1"/>
          <p:nvPr/>
        </p:nvSpPr>
        <p:spPr>
          <a:xfrm>
            <a:off x="2133600" y="2717800"/>
            <a:ext cx="508000" cy="2540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借还款控制</a:t>
            </a:r>
          </a:p>
          <a:p>
            <a:pPr>
              <a:lnSpc>
                <a:spcPts val="900"/>
              </a:lnSpc>
              <a:tabLst/>
            </a:pPr>
            <a:r>
              <a:rPr lang="en-US" altLang="zh-CN" sz="806" b="1" dirty="0" smtClean="0">
                <a:solidFill>
                  <a:srgbClr val="F05A23"/>
                </a:solidFill>
                <a:latin typeface="微软雅黑" pitchFamily="18" charset="0"/>
                <a:cs typeface="微软雅黑" pitchFamily="18" charset="0"/>
              </a:rPr>
              <a:t>动账通知</a:t>
            </a:r>
          </a:p>
        </p:txBody>
      </p:sp>
      <p:sp>
        <p:nvSpPr>
          <p:cNvPr id="29" name="TextBox 1"/>
          <p:cNvSpPr txBox="1"/>
          <p:nvPr/>
        </p:nvSpPr>
        <p:spPr>
          <a:xfrm>
            <a:off x="2108200" y="3467100"/>
            <a:ext cx="406400" cy="1270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联动开户</a:t>
            </a:r>
          </a:p>
        </p:txBody>
      </p:sp>
      <p:sp>
        <p:nvSpPr>
          <p:cNvPr id="30" name="TextBox 1"/>
          <p:cNvSpPr txBox="1"/>
          <p:nvPr/>
        </p:nvSpPr>
        <p:spPr>
          <a:xfrm>
            <a:off x="7505700" y="36322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工商验资</a:t>
            </a:r>
          </a:p>
        </p:txBody>
      </p:sp>
      <p:sp>
        <p:nvSpPr>
          <p:cNvPr id="31" name="TextBox 1"/>
          <p:cNvSpPr txBox="1"/>
          <p:nvPr/>
        </p:nvSpPr>
        <p:spPr>
          <a:xfrm>
            <a:off x="7518400" y="40640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联网核查</a:t>
            </a:r>
          </a:p>
        </p:txBody>
      </p:sp>
      <p:sp>
        <p:nvSpPr>
          <p:cNvPr id="32" name="TextBox 1"/>
          <p:cNvSpPr txBox="1"/>
          <p:nvPr/>
        </p:nvSpPr>
        <p:spPr>
          <a:xfrm>
            <a:off x="6451600" y="3556000"/>
            <a:ext cx="609600" cy="1270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企业身份核实</a:t>
            </a:r>
          </a:p>
        </p:txBody>
      </p:sp>
      <p:sp>
        <p:nvSpPr>
          <p:cNvPr id="33" name="TextBox 1"/>
          <p:cNvSpPr txBox="1"/>
          <p:nvPr/>
        </p:nvSpPr>
        <p:spPr>
          <a:xfrm>
            <a:off x="6489700" y="4013200"/>
            <a:ext cx="609600" cy="1270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个人身份核实</a:t>
            </a:r>
          </a:p>
        </p:txBody>
      </p:sp>
      <p:sp>
        <p:nvSpPr>
          <p:cNvPr id="34" name="TextBox 1"/>
          <p:cNvSpPr txBox="1"/>
          <p:nvPr/>
        </p:nvSpPr>
        <p:spPr>
          <a:xfrm>
            <a:off x="6578600" y="3136900"/>
            <a:ext cx="406400" cy="1270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账户核实</a:t>
            </a:r>
          </a:p>
        </p:txBody>
      </p:sp>
      <p:sp>
        <p:nvSpPr>
          <p:cNvPr id="35" name="TextBox 1"/>
          <p:cNvSpPr txBox="1"/>
          <p:nvPr/>
        </p:nvSpPr>
        <p:spPr>
          <a:xfrm>
            <a:off x="3606800" y="4165600"/>
            <a:ext cx="5334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6600"/>
                </a:solidFill>
                <a:latin typeface="微软雅黑" pitchFamily="18" charset="0"/>
                <a:cs typeface="微软雅黑" pitchFamily="18" charset="0"/>
              </a:rPr>
              <a:t>D+核心</a:t>
            </a:r>
          </a:p>
        </p:txBody>
      </p:sp>
      <p:sp>
        <p:nvSpPr>
          <p:cNvPr id="36" name="TextBox 1"/>
          <p:cNvSpPr txBox="1"/>
          <p:nvPr/>
        </p:nvSpPr>
        <p:spPr>
          <a:xfrm>
            <a:off x="3873500" y="3810000"/>
            <a:ext cx="406400" cy="127000"/>
          </a:xfrm>
          <a:prstGeom prst="rect">
            <a:avLst/>
          </a:prstGeom>
          <a:noFill/>
        </p:spPr>
        <p:txBody>
          <a:bodyPr wrap="none" lIns="0" tIns="0" rIns="0" rtlCol="0">
            <a:spAutoFit/>
          </a:bodyPr>
          <a:lstStyle/>
          <a:p>
            <a:pPr>
              <a:lnSpc>
                <a:spcPts val="1000"/>
              </a:lnSpc>
              <a:tabLst/>
            </a:pPr>
            <a:r>
              <a:rPr lang="en-US" altLang="zh-CN" sz="803" b="1" dirty="0" smtClean="0">
                <a:solidFill>
                  <a:srgbClr val="F05A23"/>
                </a:solidFill>
                <a:latin typeface="微软雅黑" pitchFamily="18" charset="0"/>
                <a:cs typeface="微软雅黑" pitchFamily="18" charset="0"/>
              </a:rPr>
              <a:t>行内转账</a:t>
            </a:r>
          </a:p>
        </p:txBody>
      </p:sp>
      <p:sp>
        <p:nvSpPr>
          <p:cNvPr id="37" name="TextBox 1"/>
          <p:cNvSpPr txBox="1"/>
          <p:nvPr/>
        </p:nvSpPr>
        <p:spPr>
          <a:xfrm>
            <a:off x="215900" y="241300"/>
            <a:ext cx="8458200" cy="1117600"/>
          </a:xfrm>
          <a:prstGeom prst="rect">
            <a:avLst/>
          </a:prstGeom>
          <a:noFill/>
        </p:spPr>
        <p:txBody>
          <a:bodyPr wrap="none" lIns="0" tIns="0" rIns="0" rtlCol="0">
            <a:spAutoFit/>
          </a:bodyPr>
          <a:lstStyle/>
          <a:p>
            <a:pPr>
              <a:lnSpc>
                <a:spcPts val="2600"/>
              </a:lnSpc>
              <a:tabLst>
                <a:tab pos="63500" algn="l"/>
                <a:tab pos="3784600" algn="l"/>
              </a:tabLst>
            </a:pPr>
            <a:r>
              <a:rPr lang="en-US" altLang="zh-CN" dirty="0" smtClean="0"/>
              <a:t>	</a:t>
            </a:r>
            <a:r>
              <a:rPr lang="en-US" altLang="zh-CN" sz="2004" b="1" dirty="0" smtClean="0">
                <a:solidFill>
                  <a:srgbClr val="FF0000"/>
                </a:solidFill>
                <a:latin typeface="微软雅黑" pitchFamily="18" charset="0"/>
                <a:cs typeface="微软雅黑" pitchFamily="18" charset="0"/>
              </a:rPr>
              <a:t>WHAT</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b="1" dirty="0" smtClean="0">
                <a:solidFill>
                  <a:srgbClr val="262626"/>
                </a:solidFill>
                <a:latin typeface="微软雅黑" pitchFamily="18" charset="0"/>
                <a:cs typeface="微软雅黑" pitchFamily="18" charset="0"/>
              </a:rPr>
              <a:t>“电商见证宝”是什么（系统架构）</a:t>
            </a:r>
          </a:p>
          <a:p>
            <a:pPr>
              <a:lnSpc>
                <a:spcPts val="2100"/>
              </a:lnSpc>
              <a:tabLst>
                <a:tab pos="63500" algn="l"/>
                <a:tab pos="3784600" algn="l"/>
              </a:tabLst>
            </a:pPr>
            <a:r>
              <a:rPr lang="en-US" altLang="zh-CN" sz="1200" b="1" dirty="0" smtClean="0">
                <a:solidFill>
                  <a:srgbClr val="000000"/>
                </a:solidFill>
                <a:latin typeface="微软雅黑" pitchFamily="18" charset="0"/>
                <a:cs typeface="微软雅黑" pitchFamily="18" charset="0"/>
              </a:rPr>
              <a:t>通过与行内收单及支付系统的打通，实现互联网平台交易资金”收+管+付”的封闭流转；通过与各类支持型平台的打通，提升</a:t>
            </a:r>
          </a:p>
          <a:p>
            <a:pPr>
              <a:lnSpc>
                <a:spcPts val="1700"/>
              </a:lnSpc>
              <a:tabLst>
                <a:tab pos="63500" algn="l"/>
                <a:tab pos="3784600" algn="l"/>
              </a:tabLst>
            </a:pPr>
            <a:r>
              <a:rPr lang="en-US" altLang="zh-CN" sz="1202" b="1" dirty="0" smtClean="0">
                <a:solidFill>
                  <a:srgbClr val="000000"/>
                </a:solidFill>
                <a:latin typeface="微软雅黑" pitchFamily="18" charset="0"/>
                <a:cs typeface="微软雅黑" pitchFamily="18" charset="0"/>
              </a:rPr>
              <a:t>见证宝综合服务体验；通过与各类增值服务平台的打通，扩充见证宝服务的丰富性及延展性。</a:t>
            </a:r>
          </a:p>
          <a:p>
            <a:pPr>
              <a:lnSpc>
                <a:spcPts val="1000"/>
              </a:lnSpc>
            </a:pPr>
            <a:endParaRPr lang="en-US" altLang="zh-CN" dirty="0" smtClean="0"/>
          </a:p>
          <a:p>
            <a:pPr>
              <a:lnSpc>
                <a:spcPts val="1300"/>
              </a:lnSpc>
              <a:tabLst>
                <a:tab pos="63500" algn="l"/>
                <a:tab pos="3784600" algn="l"/>
              </a:tabLst>
            </a:pPr>
            <a:r>
              <a:rPr lang="en-US" altLang="zh-CN" dirty="0" smtClean="0"/>
              <a:t>		</a:t>
            </a:r>
            <a:r>
              <a:rPr lang="en-US" altLang="zh-CN" sz="996" b="1" dirty="0" smtClean="0">
                <a:solidFill>
                  <a:srgbClr val="000000"/>
                </a:solidFill>
                <a:latin typeface="微软雅黑" pitchFamily="18" charset="0"/>
                <a:cs typeface="微软雅黑" pitchFamily="18" charset="0"/>
              </a:rPr>
              <a:t>行内收单平台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533400" y="3302000"/>
            <a:ext cx="419100" cy="342900"/>
          </a:xfrm>
          <a:prstGeom prst="rect">
            <a:avLst/>
          </a:prstGeom>
          <a:noFill/>
        </p:spPr>
        <p:txBody>
          <a:bodyPr wrap="none" lIns="0" tIns="0" rIns="0" rtlCol="0">
            <a:spAutoFit/>
          </a:bodyPr>
          <a:lstStyle/>
          <a:p>
            <a:pPr>
              <a:lnSpc>
                <a:spcPts val="1400"/>
              </a:lnSpc>
              <a:tabLst>
                <a:tab pos="88900" algn="l"/>
              </a:tabLst>
            </a:pPr>
            <a:r>
              <a:rPr lang="en-US" altLang="zh-CN" dirty="0" smtClean="0"/>
              <a:t>	</a:t>
            </a:r>
            <a:r>
              <a:rPr lang="en-US" altLang="zh-CN" sz="1103" b="1" dirty="0" smtClean="0">
                <a:solidFill>
                  <a:srgbClr val="FF6600"/>
                </a:solidFill>
                <a:latin typeface="微软雅黑" pitchFamily="18" charset="0"/>
                <a:cs typeface="微软雅黑" pitchFamily="18" charset="0"/>
              </a:rPr>
              <a:t>电商</a:t>
            </a:r>
          </a:p>
          <a:p>
            <a:pPr>
              <a:lnSpc>
                <a:spcPts val="1300"/>
              </a:lnSpc>
              <a:tabLst>
                <a:tab pos="88900" algn="l"/>
              </a:tabLst>
            </a:pPr>
            <a:r>
              <a:rPr lang="en-US" altLang="zh-CN" sz="1103" b="1" dirty="0" smtClean="0">
                <a:solidFill>
                  <a:srgbClr val="FF6600"/>
                </a:solidFill>
                <a:latin typeface="微软雅黑" pitchFamily="18" charset="0"/>
                <a:cs typeface="微软雅黑" pitchFamily="18" charset="0"/>
              </a:rPr>
              <a:t>见证宝</a:t>
            </a:r>
          </a:p>
        </p:txBody>
      </p:sp>
      <p:sp>
        <p:nvSpPr>
          <p:cNvPr id="3" name="TextBox 1"/>
          <p:cNvSpPr txBox="1"/>
          <p:nvPr/>
        </p:nvSpPr>
        <p:spPr>
          <a:xfrm>
            <a:off x="2476500" y="1447800"/>
            <a:ext cx="647700" cy="215900"/>
          </a:xfrm>
          <a:prstGeom prst="rect">
            <a:avLst/>
          </a:prstGeom>
          <a:noFill/>
        </p:spPr>
        <p:txBody>
          <a:bodyPr wrap="none" lIns="0" tIns="0" rIns="0" rtlCol="0">
            <a:spAutoFit/>
          </a:bodyPr>
          <a:lstStyle/>
          <a:p>
            <a:pPr>
              <a:lnSpc>
                <a:spcPts val="1700"/>
              </a:lnSpc>
              <a:tabLst/>
            </a:pPr>
            <a:r>
              <a:rPr lang="en-US" altLang="zh-CN" sz="1298" b="1" dirty="0" smtClean="0">
                <a:solidFill>
                  <a:srgbClr val="FFFFFF"/>
                </a:solidFill>
                <a:latin typeface="微软雅黑" pitchFamily="18" charset="0"/>
                <a:cs typeface="微软雅黑" pitchFamily="18" charset="0"/>
              </a:rPr>
              <a:t>账户体系</a:t>
            </a:r>
          </a:p>
        </p:txBody>
      </p:sp>
      <p:sp>
        <p:nvSpPr>
          <p:cNvPr id="4" name="TextBox 1"/>
          <p:cNvSpPr txBox="1"/>
          <p:nvPr/>
        </p:nvSpPr>
        <p:spPr>
          <a:xfrm>
            <a:off x="3797300" y="1485900"/>
            <a:ext cx="7620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分账户开立</a:t>
            </a:r>
          </a:p>
        </p:txBody>
      </p:sp>
      <p:sp>
        <p:nvSpPr>
          <p:cNvPr id="5" name="TextBox 1"/>
          <p:cNvSpPr txBox="1"/>
          <p:nvPr/>
        </p:nvSpPr>
        <p:spPr>
          <a:xfrm>
            <a:off x="5054600" y="14859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身份认证</a:t>
            </a:r>
          </a:p>
        </p:txBody>
      </p:sp>
      <p:sp>
        <p:nvSpPr>
          <p:cNvPr id="6" name="TextBox 1"/>
          <p:cNvSpPr txBox="1"/>
          <p:nvPr/>
        </p:nvSpPr>
        <p:spPr>
          <a:xfrm>
            <a:off x="6159500" y="1485900"/>
            <a:ext cx="7620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银行卡验证</a:t>
            </a:r>
          </a:p>
        </p:txBody>
      </p:sp>
      <p:sp>
        <p:nvSpPr>
          <p:cNvPr id="7" name="TextBox 1"/>
          <p:cNvSpPr txBox="1"/>
          <p:nvPr/>
        </p:nvSpPr>
        <p:spPr>
          <a:xfrm>
            <a:off x="7340600" y="1485900"/>
            <a:ext cx="7620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银行卡绑定</a:t>
            </a:r>
          </a:p>
        </p:txBody>
      </p:sp>
      <p:sp>
        <p:nvSpPr>
          <p:cNvPr id="8" name="TextBox 1"/>
          <p:cNvSpPr txBox="1"/>
          <p:nvPr/>
        </p:nvSpPr>
        <p:spPr>
          <a:xfrm>
            <a:off x="2476500" y="2095500"/>
            <a:ext cx="647700" cy="889000"/>
          </a:xfrm>
          <a:prstGeom prst="rect">
            <a:avLst/>
          </a:prstGeom>
          <a:noFill/>
        </p:spPr>
        <p:txBody>
          <a:bodyPr wrap="none" lIns="0" tIns="0" rIns="0" rtlCol="0">
            <a:spAutoFit/>
          </a:bodyPr>
          <a:lstStyle/>
          <a:p>
            <a:pPr>
              <a:lnSpc>
                <a:spcPts val="1600"/>
              </a:lnSpc>
              <a:tabLst/>
            </a:pPr>
            <a:r>
              <a:rPr lang="en-US" altLang="zh-CN" sz="1296" b="1" dirty="0" smtClean="0">
                <a:solidFill>
                  <a:srgbClr val="FFFFFF"/>
                </a:solidFill>
                <a:latin typeface="微软雅黑" pitchFamily="18" charset="0"/>
                <a:cs typeface="微软雅黑" pitchFamily="18" charset="0"/>
              </a:rPr>
              <a:t>充值入金</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pPr>
            <a:r>
              <a:rPr lang="en-US" altLang="zh-CN" sz="1296" b="1" dirty="0" smtClean="0">
                <a:solidFill>
                  <a:srgbClr val="FFFFFF"/>
                </a:solidFill>
                <a:latin typeface="微软雅黑" pitchFamily="18" charset="0"/>
                <a:cs typeface="微软雅黑" pitchFamily="18" charset="0"/>
              </a:rPr>
              <a:t>交易支付</a:t>
            </a:r>
          </a:p>
        </p:txBody>
      </p:sp>
      <p:sp>
        <p:nvSpPr>
          <p:cNvPr id="9" name="TextBox 1"/>
          <p:cNvSpPr txBox="1"/>
          <p:nvPr/>
        </p:nvSpPr>
        <p:spPr>
          <a:xfrm>
            <a:off x="3784600" y="2120900"/>
            <a:ext cx="609600" cy="8763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网关支付</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pPr>
            <a:r>
              <a:rPr lang="en-US" altLang="zh-CN" sz="1200" b="1" dirty="0" smtClean="0">
                <a:solidFill>
                  <a:srgbClr val="000000"/>
                </a:solidFill>
                <a:latin typeface="微软雅黑" pitchFamily="18" charset="0"/>
                <a:cs typeface="微软雅黑" pitchFamily="18" charset="0"/>
              </a:rPr>
              <a:t>担保支付</a:t>
            </a:r>
          </a:p>
        </p:txBody>
      </p:sp>
      <p:sp>
        <p:nvSpPr>
          <p:cNvPr id="10" name="TextBox 1"/>
          <p:cNvSpPr txBox="1"/>
          <p:nvPr/>
        </p:nvSpPr>
        <p:spPr>
          <a:xfrm>
            <a:off x="4737100" y="2120900"/>
            <a:ext cx="609600" cy="8763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快捷支付</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pPr>
            <a:r>
              <a:rPr lang="en-US" altLang="zh-CN" sz="1200" b="1" dirty="0" smtClean="0">
                <a:solidFill>
                  <a:srgbClr val="000000"/>
                </a:solidFill>
                <a:latin typeface="微软雅黑" pitchFamily="18" charset="0"/>
                <a:cs typeface="微软雅黑" pitchFamily="18" charset="0"/>
              </a:rPr>
              <a:t>直接支付</a:t>
            </a:r>
          </a:p>
        </p:txBody>
      </p:sp>
      <p:sp>
        <p:nvSpPr>
          <p:cNvPr id="11" name="TextBox 1"/>
          <p:cNvSpPr txBox="1"/>
          <p:nvPr/>
        </p:nvSpPr>
        <p:spPr>
          <a:xfrm>
            <a:off x="5676900" y="2120900"/>
            <a:ext cx="609600" cy="8763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智能代扣</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pPr>
            <a:r>
              <a:rPr lang="en-US" altLang="zh-CN" sz="1200" b="1" dirty="0" smtClean="0">
                <a:solidFill>
                  <a:srgbClr val="000000"/>
                </a:solidFill>
                <a:latin typeface="微软雅黑" pitchFamily="18" charset="0"/>
                <a:cs typeface="微软雅黑" pitchFamily="18" charset="0"/>
              </a:rPr>
              <a:t>批量支付</a:t>
            </a:r>
          </a:p>
        </p:txBody>
      </p:sp>
      <p:sp>
        <p:nvSpPr>
          <p:cNvPr id="12" name="TextBox 1"/>
          <p:cNvSpPr txBox="1"/>
          <p:nvPr/>
        </p:nvSpPr>
        <p:spPr>
          <a:xfrm>
            <a:off x="6616700" y="2120900"/>
            <a:ext cx="609600" cy="8763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钱包支付</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pPr>
            <a:r>
              <a:rPr lang="en-US" altLang="zh-CN" sz="1200" b="1" dirty="0" smtClean="0">
                <a:solidFill>
                  <a:srgbClr val="000000"/>
                </a:solidFill>
                <a:latin typeface="微软雅黑" pitchFamily="18" charset="0"/>
                <a:cs typeface="微软雅黑" pitchFamily="18" charset="0"/>
              </a:rPr>
              <a:t>验密支付</a:t>
            </a:r>
          </a:p>
        </p:txBody>
      </p:sp>
      <p:sp>
        <p:nvSpPr>
          <p:cNvPr id="13" name="TextBox 1"/>
          <p:cNvSpPr txBox="1"/>
          <p:nvPr/>
        </p:nvSpPr>
        <p:spPr>
          <a:xfrm>
            <a:off x="7556500" y="2108200"/>
            <a:ext cx="609600" cy="8890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直接转账</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pPr>
            <a:r>
              <a:rPr lang="en-US" altLang="zh-CN" sz="1200" b="1" dirty="0" smtClean="0">
                <a:solidFill>
                  <a:srgbClr val="000000"/>
                </a:solidFill>
                <a:latin typeface="微软雅黑" pitchFamily="18" charset="0"/>
                <a:cs typeface="微软雅黑" pitchFamily="18" charset="0"/>
              </a:rPr>
              <a:t>交易退款</a:t>
            </a:r>
          </a:p>
        </p:txBody>
      </p:sp>
      <p:sp>
        <p:nvSpPr>
          <p:cNvPr id="14" name="TextBox 1"/>
          <p:cNvSpPr txBox="1"/>
          <p:nvPr/>
        </p:nvSpPr>
        <p:spPr>
          <a:xfrm>
            <a:off x="292100" y="5892800"/>
            <a:ext cx="6337300" cy="1651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注：电商见证宝本身不提供收单接口，电商平台可申请使用平安银行或第三方支付机构提供的收单产品进行充值。</a:t>
            </a:r>
          </a:p>
        </p:txBody>
      </p:sp>
      <p:sp>
        <p:nvSpPr>
          <p:cNvPr id="15" name="TextBox 1"/>
          <p:cNvSpPr txBox="1"/>
          <p:nvPr/>
        </p:nvSpPr>
        <p:spPr>
          <a:xfrm>
            <a:off x="2476500" y="3441700"/>
            <a:ext cx="660400" cy="2197100"/>
          </a:xfrm>
          <a:prstGeom prst="rect">
            <a:avLst/>
          </a:prstGeom>
          <a:noFill/>
        </p:spPr>
        <p:txBody>
          <a:bodyPr wrap="none" lIns="0" tIns="0" rIns="0" rtlCol="0">
            <a:spAutoFit/>
          </a:bodyPr>
          <a:lstStyle/>
          <a:p>
            <a:pPr>
              <a:lnSpc>
                <a:spcPts val="1600"/>
              </a:lnSpc>
              <a:tabLst/>
            </a:pPr>
            <a:r>
              <a:rPr lang="en-US" altLang="zh-CN" sz="1296" b="1" dirty="0" smtClean="0">
                <a:solidFill>
                  <a:srgbClr val="FFFFFF"/>
                </a:solidFill>
                <a:latin typeface="微软雅黑" pitchFamily="18" charset="0"/>
                <a:cs typeface="微软雅黑" pitchFamily="18" charset="0"/>
              </a:rPr>
              <a:t>提现出金</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pPr>
            <a:r>
              <a:rPr lang="en-US" altLang="zh-CN" sz="1296" b="1" dirty="0" smtClean="0">
                <a:solidFill>
                  <a:srgbClr val="FFFFFF"/>
                </a:solidFill>
                <a:latin typeface="微软雅黑" pitchFamily="18" charset="0"/>
                <a:cs typeface="微软雅黑" pitchFamily="18" charset="0"/>
              </a:rPr>
              <a:t>清分对账</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800"/>
              </a:lnSpc>
              <a:tabLst/>
            </a:pPr>
            <a:r>
              <a:rPr lang="en-US" altLang="zh-CN" sz="1296" b="1" dirty="0" smtClean="0">
                <a:solidFill>
                  <a:srgbClr val="FFFFFF"/>
                </a:solidFill>
                <a:latin typeface="微软雅黑" pitchFamily="18" charset="0"/>
                <a:cs typeface="微软雅黑" pitchFamily="18" charset="0"/>
              </a:rPr>
              <a:t>增值模块</a:t>
            </a:r>
          </a:p>
          <a:p>
            <a:pPr>
              <a:lnSpc>
                <a:spcPts val="1000"/>
              </a:lnSpc>
            </a:pPr>
            <a:endParaRPr lang="en-US" altLang="zh-CN" dirty="0" smtClean="0"/>
          </a:p>
          <a:p>
            <a:pPr>
              <a:lnSpc>
                <a:spcPts val="1000"/>
              </a:lnSpc>
            </a:pPr>
            <a:endParaRPr lang="en-US" altLang="zh-CN" dirty="0" smtClean="0"/>
          </a:p>
          <a:p>
            <a:pPr>
              <a:lnSpc>
                <a:spcPts val="2100"/>
              </a:lnSpc>
              <a:tabLst/>
            </a:pPr>
            <a:r>
              <a:rPr lang="en-US" altLang="zh-CN" sz="1296" b="1" dirty="0" smtClean="0">
                <a:solidFill>
                  <a:srgbClr val="FFFFFF"/>
                </a:solidFill>
                <a:latin typeface="微软雅黑" pitchFamily="18" charset="0"/>
                <a:cs typeface="微软雅黑" pitchFamily="18" charset="0"/>
              </a:rPr>
              <a:t>其他服务</a:t>
            </a:r>
          </a:p>
        </p:txBody>
      </p:sp>
      <p:sp>
        <p:nvSpPr>
          <p:cNvPr id="16" name="TextBox 1"/>
          <p:cNvSpPr txBox="1"/>
          <p:nvPr/>
        </p:nvSpPr>
        <p:spPr>
          <a:xfrm>
            <a:off x="3810000" y="3441700"/>
            <a:ext cx="609600" cy="21971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银联快付</a:t>
            </a:r>
          </a:p>
          <a:p>
            <a:pPr>
              <a:lnSpc>
                <a:spcPts val="1000"/>
              </a:lnSpc>
            </a:pPr>
            <a:endParaRPr lang="en-US" altLang="zh-CN" dirty="0" smtClean="0"/>
          </a:p>
          <a:p>
            <a:pPr>
              <a:lnSpc>
                <a:spcPts val="1000"/>
              </a:lnSpc>
            </a:pPr>
            <a:endParaRPr lang="en-US" altLang="zh-CN" dirty="0" smtClean="0"/>
          </a:p>
          <a:p>
            <a:pPr>
              <a:lnSpc>
                <a:spcPts val="2100"/>
              </a:lnSpc>
              <a:tabLst/>
            </a:pPr>
            <a:r>
              <a:rPr lang="en-US" altLang="zh-CN" sz="1202" b="1" dirty="0" smtClean="0">
                <a:solidFill>
                  <a:srgbClr val="000000"/>
                </a:solidFill>
                <a:latin typeface="微软雅黑" pitchFamily="18" charset="0"/>
                <a:cs typeface="微软雅黑" pitchFamily="18" charset="0"/>
              </a:rPr>
              <a:t>资金清分</a:t>
            </a:r>
          </a:p>
          <a:p>
            <a:pPr>
              <a:lnSpc>
                <a:spcPts val="1000"/>
              </a:lnSpc>
            </a:pPr>
            <a:endParaRPr lang="en-US" altLang="zh-CN" dirty="0" smtClean="0"/>
          </a:p>
          <a:p>
            <a:pPr>
              <a:lnSpc>
                <a:spcPts val="2300"/>
              </a:lnSpc>
              <a:tabLst/>
            </a:pPr>
            <a:r>
              <a:rPr lang="en-US" altLang="zh-CN" sz="1202" b="1" dirty="0" smtClean="0">
                <a:solidFill>
                  <a:srgbClr val="000000"/>
                </a:solidFill>
                <a:latin typeface="微软雅黑" pitchFamily="18" charset="0"/>
                <a:cs typeface="微软雅黑" pitchFamily="18" charset="0"/>
              </a:rPr>
              <a:t>提现明细</a:t>
            </a:r>
          </a:p>
          <a:p>
            <a:pPr>
              <a:lnSpc>
                <a:spcPts val="1000"/>
              </a:lnSpc>
            </a:pPr>
            <a:endParaRPr lang="en-US" altLang="zh-CN" dirty="0" smtClean="0"/>
          </a:p>
          <a:p>
            <a:pPr>
              <a:lnSpc>
                <a:spcPts val="1000"/>
              </a:lnSpc>
            </a:pPr>
            <a:endParaRPr lang="en-US" altLang="zh-CN" dirty="0" smtClean="0"/>
          </a:p>
          <a:p>
            <a:pPr>
              <a:lnSpc>
                <a:spcPts val="2200"/>
              </a:lnSpc>
              <a:tabLst/>
            </a:pPr>
            <a:r>
              <a:rPr lang="en-US" altLang="zh-CN" sz="1202" b="1" dirty="0" smtClean="0">
                <a:solidFill>
                  <a:srgbClr val="000000"/>
                </a:solidFill>
                <a:latin typeface="微软雅黑" pitchFamily="18" charset="0"/>
                <a:cs typeface="微软雅黑" pitchFamily="18" charset="0"/>
              </a:rPr>
              <a:t>资金增值</a:t>
            </a:r>
          </a:p>
          <a:p>
            <a:pPr>
              <a:lnSpc>
                <a:spcPts val="1000"/>
              </a:lnSpc>
            </a:pPr>
            <a:endParaRPr lang="en-US" altLang="zh-CN" dirty="0" smtClean="0"/>
          </a:p>
          <a:p>
            <a:pPr>
              <a:lnSpc>
                <a:spcPts val="1000"/>
              </a:lnSpc>
            </a:pPr>
            <a:endParaRPr lang="en-US" altLang="zh-CN" dirty="0" smtClean="0"/>
          </a:p>
          <a:p>
            <a:pPr>
              <a:lnSpc>
                <a:spcPts val="2100"/>
              </a:lnSpc>
              <a:tabLst/>
            </a:pPr>
            <a:r>
              <a:rPr lang="en-US" altLang="zh-CN" sz="1202" b="1" dirty="0" smtClean="0">
                <a:solidFill>
                  <a:srgbClr val="000000"/>
                </a:solidFill>
                <a:latin typeface="微软雅黑" pitchFamily="18" charset="0"/>
                <a:cs typeface="微软雅黑" pitchFamily="18" charset="0"/>
              </a:rPr>
              <a:t>密令控件</a:t>
            </a:r>
          </a:p>
        </p:txBody>
      </p:sp>
      <p:sp>
        <p:nvSpPr>
          <p:cNvPr id="17" name="TextBox 1"/>
          <p:cNvSpPr txBox="1"/>
          <p:nvPr/>
        </p:nvSpPr>
        <p:spPr>
          <a:xfrm>
            <a:off x="4914900" y="3441700"/>
            <a:ext cx="609600" cy="21971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超级网银</a:t>
            </a:r>
          </a:p>
          <a:p>
            <a:pPr>
              <a:lnSpc>
                <a:spcPts val="1000"/>
              </a:lnSpc>
            </a:pPr>
            <a:endParaRPr lang="en-US" altLang="zh-CN" dirty="0" smtClean="0"/>
          </a:p>
          <a:p>
            <a:pPr>
              <a:lnSpc>
                <a:spcPts val="1000"/>
              </a:lnSpc>
            </a:pPr>
            <a:endParaRPr lang="en-US" altLang="zh-CN" dirty="0" smtClean="0"/>
          </a:p>
          <a:p>
            <a:pPr>
              <a:lnSpc>
                <a:spcPts val="2100"/>
              </a:lnSpc>
              <a:tabLst/>
            </a:pPr>
            <a:r>
              <a:rPr lang="en-US" altLang="zh-CN" sz="1202" b="1" dirty="0" smtClean="0">
                <a:solidFill>
                  <a:srgbClr val="000000"/>
                </a:solidFill>
                <a:latin typeface="微软雅黑" pitchFamily="18" charset="0"/>
                <a:cs typeface="微软雅黑" pitchFamily="18" charset="0"/>
              </a:rPr>
              <a:t>在途清算</a:t>
            </a:r>
          </a:p>
          <a:p>
            <a:pPr>
              <a:lnSpc>
                <a:spcPts val="1000"/>
              </a:lnSpc>
            </a:pPr>
            <a:endParaRPr lang="en-US" altLang="zh-CN" dirty="0" smtClean="0"/>
          </a:p>
          <a:p>
            <a:pPr>
              <a:lnSpc>
                <a:spcPts val="2300"/>
              </a:lnSpc>
              <a:tabLst/>
            </a:pPr>
            <a:r>
              <a:rPr lang="en-US" altLang="zh-CN" sz="1202" b="1" dirty="0" smtClean="0">
                <a:solidFill>
                  <a:srgbClr val="000000"/>
                </a:solidFill>
                <a:latin typeface="微软雅黑" pitchFamily="18" charset="0"/>
                <a:cs typeface="微软雅黑" pitchFamily="18" charset="0"/>
              </a:rPr>
              <a:t>余额对账</a:t>
            </a:r>
          </a:p>
          <a:p>
            <a:pPr>
              <a:lnSpc>
                <a:spcPts val="1000"/>
              </a:lnSpc>
            </a:pPr>
            <a:endParaRPr lang="en-US" altLang="zh-CN" dirty="0" smtClean="0"/>
          </a:p>
          <a:p>
            <a:pPr>
              <a:lnSpc>
                <a:spcPts val="1000"/>
              </a:lnSpc>
            </a:pPr>
            <a:endParaRPr lang="en-US" altLang="zh-CN" dirty="0" smtClean="0"/>
          </a:p>
          <a:p>
            <a:pPr>
              <a:lnSpc>
                <a:spcPts val="2200"/>
              </a:lnSpc>
              <a:tabLst/>
            </a:pPr>
            <a:r>
              <a:rPr lang="en-US" altLang="zh-CN" sz="1202" b="1" dirty="0" smtClean="0">
                <a:solidFill>
                  <a:srgbClr val="000000"/>
                </a:solidFill>
                <a:latin typeface="微软雅黑" pitchFamily="18" charset="0"/>
                <a:cs typeface="微软雅黑" pitchFamily="18" charset="0"/>
              </a:rPr>
              <a:t>融资服务</a:t>
            </a:r>
          </a:p>
          <a:p>
            <a:pPr>
              <a:lnSpc>
                <a:spcPts val="1000"/>
              </a:lnSpc>
            </a:pPr>
            <a:endParaRPr lang="en-US" altLang="zh-CN" dirty="0" smtClean="0"/>
          </a:p>
          <a:p>
            <a:pPr>
              <a:lnSpc>
                <a:spcPts val="1000"/>
              </a:lnSpc>
            </a:pPr>
            <a:endParaRPr lang="en-US" altLang="zh-CN" dirty="0" smtClean="0"/>
          </a:p>
          <a:p>
            <a:pPr>
              <a:lnSpc>
                <a:spcPts val="2100"/>
              </a:lnSpc>
              <a:tabLst/>
            </a:pPr>
            <a:r>
              <a:rPr lang="en-US" altLang="zh-CN" sz="1202" b="1" dirty="0" smtClean="0">
                <a:solidFill>
                  <a:srgbClr val="000000"/>
                </a:solidFill>
                <a:latin typeface="微软雅黑" pitchFamily="18" charset="0"/>
                <a:cs typeface="微软雅黑" pitchFamily="18" charset="0"/>
              </a:rPr>
              <a:t>动账通知</a:t>
            </a:r>
          </a:p>
        </p:txBody>
      </p:sp>
      <p:sp>
        <p:nvSpPr>
          <p:cNvPr id="18" name="TextBox 1"/>
          <p:cNvSpPr txBox="1"/>
          <p:nvPr/>
        </p:nvSpPr>
        <p:spPr>
          <a:xfrm>
            <a:off x="6007100" y="3441700"/>
            <a:ext cx="749300" cy="2197100"/>
          </a:xfrm>
          <a:prstGeom prst="rect">
            <a:avLst/>
          </a:prstGeom>
          <a:noFill/>
        </p:spPr>
        <p:txBody>
          <a:bodyPr wrap="none" lIns="0" tIns="0" rIns="0" rtlCol="0">
            <a:spAutoFit/>
          </a:bodyPr>
          <a:lstStyle/>
          <a:p>
            <a:pPr>
              <a:lnSpc>
                <a:spcPts val="1500"/>
              </a:lnSpc>
              <a:tabLst>
                <a:tab pos="25400" algn="l"/>
              </a:tabLst>
            </a:pPr>
            <a:r>
              <a:rPr lang="en-US" altLang="zh-CN" sz="1200" b="1" dirty="0" smtClean="0">
                <a:solidFill>
                  <a:srgbClr val="000000"/>
                </a:solidFill>
                <a:latin typeface="微软雅黑" pitchFamily="18" charset="0"/>
                <a:cs typeface="微软雅黑" pitchFamily="18" charset="0"/>
              </a:rPr>
              <a:t>大小额系统</a:t>
            </a:r>
          </a:p>
          <a:p>
            <a:pPr>
              <a:lnSpc>
                <a:spcPts val="1000"/>
              </a:lnSpc>
            </a:pPr>
            <a:endParaRPr lang="en-US" altLang="zh-CN" dirty="0" smtClean="0"/>
          </a:p>
          <a:p>
            <a:pPr>
              <a:lnSpc>
                <a:spcPts val="1000"/>
              </a:lnSpc>
            </a:pPr>
            <a:endParaRPr lang="en-US" altLang="zh-CN" dirty="0" smtClean="0"/>
          </a:p>
          <a:p>
            <a:pPr>
              <a:lnSpc>
                <a:spcPts val="2100"/>
              </a:lnSpc>
              <a:tabLst>
                <a:tab pos="25400" algn="l"/>
              </a:tabLst>
            </a:pPr>
            <a:r>
              <a:rPr lang="en-US" altLang="zh-CN" dirty="0" smtClean="0"/>
              <a:t>	</a:t>
            </a:r>
            <a:r>
              <a:rPr lang="en-US" altLang="zh-CN" sz="1202" b="1" dirty="0" smtClean="0">
                <a:solidFill>
                  <a:srgbClr val="000000"/>
                </a:solidFill>
                <a:latin typeface="微软雅黑" pitchFamily="18" charset="0"/>
                <a:cs typeface="微软雅黑" pitchFamily="18" charset="0"/>
              </a:rPr>
              <a:t>充值明细</a:t>
            </a:r>
          </a:p>
          <a:p>
            <a:pPr>
              <a:lnSpc>
                <a:spcPts val="1000"/>
              </a:lnSpc>
            </a:pPr>
            <a:endParaRPr lang="en-US" altLang="zh-CN" dirty="0" smtClean="0"/>
          </a:p>
          <a:p>
            <a:pPr>
              <a:lnSpc>
                <a:spcPts val="2300"/>
              </a:lnSpc>
              <a:tabLst>
                <a:tab pos="25400" algn="l"/>
              </a:tabLst>
            </a:pPr>
            <a:r>
              <a:rPr lang="en-US" altLang="zh-CN" dirty="0" smtClean="0"/>
              <a:t>	</a:t>
            </a:r>
            <a:r>
              <a:rPr lang="en-US" altLang="zh-CN" sz="1202" b="1" dirty="0" smtClean="0">
                <a:solidFill>
                  <a:srgbClr val="000000"/>
                </a:solidFill>
                <a:latin typeface="微软雅黑" pitchFamily="18" charset="0"/>
                <a:cs typeface="微软雅黑" pitchFamily="18" charset="0"/>
              </a:rPr>
              <a:t>理财申赎</a:t>
            </a:r>
          </a:p>
          <a:p>
            <a:pPr>
              <a:lnSpc>
                <a:spcPts val="1000"/>
              </a:lnSpc>
            </a:pPr>
            <a:endParaRPr lang="en-US" altLang="zh-CN" dirty="0" smtClean="0"/>
          </a:p>
          <a:p>
            <a:pPr>
              <a:lnSpc>
                <a:spcPts val="1000"/>
              </a:lnSpc>
            </a:pPr>
            <a:endParaRPr lang="en-US" altLang="zh-CN" dirty="0" smtClean="0"/>
          </a:p>
          <a:p>
            <a:pPr>
              <a:lnSpc>
                <a:spcPts val="2200"/>
              </a:lnSpc>
              <a:tabLst>
                <a:tab pos="25400" algn="l"/>
              </a:tabLst>
            </a:pPr>
            <a:r>
              <a:rPr lang="en-US" altLang="zh-CN" dirty="0" smtClean="0"/>
              <a:t>	</a:t>
            </a:r>
            <a:r>
              <a:rPr lang="en-US" altLang="zh-CN" sz="1202" b="1" dirty="0" smtClean="0">
                <a:solidFill>
                  <a:srgbClr val="000000"/>
                </a:solidFill>
                <a:latin typeface="微软雅黑" pitchFamily="18" charset="0"/>
                <a:cs typeface="微软雅黑" pitchFamily="18" charset="0"/>
              </a:rPr>
              <a:t>在线投保</a:t>
            </a:r>
          </a:p>
          <a:p>
            <a:pPr>
              <a:lnSpc>
                <a:spcPts val="1000"/>
              </a:lnSpc>
            </a:pPr>
            <a:endParaRPr lang="en-US" altLang="zh-CN" dirty="0" smtClean="0"/>
          </a:p>
          <a:p>
            <a:pPr>
              <a:lnSpc>
                <a:spcPts val="1000"/>
              </a:lnSpc>
            </a:pPr>
            <a:endParaRPr lang="en-US" altLang="zh-CN" dirty="0" smtClean="0"/>
          </a:p>
          <a:p>
            <a:pPr>
              <a:lnSpc>
                <a:spcPts val="2100"/>
              </a:lnSpc>
              <a:tabLst>
                <a:tab pos="25400" algn="l"/>
              </a:tabLst>
            </a:pPr>
            <a:r>
              <a:rPr lang="en-US" altLang="zh-CN" sz="1202" b="1" dirty="0" smtClean="0">
                <a:solidFill>
                  <a:srgbClr val="000000"/>
                </a:solidFill>
                <a:latin typeface="微软雅黑" pitchFamily="18" charset="0"/>
                <a:cs typeface="微软雅黑" pitchFamily="18" charset="0"/>
              </a:rPr>
              <a:t>会员查询</a:t>
            </a:r>
          </a:p>
        </p:txBody>
      </p:sp>
      <p:sp>
        <p:nvSpPr>
          <p:cNvPr id="19" name="TextBox 1"/>
          <p:cNvSpPr txBox="1"/>
          <p:nvPr/>
        </p:nvSpPr>
        <p:spPr>
          <a:xfrm>
            <a:off x="7137400" y="3441700"/>
            <a:ext cx="812800" cy="2197100"/>
          </a:xfrm>
          <a:prstGeom prst="rect">
            <a:avLst/>
          </a:prstGeom>
          <a:noFill/>
        </p:spPr>
        <p:txBody>
          <a:bodyPr wrap="none" lIns="0" tIns="0" rIns="0" rtlCol="0">
            <a:spAutoFit/>
          </a:bodyPr>
          <a:lstStyle/>
          <a:p>
            <a:pPr>
              <a:lnSpc>
                <a:spcPts val="1500"/>
              </a:lnSpc>
              <a:tabLst>
                <a:tab pos="50800" algn="l"/>
                <a:tab pos="762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深同城清算</a:t>
            </a:r>
          </a:p>
          <a:p>
            <a:pPr>
              <a:lnSpc>
                <a:spcPts val="1000"/>
              </a:lnSpc>
            </a:pPr>
            <a:endParaRPr lang="en-US" altLang="zh-CN" dirty="0" smtClean="0"/>
          </a:p>
          <a:p>
            <a:pPr>
              <a:lnSpc>
                <a:spcPts val="1000"/>
              </a:lnSpc>
            </a:pPr>
            <a:endParaRPr lang="en-US" altLang="zh-CN" dirty="0" smtClean="0"/>
          </a:p>
          <a:p>
            <a:pPr>
              <a:lnSpc>
                <a:spcPts val="2100"/>
              </a:lnSpc>
              <a:tabLst>
                <a:tab pos="50800" algn="l"/>
                <a:tab pos="76200" algn="l"/>
              </a:tabLst>
            </a:pPr>
            <a:r>
              <a:rPr lang="en-US" altLang="zh-CN" dirty="0" smtClean="0"/>
              <a:t>		</a:t>
            </a:r>
            <a:r>
              <a:rPr lang="en-US" altLang="zh-CN" sz="1202" b="1" dirty="0" smtClean="0">
                <a:solidFill>
                  <a:srgbClr val="000000"/>
                </a:solidFill>
                <a:latin typeface="微软雅黑" pitchFamily="18" charset="0"/>
                <a:cs typeface="微软雅黑" pitchFamily="18" charset="0"/>
              </a:rPr>
              <a:t>交易明细</a:t>
            </a:r>
          </a:p>
          <a:p>
            <a:pPr>
              <a:lnSpc>
                <a:spcPts val="1000"/>
              </a:lnSpc>
            </a:pPr>
            <a:endParaRPr lang="en-US" altLang="zh-CN" dirty="0" smtClean="0"/>
          </a:p>
          <a:p>
            <a:pPr>
              <a:lnSpc>
                <a:spcPts val="2300"/>
              </a:lnSpc>
              <a:tabLst>
                <a:tab pos="50800" algn="l"/>
                <a:tab pos="76200" algn="l"/>
              </a:tabLst>
            </a:pPr>
            <a:r>
              <a:rPr lang="en-US" altLang="zh-CN" dirty="0" smtClean="0"/>
              <a:t>		</a:t>
            </a:r>
            <a:r>
              <a:rPr lang="en-US" altLang="zh-CN" sz="1202" b="1" dirty="0" smtClean="0">
                <a:solidFill>
                  <a:srgbClr val="000000"/>
                </a:solidFill>
                <a:latin typeface="微软雅黑" pitchFamily="18" charset="0"/>
                <a:cs typeface="微软雅黑" pitchFamily="18" charset="0"/>
              </a:rPr>
              <a:t>理财收益</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50800" algn="l"/>
                <a:tab pos="76200" algn="l"/>
              </a:tabLst>
            </a:pPr>
            <a:r>
              <a:rPr lang="en-US" altLang="zh-CN" sz="1200" b="1" dirty="0" smtClean="0">
                <a:solidFill>
                  <a:srgbClr val="000000"/>
                </a:solidFill>
                <a:latin typeface="微软雅黑" pitchFamily="18" charset="0"/>
                <a:cs typeface="微软雅黑" pitchFamily="18" charset="0"/>
              </a:rPr>
              <a:t>银行明细单</a:t>
            </a:r>
          </a:p>
        </p:txBody>
      </p:sp>
      <p:sp>
        <p:nvSpPr>
          <p:cNvPr id="20" name="TextBox 1"/>
          <p:cNvSpPr txBox="1"/>
          <p:nvPr/>
        </p:nvSpPr>
        <p:spPr>
          <a:xfrm>
            <a:off x="279400" y="241300"/>
            <a:ext cx="7848600" cy="1117600"/>
          </a:xfrm>
          <a:prstGeom prst="rect">
            <a:avLst/>
          </a:prstGeom>
          <a:noFill/>
        </p:spPr>
        <p:txBody>
          <a:bodyPr wrap="none" lIns="0" tIns="0" rIns="0" rtlCol="0">
            <a:spAutoFit/>
          </a:bodyPr>
          <a:lstStyle/>
          <a:p>
            <a:pPr>
              <a:lnSpc>
                <a:spcPts val="2600"/>
              </a:lnSpc>
              <a:tabLst>
                <a:tab pos="25400" algn="l"/>
              </a:tabLst>
            </a:pPr>
            <a:r>
              <a:rPr lang="en-US" altLang="zh-CN" sz="2004" b="1" dirty="0" smtClean="0">
                <a:solidFill>
                  <a:srgbClr val="FF0000"/>
                </a:solidFill>
                <a:latin typeface="微软雅黑" pitchFamily="18" charset="0"/>
                <a:cs typeface="微软雅黑" pitchFamily="18" charset="0"/>
              </a:rPr>
              <a:t>WHAT</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b="1" dirty="0" smtClean="0">
                <a:solidFill>
                  <a:srgbClr val="000000"/>
                </a:solidFill>
                <a:latin typeface="微软雅黑" pitchFamily="18" charset="0"/>
                <a:cs typeface="微软雅黑" pitchFamily="18" charset="0"/>
              </a:rPr>
              <a:t>“</a:t>
            </a:r>
            <a:r>
              <a:rPr lang="en-US" altLang="zh-CN" sz="2004" b="1" dirty="0" smtClean="0">
                <a:solidFill>
                  <a:srgbClr val="262626"/>
                </a:solidFill>
                <a:latin typeface="微软雅黑" pitchFamily="18" charset="0"/>
                <a:cs typeface="微软雅黑" pitchFamily="18" charset="0"/>
              </a:rPr>
              <a:t>电商见证宝”是什么（功能视图）</a:t>
            </a:r>
          </a:p>
          <a:p>
            <a:pPr>
              <a:lnSpc>
                <a:spcPts val="1000"/>
              </a:lnSpc>
            </a:pPr>
            <a:endParaRPr lang="en-US" altLang="zh-CN" dirty="0" smtClean="0"/>
          </a:p>
          <a:p>
            <a:pPr>
              <a:lnSpc>
                <a:spcPts val="1800"/>
              </a:lnSpc>
              <a:tabLst>
                <a:tab pos="25400" algn="l"/>
              </a:tabLst>
            </a:pPr>
            <a:r>
              <a:rPr lang="en-US" altLang="zh-CN" dirty="0" smtClean="0"/>
              <a:t>	</a:t>
            </a:r>
            <a:r>
              <a:rPr lang="en-US" altLang="zh-CN" sz="1403" b="1" dirty="0" smtClean="0">
                <a:solidFill>
                  <a:srgbClr val="000000"/>
                </a:solidFill>
                <a:latin typeface="微软雅黑" pitchFamily="18" charset="0"/>
                <a:cs typeface="微软雅黑" pitchFamily="18" charset="0"/>
              </a:rPr>
              <a:t>“电商见证宝”</a:t>
            </a:r>
            <a:r>
              <a:rPr lang="en-US" altLang="zh-CN" sz="1403" dirty="0" smtClean="0">
                <a:solidFill>
                  <a:srgbClr val="000000"/>
                </a:solidFill>
                <a:latin typeface="微软雅黑" pitchFamily="18" charset="0"/>
                <a:cs typeface="微软雅黑" pitchFamily="18" charset="0"/>
              </a:rPr>
              <a:t>是为互联网平台搭建一整套交易资金见证总分账户体系的同时，向平台及平台用户提</a:t>
            </a:r>
          </a:p>
          <a:p>
            <a:pPr>
              <a:lnSpc>
                <a:spcPts val="1600"/>
              </a:lnSpc>
              <a:tabLst>
                <a:tab pos="25400" algn="l"/>
              </a:tabLst>
            </a:pPr>
            <a:r>
              <a:rPr lang="en-US" altLang="zh-CN" dirty="0" smtClean="0"/>
              <a:t>	</a:t>
            </a:r>
            <a:r>
              <a:rPr lang="en-US" altLang="zh-CN" sz="1403" dirty="0" smtClean="0">
                <a:solidFill>
                  <a:srgbClr val="000000"/>
                </a:solidFill>
                <a:latin typeface="微软雅黑" pitchFamily="18" charset="0"/>
                <a:cs typeface="微软雅黑" pitchFamily="18" charset="0"/>
              </a:rPr>
              <a:t>供总分账户开立、账户绑定及鉴权验证、密令控件输出、出入金、担保支付、资金清分、资金对账等</a:t>
            </a:r>
          </a:p>
          <a:p>
            <a:pPr>
              <a:lnSpc>
                <a:spcPts val="1600"/>
              </a:lnSpc>
              <a:tabLst>
                <a:tab pos="25400" algn="l"/>
              </a:tabLst>
            </a:pPr>
            <a:r>
              <a:rPr lang="en-US" altLang="zh-CN" dirty="0" smtClean="0"/>
              <a:t>	</a:t>
            </a:r>
            <a:r>
              <a:rPr lang="en-US" altLang="zh-CN" sz="1403" dirty="0" smtClean="0">
                <a:solidFill>
                  <a:srgbClr val="000000"/>
                </a:solidFill>
                <a:latin typeface="微软雅黑" pitchFamily="18" charset="0"/>
                <a:cs typeface="微软雅黑" pitchFamily="18" charset="0"/>
              </a:rPr>
              <a:t>一体化资金管理服务。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279400" y="215900"/>
            <a:ext cx="5041900" cy="330200"/>
          </a:xfrm>
          <a:prstGeom prst="rect">
            <a:avLst/>
          </a:prstGeom>
          <a:noFill/>
        </p:spPr>
        <p:txBody>
          <a:bodyPr wrap="none" lIns="0" tIns="0" rIns="0" rtlCol="0">
            <a:spAutoFit/>
          </a:bodyPr>
          <a:lstStyle/>
          <a:p>
            <a:pPr>
              <a:lnSpc>
                <a:spcPts val="2600"/>
              </a:lnSpc>
              <a:tabLst/>
            </a:pPr>
            <a:r>
              <a:rPr lang="en-US" altLang="zh-CN" sz="2004" b="1" dirty="0" smtClean="0">
                <a:solidFill>
                  <a:srgbClr val="FF0000"/>
                </a:solidFill>
                <a:latin typeface="微软雅黑" pitchFamily="18" charset="0"/>
                <a:cs typeface="微软雅黑" pitchFamily="18" charset="0"/>
              </a:rPr>
              <a:t>WHAT</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b="1" dirty="0" smtClean="0">
                <a:solidFill>
                  <a:srgbClr val="262626"/>
                </a:solidFill>
                <a:latin typeface="微软雅黑" pitchFamily="18" charset="0"/>
                <a:cs typeface="微软雅黑" pitchFamily="18" charset="0"/>
              </a:rPr>
              <a:t>“电商见证宝”是什么（账户体系）</a:t>
            </a:r>
          </a:p>
        </p:txBody>
      </p:sp>
      <p:sp>
        <p:nvSpPr>
          <p:cNvPr id="3" name="TextBox 1"/>
          <p:cNvSpPr txBox="1"/>
          <p:nvPr/>
        </p:nvSpPr>
        <p:spPr>
          <a:xfrm>
            <a:off x="88900" y="3327400"/>
            <a:ext cx="139700" cy="508000"/>
          </a:xfrm>
          <a:prstGeom prst="rect">
            <a:avLst/>
          </a:prstGeom>
          <a:noFill/>
        </p:spPr>
        <p:txBody>
          <a:bodyPr wrap="none" lIns="0" tIns="0" rIns="0" rtlCol="0">
            <a:spAutoFit/>
          </a:bodyPr>
          <a:lstStyle/>
          <a:p>
            <a:pPr>
              <a:lnSpc>
                <a:spcPts val="1400"/>
              </a:lnSpc>
              <a:tabLst/>
            </a:pPr>
            <a:r>
              <a:rPr lang="en-US" altLang="zh-CN" sz="1103" b="1" dirty="0" smtClean="0">
                <a:solidFill>
                  <a:srgbClr val="FF0000"/>
                </a:solidFill>
                <a:latin typeface="微软雅黑" pitchFamily="18" charset="0"/>
                <a:cs typeface="微软雅黑" pitchFamily="18" charset="0"/>
              </a:rPr>
              <a:t>银</a:t>
            </a:r>
          </a:p>
          <a:p>
            <a:pPr>
              <a:lnSpc>
                <a:spcPts val="1300"/>
              </a:lnSpc>
              <a:tabLst/>
            </a:pPr>
            <a:r>
              <a:rPr lang="en-US" altLang="zh-CN" sz="1103" b="1" dirty="0" smtClean="0">
                <a:solidFill>
                  <a:srgbClr val="FF0000"/>
                </a:solidFill>
                <a:latin typeface="微软雅黑" pitchFamily="18" charset="0"/>
                <a:cs typeface="微软雅黑" pitchFamily="18" charset="0"/>
              </a:rPr>
              <a:t>行</a:t>
            </a:r>
          </a:p>
          <a:p>
            <a:pPr>
              <a:lnSpc>
                <a:spcPts val="1300"/>
              </a:lnSpc>
              <a:tabLst/>
            </a:pPr>
            <a:r>
              <a:rPr lang="en-US" altLang="zh-CN" sz="1103" b="1" dirty="0" smtClean="0">
                <a:solidFill>
                  <a:srgbClr val="FF0000"/>
                </a:solidFill>
                <a:latin typeface="微软雅黑" pitchFamily="18" charset="0"/>
                <a:cs typeface="微软雅黑" pitchFamily="18" charset="0"/>
              </a:rPr>
              <a:t>端</a:t>
            </a:r>
          </a:p>
        </p:txBody>
      </p:sp>
      <p:sp>
        <p:nvSpPr>
          <p:cNvPr id="4" name="TextBox 1"/>
          <p:cNvSpPr txBox="1"/>
          <p:nvPr/>
        </p:nvSpPr>
        <p:spPr>
          <a:xfrm>
            <a:off x="584200" y="3568700"/>
            <a:ext cx="749300" cy="381000"/>
          </a:xfrm>
          <a:prstGeom prst="rect">
            <a:avLst/>
          </a:prstGeom>
          <a:noFill/>
        </p:spPr>
        <p:txBody>
          <a:bodyPr wrap="none" lIns="0" tIns="0" rIns="0" rtlCol="0">
            <a:spAutoFit/>
          </a:bodyPr>
          <a:lstStyle/>
          <a:p>
            <a:pPr>
              <a:lnSpc>
                <a:spcPts val="1500"/>
              </a:lnSpc>
              <a:tabLst>
                <a:tab pos="101600" algn="l"/>
              </a:tabLst>
            </a:pPr>
            <a:r>
              <a:rPr lang="en-US" altLang="zh-CN" sz="1200" dirty="0" smtClean="0">
                <a:solidFill>
                  <a:srgbClr val="000000"/>
                </a:solidFill>
                <a:latin typeface="微软雅黑" pitchFamily="18" charset="0"/>
                <a:cs typeface="微软雅黑" pitchFamily="18" charset="0"/>
              </a:rPr>
              <a:t>银行端会员</a:t>
            </a:r>
          </a:p>
          <a:p>
            <a:pPr>
              <a:lnSpc>
                <a:spcPts val="1400"/>
              </a:lnSpc>
              <a:tabLst>
                <a:tab pos="101600" algn="l"/>
              </a:tabLst>
            </a:pPr>
            <a:r>
              <a:rPr lang="en-US" altLang="zh-CN" dirty="0" smtClean="0"/>
              <a:t>	</a:t>
            </a:r>
            <a:r>
              <a:rPr lang="en-US" altLang="zh-CN" sz="1200" dirty="0" smtClean="0">
                <a:solidFill>
                  <a:srgbClr val="000000"/>
                </a:solidFill>
                <a:latin typeface="微软雅黑" pitchFamily="18" charset="0"/>
                <a:cs typeface="微软雅黑" pitchFamily="18" charset="0"/>
              </a:rPr>
              <a:t>A子账户</a:t>
            </a:r>
          </a:p>
        </p:txBody>
      </p:sp>
      <p:sp>
        <p:nvSpPr>
          <p:cNvPr id="5" name="TextBox 1"/>
          <p:cNvSpPr txBox="1"/>
          <p:nvPr/>
        </p:nvSpPr>
        <p:spPr>
          <a:xfrm>
            <a:off x="2349500" y="3568700"/>
            <a:ext cx="762000" cy="381000"/>
          </a:xfrm>
          <a:prstGeom prst="rect">
            <a:avLst/>
          </a:prstGeom>
          <a:noFill/>
        </p:spPr>
        <p:txBody>
          <a:bodyPr wrap="none" lIns="0" tIns="0" rIns="0" rtlCol="0">
            <a:spAutoFit/>
          </a:bodyPr>
          <a:lstStyle/>
          <a:p>
            <a:pPr>
              <a:lnSpc>
                <a:spcPts val="1500"/>
              </a:lnSpc>
              <a:tabLst>
                <a:tab pos="76200" algn="l"/>
              </a:tabLst>
            </a:pPr>
            <a:r>
              <a:rPr lang="en-US" altLang="zh-CN" sz="1200" dirty="0" smtClean="0">
                <a:solidFill>
                  <a:srgbClr val="000000"/>
                </a:solidFill>
                <a:latin typeface="微软雅黑" pitchFamily="18" charset="0"/>
                <a:cs typeface="微软雅黑" pitchFamily="18" charset="0"/>
              </a:rPr>
              <a:t>交易担保资</a:t>
            </a:r>
          </a:p>
          <a:p>
            <a:pPr>
              <a:lnSpc>
                <a:spcPts val="1400"/>
              </a:lnSpc>
              <a:tabLst>
                <a:tab pos="76200" algn="l"/>
              </a:tabLst>
            </a:pPr>
            <a:r>
              <a:rPr lang="en-US" altLang="zh-CN" dirty="0" smtClean="0"/>
              <a:t>	</a:t>
            </a:r>
            <a:r>
              <a:rPr lang="en-US" altLang="zh-CN" sz="1200" dirty="0" smtClean="0">
                <a:solidFill>
                  <a:srgbClr val="000000"/>
                </a:solidFill>
                <a:latin typeface="微软雅黑" pitchFamily="18" charset="0"/>
                <a:cs typeface="微软雅黑" pitchFamily="18" charset="0"/>
              </a:rPr>
              <a:t>金子账户</a:t>
            </a:r>
          </a:p>
        </p:txBody>
      </p:sp>
      <p:sp>
        <p:nvSpPr>
          <p:cNvPr id="6" name="TextBox 1"/>
          <p:cNvSpPr txBox="1"/>
          <p:nvPr/>
        </p:nvSpPr>
        <p:spPr>
          <a:xfrm>
            <a:off x="4254500" y="3568700"/>
            <a:ext cx="762000" cy="381000"/>
          </a:xfrm>
          <a:prstGeom prst="rect">
            <a:avLst/>
          </a:prstGeom>
          <a:noFill/>
        </p:spPr>
        <p:txBody>
          <a:bodyPr wrap="none" lIns="0" tIns="0" rIns="0" rtlCol="0">
            <a:spAutoFit/>
          </a:bodyPr>
          <a:lstStyle/>
          <a:p>
            <a:pPr>
              <a:lnSpc>
                <a:spcPts val="1500"/>
              </a:lnSpc>
              <a:tabLst>
                <a:tab pos="25400" algn="l"/>
              </a:tabLst>
            </a:pPr>
            <a:r>
              <a:rPr lang="en-US" altLang="zh-CN" sz="1200" dirty="0" smtClean="0">
                <a:solidFill>
                  <a:srgbClr val="000000"/>
                </a:solidFill>
                <a:latin typeface="微软雅黑" pitchFamily="18" charset="0"/>
                <a:cs typeface="微软雅黑" pitchFamily="18" charset="0"/>
              </a:rPr>
              <a:t>平台端会员</a:t>
            </a:r>
          </a:p>
          <a:p>
            <a:pPr>
              <a:lnSpc>
                <a:spcPts val="1400"/>
              </a:lnSpc>
              <a:tabLst>
                <a:tab pos="25400" algn="l"/>
              </a:tabLst>
            </a:pPr>
            <a:r>
              <a:rPr lang="en-US" altLang="zh-CN" dirty="0" smtClean="0"/>
              <a:t>	</a:t>
            </a:r>
            <a:r>
              <a:rPr lang="en-US" altLang="zh-CN" sz="1200" dirty="0" smtClean="0">
                <a:solidFill>
                  <a:srgbClr val="000000"/>
                </a:solidFill>
                <a:latin typeface="微软雅黑" pitchFamily="18" charset="0"/>
                <a:cs typeface="微软雅黑" pitchFamily="18" charset="0"/>
              </a:rPr>
              <a:t>B交易账户</a:t>
            </a:r>
          </a:p>
        </p:txBody>
      </p:sp>
      <p:sp>
        <p:nvSpPr>
          <p:cNvPr id="7" name="TextBox 1"/>
          <p:cNvSpPr txBox="1"/>
          <p:nvPr/>
        </p:nvSpPr>
        <p:spPr>
          <a:xfrm>
            <a:off x="5626100" y="3670300"/>
            <a:ext cx="7620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挂账子账户</a:t>
            </a:r>
          </a:p>
        </p:txBody>
      </p:sp>
      <p:sp>
        <p:nvSpPr>
          <p:cNvPr id="8" name="TextBox 1"/>
          <p:cNvSpPr txBox="1"/>
          <p:nvPr/>
        </p:nvSpPr>
        <p:spPr>
          <a:xfrm>
            <a:off x="6845300" y="3670300"/>
            <a:ext cx="7620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利息子账户</a:t>
            </a:r>
          </a:p>
        </p:txBody>
      </p:sp>
      <p:sp>
        <p:nvSpPr>
          <p:cNvPr id="9" name="TextBox 1"/>
          <p:cNvSpPr txBox="1"/>
          <p:nvPr/>
        </p:nvSpPr>
        <p:spPr>
          <a:xfrm>
            <a:off x="8229600" y="3581400"/>
            <a:ext cx="457200" cy="3810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手续费</a:t>
            </a:r>
          </a:p>
          <a:p>
            <a:pPr>
              <a:lnSpc>
                <a:spcPts val="1400"/>
              </a:lnSpc>
              <a:tabLst/>
            </a:pPr>
            <a:r>
              <a:rPr lang="en-US" altLang="zh-CN" sz="1200" dirty="0" smtClean="0">
                <a:solidFill>
                  <a:srgbClr val="000000"/>
                </a:solidFill>
                <a:latin typeface="微软雅黑" pitchFamily="18" charset="0"/>
                <a:cs typeface="微软雅黑" pitchFamily="18" charset="0"/>
              </a:rPr>
              <a:t>子账户</a:t>
            </a:r>
          </a:p>
        </p:txBody>
      </p:sp>
      <p:sp>
        <p:nvSpPr>
          <p:cNvPr id="10" name="TextBox 1"/>
          <p:cNvSpPr txBox="1"/>
          <p:nvPr/>
        </p:nvSpPr>
        <p:spPr>
          <a:xfrm>
            <a:off x="5461000" y="1955800"/>
            <a:ext cx="3327400" cy="825500"/>
          </a:xfrm>
          <a:prstGeom prst="rect">
            <a:avLst/>
          </a:prstGeom>
          <a:noFill/>
        </p:spPr>
        <p:txBody>
          <a:bodyPr wrap="none" lIns="0" tIns="0" rIns="0" rtlCol="0">
            <a:spAutoFit/>
          </a:bodyPr>
          <a:lstStyle/>
          <a:p>
            <a:pPr>
              <a:lnSpc>
                <a:spcPts val="1300"/>
              </a:lnSpc>
              <a:tabLst>
                <a:tab pos="622300" algn="l"/>
              </a:tabLst>
            </a:pPr>
            <a:r>
              <a:rPr lang="en-US" altLang="zh-CN" dirty="0" smtClean="0"/>
              <a:t>	</a:t>
            </a:r>
            <a:r>
              <a:rPr lang="en-US" altLang="zh-CN" sz="1056" b="1" dirty="0" smtClean="0">
                <a:solidFill>
                  <a:srgbClr val="000000"/>
                </a:solidFill>
                <a:latin typeface="微软雅黑" pitchFamily="18" charset="0"/>
                <a:cs typeface="微软雅黑" pitchFamily="18" charset="0"/>
              </a:rPr>
              <a:t>XX电商平台银行结算账户2（风险准备金）</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622300" algn="l"/>
              </a:tabLst>
            </a:pPr>
            <a:r>
              <a:rPr lang="en-US" altLang="zh-CN" sz="1056" b="1" dirty="0" smtClean="0">
                <a:solidFill>
                  <a:srgbClr val="000000"/>
                </a:solidFill>
                <a:latin typeface="微软雅黑" pitchFamily="18" charset="0"/>
                <a:cs typeface="微软雅黑" pitchFamily="18" charset="0"/>
              </a:rPr>
              <a:t>XX电商平台银行结算账户1（佣金、利息、银行服务费）</a:t>
            </a:r>
          </a:p>
        </p:txBody>
      </p:sp>
      <p:sp>
        <p:nvSpPr>
          <p:cNvPr id="11" name="TextBox 1"/>
          <p:cNvSpPr txBox="1"/>
          <p:nvPr/>
        </p:nvSpPr>
        <p:spPr>
          <a:xfrm>
            <a:off x="673100" y="927100"/>
            <a:ext cx="660400" cy="1778000"/>
          </a:xfrm>
          <a:prstGeom prst="rect">
            <a:avLst/>
          </a:prstGeom>
          <a:noFill/>
        </p:spPr>
        <p:txBody>
          <a:bodyPr wrap="none" lIns="0" tIns="0" rIns="0" rtlCol="0">
            <a:spAutoFit/>
          </a:bodyPr>
          <a:lstStyle/>
          <a:p>
            <a:pPr>
              <a:lnSpc>
                <a:spcPts val="1300"/>
              </a:lnSpc>
              <a:tabLst>
                <a:tab pos="165100" algn="l"/>
              </a:tabLst>
            </a:pPr>
            <a:r>
              <a:rPr lang="en-US" altLang="zh-CN" sz="1056" dirty="0" smtClean="0">
                <a:solidFill>
                  <a:srgbClr val="000000"/>
                </a:solidFill>
                <a:latin typeface="微软雅黑" pitchFamily="18" charset="0"/>
                <a:cs typeface="微软雅黑" pitchFamily="18" charset="0"/>
              </a:rPr>
              <a:t>平台端会员</a:t>
            </a:r>
          </a:p>
          <a:p>
            <a:pPr>
              <a:lnSpc>
                <a:spcPts val="1200"/>
              </a:lnSpc>
              <a:tabLst>
                <a:tab pos="165100" algn="l"/>
              </a:tabLst>
            </a:pPr>
            <a:r>
              <a:rPr lang="en-US" altLang="zh-CN" sz="1056" dirty="0" smtClean="0">
                <a:solidFill>
                  <a:srgbClr val="000000"/>
                </a:solidFill>
                <a:latin typeface="微软雅黑" pitchFamily="18" charset="0"/>
                <a:cs typeface="微软雅黑" pitchFamily="18" charset="0"/>
              </a:rPr>
              <a:t>A交易账户</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1651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对账</a:t>
            </a:r>
          </a:p>
        </p:txBody>
      </p:sp>
      <p:sp>
        <p:nvSpPr>
          <p:cNvPr id="12" name="TextBox 1"/>
          <p:cNvSpPr txBox="1"/>
          <p:nvPr/>
        </p:nvSpPr>
        <p:spPr>
          <a:xfrm>
            <a:off x="1866900" y="914400"/>
            <a:ext cx="1739900" cy="1460500"/>
          </a:xfrm>
          <a:prstGeom prst="rect">
            <a:avLst/>
          </a:prstGeom>
          <a:noFill/>
        </p:spPr>
        <p:txBody>
          <a:bodyPr wrap="none" lIns="0" tIns="0" rIns="0" rtlCol="0">
            <a:spAutoFit/>
          </a:bodyPr>
          <a:lstStyle/>
          <a:p>
            <a:pPr>
              <a:lnSpc>
                <a:spcPts val="1300"/>
              </a:lnSpc>
              <a:tabLst>
                <a:tab pos="88900" algn="l"/>
                <a:tab pos="508000" algn="l"/>
                <a:tab pos="533400" algn="l"/>
                <a:tab pos="698500" algn="l"/>
              </a:tabLst>
            </a:pPr>
            <a:r>
              <a:rPr lang="en-US" altLang="zh-CN" dirty="0" smtClean="0"/>
              <a:t>		</a:t>
            </a:r>
            <a:r>
              <a:rPr lang="en-US" altLang="zh-CN" sz="1056" dirty="0" smtClean="0">
                <a:solidFill>
                  <a:srgbClr val="000000"/>
                </a:solidFill>
                <a:latin typeface="微软雅黑" pitchFamily="18" charset="0"/>
                <a:cs typeface="微软雅黑" pitchFamily="18" charset="0"/>
              </a:rPr>
              <a:t>XX电商平台会</a:t>
            </a:r>
          </a:p>
          <a:p>
            <a:pPr>
              <a:lnSpc>
                <a:spcPts val="1200"/>
              </a:lnSpc>
              <a:tabLst>
                <a:tab pos="88900" algn="l"/>
                <a:tab pos="508000" algn="l"/>
                <a:tab pos="533400" algn="l"/>
                <a:tab pos="698500" algn="l"/>
              </a:tabLst>
            </a:pPr>
            <a:r>
              <a:rPr lang="en-US" altLang="zh-CN" dirty="0" smtClean="0"/>
              <a:t>			</a:t>
            </a:r>
            <a:r>
              <a:rPr lang="en-US" altLang="zh-CN" sz="1056" dirty="0" smtClean="0">
                <a:solidFill>
                  <a:srgbClr val="000000"/>
                </a:solidFill>
                <a:latin typeface="微软雅黑" pitchFamily="18" charset="0"/>
                <a:cs typeface="微软雅黑" pitchFamily="18" charset="0"/>
              </a:rPr>
              <a:t>员管理总账户</a:t>
            </a:r>
          </a:p>
          <a:p>
            <a:pPr>
              <a:lnSpc>
                <a:spcPts val="1000"/>
              </a:lnSpc>
            </a:pPr>
            <a:endParaRPr lang="en-US" altLang="zh-CN" dirty="0" smtClean="0"/>
          </a:p>
          <a:p>
            <a:pPr>
              <a:lnSpc>
                <a:spcPts val="1000"/>
              </a:lnSpc>
            </a:pPr>
            <a:endParaRPr lang="en-US" altLang="zh-CN" dirty="0" smtClean="0"/>
          </a:p>
          <a:p>
            <a:pPr>
              <a:lnSpc>
                <a:spcPts val="1900"/>
              </a:lnSpc>
              <a:tabLst>
                <a:tab pos="88900" algn="l"/>
                <a:tab pos="508000" algn="l"/>
                <a:tab pos="533400" algn="l"/>
                <a:tab pos="6985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对账</a:t>
            </a:r>
          </a:p>
          <a:p>
            <a:pPr>
              <a:lnSpc>
                <a:spcPts val="1000"/>
              </a:lnSpc>
            </a:pPr>
            <a:endParaRPr lang="en-US" altLang="zh-CN" dirty="0" smtClean="0"/>
          </a:p>
          <a:p>
            <a:pPr>
              <a:lnSpc>
                <a:spcPts val="1000"/>
              </a:lnSpc>
            </a:pPr>
            <a:endParaRPr lang="en-US" altLang="zh-CN" dirty="0" smtClean="0"/>
          </a:p>
          <a:p>
            <a:pPr>
              <a:lnSpc>
                <a:spcPts val="1600"/>
              </a:lnSpc>
              <a:tabLst>
                <a:tab pos="88900" algn="l"/>
                <a:tab pos="508000" algn="l"/>
                <a:tab pos="533400" algn="l"/>
                <a:tab pos="698500" algn="l"/>
              </a:tabLst>
            </a:pPr>
            <a:r>
              <a:rPr lang="en-US" altLang="zh-CN" sz="1056" b="1" dirty="0" smtClean="0">
                <a:solidFill>
                  <a:srgbClr val="FFFFFF"/>
                </a:solidFill>
                <a:latin typeface="微软雅黑" pitchFamily="18" charset="0"/>
                <a:cs typeface="微软雅黑" pitchFamily="18" charset="0"/>
              </a:rPr>
              <a:t>平安银行交易资金见证专管户</a:t>
            </a:r>
          </a:p>
          <a:p>
            <a:pPr>
              <a:lnSpc>
                <a:spcPts val="1200"/>
              </a:lnSpc>
              <a:tabLst>
                <a:tab pos="88900" algn="l"/>
                <a:tab pos="508000" algn="l"/>
                <a:tab pos="533400" algn="l"/>
                <a:tab pos="698500" algn="l"/>
              </a:tabLst>
            </a:pPr>
            <a:r>
              <a:rPr lang="en-US" altLang="zh-CN" dirty="0" smtClean="0"/>
              <a:t>	</a:t>
            </a:r>
            <a:r>
              <a:rPr lang="en-US" altLang="zh-CN" sz="1056" b="1" dirty="0" smtClean="0">
                <a:solidFill>
                  <a:srgbClr val="FFFFFF"/>
                </a:solidFill>
                <a:latin typeface="微软雅黑" pitchFamily="18" charset="0"/>
                <a:cs typeface="微软雅黑" pitchFamily="18" charset="0"/>
              </a:rPr>
              <a:t>——XX电商平台项目专用</a:t>
            </a:r>
          </a:p>
        </p:txBody>
      </p:sp>
      <p:sp>
        <p:nvSpPr>
          <p:cNvPr id="13" name="TextBox 1"/>
          <p:cNvSpPr txBox="1"/>
          <p:nvPr/>
        </p:nvSpPr>
        <p:spPr>
          <a:xfrm>
            <a:off x="4267200" y="927100"/>
            <a:ext cx="660400" cy="1752600"/>
          </a:xfrm>
          <a:prstGeom prst="rect">
            <a:avLst/>
          </a:prstGeom>
          <a:noFill/>
        </p:spPr>
        <p:txBody>
          <a:bodyPr wrap="none" lIns="0" tIns="0" rIns="0" rtlCol="0">
            <a:spAutoFit/>
          </a:bodyPr>
          <a:lstStyle/>
          <a:p>
            <a:pPr>
              <a:lnSpc>
                <a:spcPts val="1300"/>
              </a:lnSpc>
              <a:tabLst>
                <a:tab pos="25400" algn="l"/>
                <a:tab pos="203200" algn="l"/>
              </a:tabLst>
            </a:pPr>
            <a:r>
              <a:rPr lang="en-US" altLang="zh-CN" sz="1056" dirty="0" smtClean="0">
                <a:solidFill>
                  <a:srgbClr val="000000"/>
                </a:solidFill>
                <a:latin typeface="微软雅黑" pitchFamily="18" charset="0"/>
                <a:cs typeface="微软雅黑" pitchFamily="18" charset="0"/>
              </a:rPr>
              <a:t>平台端会员</a:t>
            </a:r>
          </a:p>
          <a:p>
            <a:pPr>
              <a:lnSpc>
                <a:spcPts val="1200"/>
              </a:lnSpc>
              <a:tabLst>
                <a:tab pos="25400" algn="l"/>
                <a:tab pos="203200" algn="l"/>
              </a:tabLst>
            </a:pPr>
            <a:r>
              <a:rPr lang="en-US" altLang="zh-CN" dirty="0" smtClean="0"/>
              <a:t>	</a:t>
            </a:r>
            <a:r>
              <a:rPr lang="en-US" altLang="zh-CN" sz="1056" dirty="0" smtClean="0">
                <a:solidFill>
                  <a:srgbClr val="000000"/>
                </a:solidFill>
                <a:latin typeface="微软雅黑" pitchFamily="18" charset="0"/>
                <a:cs typeface="微软雅黑" pitchFamily="18" charset="0"/>
              </a:rPr>
              <a:t>B交易账户</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200"/>
              </a:lnSpc>
              <a:tabLst>
                <a:tab pos="25400" algn="l"/>
                <a:tab pos="2032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对账</a:t>
            </a:r>
          </a:p>
        </p:txBody>
      </p:sp>
      <p:sp>
        <p:nvSpPr>
          <p:cNvPr id="14" name="TextBox 1"/>
          <p:cNvSpPr txBox="1"/>
          <p:nvPr/>
        </p:nvSpPr>
        <p:spPr>
          <a:xfrm>
            <a:off x="520700" y="4584700"/>
            <a:ext cx="889000" cy="965200"/>
          </a:xfrm>
          <a:prstGeom prst="rect">
            <a:avLst/>
          </a:prstGeom>
          <a:noFill/>
        </p:spPr>
        <p:txBody>
          <a:bodyPr wrap="none" lIns="0" tIns="0" rIns="0" rtlCol="0">
            <a:spAutoFit/>
          </a:bodyPr>
          <a:lstStyle/>
          <a:p>
            <a:pPr>
              <a:lnSpc>
                <a:spcPts val="1500"/>
              </a:lnSpc>
              <a:tabLst>
                <a:tab pos="177800" algn="l"/>
                <a:tab pos="3175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验证</a:t>
            </a:r>
          </a:p>
          <a:p>
            <a:pPr>
              <a:lnSpc>
                <a:spcPts val="2000"/>
              </a:lnSpc>
              <a:tabLst>
                <a:tab pos="177800" algn="l"/>
                <a:tab pos="3175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绑定</a:t>
            </a:r>
          </a:p>
          <a:p>
            <a:pPr>
              <a:lnSpc>
                <a:spcPts val="1000"/>
              </a:lnSpc>
            </a:pPr>
            <a:endParaRPr lang="en-US" altLang="zh-CN" dirty="0" smtClean="0"/>
          </a:p>
          <a:p>
            <a:pPr>
              <a:lnSpc>
                <a:spcPts val="1700"/>
              </a:lnSpc>
              <a:tabLst>
                <a:tab pos="177800" algn="l"/>
                <a:tab pos="317500" algn="l"/>
              </a:tabLst>
            </a:pPr>
            <a:r>
              <a:rPr lang="en-US" altLang="zh-CN" sz="1056" dirty="0" smtClean="0">
                <a:solidFill>
                  <a:srgbClr val="000000"/>
                </a:solidFill>
                <a:latin typeface="微软雅黑" pitchFamily="18" charset="0"/>
                <a:cs typeface="微软雅黑" pitchFamily="18" charset="0"/>
              </a:rPr>
              <a:t>平台会员A银行</a:t>
            </a:r>
          </a:p>
          <a:p>
            <a:pPr>
              <a:lnSpc>
                <a:spcPts val="1200"/>
              </a:lnSpc>
              <a:tabLst>
                <a:tab pos="177800" algn="l"/>
                <a:tab pos="317500" algn="l"/>
              </a:tabLst>
            </a:pPr>
            <a:r>
              <a:rPr lang="en-US" altLang="zh-CN" dirty="0" smtClean="0"/>
              <a:t>	</a:t>
            </a:r>
            <a:r>
              <a:rPr lang="en-US" altLang="zh-CN" sz="1056" dirty="0" smtClean="0">
                <a:solidFill>
                  <a:srgbClr val="000000"/>
                </a:solidFill>
                <a:latin typeface="微软雅黑" pitchFamily="18" charset="0"/>
                <a:cs typeface="微软雅黑" pitchFamily="18" charset="0"/>
              </a:rPr>
              <a:t>结算账户</a:t>
            </a:r>
          </a:p>
        </p:txBody>
      </p:sp>
      <p:sp>
        <p:nvSpPr>
          <p:cNvPr id="15" name="TextBox 1"/>
          <p:cNvSpPr txBox="1"/>
          <p:nvPr/>
        </p:nvSpPr>
        <p:spPr>
          <a:xfrm>
            <a:off x="4191000" y="4584700"/>
            <a:ext cx="876300" cy="965200"/>
          </a:xfrm>
          <a:prstGeom prst="rect">
            <a:avLst/>
          </a:prstGeom>
          <a:noFill/>
        </p:spPr>
        <p:txBody>
          <a:bodyPr wrap="none" lIns="0" tIns="0" rIns="0" rtlCol="0">
            <a:spAutoFit/>
          </a:bodyPr>
          <a:lstStyle/>
          <a:p>
            <a:pPr>
              <a:lnSpc>
                <a:spcPts val="1500"/>
              </a:lnSpc>
              <a:tabLst>
                <a:tab pos="177800" algn="l"/>
                <a:tab pos="3175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验证</a:t>
            </a:r>
          </a:p>
          <a:p>
            <a:pPr>
              <a:lnSpc>
                <a:spcPts val="1700"/>
              </a:lnSpc>
              <a:tabLst>
                <a:tab pos="177800" algn="l"/>
                <a:tab pos="3175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绑定</a:t>
            </a:r>
          </a:p>
          <a:p>
            <a:pPr>
              <a:lnSpc>
                <a:spcPts val="1000"/>
              </a:lnSpc>
            </a:pPr>
            <a:endParaRPr lang="en-US" altLang="zh-CN" dirty="0" smtClean="0"/>
          </a:p>
          <a:p>
            <a:pPr>
              <a:lnSpc>
                <a:spcPts val="2000"/>
              </a:lnSpc>
              <a:tabLst>
                <a:tab pos="177800" algn="l"/>
                <a:tab pos="317500" algn="l"/>
              </a:tabLst>
            </a:pPr>
            <a:r>
              <a:rPr lang="en-US" altLang="zh-CN" sz="1056" dirty="0" smtClean="0">
                <a:solidFill>
                  <a:srgbClr val="000000"/>
                </a:solidFill>
                <a:latin typeface="微软雅黑" pitchFamily="18" charset="0"/>
                <a:cs typeface="微软雅黑" pitchFamily="18" charset="0"/>
              </a:rPr>
              <a:t>平台会员B银行</a:t>
            </a:r>
          </a:p>
          <a:p>
            <a:pPr>
              <a:lnSpc>
                <a:spcPts val="1200"/>
              </a:lnSpc>
              <a:tabLst>
                <a:tab pos="177800" algn="l"/>
                <a:tab pos="317500" algn="l"/>
              </a:tabLst>
            </a:pPr>
            <a:r>
              <a:rPr lang="en-US" altLang="zh-CN" dirty="0" smtClean="0"/>
              <a:t>	</a:t>
            </a:r>
            <a:r>
              <a:rPr lang="en-US" altLang="zh-CN" sz="1056" dirty="0" smtClean="0">
                <a:solidFill>
                  <a:srgbClr val="000000"/>
                </a:solidFill>
                <a:latin typeface="微软雅黑" pitchFamily="18" charset="0"/>
                <a:cs typeface="微软雅黑" pitchFamily="18" charset="0"/>
              </a:rPr>
              <a:t>结算账户</a:t>
            </a:r>
          </a:p>
        </p:txBody>
      </p:sp>
      <p:sp>
        <p:nvSpPr>
          <p:cNvPr id="16" name="TextBox 1"/>
          <p:cNvSpPr txBox="1"/>
          <p:nvPr/>
        </p:nvSpPr>
        <p:spPr>
          <a:xfrm>
            <a:off x="1701800" y="3594100"/>
            <a:ext cx="279400" cy="342900"/>
          </a:xfrm>
          <a:prstGeom prst="rect">
            <a:avLst/>
          </a:prstGeom>
          <a:noFill/>
        </p:spPr>
        <p:txBody>
          <a:bodyPr wrap="none" lIns="0" tIns="0" rIns="0" rtlCol="0">
            <a:spAutoFit/>
          </a:bodyPr>
          <a:lstStyle/>
          <a:p>
            <a:pPr>
              <a:lnSpc>
                <a:spcPts val="1400"/>
              </a:lnSpc>
              <a:tabLst/>
            </a:pPr>
            <a:r>
              <a:rPr lang="en-US" altLang="zh-CN" sz="1103" b="1" dirty="0" smtClean="0">
                <a:solidFill>
                  <a:srgbClr val="000000"/>
                </a:solidFill>
                <a:latin typeface="微软雅黑" pitchFamily="18" charset="0"/>
                <a:cs typeface="微软雅黑" pitchFamily="18" charset="0"/>
              </a:rPr>
              <a:t>担保</a:t>
            </a:r>
          </a:p>
          <a:p>
            <a:pPr>
              <a:lnSpc>
                <a:spcPts val="1300"/>
              </a:lnSpc>
              <a:tabLst/>
            </a:pPr>
            <a:r>
              <a:rPr lang="en-US" altLang="zh-CN" sz="1103" b="1" dirty="0" smtClean="0">
                <a:solidFill>
                  <a:srgbClr val="000000"/>
                </a:solidFill>
                <a:latin typeface="微软雅黑" pitchFamily="18" charset="0"/>
                <a:cs typeface="微软雅黑" pitchFamily="18" charset="0"/>
              </a:rPr>
              <a:t>支付</a:t>
            </a:r>
          </a:p>
        </p:txBody>
      </p:sp>
      <p:sp>
        <p:nvSpPr>
          <p:cNvPr id="17" name="TextBox 1"/>
          <p:cNvSpPr txBox="1"/>
          <p:nvPr/>
        </p:nvSpPr>
        <p:spPr>
          <a:xfrm>
            <a:off x="3505200" y="3594100"/>
            <a:ext cx="279400" cy="342900"/>
          </a:xfrm>
          <a:prstGeom prst="rect">
            <a:avLst/>
          </a:prstGeom>
          <a:noFill/>
        </p:spPr>
        <p:txBody>
          <a:bodyPr wrap="none" lIns="0" tIns="0" rIns="0" rtlCol="0">
            <a:spAutoFit/>
          </a:bodyPr>
          <a:lstStyle/>
          <a:p>
            <a:pPr>
              <a:lnSpc>
                <a:spcPts val="1400"/>
              </a:lnSpc>
              <a:tabLst/>
            </a:pPr>
            <a:r>
              <a:rPr lang="en-US" altLang="zh-CN" sz="1103" b="1" dirty="0" smtClean="0">
                <a:solidFill>
                  <a:srgbClr val="000000"/>
                </a:solidFill>
                <a:latin typeface="微软雅黑" pitchFamily="18" charset="0"/>
                <a:cs typeface="微软雅黑" pitchFamily="18" charset="0"/>
              </a:rPr>
              <a:t>密令</a:t>
            </a:r>
          </a:p>
          <a:p>
            <a:pPr>
              <a:lnSpc>
                <a:spcPts val="1300"/>
              </a:lnSpc>
              <a:tabLst/>
            </a:pPr>
            <a:r>
              <a:rPr lang="en-US" altLang="zh-CN" sz="1103" b="1" dirty="0" smtClean="0">
                <a:solidFill>
                  <a:srgbClr val="000000"/>
                </a:solidFill>
                <a:latin typeface="微软雅黑" pitchFamily="18" charset="0"/>
                <a:cs typeface="微软雅黑" pitchFamily="18" charset="0"/>
              </a:rPr>
              <a:t>控件</a:t>
            </a:r>
          </a:p>
        </p:txBody>
      </p:sp>
      <p:sp>
        <p:nvSpPr>
          <p:cNvPr id="18" name="TextBox 1"/>
          <p:cNvSpPr txBox="1"/>
          <p:nvPr/>
        </p:nvSpPr>
        <p:spPr>
          <a:xfrm>
            <a:off x="7251700" y="3111500"/>
            <a:ext cx="10668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佣金、利息转出</a:t>
            </a:r>
          </a:p>
        </p:txBody>
      </p:sp>
      <p:sp>
        <p:nvSpPr>
          <p:cNvPr id="19" name="TextBox 1"/>
          <p:cNvSpPr txBox="1"/>
          <p:nvPr/>
        </p:nvSpPr>
        <p:spPr>
          <a:xfrm>
            <a:off x="4851400" y="5918200"/>
            <a:ext cx="800100" cy="165100"/>
          </a:xfrm>
          <a:prstGeom prst="rect">
            <a:avLst/>
          </a:prstGeom>
          <a:noFill/>
        </p:spPr>
        <p:txBody>
          <a:bodyPr wrap="none" lIns="0" tIns="0" rIns="0" rtlCol="0">
            <a:spAutoFit/>
          </a:bodyPr>
          <a:lstStyle/>
          <a:p>
            <a:pPr>
              <a:lnSpc>
                <a:spcPts val="1300"/>
              </a:lnSpc>
              <a:tabLst/>
            </a:pPr>
            <a:r>
              <a:rPr lang="en-US" altLang="zh-CN" sz="1056" dirty="0" smtClean="0">
                <a:solidFill>
                  <a:srgbClr val="000000"/>
                </a:solidFill>
                <a:latin typeface="微软雅黑" pitchFamily="18" charset="0"/>
                <a:cs typeface="微软雅黑" pitchFamily="18" charset="0"/>
              </a:rPr>
              <a:t>银行实体账户</a:t>
            </a:r>
          </a:p>
        </p:txBody>
      </p:sp>
      <p:sp>
        <p:nvSpPr>
          <p:cNvPr id="20" name="TextBox 1"/>
          <p:cNvSpPr txBox="1"/>
          <p:nvPr/>
        </p:nvSpPr>
        <p:spPr>
          <a:xfrm>
            <a:off x="6540500" y="5905500"/>
            <a:ext cx="660400" cy="165100"/>
          </a:xfrm>
          <a:prstGeom prst="rect">
            <a:avLst/>
          </a:prstGeom>
          <a:noFill/>
        </p:spPr>
        <p:txBody>
          <a:bodyPr wrap="none" lIns="0" tIns="0" rIns="0" rtlCol="0">
            <a:spAutoFit/>
          </a:bodyPr>
          <a:lstStyle/>
          <a:p>
            <a:pPr>
              <a:lnSpc>
                <a:spcPts val="1300"/>
              </a:lnSpc>
              <a:tabLst/>
            </a:pPr>
            <a:r>
              <a:rPr lang="en-US" altLang="zh-CN" sz="1056" dirty="0" smtClean="0">
                <a:solidFill>
                  <a:srgbClr val="000000"/>
                </a:solidFill>
                <a:latin typeface="微软雅黑" pitchFamily="18" charset="0"/>
                <a:cs typeface="微软雅黑" pitchFamily="18" charset="0"/>
              </a:rPr>
              <a:t>会员分账户</a:t>
            </a:r>
          </a:p>
        </p:txBody>
      </p:sp>
      <p:sp>
        <p:nvSpPr>
          <p:cNvPr id="21" name="TextBox 1"/>
          <p:cNvSpPr txBox="1"/>
          <p:nvPr/>
        </p:nvSpPr>
        <p:spPr>
          <a:xfrm>
            <a:off x="5473700" y="4559300"/>
            <a:ext cx="1676400" cy="381000"/>
          </a:xfrm>
          <a:prstGeom prst="rect">
            <a:avLst/>
          </a:prstGeom>
          <a:noFill/>
        </p:spPr>
        <p:txBody>
          <a:bodyPr wrap="none" lIns="0" tIns="0" rIns="0" rtlCol="0">
            <a:spAutoFit/>
          </a:bodyPr>
          <a:lstStyle/>
          <a:p>
            <a:pPr>
              <a:lnSpc>
                <a:spcPts val="1500"/>
              </a:lnSpc>
              <a:tabLst>
                <a:tab pos="228600" algn="l"/>
              </a:tabLst>
            </a:pPr>
            <a:r>
              <a:rPr lang="en-US" altLang="zh-CN" dirty="0" smtClean="0"/>
              <a:t>	</a:t>
            </a:r>
            <a:r>
              <a:rPr lang="en-US" altLang="zh-CN" sz="1200" b="1" dirty="0" smtClean="0">
                <a:solidFill>
                  <a:srgbClr val="FFFFFF"/>
                </a:solidFill>
                <a:latin typeface="微软雅黑" pitchFamily="18" charset="0"/>
                <a:cs typeface="微软雅黑" pitchFamily="18" charset="0"/>
              </a:rPr>
              <a:t>非绑定账户来账、</a:t>
            </a:r>
          </a:p>
          <a:p>
            <a:pPr>
              <a:lnSpc>
                <a:spcPts val="1400"/>
              </a:lnSpc>
              <a:tabLst>
                <a:tab pos="228600" algn="l"/>
              </a:tabLst>
            </a:pPr>
            <a:r>
              <a:rPr lang="en-US" altLang="zh-CN" sz="1200" b="1" dirty="0" smtClean="0">
                <a:solidFill>
                  <a:srgbClr val="FFFFFF"/>
                </a:solidFill>
                <a:latin typeface="微软雅黑" pitchFamily="18" charset="0"/>
                <a:cs typeface="微软雅黑" pitchFamily="18" charset="0"/>
              </a:rPr>
              <a:t>第三方支付通道收单资金</a:t>
            </a:r>
          </a:p>
        </p:txBody>
      </p:sp>
      <p:sp>
        <p:nvSpPr>
          <p:cNvPr id="22" name="TextBox 1"/>
          <p:cNvSpPr txBox="1"/>
          <p:nvPr/>
        </p:nvSpPr>
        <p:spPr>
          <a:xfrm>
            <a:off x="88900" y="762000"/>
            <a:ext cx="139700" cy="850900"/>
          </a:xfrm>
          <a:prstGeom prst="rect">
            <a:avLst/>
          </a:prstGeom>
          <a:noFill/>
        </p:spPr>
        <p:txBody>
          <a:bodyPr wrap="none" lIns="0" tIns="0" rIns="0" rtlCol="0">
            <a:spAutoFit/>
          </a:bodyPr>
          <a:lstStyle/>
          <a:p>
            <a:pPr>
              <a:lnSpc>
                <a:spcPts val="1400"/>
              </a:lnSpc>
              <a:tabLst/>
            </a:pPr>
            <a:r>
              <a:rPr lang="en-US" altLang="zh-CN" sz="1103" b="1" dirty="0" smtClean="0">
                <a:solidFill>
                  <a:srgbClr val="FF0000"/>
                </a:solidFill>
                <a:latin typeface="微软雅黑" pitchFamily="18" charset="0"/>
                <a:cs typeface="微软雅黑" pitchFamily="18" charset="0"/>
              </a:rPr>
              <a:t>电</a:t>
            </a:r>
          </a:p>
          <a:p>
            <a:pPr>
              <a:lnSpc>
                <a:spcPts val="1300"/>
              </a:lnSpc>
              <a:tabLst/>
            </a:pPr>
            <a:r>
              <a:rPr lang="en-US" altLang="zh-CN" sz="1103" b="1" dirty="0" smtClean="0">
                <a:solidFill>
                  <a:srgbClr val="FF0000"/>
                </a:solidFill>
                <a:latin typeface="微软雅黑" pitchFamily="18" charset="0"/>
                <a:cs typeface="微软雅黑" pitchFamily="18" charset="0"/>
              </a:rPr>
              <a:t>商</a:t>
            </a:r>
          </a:p>
          <a:p>
            <a:pPr>
              <a:lnSpc>
                <a:spcPts val="1300"/>
              </a:lnSpc>
              <a:tabLst/>
            </a:pPr>
            <a:r>
              <a:rPr lang="en-US" altLang="zh-CN" sz="1103" b="1" dirty="0" smtClean="0">
                <a:solidFill>
                  <a:srgbClr val="FF0000"/>
                </a:solidFill>
                <a:latin typeface="微软雅黑" pitchFamily="18" charset="0"/>
                <a:cs typeface="微软雅黑" pitchFamily="18" charset="0"/>
              </a:rPr>
              <a:t>平</a:t>
            </a:r>
          </a:p>
          <a:p>
            <a:pPr>
              <a:lnSpc>
                <a:spcPts val="1300"/>
              </a:lnSpc>
              <a:tabLst/>
            </a:pPr>
            <a:r>
              <a:rPr lang="en-US" altLang="zh-CN" sz="1103" b="1" dirty="0" smtClean="0">
                <a:solidFill>
                  <a:srgbClr val="FF0000"/>
                </a:solidFill>
                <a:latin typeface="微软雅黑" pitchFamily="18" charset="0"/>
                <a:cs typeface="微软雅黑" pitchFamily="18" charset="0"/>
              </a:rPr>
              <a:t>台</a:t>
            </a:r>
          </a:p>
          <a:p>
            <a:pPr>
              <a:lnSpc>
                <a:spcPts val="1300"/>
              </a:lnSpc>
              <a:tabLst/>
            </a:pPr>
            <a:r>
              <a:rPr lang="en-US" altLang="zh-CN" sz="1103" b="1" dirty="0" smtClean="0">
                <a:solidFill>
                  <a:srgbClr val="FF0000"/>
                </a:solidFill>
                <a:latin typeface="微软雅黑" pitchFamily="18" charset="0"/>
                <a:cs typeface="微软雅黑" pitchFamily="18" charset="0"/>
              </a:rPr>
              <a:t>端</a:t>
            </a:r>
          </a:p>
        </p:txBody>
      </p:sp>
      <p:sp>
        <p:nvSpPr>
          <p:cNvPr id="23" name="TextBox 1"/>
          <p:cNvSpPr txBox="1"/>
          <p:nvPr/>
        </p:nvSpPr>
        <p:spPr>
          <a:xfrm>
            <a:off x="8140700" y="5905500"/>
            <a:ext cx="800100" cy="165100"/>
          </a:xfrm>
          <a:prstGeom prst="rect">
            <a:avLst/>
          </a:prstGeom>
          <a:noFill/>
        </p:spPr>
        <p:txBody>
          <a:bodyPr wrap="none" lIns="0" tIns="0" rIns="0" rtlCol="0">
            <a:spAutoFit/>
          </a:bodyPr>
          <a:lstStyle/>
          <a:p>
            <a:pPr>
              <a:lnSpc>
                <a:spcPts val="1300"/>
              </a:lnSpc>
              <a:tabLst/>
            </a:pPr>
            <a:r>
              <a:rPr lang="en-US" altLang="zh-CN" sz="1056" dirty="0" smtClean="0">
                <a:solidFill>
                  <a:srgbClr val="000000"/>
                </a:solidFill>
                <a:latin typeface="微软雅黑" pitchFamily="18" charset="0"/>
                <a:cs typeface="微软雅黑" pitchFamily="18" charset="0"/>
              </a:rPr>
              <a:t>功能性分账户</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6043612"/>
            <a:ext cx="9144000" cy="179387"/>
          </a:xfrm>
          <a:custGeom>
            <a:avLst/>
            <a:gdLst>
              <a:gd name="connsiteX0" fmla="*/ 0 w 9144000"/>
              <a:gd name="connsiteY0" fmla="*/ 179387 h 179387"/>
              <a:gd name="connsiteX1" fmla="*/ 9144000 w 9144000"/>
              <a:gd name="connsiteY1" fmla="*/ 179387 h 179387"/>
              <a:gd name="connsiteX2" fmla="*/ 9144000 w 9144000"/>
              <a:gd name="connsiteY2" fmla="*/ 0 h 179387"/>
              <a:gd name="connsiteX3" fmla="*/ 0 w 9144000"/>
              <a:gd name="connsiteY3" fmla="*/ 0 h 179387"/>
              <a:gd name="connsiteX4" fmla="*/ 0 w 9144000"/>
              <a:gd name="connsiteY4" fmla="*/ 179387 h 179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79387">
                <a:moveTo>
                  <a:pt x="0" y="179387"/>
                </a:moveTo>
                <a:lnTo>
                  <a:pt x="9144000" y="179387"/>
                </a:lnTo>
                <a:lnTo>
                  <a:pt x="9144000" y="0"/>
                </a:lnTo>
                <a:lnTo>
                  <a:pt x="0" y="0"/>
                </a:lnTo>
                <a:lnTo>
                  <a:pt x="0" y="17938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1962150" y="3927411"/>
            <a:ext cx="1847850" cy="461962"/>
          </a:xfrm>
          <a:custGeom>
            <a:avLst/>
            <a:gdLst>
              <a:gd name="connsiteX0" fmla="*/ 0 w 1847850"/>
              <a:gd name="connsiteY0" fmla="*/ 461962 h 461962"/>
              <a:gd name="connsiteX1" fmla="*/ 1847850 w 1847850"/>
              <a:gd name="connsiteY1" fmla="*/ 461962 h 461962"/>
              <a:gd name="connsiteX2" fmla="*/ 1847850 w 1847850"/>
              <a:gd name="connsiteY2" fmla="*/ 0 h 461962"/>
              <a:gd name="connsiteX3" fmla="*/ 0 w 1847850"/>
              <a:gd name="connsiteY3" fmla="*/ 0 h 461962"/>
              <a:gd name="connsiteX4" fmla="*/ 0 w 1847850"/>
              <a:gd name="connsiteY4" fmla="*/ 461962 h 4619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47850" h="461962">
                <a:moveTo>
                  <a:pt x="0" y="461962"/>
                </a:moveTo>
                <a:lnTo>
                  <a:pt x="1847850" y="461962"/>
                </a:lnTo>
                <a:lnTo>
                  <a:pt x="1847850" y="0"/>
                </a:lnTo>
                <a:lnTo>
                  <a:pt x="0" y="0"/>
                </a:lnTo>
                <a:lnTo>
                  <a:pt x="0" y="461962"/>
                </a:lnTo>
              </a:path>
            </a:pathLst>
          </a:custGeom>
          <a:solidFill>
            <a:srgbClr val="EB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1955800" y="3921061"/>
            <a:ext cx="1860550" cy="474662"/>
          </a:xfrm>
          <a:custGeom>
            <a:avLst/>
            <a:gdLst>
              <a:gd name="connsiteX0" fmla="*/ 6350 w 1860550"/>
              <a:gd name="connsiteY0" fmla="*/ 468312 h 474662"/>
              <a:gd name="connsiteX1" fmla="*/ 1854200 w 1860550"/>
              <a:gd name="connsiteY1" fmla="*/ 468312 h 474662"/>
              <a:gd name="connsiteX2" fmla="*/ 1854200 w 1860550"/>
              <a:gd name="connsiteY2" fmla="*/ 6350 h 474662"/>
              <a:gd name="connsiteX3" fmla="*/ 6350 w 1860550"/>
              <a:gd name="connsiteY3" fmla="*/ 6350 h 474662"/>
              <a:gd name="connsiteX4" fmla="*/ 6350 w 1860550"/>
              <a:gd name="connsiteY4" fmla="*/ 468312 h 4746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60550" h="474662">
                <a:moveTo>
                  <a:pt x="6350" y="468312"/>
                </a:moveTo>
                <a:lnTo>
                  <a:pt x="1854200" y="468312"/>
                </a:lnTo>
                <a:lnTo>
                  <a:pt x="1854200" y="6350"/>
                </a:lnTo>
                <a:lnTo>
                  <a:pt x="6350" y="6350"/>
                </a:lnTo>
                <a:lnTo>
                  <a:pt x="6350" y="468312"/>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355600" y="4956175"/>
            <a:ext cx="1165225" cy="288925"/>
          </a:xfrm>
          <a:custGeom>
            <a:avLst/>
            <a:gdLst>
              <a:gd name="connsiteX0" fmla="*/ 6350 w 1165225"/>
              <a:gd name="connsiteY0" fmla="*/ 282575 h 288925"/>
              <a:gd name="connsiteX1" fmla="*/ 1158875 w 1165225"/>
              <a:gd name="connsiteY1" fmla="*/ 282575 h 288925"/>
              <a:gd name="connsiteX2" fmla="*/ 1158875 w 1165225"/>
              <a:gd name="connsiteY2" fmla="*/ 6350 h 288925"/>
              <a:gd name="connsiteX3" fmla="*/ 6350 w 1165225"/>
              <a:gd name="connsiteY3" fmla="*/ 6350 h 288925"/>
              <a:gd name="connsiteX4" fmla="*/ 6350 w 1165225"/>
              <a:gd name="connsiteY4" fmla="*/ 282575 h 2889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65225" h="288925">
                <a:moveTo>
                  <a:pt x="6350" y="282575"/>
                </a:moveTo>
                <a:lnTo>
                  <a:pt x="1158875" y="282575"/>
                </a:lnTo>
                <a:lnTo>
                  <a:pt x="1158875" y="6350"/>
                </a:lnTo>
                <a:lnTo>
                  <a:pt x="6350" y="6350"/>
                </a:lnTo>
                <a:lnTo>
                  <a:pt x="6350" y="282575"/>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2898775" y="4946586"/>
            <a:ext cx="1163637" cy="290512"/>
          </a:xfrm>
          <a:custGeom>
            <a:avLst/>
            <a:gdLst>
              <a:gd name="connsiteX0" fmla="*/ 6350 w 1163637"/>
              <a:gd name="connsiteY0" fmla="*/ 284162 h 290512"/>
              <a:gd name="connsiteX1" fmla="*/ 1157287 w 1163637"/>
              <a:gd name="connsiteY1" fmla="*/ 284162 h 290512"/>
              <a:gd name="connsiteX2" fmla="*/ 1157287 w 1163637"/>
              <a:gd name="connsiteY2" fmla="*/ 6350 h 290512"/>
              <a:gd name="connsiteX3" fmla="*/ 6350 w 1163637"/>
              <a:gd name="connsiteY3" fmla="*/ 6350 h 290512"/>
              <a:gd name="connsiteX4" fmla="*/ 6350 w 1163637"/>
              <a:gd name="connsiteY4" fmla="*/ 284162 h 2905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63637" h="290512">
                <a:moveTo>
                  <a:pt x="6350" y="284162"/>
                </a:moveTo>
                <a:lnTo>
                  <a:pt x="1157287" y="284162"/>
                </a:lnTo>
                <a:lnTo>
                  <a:pt x="1157287" y="6350"/>
                </a:lnTo>
                <a:lnTo>
                  <a:pt x="6350" y="6350"/>
                </a:lnTo>
                <a:lnTo>
                  <a:pt x="6350" y="284162"/>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168775" y="4953063"/>
            <a:ext cx="1657350" cy="290512"/>
          </a:xfrm>
          <a:custGeom>
            <a:avLst/>
            <a:gdLst>
              <a:gd name="connsiteX0" fmla="*/ 6350 w 1657350"/>
              <a:gd name="connsiteY0" fmla="*/ 284162 h 290512"/>
              <a:gd name="connsiteX1" fmla="*/ 1651000 w 1657350"/>
              <a:gd name="connsiteY1" fmla="*/ 284162 h 290512"/>
              <a:gd name="connsiteX2" fmla="*/ 1651000 w 1657350"/>
              <a:gd name="connsiteY2" fmla="*/ 6350 h 290512"/>
              <a:gd name="connsiteX3" fmla="*/ 6350 w 1657350"/>
              <a:gd name="connsiteY3" fmla="*/ 6350 h 290512"/>
              <a:gd name="connsiteX4" fmla="*/ 6350 w 1657350"/>
              <a:gd name="connsiteY4" fmla="*/ 284162 h 2905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57350" h="290512">
                <a:moveTo>
                  <a:pt x="6350" y="284162"/>
                </a:moveTo>
                <a:lnTo>
                  <a:pt x="1651000" y="284162"/>
                </a:lnTo>
                <a:lnTo>
                  <a:pt x="1651000" y="6350"/>
                </a:lnTo>
                <a:lnTo>
                  <a:pt x="6350" y="6350"/>
                </a:lnTo>
                <a:lnTo>
                  <a:pt x="6350" y="284162"/>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1622425" y="4941887"/>
            <a:ext cx="1165225" cy="290512"/>
          </a:xfrm>
          <a:custGeom>
            <a:avLst/>
            <a:gdLst>
              <a:gd name="connsiteX0" fmla="*/ 6350 w 1165225"/>
              <a:gd name="connsiteY0" fmla="*/ 284162 h 290512"/>
              <a:gd name="connsiteX1" fmla="*/ 1158875 w 1165225"/>
              <a:gd name="connsiteY1" fmla="*/ 284162 h 290512"/>
              <a:gd name="connsiteX2" fmla="*/ 1158875 w 1165225"/>
              <a:gd name="connsiteY2" fmla="*/ 6350 h 290512"/>
              <a:gd name="connsiteX3" fmla="*/ 6350 w 1165225"/>
              <a:gd name="connsiteY3" fmla="*/ 6350 h 290512"/>
              <a:gd name="connsiteX4" fmla="*/ 6350 w 1165225"/>
              <a:gd name="connsiteY4" fmla="*/ 284162 h 2905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65225" h="290512">
                <a:moveTo>
                  <a:pt x="6350" y="284162"/>
                </a:moveTo>
                <a:lnTo>
                  <a:pt x="1158875" y="284162"/>
                </a:lnTo>
                <a:lnTo>
                  <a:pt x="1158875" y="6350"/>
                </a:lnTo>
                <a:lnTo>
                  <a:pt x="6350" y="6350"/>
                </a:lnTo>
                <a:lnTo>
                  <a:pt x="6350" y="284162"/>
                </a:lnTo>
              </a:path>
            </a:pathLst>
          </a:custGeom>
          <a:solidFill>
            <a:srgbClr val="000000">
              <a:alpha val="0"/>
            </a:srgbClr>
          </a:solidFill>
          <a:ln w="12700">
            <a:solidFill>
              <a:srgbClr val="EB5404">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361950" y="5410200"/>
            <a:ext cx="1150937" cy="460375"/>
          </a:xfrm>
          <a:custGeom>
            <a:avLst/>
            <a:gdLst>
              <a:gd name="connsiteX0" fmla="*/ 0 w 1150937"/>
              <a:gd name="connsiteY0" fmla="*/ 460375 h 460375"/>
              <a:gd name="connsiteX1" fmla="*/ 1150937 w 1150937"/>
              <a:gd name="connsiteY1" fmla="*/ 460375 h 460375"/>
              <a:gd name="connsiteX2" fmla="*/ 1150937 w 1150937"/>
              <a:gd name="connsiteY2" fmla="*/ 0 h 460375"/>
              <a:gd name="connsiteX3" fmla="*/ 0 w 1150937"/>
              <a:gd name="connsiteY3" fmla="*/ 0 h 460375"/>
              <a:gd name="connsiteX4" fmla="*/ 0 w 1150937"/>
              <a:gd name="connsiteY4" fmla="*/ 460375 h 46037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50937" h="460375">
                <a:moveTo>
                  <a:pt x="0" y="460375"/>
                </a:moveTo>
                <a:lnTo>
                  <a:pt x="1150937" y="460375"/>
                </a:lnTo>
                <a:lnTo>
                  <a:pt x="1150937" y="0"/>
                </a:lnTo>
                <a:lnTo>
                  <a:pt x="0" y="0"/>
                </a:lnTo>
                <a:lnTo>
                  <a:pt x="0" y="460375"/>
                </a:lnTo>
              </a:path>
            </a:pathLst>
          </a:custGeom>
          <a:solidFill>
            <a:srgbClr val="FDEBD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1628775" y="5405437"/>
            <a:ext cx="1150937" cy="461962"/>
          </a:xfrm>
          <a:custGeom>
            <a:avLst/>
            <a:gdLst>
              <a:gd name="connsiteX0" fmla="*/ 0 w 1150937"/>
              <a:gd name="connsiteY0" fmla="*/ 461962 h 461962"/>
              <a:gd name="connsiteX1" fmla="*/ 1150937 w 1150937"/>
              <a:gd name="connsiteY1" fmla="*/ 461962 h 461962"/>
              <a:gd name="connsiteX2" fmla="*/ 1150937 w 1150937"/>
              <a:gd name="connsiteY2" fmla="*/ 0 h 461962"/>
              <a:gd name="connsiteX3" fmla="*/ 0 w 1150937"/>
              <a:gd name="connsiteY3" fmla="*/ 0 h 461962"/>
              <a:gd name="connsiteX4" fmla="*/ 0 w 1150937"/>
              <a:gd name="connsiteY4" fmla="*/ 461962 h 4619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50937" h="461962">
                <a:moveTo>
                  <a:pt x="0" y="461962"/>
                </a:moveTo>
                <a:lnTo>
                  <a:pt x="1150937" y="461962"/>
                </a:lnTo>
                <a:lnTo>
                  <a:pt x="1150937" y="0"/>
                </a:lnTo>
                <a:lnTo>
                  <a:pt x="0" y="0"/>
                </a:lnTo>
                <a:lnTo>
                  <a:pt x="0" y="461962"/>
                </a:lnTo>
              </a:path>
            </a:pathLst>
          </a:custGeom>
          <a:solidFill>
            <a:srgbClr val="FDEBD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134937" y="2247900"/>
            <a:ext cx="5865748" cy="3733800"/>
          </a:xfrm>
          <a:custGeom>
            <a:avLst/>
            <a:gdLst>
              <a:gd name="connsiteX0" fmla="*/ 9525 w 5865748"/>
              <a:gd name="connsiteY0" fmla="*/ 3724275 h 3733800"/>
              <a:gd name="connsiteX1" fmla="*/ 5856223 w 5865748"/>
              <a:gd name="connsiteY1" fmla="*/ 3724275 h 3733800"/>
              <a:gd name="connsiteX2" fmla="*/ 5856223 w 5865748"/>
              <a:gd name="connsiteY2" fmla="*/ 9525 h 3733800"/>
              <a:gd name="connsiteX3" fmla="*/ 9525 w 5865748"/>
              <a:gd name="connsiteY3" fmla="*/ 9525 h 3733800"/>
              <a:gd name="connsiteX4" fmla="*/ 9525 w 5865748"/>
              <a:gd name="connsiteY4" fmla="*/ 3724275 h 3733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65748" h="3733800">
                <a:moveTo>
                  <a:pt x="9525" y="3724275"/>
                </a:moveTo>
                <a:lnTo>
                  <a:pt x="5856223" y="3724275"/>
                </a:lnTo>
                <a:lnTo>
                  <a:pt x="5856223" y="9525"/>
                </a:lnTo>
                <a:lnTo>
                  <a:pt x="9525" y="9525"/>
                </a:lnTo>
                <a:lnTo>
                  <a:pt x="9525" y="3724275"/>
                </a:lnTo>
              </a:path>
            </a:pathLst>
          </a:custGeom>
          <a:solidFill>
            <a:srgbClr val="000000">
              <a:alpha val="0"/>
            </a:srgbClr>
          </a:solidFill>
          <a:ln w="12700">
            <a:solidFill>
              <a:srgbClr val="000000">
                <a:alpha val="100000"/>
              </a:srgb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138112" y="3736975"/>
            <a:ext cx="5859462" cy="22225"/>
          </a:xfrm>
          <a:custGeom>
            <a:avLst/>
            <a:gdLst>
              <a:gd name="connsiteX0" fmla="*/ 6350 w 5859462"/>
              <a:gd name="connsiteY0" fmla="*/ 6350 h 22225"/>
              <a:gd name="connsiteX1" fmla="*/ 5853112 w 5859462"/>
              <a:gd name="connsiteY1" fmla="*/ 6350 h 22225"/>
            </a:gdLst>
            <a:ahLst/>
            <a:cxnLst>
              <a:cxn ang="0">
                <a:pos x="connsiteX0" y="connsiteY0"/>
              </a:cxn>
              <a:cxn ang="1">
                <a:pos x="connsiteX1" y="connsiteY1"/>
              </a:cxn>
            </a:cxnLst>
            <a:rect l="l" t="t" r="r" b="b"/>
            <a:pathLst>
              <a:path w="5859462" h="22225">
                <a:moveTo>
                  <a:pt x="6350" y="6350"/>
                </a:moveTo>
                <a:lnTo>
                  <a:pt x="5853112" y="6350"/>
                </a:lnTo>
              </a:path>
            </a:pathLst>
          </a:custGeom>
          <a:ln w="12700">
            <a:solidFill>
              <a:srgbClr val="000000">
                <a:alpha val="100000"/>
              </a:srgb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581025" y="2368550"/>
            <a:ext cx="1362075" cy="503174"/>
          </a:xfrm>
          <a:custGeom>
            <a:avLst/>
            <a:gdLst>
              <a:gd name="connsiteX0" fmla="*/ 0 w 1362075"/>
              <a:gd name="connsiteY0" fmla="*/ 83820 h 503174"/>
              <a:gd name="connsiteX1" fmla="*/ 83870 w 1362075"/>
              <a:gd name="connsiteY1" fmla="*/ 0 h 503174"/>
              <a:gd name="connsiteX2" fmla="*/ 83870 w 1362075"/>
              <a:gd name="connsiteY2" fmla="*/ 0 h 503174"/>
              <a:gd name="connsiteX3" fmla="*/ 83870 w 1362075"/>
              <a:gd name="connsiteY3" fmla="*/ 0 h 503174"/>
              <a:gd name="connsiteX4" fmla="*/ 1278254 w 1362075"/>
              <a:gd name="connsiteY4" fmla="*/ 0 h 503174"/>
              <a:gd name="connsiteX5" fmla="*/ 1278254 w 1362075"/>
              <a:gd name="connsiteY5" fmla="*/ 0 h 503174"/>
              <a:gd name="connsiteX6" fmla="*/ 1362075 w 1362075"/>
              <a:gd name="connsiteY6" fmla="*/ 83820 h 503174"/>
              <a:gd name="connsiteX7" fmla="*/ 1362075 w 1362075"/>
              <a:gd name="connsiteY7" fmla="*/ 83820 h 503174"/>
              <a:gd name="connsiteX8" fmla="*/ 1362075 w 1362075"/>
              <a:gd name="connsiteY8" fmla="*/ 83820 h 503174"/>
              <a:gd name="connsiteX9" fmla="*/ 1362075 w 1362075"/>
              <a:gd name="connsiteY9" fmla="*/ 419354 h 503174"/>
              <a:gd name="connsiteX10" fmla="*/ 1362075 w 1362075"/>
              <a:gd name="connsiteY10" fmla="*/ 419354 h 503174"/>
              <a:gd name="connsiteX11" fmla="*/ 1278254 w 1362075"/>
              <a:gd name="connsiteY11" fmla="*/ 503173 h 503174"/>
              <a:gd name="connsiteX12" fmla="*/ 1278254 w 1362075"/>
              <a:gd name="connsiteY12" fmla="*/ 503173 h 503174"/>
              <a:gd name="connsiteX13" fmla="*/ 1278254 w 1362075"/>
              <a:gd name="connsiteY13" fmla="*/ 503173 h 503174"/>
              <a:gd name="connsiteX14" fmla="*/ 83870 w 1362075"/>
              <a:gd name="connsiteY14" fmla="*/ 503173 h 503174"/>
              <a:gd name="connsiteX15" fmla="*/ 83870 w 1362075"/>
              <a:gd name="connsiteY15" fmla="*/ 503173 h 503174"/>
              <a:gd name="connsiteX16" fmla="*/ 0 w 1362075"/>
              <a:gd name="connsiteY16" fmla="*/ 419354 h 503174"/>
              <a:gd name="connsiteX17" fmla="*/ 0 w 1362075"/>
              <a:gd name="connsiteY17" fmla="*/ 419354 h 503174"/>
              <a:gd name="connsiteX18" fmla="*/ 0 w 1362075"/>
              <a:gd name="connsiteY18" fmla="*/ 83820 h 50317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362075" h="503174">
                <a:moveTo>
                  <a:pt x="0" y="83820"/>
                </a:moveTo>
                <a:cubicBezTo>
                  <a:pt x="0" y="37592"/>
                  <a:pt x="37553" y="0"/>
                  <a:pt x="83870" y="0"/>
                </a:cubicBezTo>
                <a:cubicBezTo>
                  <a:pt x="83870" y="0"/>
                  <a:pt x="83870" y="0"/>
                  <a:pt x="83870" y="0"/>
                </a:cubicBezTo>
                <a:lnTo>
                  <a:pt x="83870" y="0"/>
                </a:lnTo>
                <a:lnTo>
                  <a:pt x="1278254" y="0"/>
                </a:lnTo>
                <a:lnTo>
                  <a:pt x="1278254" y="0"/>
                </a:lnTo>
                <a:cubicBezTo>
                  <a:pt x="1324482" y="0"/>
                  <a:pt x="1362075" y="37592"/>
                  <a:pt x="1362075" y="83820"/>
                </a:cubicBezTo>
                <a:cubicBezTo>
                  <a:pt x="1362075" y="83820"/>
                  <a:pt x="1362075" y="83820"/>
                  <a:pt x="1362075" y="83820"/>
                </a:cubicBezTo>
                <a:lnTo>
                  <a:pt x="1362075" y="83820"/>
                </a:lnTo>
                <a:lnTo>
                  <a:pt x="1362075" y="419354"/>
                </a:lnTo>
                <a:lnTo>
                  <a:pt x="1362075" y="419354"/>
                </a:lnTo>
                <a:cubicBezTo>
                  <a:pt x="1362075" y="465708"/>
                  <a:pt x="1324482" y="503173"/>
                  <a:pt x="1278254" y="503173"/>
                </a:cubicBezTo>
                <a:cubicBezTo>
                  <a:pt x="1278254" y="503173"/>
                  <a:pt x="1278254" y="503173"/>
                  <a:pt x="1278254" y="503173"/>
                </a:cubicBezTo>
                <a:lnTo>
                  <a:pt x="1278254" y="503173"/>
                </a:lnTo>
                <a:lnTo>
                  <a:pt x="83870" y="503173"/>
                </a:lnTo>
                <a:lnTo>
                  <a:pt x="83870" y="503173"/>
                </a:lnTo>
                <a:cubicBezTo>
                  <a:pt x="37553" y="503173"/>
                  <a:pt x="0" y="465708"/>
                  <a:pt x="0" y="419354"/>
                </a:cubicBezTo>
                <a:cubicBezTo>
                  <a:pt x="0" y="419354"/>
                  <a:pt x="0" y="419354"/>
                  <a:pt x="0" y="419354"/>
                </a:cubicBezTo>
                <a:lnTo>
                  <a:pt x="0" y="83820"/>
                </a:lnTo>
              </a:path>
            </a:pathLst>
          </a:custGeom>
          <a:solidFill>
            <a:srgbClr val="FDEBD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587375" y="3063875"/>
            <a:ext cx="1327150" cy="503301"/>
          </a:xfrm>
          <a:custGeom>
            <a:avLst/>
            <a:gdLst>
              <a:gd name="connsiteX0" fmla="*/ 0 w 1327150"/>
              <a:gd name="connsiteY0" fmla="*/ 83820 h 503301"/>
              <a:gd name="connsiteX1" fmla="*/ 83870 w 1327150"/>
              <a:gd name="connsiteY1" fmla="*/ 0 h 503301"/>
              <a:gd name="connsiteX2" fmla="*/ 83870 w 1327150"/>
              <a:gd name="connsiteY2" fmla="*/ 0 h 503301"/>
              <a:gd name="connsiteX3" fmla="*/ 83870 w 1327150"/>
              <a:gd name="connsiteY3" fmla="*/ 0 h 503301"/>
              <a:gd name="connsiteX4" fmla="*/ 1243329 w 1327150"/>
              <a:gd name="connsiteY4" fmla="*/ 0 h 503301"/>
              <a:gd name="connsiteX5" fmla="*/ 1243329 w 1327150"/>
              <a:gd name="connsiteY5" fmla="*/ 0 h 503301"/>
              <a:gd name="connsiteX6" fmla="*/ 1327150 w 1327150"/>
              <a:gd name="connsiteY6" fmla="*/ 83820 h 503301"/>
              <a:gd name="connsiteX7" fmla="*/ 1327150 w 1327150"/>
              <a:gd name="connsiteY7" fmla="*/ 83820 h 503301"/>
              <a:gd name="connsiteX8" fmla="*/ 1327150 w 1327150"/>
              <a:gd name="connsiteY8" fmla="*/ 83820 h 503301"/>
              <a:gd name="connsiteX9" fmla="*/ 1327150 w 1327150"/>
              <a:gd name="connsiteY9" fmla="*/ 419353 h 503301"/>
              <a:gd name="connsiteX10" fmla="*/ 1327150 w 1327150"/>
              <a:gd name="connsiteY10" fmla="*/ 419353 h 503301"/>
              <a:gd name="connsiteX11" fmla="*/ 1243329 w 1327150"/>
              <a:gd name="connsiteY11" fmla="*/ 503301 h 503301"/>
              <a:gd name="connsiteX12" fmla="*/ 1243329 w 1327150"/>
              <a:gd name="connsiteY12" fmla="*/ 503301 h 503301"/>
              <a:gd name="connsiteX13" fmla="*/ 1243329 w 1327150"/>
              <a:gd name="connsiteY13" fmla="*/ 503301 h 503301"/>
              <a:gd name="connsiteX14" fmla="*/ 83870 w 1327150"/>
              <a:gd name="connsiteY14" fmla="*/ 503301 h 503301"/>
              <a:gd name="connsiteX15" fmla="*/ 83870 w 1327150"/>
              <a:gd name="connsiteY15" fmla="*/ 503301 h 503301"/>
              <a:gd name="connsiteX16" fmla="*/ 0 w 1327150"/>
              <a:gd name="connsiteY16" fmla="*/ 419353 h 503301"/>
              <a:gd name="connsiteX17" fmla="*/ 0 w 1327150"/>
              <a:gd name="connsiteY17" fmla="*/ 419353 h 503301"/>
              <a:gd name="connsiteX18" fmla="*/ 0 w 1327150"/>
              <a:gd name="connsiteY18" fmla="*/ 83820 h 5033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327150" h="503301">
                <a:moveTo>
                  <a:pt x="0" y="83820"/>
                </a:moveTo>
                <a:cubicBezTo>
                  <a:pt x="0" y="37592"/>
                  <a:pt x="37553" y="0"/>
                  <a:pt x="83870" y="0"/>
                </a:cubicBezTo>
                <a:cubicBezTo>
                  <a:pt x="83870" y="0"/>
                  <a:pt x="83870" y="0"/>
                  <a:pt x="83870" y="0"/>
                </a:cubicBezTo>
                <a:lnTo>
                  <a:pt x="83870" y="0"/>
                </a:lnTo>
                <a:lnTo>
                  <a:pt x="1243329" y="0"/>
                </a:lnTo>
                <a:lnTo>
                  <a:pt x="1243329" y="0"/>
                </a:lnTo>
                <a:cubicBezTo>
                  <a:pt x="1289557" y="0"/>
                  <a:pt x="1327150" y="37592"/>
                  <a:pt x="1327150" y="83820"/>
                </a:cubicBezTo>
                <a:cubicBezTo>
                  <a:pt x="1327150" y="83820"/>
                  <a:pt x="1327150" y="83820"/>
                  <a:pt x="1327150" y="83820"/>
                </a:cubicBezTo>
                <a:lnTo>
                  <a:pt x="1327150" y="83820"/>
                </a:lnTo>
                <a:lnTo>
                  <a:pt x="1327150" y="419353"/>
                </a:lnTo>
                <a:lnTo>
                  <a:pt x="1327150" y="419353"/>
                </a:lnTo>
                <a:cubicBezTo>
                  <a:pt x="1327150" y="465709"/>
                  <a:pt x="1289557" y="503301"/>
                  <a:pt x="1243329" y="503301"/>
                </a:cubicBezTo>
                <a:cubicBezTo>
                  <a:pt x="1243329" y="503301"/>
                  <a:pt x="1243329" y="503301"/>
                  <a:pt x="1243329" y="503301"/>
                </a:cubicBezTo>
                <a:lnTo>
                  <a:pt x="1243329" y="503301"/>
                </a:lnTo>
                <a:lnTo>
                  <a:pt x="83870" y="503301"/>
                </a:lnTo>
                <a:lnTo>
                  <a:pt x="83870" y="503301"/>
                </a:lnTo>
                <a:cubicBezTo>
                  <a:pt x="37553" y="503301"/>
                  <a:pt x="0" y="465709"/>
                  <a:pt x="0" y="419353"/>
                </a:cubicBezTo>
                <a:cubicBezTo>
                  <a:pt x="0" y="419353"/>
                  <a:pt x="0" y="419353"/>
                  <a:pt x="0" y="419353"/>
                </a:cubicBezTo>
                <a:lnTo>
                  <a:pt x="0" y="83820"/>
                </a:lnTo>
              </a:path>
            </a:pathLst>
          </a:custGeom>
          <a:solidFill>
            <a:srgbClr val="EE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2219325" y="2359025"/>
            <a:ext cx="1362075" cy="503174"/>
          </a:xfrm>
          <a:custGeom>
            <a:avLst/>
            <a:gdLst>
              <a:gd name="connsiteX0" fmla="*/ 0 w 1362075"/>
              <a:gd name="connsiteY0" fmla="*/ 83820 h 503174"/>
              <a:gd name="connsiteX1" fmla="*/ 83820 w 1362075"/>
              <a:gd name="connsiteY1" fmla="*/ 0 h 503174"/>
              <a:gd name="connsiteX2" fmla="*/ 83820 w 1362075"/>
              <a:gd name="connsiteY2" fmla="*/ 0 h 503174"/>
              <a:gd name="connsiteX3" fmla="*/ 83820 w 1362075"/>
              <a:gd name="connsiteY3" fmla="*/ 0 h 503174"/>
              <a:gd name="connsiteX4" fmla="*/ 1278254 w 1362075"/>
              <a:gd name="connsiteY4" fmla="*/ 0 h 503174"/>
              <a:gd name="connsiteX5" fmla="*/ 1278254 w 1362075"/>
              <a:gd name="connsiteY5" fmla="*/ 0 h 503174"/>
              <a:gd name="connsiteX6" fmla="*/ 1362075 w 1362075"/>
              <a:gd name="connsiteY6" fmla="*/ 83820 h 503174"/>
              <a:gd name="connsiteX7" fmla="*/ 1362075 w 1362075"/>
              <a:gd name="connsiteY7" fmla="*/ 83820 h 503174"/>
              <a:gd name="connsiteX8" fmla="*/ 1362075 w 1362075"/>
              <a:gd name="connsiteY8" fmla="*/ 83820 h 503174"/>
              <a:gd name="connsiteX9" fmla="*/ 1362075 w 1362075"/>
              <a:gd name="connsiteY9" fmla="*/ 419354 h 503174"/>
              <a:gd name="connsiteX10" fmla="*/ 1362075 w 1362075"/>
              <a:gd name="connsiteY10" fmla="*/ 419354 h 503174"/>
              <a:gd name="connsiteX11" fmla="*/ 1278254 w 1362075"/>
              <a:gd name="connsiteY11" fmla="*/ 503173 h 503174"/>
              <a:gd name="connsiteX12" fmla="*/ 1278254 w 1362075"/>
              <a:gd name="connsiteY12" fmla="*/ 503173 h 503174"/>
              <a:gd name="connsiteX13" fmla="*/ 1278254 w 1362075"/>
              <a:gd name="connsiteY13" fmla="*/ 503173 h 503174"/>
              <a:gd name="connsiteX14" fmla="*/ 83820 w 1362075"/>
              <a:gd name="connsiteY14" fmla="*/ 503173 h 503174"/>
              <a:gd name="connsiteX15" fmla="*/ 83820 w 1362075"/>
              <a:gd name="connsiteY15" fmla="*/ 503173 h 503174"/>
              <a:gd name="connsiteX16" fmla="*/ 0 w 1362075"/>
              <a:gd name="connsiteY16" fmla="*/ 419354 h 503174"/>
              <a:gd name="connsiteX17" fmla="*/ 0 w 1362075"/>
              <a:gd name="connsiteY17" fmla="*/ 419354 h 503174"/>
              <a:gd name="connsiteX18" fmla="*/ 0 w 1362075"/>
              <a:gd name="connsiteY18" fmla="*/ 83820 h 50317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362075" h="503174">
                <a:moveTo>
                  <a:pt x="0" y="83820"/>
                </a:moveTo>
                <a:cubicBezTo>
                  <a:pt x="0" y="37592"/>
                  <a:pt x="37592" y="0"/>
                  <a:pt x="83820" y="0"/>
                </a:cubicBezTo>
                <a:cubicBezTo>
                  <a:pt x="83820" y="0"/>
                  <a:pt x="83820" y="0"/>
                  <a:pt x="83820" y="0"/>
                </a:cubicBezTo>
                <a:lnTo>
                  <a:pt x="83820" y="0"/>
                </a:lnTo>
                <a:lnTo>
                  <a:pt x="1278254" y="0"/>
                </a:lnTo>
                <a:lnTo>
                  <a:pt x="1278254" y="0"/>
                </a:lnTo>
                <a:cubicBezTo>
                  <a:pt x="1324483" y="0"/>
                  <a:pt x="1362075" y="37592"/>
                  <a:pt x="1362075" y="83820"/>
                </a:cubicBezTo>
                <a:cubicBezTo>
                  <a:pt x="1362075" y="83820"/>
                  <a:pt x="1362075" y="83820"/>
                  <a:pt x="1362075" y="83820"/>
                </a:cubicBezTo>
                <a:lnTo>
                  <a:pt x="1362075" y="83820"/>
                </a:lnTo>
                <a:lnTo>
                  <a:pt x="1362075" y="419354"/>
                </a:lnTo>
                <a:lnTo>
                  <a:pt x="1362075" y="419354"/>
                </a:lnTo>
                <a:cubicBezTo>
                  <a:pt x="1362075" y="465708"/>
                  <a:pt x="1324483" y="503173"/>
                  <a:pt x="1278254" y="503173"/>
                </a:cubicBezTo>
                <a:cubicBezTo>
                  <a:pt x="1278254" y="503173"/>
                  <a:pt x="1278254" y="503173"/>
                  <a:pt x="1278254" y="503173"/>
                </a:cubicBezTo>
                <a:lnTo>
                  <a:pt x="1278254" y="503173"/>
                </a:lnTo>
                <a:lnTo>
                  <a:pt x="83820" y="503173"/>
                </a:lnTo>
                <a:lnTo>
                  <a:pt x="83820" y="503173"/>
                </a:lnTo>
                <a:cubicBezTo>
                  <a:pt x="37592" y="503173"/>
                  <a:pt x="0" y="465708"/>
                  <a:pt x="0" y="419354"/>
                </a:cubicBezTo>
                <a:cubicBezTo>
                  <a:pt x="0" y="419354"/>
                  <a:pt x="0" y="419354"/>
                  <a:pt x="0" y="419354"/>
                </a:cubicBezTo>
                <a:lnTo>
                  <a:pt x="0" y="83820"/>
                </a:lnTo>
              </a:path>
            </a:pathLst>
          </a:custGeom>
          <a:solidFill>
            <a:srgbClr val="FDEBD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2225675" y="3054350"/>
            <a:ext cx="1327150" cy="503301"/>
          </a:xfrm>
          <a:custGeom>
            <a:avLst/>
            <a:gdLst>
              <a:gd name="connsiteX0" fmla="*/ 0 w 1327150"/>
              <a:gd name="connsiteY0" fmla="*/ 83820 h 503301"/>
              <a:gd name="connsiteX1" fmla="*/ 83820 w 1327150"/>
              <a:gd name="connsiteY1" fmla="*/ 0 h 503301"/>
              <a:gd name="connsiteX2" fmla="*/ 83820 w 1327150"/>
              <a:gd name="connsiteY2" fmla="*/ 0 h 503301"/>
              <a:gd name="connsiteX3" fmla="*/ 83820 w 1327150"/>
              <a:gd name="connsiteY3" fmla="*/ 0 h 503301"/>
              <a:gd name="connsiteX4" fmla="*/ 1243329 w 1327150"/>
              <a:gd name="connsiteY4" fmla="*/ 0 h 503301"/>
              <a:gd name="connsiteX5" fmla="*/ 1243329 w 1327150"/>
              <a:gd name="connsiteY5" fmla="*/ 0 h 503301"/>
              <a:gd name="connsiteX6" fmla="*/ 1327150 w 1327150"/>
              <a:gd name="connsiteY6" fmla="*/ 83820 h 503301"/>
              <a:gd name="connsiteX7" fmla="*/ 1327150 w 1327150"/>
              <a:gd name="connsiteY7" fmla="*/ 83820 h 503301"/>
              <a:gd name="connsiteX8" fmla="*/ 1327150 w 1327150"/>
              <a:gd name="connsiteY8" fmla="*/ 83820 h 503301"/>
              <a:gd name="connsiteX9" fmla="*/ 1327150 w 1327150"/>
              <a:gd name="connsiteY9" fmla="*/ 419353 h 503301"/>
              <a:gd name="connsiteX10" fmla="*/ 1327150 w 1327150"/>
              <a:gd name="connsiteY10" fmla="*/ 419353 h 503301"/>
              <a:gd name="connsiteX11" fmla="*/ 1243329 w 1327150"/>
              <a:gd name="connsiteY11" fmla="*/ 503301 h 503301"/>
              <a:gd name="connsiteX12" fmla="*/ 1243329 w 1327150"/>
              <a:gd name="connsiteY12" fmla="*/ 503301 h 503301"/>
              <a:gd name="connsiteX13" fmla="*/ 1243329 w 1327150"/>
              <a:gd name="connsiteY13" fmla="*/ 503301 h 503301"/>
              <a:gd name="connsiteX14" fmla="*/ 83820 w 1327150"/>
              <a:gd name="connsiteY14" fmla="*/ 503301 h 503301"/>
              <a:gd name="connsiteX15" fmla="*/ 83820 w 1327150"/>
              <a:gd name="connsiteY15" fmla="*/ 503301 h 503301"/>
              <a:gd name="connsiteX16" fmla="*/ 0 w 1327150"/>
              <a:gd name="connsiteY16" fmla="*/ 419353 h 503301"/>
              <a:gd name="connsiteX17" fmla="*/ 0 w 1327150"/>
              <a:gd name="connsiteY17" fmla="*/ 419353 h 503301"/>
              <a:gd name="connsiteX18" fmla="*/ 0 w 1327150"/>
              <a:gd name="connsiteY18" fmla="*/ 83820 h 5033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327150" h="503301">
                <a:moveTo>
                  <a:pt x="0" y="83820"/>
                </a:moveTo>
                <a:cubicBezTo>
                  <a:pt x="0" y="37592"/>
                  <a:pt x="37592" y="0"/>
                  <a:pt x="83820" y="0"/>
                </a:cubicBezTo>
                <a:cubicBezTo>
                  <a:pt x="83820" y="0"/>
                  <a:pt x="83820" y="0"/>
                  <a:pt x="83820" y="0"/>
                </a:cubicBezTo>
                <a:lnTo>
                  <a:pt x="83820" y="0"/>
                </a:lnTo>
                <a:lnTo>
                  <a:pt x="1243329" y="0"/>
                </a:lnTo>
                <a:lnTo>
                  <a:pt x="1243329" y="0"/>
                </a:lnTo>
                <a:cubicBezTo>
                  <a:pt x="1289558" y="0"/>
                  <a:pt x="1327150" y="37592"/>
                  <a:pt x="1327150" y="83820"/>
                </a:cubicBezTo>
                <a:cubicBezTo>
                  <a:pt x="1327150" y="83820"/>
                  <a:pt x="1327150" y="83820"/>
                  <a:pt x="1327150" y="83820"/>
                </a:cubicBezTo>
                <a:lnTo>
                  <a:pt x="1327150" y="83820"/>
                </a:lnTo>
                <a:lnTo>
                  <a:pt x="1327150" y="419353"/>
                </a:lnTo>
                <a:lnTo>
                  <a:pt x="1327150" y="419353"/>
                </a:lnTo>
                <a:cubicBezTo>
                  <a:pt x="1327150" y="465709"/>
                  <a:pt x="1289558" y="503301"/>
                  <a:pt x="1243329" y="503301"/>
                </a:cubicBezTo>
                <a:cubicBezTo>
                  <a:pt x="1243329" y="503301"/>
                  <a:pt x="1243329" y="503301"/>
                  <a:pt x="1243329" y="503301"/>
                </a:cubicBezTo>
                <a:lnTo>
                  <a:pt x="1243329" y="503301"/>
                </a:lnTo>
                <a:lnTo>
                  <a:pt x="83820" y="503301"/>
                </a:lnTo>
                <a:lnTo>
                  <a:pt x="83820" y="503301"/>
                </a:lnTo>
                <a:cubicBezTo>
                  <a:pt x="37592" y="503301"/>
                  <a:pt x="0" y="465709"/>
                  <a:pt x="0" y="419353"/>
                </a:cubicBezTo>
                <a:cubicBezTo>
                  <a:pt x="0" y="419353"/>
                  <a:pt x="0" y="419353"/>
                  <a:pt x="0" y="419353"/>
                </a:cubicBezTo>
                <a:lnTo>
                  <a:pt x="0" y="83820"/>
                </a:lnTo>
              </a:path>
            </a:pathLst>
          </a:custGeom>
          <a:solidFill>
            <a:srgbClr val="EE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3857625" y="2359025"/>
            <a:ext cx="1362075" cy="503174"/>
          </a:xfrm>
          <a:custGeom>
            <a:avLst/>
            <a:gdLst>
              <a:gd name="connsiteX0" fmla="*/ 0 w 1362075"/>
              <a:gd name="connsiteY0" fmla="*/ 83820 h 503174"/>
              <a:gd name="connsiteX1" fmla="*/ 83820 w 1362075"/>
              <a:gd name="connsiteY1" fmla="*/ 0 h 503174"/>
              <a:gd name="connsiteX2" fmla="*/ 83820 w 1362075"/>
              <a:gd name="connsiteY2" fmla="*/ 0 h 503174"/>
              <a:gd name="connsiteX3" fmla="*/ 83820 w 1362075"/>
              <a:gd name="connsiteY3" fmla="*/ 0 h 503174"/>
              <a:gd name="connsiteX4" fmla="*/ 1278254 w 1362075"/>
              <a:gd name="connsiteY4" fmla="*/ 0 h 503174"/>
              <a:gd name="connsiteX5" fmla="*/ 1278254 w 1362075"/>
              <a:gd name="connsiteY5" fmla="*/ 0 h 503174"/>
              <a:gd name="connsiteX6" fmla="*/ 1362075 w 1362075"/>
              <a:gd name="connsiteY6" fmla="*/ 83820 h 503174"/>
              <a:gd name="connsiteX7" fmla="*/ 1362075 w 1362075"/>
              <a:gd name="connsiteY7" fmla="*/ 83820 h 503174"/>
              <a:gd name="connsiteX8" fmla="*/ 1362075 w 1362075"/>
              <a:gd name="connsiteY8" fmla="*/ 83820 h 503174"/>
              <a:gd name="connsiteX9" fmla="*/ 1362075 w 1362075"/>
              <a:gd name="connsiteY9" fmla="*/ 419354 h 503174"/>
              <a:gd name="connsiteX10" fmla="*/ 1362075 w 1362075"/>
              <a:gd name="connsiteY10" fmla="*/ 419354 h 503174"/>
              <a:gd name="connsiteX11" fmla="*/ 1278254 w 1362075"/>
              <a:gd name="connsiteY11" fmla="*/ 503173 h 503174"/>
              <a:gd name="connsiteX12" fmla="*/ 1278254 w 1362075"/>
              <a:gd name="connsiteY12" fmla="*/ 503173 h 503174"/>
              <a:gd name="connsiteX13" fmla="*/ 1278254 w 1362075"/>
              <a:gd name="connsiteY13" fmla="*/ 503173 h 503174"/>
              <a:gd name="connsiteX14" fmla="*/ 83820 w 1362075"/>
              <a:gd name="connsiteY14" fmla="*/ 503173 h 503174"/>
              <a:gd name="connsiteX15" fmla="*/ 83820 w 1362075"/>
              <a:gd name="connsiteY15" fmla="*/ 503173 h 503174"/>
              <a:gd name="connsiteX16" fmla="*/ 0 w 1362075"/>
              <a:gd name="connsiteY16" fmla="*/ 419354 h 503174"/>
              <a:gd name="connsiteX17" fmla="*/ 0 w 1362075"/>
              <a:gd name="connsiteY17" fmla="*/ 419354 h 503174"/>
              <a:gd name="connsiteX18" fmla="*/ 0 w 1362075"/>
              <a:gd name="connsiteY18" fmla="*/ 83820 h 50317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362075" h="503174">
                <a:moveTo>
                  <a:pt x="0" y="83820"/>
                </a:moveTo>
                <a:cubicBezTo>
                  <a:pt x="0" y="37592"/>
                  <a:pt x="37591" y="0"/>
                  <a:pt x="83820" y="0"/>
                </a:cubicBezTo>
                <a:cubicBezTo>
                  <a:pt x="83820" y="0"/>
                  <a:pt x="83820" y="0"/>
                  <a:pt x="83820" y="0"/>
                </a:cubicBezTo>
                <a:lnTo>
                  <a:pt x="83820" y="0"/>
                </a:lnTo>
                <a:lnTo>
                  <a:pt x="1278254" y="0"/>
                </a:lnTo>
                <a:lnTo>
                  <a:pt x="1278254" y="0"/>
                </a:lnTo>
                <a:cubicBezTo>
                  <a:pt x="1324483" y="0"/>
                  <a:pt x="1362075" y="37592"/>
                  <a:pt x="1362075" y="83820"/>
                </a:cubicBezTo>
                <a:cubicBezTo>
                  <a:pt x="1362075" y="83820"/>
                  <a:pt x="1362075" y="83820"/>
                  <a:pt x="1362075" y="83820"/>
                </a:cubicBezTo>
                <a:lnTo>
                  <a:pt x="1362075" y="83820"/>
                </a:lnTo>
                <a:lnTo>
                  <a:pt x="1362075" y="419354"/>
                </a:lnTo>
                <a:lnTo>
                  <a:pt x="1362075" y="419354"/>
                </a:lnTo>
                <a:cubicBezTo>
                  <a:pt x="1362075" y="465708"/>
                  <a:pt x="1324483" y="503173"/>
                  <a:pt x="1278254" y="503173"/>
                </a:cubicBezTo>
                <a:cubicBezTo>
                  <a:pt x="1278254" y="503173"/>
                  <a:pt x="1278254" y="503173"/>
                  <a:pt x="1278254" y="503173"/>
                </a:cubicBezTo>
                <a:lnTo>
                  <a:pt x="1278254" y="503173"/>
                </a:lnTo>
                <a:lnTo>
                  <a:pt x="83820" y="503173"/>
                </a:lnTo>
                <a:lnTo>
                  <a:pt x="83820" y="503173"/>
                </a:lnTo>
                <a:cubicBezTo>
                  <a:pt x="37591" y="503173"/>
                  <a:pt x="0" y="465708"/>
                  <a:pt x="0" y="419354"/>
                </a:cubicBezTo>
                <a:cubicBezTo>
                  <a:pt x="0" y="419354"/>
                  <a:pt x="0" y="419354"/>
                  <a:pt x="0" y="419354"/>
                </a:cubicBezTo>
                <a:lnTo>
                  <a:pt x="0" y="83820"/>
                </a:lnTo>
              </a:path>
            </a:pathLst>
          </a:custGeom>
          <a:solidFill>
            <a:srgbClr val="FDEBD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3873500" y="3054350"/>
            <a:ext cx="1327150" cy="503301"/>
          </a:xfrm>
          <a:custGeom>
            <a:avLst/>
            <a:gdLst>
              <a:gd name="connsiteX0" fmla="*/ 0 w 1327150"/>
              <a:gd name="connsiteY0" fmla="*/ 83820 h 503301"/>
              <a:gd name="connsiteX1" fmla="*/ 83820 w 1327150"/>
              <a:gd name="connsiteY1" fmla="*/ 0 h 503301"/>
              <a:gd name="connsiteX2" fmla="*/ 83820 w 1327150"/>
              <a:gd name="connsiteY2" fmla="*/ 0 h 503301"/>
              <a:gd name="connsiteX3" fmla="*/ 83820 w 1327150"/>
              <a:gd name="connsiteY3" fmla="*/ 0 h 503301"/>
              <a:gd name="connsiteX4" fmla="*/ 1243329 w 1327150"/>
              <a:gd name="connsiteY4" fmla="*/ 0 h 503301"/>
              <a:gd name="connsiteX5" fmla="*/ 1243329 w 1327150"/>
              <a:gd name="connsiteY5" fmla="*/ 0 h 503301"/>
              <a:gd name="connsiteX6" fmla="*/ 1327150 w 1327150"/>
              <a:gd name="connsiteY6" fmla="*/ 83820 h 503301"/>
              <a:gd name="connsiteX7" fmla="*/ 1327150 w 1327150"/>
              <a:gd name="connsiteY7" fmla="*/ 83820 h 503301"/>
              <a:gd name="connsiteX8" fmla="*/ 1327150 w 1327150"/>
              <a:gd name="connsiteY8" fmla="*/ 83820 h 503301"/>
              <a:gd name="connsiteX9" fmla="*/ 1327150 w 1327150"/>
              <a:gd name="connsiteY9" fmla="*/ 419353 h 503301"/>
              <a:gd name="connsiteX10" fmla="*/ 1327150 w 1327150"/>
              <a:gd name="connsiteY10" fmla="*/ 419353 h 503301"/>
              <a:gd name="connsiteX11" fmla="*/ 1243329 w 1327150"/>
              <a:gd name="connsiteY11" fmla="*/ 503301 h 503301"/>
              <a:gd name="connsiteX12" fmla="*/ 1243329 w 1327150"/>
              <a:gd name="connsiteY12" fmla="*/ 503301 h 503301"/>
              <a:gd name="connsiteX13" fmla="*/ 1243329 w 1327150"/>
              <a:gd name="connsiteY13" fmla="*/ 503301 h 503301"/>
              <a:gd name="connsiteX14" fmla="*/ 83820 w 1327150"/>
              <a:gd name="connsiteY14" fmla="*/ 503301 h 503301"/>
              <a:gd name="connsiteX15" fmla="*/ 83820 w 1327150"/>
              <a:gd name="connsiteY15" fmla="*/ 503301 h 503301"/>
              <a:gd name="connsiteX16" fmla="*/ 0 w 1327150"/>
              <a:gd name="connsiteY16" fmla="*/ 419353 h 503301"/>
              <a:gd name="connsiteX17" fmla="*/ 0 w 1327150"/>
              <a:gd name="connsiteY17" fmla="*/ 419353 h 503301"/>
              <a:gd name="connsiteX18" fmla="*/ 0 w 1327150"/>
              <a:gd name="connsiteY18" fmla="*/ 83820 h 5033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1327150" h="503301">
                <a:moveTo>
                  <a:pt x="0" y="83820"/>
                </a:moveTo>
                <a:cubicBezTo>
                  <a:pt x="0" y="37592"/>
                  <a:pt x="37591" y="0"/>
                  <a:pt x="83820" y="0"/>
                </a:cubicBezTo>
                <a:cubicBezTo>
                  <a:pt x="83820" y="0"/>
                  <a:pt x="83820" y="0"/>
                  <a:pt x="83820" y="0"/>
                </a:cubicBezTo>
                <a:lnTo>
                  <a:pt x="83820" y="0"/>
                </a:lnTo>
                <a:lnTo>
                  <a:pt x="1243329" y="0"/>
                </a:lnTo>
                <a:lnTo>
                  <a:pt x="1243329" y="0"/>
                </a:lnTo>
                <a:cubicBezTo>
                  <a:pt x="1289558" y="0"/>
                  <a:pt x="1327150" y="37592"/>
                  <a:pt x="1327150" y="83820"/>
                </a:cubicBezTo>
                <a:cubicBezTo>
                  <a:pt x="1327150" y="83820"/>
                  <a:pt x="1327150" y="83820"/>
                  <a:pt x="1327150" y="83820"/>
                </a:cubicBezTo>
                <a:lnTo>
                  <a:pt x="1327150" y="83820"/>
                </a:lnTo>
                <a:lnTo>
                  <a:pt x="1327150" y="419353"/>
                </a:lnTo>
                <a:lnTo>
                  <a:pt x="1327150" y="419353"/>
                </a:lnTo>
                <a:cubicBezTo>
                  <a:pt x="1327150" y="465709"/>
                  <a:pt x="1289558" y="503301"/>
                  <a:pt x="1243329" y="503301"/>
                </a:cubicBezTo>
                <a:cubicBezTo>
                  <a:pt x="1243329" y="503301"/>
                  <a:pt x="1243329" y="503301"/>
                  <a:pt x="1243329" y="503301"/>
                </a:cubicBezTo>
                <a:lnTo>
                  <a:pt x="1243329" y="503301"/>
                </a:lnTo>
                <a:lnTo>
                  <a:pt x="83820" y="503301"/>
                </a:lnTo>
                <a:lnTo>
                  <a:pt x="83820" y="503301"/>
                </a:lnTo>
                <a:cubicBezTo>
                  <a:pt x="37591" y="503301"/>
                  <a:pt x="0" y="465709"/>
                  <a:pt x="0" y="419353"/>
                </a:cubicBezTo>
                <a:cubicBezTo>
                  <a:pt x="0" y="419353"/>
                  <a:pt x="0" y="419353"/>
                  <a:pt x="0" y="419353"/>
                </a:cubicBezTo>
                <a:lnTo>
                  <a:pt x="0" y="83820"/>
                </a:lnTo>
              </a:path>
            </a:pathLst>
          </a:custGeom>
          <a:solidFill>
            <a:srgbClr val="EE540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2914650" y="5424487"/>
            <a:ext cx="1150937" cy="461962"/>
          </a:xfrm>
          <a:custGeom>
            <a:avLst/>
            <a:gdLst>
              <a:gd name="connsiteX0" fmla="*/ 0 w 1150937"/>
              <a:gd name="connsiteY0" fmla="*/ 461962 h 461962"/>
              <a:gd name="connsiteX1" fmla="*/ 1150937 w 1150937"/>
              <a:gd name="connsiteY1" fmla="*/ 461962 h 461962"/>
              <a:gd name="connsiteX2" fmla="*/ 1150937 w 1150937"/>
              <a:gd name="connsiteY2" fmla="*/ 0 h 461962"/>
              <a:gd name="connsiteX3" fmla="*/ 0 w 1150937"/>
              <a:gd name="connsiteY3" fmla="*/ 0 h 461962"/>
              <a:gd name="connsiteX4" fmla="*/ 0 w 1150937"/>
              <a:gd name="connsiteY4" fmla="*/ 461962 h 4619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50937" h="461962">
                <a:moveTo>
                  <a:pt x="0" y="461962"/>
                </a:moveTo>
                <a:lnTo>
                  <a:pt x="1150937" y="461962"/>
                </a:lnTo>
                <a:lnTo>
                  <a:pt x="1150937" y="0"/>
                </a:lnTo>
                <a:lnTo>
                  <a:pt x="0" y="0"/>
                </a:lnTo>
                <a:lnTo>
                  <a:pt x="0" y="461962"/>
                </a:lnTo>
              </a:path>
            </a:pathLst>
          </a:custGeom>
          <a:solidFill>
            <a:srgbClr val="FDEBD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193800" y="2857500"/>
            <a:ext cx="127000" cy="215900"/>
          </a:xfrm>
          <a:prstGeom prst="rect">
            <a:avLst/>
          </a:prstGeom>
          <a:noFill/>
        </p:spPr>
      </p:pic>
      <p:pic>
        <p:nvPicPr>
          <p:cNvPr id="22" name="Picture 3"/>
          <p:cNvPicPr>
            <a:picLocks noChangeAspect="1" noChangeArrowheads="1"/>
          </p:cNvPicPr>
          <p:nvPr/>
        </p:nvPicPr>
        <p:blipFill>
          <a:blip r:embed="rId3"/>
          <a:srcRect/>
          <a:stretch>
            <a:fillRect/>
          </a:stretch>
        </p:blipFill>
        <p:spPr bwMode="auto">
          <a:xfrm>
            <a:off x="2832100" y="2844800"/>
            <a:ext cx="114300" cy="215900"/>
          </a:xfrm>
          <a:prstGeom prst="rect">
            <a:avLst/>
          </a:prstGeom>
          <a:noFill/>
        </p:spPr>
      </p:pic>
      <p:pic>
        <p:nvPicPr>
          <p:cNvPr id="23" name="Picture 3"/>
          <p:cNvPicPr>
            <a:picLocks noChangeAspect="1" noChangeArrowheads="1"/>
          </p:cNvPicPr>
          <p:nvPr/>
        </p:nvPicPr>
        <p:blipFill>
          <a:blip r:embed="rId4"/>
          <a:srcRect/>
          <a:stretch>
            <a:fillRect/>
          </a:stretch>
        </p:blipFill>
        <p:spPr bwMode="auto">
          <a:xfrm>
            <a:off x="4470400" y="2844800"/>
            <a:ext cx="127000" cy="215900"/>
          </a:xfrm>
          <a:prstGeom prst="rect">
            <a:avLst/>
          </a:prstGeom>
          <a:noFill/>
        </p:spPr>
      </p:pic>
      <p:pic>
        <p:nvPicPr>
          <p:cNvPr id="24" name="Picture 3"/>
          <p:cNvPicPr>
            <a:picLocks noChangeAspect="1" noChangeArrowheads="1"/>
          </p:cNvPicPr>
          <p:nvPr/>
        </p:nvPicPr>
        <p:blipFill>
          <a:blip r:embed="rId5"/>
          <a:srcRect/>
          <a:stretch>
            <a:fillRect/>
          </a:stretch>
        </p:blipFill>
        <p:spPr bwMode="auto">
          <a:xfrm>
            <a:off x="1231900" y="3543300"/>
            <a:ext cx="3314700" cy="431800"/>
          </a:xfrm>
          <a:prstGeom prst="rect">
            <a:avLst/>
          </a:prstGeom>
          <a:noFill/>
        </p:spPr>
      </p:pic>
      <p:pic>
        <p:nvPicPr>
          <p:cNvPr id="25" name="Picture 3"/>
          <p:cNvPicPr>
            <a:picLocks noChangeAspect="1" noChangeArrowheads="1"/>
          </p:cNvPicPr>
          <p:nvPr/>
        </p:nvPicPr>
        <p:blipFill>
          <a:blip r:embed="rId6"/>
          <a:srcRect/>
          <a:stretch>
            <a:fillRect/>
          </a:stretch>
        </p:blipFill>
        <p:spPr bwMode="auto">
          <a:xfrm>
            <a:off x="927100" y="4368800"/>
            <a:ext cx="4076700" cy="635000"/>
          </a:xfrm>
          <a:prstGeom prst="rect">
            <a:avLst/>
          </a:prstGeom>
          <a:noFill/>
        </p:spPr>
      </p:pic>
      <p:pic>
        <p:nvPicPr>
          <p:cNvPr id="26" name="Picture 3"/>
          <p:cNvPicPr>
            <a:picLocks noChangeAspect="1" noChangeArrowheads="1"/>
          </p:cNvPicPr>
          <p:nvPr/>
        </p:nvPicPr>
        <p:blipFill>
          <a:blip r:embed="rId7"/>
          <a:srcRect/>
          <a:stretch>
            <a:fillRect/>
          </a:stretch>
        </p:blipFill>
        <p:spPr bwMode="auto">
          <a:xfrm>
            <a:off x="876300" y="5232400"/>
            <a:ext cx="127000" cy="190500"/>
          </a:xfrm>
          <a:prstGeom prst="rect">
            <a:avLst/>
          </a:prstGeom>
          <a:noFill/>
        </p:spPr>
      </p:pic>
      <p:pic>
        <p:nvPicPr>
          <p:cNvPr id="27" name="Picture 3"/>
          <p:cNvPicPr>
            <a:picLocks noChangeAspect="1" noChangeArrowheads="1"/>
          </p:cNvPicPr>
          <p:nvPr/>
        </p:nvPicPr>
        <p:blipFill>
          <a:blip r:embed="rId8"/>
          <a:srcRect/>
          <a:stretch>
            <a:fillRect/>
          </a:stretch>
        </p:blipFill>
        <p:spPr bwMode="auto">
          <a:xfrm>
            <a:off x="2146300" y="5219700"/>
            <a:ext cx="127000" cy="203200"/>
          </a:xfrm>
          <a:prstGeom prst="rect">
            <a:avLst/>
          </a:prstGeom>
          <a:noFill/>
        </p:spPr>
      </p:pic>
      <p:pic>
        <p:nvPicPr>
          <p:cNvPr id="28" name="Picture 3"/>
          <p:cNvPicPr>
            <a:picLocks noChangeAspect="1" noChangeArrowheads="1"/>
          </p:cNvPicPr>
          <p:nvPr/>
        </p:nvPicPr>
        <p:blipFill>
          <a:blip r:embed="rId9"/>
          <a:srcRect/>
          <a:stretch>
            <a:fillRect/>
          </a:stretch>
        </p:blipFill>
        <p:spPr bwMode="auto">
          <a:xfrm>
            <a:off x="3403600" y="5219700"/>
            <a:ext cx="127000" cy="203200"/>
          </a:xfrm>
          <a:prstGeom prst="rect">
            <a:avLst/>
          </a:prstGeom>
          <a:noFill/>
        </p:spPr>
      </p:pic>
      <p:pic>
        <p:nvPicPr>
          <p:cNvPr id="29" name="Picture 3"/>
          <p:cNvPicPr>
            <a:picLocks noChangeAspect="1" noChangeArrowheads="1"/>
          </p:cNvPicPr>
          <p:nvPr/>
        </p:nvPicPr>
        <p:blipFill>
          <a:blip r:embed="rId10"/>
          <a:srcRect/>
          <a:stretch>
            <a:fillRect/>
          </a:stretch>
        </p:blipFill>
        <p:spPr bwMode="auto">
          <a:xfrm>
            <a:off x="0" y="6032500"/>
            <a:ext cx="9144000" cy="609600"/>
          </a:xfrm>
          <a:prstGeom prst="rect">
            <a:avLst/>
          </a:prstGeom>
          <a:noFill/>
        </p:spPr>
      </p:pic>
      <p:sp>
        <p:nvSpPr>
          <p:cNvPr id="2" name="TextBox 1"/>
          <p:cNvSpPr txBox="1"/>
          <p:nvPr/>
        </p:nvSpPr>
        <p:spPr>
          <a:xfrm>
            <a:off x="279400" y="215900"/>
            <a:ext cx="5041900" cy="330200"/>
          </a:xfrm>
          <a:prstGeom prst="rect">
            <a:avLst/>
          </a:prstGeom>
          <a:noFill/>
        </p:spPr>
        <p:txBody>
          <a:bodyPr wrap="none" lIns="0" tIns="0" rIns="0" rtlCol="0">
            <a:spAutoFit/>
          </a:bodyPr>
          <a:lstStyle/>
          <a:p>
            <a:pPr>
              <a:lnSpc>
                <a:spcPts val="2600"/>
              </a:lnSpc>
              <a:tabLst/>
            </a:pPr>
            <a:r>
              <a:rPr lang="en-US" altLang="zh-CN" sz="2004" b="1" dirty="0" smtClean="0">
                <a:solidFill>
                  <a:srgbClr val="FF0000"/>
                </a:solidFill>
                <a:latin typeface="微软雅黑" pitchFamily="18" charset="0"/>
                <a:cs typeface="微软雅黑" pitchFamily="18" charset="0"/>
              </a:rPr>
              <a:t>WHAT</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b="1" dirty="0" smtClean="0">
                <a:solidFill>
                  <a:srgbClr val="262626"/>
                </a:solidFill>
                <a:latin typeface="微软雅黑" pitchFamily="18" charset="0"/>
                <a:cs typeface="微软雅黑" pitchFamily="18" charset="0"/>
              </a:rPr>
              <a:t>“电商见证宝”是什么（充值入金）</a:t>
            </a:r>
          </a:p>
        </p:txBody>
      </p:sp>
      <p:sp>
        <p:nvSpPr>
          <p:cNvPr id="30" name="TextBox 1"/>
          <p:cNvSpPr txBox="1"/>
          <p:nvPr/>
        </p:nvSpPr>
        <p:spPr>
          <a:xfrm>
            <a:off x="2044700" y="3962400"/>
            <a:ext cx="1676400" cy="381000"/>
          </a:xfrm>
          <a:prstGeom prst="rect">
            <a:avLst/>
          </a:prstGeom>
          <a:noFill/>
        </p:spPr>
        <p:txBody>
          <a:bodyPr wrap="none" lIns="0" tIns="0" rIns="0" rtlCol="0">
            <a:spAutoFit/>
          </a:bodyPr>
          <a:lstStyle/>
          <a:p>
            <a:pPr>
              <a:lnSpc>
                <a:spcPts val="1500"/>
              </a:lnSpc>
              <a:tabLst>
                <a:tab pos="292100" algn="l"/>
              </a:tabLst>
            </a:pPr>
            <a:r>
              <a:rPr lang="en-US" altLang="zh-CN" dirty="0" smtClean="0"/>
              <a:t>	</a:t>
            </a:r>
            <a:r>
              <a:rPr lang="en-US" altLang="zh-CN" sz="1200" dirty="0" smtClean="0">
                <a:solidFill>
                  <a:srgbClr val="FFFFFF"/>
                </a:solidFill>
                <a:latin typeface="微软雅黑" pitchFamily="18" charset="0"/>
                <a:cs typeface="微软雅黑" pitchFamily="18" charset="0"/>
              </a:rPr>
              <a:t>电商见证宝汇总</a:t>
            </a:r>
          </a:p>
          <a:p>
            <a:pPr>
              <a:lnSpc>
                <a:spcPts val="1400"/>
              </a:lnSpc>
              <a:tabLst>
                <a:tab pos="292100" algn="l"/>
              </a:tabLst>
            </a:pPr>
            <a:r>
              <a:rPr lang="en-US" altLang="zh-CN" sz="1200" dirty="0" smtClean="0">
                <a:solidFill>
                  <a:srgbClr val="FFFFFF"/>
                </a:solidFill>
                <a:latin typeface="微软雅黑" pitchFamily="18" charset="0"/>
                <a:cs typeface="微软雅黑" pitchFamily="18" charset="0"/>
              </a:rPr>
              <a:t>专管户（平台收款账户）</a:t>
            </a:r>
          </a:p>
        </p:txBody>
      </p:sp>
      <p:sp>
        <p:nvSpPr>
          <p:cNvPr id="31" name="TextBox 1"/>
          <p:cNvSpPr txBox="1"/>
          <p:nvPr/>
        </p:nvSpPr>
        <p:spPr>
          <a:xfrm>
            <a:off x="4305300" y="4991100"/>
            <a:ext cx="1371600" cy="190500"/>
          </a:xfrm>
          <a:prstGeom prst="rect">
            <a:avLst/>
          </a:prstGeom>
          <a:noFill/>
        </p:spPr>
        <p:txBody>
          <a:bodyPr wrap="none" lIns="0" tIns="0" rIns="0" rtlCol="0">
            <a:spAutoFit/>
          </a:bodyPr>
          <a:lstStyle/>
          <a:p>
            <a:pPr>
              <a:lnSpc>
                <a:spcPts val="1500"/>
              </a:lnSpc>
              <a:tabLst/>
            </a:pPr>
            <a:r>
              <a:rPr lang="en-US" altLang="zh-CN" sz="1200" dirty="0" smtClean="0">
                <a:solidFill>
                  <a:srgbClr val="EA5404"/>
                </a:solidFill>
                <a:latin typeface="微软雅黑" pitchFamily="18" charset="0"/>
                <a:cs typeface="微软雅黑" pitchFamily="18" charset="0"/>
              </a:rPr>
              <a:t>收单业务专属子账户</a:t>
            </a:r>
          </a:p>
        </p:txBody>
      </p:sp>
      <p:sp>
        <p:nvSpPr>
          <p:cNvPr id="32" name="TextBox 1"/>
          <p:cNvSpPr txBox="1"/>
          <p:nvPr/>
        </p:nvSpPr>
        <p:spPr>
          <a:xfrm>
            <a:off x="1765300" y="5003800"/>
            <a:ext cx="850900" cy="838200"/>
          </a:xfrm>
          <a:prstGeom prst="rect">
            <a:avLst/>
          </a:prstGeom>
          <a:noFill/>
        </p:spPr>
        <p:txBody>
          <a:bodyPr wrap="none" lIns="0" tIns="0" rIns="0" rtlCol="0">
            <a:spAutoFit/>
          </a:bodyPr>
          <a:lstStyle/>
          <a:p>
            <a:pPr>
              <a:lnSpc>
                <a:spcPts val="1500"/>
              </a:lnSpc>
              <a:tabLst>
                <a:tab pos="127000" algn="l"/>
                <a:tab pos="228600" algn="l"/>
              </a:tabLst>
            </a:pPr>
            <a:r>
              <a:rPr lang="en-US" altLang="zh-CN" sz="1200" dirty="0" smtClean="0">
                <a:solidFill>
                  <a:srgbClr val="EA5404"/>
                </a:solidFill>
                <a:latin typeface="微软雅黑" pitchFamily="18" charset="0"/>
                <a:cs typeface="微软雅黑" pitchFamily="18" charset="0"/>
              </a:rPr>
              <a:t>会员B分账户</a:t>
            </a:r>
          </a:p>
          <a:p>
            <a:pPr>
              <a:lnSpc>
                <a:spcPts val="1000"/>
              </a:lnSpc>
            </a:pPr>
            <a:endParaRPr lang="en-US" altLang="zh-CN" dirty="0" smtClean="0"/>
          </a:p>
          <a:p>
            <a:pPr>
              <a:lnSpc>
                <a:spcPts val="1000"/>
              </a:lnSpc>
            </a:pPr>
            <a:endParaRPr lang="en-US" altLang="zh-CN" dirty="0" smtClean="0"/>
          </a:p>
          <a:p>
            <a:pPr>
              <a:lnSpc>
                <a:spcPts val="1600"/>
              </a:lnSpc>
              <a:tabLst>
                <a:tab pos="127000" algn="l"/>
                <a:tab pos="228600" algn="l"/>
              </a:tabLst>
            </a:pPr>
            <a:r>
              <a:rPr lang="en-US" altLang="zh-CN" dirty="0" smtClean="0"/>
              <a:t>		</a:t>
            </a:r>
            <a:r>
              <a:rPr lang="en-US" altLang="zh-CN" sz="1200" dirty="0" smtClean="0">
                <a:solidFill>
                  <a:srgbClr val="000000"/>
                </a:solidFill>
                <a:latin typeface="微软雅黑" pitchFamily="18" charset="0"/>
                <a:cs typeface="微软雅黑" pitchFamily="18" charset="0"/>
              </a:rPr>
              <a:t>会员B</a:t>
            </a:r>
          </a:p>
          <a:p>
            <a:pPr>
              <a:lnSpc>
                <a:spcPts val="1400"/>
              </a:lnSpc>
              <a:tabLst>
                <a:tab pos="127000" algn="l"/>
                <a:tab pos="228600" algn="l"/>
              </a:tabLst>
            </a:pPr>
            <a:r>
              <a:rPr lang="en-US" altLang="zh-CN" dirty="0" smtClean="0"/>
              <a:t>	</a:t>
            </a:r>
            <a:r>
              <a:rPr lang="en-US" altLang="zh-CN" sz="1200" dirty="0" smtClean="0">
                <a:solidFill>
                  <a:srgbClr val="000000"/>
                </a:solidFill>
                <a:latin typeface="微软雅黑" pitchFamily="18" charset="0"/>
                <a:cs typeface="微软雅黑" pitchFamily="18" charset="0"/>
              </a:rPr>
              <a:t>绑定账户</a:t>
            </a:r>
          </a:p>
        </p:txBody>
      </p:sp>
      <p:sp>
        <p:nvSpPr>
          <p:cNvPr id="33" name="TextBox 1"/>
          <p:cNvSpPr txBox="1"/>
          <p:nvPr/>
        </p:nvSpPr>
        <p:spPr>
          <a:xfrm>
            <a:off x="381000" y="711200"/>
            <a:ext cx="2451100" cy="228600"/>
          </a:xfrm>
          <a:prstGeom prst="rect">
            <a:avLst/>
          </a:prstGeom>
          <a:noFill/>
        </p:spPr>
        <p:txBody>
          <a:bodyPr wrap="none" lIns="0" tIns="0" rIns="0" rtlCol="0">
            <a:spAutoFit/>
          </a:bodyPr>
          <a:lstStyle/>
          <a:p>
            <a:pPr>
              <a:lnSpc>
                <a:spcPts val="1800"/>
              </a:lnSpc>
              <a:tabLst/>
            </a:pPr>
            <a:r>
              <a:rPr lang="en-US" altLang="zh-CN" sz="1403" b="1" dirty="0" smtClean="0">
                <a:solidFill>
                  <a:srgbClr val="000000"/>
                </a:solidFill>
                <a:latin typeface="微软雅黑" pitchFamily="18" charset="0"/>
                <a:cs typeface="微软雅黑" pitchFamily="18" charset="0"/>
              </a:rPr>
              <a:t>“电商见证宝+我行收单产品”</a:t>
            </a:r>
          </a:p>
        </p:txBody>
      </p:sp>
      <p:sp>
        <p:nvSpPr>
          <p:cNvPr id="34" name="TextBox 1"/>
          <p:cNvSpPr txBox="1"/>
          <p:nvPr/>
        </p:nvSpPr>
        <p:spPr>
          <a:xfrm>
            <a:off x="812800" y="2552700"/>
            <a:ext cx="889000" cy="939800"/>
          </a:xfrm>
          <a:prstGeom prst="rect">
            <a:avLst/>
          </a:prstGeom>
          <a:noFill/>
        </p:spPr>
        <p:txBody>
          <a:bodyPr wrap="none" lIns="0" tIns="0" rIns="0" rtlCol="0">
            <a:spAutoFit/>
          </a:bodyPr>
          <a:lstStyle/>
          <a:p>
            <a:pPr>
              <a:lnSpc>
                <a:spcPts val="1300"/>
              </a:lnSpc>
              <a:tabLst>
                <a:tab pos="25400" algn="l"/>
                <a:tab pos="101600" algn="l"/>
              </a:tabLst>
            </a:pPr>
            <a:r>
              <a:rPr lang="en-US" altLang="zh-CN" sz="1056" dirty="0" smtClean="0">
                <a:solidFill>
                  <a:srgbClr val="000000"/>
                </a:solidFill>
                <a:latin typeface="微软雅黑" pitchFamily="18" charset="0"/>
                <a:cs typeface="微软雅黑" pitchFamily="18" charset="0"/>
              </a:rPr>
              <a:t>会员A付款账户</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800"/>
              </a:lnSpc>
              <a:tabLst>
                <a:tab pos="25400" algn="l"/>
                <a:tab pos="101600" algn="l"/>
              </a:tabLst>
            </a:pPr>
            <a:r>
              <a:rPr lang="en-US" altLang="zh-CN" dirty="0" smtClean="0"/>
              <a:t>	</a:t>
            </a:r>
            <a:r>
              <a:rPr lang="en-US" altLang="zh-CN" sz="1056" dirty="0" smtClean="0">
                <a:solidFill>
                  <a:srgbClr val="FFFFFF"/>
                </a:solidFill>
                <a:latin typeface="微软雅黑" pitchFamily="18" charset="0"/>
                <a:cs typeface="微软雅黑" pitchFamily="18" charset="0"/>
              </a:rPr>
              <a:t>聚合支付系统</a:t>
            </a:r>
          </a:p>
          <a:p>
            <a:pPr>
              <a:lnSpc>
                <a:spcPts val="1200"/>
              </a:lnSpc>
              <a:tabLst>
                <a:tab pos="25400" algn="l"/>
                <a:tab pos="101600" algn="l"/>
              </a:tabLst>
            </a:pPr>
            <a:r>
              <a:rPr lang="en-US" altLang="zh-CN" dirty="0" smtClean="0"/>
              <a:t>		</a:t>
            </a:r>
            <a:r>
              <a:rPr lang="en-US" altLang="zh-CN" sz="1056" dirty="0" smtClean="0">
                <a:solidFill>
                  <a:srgbClr val="FFFFFF"/>
                </a:solidFill>
                <a:latin typeface="微软雅黑" pitchFamily="18" charset="0"/>
                <a:cs typeface="微软雅黑" pitchFamily="18" charset="0"/>
              </a:rPr>
              <a:t>收单过渡户</a:t>
            </a:r>
          </a:p>
        </p:txBody>
      </p:sp>
      <p:sp>
        <p:nvSpPr>
          <p:cNvPr id="35" name="TextBox 1"/>
          <p:cNvSpPr txBox="1"/>
          <p:nvPr/>
        </p:nvSpPr>
        <p:spPr>
          <a:xfrm>
            <a:off x="2451100" y="2540000"/>
            <a:ext cx="876300" cy="939800"/>
          </a:xfrm>
          <a:prstGeom prst="rect">
            <a:avLst/>
          </a:prstGeom>
          <a:noFill/>
        </p:spPr>
        <p:txBody>
          <a:bodyPr wrap="none" lIns="0" tIns="0" rIns="0" rtlCol="0">
            <a:spAutoFit/>
          </a:bodyPr>
          <a:lstStyle/>
          <a:p>
            <a:pPr>
              <a:lnSpc>
                <a:spcPts val="1300"/>
              </a:lnSpc>
              <a:tabLst>
                <a:tab pos="25400" algn="l"/>
                <a:tab pos="101600" algn="l"/>
              </a:tabLst>
            </a:pPr>
            <a:r>
              <a:rPr lang="en-US" altLang="zh-CN" sz="1056" dirty="0" smtClean="0">
                <a:solidFill>
                  <a:srgbClr val="000000"/>
                </a:solidFill>
                <a:latin typeface="微软雅黑" pitchFamily="18" charset="0"/>
                <a:cs typeface="微软雅黑" pitchFamily="18" charset="0"/>
              </a:rPr>
              <a:t>会员B付款账户</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800"/>
              </a:lnSpc>
              <a:tabLst>
                <a:tab pos="25400" algn="l"/>
                <a:tab pos="101600" algn="l"/>
              </a:tabLst>
            </a:pPr>
            <a:r>
              <a:rPr lang="en-US" altLang="zh-CN" dirty="0" smtClean="0"/>
              <a:t>	</a:t>
            </a:r>
            <a:r>
              <a:rPr lang="en-US" altLang="zh-CN" sz="1056" dirty="0" smtClean="0">
                <a:solidFill>
                  <a:srgbClr val="FFFFFF"/>
                </a:solidFill>
                <a:latin typeface="微软雅黑" pitchFamily="18" charset="0"/>
                <a:cs typeface="微软雅黑" pitchFamily="18" charset="0"/>
              </a:rPr>
              <a:t>跨行快收系统</a:t>
            </a:r>
          </a:p>
          <a:p>
            <a:pPr>
              <a:lnSpc>
                <a:spcPts val="1200"/>
              </a:lnSpc>
              <a:tabLst>
                <a:tab pos="25400" algn="l"/>
                <a:tab pos="101600" algn="l"/>
              </a:tabLst>
            </a:pPr>
            <a:r>
              <a:rPr lang="en-US" altLang="zh-CN" dirty="0" smtClean="0"/>
              <a:t>		</a:t>
            </a:r>
            <a:r>
              <a:rPr lang="en-US" altLang="zh-CN" sz="1056" dirty="0" smtClean="0">
                <a:solidFill>
                  <a:srgbClr val="FFFFFF"/>
                </a:solidFill>
                <a:latin typeface="微软雅黑" pitchFamily="18" charset="0"/>
                <a:cs typeface="微软雅黑" pitchFamily="18" charset="0"/>
              </a:rPr>
              <a:t>收单过渡户</a:t>
            </a:r>
          </a:p>
        </p:txBody>
      </p:sp>
      <p:sp>
        <p:nvSpPr>
          <p:cNvPr id="36" name="TextBox 1"/>
          <p:cNvSpPr txBox="1"/>
          <p:nvPr/>
        </p:nvSpPr>
        <p:spPr>
          <a:xfrm>
            <a:off x="4089400" y="2540000"/>
            <a:ext cx="889000" cy="939800"/>
          </a:xfrm>
          <a:prstGeom prst="rect">
            <a:avLst/>
          </a:prstGeom>
          <a:noFill/>
        </p:spPr>
        <p:txBody>
          <a:bodyPr wrap="none" lIns="0" tIns="0" rIns="0" rtlCol="0">
            <a:spAutoFit/>
          </a:bodyPr>
          <a:lstStyle/>
          <a:p>
            <a:pPr>
              <a:lnSpc>
                <a:spcPts val="1300"/>
              </a:lnSpc>
              <a:tabLst>
                <a:tab pos="63500" algn="l"/>
                <a:tab pos="101600" algn="l"/>
              </a:tabLst>
            </a:pPr>
            <a:r>
              <a:rPr lang="en-US" altLang="zh-CN" sz="1056" dirty="0" smtClean="0">
                <a:solidFill>
                  <a:srgbClr val="000000"/>
                </a:solidFill>
                <a:latin typeface="微软雅黑" pitchFamily="18" charset="0"/>
                <a:cs typeface="微软雅黑" pitchFamily="18" charset="0"/>
              </a:rPr>
              <a:t>会员C付款账户</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800"/>
              </a:lnSpc>
              <a:tabLst>
                <a:tab pos="63500" algn="l"/>
                <a:tab pos="101600" algn="l"/>
              </a:tabLst>
            </a:pPr>
            <a:r>
              <a:rPr lang="en-US" altLang="zh-CN" dirty="0" smtClean="0"/>
              <a:t>	</a:t>
            </a:r>
            <a:r>
              <a:rPr lang="en-US" altLang="zh-CN" sz="1056" dirty="0" smtClean="0">
                <a:solidFill>
                  <a:srgbClr val="FFFFFF"/>
                </a:solidFill>
                <a:latin typeface="微软雅黑" pitchFamily="18" charset="0"/>
                <a:cs typeface="微软雅黑" pitchFamily="18" charset="0"/>
              </a:rPr>
              <a:t>橙e收款系统</a:t>
            </a:r>
          </a:p>
          <a:p>
            <a:pPr>
              <a:lnSpc>
                <a:spcPts val="1200"/>
              </a:lnSpc>
              <a:tabLst>
                <a:tab pos="63500" algn="l"/>
                <a:tab pos="101600" algn="l"/>
              </a:tabLst>
            </a:pPr>
            <a:r>
              <a:rPr lang="en-US" altLang="zh-CN" dirty="0" smtClean="0"/>
              <a:t>		</a:t>
            </a:r>
            <a:r>
              <a:rPr lang="en-US" altLang="zh-CN" sz="1056" dirty="0" smtClean="0">
                <a:solidFill>
                  <a:srgbClr val="FFFFFF"/>
                </a:solidFill>
                <a:latin typeface="微软雅黑" pitchFamily="18" charset="0"/>
                <a:cs typeface="微软雅黑" pitchFamily="18" charset="0"/>
              </a:rPr>
              <a:t>收单过渡户</a:t>
            </a:r>
          </a:p>
        </p:txBody>
      </p:sp>
      <p:sp>
        <p:nvSpPr>
          <p:cNvPr id="37" name="TextBox 1"/>
          <p:cNvSpPr txBox="1"/>
          <p:nvPr/>
        </p:nvSpPr>
        <p:spPr>
          <a:xfrm>
            <a:off x="3048000" y="5003800"/>
            <a:ext cx="863600" cy="850900"/>
          </a:xfrm>
          <a:prstGeom prst="rect">
            <a:avLst/>
          </a:prstGeom>
          <a:noFill/>
        </p:spPr>
        <p:txBody>
          <a:bodyPr wrap="none" lIns="0" tIns="0" rIns="0" rtlCol="0">
            <a:spAutoFit/>
          </a:bodyPr>
          <a:lstStyle/>
          <a:p>
            <a:pPr>
              <a:lnSpc>
                <a:spcPts val="1500"/>
              </a:lnSpc>
              <a:tabLst>
                <a:tab pos="127000" algn="l"/>
                <a:tab pos="228600" algn="l"/>
              </a:tabLst>
            </a:pPr>
            <a:r>
              <a:rPr lang="en-US" altLang="zh-CN" sz="1200" dirty="0" smtClean="0">
                <a:solidFill>
                  <a:srgbClr val="EA5404"/>
                </a:solidFill>
                <a:latin typeface="微软雅黑" pitchFamily="18" charset="0"/>
                <a:cs typeface="微软雅黑" pitchFamily="18" charset="0"/>
              </a:rPr>
              <a:t>会员C分账户</a:t>
            </a:r>
          </a:p>
          <a:p>
            <a:pPr>
              <a:lnSpc>
                <a:spcPts val="1000"/>
              </a:lnSpc>
            </a:pPr>
            <a:endParaRPr lang="en-US" altLang="zh-CN" dirty="0" smtClean="0"/>
          </a:p>
          <a:p>
            <a:pPr>
              <a:lnSpc>
                <a:spcPts val="1000"/>
              </a:lnSpc>
            </a:pPr>
            <a:endParaRPr lang="en-US" altLang="zh-CN" dirty="0" smtClean="0"/>
          </a:p>
          <a:p>
            <a:pPr>
              <a:lnSpc>
                <a:spcPts val="1700"/>
              </a:lnSpc>
              <a:tabLst>
                <a:tab pos="127000" algn="l"/>
                <a:tab pos="228600" algn="l"/>
              </a:tabLst>
            </a:pPr>
            <a:r>
              <a:rPr lang="en-US" altLang="zh-CN" dirty="0" smtClean="0"/>
              <a:t>		</a:t>
            </a:r>
            <a:r>
              <a:rPr lang="en-US" altLang="zh-CN" sz="1200" dirty="0" smtClean="0">
                <a:solidFill>
                  <a:srgbClr val="000000"/>
                </a:solidFill>
                <a:latin typeface="微软雅黑" pitchFamily="18" charset="0"/>
                <a:cs typeface="微软雅黑" pitchFamily="18" charset="0"/>
              </a:rPr>
              <a:t>会员C</a:t>
            </a:r>
          </a:p>
          <a:p>
            <a:pPr>
              <a:lnSpc>
                <a:spcPts val="1400"/>
              </a:lnSpc>
              <a:tabLst>
                <a:tab pos="127000" algn="l"/>
                <a:tab pos="228600" algn="l"/>
              </a:tabLst>
            </a:pPr>
            <a:r>
              <a:rPr lang="en-US" altLang="zh-CN" dirty="0" smtClean="0"/>
              <a:t>	</a:t>
            </a:r>
            <a:r>
              <a:rPr lang="en-US" altLang="zh-CN" sz="1200" dirty="0" smtClean="0">
                <a:solidFill>
                  <a:srgbClr val="000000"/>
                </a:solidFill>
                <a:latin typeface="微软雅黑" pitchFamily="18" charset="0"/>
                <a:cs typeface="微软雅黑" pitchFamily="18" charset="0"/>
              </a:rPr>
              <a:t>绑定账户</a:t>
            </a:r>
          </a:p>
        </p:txBody>
      </p:sp>
      <p:sp>
        <p:nvSpPr>
          <p:cNvPr id="38" name="TextBox 1"/>
          <p:cNvSpPr txBox="1"/>
          <p:nvPr/>
        </p:nvSpPr>
        <p:spPr>
          <a:xfrm>
            <a:off x="6134100" y="2501900"/>
            <a:ext cx="2578100" cy="11430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1、电商平台调用我行收单产品，同步</a:t>
            </a:r>
          </a:p>
          <a:p>
            <a:pPr>
              <a:lnSpc>
                <a:spcPts val="1800"/>
              </a:lnSpc>
              <a:tabLst/>
            </a:pPr>
            <a:r>
              <a:rPr lang="en-US" altLang="zh-CN" sz="1200" dirty="0" smtClean="0">
                <a:solidFill>
                  <a:srgbClr val="000000"/>
                </a:solidFill>
                <a:latin typeface="微软雅黑" pitchFamily="18" charset="0"/>
                <a:cs typeface="微软雅黑" pitchFamily="18" charset="0"/>
              </a:rPr>
              <a:t>上送见证宝充值分账户帐号。</a:t>
            </a:r>
          </a:p>
          <a:p>
            <a:pPr>
              <a:lnSpc>
                <a:spcPts val="1800"/>
              </a:lnSpc>
              <a:tabLst/>
            </a:pPr>
            <a:r>
              <a:rPr lang="en-US" altLang="zh-CN" sz="1200" dirty="0" smtClean="0">
                <a:solidFill>
                  <a:srgbClr val="000000"/>
                </a:solidFill>
                <a:latin typeface="微软雅黑" pitchFamily="18" charset="0"/>
                <a:cs typeface="微软雅黑" pitchFamily="18" charset="0"/>
              </a:rPr>
              <a:t>2、我行收单系统交易成功后，将自动</a:t>
            </a:r>
          </a:p>
          <a:p>
            <a:pPr>
              <a:lnSpc>
                <a:spcPts val="1800"/>
              </a:lnSpc>
              <a:tabLst/>
            </a:pPr>
            <a:r>
              <a:rPr lang="en-US" altLang="zh-CN" sz="1200" dirty="0" smtClean="0">
                <a:solidFill>
                  <a:srgbClr val="000000"/>
                </a:solidFill>
                <a:latin typeface="微软雅黑" pitchFamily="18" charset="0"/>
                <a:cs typeface="微软雅黑" pitchFamily="18" charset="0"/>
              </a:rPr>
              <a:t>通知见证宝进行分账账务的处理。</a:t>
            </a:r>
          </a:p>
          <a:p>
            <a:pPr>
              <a:lnSpc>
                <a:spcPts val="1800"/>
              </a:lnSpc>
              <a:tabLst/>
            </a:pPr>
            <a:r>
              <a:rPr lang="en-US" altLang="zh-CN" sz="1202" dirty="0" smtClean="0">
                <a:solidFill>
                  <a:srgbClr val="000000"/>
                </a:solidFill>
                <a:latin typeface="微软雅黑" pitchFamily="18" charset="0"/>
                <a:cs typeface="微软雅黑" pitchFamily="18" charset="0"/>
              </a:rPr>
              <a:t>3、见证宝系统对充值会员分账户做在</a:t>
            </a:r>
          </a:p>
        </p:txBody>
      </p:sp>
      <p:sp>
        <p:nvSpPr>
          <p:cNvPr id="39" name="TextBox 1"/>
          <p:cNvSpPr txBox="1"/>
          <p:nvPr/>
        </p:nvSpPr>
        <p:spPr>
          <a:xfrm>
            <a:off x="6134100" y="3657600"/>
            <a:ext cx="25781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途充值。（如应用收单T0产品，则直</a:t>
            </a:r>
          </a:p>
        </p:txBody>
      </p:sp>
      <p:sp>
        <p:nvSpPr>
          <p:cNvPr id="40" name="TextBox 1"/>
          <p:cNvSpPr txBox="1"/>
          <p:nvPr/>
        </p:nvSpPr>
        <p:spPr>
          <a:xfrm>
            <a:off x="6134100" y="3911600"/>
            <a:ext cx="2578100" cy="6731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接调增可提现余额）</a:t>
            </a:r>
          </a:p>
          <a:p>
            <a:pPr>
              <a:lnSpc>
                <a:spcPts val="1800"/>
              </a:lnSpc>
              <a:tabLst/>
            </a:pPr>
            <a:r>
              <a:rPr lang="en-US" altLang="zh-CN" sz="1200" dirty="0" smtClean="0">
                <a:solidFill>
                  <a:srgbClr val="000000"/>
                </a:solidFill>
                <a:latin typeface="微软雅黑" pitchFamily="18" charset="0"/>
                <a:cs typeface="微软雅黑" pitchFamily="18" charset="0"/>
              </a:rPr>
              <a:t>4、资金T+1日由收单系统清算至平台</a:t>
            </a:r>
          </a:p>
          <a:p>
            <a:pPr>
              <a:lnSpc>
                <a:spcPts val="1800"/>
              </a:lnSpc>
              <a:tabLst/>
            </a:pPr>
            <a:r>
              <a:rPr lang="en-US" altLang="zh-CN" sz="1200" dirty="0" smtClean="0">
                <a:solidFill>
                  <a:srgbClr val="000000"/>
                </a:solidFill>
                <a:latin typeface="微软雅黑" pitchFamily="18" charset="0"/>
                <a:cs typeface="微软雅黑" pitchFamily="18" charset="0"/>
              </a:rPr>
              <a:t>见证宝汇总专管户，见证系统自动将</a:t>
            </a:r>
          </a:p>
        </p:txBody>
      </p:sp>
      <p:sp>
        <p:nvSpPr>
          <p:cNvPr id="41" name="TextBox 1"/>
          <p:cNvSpPr txBox="1"/>
          <p:nvPr/>
        </p:nvSpPr>
        <p:spPr>
          <a:xfrm>
            <a:off x="6134100" y="4648200"/>
            <a:ext cx="2578100" cy="13843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会员前一日的在途金额转为可提现余</a:t>
            </a:r>
          </a:p>
          <a:p>
            <a:pPr>
              <a:lnSpc>
                <a:spcPts val="1800"/>
              </a:lnSpc>
              <a:tabLst/>
            </a:pPr>
            <a:r>
              <a:rPr lang="en-US" altLang="zh-CN" sz="1200" dirty="0" smtClean="0">
                <a:solidFill>
                  <a:srgbClr val="000000"/>
                </a:solidFill>
                <a:latin typeface="微软雅黑" pitchFamily="18" charset="0"/>
                <a:cs typeface="微软雅黑" pitchFamily="18" charset="0"/>
              </a:rPr>
              <a:t>额。</a:t>
            </a:r>
          </a:p>
          <a:p>
            <a:pPr>
              <a:lnSpc>
                <a:spcPts val="1800"/>
              </a:lnSpc>
              <a:tabLst/>
            </a:pPr>
            <a:r>
              <a:rPr lang="en-US" altLang="zh-CN" sz="1200" dirty="0" smtClean="0">
                <a:solidFill>
                  <a:srgbClr val="000000"/>
                </a:solidFill>
                <a:latin typeface="微软雅黑" pitchFamily="18" charset="0"/>
                <a:cs typeface="微软雅黑" pitchFamily="18" charset="0"/>
              </a:rPr>
              <a:t>5、如发生退款，平台调用收单系统退</a:t>
            </a:r>
          </a:p>
          <a:p>
            <a:pPr>
              <a:lnSpc>
                <a:spcPts val="1800"/>
              </a:lnSpc>
              <a:tabLst/>
            </a:pPr>
            <a:r>
              <a:rPr lang="en-US" altLang="zh-CN" sz="1200" dirty="0" smtClean="0">
                <a:solidFill>
                  <a:srgbClr val="000000"/>
                </a:solidFill>
                <a:latin typeface="微软雅黑" pitchFamily="18" charset="0"/>
                <a:cs typeface="微软雅黑" pitchFamily="18" charset="0"/>
              </a:rPr>
              <a:t>款接口，由收单系统通知见证宝将资</a:t>
            </a:r>
          </a:p>
          <a:p>
            <a:pPr>
              <a:lnSpc>
                <a:spcPts val="1800"/>
              </a:lnSpc>
              <a:tabLst/>
            </a:pPr>
            <a:r>
              <a:rPr lang="en-US" altLang="zh-CN" sz="1200" dirty="0" smtClean="0">
                <a:solidFill>
                  <a:srgbClr val="000000"/>
                </a:solidFill>
                <a:latin typeface="微软雅黑" pitchFamily="18" charset="0"/>
                <a:cs typeface="微软雅黑" pitchFamily="18" charset="0"/>
              </a:rPr>
              <a:t>金退至专属内部户。而后收单系统执</a:t>
            </a:r>
          </a:p>
          <a:p>
            <a:pPr>
              <a:lnSpc>
                <a:spcPts val="1800"/>
              </a:lnSpc>
              <a:tabLst/>
            </a:pPr>
            <a:r>
              <a:rPr lang="en-US" altLang="zh-CN" sz="1200" dirty="0" smtClean="0">
                <a:solidFill>
                  <a:srgbClr val="000000"/>
                </a:solidFill>
                <a:latin typeface="微软雅黑" pitchFamily="18" charset="0"/>
                <a:cs typeface="微软雅黑" pitchFamily="18" charset="0"/>
              </a:rPr>
              <a:t>行退款交易。</a:t>
            </a:r>
          </a:p>
        </p:txBody>
      </p:sp>
      <p:sp>
        <p:nvSpPr>
          <p:cNvPr id="42" name="TextBox 1"/>
          <p:cNvSpPr txBox="1"/>
          <p:nvPr/>
        </p:nvSpPr>
        <p:spPr>
          <a:xfrm>
            <a:off x="5346700" y="2781300"/>
            <a:ext cx="520700" cy="330200"/>
          </a:xfrm>
          <a:prstGeom prst="rect">
            <a:avLst/>
          </a:prstGeom>
          <a:noFill/>
        </p:spPr>
        <p:txBody>
          <a:bodyPr wrap="none" lIns="0" tIns="0" rIns="0" rtlCol="0">
            <a:spAutoFit/>
          </a:bodyPr>
          <a:lstStyle/>
          <a:p>
            <a:pPr>
              <a:lnSpc>
                <a:spcPts val="1300"/>
              </a:lnSpc>
              <a:tabLst/>
            </a:pPr>
            <a:r>
              <a:rPr lang="en-US" altLang="zh-CN" sz="1056" dirty="0" smtClean="0">
                <a:solidFill>
                  <a:srgbClr val="000000"/>
                </a:solidFill>
                <a:latin typeface="微软雅黑" pitchFamily="18" charset="0"/>
                <a:cs typeface="微软雅黑" pitchFamily="18" charset="0"/>
              </a:rPr>
              <a:t>T+1日资</a:t>
            </a:r>
          </a:p>
          <a:p>
            <a:pPr>
              <a:lnSpc>
                <a:spcPts val="1200"/>
              </a:lnSpc>
              <a:tabLst/>
            </a:pPr>
            <a:r>
              <a:rPr lang="en-US" altLang="zh-CN" sz="1056" dirty="0" smtClean="0">
                <a:solidFill>
                  <a:srgbClr val="000000"/>
                </a:solidFill>
                <a:latin typeface="微软雅黑" pitchFamily="18" charset="0"/>
                <a:cs typeface="微软雅黑" pitchFamily="18" charset="0"/>
              </a:rPr>
              <a:t>金清算</a:t>
            </a:r>
          </a:p>
        </p:txBody>
      </p:sp>
      <p:sp>
        <p:nvSpPr>
          <p:cNvPr id="43" name="TextBox 1"/>
          <p:cNvSpPr txBox="1"/>
          <p:nvPr/>
        </p:nvSpPr>
        <p:spPr>
          <a:xfrm>
            <a:off x="279400" y="4724400"/>
            <a:ext cx="1079500" cy="1130300"/>
          </a:xfrm>
          <a:prstGeom prst="rect">
            <a:avLst/>
          </a:prstGeom>
          <a:noFill/>
        </p:spPr>
        <p:txBody>
          <a:bodyPr wrap="none" lIns="0" tIns="0" rIns="0" rtlCol="0">
            <a:spAutoFit/>
          </a:bodyPr>
          <a:lstStyle/>
          <a:p>
            <a:pPr>
              <a:lnSpc>
                <a:spcPts val="1300"/>
              </a:lnSpc>
              <a:tabLst>
                <a:tab pos="215900" algn="l"/>
                <a:tab pos="342900" algn="l"/>
                <a:tab pos="444500" algn="l"/>
              </a:tabLst>
            </a:pPr>
            <a:r>
              <a:rPr lang="en-US" altLang="zh-CN" sz="1056" dirty="0" smtClean="0">
                <a:solidFill>
                  <a:srgbClr val="000000"/>
                </a:solidFill>
                <a:latin typeface="微软雅黑" pitchFamily="18" charset="0"/>
                <a:cs typeface="微软雅黑" pitchFamily="18" charset="0"/>
              </a:rPr>
              <a:t>T日在途充值</a:t>
            </a:r>
          </a:p>
          <a:p>
            <a:pPr>
              <a:lnSpc>
                <a:spcPts val="1000"/>
              </a:lnSpc>
            </a:pPr>
            <a:endParaRPr lang="en-US" altLang="zh-CN" dirty="0" smtClean="0"/>
          </a:p>
          <a:p>
            <a:pPr>
              <a:lnSpc>
                <a:spcPts val="1500"/>
              </a:lnSpc>
              <a:tabLst>
                <a:tab pos="215900" algn="l"/>
                <a:tab pos="342900" algn="l"/>
                <a:tab pos="444500" algn="l"/>
              </a:tabLst>
            </a:pPr>
            <a:r>
              <a:rPr lang="en-US" altLang="zh-CN" dirty="0" smtClean="0"/>
              <a:t>	</a:t>
            </a:r>
            <a:r>
              <a:rPr lang="en-US" altLang="zh-CN" sz="1200" dirty="0" smtClean="0">
                <a:solidFill>
                  <a:srgbClr val="EA5404"/>
                </a:solidFill>
                <a:latin typeface="微软雅黑" pitchFamily="18" charset="0"/>
                <a:cs typeface="微软雅黑" pitchFamily="18" charset="0"/>
              </a:rPr>
              <a:t>会员A分账户</a:t>
            </a:r>
          </a:p>
          <a:p>
            <a:pPr>
              <a:lnSpc>
                <a:spcPts val="1000"/>
              </a:lnSpc>
            </a:pPr>
            <a:endParaRPr lang="en-US" altLang="zh-CN" dirty="0" smtClean="0"/>
          </a:p>
          <a:p>
            <a:pPr>
              <a:lnSpc>
                <a:spcPts val="2500"/>
              </a:lnSpc>
              <a:tabLst>
                <a:tab pos="215900" algn="l"/>
                <a:tab pos="342900" algn="l"/>
                <a:tab pos="444500" algn="l"/>
              </a:tabLst>
            </a:pPr>
            <a:r>
              <a:rPr lang="en-US" altLang="zh-CN" dirty="0" smtClean="0"/>
              <a:t>			</a:t>
            </a:r>
            <a:r>
              <a:rPr lang="en-US" altLang="zh-CN" sz="1200" dirty="0" smtClean="0">
                <a:solidFill>
                  <a:srgbClr val="000000"/>
                </a:solidFill>
                <a:latin typeface="微软雅黑" pitchFamily="18" charset="0"/>
                <a:cs typeface="微软雅黑" pitchFamily="18" charset="0"/>
              </a:rPr>
              <a:t>会员A</a:t>
            </a:r>
          </a:p>
          <a:p>
            <a:pPr>
              <a:lnSpc>
                <a:spcPts val="1400"/>
              </a:lnSpc>
              <a:tabLst>
                <a:tab pos="215900" algn="l"/>
                <a:tab pos="342900" algn="l"/>
                <a:tab pos="444500" algn="l"/>
              </a:tabLst>
            </a:pPr>
            <a:r>
              <a:rPr lang="en-US" altLang="zh-CN" dirty="0" smtClean="0"/>
              <a:t>		</a:t>
            </a:r>
            <a:r>
              <a:rPr lang="en-US" altLang="zh-CN" sz="1202" dirty="0" smtClean="0">
                <a:solidFill>
                  <a:srgbClr val="000000"/>
                </a:solidFill>
                <a:latin typeface="微软雅黑" pitchFamily="18" charset="0"/>
                <a:cs typeface="微软雅黑" pitchFamily="18" charset="0"/>
              </a:rPr>
              <a:t>绑定账户</a:t>
            </a:r>
          </a:p>
        </p:txBody>
      </p:sp>
      <p:sp>
        <p:nvSpPr>
          <p:cNvPr id="44" name="TextBox 1"/>
          <p:cNvSpPr txBox="1"/>
          <p:nvPr/>
        </p:nvSpPr>
        <p:spPr>
          <a:xfrm>
            <a:off x="215900" y="1079500"/>
            <a:ext cx="3733800" cy="850900"/>
          </a:xfrm>
          <a:prstGeom prst="rect">
            <a:avLst/>
          </a:prstGeom>
          <a:noFill/>
        </p:spPr>
        <p:txBody>
          <a:bodyPr wrap="none" lIns="0" tIns="0" rIns="0" rtlCol="0">
            <a:spAutoFit/>
          </a:bodyPr>
          <a:lstStyle/>
          <a:p>
            <a:pPr>
              <a:lnSpc>
                <a:spcPts val="1500"/>
              </a:lnSpc>
              <a:tabLst>
                <a:tab pos="304800" algn="l"/>
              </a:tabLst>
            </a:pPr>
            <a:r>
              <a:rPr lang="en-US" altLang="zh-CN" dirty="0" smtClean="0"/>
              <a:t>	</a:t>
            </a:r>
            <a:r>
              <a:rPr lang="en-US" altLang="zh-CN" sz="1202" dirty="0" smtClean="0">
                <a:solidFill>
                  <a:srgbClr val="000000"/>
                </a:solidFill>
                <a:latin typeface="微软雅黑" pitchFamily="18" charset="0"/>
                <a:cs typeface="微软雅黑" pitchFamily="18" charset="0"/>
              </a:rPr>
              <a:t>彻底打通电商见证宝与行内各收单产品，涵盖跨行</a:t>
            </a:r>
          </a:p>
          <a:p>
            <a:pPr>
              <a:lnSpc>
                <a:spcPts val="1700"/>
              </a:lnSpc>
              <a:tabLst>
                <a:tab pos="304800" algn="l"/>
              </a:tabLst>
            </a:pPr>
            <a:r>
              <a:rPr lang="en-US" altLang="zh-CN" sz="1200" dirty="0" smtClean="0">
                <a:solidFill>
                  <a:srgbClr val="000000"/>
                </a:solidFill>
                <a:latin typeface="微软雅黑" pitchFamily="18" charset="0"/>
                <a:cs typeface="微软雅黑" pitchFamily="18" charset="0"/>
              </a:rPr>
              <a:t>快收、聚合支付、橙e收款，对互联网平台所涉交易支付</a:t>
            </a:r>
          </a:p>
          <a:p>
            <a:pPr>
              <a:lnSpc>
                <a:spcPts val="1700"/>
              </a:lnSpc>
              <a:tabLst>
                <a:tab pos="304800" algn="l"/>
              </a:tabLst>
            </a:pPr>
            <a:r>
              <a:rPr lang="en-US" altLang="zh-CN" sz="1200" dirty="0" smtClean="0">
                <a:solidFill>
                  <a:srgbClr val="000000"/>
                </a:solidFill>
                <a:latin typeface="微软雅黑" pitchFamily="18" charset="0"/>
                <a:cs typeface="微软雅黑" pitchFamily="18" charset="0"/>
              </a:rPr>
              <a:t>和资金管控形成一体化的闭合服务能力。与各收单系统</a:t>
            </a:r>
          </a:p>
          <a:p>
            <a:pPr>
              <a:lnSpc>
                <a:spcPts val="1700"/>
              </a:lnSpc>
              <a:tabLst>
                <a:tab pos="304800" algn="l"/>
              </a:tabLst>
            </a:pPr>
            <a:r>
              <a:rPr lang="en-US" altLang="zh-CN" sz="1200" dirty="0" smtClean="0">
                <a:solidFill>
                  <a:srgbClr val="000000"/>
                </a:solidFill>
                <a:latin typeface="微软雅黑" pitchFamily="18" charset="0"/>
                <a:cs typeface="微软雅黑" pitchFamily="18" charset="0"/>
              </a:rPr>
              <a:t>的打通</a:t>
            </a:r>
            <a:r>
              <a:rPr lang="en-US" altLang="zh-CN" sz="1200" b="1" dirty="0" smtClean="0">
                <a:solidFill>
                  <a:srgbClr val="000000"/>
                </a:solidFill>
                <a:latin typeface="微软雅黑" pitchFamily="18" charset="0"/>
                <a:cs typeface="微软雅黑" pitchFamily="18" charset="0"/>
              </a:rPr>
              <a:t>计划于9月底</a:t>
            </a:r>
            <a:r>
              <a:rPr lang="en-US" altLang="zh-CN" sz="1200" dirty="0" smtClean="0">
                <a:solidFill>
                  <a:srgbClr val="000000"/>
                </a:solidFill>
                <a:latin typeface="微软雅黑" pitchFamily="18" charset="0"/>
                <a:cs typeface="微软雅黑" pitchFamily="18" charset="0"/>
              </a:rPr>
              <a:t>逐步上线。</a:t>
            </a:r>
          </a:p>
        </p:txBody>
      </p:sp>
      <p:sp>
        <p:nvSpPr>
          <p:cNvPr id="45" name="TextBox 1"/>
          <p:cNvSpPr txBox="1"/>
          <p:nvPr/>
        </p:nvSpPr>
        <p:spPr>
          <a:xfrm>
            <a:off x="4203700" y="7239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000000"/>
                </a:solidFill>
                <a:latin typeface="微软雅黑" pitchFamily="18" charset="0"/>
                <a:cs typeface="微软雅黑" pitchFamily="18" charset="0"/>
              </a:rPr>
              <a:t>功能优势</a:t>
            </a:r>
          </a:p>
        </p:txBody>
      </p:sp>
      <p:sp>
        <p:nvSpPr>
          <p:cNvPr id="46" name="TextBox 1"/>
          <p:cNvSpPr txBox="1"/>
          <p:nvPr/>
        </p:nvSpPr>
        <p:spPr>
          <a:xfrm>
            <a:off x="4203700" y="1003300"/>
            <a:ext cx="101600" cy="533400"/>
          </a:xfrm>
          <a:prstGeom prst="rect">
            <a:avLst/>
          </a:prstGeom>
          <a:noFill/>
        </p:spPr>
        <p:txBody>
          <a:bodyPr wrap="none" lIns="0" tIns="0" rIns="0" rtlCol="0">
            <a:spAutoFit/>
          </a:bodyPr>
          <a:lstStyle/>
          <a:p>
            <a:pPr>
              <a:lnSpc>
                <a:spcPts val="1300"/>
              </a:lnSpc>
              <a:tabLst/>
            </a:pPr>
            <a:r>
              <a:rPr lang="en-US" altLang="zh-CN" sz="1200" dirty="0" smtClean="0">
                <a:solidFill>
                  <a:srgbClr val="000000"/>
                </a:solidFill>
                <a:latin typeface="Wingdings" pitchFamily="18" charset="0"/>
                <a:cs typeface="Wingdings" pitchFamily="18" charset="0"/>
              </a:rPr>
              <a:t></a:t>
            </a:r>
          </a:p>
          <a:p>
            <a:pPr>
              <a:lnSpc>
                <a:spcPts val="1000"/>
              </a:lnSpc>
            </a:pPr>
            <a:endParaRPr lang="en-US" altLang="zh-CN" dirty="0" smtClean="0"/>
          </a:p>
          <a:p>
            <a:pPr>
              <a:lnSpc>
                <a:spcPts val="1800"/>
              </a:lnSpc>
              <a:tabLst/>
            </a:pPr>
            <a:r>
              <a:rPr lang="en-US" altLang="zh-CN" sz="1200" dirty="0" smtClean="0">
                <a:solidFill>
                  <a:srgbClr val="000000"/>
                </a:solidFill>
                <a:latin typeface="Wingdings" pitchFamily="18" charset="0"/>
                <a:cs typeface="Wingdings" pitchFamily="18" charset="0"/>
              </a:rPr>
              <a:t></a:t>
            </a:r>
          </a:p>
        </p:txBody>
      </p:sp>
      <p:sp>
        <p:nvSpPr>
          <p:cNvPr id="47" name="TextBox 1"/>
          <p:cNvSpPr txBox="1"/>
          <p:nvPr/>
        </p:nvSpPr>
        <p:spPr>
          <a:xfrm>
            <a:off x="4546600" y="1016000"/>
            <a:ext cx="4292600" cy="1447800"/>
          </a:xfrm>
          <a:prstGeom prst="rect">
            <a:avLst/>
          </a:prstGeom>
          <a:noFill/>
        </p:spPr>
        <p:txBody>
          <a:bodyPr wrap="none" lIns="0" tIns="0" rIns="0" rtlCol="0">
            <a:spAutoFit/>
          </a:bodyPr>
          <a:lstStyle/>
          <a:p>
            <a:pPr>
              <a:lnSpc>
                <a:spcPts val="1500"/>
              </a:lnSpc>
              <a:tabLst>
                <a:tab pos="1587500" algn="l"/>
              </a:tabLst>
            </a:pPr>
            <a:r>
              <a:rPr lang="en-US" altLang="zh-CN" sz="1200" dirty="0" smtClean="0">
                <a:solidFill>
                  <a:srgbClr val="000000"/>
                </a:solidFill>
                <a:latin typeface="微软雅黑" pitchFamily="18" charset="0"/>
                <a:cs typeface="微软雅黑" pitchFamily="18" charset="0"/>
              </a:rPr>
              <a:t>减少电商平台对见证宝系统与收单系统接口的多次调用，提升充</a:t>
            </a:r>
          </a:p>
          <a:p>
            <a:pPr>
              <a:lnSpc>
                <a:spcPts val="1400"/>
              </a:lnSpc>
              <a:tabLst>
                <a:tab pos="1587500" algn="l"/>
              </a:tabLst>
            </a:pPr>
            <a:r>
              <a:rPr lang="en-US" altLang="zh-CN" sz="1200" dirty="0" smtClean="0">
                <a:solidFill>
                  <a:srgbClr val="000000"/>
                </a:solidFill>
                <a:latin typeface="微软雅黑" pitchFamily="18" charset="0"/>
                <a:cs typeface="微软雅黑" pitchFamily="18" charset="0"/>
              </a:rPr>
              <a:t>值清分的时效性。</a:t>
            </a:r>
          </a:p>
          <a:p>
            <a:pPr>
              <a:lnSpc>
                <a:spcPts val="1400"/>
              </a:lnSpc>
              <a:tabLst>
                <a:tab pos="1587500" algn="l"/>
              </a:tabLst>
            </a:pPr>
            <a:r>
              <a:rPr lang="en-US" altLang="zh-CN" sz="1200" dirty="0" smtClean="0">
                <a:solidFill>
                  <a:srgbClr val="000000"/>
                </a:solidFill>
                <a:latin typeface="微软雅黑" pitchFamily="18" charset="0"/>
                <a:cs typeface="微软雅黑" pitchFamily="18" charset="0"/>
              </a:rPr>
              <a:t>支持所有主流收单方式，包括网关支付、快捷支付、支付公司支</a:t>
            </a:r>
          </a:p>
          <a:p>
            <a:pPr>
              <a:lnSpc>
                <a:spcPts val="1400"/>
              </a:lnSpc>
              <a:tabLst>
                <a:tab pos="1587500" algn="l"/>
              </a:tabLst>
            </a:pPr>
            <a:r>
              <a:rPr lang="en-US" altLang="zh-CN" sz="1200" dirty="0" smtClean="0">
                <a:solidFill>
                  <a:srgbClr val="000000"/>
                </a:solidFill>
                <a:latin typeface="微软雅黑" pitchFamily="18" charset="0"/>
                <a:cs typeface="微软雅黑" pitchFamily="18" charset="0"/>
              </a:rPr>
              <a:t>付账户线上支付、扫码支付、代扣等，同时可为优质电商平台提</a:t>
            </a:r>
          </a:p>
          <a:p>
            <a:pPr>
              <a:lnSpc>
                <a:spcPts val="1400"/>
              </a:lnSpc>
              <a:tabLst>
                <a:tab pos="1587500" algn="l"/>
              </a:tabLst>
            </a:pPr>
            <a:r>
              <a:rPr lang="en-US" altLang="zh-CN" sz="1200" dirty="0" smtClean="0">
                <a:solidFill>
                  <a:srgbClr val="000000"/>
                </a:solidFill>
                <a:latin typeface="微软雅黑" pitchFamily="18" charset="0"/>
                <a:cs typeface="微软雅黑" pitchFamily="18" charset="0"/>
              </a:rPr>
              <a:t>供T0结算增值服务。</a:t>
            </a:r>
          </a:p>
          <a:p>
            <a:pPr>
              <a:lnSpc>
                <a:spcPts val="1000"/>
              </a:lnSpc>
            </a:pPr>
            <a:endParaRPr lang="en-US" altLang="zh-CN" dirty="0" smtClean="0"/>
          </a:p>
          <a:p>
            <a:pPr>
              <a:lnSpc>
                <a:spcPts val="1000"/>
              </a:lnSpc>
            </a:pPr>
            <a:endParaRPr lang="en-US" altLang="zh-CN" dirty="0" smtClean="0"/>
          </a:p>
          <a:p>
            <a:pPr>
              <a:lnSpc>
                <a:spcPts val="2100"/>
              </a:lnSpc>
              <a:tabLst>
                <a:tab pos="1587500" algn="l"/>
              </a:tabLst>
            </a:pPr>
            <a:r>
              <a:rPr lang="en-US" altLang="zh-CN" dirty="0" smtClean="0"/>
              <a:t>	</a:t>
            </a:r>
            <a:r>
              <a:rPr lang="en-US" altLang="zh-CN" sz="1200" b="1" dirty="0" smtClean="0">
                <a:solidFill>
                  <a:srgbClr val="000000"/>
                </a:solidFill>
                <a:latin typeface="微软雅黑" pitchFamily="18" charset="0"/>
                <a:cs typeface="微软雅黑" pitchFamily="18" charset="0"/>
              </a:rPr>
              <a:t>流程说明：</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241300" y="254000"/>
            <a:ext cx="8229600" cy="1460500"/>
          </a:xfrm>
          <a:prstGeom prst="rect">
            <a:avLst/>
          </a:prstGeom>
          <a:noFill/>
        </p:spPr>
        <p:txBody>
          <a:bodyPr wrap="none" lIns="0" tIns="0" rIns="0" rtlCol="0">
            <a:spAutoFit/>
          </a:bodyPr>
          <a:lstStyle/>
          <a:p>
            <a:pPr>
              <a:lnSpc>
                <a:spcPts val="2600"/>
              </a:lnSpc>
              <a:tabLst>
                <a:tab pos="38100" algn="l"/>
                <a:tab pos="139700" algn="l"/>
                <a:tab pos="304800" algn="l"/>
              </a:tabLst>
            </a:pPr>
            <a:r>
              <a:rPr lang="en-US" altLang="zh-CN" dirty="0" smtClean="0"/>
              <a:t>	</a:t>
            </a:r>
            <a:r>
              <a:rPr lang="en-US" altLang="zh-CN" sz="2004" b="1" dirty="0" smtClean="0">
                <a:solidFill>
                  <a:srgbClr val="FF0000"/>
                </a:solidFill>
                <a:latin typeface="微软雅黑" pitchFamily="18" charset="0"/>
                <a:cs typeface="微软雅黑" pitchFamily="18" charset="0"/>
              </a:rPr>
              <a:t>WHAT</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b="1" dirty="0" smtClean="0">
                <a:solidFill>
                  <a:srgbClr val="262626"/>
                </a:solidFill>
                <a:latin typeface="微软雅黑" pitchFamily="18" charset="0"/>
                <a:cs typeface="微软雅黑" pitchFamily="18" charset="0"/>
              </a:rPr>
              <a:t>“电商见证宝”是什么（智能提现）</a:t>
            </a:r>
          </a:p>
          <a:p>
            <a:pPr>
              <a:lnSpc>
                <a:spcPts val="1000"/>
              </a:lnSpc>
            </a:pPr>
            <a:endParaRPr lang="en-US" altLang="zh-CN" dirty="0" smtClean="0"/>
          </a:p>
          <a:p>
            <a:pPr>
              <a:lnSpc>
                <a:spcPts val="2100"/>
              </a:lnSpc>
              <a:tabLst>
                <a:tab pos="38100" algn="l"/>
                <a:tab pos="139700" algn="l"/>
                <a:tab pos="304800" algn="l"/>
              </a:tabLst>
            </a:pPr>
            <a:r>
              <a:rPr lang="en-US" altLang="zh-CN" dirty="0" smtClean="0"/>
              <a:t>		</a:t>
            </a:r>
            <a:r>
              <a:rPr lang="en-US" altLang="zh-CN" sz="1403" b="1" dirty="0" smtClean="0">
                <a:solidFill>
                  <a:srgbClr val="000000"/>
                </a:solidFill>
                <a:latin typeface="微软雅黑" pitchFamily="18" charset="0"/>
                <a:cs typeface="微软雅黑" pitchFamily="18" charset="0"/>
              </a:rPr>
              <a:t>“电商见证宝+跨行快付”</a:t>
            </a:r>
          </a:p>
          <a:p>
            <a:pPr>
              <a:lnSpc>
                <a:spcPts val="2300"/>
              </a:lnSpc>
              <a:tabLst>
                <a:tab pos="38100" algn="l"/>
                <a:tab pos="139700" algn="l"/>
                <a:tab pos="304800" algn="l"/>
              </a:tabLst>
            </a:pPr>
            <a:r>
              <a:rPr lang="en-US" altLang="zh-CN" dirty="0" smtClean="0"/>
              <a:t>			</a:t>
            </a:r>
            <a:r>
              <a:rPr lang="en-US" altLang="zh-CN" sz="1200" dirty="0" smtClean="0">
                <a:solidFill>
                  <a:srgbClr val="000000"/>
                </a:solidFill>
                <a:latin typeface="微软雅黑" pitchFamily="18" charset="0"/>
                <a:cs typeface="微软雅黑" pitchFamily="18" charset="0"/>
              </a:rPr>
              <a:t>电商见证宝可由行内跨行快付（智能路由模式）渠道进行提现，代付渠道包含中国银联、超级网银、深圳同城支付系统</a:t>
            </a:r>
          </a:p>
          <a:p>
            <a:pPr>
              <a:lnSpc>
                <a:spcPts val="1700"/>
              </a:lnSpc>
              <a:tabLst>
                <a:tab pos="38100" algn="l"/>
                <a:tab pos="139700" algn="l"/>
                <a:tab pos="304800" algn="l"/>
              </a:tabLst>
            </a:pPr>
            <a:r>
              <a:rPr lang="en-US" altLang="zh-CN" sz="1200" dirty="0" smtClean="0">
                <a:solidFill>
                  <a:srgbClr val="000000"/>
                </a:solidFill>
                <a:latin typeface="微软雅黑" pitchFamily="18" charset="0"/>
                <a:cs typeface="微软雅黑" pitchFamily="18" charset="0"/>
              </a:rPr>
              <a:t>、人行大额支付系统，通过交易层面的智能路由选择，一站式实现公司客户对个人银联卡、存折和对公结算账户等</a:t>
            </a:r>
            <a:r>
              <a:rPr lang="en-US" altLang="zh-CN" sz="1200" b="1" dirty="0" smtClean="0">
                <a:solidFill>
                  <a:srgbClr val="F05A23"/>
                </a:solidFill>
                <a:latin typeface="微软雅黑" pitchFamily="18" charset="0"/>
                <a:cs typeface="微软雅黑" pitchFamily="18" charset="0"/>
              </a:rPr>
              <a:t>所有类型</a:t>
            </a:r>
          </a:p>
          <a:p>
            <a:pPr>
              <a:lnSpc>
                <a:spcPts val="1700"/>
              </a:lnSpc>
              <a:tabLst>
                <a:tab pos="38100" algn="l"/>
                <a:tab pos="139700" algn="l"/>
                <a:tab pos="304800" algn="l"/>
              </a:tabLst>
            </a:pPr>
            <a:r>
              <a:rPr lang="en-US" altLang="zh-CN" sz="1200" b="1" dirty="0" smtClean="0">
                <a:solidFill>
                  <a:srgbClr val="F05A23"/>
                </a:solidFill>
                <a:latin typeface="微软雅黑" pitchFamily="18" charset="0"/>
                <a:cs typeface="微软雅黑" pitchFamily="18" charset="0"/>
              </a:rPr>
              <a:t>账户</a:t>
            </a:r>
            <a:r>
              <a:rPr lang="en-US" altLang="zh-CN" sz="1200" dirty="0" smtClean="0">
                <a:solidFill>
                  <a:srgbClr val="000000"/>
                </a:solidFill>
                <a:latin typeface="微软雅黑" pitchFamily="18" charset="0"/>
                <a:cs typeface="微软雅黑" pitchFamily="18" charset="0"/>
              </a:rPr>
              <a:t>的</a:t>
            </a:r>
            <a:r>
              <a:rPr lang="en-US" altLang="zh-CN" sz="1200" b="1" dirty="0" smtClean="0">
                <a:solidFill>
                  <a:srgbClr val="F05A23"/>
                </a:solidFill>
                <a:latin typeface="微软雅黑" pitchFamily="18" charset="0"/>
                <a:cs typeface="微软雅黑" pitchFamily="18" charset="0"/>
              </a:rPr>
              <a:t>实时代付</a:t>
            </a:r>
            <a:r>
              <a:rPr lang="en-US" altLang="zh-CN" sz="1200" dirty="0" smtClean="0">
                <a:solidFill>
                  <a:srgbClr val="000000"/>
                </a:solidFill>
                <a:latin typeface="微软雅黑" pitchFamily="18" charset="0"/>
                <a:cs typeface="微软雅黑" pitchFamily="18" charset="0"/>
              </a:rPr>
              <a:t>需求。可提升电商平台提现效率，并可有效降低成本。</a:t>
            </a:r>
          </a:p>
        </p:txBody>
      </p:sp>
      <p:sp>
        <p:nvSpPr>
          <p:cNvPr id="3" name="TextBox 1"/>
          <p:cNvSpPr txBox="1"/>
          <p:nvPr/>
        </p:nvSpPr>
        <p:spPr>
          <a:xfrm>
            <a:off x="8305800" y="3403600"/>
            <a:ext cx="6096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平台会员</a:t>
            </a:r>
          </a:p>
        </p:txBody>
      </p:sp>
      <p:sp>
        <p:nvSpPr>
          <p:cNvPr id="4" name="TextBox 1"/>
          <p:cNvSpPr txBox="1"/>
          <p:nvPr/>
        </p:nvSpPr>
        <p:spPr>
          <a:xfrm>
            <a:off x="165100" y="2349500"/>
            <a:ext cx="2222500" cy="812800"/>
          </a:xfrm>
          <a:prstGeom prst="rect">
            <a:avLst/>
          </a:prstGeom>
          <a:noFill/>
        </p:spPr>
        <p:txBody>
          <a:bodyPr wrap="none" lIns="0" tIns="0" rIns="0" rtlCol="0">
            <a:spAutoFit/>
          </a:bodyPr>
          <a:lstStyle/>
          <a:p>
            <a:pPr>
              <a:lnSpc>
                <a:spcPts val="1600"/>
              </a:lnSpc>
              <a:tabLst>
                <a:tab pos="838200" algn="l"/>
              </a:tabLst>
            </a:pPr>
            <a:r>
              <a:rPr lang="en-US" altLang="zh-CN" dirty="0" smtClean="0"/>
              <a:t>	</a:t>
            </a:r>
            <a:r>
              <a:rPr lang="en-US" altLang="zh-CN" sz="1296" b="1" dirty="0" smtClean="0">
                <a:solidFill>
                  <a:srgbClr val="F05A23"/>
                </a:solidFill>
                <a:latin typeface="微软雅黑" pitchFamily="18" charset="0"/>
                <a:cs typeface="微软雅黑" pitchFamily="18" charset="0"/>
              </a:rPr>
              <a:t>业务特点</a:t>
            </a:r>
          </a:p>
          <a:p>
            <a:pPr>
              <a:lnSpc>
                <a:spcPts val="1000"/>
              </a:lnSpc>
            </a:pPr>
            <a:endParaRPr lang="en-US" altLang="zh-CN" dirty="0" smtClean="0"/>
          </a:p>
          <a:p>
            <a:pPr>
              <a:lnSpc>
                <a:spcPts val="1600"/>
              </a:lnSpc>
              <a:tabLst>
                <a:tab pos="838200" algn="l"/>
              </a:tabLst>
            </a:pPr>
            <a:r>
              <a:rPr lang="en-US" altLang="zh-CN" sz="1200" dirty="0" smtClean="0">
                <a:solidFill>
                  <a:srgbClr val="000000"/>
                </a:solidFill>
                <a:latin typeface="微软雅黑" pitchFamily="18" charset="0"/>
                <a:cs typeface="微软雅黑" pitchFamily="18" charset="0"/>
              </a:rPr>
              <a:t>1、支持所有类型账户，包含个人</a:t>
            </a:r>
          </a:p>
          <a:p>
            <a:pPr>
              <a:lnSpc>
                <a:spcPts val="2100"/>
              </a:lnSpc>
              <a:tabLst>
                <a:tab pos="838200" algn="l"/>
              </a:tabLst>
            </a:pPr>
            <a:r>
              <a:rPr lang="en-US" altLang="zh-CN" sz="1200" dirty="0" smtClean="0">
                <a:solidFill>
                  <a:srgbClr val="000000"/>
                </a:solidFill>
                <a:latin typeface="微软雅黑" pitchFamily="18" charset="0"/>
                <a:cs typeface="微软雅黑" pitchFamily="18" charset="0"/>
              </a:rPr>
              <a:t>及对公；</a:t>
            </a:r>
          </a:p>
        </p:txBody>
      </p:sp>
      <p:sp>
        <p:nvSpPr>
          <p:cNvPr id="5" name="TextBox 1"/>
          <p:cNvSpPr txBox="1"/>
          <p:nvPr/>
        </p:nvSpPr>
        <p:spPr>
          <a:xfrm>
            <a:off x="165100" y="3238500"/>
            <a:ext cx="2286000" cy="7366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2、实时到账。其中</a:t>
            </a:r>
            <a:r>
              <a:rPr lang="en-US" altLang="zh-CN" sz="1200" dirty="0" smtClean="0">
                <a:solidFill>
                  <a:srgbClr val="F05A23"/>
                </a:solidFill>
                <a:latin typeface="微软雅黑" pitchFamily="18" charset="0"/>
                <a:cs typeface="微软雅黑" pitchFamily="18" charset="0"/>
              </a:rPr>
              <a:t>银联卡隔工作</a:t>
            </a:r>
          </a:p>
          <a:p>
            <a:pPr>
              <a:lnSpc>
                <a:spcPts val="2100"/>
              </a:lnSpc>
              <a:tabLst/>
            </a:pPr>
            <a:r>
              <a:rPr lang="en-US" altLang="zh-CN" sz="1202" dirty="0" smtClean="0">
                <a:solidFill>
                  <a:srgbClr val="F05A23"/>
                </a:solidFill>
                <a:latin typeface="微软雅黑" pitchFamily="18" charset="0"/>
                <a:cs typeface="微软雅黑" pitchFamily="18" charset="0"/>
              </a:rPr>
              <a:t>日清算（产生至少一天代付资金沉</a:t>
            </a:r>
          </a:p>
          <a:p>
            <a:pPr>
              <a:lnSpc>
                <a:spcPts val="2100"/>
              </a:lnSpc>
              <a:tabLst/>
            </a:pPr>
            <a:r>
              <a:rPr lang="en-US" altLang="zh-CN" sz="1200" dirty="0" smtClean="0">
                <a:solidFill>
                  <a:srgbClr val="F05A23"/>
                </a:solidFill>
                <a:latin typeface="微软雅黑" pitchFamily="18" charset="0"/>
                <a:cs typeface="微软雅黑" pitchFamily="18" charset="0"/>
              </a:rPr>
              <a:t>淀）</a:t>
            </a:r>
            <a:r>
              <a:rPr lang="en-US" altLang="zh-CN" sz="1200" dirty="0" smtClean="0">
                <a:solidFill>
                  <a:srgbClr val="000000"/>
                </a:solidFill>
                <a:latin typeface="微软雅黑" pitchFamily="18" charset="0"/>
                <a:cs typeface="微软雅黑" pitchFamily="18" charset="0"/>
              </a:rPr>
              <a:t>；</a:t>
            </a:r>
          </a:p>
        </p:txBody>
      </p:sp>
      <p:sp>
        <p:nvSpPr>
          <p:cNvPr id="6" name="TextBox 1"/>
          <p:cNvSpPr txBox="1"/>
          <p:nvPr/>
        </p:nvSpPr>
        <p:spPr>
          <a:xfrm>
            <a:off x="165100" y="4064000"/>
            <a:ext cx="2070100" cy="7366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3、智能路由选择，</a:t>
            </a:r>
            <a:r>
              <a:rPr lang="en-US" altLang="zh-CN" sz="1200" dirty="0" smtClean="0">
                <a:solidFill>
                  <a:srgbClr val="F05A23"/>
                </a:solidFill>
                <a:latin typeface="微软雅黑" pitchFamily="18" charset="0"/>
                <a:cs typeface="微软雅黑" pitchFamily="18" charset="0"/>
              </a:rPr>
              <a:t>成本较低</a:t>
            </a:r>
            <a:r>
              <a:rPr lang="en-US" altLang="zh-CN" sz="1200" dirty="0" smtClean="0">
                <a:solidFill>
                  <a:srgbClr val="000000"/>
                </a:solidFill>
                <a:latin typeface="微软雅黑" pitchFamily="18" charset="0"/>
                <a:cs typeface="微软雅黑" pitchFamily="18" charset="0"/>
              </a:rPr>
              <a:t>；</a:t>
            </a:r>
          </a:p>
          <a:p>
            <a:pPr>
              <a:lnSpc>
                <a:spcPts val="2100"/>
              </a:lnSpc>
              <a:tabLst/>
            </a:pPr>
            <a:r>
              <a:rPr lang="en-US" altLang="zh-CN" sz="1200" dirty="0" smtClean="0">
                <a:solidFill>
                  <a:srgbClr val="000000"/>
                </a:solidFill>
                <a:latin typeface="微软雅黑" pitchFamily="18" charset="0"/>
                <a:cs typeface="微软雅黑" pitchFamily="18" charset="0"/>
              </a:rPr>
              <a:t>4、支持7*24小时；</a:t>
            </a:r>
          </a:p>
          <a:p>
            <a:pPr>
              <a:lnSpc>
                <a:spcPts val="2100"/>
              </a:lnSpc>
              <a:tabLst/>
            </a:pPr>
            <a:r>
              <a:rPr lang="en-US" altLang="zh-CN" sz="1200" dirty="0" smtClean="0">
                <a:solidFill>
                  <a:srgbClr val="000000"/>
                </a:solidFill>
                <a:latin typeface="微软雅黑" pitchFamily="18" charset="0"/>
                <a:cs typeface="微软雅黑" pitchFamily="18" charset="0"/>
              </a:rPr>
              <a:t>5、高并发处理能力；</a:t>
            </a:r>
          </a:p>
        </p:txBody>
      </p:sp>
      <p:sp>
        <p:nvSpPr>
          <p:cNvPr id="7" name="TextBox 1"/>
          <p:cNvSpPr txBox="1"/>
          <p:nvPr/>
        </p:nvSpPr>
        <p:spPr>
          <a:xfrm>
            <a:off x="165100" y="4914900"/>
            <a:ext cx="8407400" cy="1625600"/>
          </a:xfrm>
          <a:prstGeom prst="rect">
            <a:avLst/>
          </a:prstGeom>
          <a:noFill/>
        </p:spPr>
        <p:txBody>
          <a:bodyPr wrap="none" lIns="0" tIns="0" rIns="0" rtlCol="0">
            <a:spAutoFit/>
          </a:bodyPr>
          <a:lstStyle/>
          <a:p>
            <a:pPr>
              <a:lnSpc>
                <a:spcPts val="1500"/>
              </a:lnSpc>
              <a:tabLst>
                <a:tab pos="6883400" algn="l"/>
                <a:tab pos="8343900" algn="l"/>
              </a:tabLst>
            </a:pPr>
            <a:r>
              <a:rPr lang="en-US" altLang="zh-CN" sz="1200" dirty="0" smtClean="0">
                <a:solidFill>
                  <a:srgbClr val="000000"/>
                </a:solidFill>
                <a:latin typeface="微软雅黑" pitchFamily="18" charset="0"/>
                <a:cs typeface="微软雅黑" pitchFamily="18" charset="0"/>
              </a:rPr>
              <a:t>6、代付成功率高达98%以上。</a:t>
            </a:r>
          </a:p>
          <a:p>
            <a:pPr>
              <a:lnSpc>
                <a:spcPts val="1000"/>
              </a:lnSpc>
            </a:pPr>
            <a:endParaRPr lang="en-US" altLang="zh-CN" dirty="0" smtClean="0"/>
          </a:p>
          <a:p>
            <a:pPr>
              <a:lnSpc>
                <a:spcPts val="1000"/>
              </a:lnSpc>
            </a:pPr>
            <a:endParaRPr lang="en-US" altLang="zh-CN" dirty="0" smtClean="0"/>
          </a:p>
          <a:p>
            <a:pPr>
              <a:lnSpc>
                <a:spcPts val="1700"/>
              </a:lnSpc>
              <a:tabLst>
                <a:tab pos="6883400" algn="l"/>
                <a:tab pos="8343900" algn="l"/>
              </a:tabLst>
            </a:pPr>
            <a:r>
              <a:rPr lang="en-US" altLang="zh-CN" dirty="0" smtClean="0"/>
              <a:t>	</a:t>
            </a:r>
            <a:r>
              <a:rPr lang="en-US" altLang="zh-CN" sz="1200" dirty="0" smtClean="0">
                <a:solidFill>
                  <a:srgbClr val="000000"/>
                </a:solidFill>
                <a:latin typeface="微软雅黑" pitchFamily="18" charset="0"/>
                <a:cs typeface="微软雅黑"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tabLst>
                <a:tab pos="6883400" algn="l"/>
                <a:tab pos="8343900" algn="l"/>
              </a:tabLst>
            </a:pPr>
            <a:r>
              <a:rPr lang="en-US" altLang="zh-CN" dirty="0" smtClean="0"/>
              <a:t>		</a:t>
            </a:r>
            <a:r>
              <a:rPr lang="en-US" altLang="zh-CN" sz="1200" dirty="0" smtClean="0">
                <a:solidFill>
                  <a:srgbClr val="FFFFFF"/>
                </a:solidFill>
                <a:latin typeface="Calibri" pitchFamily="18" charset="0"/>
                <a:cs typeface="Calibri" pitchFamily="18" charset="0"/>
              </a:rPr>
              <a:t>8</a:t>
            </a:r>
          </a:p>
        </p:txBody>
      </p:sp>
      <p:sp>
        <p:nvSpPr>
          <p:cNvPr id="8" name="TextBox 1"/>
          <p:cNvSpPr txBox="1"/>
          <p:nvPr/>
        </p:nvSpPr>
        <p:spPr>
          <a:xfrm>
            <a:off x="4521200" y="2501900"/>
            <a:ext cx="1219200" cy="736600"/>
          </a:xfrm>
          <a:prstGeom prst="rect">
            <a:avLst/>
          </a:prstGeom>
          <a:noFill/>
        </p:spPr>
        <p:txBody>
          <a:bodyPr wrap="none" lIns="0" tIns="0" rIns="0" rtlCol="0">
            <a:spAutoFit/>
          </a:bodyPr>
          <a:lstStyle/>
          <a:p>
            <a:pPr>
              <a:lnSpc>
                <a:spcPts val="1500"/>
              </a:lnSpc>
              <a:tabLst>
                <a:tab pos="152400" algn="l"/>
              </a:tabLst>
            </a:pPr>
            <a:r>
              <a:rPr lang="en-US" altLang="zh-CN" sz="1200" b="1" dirty="0" smtClean="0">
                <a:solidFill>
                  <a:srgbClr val="FFFFFF"/>
                </a:solidFill>
                <a:latin typeface="微软雅黑" pitchFamily="18" charset="0"/>
                <a:cs typeface="微软雅黑" pitchFamily="18" charset="0"/>
              </a:rPr>
              <a:t>人行大额支付系统</a:t>
            </a:r>
          </a:p>
          <a:p>
            <a:pPr>
              <a:lnSpc>
                <a:spcPts val="1000"/>
              </a:lnSpc>
            </a:pPr>
            <a:endParaRPr lang="en-US" altLang="zh-CN" dirty="0" smtClean="0"/>
          </a:p>
          <a:p>
            <a:pPr>
              <a:lnSpc>
                <a:spcPts val="1000"/>
              </a:lnSpc>
            </a:pPr>
            <a:endParaRPr lang="en-US" altLang="zh-CN" dirty="0" smtClean="0"/>
          </a:p>
          <a:p>
            <a:pPr>
              <a:lnSpc>
                <a:spcPts val="2200"/>
              </a:lnSpc>
              <a:tabLst>
                <a:tab pos="152400" algn="l"/>
              </a:tabLst>
            </a:pPr>
            <a:r>
              <a:rPr lang="en-US" altLang="zh-CN" dirty="0" smtClean="0"/>
              <a:t>	</a:t>
            </a:r>
            <a:r>
              <a:rPr lang="en-US" altLang="zh-CN" sz="1200" b="1" dirty="0" smtClean="0">
                <a:solidFill>
                  <a:srgbClr val="FFFFFF"/>
                </a:solidFill>
                <a:latin typeface="微软雅黑" pitchFamily="18" charset="0"/>
                <a:cs typeface="微软雅黑" pitchFamily="18" charset="0"/>
              </a:rPr>
              <a:t>深圳同城支付</a:t>
            </a:r>
          </a:p>
        </p:txBody>
      </p:sp>
      <p:sp>
        <p:nvSpPr>
          <p:cNvPr id="9" name="TextBox 1"/>
          <p:cNvSpPr txBox="1"/>
          <p:nvPr/>
        </p:nvSpPr>
        <p:spPr>
          <a:xfrm>
            <a:off x="4826000" y="3556000"/>
            <a:ext cx="609600" cy="190500"/>
          </a:xfrm>
          <a:prstGeom prst="rect">
            <a:avLst/>
          </a:prstGeom>
          <a:noFill/>
        </p:spPr>
        <p:txBody>
          <a:bodyPr wrap="none" lIns="0" tIns="0" rIns="0" rtlCol="0">
            <a:spAutoFit/>
          </a:bodyPr>
          <a:lstStyle/>
          <a:p>
            <a:pPr>
              <a:lnSpc>
                <a:spcPts val="1500"/>
              </a:lnSpc>
              <a:tabLst/>
            </a:pPr>
            <a:r>
              <a:rPr lang="en-US" altLang="zh-CN" sz="1200" b="1" dirty="0" smtClean="0">
                <a:solidFill>
                  <a:srgbClr val="FFFFFF"/>
                </a:solidFill>
                <a:latin typeface="微软雅黑" pitchFamily="18" charset="0"/>
                <a:cs typeface="微软雅黑" pitchFamily="18" charset="0"/>
              </a:rPr>
              <a:t>超级网银</a:t>
            </a:r>
          </a:p>
        </p:txBody>
      </p:sp>
      <p:sp>
        <p:nvSpPr>
          <p:cNvPr id="10" name="TextBox 1"/>
          <p:cNvSpPr txBox="1"/>
          <p:nvPr/>
        </p:nvSpPr>
        <p:spPr>
          <a:xfrm>
            <a:off x="4826000" y="4114800"/>
            <a:ext cx="622300" cy="711200"/>
          </a:xfrm>
          <a:prstGeom prst="rect">
            <a:avLst/>
          </a:prstGeom>
          <a:noFill/>
        </p:spPr>
        <p:txBody>
          <a:bodyPr wrap="none" lIns="0" tIns="0" rIns="0" rtlCol="0">
            <a:spAutoFit/>
          </a:bodyPr>
          <a:lstStyle/>
          <a:p>
            <a:pPr>
              <a:lnSpc>
                <a:spcPts val="1500"/>
              </a:lnSpc>
              <a:tabLst>
                <a:tab pos="25400" algn="l"/>
              </a:tabLst>
            </a:pPr>
            <a:r>
              <a:rPr lang="en-US" altLang="zh-CN" sz="1200" b="1" dirty="0" smtClean="0">
                <a:solidFill>
                  <a:srgbClr val="FFFFFF"/>
                </a:solidFill>
                <a:latin typeface="微软雅黑" pitchFamily="18" charset="0"/>
                <a:cs typeface="微软雅黑" pitchFamily="18" charset="0"/>
              </a:rPr>
              <a:t>中国银联</a:t>
            </a:r>
          </a:p>
          <a:p>
            <a:pPr>
              <a:lnSpc>
                <a:spcPts val="1000"/>
              </a:lnSpc>
            </a:pPr>
            <a:endParaRPr lang="en-US" altLang="zh-CN" dirty="0" smtClean="0"/>
          </a:p>
          <a:p>
            <a:pPr>
              <a:lnSpc>
                <a:spcPts val="1000"/>
              </a:lnSpc>
            </a:pPr>
            <a:endParaRPr lang="en-US" altLang="zh-CN" dirty="0" smtClean="0"/>
          </a:p>
          <a:p>
            <a:pPr>
              <a:lnSpc>
                <a:spcPts val="2000"/>
              </a:lnSpc>
              <a:tabLst>
                <a:tab pos="25400" algn="l"/>
              </a:tabLst>
            </a:pPr>
            <a:r>
              <a:rPr lang="en-US" altLang="zh-CN" dirty="0" smtClean="0"/>
              <a:t>	</a:t>
            </a:r>
            <a:r>
              <a:rPr lang="en-US" altLang="zh-CN" sz="1200" b="1" dirty="0" smtClean="0">
                <a:solidFill>
                  <a:srgbClr val="FFFFFF"/>
                </a:solidFill>
                <a:latin typeface="微软雅黑" pitchFamily="18" charset="0"/>
                <a:cs typeface="微软雅黑" pitchFamily="18" charset="0"/>
              </a:rPr>
              <a:t>平安银行</a:t>
            </a:r>
          </a:p>
        </p:txBody>
      </p:sp>
      <p:sp>
        <p:nvSpPr>
          <p:cNvPr id="11" name="TextBox 1"/>
          <p:cNvSpPr txBox="1"/>
          <p:nvPr/>
        </p:nvSpPr>
        <p:spPr>
          <a:xfrm>
            <a:off x="2997200" y="3708400"/>
            <a:ext cx="558800" cy="177800"/>
          </a:xfrm>
          <a:prstGeom prst="rect">
            <a:avLst/>
          </a:prstGeom>
          <a:noFill/>
        </p:spPr>
        <p:txBody>
          <a:bodyPr wrap="none" lIns="0" tIns="0" rIns="0" rtlCol="0">
            <a:spAutoFit/>
          </a:bodyPr>
          <a:lstStyle/>
          <a:p>
            <a:pPr>
              <a:lnSpc>
                <a:spcPts val="1400"/>
              </a:lnSpc>
              <a:tabLst/>
            </a:pPr>
            <a:r>
              <a:rPr lang="en-US" altLang="zh-CN" sz="1103" b="1" dirty="0" smtClean="0">
                <a:solidFill>
                  <a:srgbClr val="000000"/>
                </a:solidFill>
                <a:latin typeface="微软雅黑" pitchFamily="18" charset="0"/>
                <a:cs typeface="微软雅黑" pitchFamily="18" charset="0"/>
              </a:rPr>
              <a:t>电商平台</a:t>
            </a:r>
          </a:p>
        </p:txBody>
      </p:sp>
      <p:sp>
        <p:nvSpPr>
          <p:cNvPr id="12" name="TextBox 1"/>
          <p:cNvSpPr txBox="1"/>
          <p:nvPr/>
        </p:nvSpPr>
        <p:spPr>
          <a:xfrm>
            <a:off x="3784600" y="3289300"/>
            <a:ext cx="304800" cy="190500"/>
          </a:xfrm>
          <a:prstGeom prst="rect">
            <a:avLst/>
          </a:prstGeom>
          <a:noFill/>
        </p:spPr>
        <p:txBody>
          <a:bodyPr wrap="none" lIns="0" tIns="0" rIns="0" rtlCol="0">
            <a:spAutoFit/>
          </a:bodyPr>
          <a:lstStyle/>
          <a:p>
            <a:pPr>
              <a:lnSpc>
                <a:spcPts val="1500"/>
              </a:lnSpc>
              <a:tabLst/>
            </a:pPr>
            <a:r>
              <a:rPr lang="en-US" altLang="zh-CN" sz="1202" dirty="0" smtClean="0">
                <a:solidFill>
                  <a:srgbClr val="000000"/>
                </a:solidFill>
                <a:latin typeface="微软雅黑" pitchFamily="18" charset="0"/>
                <a:cs typeface="微软雅黑" pitchFamily="18" charset="0"/>
              </a:rPr>
              <a:t>提现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457200" y="3136900"/>
            <a:ext cx="14351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买/卖方注册平台会员</a:t>
            </a:r>
          </a:p>
        </p:txBody>
      </p:sp>
      <p:sp>
        <p:nvSpPr>
          <p:cNvPr id="3" name="TextBox 1"/>
          <p:cNvSpPr txBox="1"/>
          <p:nvPr/>
        </p:nvSpPr>
        <p:spPr>
          <a:xfrm>
            <a:off x="2146300" y="3149600"/>
            <a:ext cx="19812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买方选择商品下单并预付货款</a:t>
            </a:r>
          </a:p>
        </p:txBody>
      </p:sp>
      <p:sp>
        <p:nvSpPr>
          <p:cNvPr id="4" name="TextBox 1"/>
          <p:cNvSpPr txBox="1"/>
          <p:nvPr/>
        </p:nvSpPr>
        <p:spPr>
          <a:xfrm>
            <a:off x="4330700" y="3149600"/>
            <a:ext cx="15240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卖方在规定时间内发货</a:t>
            </a:r>
          </a:p>
        </p:txBody>
      </p:sp>
      <p:sp>
        <p:nvSpPr>
          <p:cNvPr id="5" name="TextBox 1"/>
          <p:cNvSpPr txBox="1"/>
          <p:nvPr/>
        </p:nvSpPr>
        <p:spPr>
          <a:xfrm>
            <a:off x="1143000" y="1854200"/>
            <a:ext cx="711200" cy="228600"/>
          </a:xfrm>
          <a:prstGeom prst="rect">
            <a:avLst/>
          </a:prstGeom>
          <a:noFill/>
        </p:spPr>
        <p:txBody>
          <a:bodyPr wrap="none" lIns="0" tIns="0" rIns="0" rtlCol="0">
            <a:spAutoFit/>
          </a:bodyPr>
          <a:lstStyle/>
          <a:p>
            <a:pPr>
              <a:lnSpc>
                <a:spcPts val="1800"/>
              </a:lnSpc>
              <a:tabLst/>
            </a:pPr>
            <a:r>
              <a:rPr lang="en-US" altLang="zh-CN" sz="1403" b="1" dirty="0" smtClean="0">
                <a:solidFill>
                  <a:srgbClr val="FFFFFF"/>
                </a:solidFill>
                <a:latin typeface="微软雅黑" pitchFamily="18" charset="0"/>
                <a:cs typeface="微软雅黑" pitchFamily="18" charset="0"/>
              </a:rPr>
              <a:t>交易准备</a:t>
            </a:r>
          </a:p>
        </p:txBody>
      </p:sp>
      <p:sp>
        <p:nvSpPr>
          <p:cNvPr id="6" name="TextBox 1"/>
          <p:cNvSpPr txBox="1"/>
          <p:nvPr/>
        </p:nvSpPr>
        <p:spPr>
          <a:xfrm>
            <a:off x="3606800" y="1854200"/>
            <a:ext cx="889000" cy="228600"/>
          </a:xfrm>
          <a:prstGeom prst="rect">
            <a:avLst/>
          </a:prstGeom>
          <a:noFill/>
        </p:spPr>
        <p:txBody>
          <a:bodyPr wrap="none" lIns="0" tIns="0" rIns="0" rtlCol="0">
            <a:spAutoFit/>
          </a:bodyPr>
          <a:lstStyle/>
          <a:p>
            <a:pPr>
              <a:lnSpc>
                <a:spcPts val="1800"/>
              </a:lnSpc>
              <a:tabLst/>
            </a:pPr>
            <a:r>
              <a:rPr lang="en-US" altLang="zh-CN" sz="1403" b="1" dirty="0" smtClean="0">
                <a:solidFill>
                  <a:srgbClr val="FFFFFF"/>
                </a:solidFill>
                <a:latin typeface="微软雅黑" pitchFamily="18" charset="0"/>
                <a:cs typeface="微软雅黑" pitchFamily="18" charset="0"/>
              </a:rPr>
              <a:t>交易进行中</a:t>
            </a:r>
          </a:p>
        </p:txBody>
      </p:sp>
      <p:sp>
        <p:nvSpPr>
          <p:cNvPr id="7" name="TextBox 1"/>
          <p:cNvSpPr txBox="1"/>
          <p:nvPr/>
        </p:nvSpPr>
        <p:spPr>
          <a:xfrm>
            <a:off x="5994400" y="1854200"/>
            <a:ext cx="711200" cy="228600"/>
          </a:xfrm>
          <a:prstGeom prst="rect">
            <a:avLst/>
          </a:prstGeom>
          <a:noFill/>
        </p:spPr>
        <p:txBody>
          <a:bodyPr wrap="none" lIns="0" tIns="0" rIns="0" rtlCol="0">
            <a:spAutoFit/>
          </a:bodyPr>
          <a:lstStyle/>
          <a:p>
            <a:pPr>
              <a:lnSpc>
                <a:spcPts val="1800"/>
              </a:lnSpc>
              <a:tabLst/>
            </a:pPr>
            <a:r>
              <a:rPr lang="en-US" altLang="zh-CN" sz="1403" b="1" dirty="0" smtClean="0">
                <a:solidFill>
                  <a:srgbClr val="FFFFFF"/>
                </a:solidFill>
                <a:latin typeface="微软雅黑" pitchFamily="18" charset="0"/>
                <a:cs typeface="微软雅黑" pitchFamily="18" charset="0"/>
              </a:rPr>
              <a:t>交易确认</a:t>
            </a:r>
          </a:p>
        </p:txBody>
      </p:sp>
      <p:sp>
        <p:nvSpPr>
          <p:cNvPr id="8" name="TextBox 1"/>
          <p:cNvSpPr txBox="1"/>
          <p:nvPr/>
        </p:nvSpPr>
        <p:spPr>
          <a:xfrm>
            <a:off x="7429500" y="1854200"/>
            <a:ext cx="711200" cy="228600"/>
          </a:xfrm>
          <a:prstGeom prst="rect">
            <a:avLst/>
          </a:prstGeom>
          <a:noFill/>
        </p:spPr>
        <p:txBody>
          <a:bodyPr wrap="none" lIns="0" tIns="0" rIns="0" rtlCol="0">
            <a:spAutoFit/>
          </a:bodyPr>
          <a:lstStyle/>
          <a:p>
            <a:pPr>
              <a:lnSpc>
                <a:spcPts val="1800"/>
              </a:lnSpc>
              <a:tabLst/>
            </a:pPr>
            <a:r>
              <a:rPr lang="en-US" altLang="zh-CN" sz="1403" b="1" dirty="0" smtClean="0">
                <a:solidFill>
                  <a:srgbClr val="FFFFFF"/>
                </a:solidFill>
                <a:latin typeface="微软雅黑" pitchFamily="18" charset="0"/>
                <a:cs typeface="微软雅黑" pitchFamily="18" charset="0"/>
              </a:rPr>
              <a:t>交易结束</a:t>
            </a:r>
          </a:p>
        </p:txBody>
      </p:sp>
      <p:sp>
        <p:nvSpPr>
          <p:cNvPr id="9" name="TextBox 1"/>
          <p:cNvSpPr txBox="1"/>
          <p:nvPr/>
        </p:nvSpPr>
        <p:spPr>
          <a:xfrm>
            <a:off x="6121400" y="3124200"/>
            <a:ext cx="1219200" cy="3810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买方收到商品并确</a:t>
            </a:r>
          </a:p>
          <a:p>
            <a:pPr>
              <a:lnSpc>
                <a:spcPts val="1400"/>
              </a:lnSpc>
              <a:tabLst/>
            </a:pPr>
            <a:r>
              <a:rPr lang="en-US" altLang="zh-CN" sz="1200" dirty="0" smtClean="0">
                <a:solidFill>
                  <a:srgbClr val="000000"/>
                </a:solidFill>
                <a:latin typeface="微软雅黑" pitchFamily="18" charset="0"/>
                <a:cs typeface="微软雅黑" pitchFamily="18" charset="0"/>
              </a:rPr>
              <a:t>认支付货款</a:t>
            </a:r>
          </a:p>
        </p:txBody>
      </p:sp>
      <p:sp>
        <p:nvSpPr>
          <p:cNvPr id="10" name="TextBox 1"/>
          <p:cNvSpPr txBox="1"/>
          <p:nvPr/>
        </p:nvSpPr>
        <p:spPr>
          <a:xfrm>
            <a:off x="7670800" y="3124200"/>
            <a:ext cx="1371600" cy="190500"/>
          </a:xfrm>
          <a:prstGeom prst="rect">
            <a:avLst/>
          </a:prstGeom>
          <a:noFill/>
        </p:spPr>
        <p:txBody>
          <a:bodyPr wrap="none" lIns="0" tIns="0" rIns="0" rtlCol="0">
            <a:spAutoFit/>
          </a:bodyPr>
          <a:lstStyle/>
          <a:p>
            <a:pPr>
              <a:lnSpc>
                <a:spcPts val="1500"/>
              </a:lnSpc>
              <a:tabLst/>
            </a:pPr>
            <a:r>
              <a:rPr lang="en-US" altLang="zh-CN" sz="1200" dirty="0" smtClean="0">
                <a:solidFill>
                  <a:srgbClr val="000000"/>
                </a:solidFill>
                <a:latin typeface="微软雅黑" pitchFamily="18" charset="0"/>
                <a:cs typeface="微软雅黑" pitchFamily="18" charset="0"/>
              </a:rPr>
              <a:t>卖方货款到账并提现</a:t>
            </a:r>
          </a:p>
        </p:txBody>
      </p:sp>
      <p:sp>
        <p:nvSpPr>
          <p:cNvPr id="11" name="TextBox 1"/>
          <p:cNvSpPr txBox="1"/>
          <p:nvPr/>
        </p:nvSpPr>
        <p:spPr>
          <a:xfrm>
            <a:off x="88900" y="2514600"/>
            <a:ext cx="177800" cy="584200"/>
          </a:xfrm>
          <a:prstGeom prst="rect">
            <a:avLst/>
          </a:prstGeom>
          <a:noFill/>
        </p:spPr>
        <p:txBody>
          <a:bodyPr wrap="none" lIns="0" tIns="0" rIns="0" rtlCol="0">
            <a:spAutoFit/>
          </a:bodyPr>
          <a:lstStyle/>
          <a:p>
            <a:pPr>
              <a:lnSpc>
                <a:spcPts val="1800"/>
              </a:lnSpc>
              <a:tabLst/>
            </a:pPr>
            <a:r>
              <a:rPr lang="en-US" altLang="zh-CN" sz="1403" b="1" dirty="0" smtClean="0">
                <a:solidFill>
                  <a:srgbClr val="000000"/>
                </a:solidFill>
                <a:latin typeface="微软雅黑" pitchFamily="18" charset="0"/>
                <a:cs typeface="微软雅黑" pitchFamily="18" charset="0"/>
              </a:rPr>
              <a:t>平</a:t>
            </a:r>
          </a:p>
          <a:p>
            <a:pPr>
              <a:lnSpc>
                <a:spcPts val="1400"/>
              </a:lnSpc>
              <a:tabLst/>
            </a:pPr>
            <a:r>
              <a:rPr lang="en-US" altLang="zh-CN" sz="1403" b="1" dirty="0" smtClean="0">
                <a:solidFill>
                  <a:srgbClr val="000000"/>
                </a:solidFill>
                <a:latin typeface="微软雅黑" pitchFamily="18" charset="0"/>
                <a:cs typeface="微软雅黑" pitchFamily="18" charset="0"/>
              </a:rPr>
              <a:t>台</a:t>
            </a:r>
          </a:p>
          <a:p>
            <a:pPr>
              <a:lnSpc>
                <a:spcPts val="1400"/>
              </a:lnSpc>
              <a:tabLst/>
            </a:pPr>
            <a:r>
              <a:rPr lang="en-US" altLang="zh-CN" sz="1403" b="1" dirty="0" smtClean="0">
                <a:solidFill>
                  <a:srgbClr val="000000"/>
                </a:solidFill>
                <a:latin typeface="微软雅黑" pitchFamily="18" charset="0"/>
                <a:cs typeface="微软雅黑" pitchFamily="18" charset="0"/>
              </a:rPr>
              <a:t>端</a:t>
            </a:r>
          </a:p>
        </p:txBody>
      </p:sp>
      <p:sp>
        <p:nvSpPr>
          <p:cNvPr id="12" name="TextBox 1"/>
          <p:cNvSpPr txBox="1"/>
          <p:nvPr/>
        </p:nvSpPr>
        <p:spPr>
          <a:xfrm>
            <a:off x="88900" y="4419600"/>
            <a:ext cx="177800" cy="584200"/>
          </a:xfrm>
          <a:prstGeom prst="rect">
            <a:avLst/>
          </a:prstGeom>
          <a:noFill/>
        </p:spPr>
        <p:txBody>
          <a:bodyPr wrap="none" lIns="0" tIns="0" rIns="0" rtlCol="0">
            <a:spAutoFit/>
          </a:bodyPr>
          <a:lstStyle/>
          <a:p>
            <a:pPr>
              <a:lnSpc>
                <a:spcPts val="1800"/>
              </a:lnSpc>
              <a:tabLst/>
            </a:pPr>
            <a:r>
              <a:rPr lang="en-US" altLang="zh-CN" sz="1403" b="1" dirty="0" smtClean="0">
                <a:solidFill>
                  <a:srgbClr val="000000"/>
                </a:solidFill>
                <a:latin typeface="微软雅黑" pitchFamily="18" charset="0"/>
                <a:cs typeface="微软雅黑" pitchFamily="18" charset="0"/>
              </a:rPr>
              <a:t>银</a:t>
            </a:r>
          </a:p>
          <a:p>
            <a:pPr>
              <a:lnSpc>
                <a:spcPts val="1400"/>
              </a:lnSpc>
              <a:tabLst/>
            </a:pPr>
            <a:r>
              <a:rPr lang="en-US" altLang="zh-CN" sz="1403" b="1" dirty="0" smtClean="0">
                <a:solidFill>
                  <a:srgbClr val="000000"/>
                </a:solidFill>
                <a:latin typeface="微软雅黑" pitchFamily="18" charset="0"/>
                <a:cs typeface="微软雅黑" pitchFamily="18" charset="0"/>
              </a:rPr>
              <a:t>行</a:t>
            </a:r>
          </a:p>
          <a:p>
            <a:pPr>
              <a:lnSpc>
                <a:spcPts val="1400"/>
              </a:lnSpc>
              <a:tabLst/>
            </a:pPr>
            <a:r>
              <a:rPr lang="en-US" altLang="zh-CN" sz="1403" b="1" dirty="0" smtClean="0">
                <a:solidFill>
                  <a:srgbClr val="000000"/>
                </a:solidFill>
                <a:latin typeface="微软雅黑" pitchFamily="18" charset="0"/>
                <a:cs typeface="微软雅黑" pitchFamily="18" charset="0"/>
              </a:rPr>
              <a:t>端</a:t>
            </a:r>
          </a:p>
        </p:txBody>
      </p:sp>
      <p:sp>
        <p:nvSpPr>
          <p:cNvPr id="13" name="TextBox 1"/>
          <p:cNvSpPr txBox="1"/>
          <p:nvPr/>
        </p:nvSpPr>
        <p:spPr>
          <a:xfrm>
            <a:off x="508000" y="4038600"/>
            <a:ext cx="38100" cy="139700"/>
          </a:xfrm>
          <a:prstGeom prst="rect">
            <a:avLst/>
          </a:prstGeom>
          <a:noFill/>
        </p:spPr>
        <p:txBody>
          <a:bodyPr wrap="none" lIns="0" tIns="0" rIns="0" rtlCol="0">
            <a:spAutoFit/>
          </a:bodyPr>
          <a:lstStyle/>
          <a:p>
            <a:pPr>
              <a:lnSpc>
                <a:spcPts val="1100"/>
              </a:lnSpc>
              <a:tabLst/>
            </a:pPr>
            <a:r>
              <a:rPr lang="en-US" altLang="zh-CN" sz="996" dirty="0" smtClean="0">
                <a:solidFill>
                  <a:srgbClr val="000000"/>
                </a:solidFill>
                <a:latin typeface="Times New Roman" pitchFamily="18" charset="0"/>
                <a:cs typeface="Times New Roman" pitchFamily="18" charset="0"/>
              </a:rPr>
              <a:t>•</a:t>
            </a:r>
          </a:p>
        </p:txBody>
      </p:sp>
      <p:sp>
        <p:nvSpPr>
          <p:cNvPr id="14" name="TextBox 1"/>
          <p:cNvSpPr txBox="1"/>
          <p:nvPr/>
        </p:nvSpPr>
        <p:spPr>
          <a:xfrm>
            <a:off x="685800" y="4025900"/>
            <a:ext cx="1384300" cy="1651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支持企业商户和个人商户</a:t>
            </a:r>
          </a:p>
        </p:txBody>
      </p:sp>
      <p:sp>
        <p:nvSpPr>
          <p:cNvPr id="15" name="TextBox 1"/>
          <p:cNvSpPr txBox="1"/>
          <p:nvPr/>
        </p:nvSpPr>
        <p:spPr>
          <a:xfrm>
            <a:off x="508000" y="4521200"/>
            <a:ext cx="38100" cy="825500"/>
          </a:xfrm>
          <a:prstGeom prst="rect">
            <a:avLst/>
          </a:prstGeom>
          <a:noFill/>
        </p:spPr>
        <p:txBody>
          <a:bodyPr wrap="none" lIns="0" tIns="0" rIns="0" rtlCol="0">
            <a:spAutoFit/>
          </a:bodyPr>
          <a:lstStyle/>
          <a:p>
            <a:pPr>
              <a:lnSpc>
                <a:spcPts val="1100"/>
              </a:lnSpc>
              <a:tabLst/>
            </a:pPr>
            <a:r>
              <a:rPr lang="en-US" altLang="zh-CN" sz="996" dirty="0" smtClean="0">
                <a:solidFill>
                  <a:srgbClr val="000000"/>
                </a:solidFill>
                <a:latin typeface="Times New Roman" pitchFamily="18" charset="0"/>
                <a:cs typeface="Times New Roman" pitchFamily="18" charset="0"/>
              </a:rPr>
              <a:t>•</a:t>
            </a:r>
          </a:p>
          <a:p>
            <a:pPr>
              <a:lnSpc>
                <a:spcPts val="1700"/>
              </a:lnSpc>
              <a:tabLst/>
            </a:pPr>
            <a:r>
              <a:rPr lang="en-US" altLang="zh-CN" sz="996"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1600"/>
              </a:lnSpc>
              <a:tabLst/>
            </a:pPr>
            <a:r>
              <a:rPr lang="en-US" altLang="zh-CN" sz="996" dirty="0" smtClean="0">
                <a:solidFill>
                  <a:srgbClr val="000000"/>
                </a:solidFill>
                <a:latin typeface="Times New Roman" pitchFamily="18" charset="0"/>
                <a:cs typeface="Times New Roman" pitchFamily="18" charset="0"/>
              </a:rPr>
              <a:t>•</a:t>
            </a:r>
          </a:p>
        </p:txBody>
      </p:sp>
      <p:sp>
        <p:nvSpPr>
          <p:cNvPr id="16" name="TextBox 1"/>
          <p:cNvSpPr txBox="1"/>
          <p:nvPr/>
        </p:nvSpPr>
        <p:spPr>
          <a:xfrm>
            <a:off x="685800" y="4279900"/>
            <a:ext cx="1435100" cy="10795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开立分账户</a:t>
            </a:r>
          </a:p>
          <a:p>
            <a:pPr>
              <a:lnSpc>
                <a:spcPts val="1800"/>
              </a:lnSpc>
              <a:tabLst/>
            </a:pPr>
            <a:r>
              <a:rPr lang="en-US" altLang="zh-CN" sz="996" dirty="0" smtClean="0">
                <a:solidFill>
                  <a:srgbClr val="000000"/>
                </a:solidFill>
                <a:latin typeface="微软雅黑" pitchFamily="18" charset="0"/>
                <a:cs typeface="微软雅黑" pitchFamily="18" charset="0"/>
              </a:rPr>
              <a:t>提供个人及企业身份核实</a:t>
            </a:r>
          </a:p>
          <a:p>
            <a:pPr>
              <a:lnSpc>
                <a:spcPts val="1800"/>
              </a:lnSpc>
              <a:tabLst/>
            </a:pPr>
            <a:r>
              <a:rPr lang="en-US" altLang="zh-CN" sz="996" dirty="0" smtClean="0">
                <a:solidFill>
                  <a:srgbClr val="000000"/>
                </a:solidFill>
                <a:latin typeface="微软雅黑" pitchFamily="18" charset="0"/>
                <a:cs typeface="微软雅黑" pitchFamily="18" charset="0"/>
              </a:rPr>
              <a:t>支持同行/</a:t>
            </a:r>
            <a:r>
              <a:rPr lang="en-US" altLang="zh-CN" sz="996" dirty="0" smtClean="0">
                <a:latin typeface="Times New Roman" pitchFamily="18" charset="0"/>
                <a:cs typeface="Times New Roman" pitchFamily="18" charset="0"/>
              </a:rPr>
              <a:t> </a:t>
            </a:r>
            <a:r>
              <a:rPr lang="en-US" altLang="zh-CN" sz="996" dirty="0" smtClean="0">
                <a:solidFill>
                  <a:srgbClr val="000000"/>
                </a:solidFill>
                <a:latin typeface="微软雅黑" pitchFamily="18" charset="0"/>
                <a:cs typeface="微软雅黑" pitchFamily="18" charset="0"/>
              </a:rPr>
              <a:t>他行</a:t>
            </a:r>
            <a:r>
              <a:rPr lang="en-US" altLang="zh-CN" sz="996" b="1" dirty="0" smtClean="0">
                <a:solidFill>
                  <a:srgbClr val="000000"/>
                </a:solidFill>
                <a:latin typeface="微软雅黑" pitchFamily="18" charset="0"/>
                <a:cs typeface="微软雅黑" pitchFamily="18" charset="0"/>
              </a:rPr>
              <a:t>同名账户</a:t>
            </a:r>
          </a:p>
          <a:p>
            <a:pPr>
              <a:lnSpc>
                <a:spcPts val="1800"/>
              </a:lnSpc>
              <a:tabLst/>
            </a:pPr>
            <a:r>
              <a:rPr lang="en-US" altLang="zh-CN" sz="996" dirty="0" smtClean="0">
                <a:solidFill>
                  <a:srgbClr val="000000"/>
                </a:solidFill>
                <a:latin typeface="微软雅黑" pitchFamily="18" charset="0"/>
                <a:cs typeface="微软雅黑" pitchFamily="18" charset="0"/>
              </a:rPr>
              <a:t>绑定</a:t>
            </a:r>
          </a:p>
          <a:p>
            <a:pPr>
              <a:lnSpc>
                <a:spcPts val="1800"/>
              </a:lnSpc>
              <a:tabLst/>
            </a:pPr>
            <a:r>
              <a:rPr lang="en-US" altLang="zh-CN" sz="996" dirty="0" smtClean="0">
                <a:solidFill>
                  <a:srgbClr val="000000"/>
                </a:solidFill>
                <a:latin typeface="微软雅黑" pitchFamily="18" charset="0"/>
                <a:cs typeface="微软雅黑" pitchFamily="18" charset="0"/>
              </a:rPr>
              <a:t>提供银联/小额鉴权，验证</a:t>
            </a:r>
          </a:p>
        </p:txBody>
      </p:sp>
      <p:sp>
        <p:nvSpPr>
          <p:cNvPr id="17" name="TextBox 1"/>
          <p:cNvSpPr txBox="1"/>
          <p:nvPr/>
        </p:nvSpPr>
        <p:spPr>
          <a:xfrm>
            <a:off x="685800" y="5397500"/>
            <a:ext cx="622300" cy="1651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账户真实性</a:t>
            </a:r>
          </a:p>
        </p:txBody>
      </p:sp>
      <p:sp>
        <p:nvSpPr>
          <p:cNvPr id="18" name="TextBox 1"/>
          <p:cNvSpPr txBox="1"/>
          <p:nvPr/>
        </p:nvSpPr>
        <p:spPr>
          <a:xfrm>
            <a:off x="2374900" y="4025900"/>
            <a:ext cx="1511300" cy="1651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支持</a:t>
            </a:r>
            <a:r>
              <a:rPr lang="en-US" altLang="zh-CN" sz="996" b="1" dirty="0" smtClean="0">
                <a:solidFill>
                  <a:srgbClr val="000000"/>
                </a:solidFill>
                <a:latin typeface="微软雅黑" pitchFamily="18" charset="0"/>
                <a:cs typeface="微软雅黑" pitchFamily="18" charset="0"/>
              </a:rPr>
              <a:t>多类型交易支付</a:t>
            </a:r>
            <a:r>
              <a:rPr lang="en-US" altLang="zh-CN" sz="996" dirty="0" smtClean="0">
                <a:solidFill>
                  <a:srgbClr val="000000"/>
                </a:solidFill>
                <a:latin typeface="微软雅黑" pitchFamily="18" charset="0"/>
                <a:cs typeface="微软雅黑" pitchFamily="18" charset="0"/>
              </a:rPr>
              <a:t>模式：</a:t>
            </a:r>
          </a:p>
        </p:txBody>
      </p:sp>
      <p:sp>
        <p:nvSpPr>
          <p:cNvPr id="19" name="TextBox 1"/>
          <p:cNvSpPr txBox="1"/>
          <p:nvPr/>
        </p:nvSpPr>
        <p:spPr>
          <a:xfrm>
            <a:off x="2374900" y="4305300"/>
            <a:ext cx="38100" cy="1054100"/>
          </a:xfrm>
          <a:prstGeom prst="rect">
            <a:avLst/>
          </a:prstGeom>
          <a:noFill/>
        </p:spPr>
        <p:txBody>
          <a:bodyPr wrap="none" lIns="0" tIns="0" rIns="0" rtlCol="0">
            <a:spAutoFit/>
          </a:bodyPr>
          <a:lstStyle/>
          <a:p>
            <a:pPr>
              <a:lnSpc>
                <a:spcPts val="1100"/>
              </a:lnSpc>
              <a:tabLst/>
            </a:pPr>
            <a:r>
              <a:rPr lang="en-US" altLang="zh-CN" sz="996" dirty="0" smtClean="0">
                <a:solidFill>
                  <a:srgbClr val="000000"/>
                </a:solidFill>
                <a:latin typeface="Times New Roman" pitchFamily="18" charset="0"/>
                <a:cs typeface="Times New Roman" pitchFamily="18" charset="0"/>
              </a:rPr>
              <a:t>•</a:t>
            </a:r>
          </a:p>
          <a:p>
            <a:pPr>
              <a:lnSpc>
                <a:spcPts val="1700"/>
              </a:lnSpc>
              <a:tabLst/>
            </a:pPr>
            <a:r>
              <a:rPr lang="en-US" altLang="zh-CN" sz="996" dirty="0" smtClean="0">
                <a:solidFill>
                  <a:srgbClr val="000000"/>
                </a:solidFill>
                <a:latin typeface="Times New Roman" pitchFamily="18" charset="0"/>
                <a:cs typeface="Times New Roman" pitchFamily="18" charset="0"/>
              </a:rPr>
              <a:t>•</a:t>
            </a:r>
          </a:p>
          <a:p>
            <a:pPr>
              <a:lnSpc>
                <a:spcPts val="1800"/>
              </a:lnSpc>
              <a:tabLst/>
            </a:pPr>
            <a:r>
              <a:rPr lang="en-US" altLang="zh-CN" sz="996" dirty="0" smtClean="0">
                <a:solidFill>
                  <a:srgbClr val="000000"/>
                </a:solidFill>
                <a:latin typeface="Times New Roman" pitchFamily="18" charset="0"/>
                <a:cs typeface="Times New Roman" pitchFamily="18" charset="0"/>
              </a:rPr>
              <a:t>•</a:t>
            </a:r>
          </a:p>
          <a:p>
            <a:pPr>
              <a:lnSpc>
                <a:spcPts val="1700"/>
              </a:lnSpc>
              <a:tabLst/>
            </a:pPr>
            <a:r>
              <a:rPr lang="en-US" altLang="zh-CN" sz="996" dirty="0" smtClean="0">
                <a:solidFill>
                  <a:srgbClr val="000000"/>
                </a:solidFill>
                <a:latin typeface="Times New Roman" pitchFamily="18" charset="0"/>
                <a:cs typeface="Times New Roman" pitchFamily="18" charset="0"/>
              </a:rPr>
              <a:t>•</a:t>
            </a:r>
          </a:p>
          <a:p>
            <a:pPr>
              <a:lnSpc>
                <a:spcPts val="1700"/>
              </a:lnSpc>
              <a:tabLst/>
            </a:pPr>
            <a:r>
              <a:rPr lang="en-US" altLang="zh-CN" sz="996" dirty="0" smtClean="0">
                <a:solidFill>
                  <a:srgbClr val="000000"/>
                </a:solidFill>
                <a:latin typeface="Times New Roman" pitchFamily="18" charset="0"/>
                <a:cs typeface="Times New Roman" pitchFamily="18" charset="0"/>
              </a:rPr>
              <a:t>•</a:t>
            </a:r>
          </a:p>
        </p:txBody>
      </p:sp>
      <p:sp>
        <p:nvSpPr>
          <p:cNvPr id="20" name="TextBox 1"/>
          <p:cNvSpPr txBox="1"/>
          <p:nvPr/>
        </p:nvSpPr>
        <p:spPr>
          <a:xfrm>
            <a:off x="2540000" y="4279900"/>
            <a:ext cx="3162300" cy="10795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余额支付：客户预先充值，利用充值资金进行支付</a:t>
            </a:r>
          </a:p>
          <a:p>
            <a:pPr>
              <a:lnSpc>
                <a:spcPts val="1800"/>
              </a:lnSpc>
              <a:tabLst/>
            </a:pPr>
            <a:r>
              <a:rPr lang="en-US" altLang="zh-CN" sz="996" dirty="0" smtClean="0">
                <a:solidFill>
                  <a:srgbClr val="000000"/>
                </a:solidFill>
                <a:latin typeface="微软雅黑" pitchFamily="18" charset="0"/>
                <a:cs typeface="微软雅黑" pitchFamily="18" charset="0"/>
              </a:rPr>
              <a:t>直接支付：客户不预先充值，直接通过支付通道发起支付</a:t>
            </a:r>
          </a:p>
          <a:p>
            <a:pPr>
              <a:lnSpc>
                <a:spcPts val="1800"/>
              </a:lnSpc>
              <a:tabLst/>
            </a:pPr>
            <a:r>
              <a:rPr lang="en-US" altLang="zh-CN" sz="996" dirty="0" smtClean="0">
                <a:solidFill>
                  <a:srgbClr val="000000"/>
                </a:solidFill>
                <a:latin typeface="微软雅黑" pitchFamily="18" charset="0"/>
                <a:cs typeface="微软雅黑" pitchFamily="18" charset="0"/>
              </a:rPr>
              <a:t>担保支付：客户支付资金先进入担保子账户进行冻结</a:t>
            </a:r>
          </a:p>
          <a:p>
            <a:pPr>
              <a:lnSpc>
                <a:spcPts val="1800"/>
              </a:lnSpc>
              <a:tabLst/>
            </a:pPr>
            <a:r>
              <a:rPr lang="en-US" altLang="zh-CN" sz="996" dirty="0" smtClean="0">
                <a:solidFill>
                  <a:srgbClr val="000000"/>
                </a:solidFill>
                <a:latin typeface="微软雅黑" pitchFamily="18" charset="0"/>
                <a:cs typeface="微软雅黑" pitchFamily="18" charset="0"/>
              </a:rPr>
              <a:t>无担保支付：客户支付资金直接进入收款方分账户</a:t>
            </a:r>
          </a:p>
          <a:p>
            <a:pPr>
              <a:lnSpc>
                <a:spcPts val="1800"/>
              </a:lnSpc>
              <a:tabLst/>
            </a:pPr>
            <a:r>
              <a:rPr lang="en-US" altLang="zh-CN" sz="996" dirty="0" smtClean="0">
                <a:solidFill>
                  <a:srgbClr val="000000"/>
                </a:solidFill>
                <a:latin typeface="微软雅黑" pitchFamily="18" charset="0"/>
                <a:cs typeface="微软雅黑" pitchFamily="18" charset="0"/>
              </a:rPr>
              <a:t>批量支付：客户可向多个订单发起合并支付</a:t>
            </a:r>
          </a:p>
        </p:txBody>
      </p:sp>
      <p:sp>
        <p:nvSpPr>
          <p:cNvPr id="21" name="TextBox 1"/>
          <p:cNvSpPr txBox="1"/>
          <p:nvPr/>
        </p:nvSpPr>
        <p:spPr>
          <a:xfrm>
            <a:off x="5956300" y="4038600"/>
            <a:ext cx="38100" cy="139700"/>
          </a:xfrm>
          <a:prstGeom prst="rect">
            <a:avLst/>
          </a:prstGeom>
          <a:noFill/>
        </p:spPr>
        <p:txBody>
          <a:bodyPr wrap="none" lIns="0" tIns="0" rIns="0" rtlCol="0">
            <a:spAutoFit/>
          </a:bodyPr>
          <a:lstStyle/>
          <a:p>
            <a:pPr>
              <a:lnSpc>
                <a:spcPts val="1100"/>
              </a:lnSpc>
              <a:tabLst/>
            </a:pPr>
            <a:r>
              <a:rPr lang="en-US" altLang="zh-CN" sz="996" dirty="0" smtClean="0">
                <a:solidFill>
                  <a:srgbClr val="000000"/>
                </a:solidFill>
                <a:latin typeface="Times New Roman" pitchFamily="18" charset="0"/>
                <a:cs typeface="Times New Roman" pitchFamily="18" charset="0"/>
              </a:rPr>
              <a:t>•</a:t>
            </a:r>
          </a:p>
        </p:txBody>
      </p:sp>
      <p:sp>
        <p:nvSpPr>
          <p:cNvPr id="22" name="TextBox 1"/>
          <p:cNvSpPr txBox="1"/>
          <p:nvPr/>
        </p:nvSpPr>
        <p:spPr>
          <a:xfrm>
            <a:off x="6134100" y="4013200"/>
            <a:ext cx="1257300" cy="165100"/>
          </a:xfrm>
          <a:prstGeom prst="rect">
            <a:avLst/>
          </a:prstGeom>
          <a:noFill/>
        </p:spPr>
        <p:txBody>
          <a:bodyPr wrap="none" lIns="0" tIns="0" rIns="0" rtlCol="0">
            <a:spAutoFit/>
          </a:bodyPr>
          <a:lstStyle/>
          <a:p>
            <a:pPr>
              <a:lnSpc>
                <a:spcPts val="1300"/>
              </a:lnSpc>
              <a:tabLst/>
            </a:pPr>
            <a:r>
              <a:rPr lang="en-US" altLang="zh-CN" sz="996" b="1" dirty="0" smtClean="0">
                <a:solidFill>
                  <a:srgbClr val="000000"/>
                </a:solidFill>
                <a:latin typeface="微软雅黑" pitchFamily="18" charset="0"/>
                <a:cs typeface="微软雅黑" pitchFamily="18" charset="0"/>
              </a:rPr>
              <a:t>交易确认：</a:t>
            </a:r>
            <a:r>
              <a:rPr lang="en-US" altLang="zh-CN" sz="996" dirty="0" smtClean="0">
                <a:solidFill>
                  <a:srgbClr val="000000"/>
                </a:solidFill>
                <a:latin typeface="微软雅黑" pitchFamily="18" charset="0"/>
                <a:cs typeface="微软雅黑" pitchFamily="18" charset="0"/>
              </a:rPr>
              <a:t>买方确认支</a:t>
            </a:r>
          </a:p>
        </p:txBody>
      </p:sp>
      <p:sp>
        <p:nvSpPr>
          <p:cNvPr id="23" name="TextBox 1"/>
          <p:cNvSpPr txBox="1"/>
          <p:nvPr/>
        </p:nvSpPr>
        <p:spPr>
          <a:xfrm>
            <a:off x="5956300" y="4724400"/>
            <a:ext cx="38100" cy="139700"/>
          </a:xfrm>
          <a:prstGeom prst="rect">
            <a:avLst/>
          </a:prstGeom>
          <a:noFill/>
        </p:spPr>
        <p:txBody>
          <a:bodyPr wrap="none" lIns="0" tIns="0" rIns="0" rtlCol="0">
            <a:spAutoFit/>
          </a:bodyPr>
          <a:lstStyle/>
          <a:p>
            <a:pPr>
              <a:lnSpc>
                <a:spcPts val="1100"/>
              </a:lnSpc>
              <a:tabLst/>
            </a:pPr>
            <a:r>
              <a:rPr lang="en-US" altLang="zh-CN" sz="998" dirty="0" smtClean="0">
                <a:solidFill>
                  <a:srgbClr val="000000"/>
                </a:solidFill>
                <a:latin typeface="Times New Roman" pitchFamily="18" charset="0"/>
                <a:cs typeface="Times New Roman" pitchFamily="18" charset="0"/>
              </a:rPr>
              <a:t>•</a:t>
            </a:r>
          </a:p>
        </p:txBody>
      </p:sp>
      <p:sp>
        <p:nvSpPr>
          <p:cNvPr id="24" name="TextBox 1"/>
          <p:cNvSpPr txBox="1"/>
          <p:nvPr/>
        </p:nvSpPr>
        <p:spPr>
          <a:xfrm>
            <a:off x="6134100" y="4279900"/>
            <a:ext cx="1257300" cy="10795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付，资金解冻并划拨至</a:t>
            </a:r>
          </a:p>
          <a:p>
            <a:pPr>
              <a:lnSpc>
                <a:spcPts val="1800"/>
              </a:lnSpc>
              <a:tabLst/>
            </a:pPr>
            <a:r>
              <a:rPr lang="en-US" altLang="zh-CN" sz="996" dirty="0" smtClean="0">
                <a:solidFill>
                  <a:srgbClr val="000000"/>
                </a:solidFill>
                <a:latin typeface="微软雅黑" pitchFamily="18" charset="0"/>
                <a:cs typeface="微软雅黑" pitchFamily="18" charset="0"/>
              </a:rPr>
              <a:t>收款方分账户</a:t>
            </a:r>
          </a:p>
          <a:p>
            <a:pPr>
              <a:lnSpc>
                <a:spcPts val="1800"/>
              </a:lnSpc>
              <a:tabLst/>
            </a:pPr>
            <a:r>
              <a:rPr lang="en-US" altLang="zh-CN" sz="998" b="1" dirty="0" smtClean="0">
                <a:solidFill>
                  <a:srgbClr val="000000"/>
                </a:solidFill>
                <a:latin typeface="微软雅黑" pitchFamily="18" charset="0"/>
                <a:cs typeface="微软雅黑" pitchFamily="18" charset="0"/>
              </a:rPr>
              <a:t>交易撤销：</a:t>
            </a:r>
            <a:r>
              <a:rPr lang="en-US" altLang="zh-CN" sz="998" dirty="0" smtClean="0">
                <a:solidFill>
                  <a:srgbClr val="000000"/>
                </a:solidFill>
                <a:latin typeface="微软雅黑" pitchFamily="18" charset="0"/>
                <a:cs typeface="微软雅黑" pitchFamily="18" charset="0"/>
              </a:rPr>
              <a:t>交易失败，</a:t>
            </a:r>
          </a:p>
          <a:p>
            <a:pPr>
              <a:lnSpc>
                <a:spcPts val="1700"/>
              </a:lnSpc>
              <a:tabLst/>
            </a:pPr>
            <a:r>
              <a:rPr lang="en-US" altLang="zh-CN" sz="996" dirty="0" smtClean="0">
                <a:solidFill>
                  <a:srgbClr val="000000"/>
                </a:solidFill>
                <a:latin typeface="微软雅黑" pitchFamily="18" charset="0"/>
                <a:cs typeface="微软雅黑" pitchFamily="18" charset="0"/>
              </a:rPr>
              <a:t>资金原路退回至付款方</a:t>
            </a:r>
          </a:p>
          <a:p>
            <a:pPr>
              <a:lnSpc>
                <a:spcPts val="1800"/>
              </a:lnSpc>
              <a:tabLst/>
            </a:pPr>
            <a:r>
              <a:rPr lang="en-US" altLang="zh-CN" sz="996" dirty="0" smtClean="0">
                <a:solidFill>
                  <a:srgbClr val="000000"/>
                </a:solidFill>
                <a:latin typeface="微软雅黑" pitchFamily="18" charset="0"/>
                <a:cs typeface="微软雅黑" pitchFamily="18" charset="0"/>
              </a:rPr>
              <a:t>分账户或付款行账户</a:t>
            </a:r>
          </a:p>
        </p:txBody>
      </p:sp>
      <p:sp>
        <p:nvSpPr>
          <p:cNvPr id="25" name="TextBox 1"/>
          <p:cNvSpPr txBox="1"/>
          <p:nvPr/>
        </p:nvSpPr>
        <p:spPr>
          <a:xfrm>
            <a:off x="7581900" y="4025900"/>
            <a:ext cx="1003300" cy="1651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支持</a:t>
            </a:r>
            <a:r>
              <a:rPr lang="en-US" altLang="zh-CN" sz="996" b="1" dirty="0" smtClean="0">
                <a:solidFill>
                  <a:srgbClr val="000000"/>
                </a:solidFill>
                <a:latin typeface="微软雅黑" pitchFamily="18" charset="0"/>
                <a:cs typeface="微软雅黑" pitchFamily="18" charset="0"/>
              </a:rPr>
              <a:t>多渠道提现：</a:t>
            </a:r>
          </a:p>
        </p:txBody>
      </p:sp>
      <p:sp>
        <p:nvSpPr>
          <p:cNvPr id="26" name="TextBox 1"/>
          <p:cNvSpPr txBox="1"/>
          <p:nvPr/>
        </p:nvSpPr>
        <p:spPr>
          <a:xfrm>
            <a:off x="7581900" y="4305300"/>
            <a:ext cx="38100" cy="1054100"/>
          </a:xfrm>
          <a:prstGeom prst="rect">
            <a:avLst/>
          </a:prstGeom>
          <a:noFill/>
        </p:spPr>
        <p:txBody>
          <a:bodyPr wrap="none" lIns="0" tIns="0" rIns="0" rtlCol="0">
            <a:spAutoFit/>
          </a:bodyPr>
          <a:lstStyle/>
          <a:p>
            <a:pPr>
              <a:lnSpc>
                <a:spcPts val="1100"/>
              </a:lnSpc>
              <a:tabLst/>
            </a:pPr>
            <a:r>
              <a:rPr lang="en-US" altLang="zh-CN" sz="996" dirty="0" smtClean="0">
                <a:solidFill>
                  <a:srgbClr val="000000"/>
                </a:solidFill>
                <a:latin typeface="Times New Roman" pitchFamily="18" charset="0"/>
                <a:cs typeface="Times New Roman" pitchFamily="18" charset="0"/>
              </a:rPr>
              <a:t>•</a:t>
            </a:r>
          </a:p>
          <a:p>
            <a:pPr>
              <a:lnSpc>
                <a:spcPts val="1700"/>
              </a:lnSpc>
              <a:tabLst/>
            </a:pPr>
            <a:r>
              <a:rPr lang="en-US" altLang="zh-CN" sz="996" dirty="0" smtClean="0">
                <a:solidFill>
                  <a:srgbClr val="000000"/>
                </a:solidFill>
                <a:latin typeface="Times New Roman" pitchFamily="18" charset="0"/>
                <a:cs typeface="Times New Roman" pitchFamily="18" charset="0"/>
              </a:rPr>
              <a:t>•</a:t>
            </a:r>
          </a:p>
          <a:p>
            <a:pPr>
              <a:lnSpc>
                <a:spcPts val="1700"/>
              </a:lnSpc>
              <a:tabLst/>
            </a:pPr>
            <a:r>
              <a:rPr lang="en-US" altLang="zh-CN" sz="996" dirty="0" smtClean="0">
                <a:solidFill>
                  <a:srgbClr val="000000"/>
                </a:solidFill>
                <a:latin typeface="Times New Roman" pitchFamily="18" charset="0"/>
                <a:cs typeface="Times New Roman" pitchFamily="18" charset="0"/>
              </a:rPr>
              <a:t>•</a:t>
            </a:r>
          </a:p>
          <a:p>
            <a:pPr>
              <a:lnSpc>
                <a:spcPts val="1700"/>
              </a:lnSpc>
              <a:tabLst/>
            </a:pPr>
            <a:r>
              <a:rPr lang="en-US" altLang="zh-CN" sz="996" dirty="0" smtClean="0">
                <a:solidFill>
                  <a:srgbClr val="000000"/>
                </a:solidFill>
                <a:latin typeface="Times New Roman" pitchFamily="18" charset="0"/>
                <a:cs typeface="Times New Roman" pitchFamily="18" charset="0"/>
              </a:rPr>
              <a:t>•</a:t>
            </a:r>
          </a:p>
          <a:p>
            <a:pPr>
              <a:lnSpc>
                <a:spcPts val="1800"/>
              </a:lnSpc>
              <a:tabLst/>
            </a:pPr>
            <a:r>
              <a:rPr lang="en-US" altLang="zh-CN" sz="998" dirty="0" smtClean="0">
                <a:solidFill>
                  <a:srgbClr val="000000"/>
                </a:solidFill>
                <a:latin typeface="Times New Roman" pitchFamily="18" charset="0"/>
                <a:cs typeface="Times New Roman" pitchFamily="18" charset="0"/>
              </a:rPr>
              <a:t>•</a:t>
            </a:r>
          </a:p>
        </p:txBody>
      </p:sp>
      <p:sp>
        <p:nvSpPr>
          <p:cNvPr id="27" name="TextBox 1"/>
          <p:cNvSpPr txBox="1"/>
          <p:nvPr/>
        </p:nvSpPr>
        <p:spPr>
          <a:xfrm>
            <a:off x="7747000" y="4279900"/>
            <a:ext cx="1003300" cy="10795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支持所有类型账户</a:t>
            </a:r>
          </a:p>
          <a:p>
            <a:pPr>
              <a:lnSpc>
                <a:spcPts val="1800"/>
              </a:lnSpc>
              <a:tabLst/>
            </a:pPr>
            <a:r>
              <a:rPr lang="en-US" altLang="zh-CN" sz="996" dirty="0" smtClean="0">
                <a:solidFill>
                  <a:srgbClr val="000000"/>
                </a:solidFill>
                <a:latin typeface="微软雅黑" pitchFamily="18" charset="0"/>
                <a:cs typeface="微软雅黑" pitchFamily="18" charset="0"/>
              </a:rPr>
              <a:t>实时到账</a:t>
            </a:r>
          </a:p>
          <a:p>
            <a:pPr>
              <a:lnSpc>
                <a:spcPts val="1800"/>
              </a:lnSpc>
              <a:tabLst/>
            </a:pPr>
            <a:r>
              <a:rPr lang="en-US" altLang="zh-CN" sz="996" dirty="0" smtClean="0">
                <a:solidFill>
                  <a:srgbClr val="000000"/>
                </a:solidFill>
                <a:latin typeface="微软雅黑" pitchFamily="18" charset="0"/>
                <a:cs typeface="微软雅黑" pitchFamily="18" charset="0"/>
              </a:rPr>
              <a:t>智能路由选择</a:t>
            </a:r>
          </a:p>
          <a:p>
            <a:pPr>
              <a:lnSpc>
                <a:spcPts val="1800"/>
              </a:lnSpc>
              <a:tabLst/>
            </a:pPr>
            <a:r>
              <a:rPr lang="en-US" altLang="zh-CN" sz="996" dirty="0" smtClean="0">
                <a:solidFill>
                  <a:srgbClr val="000000"/>
                </a:solidFill>
                <a:latin typeface="微软雅黑" pitchFamily="18" charset="0"/>
                <a:cs typeface="微软雅黑" pitchFamily="18" charset="0"/>
              </a:rPr>
              <a:t>支持7*24小时</a:t>
            </a:r>
          </a:p>
          <a:p>
            <a:pPr>
              <a:lnSpc>
                <a:spcPts val="1800"/>
              </a:lnSpc>
              <a:tabLst/>
            </a:pPr>
            <a:r>
              <a:rPr lang="en-US" altLang="zh-CN" sz="998" dirty="0" smtClean="0">
                <a:solidFill>
                  <a:srgbClr val="000000"/>
                </a:solidFill>
                <a:latin typeface="微软雅黑" pitchFamily="18" charset="0"/>
                <a:cs typeface="微软雅黑" pitchFamily="18" charset="0"/>
              </a:rPr>
              <a:t>代付成功率高达</a:t>
            </a:r>
          </a:p>
        </p:txBody>
      </p:sp>
      <p:sp>
        <p:nvSpPr>
          <p:cNvPr id="28" name="TextBox 1"/>
          <p:cNvSpPr txBox="1"/>
          <p:nvPr/>
        </p:nvSpPr>
        <p:spPr>
          <a:xfrm>
            <a:off x="7747000" y="5397500"/>
            <a:ext cx="508000" cy="165100"/>
          </a:xfrm>
          <a:prstGeom prst="rect">
            <a:avLst/>
          </a:prstGeom>
          <a:noFill/>
        </p:spPr>
        <p:txBody>
          <a:bodyPr wrap="none" lIns="0" tIns="0" rIns="0" rtlCol="0">
            <a:spAutoFit/>
          </a:bodyPr>
          <a:lstStyle/>
          <a:p>
            <a:pPr>
              <a:lnSpc>
                <a:spcPts val="1300"/>
              </a:lnSpc>
              <a:tabLst/>
            </a:pPr>
            <a:r>
              <a:rPr lang="en-US" altLang="zh-CN" sz="996" dirty="0" smtClean="0">
                <a:solidFill>
                  <a:srgbClr val="000000"/>
                </a:solidFill>
                <a:latin typeface="微软雅黑" pitchFamily="18" charset="0"/>
                <a:cs typeface="微软雅黑" pitchFamily="18" charset="0"/>
              </a:rPr>
              <a:t>98%以上</a:t>
            </a:r>
          </a:p>
        </p:txBody>
      </p:sp>
      <p:sp>
        <p:nvSpPr>
          <p:cNvPr id="29" name="TextBox 1"/>
          <p:cNvSpPr txBox="1"/>
          <p:nvPr/>
        </p:nvSpPr>
        <p:spPr>
          <a:xfrm>
            <a:off x="279400" y="254000"/>
            <a:ext cx="8229600" cy="1371600"/>
          </a:xfrm>
          <a:prstGeom prst="rect">
            <a:avLst/>
          </a:prstGeom>
          <a:noFill/>
        </p:spPr>
        <p:txBody>
          <a:bodyPr wrap="none" lIns="0" tIns="0" rIns="0" rtlCol="0">
            <a:spAutoFit/>
          </a:bodyPr>
          <a:lstStyle/>
          <a:p>
            <a:pPr>
              <a:lnSpc>
                <a:spcPts val="2600"/>
              </a:lnSpc>
              <a:tabLst>
                <a:tab pos="38100" algn="l"/>
              </a:tabLst>
            </a:pPr>
            <a:r>
              <a:rPr lang="en-US" altLang="zh-CN" sz="2004" b="1" dirty="0" smtClean="0">
                <a:solidFill>
                  <a:srgbClr val="FF0000"/>
                </a:solidFill>
                <a:latin typeface="微软雅黑" pitchFamily="18" charset="0"/>
                <a:cs typeface="微软雅黑" pitchFamily="18" charset="0"/>
              </a:rPr>
              <a:t>WHAT</a:t>
            </a:r>
            <a:r>
              <a:rPr lang="en-US" altLang="zh-CN" sz="2004" dirty="0" smtClean="0">
                <a:latin typeface="Times New Roman" pitchFamily="18" charset="0"/>
                <a:cs typeface="Times New Roman" pitchFamily="18" charset="0"/>
              </a:rPr>
              <a:t> </a:t>
            </a:r>
            <a:r>
              <a:rPr lang="en-US" altLang="zh-CN" sz="2004" b="1" dirty="0" smtClean="0">
                <a:solidFill>
                  <a:srgbClr val="FF0000"/>
                </a:solidFill>
                <a:latin typeface="微软雅黑" pitchFamily="18" charset="0"/>
                <a:cs typeface="微软雅黑" pitchFamily="18" charset="0"/>
              </a:rPr>
              <a:t>:</a:t>
            </a:r>
            <a:r>
              <a:rPr lang="en-US" altLang="zh-CN" sz="2004" b="1" dirty="0" smtClean="0">
                <a:solidFill>
                  <a:srgbClr val="262626"/>
                </a:solidFill>
                <a:latin typeface="微软雅黑" pitchFamily="18" charset="0"/>
                <a:cs typeface="微软雅黑" pitchFamily="18" charset="0"/>
              </a:rPr>
              <a:t>“电商见证宝”是什么（应用方案）</a:t>
            </a:r>
          </a:p>
          <a:p>
            <a:pPr>
              <a:lnSpc>
                <a:spcPts val="1000"/>
              </a:lnSpc>
            </a:pPr>
            <a:endParaRPr lang="en-US" altLang="zh-CN" dirty="0" smtClean="0"/>
          </a:p>
          <a:p>
            <a:pPr>
              <a:lnSpc>
                <a:spcPts val="2100"/>
              </a:lnSpc>
              <a:tabLst>
                <a:tab pos="38100" algn="l"/>
              </a:tabLst>
            </a:pPr>
            <a:r>
              <a:rPr lang="en-US" altLang="zh-CN" dirty="0" smtClean="0"/>
              <a:t>	</a:t>
            </a:r>
            <a:r>
              <a:rPr lang="en-US" altLang="zh-CN" sz="1403" dirty="0" smtClean="0">
                <a:solidFill>
                  <a:srgbClr val="000000"/>
                </a:solidFill>
                <a:latin typeface="微软雅黑" pitchFamily="18" charset="0"/>
                <a:cs typeface="微软雅黑" pitchFamily="18" charset="0"/>
              </a:rPr>
              <a:t>基于</a:t>
            </a:r>
            <a:r>
              <a:rPr lang="en-US" altLang="zh-CN" sz="1403" b="1" dirty="0" smtClean="0">
                <a:solidFill>
                  <a:srgbClr val="000000"/>
                </a:solidFill>
                <a:latin typeface="微软雅黑" pitchFamily="18" charset="0"/>
                <a:cs typeface="微软雅黑" pitchFamily="18" charset="0"/>
              </a:rPr>
              <a:t>“电商管交易、银行管资金”</a:t>
            </a:r>
            <a:r>
              <a:rPr lang="en-US" altLang="zh-CN" sz="1403" dirty="0" smtClean="0">
                <a:solidFill>
                  <a:srgbClr val="000000"/>
                </a:solidFill>
                <a:latin typeface="微软雅黑" pitchFamily="18" charset="0"/>
                <a:cs typeface="微软雅黑" pitchFamily="18" charset="0"/>
              </a:rPr>
              <a:t>的原则，电商见证宝匹配电商平台端的交易流程，可对应将不同节点的</a:t>
            </a:r>
          </a:p>
          <a:p>
            <a:pPr>
              <a:lnSpc>
                <a:spcPts val="1600"/>
              </a:lnSpc>
              <a:tabLst>
                <a:tab pos="38100" algn="l"/>
              </a:tabLst>
            </a:pPr>
            <a:r>
              <a:rPr lang="en-US" altLang="zh-CN" dirty="0" smtClean="0"/>
              <a:t>	</a:t>
            </a:r>
            <a:r>
              <a:rPr lang="en-US" altLang="zh-CN" sz="1403" dirty="0" smtClean="0">
                <a:solidFill>
                  <a:srgbClr val="000000"/>
                </a:solidFill>
                <a:latin typeface="微软雅黑" pitchFamily="18" charset="0"/>
                <a:cs typeface="微软雅黑" pitchFamily="18" charset="0"/>
              </a:rPr>
              <a:t>资金进行集中管控，包括充值类资金（充值待用于交易支付、资金增值等用途的资金款项）、充值后用于</a:t>
            </a:r>
          </a:p>
          <a:p>
            <a:pPr>
              <a:lnSpc>
                <a:spcPts val="1600"/>
              </a:lnSpc>
              <a:tabLst>
                <a:tab pos="38100" algn="l"/>
              </a:tabLst>
            </a:pPr>
            <a:r>
              <a:rPr lang="en-US" altLang="zh-CN" dirty="0" smtClean="0"/>
              <a:t>	</a:t>
            </a:r>
            <a:r>
              <a:rPr lang="en-US" altLang="zh-CN" sz="1403" dirty="0" smtClean="0">
                <a:solidFill>
                  <a:srgbClr val="000000"/>
                </a:solidFill>
                <a:latin typeface="微软雅黑" pitchFamily="18" charset="0"/>
                <a:cs typeface="微软雅黑" pitchFamily="18" charset="0"/>
              </a:rPr>
              <a:t>交易支付的资金、直接支付类资金（用户不预先充值且直接通过支付通道发起支付的资金）等各类状态下</a:t>
            </a:r>
          </a:p>
          <a:p>
            <a:pPr>
              <a:lnSpc>
                <a:spcPts val="1600"/>
              </a:lnSpc>
              <a:tabLst>
                <a:tab pos="38100" algn="l"/>
              </a:tabLst>
            </a:pPr>
            <a:r>
              <a:rPr lang="en-US" altLang="zh-CN" dirty="0" smtClean="0"/>
              <a:t>	</a:t>
            </a:r>
            <a:r>
              <a:rPr lang="en-US" altLang="zh-CN" sz="1406" dirty="0" smtClean="0">
                <a:solidFill>
                  <a:srgbClr val="000000"/>
                </a:solidFill>
                <a:latin typeface="微软雅黑" pitchFamily="18" charset="0"/>
                <a:cs typeface="微软雅黑" pitchFamily="18" charset="0"/>
              </a:rPr>
              <a:t>的交易资金，实现用户交易资金与平台自有资金之间的</a:t>
            </a:r>
            <a:r>
              <a:rPr lang="en-US" altLang="zh-CN" sz="1406" b="1" dirty="0" smtClean="0">
                <a:solidFill>
                  <a:srgbClr val="000000"/>
                </a:solidFill>
                <a:latin typeface="微软雅黑" pitchFamily="18" charset="0"/>
                <a:cs typeface="微软雅黑" pitchFamily="18" charset="0"/>
              </a:rPr>
              <a:t>有效隔离</a:t>
            </a:r>
            <a:r>
              <a:rPr lang="en-US" altLang="zh-CN" sz="1406" dirty="0" smtClean="0">
                <a:solidFill>
                  <a:srgbClr val="000000"/>
                </a:solidFill>
                <a:latin typeface="微软雅黑" pitchFamily="18" charset="0"/>
                <a:cs typeface="微软雅黑" pitchFamily="18" charset="0"/>
              </a:rPr>
              <a:t>，提升交易和支付的</a:t>
            </a:r>
            <a:r>
              <a:rPr lang="en-US" altLang="zh-CN" sz="1406" b="1" dirty="0" smtClean="0">
                <a:solidFill>
                  <a:srgbClr val="000000"/>
                </a:solidFill>
                <a:latin typeface="微软雅黑" pitchFamily="18" charset="0"/>
                <a:cs typeface="微软雅黑" pitchFamily="18" charset="0"/>
              </a:rPr>
              <a:t>透明度</a:t>
            </a:r>
            <a:r>
              <a:rPr lang="en-US" altLang="zh-CN" sz="1406" dirty="0" smtClean="0">
                <a:latin typeface="Times New Roman" pitchFamily="18" charset="0"/>
                <a:cs typeface="Times New Roman" pitchFamily="18" charset="0"/>
              </a:rPr>
              <a:t> </a:t>
            </a:r>
            <a:r>
              <a:rPr lang="en-US" altLang="zh-CN" sz="1406" b="1" dirty="0" smtClean="0">
                <a:solidFill>
                  <a:srgbClr val="000000"/>
                </a:solidFill>
                <a:latin typeface="微软雅黑" pitchFamily="18" charset="0"/>
                <a:cs typeface="微软雅黑"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1271</Words>
  <Application>Microsoft Office PowerPoint</Application>
  <PresentationFormat>全屏显示(4:3)</PresentationFormat>
  <Paragraphs>1272</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MS PGothic</vt:lpstr>
      <vt:lpstr>宋体</vt:lpstr>
      <vt:lpstr>微软雅黑</vt:lpstr>
      <vt:lpstr>Arial</vt:lpstr>
      <vt:lpstr>Calibri</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louis</dc:creator>
  <cp:lastModifiedBy>louis</cp:lastModifiedBy>
  <cp:revision>4</cp:revision>
  <dcterms:created xsi:type="dcterms:W3CDTF">2006-08-16T00:00:00Z</dcterms:created>
  <dcterms:modified xsi:type="dcterms:W3CDTF">2017-12-28T01:03:51Z</dcterms:modified>
</cp:coreProperties>
</file>