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2" r:id="rId2"/>
    <p:sldId id="35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8" y="351413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D0FF6-6AD5-41F7-AE7F-609FE076E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D0FF6-6AD5-41F7-AE7F-609FE076E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93F73-4ADC-437C-80F4-341BB640C7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6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D2FCA-B097-465C-BD60-ED5D28D5EE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2100" y="330200"/>
            <a:ext cx="11607800" cy="4402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pPr marL="0" lvl="0" indent="0" algn="ctr">
              <a:buNone/>
            </a:pP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F501EB68-E724-4AA7-A6A0-79E76F6336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2100" y="841035"/>
            <a:ext cx="11607800" cy="3273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4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2000" y="142852"/>
            <a:ext cx="10571283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15831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7040E"/>
            </a:gs>
            <a:gs pos="0">
              <a:srgbClr val="07044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74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1D40AA-B6FE-4732-820D-15724D1E816A}"/>
              </a:ext>
            </a:extLst>
          </p:cNvPr>
          <p:cNvGrpSpPr/>
          <p:nvPr/>
        </p:nvGrpSpPr>
        <p:grpSpPr>
          <a:xfrm>
            <a:off x="143633" y="1141079"/>
            <a:ext cx="7955338" cy="4982008"/>
            <a:chOff x="436579" y="2109375"/>
            <a:chExt cx="6826092" cy="4274821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D2AF2A0-4118-480A-B6FE-D20AABA0F648}"/>
                </a:ext>
              </a:extLst>
            </p:cNvPr>
            <p:cNvSpPr>
              <a:spLocks/>
            </p:cNvSpPr>
            <p:nvPr/>
          </p:nvSpPr>
          <p:spPr bwMode="invGray">
            <a:xfrm rot="546057">
              <a:off x="684434" y="2210548"/>
              <a:ext cx="2153127" cy="347329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4F18F3AD-AB04-4425-A8FD-90C5100E2967}"/>
                </a:ext>
              </a:extLst>
            </p:cNvPr>
            <p:cNvGrpSpPr/>
            <p:nvPr/>
          </p:nvGrpSpPr>
          <p:grpSpPr>
            <a:xfrm>
              <a:off x="436579" y="5305013"/>
              <a:ext cx="4782979" cy="1079183"/>
              <a:chOff x="5151753" y="5252974"/>
              <a:chExt cx="4782979" cy="1079183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F8185E1F-7E16-4E44-A901-71C7613560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258933" y="5252974"/>
                <a:ext cx="675799" cy="107918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DDDDDD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A496347C-D1F3-47B7-B847-5282E316425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53499" y="5258213"/>
                <a:ext cx="4781233" cy="689769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DDDDDD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Rectangle 24">
                <a:extLst>
                  <a:ext uri="{FF2B5EF4-FFF2-40B4-BE49-F238E27FC236}">
                    <a16:creationId xmlns:a16="http://schemas.microsoft.com/office/drawing/2014/main" id="{45040E5A-DFB9-4FA6-8792-00B307C933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51753" y="5949728"/>
                <a:ext cx="4115912" cy="3789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票务技术变革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CF809F9B-3569-4C0A-AE0C-D8B565DCEE62}"/>
                  </a:ext>
                </a:extLst>
              </p:cNvPr>
              <p:cNvSpPr/>
              <p:nvPr/>
            </p:nvSpPr>
            <p:spPr>
              <a:xfrm>
                <a:off x="6400172" y="5420389"/>
                <a:ext cx="2287885" cy="448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具备用户运营的基础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提升用户直接服务体验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47B0F70A-B069-4FCC-B709-2425B01444CE}"/>
                </a:ext>
              </a:extLst>
            </p:cNvPr>
            <p:cNvGrpSpPr/>
            <p:nvPr/>
          </p:nvGrpSpPr>
          <p:grpSpPr>
            <a:xfrm>
              <a:off x="1407494" y="4241547"/>
              <a:ext cx="4491355" cy="1079183"/>
              <a:chOff x="6122668" y="4189508"/>
              <a:chExt cx="4491355" cy="1079183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69F822D8-B427-47FD-9D7D-3A2368C60B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934731" y="4189508"/>
                <a:ext cx="672307" cy="107918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969696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21B5E5EF-02EF-467C-9904-B1248F74B49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122668" y="4189508"/>
                <a:ext cx="4491355" cy="695008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969696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F9F9AD80-1F4D-4343-8362-0A2C329E7C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4414" y="4884515"/>
                <a:ext cx="3826034" cy="37893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支付体系变革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FB1FDA46-1303-45E4-9E4C-116EFCBEF770}"/>
                  </a:ext>
                </a:extLst>
              </p:cNvPr>
              <p:cNvSpPr/>
              <p:nvPr/>
            </p:nvSpPr>
            <p:spPr>
              <a:xfrm>
                <a:off x="7015462" y="4189508"/>
                <a:ext cx="30039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构建地铁自身的支付平台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摆脱第三方支付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构建预付费消费的商业模型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0" name="Group 13">
              <a:extLst>
                <a:ext uri="{FF2B5EF4-FFF2-40B4-BE49-F238E27FC236}">
                  <a16:creationId xmlns:a16="http://schemas.microsoft.com/office/drawing/2014/main" id="{2C099BB3-4F37-4995-AF1B-B4709E4759AA}"/>
                </a:ext>
              </a:extLst>
            </p:cNvPr>
            <p:cNvGrpSpPr/>
            <p:nvPr/>
          </p:nvGrpSpPr>
          <p:grpSpPr>
            <a:xfrm>
              <a:off x="2373170" y="3181573"/>
              <a:ext cx="4210209" cy="1072198"/>
              <a:chOff x="7088344" y="3129534"/>
              <a:chExt cx="4210209" cy="1072198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CF302EFF-6BE8-4E42-AAA3-28FDE885EB8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15769" y="3129534"/>
                <a:ext cx="674053" cy="1072198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808080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E9689070-3BD9-4497-B7B6-F90172F68A0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8344" y="3129534"/>
                <a:ext cx="4210209" cy="688023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808080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56D77331-B62E-48C2-AA4E-52D680ED36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90091" y="3817556"/>
                <a:ext cx="3532664" cy="38068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产品工具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+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内容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36">
                <a:extLst>
                  <a:ext uri="{FF2B5EF4-FFF2-40B4-BE49-F238E27FC236}">
                    <a16:creationId xmlns:a16="http://schemas.microsoft.com/office/drawing/2014/main" id="{315B9205-4AC9-4F8A-A43B-929FB3BB6AC9}"/>
                  </a:ext>
                </a:extLst>
              </p:cNvPr>
              <p:cNvSpPr/>
              <p:nvPr/>
            </p:nvSpPr>
            <p:spPr>
              <a:xfrm>
                <a:off x="7763008" y="3146753"/>
                <a:ext cx="31138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产品持续迭代，省事省钱省心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打包平安体系的商业资源，一键上线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快速实现商业变现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1" name="Group 14">
              <a:extLst>
                <a:ext uri="{FF2B5EF4-FFF2-40B4-BE49-F238E27FC236}">
                  <a16:creationId xmlns:a16="http://schemas.microsoft.com/office/drawing/2014/main" id="{9FDB075C-55ED-47E0-A940-6B752721C889}"/>
                </a:ext>
              </a:extLst>
            </p:cNvPr>
            <p:cNvGrpSpPr/>
            <p:nvPr/>
          </p:nvGrpSpPr>
          <p:grpSpPr>
            <a:xfrm>
              <a:off x="3345832" y="2109375"/>
              <a:ext cx="3916839" cy="1079183"/>
              <a:chOff x="8061006" y="2057336"/>
              <a:chExt cx="3916839" cy="1079183"/>
            </a:xfrm>
          </p:grpSpPr>
          <p:sp>
            <p:nvSpPr>
              <p:cNvPr id="22" name="Freeform 3">
                <a:extLst>
                  <a:ext uri="{FF2B5EF4-FFF2-40B4-BE49-F238E27FC236}">
                    <a16:creationId xmlns:a16="http://schemas.microsoft.com/office/drawing/2014/main" id="{94DC923A-43E6-484B-B87A-7438EA9BD154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11295061" y="2057336"/>
                <a:ext cx="675799" cy="107918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5F5F5F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A167F3C4-3346-47F1-B987-12B63564C77B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8061006" y="2057336"/>
                <a:ext cx="3916839" cy="689769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5F5F5F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CEBEF3A6-55A0-4AA2-A1C5-0E8A3F5E4B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067991" y="2747105"/>
                <a:ext cx="3242787" cy="387668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运营不干涉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53">
                <a:extLst>
                  <a:ext uri="{FF2B5EF4-FFF2-40B4-BE49-F238E27FC236}">
                    <a16:creationId xmlns:a16="http://schemas.microsoft.com/office/drawing/2014/main" id="{A3A50B9D-A0B7-4814-8BD1-936A077D6D0F}"/>
                  </a:ext>
                </a:extLst>
              </p:cNvPr>
              <p:cNvSpPr/>
              <p:nvPr/>
            </p:nvSpPr>
            <p:spPr>
              <a:xfrm>
                <a:off x="8875482" y="2220031"/>
                <a:ext cx="2287885" cy="264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地铁公司拥有运营权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A56DCB98-ECCF-4C03-8F38-366212AD31C3}"/>
              </a:ext>
            </a:extLst>
          </p:cNvPr>
          <p:cNvSpPr txBox="1"/>
          <p:nvPr/>
        </p:nvSpPr>
        <p:spPr>
          <a:xfrm>
            <a:off x="2455334" y="287867"/>
            <a:ext cx="7281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平安智慧城的助力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Rectangle 145">
            <a:extLst>
              <a:ext uri="{FF2B5EF4-FFF2-40B4-BE49-F238E27FC236}">
                <a16:creationId xmlns:a16="http://schemas.microsoft.com/office/drawing/2014/main" id="{1AC2C68A-3739-415D-B8F6-74F3B1B043B4}"/>
              </a:ext>
            </a:extLst>
          </p:cNvPr>
          <p:cNvSpPr/>
          <p:nvPr/>
        </p:nvSpPr>
        <p:spPr>
          <a:xfrm>
            <a:off x="5710802" y="5477715"/>
            <a:ext cx="46076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用户解放双手，说走就走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Rectangle 145">
            <a:extLst>
              <a:ext uri="{FF2B5EF4-FFF2-40B4-BE49-F238E27FC236}">
                <a16:creationId xmlns:a16="http://schemas.microsoft.com/office/drawing/2014/main" id="{44AB1798-A5A0-4CF8-AE07-472C2F8545C1}"/>
              </a:ext>
            </a:extLst>
          </p:cNvPr>
          <p:cNvSpPr/>
          <p:nvPr/>
        </p:nvSpPr>
        <p:spPr>
          <a:xfrm>
            <a:off x="6514433" y="4091648"/>
            <a:ext cx="46076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地铁企业银行化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145">
            <a:extLst>
              <a:ext uri="{FF2B5EF4-FFF2-40B4-BE49-F238E27FC236}">
                <a16:creationId xmlns:a16="http://schemas.microsoft.com/office/drawing/2014/main" id="{60EF435F-25F0-4D80-9964-A66BFAC141A7}"/>
              </a:ext>
            </a:extLst>
          </p:cNvPr>
          <p:cNvSpPr/>
          <p:nvPr/>
        </p:nvSpPr>
        <p:spPr>
          <a:xfrm>
            <a:off x="7318064" y="2414014"/>
            <a:ext cx="468052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产品保持业态最前沿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平安系商业资源助力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BC7B0BB-8125-4045-800C-5290788D4ED7}"/>
              </a:ext>
            </a:extLst>
          </p:cNvPr>
          <p:cNvCxnSpPr/>
          <p:nvPr/>
        </p:nvCxnSpPr>
        <p:spPr>
          <a:xfrm>
            <a:off x="7315042" y="2387516"/>
            <a:ext cx="474345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2B356E5-BF36-48CB-AA1D-E953A6B6BA78}"/>
              </a:ext>
            </a:extLst>
          </p:cNvPr>
          <p:cNvCxnSpPr/>
          <p:nvPr/>
        </p:nvCxnSpPr>
        <p:spPr>
          <a:xfrm>
            <a:off x="6499508" y="3623668"/>
            <a:ext cx="505206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6D493BA-BFDA-4C30-943B-5B6C23A0F3D9}"/>
              </a:ext>
            </a:extLst>
          </p:cNvPr>
          <p:cNvCxnSpPr/>
          <p:nvPr/>
        </p:nvCxnSpPr>
        <p:spPr>
          <a:xfrm>
            <a:off x="5699942" y="4865374"/>
            <a:ext cx="496062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A672D8-13D2-4318-A9C3-E78508C48B69}"/>
              </a:ext>
            </a:extLst>
          </p:cNvPr>
          <p:cNvCxnSpPr/>
          <p:nvPr/>
        </p:nvCxnSpPr>
        <p:spPr>
          <a:xfrm>
            <a:off x="4931708" y="6104251"/>
            <a:ext cx="5028088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sp>
        <p:nvSpPr>
          <p:cNvPr id="51" name="Rectangle 145">
            <a:extLst>
              <a:ext uri="{FF2B5EF4-FFF2-40B4-BE49-F238E27FC236}">
                <a16:creationId xmlns:a16="http://schemas.microsoft.com/office/drawing/2014/main" id="{8AD5965E-3AD9-4F27-9C1E-86AE75898228}"/>
              </a:ext>
            </a:extLst>
          </p:cNvPr>
          <p:cNvSpPr/>
          <p:nvPr/>
        </p:nvSpPr>
        <p:spPr>
          <a:xfrm>
            <a:off x="8194564" y="1466666"/>
            <a:ext cx="46805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完全自主的运营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00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1D40AA-B6FE-4732-820D-15724D1E816A}"/>
              </a:ext>
            </a:extLst>
          </p:cNvPr>
          <p:cNvGrpSpPr/>
          <p:nvPr/>
        </p:nvGrpSpPr>
        <p:grpSpPr>
          <a:xfrm>
            <a:off x="143633" y="1141079"/>
            <a:ext cx="7955338" cy="4982008"/>
            <a:chOff x="436579" y="2109375"/>
            <a:chExt cx="6826092" cy="4274821"/>
          </a:xfrm>
        </p:grpSpPr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D2AF2A0-4118-480A-B6FE-D20AABA0F648}"/>
                </a:ext>
              </a:extLst>
            </p:cNvPr>
            <p:cNvSpPr>
              <a:spLocks/>
            </p:cNvSpPr>
            <p:nvPr/>
          </p:nvSpPr>
          <p:spPr bwMode="invGray">
            <a:xfrm rot="546057">
              <a:off x="684434" y="2210548"/>
              <a:ext cx="2153127" cy="347329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4F18F3AD-AB04-4425-A8FD-90C5100E2967}"/>
                </a:ext>
              </a:extLst>
            </p:cNvPr>
            <p:cNvGrpSpPr/>
            <p:nvPr/>
          </p:nvGrpSpPr>
          <p:grpSpPr>
            <a:xfrm>
              <a:off x="436579" y="5305013"/>
              <a:ext cx="4782979" cy="1079183"/>
              <a:chOff x="5151753" y="5252974"/>
              <a:chExt cx="4782979" cy="1079183"/>
            </a:xfrm>
          </p:grpSpPr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F8185E1F-7E16-4E44-A901-71C7613560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258933" y="5252974"/>
                <a:ext cx="675799" cy="107918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DDDDDD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A496347C-D1F3-47B7-B847-5282E316425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53499" y="5258213"/>
                <a:ext cx="4781233" cy="689769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DDDDDD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Rectangle 24">
                <a:extLst>
                  <a:ext uri="{FF2B5EF4-FFF2-40B4-BE49-F238E27FC236}">
                    <a16:creationId xmlns:a16="http://schemas.microsoft.com/office/drawing/2014/main" id="{45040E5A-DFB9-4FA6-8792-00B307C933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51753" y="5949728"/>
                <a:ext cx="4115912" cy="3789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票务技术变革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CF809F9B-3569-4C0A-AE0C-D8B565DCEE62}"/>
                  </a:ext>
                </a:extLst>
              </p:cNvPr>
              <p:cNvSpPr/>
              <p:nvPr/>
            </p:nvSpPr>
            <p:spPr>
              <a:xfrm>
                <a:off x="6400172" y="5420389"/>
                <a:ext cx="2287885" cy="448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具备用户运营的基础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提升用户直接服务体验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47B0F70A-B069-4FCC-B709-2425B01444CE}"/>
                </a:ext>
              </a:extLst>
            </p:cNvPr>
            <p:cNvGrpSpPr/>
            <p:nvPr/>
          </p:nvGrpSpPr>
          <p:grpSpPr>
            <a:xfrm>
              <a:off x="1407494" y="4241547"/>
              <a:ext cx="4491355" cy="1079183"/>
              <a:chOff x="6122668" y="4189508"/>
              <a:chExt cx="4491355" cy="1079183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69F822D8-B427-47FD-9D7D-3A2368C60B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934731" y="4189508"/>
                <a:ext cx="672307" cy="107918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969696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21B5E5EF-02EF-467C-9904-B1248F74B49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122668" y="4189508"/>
                <a:ext cx="4491355" cy="695008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969696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F9F9AD80-1F4D-4343-8362-0A2C329E7C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4414" y="4884515"/>
                <a:ext cx="3826034" cy="37893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支付体系变革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FB1FDA46-1303-45E4-9E4C-116EFCBEF770}"/>
                  </a:ext>
                </a:extLst>
              </p:cNvPr>
              <p:cNvSpPr/>
              <p:nvPr/>
            </p:nvSpPr>
            <p:spPr>
              <a:xfrm>
                <a:off x="7015462" y="4189508"/>
                <a:ext cx="30039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构建地铁自身的支付平台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摆脱第三方支付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构建预付费消费的商业模型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0" name="Group 13">
              <a:extLst>
                <a:ext uri="{FF2B5EF4-FFF2-40B4-BE49-F238E27FC236}">
                  <a16:creationId xmlns:a16="http://schemas.microsoft.com/office/drawing/2014/main" id="{2C099BB3-4F37-4995-AF1B-B4709E4759AA}"/>
                </a:ext>
              </a:extLst>
            </p:cNvPr>
            <p:cNvGrpSpPr/>
            <p:nvPr/>
          </p:nvGrpSpPr>
          <p:grpSpPr>
            <a:xfrm>
              <a:off x="2373170" y="3181573"/>
              <a:ext cx="4210209" cy="1072198"/>
              <a:chOff x="7088344" y="3129534"/>
              <a:chExt cx="4210209" cy="1072198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CF302EFF-6BE8-4E42-AAA3-28FDE885EB8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15769" y="3129534"/>
                <a:ext cx="674053" cy="1072198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808080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E9689070-3BD9-4497-B7B6-F90172F68A0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8344" y="3129534"/>
                <a:ext cx="4210209" cy="688023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808080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56D77331-B62E-48C2-AA4E-52D680ED36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90091" y="3817556"/>
                <a:ext cx="3532664" cy="38068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产品工具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+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内容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36">
                <a:extLst>
                  <a:ext uri="{FF2B5EF4-FFF2-40B4-BE49-F238E27FC236}">
                    <a16:creationId xmlns:a16="http://schemas.microsoft.com/office/drawing/2014/main" id="{315B9205-4AC9-4F8A-A43B-929FB3BB6AC9}"/>
                  </a:ext>
                </a:extLst>
              </p:cNvPr>
              <p:cNvSpPr/>
              <p:nvPr/>
            </p:nvSpPr>
            <p:spPr>
              <a:xfrm>
                <a:off x="7763008" y="3146753"/>
                <a:ext cx="31138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产品持续迭代，省事省钱省心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打包平安体系的商业资源，一键上线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快速实现商业变现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1" name="Group 14">
              <a:extLst>
                <a:ext uri="{FF2B5EF4-FFF2-40B4-BE49-F238E27FC236}">
                  <a16:creationId xmlns:a16="http://schemas.microsoft.com/office/drawing/2014/main" id="{9FDB075C-55ED-47E0-A940-6B752721C889}"/>
                </a:ext>
              </a:extLst>
            </p:cNvPr>
            <p:cNvGrpSpPr/>
            <p:nvPr/>
          </p:nvGrpSpPr>
          <p:grpSpPr>
            <a:xfrm>
              <a:off x="3345832" y="2109375"/>
              <a:ext cx="3916839" cy="1079183"/>
              <a:chOff x="8061006" y="2057336"/>
              <a:chExt cx="3916839" cy="1079183"/>
            </a:xfrm>
          </p:grpSpPr>
          <p:sp>
            <p:nvSpPr>
              <p:cNvPr id="22" name="Freeform 3">
                <a:extLst>
                  <a:ext uri="{FF2B5EF4-FFF2-40B4-BE49-F238E27FC236}">
                    <a16:creationId xmlns:a16="http://schemas.microsoft.com/office/drawing/2014/main" id="{94DC923A-43E6-484B-B87A-7438EA9BD154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11295061" y="2057336"/>
                <a:ext cx="675799" cy="107918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5F5F5F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Freeform 4">
                <a:extLst>
                  <a:ext uri="{FF2B5EF4-FFF2-40B4-BE49-F238E27FC236}">
                    <a16:creationId xmlns:a16="http://schemas.microsoft.com/office/drawing/2014/main" id="{A167F3C4-3346-47F1-B987-12B63564C77B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8061006" y="2057336"/>
                <a:ext cx="3916839" cy="689769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5F5F5F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CEBEF3A6-55A0-4AA2-A1C5-0E8A3F5E4B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067991" y="2747105"/>
                <a:ext cx="3242787" cy="387668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运营不干涉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53">
                <a:extLst>
                  <a:ext uri="{FF2B5EF4-FFF2-40B4-BE49-F238E27FC236}">
                    <a16:creationId xmlns:a16="http://schemas.microsoft.com/office/drawing/2014/main" id="{A3A50B9D-A0B7-4814-8BD1-936A077D6D0F}"/>
                  </a:ext>
                </a:extLst>
              </p:cNvPr>
              <p:cNvSpPr/>
              <p:nvPr/>
            </p:nvSpPr>
            <p:spPr>
              <a:xfrm>
                <a:off x="8875482" y="2220031"/>
                <a:ext cx="2287885" cy="264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地铁公司拥有运营权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A56DCB98-ECCF-4C03-8F38-366212AD31C3}"/>
              </a:ext>
            </a:extLst>
          </p:cNvPr>
          <p:cNvSpPr txBox="1"/>
          <p:nvPr/>
        </p:nvSpPr>
        <p:spPr>
          <a:xfrm>
            <a:off x="2455334" y="287867"/>
            <a:ext cx="7281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平安智慧城的助力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5DE0E5-88BA-48E4-A29B-4D7A3B604567}"/>
              </a:ext>
            </a:extLst>
          </p:cNvPr>
          <p:cNvSpPr txBox="1"/>
          <p:nvPr/>
        </p:nvSpPr>
        <p:spPr>
          <a:xfrm>
            <a:off x="5953902" y="5139609"/>
            <a:ext cx="2342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智慧出行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6162F7-32A9-46F8-9D7C-D8217FEAE29E}"/>
              </a:ext>
            </a:extLst>
          </p:cNvPr>
          <p:cNvSpPr txBox="1"/>
          <p:nvPr/>
        </p:nvSpPr>
        <p:spPr>
          <a:xfrm>
            <a:off x="6700379" y="3930361"/>
            <a:ext cx="363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便捷支付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A4DD3A-61CD-4F14-9935-C696B59255E1}"/>
              </a:ext>
            </a:extLst>
          </p:cNvPr>
          <p:cNvSpPr txBox="1"/>
          <p:nvPr/>
        </p:nvSpPr>
        <p:spPr>
          <a:xfrm>
            <a:off x="7446855" y="2721114"/>
            <a:ext cx="363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商业生态</a:t>
            </a:r>
          </a:p>
        </p:txBody>
      </p:sp>
    </p:spTree>
    <p:extLst>
      <p:ext uri="{BB962C8B-B14F-4D97-AF65-F5344CB8AC3E}">
        <p14:creationId xmlns:p14="http://schemas.microsoft.com/office/powerpoint/2010/main" val="310121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Lato</vt:lpstr>
      <vt:lpstr>等线</vt:lpstr>
      <vt:lpstr>等线</vt:lpstr>
      <vt:lpstr>等线 Light</vt:lpstr>
      <vt:lpstr>微软雅黑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</cp:revision>
  <dcterms:created xsi:type="dcterms:W3CDTF">2018-09-15T06:55:46Z</dcterms:created>
  <dcterms:modified xsi:type="dcterms:W3CDTF">2018-09-15T06:55:52Z</dcterms:modified>
</cp:coreProperties>
</file>