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Luiz Reis Nogueira Neto"/>
  <p:cmAuthor clrIdx="1" id="1" initials="" lastIdx="3" name="Luiz Felipe de Barros Jordao Cos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12-03T17:16:07.119">
    <p:pos x="6000" y="0"/>
    <p:text>usar só o top 10, mostrar %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19-12-03T17:16:07.262">
    <p:pos x="6000" y="0"/>
    <p:text>agrupar em fala ingles ou nao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19-12-03T19:50:59.435">
    <p:pos x="6000" y="0"/>
    <p:text>usar box plot</p:text>
  </p:cm>
  <p:cm authorId="1" idx="1" dt="2019-12-03T19:50:59.435">
    <p:pos x="6000" y="0"/>
    <p:text>lembrando que boxplot nada mais é que aquele gráfico de caixa que Victor tinha feito com os dados brutos, só que aqui estamos usando a base filtrada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19-12-03T19:21:51.519">
    <p:pos x="6000" y="0"/>
    <p:text>substituir por boxplot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19-12-03T19:21:13.797">
    <p:pos x="6000" y="0"/>
    <p:text>explicar matriz de confusão</p:text>
  </p:cm>
  <p:cm authorId="1" idx="3" dt="2019-12-03T19:21:13.797">
    <p:pos x="6000" y="0"/>
    <p:text>melhor remover porque o que ele falou é que a matriz de confusão existe para um ponto de operação, e portanto é uma decisão daí, se mantivéssemos teríamos que explicar o motivo, mas na verdade não temos motivo então não faz sentido ficar no slide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19-12-03T17:16:07.711">
    <p:pos x="6000" y="0"/>
    <p:text>Adicionar indução de regras por árvore binária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2c849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2c849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eff406e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eff406e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0a7fe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0a7fe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eff406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eff406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994e55e9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994e55e9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18d0b8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18d0b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1dab5a9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1dab5a9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141beb6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141beb6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b215c7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b215c7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994e55e9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994e55e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f1a577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f1a577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b215c7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b215c7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141be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141be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141beb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141beb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141beb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141beb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141beb6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141beb6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ca7b92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0ca7b9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2a9ace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2a9ace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b215c7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b215c7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b215c7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b215c7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bb215c7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bb215c7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f1a5779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f1a5779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b215c7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bb215c7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18d0b8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418d0b8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f1a577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f1a577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f1a577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f1a577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1dab5a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1dab5a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f1a577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f1a577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e2b2d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e2b2d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18d0b8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18d0b8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5.xm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6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kemical/kickstarter-projects/version/7#ks-projects-201801.csv" TargetMode="External"/><Relationship Id="rId4" Type="http://schemas.openxmlformats.org/officeDocument/2006/relationships/hyperlink" Target="https://webrobots.io/kickstarter-dataset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CE7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projetos do Kickstarter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Delimitação do Escopo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96175" y="1628600"/>
            <a:ext cx="39759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Eliminar dados indesejados;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Estados que não são pertinentes para o projeto como: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Indefinido;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Cancelado;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Suspenso;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Goal indesejados para o projeto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&lt; $ 1.000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Outliers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arrecadou, mas não tem investidores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após filtro</a:t>
            </a:r>
            <a:endParaRPr/>
          </a:p>
        </p:txBody>
      </p:sp>
      <p:pic>
        <p:nvPicPr>
          <p:cNvPr id="138" name="Google Shape;138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39300"/>
            <a:ext cx="4701201" cy="290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729150" y="2150525"/>
            <a:ext cx="32712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Ficamos com </a:t>
            </a:r>
            <a:r>
              <a:rPr b="1" lang="pt-BR"/>
              <a:t>76</a:t>
            </a:r>
            <a:r>
              <a:rPr b="1" lang="pt-BR"/>
              <a:t>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da base total.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após filtro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 total da base antes do pré-processamento: </a:t>
            </a:r>
            <a:r>
              <a:rPr b="1" lang="pt-BR"/>
              <a:t>378.661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Tamanho total depois do pré-processamento: </a:t>
            </a:r>
            <a:r>
              <a:rPr b="1" lang="pt-BR"/>
              <a:t>287.911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Ficamos com </a:t>
            </a:r>
            <a:r>
              <a:rPr b="1" lang="pt-BR"/>
              <a:t>76%</a:t>
            </a:r>
            <a:r>
              <a:rPr lang="pt-BR"/>
              <a:t> da base total.</a:t>
            </a:r>
            <a:endParaRPr/>
          </a:p>
        </p:txBody>
      </p:sp>
      <p:pic>
        <p:nvPicPr>
          <p:cNvPr id="146" name="Google Shape;146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00" y="1508675"/>
            <a:ext cx="4701201" cy="29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Processamento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79825" y="1365300"/>
            <a:ext cx="39762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Transformação dos dados;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Criação de novas features;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Duração do projeto em dias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Eliminação (para fins do modelo) de informações a posteriori;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Backers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Pledged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886975" y="1211350"/>
            <a:ext cx="34758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Tratamento de dados categóricos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Categorizar campos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category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main_category;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currency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lingua do pais (fala inglês ou não)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state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-"/>
            </a:pPr>
            <a:r>
              <a:rPr lang="pt-BR" sz="1200">
                <a:solidFill>
                  <a:schemeClr val="dk2"/>
                </a:solidFill>
              </a:rPr>
              <a:t>goal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chemeClr val="dk2"/>
                </a:solidFill>
              </a:rPr>
              <a:t>Agrupar categorias em features que possuem muitas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-"/>
            </a:pPr>
            <a:r>
              <a:rPr lang="pt-BR" sz="1200">
                <a:solidFill>
                  <a:schemeClr val="dk2"/>
                </a:solidFill>
              </a:rPr>
              <a:t>country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-"/>
            </a:pPr>
            <a:r>
              <a:rPr lang="pt-BR" sz="1200">
                <a:solidFill>
                  <a:schemeClr val="dk2"/>
                </a:solidFill>
              </a:rPr>
              <a:t>category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-"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Features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2556875" y="1989500"/>
            <a:ext cx="1308300" cy="386400"/>
          </a:xfrm>
          <a:prstGeom prst="rect">
            <a:avLst/>
          </a:prstGeom>
          <a:solidFill>
            <a:srgbClr val="04CE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7494D"/>
                </a:solidFill>
              </a:rPr>
              <a:t>Total days</a:t>
            </a:r>
            <a:endParaRPr b="1">
              <a:solidFill>
                <a:srgbClr val="47494D"/>
              </a:solidFill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750525" y="1989500"/>
            <a:ext cx="1308300" cy="386400"/>
          </a:xfrm>
          <a:prstGeom prst="rect">
            <a:avLst/>
          </a:prstGeom>
          <a:solidFill>
            <a:srgbClr val="04CE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7494D"/>
                </a:solidFill>
              </a:rPr>
              <a:t>Main Category code</a:t>
            </a:r>
            <a:endParaRPr b="1" sz="1200">
              <a:solidFill>
                <a:srgbClr val="47494D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153700" y="1989500"/>
            <a:ext cx="1308300" cy="386400"/>
          </a:xfrm>
          <a:prstGeom prst="rect">
            <a:avLst/>
          </a:prstGeom>
          <a:solidFill>
            <a:srgbClr val="04CE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7494D"/>
                </a:solidFill>
              </a:rPr>
              <a:t>Category code</a:t>
            </a:r>
            <a:endParaRPr b="1">
              <a:solidFill>
                <a:srgbClr val="47494D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2556875" y="2688275"/>
            <a:ext cx="1308300" cy="386400"/>
          </a:xfrm>
          <a:prstGeom prst="rect">
            <a:avLst/>
          </a:prstGeom>
          <a:solidFill>
            <a:srgbClr val="04CE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7494D"/>
                </a:solidFill>
              </a:rPr>
              <a:t>Country code</a:t>
            </a:r>
            <a:endParaRPr b="1">
              <a:solidFill>
                <a:srgbClr val="47494D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750525" y="2688275"/>
            <a:ext cx="1308300" cy="386400"/>
          </a:xfrm>
          <a:prstGeom prst="rect">
            <a:avLst/>
          </a:prstGeom>
          <a:solidFill>
            <a:srgbClr val="04CE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7494D"/>
                </a:solidFill>
              </a:rPr>
              <a:t>Goal usd</a:t>
            </a:r>
            <a:endParaRPr b="1">
              <a:solidFill>
                <a:srgbClr val="47494D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4153700" y="2688275"/>
            <a:ext cx="1308300" cy="386400"/>
          </a:xfrm>
          <a:prstGeom prst="rect">
            <a:avLst/>
          </a:prstGeom>
          <a:solidFill>
            <a:srgbClr val="04CE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7494D"/>
                </a:solidFill>
              </a:rPr>
              <a:t>Currency code</a:t>
            </a:r>
            <a:endParaRPr b="1">
              <a:solidFill>
                <a:srgbClr val="47494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879" y="1001550"/>
            <a:ext cx="6698595" cy="41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 base de dados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300" y="1211350"/>
            <a:ext cx="5427400" cy="33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Diogo Barbosa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Lucas Zacarias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Luiz Felipe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Luiz Reis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Victor Martins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825" y="758075"/>
            <a:ext cx="5866335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Arrecadação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 title="min, max e mea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425" y="1331050"/>
            <a:ext cx="7815574" cy="35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Investimento por backers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 title="sucesso e falh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825" y="1322900"/>
            <a:ext cx="5971200" cy="3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Goal</a:t>
            </a:r>
            <a:endParaRPr/>
          </a:p>
        </p:txBody>
      </p:sp>
      <p:pic>
        <p:nvPicPr>
          <p:cNvPr id="226" name="Google Shape;226;p3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350" y="1211350"/>
            <a:ext cx="5866335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1826" l="0" r="0" t="0"/>
          <a:stretch/>
        </p:blipFill>
        <p:spPr>
          <a:xfrm>
            <a:off x="3443375" y="882563"/>
            <a:ext cx="4577475" cy="33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625" y="832813"/>
            <a:ext cx="4664275" cy="3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Regressão </a:t>
            </a:r>
            <a:r>
              <a:rPr lang="pt-BR"/>
              <a:t>Logística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Cross-Validation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7</a:t>
            </a:r>
            <a:r>
              <a:rPr lang="pt-BR"/>
              <a:t>0% conjunto de treinamento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30% conjunto de teste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Curva ROC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013" y="1216100"/>
            <a:ext cx="6891976" cy="37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</a:t>
            </a:r>
            <a:r>
              <a:rPr lang="pt-BR"/>
              <a:t>confusão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563" y="1457588"/>
            <a:ext cx="4948874" cy="3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CE7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Kickstarter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Kickstarter é o maior site de financiamento coletivo do mundo e que busca apoiar projetos inovadores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1 bilhão de dólares doados a projetos através da sua plataforma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Em março de 2014, uma empresa lançada pela Kickstarter, a Oculus VR, foi vendida para o Facebook por 2 bilhões de dólares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Indução de regras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CE78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Saber inicialmente se um projeto </a:t>
            </a:r>
            <a:r>
              <a:rPr lang="pt-BR"/>
              <a:t>publicado</a:t>
            </a:r>
            <a:r>
              <a:rPr lang="pt-BR"/>
              <a:t> na plataforma conseguirá êxito no seu pleito para receber investimentos.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Entender</a:t>
            </a:r>
            <a:r>
              <a:rPr lang="pt-BR"/>
              <a:t> a </a:t>
            </a:r>
            <a:r>
              <a:rPr lang="pt-BR"/>
              <a:t>influência</a:t>
            </a:r>
            <a:r>
              <a:rPr lang="pt-BR"/>
              <a:t> das </a:t>
            </a:r>
            <a:r>
              <a:rPr lang="pt-BR"/>
              <a:t>características</a:t>
            </a:r>
            <a:r>
              <a:rPr lang="pt-BR"/>
              <a:t> de um projeto para aprovação de seu financiamento coletivo.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250" y="2492875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KPI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investidores;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Valor arrecadado do Investimento.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</a:t>
            </a:r>
            <a:r>
              <a:rPr lang="pt-BR"/>
              <a:t>dos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00250" y="972550"/>
            <a:ext cx="31749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category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main_category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currency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deadline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launched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637300" y="972550"/>
            <a:ext cx="3174900" cy="25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pledged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backers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country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usd pledged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usd_pledged_real</a:t>
            </a:r>
            <a:endParaRPr sz="1400">
              <a:solidFill>
                <a:srgbClr val="4749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4749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usd_goal_real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2542025" y="3642075"/>
            <a:ext cx="606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 u="sng">
                <a:solidFill>
                  <a:srgbClr val="1155CC"/>
                </a:solidFill>
                <a:hlinkClick r:id="rId3"/>
              </a:rPr>
              <a:t>https://www.kaggle.com/kemical/kickstarter-projects/version/7#ks-projects-201801.csv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 u="sng">
                <a:solidFill>
                  <a:srgbClr val="1155CC"/>
                </a:solidFill>
                <a:hlinkClick r:id="rId4"/>
              </a:rPr>
              <a:t>https://webrobots.io/kickstarter-datasets/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359425" y="494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do projeto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00" y="1074950"/>
            <a:ext cx="7015225" cy="39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Delimitação do Escopo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296175" y="1628600"/>
            <a:ext cx="39759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Eliminar dados indesejados;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Estados que não são pertinentes para o projeto como: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Indefinido;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Cancelado;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Suspenso;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Goal indesejados para o projeto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&lt; $ 1.000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Outliers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arrecadou, mas não tem investidores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0" y="1211350"/>
            <a:ext cx="6211099" cy="34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