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uiz Felipe de Barros Jordao Costa"/>
  <p:cmAuthor clrIdx="1" id="1" initials="" lastIdx="1" name="Diogo Wellyngton de Souza Barbos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ECC97C-C13B-4872-9E8A-3F3BF1A79C7D}">
  <a:tblStyle styleId="{D8ECC97C-C13B-4872-9E8A-3F3BF1A79C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aleway-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aleway-italic.fntdata"/><Relationship Id="rId16" Type="http://schemas.openxmlformats.org/officeDocument/2006/relationships/slide" Target="slides/slide9.xml"/><Relationship Id="rId38" Type="http://schemas.openxmlformats.org/officeDocument/2006/relationships/font" Target="fonts/Raleway-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2-10T02:17:47.141">
    <p:pos x="6000" y="0"/>
    <p:text>muita informação pra um slide só?</p:text>
  </p:cm>
  <p:cm authorId="1" idx="1" dt="2019-12-10T02:17:47.141">
    <p:pos x="6000" y="0"/>
    <p:text>A gente pode dividir em dois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c2df7709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2df7709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c3076beb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3076beb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c2df7709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2df7709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c2df7709b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2df7709b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c4191257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4191257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c3076beb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c3076beb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c2df7709b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c2df7709b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c3076beb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c3076beb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c3076beb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3076beb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c3076beb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c3076beb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c3076beb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3076beb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2df7709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2df7709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b5c58b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5c58b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c3076beb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3076beb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c3076beb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3076beb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c44ca50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c44ca50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c41912570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c41912570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c419125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c419125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c41912570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c41912570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c4191257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c419125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c4191257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c4191257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c2df7709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c2df7709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2df7709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2df7709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c2df7709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2df7709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c2df7709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2df7709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c2df7709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c2df7709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c2df7709b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c2df7709b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c2df7709b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c2df7709b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44ca50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44ca50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kemical/kickstarter-projects/version/7#ks-projects-201801.csv" TargetMode="External"/><Relationship Id="rId4" Type="http://schemas.openxmlformats.org/officeDocument/2006/relationships/hyperlink" Target="https://webrobots.io/kickstarter-datase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Predição de sucesso dos projetos da plataforma Kickstarter</a:t>
            </a:r>
            <a:endParaRPr/>
          </a:p>
        </p:txBody>
      </p:sp>
      <p:sp>
        <p:nvSpPr>
          <p:cNvPr id="87" name="Google Shape;87;p13"/>
          <p:cNvSpPr txBox="1"/>
          <p:nvPr>
            <p:ph idx="1" type="subTitle"/>
          </p:nvPr>
        </p:nvSpPr>
        <p:spPr>
          <a:xfrm>
            <a:off x="729452" y="35549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Sistemas de suporte à decisão e mineração de dados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Fluxo</a:t>
            </a:r>
            <a:endParaRPr/>
          </a:p>
        </p:txBody>
      </p:sp>
      <p:pic>
        <p:nvPicPr>
          <p:cNvPr id="146" name="Google Shape;146;p22"/>
          <p:cNvPicPr preferRelativeResize="0"/>
          <p:nvPr/>
        </p:nvPicPr>
        <p:blipFill>
          <a:blip r:embed="rId3">
            <a:alphaModFix/>
          </a:blip>
          <a:stretch>
            <a:fillRect/>
          </a:stretch>
        </p:blipFill>
        <p:spPr>
          <a:xfrm>
            <a:off x="1958563" y="1946375"/>
            <a:ext cx="5230474" cy="2942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Escopo</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pt-BR" sz="1400">
                <a:solidFill>
                  <a:srgbClr val="000000"/>
                </a:solidFill>
              </a:rPr>
              <a:t>Eliminar dados indesejados;</a:t>
            </a:r>
            <a:endParaRPr b="1" sz="14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Estados que não são pertinentes para o projeto como:</a:t>
            </a:r>
            <a:endParaRPr b="1" sz="1400">
              <a:solidFill>
                <a:srgbClr val="000000"/>
              </a:solidFill>
            </a:endParaRPr>
          </a:p>
          <a:p>
            <a:pPr indent="-317500" lvl="2" marL="1371600" rtl="0" algn="l">
              <a:spcBef>
                <a:spcPts val="0"/>
              </a:spcBef>
              <a:spcAft>
                <a:spcPts val="0"/>
              </a:spcAft>
              <a:buClr>
                <a:srgbClr val="000000"/>
              </a:buClr>
              <a:buSzPts val="1400"/>
              <a:buChar char="-"/>
            </a:pPr>
            <a:r>
              <a:rPr b="1" lang="pt-BR" sz="1400">
                <a:solidFill>
                  <a:srgbClr val="000000"/>
                </a:solidFill>
              </a:rPr>
              <a:t>Indefinido;</a:t>
            </a:r>
            <a:endParaRPr b="1" sz="1400">
              <a:solidFill>
                <a:srgbClr val="000000"/>
              </a:solidFill>
            </a:endParaRPr>
          </a:p>
          <a:p>
            <a:pPr indent="-317500" lvl="2" marL="1371600" rtl="0" algn="l">
              <a:spcBef>
                <a:spcPts val="0"/>
              </a:spcBef>
              <a:spcAft>
                <a:spcPts val="0"/>
              </a:spcAft>
              <a:buClr>
                <a:srgbClr val="000000"/>
              </a:buClr>
              <a:buSzPts val="1400"/>
              <a:buChar char="-"/>
            </a:pPr>
            <a:r>
              <a:rPr b="1" lang="pt-BR" sz="1400">
                <a:solidFill>
                  <a:srgbClr val="000000"/>
                </a:solidFill>
              </a:rPr>
              <a:t>Cancelado;</a:t>
            </a:r>
            <a:endParaRPr b="1" sz="1400">
              <a:solidFill>
                <a:srgbClr val="000000"/>
              </a:solidFill>
            </a:endParaRPr>
          </a:p>
          <a:p>
            <a:pPr indent="-317500" lvl="2" marL="1371600" rtl="0" algn="l">
              <a:spcBef>
                <a:spcPts val="0"/>
              </a:spcBef>
              <a:spcAft>
                <a:spcPts val="0"/>
              </a:spcAft>
              <a:buClr>
                <a:srgbClr val="000000"/>
              </a:buClr>
              <a:buSzPts val="1400"/>
              <a:buChar char="-"/>
            </a:pPr>
            <a:r>
              <a:rPr b="1" lang="pt-BR" sz="1400">
                <a:solidFill>
                  <a:srgbClr val="000000"/>
                </a:solidFill>
              </a:rPr>
              <a:t>Suspenso;</a:t>
            </a:r>
            <a:endParaRPr b="1" sz="14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Goal indesejados para o projeto:</a:t>
            </a:r>
            <a:endParaRPr b="1" sz="1400">
              <a:solidFill>
                <a:srgbClr val="000000"/>
              </a:solidFill>
            </a:endParaRPr>
          </a:p>
          <a:p>
            <a:pPr indent="-317500" lvl="2" marL="1371600" rtl="0" algn="l">
              <a:spcBef>
                <a:spcPts val="0"/>
              </a:spcBef>
              <a:spcAft>
                <a:spcPts val="0"/>
              </a:spcAft>
              <a:buClr>
                <a:srgbClr val="000000"/>
              </a:buClr>
              <a:buSzPts val="1400"/>
              <a:buChar char="-"/>
            </a:pPr>
            <a:r>
              <a:rPr b="1" lang="pt-BR" sz="1400">
                <a:solidFill>
                  <a:srgbClr val="000000"/>
                </a:solidFill>
              </a:rPr>
              <a:t>&lt; $ 1.000.</a:t>
            </a:r>
            <a:endParaRPr b="1" sz="14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Outliers:</a:t>
            </a:r>
            <a:endParaRPr b="1" sz="1400">
              <a:solidFill>
                <a:srgbClr val="000000"/>
              </a:solidFill>
            </a:endParaRPr>
          </a:p>
          <a:p>
            <a:pPr indent="-317500" lvl="2" marL="1371600" rtl="0" algn="l">
              <a:spcBef>
                <a:spcPts val="0"/>
              </a:spcBef>
              <a:spcAft>
                <a:spcPts val="0"/>
              </a:spcAft>
              <a:buClr>
                <a:srgbClr val="000000"/>
              </a:buClr>
              <a:buSzPts val="1400"/>
              <a:buChar char="-"/>
            </a:pPr>
            <a:r>
              <a:rPr b="1" lang="pt-BR" sz="1400">
                <a:solidFill>
                  <a:srgbClr val="000000"/>
                </a:solidFill>
              </a:rPr>
              <a:t>arrecadou, mas não tem investidores.</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Pré-processamento e transformações dos dados</a:t>
            </a:r>
            <a:endParaRPr/>
          </a:p>
        </p:txBody>
      </p:sp>
      <p:sp>
        <p:nvSpPr>
          <p:cNvPr id="158" name="Google Shape;158;p24"/>
          <p:cNvSpPr txBox="1"/>
          <p:nvPr>
            <p:ph idx="1" type="body"/>
          </p:nvPr>
        </p:nvSpPr>
        <p:spPr>
          <a:xfrm>
            <a:off x="4348950" y="2152800"/>
            <a:ext cx="4069200" cy="29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Tratamento de dados categóricos</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Categorizar campos:</a:t>
            </a:r>
            <a:endParaRPr b="1"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main_category;</a:t>
            </a:r>
            <a:endParaRPr b="1"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Char char="-"/>
            </a:pPr>
            <a:r>
              <a:rPr b="1" lang="pt-BR" sz="1400">
                <a:solidFill>
                  <a:srgbClr val="000000"/>
                </a:solidFill>
                <a:latin typeface="Arial"/>
                <a:ea typeface="Arial"/>
                <a:cs typeface="Arial"/>
                <a:sym typeface="Arial"/>
              </a:rPr>
              <a:t>goal.</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Convertemos para binário:</a:t>
            </a:r>
            <a:endParaRPr b="1"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currency (é dolar ou não);</a:t>
            </a:r>
            <a:endParaRPr b="1" sz="1400">
              <a:solidFill>
                <a:srgbClr val="000000"/>
              </a:solidFill>
              <a:latin typeface="Arial"/>
              <a:ea typeface="Arial"/>
              <a:cs typeface="Arial"/>
              <a:sym typeface="Arial"/>
            </a:endParaRPr>
          </a:p>
          <a:p>
            <a:pPr indent="-317500" lvl="2" marL="1371600" rtl="0" algn="l">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língua do país (fala inglês ou não).</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159" name="Google Shape;159;p24"/>
          <p:cNvSpPr txBox="1"/>
          <p:nvPr/>
        </p:nvSpPr>
        <p:spPr>
          <a:xfrm>
            <a:off x="518250" y="2333700"/>
            <a:ext cx="3976200" cy="280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pt-BR">
                <a:solidFill>
                  <a:srgbClr val="000000"/>
                </a:solidFill>
              </a:rPr>
              <a:t>Transformação dos dados</a:t>
            </a:r>
            <a:r>
              <a:rPr b="1" lang="pt-BR"/>
              <a:t>:</a:t>
            </a:r>
            <a:endParaRPr b="1">
              <a:solidFill>
                <a:srgbClr val="000000"/>
              </a:solidFill>
            </a:endParaRPr>
          </a:p>
          <a:p>
            <a:pPr indent="-317500" lvl="1" marL="914400" rtl="0" algn="l">
              <a:lnSpc>
                <a:spcPct val="115000"/>
              </a:lnSpc>
              <a:spcBef>
                <a:spcPts val="0"/>
              </a:spcBef>
              <a:spcAft>
                <a:spcPts val="0"/>
              </a:spcAft>
              <a:buClr>
                <a:srgbClr val="000000"/>
              </a:buClr>
              <a:buSzPts val="1400"/>
              <a:buFont typeface="Arial"/>
              <a:buChar char="-"/>
            </a:pPr>
            <a:r>
              <a:rPr b="1" lang="pt-BR">
                <a:solidFill>
                  <a:srgbClr val="000000"/>
                </a:solidFill>
              </a:rPr>
              <a:t>Criação de novas features</a:t>
            </a:r>
            <a:r>
              <a:rPr b="1" lang="pt-BR"/>
              <a:t>:</a:t>
            </a:r>
            <a:endParaRPr b="1">
              <a:solidFill>
                <a:srgbClr val="000000"/>
              </a:solidFill>
            </a:endParaRPr>
          </a:p>
          <a:p>
            <a:pPr indent="-317500" lvl="2" marL="1371600" rtl="0" algn="l">
              <a:lnSpc>
                <a:spcPct val="115000"/>
              </a:lnSpc>
              <a:spcBef>
                <a:spcPts val="0"/>
              </a:spcBef>
              <a:spcAft>
                <a:spcPts val="0"/>
              </a:spcAft>
              <a:buClr>
                <a:srgbClr val="000000"/>
              </a:buClr>
              <a:buSzPts val="1400"/>
              <a:buFont typeface="Arial"/>
              <a:buChar char="-"/>
            </a:pPr>
            <a:r>
              <a:rPr b="1" lang="pt-BR">
                <a:solidFill>
                  <a:srgbClr val="000000"/>
                </a:solidFill>
              </a:rPr>
              <a:t>Duração do projeto em dias</a:t>
            </a:r>
            <a:r>
              <a:rPr b="1" lang="pt-BR"/>
              <a:t>.</a:t>
            </a:r>
            <a:endParaRPr b="1"/>
          </a:p>
          <a:p>
            <a:pPr indent="-317500" lvl="1" marL="914400" rtl="0" algn="l">
              <a:lnSpc>
                <a:spcPct val="115000"/>
              </a:lnSpc>
              <a:spcBef>
                <a:spcPts val="0"/>
              </a:spcBef>
              <a:spcAft>
                <a:spcPts val="0"/>
              </a:spcAft>
              <a:buClr>
                <a:srgbClr val="000000"/>
              </a:buClr>
              <a:buSzPts val="1400"/>
              <a:buFont typeface="Arial"/>
              <a:buChar char="-"/>
            </a:pPr>
            <a:r>
              <a:rPr b="1" lang="pt-BR">
                <a:solidFill>
                  <a:srgbClr val="000000"/>
                </a:solidFill>
              </a:rPr>
              <a:t>Eliminação (para fins do modelo) de informações a posteriori</a:t>
            </a:r>
            <a:r>
              <a:rPr b="1" lang="pt-BR"/>
              <a:t>:</a:t>
            </a:r>
            <a:endParaRPr b="1">
              <a:solidFill>
                <a:srgbClr val="000000"/>
              </a:solidFill>
            </a:endParaRPr>
          </a:p>
          <a:p>
            <a:pPr indent="-317500" lvl="2" marL="1371600" rtl="0" algn="l">
              <a:lnSpc>
                <a:spcPct val="115000"/>
              </a:lnSpc>
              <a:spcBef>
                <a:spcPts val="0"/>
              </a:spcBef>
              <a:spcAft>
                <a:spcPts val="0"/>
              </a:spcAft>
              <a:buClr>
                <a:srgbClr val="000000"/>
              </a:buClr>
              <a:buSzPts val="1400"/>
              <a:buFont typeface="Arial"/>
              <a:buChar char="-"/>
            </a:pPr>
            <a:r>
              <a:rPr b="1" lang="pt-BR">
                <a:solidFill>
                  <a:srgbClr val="000000"/>
                </a:solidFill>
              </a:rPr>
              <a:t>Backers;</a:t>
            </a:r>
            <a:endParaRPr b="1">
              <a:solidFill>
                <a:srgbClr val="000000"/>
              </a:solidFill>
            </a:endParaRPr>
          </a:p>
          <a:p>
            <a:pPr indent="-317500" lvl="2" marL="1371600" rtl="0" algn="l">
              <a:lnSpc>
                <a:spcPct val="115000"/>
              </a:lnSpc>
              <a:spcBef>
                <a:spcPts val="0"/>
              </a:spcBef>
              <a:spcAft>
                <a:spcPts val="0"/>
              </a:spcAft>
              <a:buClr>
                <a:srgbClr val="000000"/>
              </a:buClr>
              <a:buSzPts val="1400"/>
              <a:buFont typeface="Arial"/>
              <a:buChar char="-"/>
            </a:pPr>
            <a:r>
              <a:rPr b="1" lang="pt-BR">
                <a:solidFill>
                  <a:srgbClr val="000000"/>
                </a:solidFill>
              </a:rPr>
              <a:t>Pledged.</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Dados após filtros</a:t>
            </a:r>
            <a:endParaRPr/>
          </a:p>
        </p:txBody>
      </p:sp>
      <p:sp>
        <p:nvSpPr>
          <p:cNvPr id="165" name="Google Shape;165;p25"/>
          <p:cNvSpPr txBox="1"/>
          <p:nvPr>
            <p:ph idx="1" type="body"/>
          </p:nvPr>
        </p:nvSpPr>
        <p:spPr>
          <a:xfrm>
            <a:off x="7034675" y="2571750"/>
            <a:ext cx="1554000" cy="1282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800">
                <a:solidFill>
                  <a:srgbClr val="000000"/>
                </a:solidFill>
              </a:rPr>
              <a:t>Ficamos com </a:t>
            </a:r>
            <a:r>
              <a:rPr b="1" lang="pt-BR" sz="1800">
                <a:solidFill>
                  <a:srgbClr val="000000"/>
                </a:solidFill>
              </a:rPr>
              <a:t>76% </a:t>
            </a:r>
            <a:r>
              <a:rPr lang="pt-BR" sz="1800">
                <a:solidFill>
                  <a:srgbClr val="000000"/>
                </a:solidFill>
              </a:rPr>
              <a:t>da base total.</a:t>
            </a:r>
            <a:endParaRPr/>
          </a:p>
        </p:txBody>
      </p:sp>
      <p:pic>
        <p:nvPicPr>
          <p:cNvPr id="166" name="Google Shape;166;p25" title="Points scored"/>
          <p:cNvPicPr preferRelativeResize="0"/>
          <p:nvPr/>
        </p:nvPicPr>
        <p:blipFill>
          <a:blip r:embed="rId3">
            <a:alphaModFix/>
          </a:blip>
          <a:stretch>
            <a:fillRect/>
          </a:stretch>
        </p:blipFill>
        <p:spPr>
          <a:xfrm>
            <a:off x="2123200" y="2078875"/>
            <a:ext cx="4701201" cy="2906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 de dados - Sucessos e Falhas</a:t>
            </a:r>
            <a:endParaRPr/>
          </a:p>
        </p:txBody>
      </p:sp>
      <p:pic>
        <p:nvPicPr>
          <p:cNvPr id="172" name="Google Shape;172;p26" title="Gráfico"/>
          <p:cNvPicPr preferRelativeResize="0"/>
          <p:nvPr/>
        </p:nvPicPr>
        <p:blipFill>
          <a:blip r:embed="rId3">
            <a:alphaModFix/>
          </a:blip>
          <a:stretch>
            <a:fillRect/>
          </a:stretch>
        </p:blipFill>
        <p:spPr>
          <a:xfrm>
            <a:off x="2337200" y="2078873"/>
            <a:ext cx="4369405" cy="27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Dias</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7"/>
          <p:cNvPicPr preferRelativeResize="0"/>
          <p:nvPr/>
        </p:nvPicPr>
        <p:blipFill>
          <a:blip r:embed="rId3">
            <a:alphaModFix/>
          </a:blip>
          <a:stretch>
            <a:fillRect/>
          </a:stretch>
        </p:blipFill>
        <p:spPr>
          <a:xfrm>
            <a:off x="272150" y="2078875"/>
            <a:ext cx="8763000" cy="287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Países com US,GB e CA</a:t>
            </a:r>
            <a:endParaRPr/>
          </a:p>
        </p:txBody>
      </p:sp>
      <p:pic>
        <p:nvPicPr>
          <p:cNvPr id="185" name="Google Shape;185;p28" title="Gráfico"/>
          <p:cNvPicPr preferRelativeResize="0"/>
          <p:nvPr/>
        </p:nvPicPr>
        <p:blipFill>
          <a:blip r:embed="rId3">
            <a:alphaModFix/>
          </a:blip>
          <a:stretch>
            <a:fillRect/>
          </a:stretch>
        </p:blipFill>
        <p:spPr>
          <a:xfrm>
            <a:off x="55850" y="2005450"/>
            <a:ext cx="4354200" cy="2692350"/>
          </a:xfrm>
          <a:prstGeom prst="rect">
            <a:avLst/>
          </a:prstGeom>
          <a:noFill/>
          <a:ln>
            <a:noFill/>
          </a:ln>
        </p:spPr>
      </p:pic>
      <p:pic>
        <p:nvPicPr>
          <p:cNvPr id="186" name="Google Shape;186;p28" title="Gráfico"/>
          <p:cNvPicPr preferRelativeResize="0"/>
          <p:nvPr/>
        </p:nvPicPr>
        <p:blipFill>
          <a:blip r:embed="rId4">
            <a:alphaModFix/>
          </a:blip>
          <a:stretch>
            <a:fillRect/>
          </a:stretch>
        </p:blipFill>
        <p:spPr>
          <a:xfrm>
            <a:off x="4572000" y="1964100"/>
            <a:ext cx="4354200" cy="2692352"/>
          </a:xfrm>
          <a:prstGeom prst="rect">
            <a:avLst/>
          </a:prstGeom>
          <a:noFill/>
          <a:ln>
            <a:noFill/>
          </a:ln>
        </p:spPr>
      </p:pic>
      <p:sp>
        <p:nvSpPr>
          <p:cNvPr id="187" name="Google Shape;187;p28"/>
          <p:cNvSpPr txBox="1"/>
          <p:nvPr/>
        </p:nvSpPr>
        <p:spPr>
          <a:xfrm>
            <a:off x="1662300" y="4698600"/>
            <a:ext cx="21321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Sucessos</a:t>
            </a:r>
            <a:endParaRPr>
              <a:latin typeface="Lato"/>
              <a:ea typeface="Lato"/>
              <a:cs typeface="Lato"/>
              <a:sym typeface="Lato"/>
            </a:endParaRPr>
          </a:p>
        </p:txBody>
      </p:sp>
      <p:sp>
        <p:nvSpPr>
          <p:cNvPr id="188" name="Google Shape;188;p28"/>
          <p:cNvSpPr txBox="1"/>
          <p:nvPr/>
        </p:nvSpPr>
        <p:spPr>
          <a:xfrm>
            <a:off x="6355900" y="4698600"/>
            <a:ext cx="21321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Falhas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Países sem US,GB e CA</a:t>
            </a:r>
            <a:endParaRPr/>
          </a:p>
        </p:txBody>
      </p:sp>
      <p:sp>
        <p:nvSpPr>
          <p:cNvPr id="194" name="Google Shape;194;p29"/>
          <p:cNvSpPr txBox="1"/>
          <p:nvPr/>
        </p:nvSpPr>
        <p:spPr>
          <a:xfrm>
            <a:off x="1662300" y="4698600"/>
            <a:ext cx="21321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Sucessos</a:t>
            </a:r>
            <a:endParaRPr>
              <a:latin typeface="Lato"/>
              <a:ea typeface="Lato"/>
              <a:cs typeface="Lato"/>
              <a:sym typeface="Lato"/>
            </a:endParaRPr>
          </a:p>
        </p:txBody>
      </p:sp>
      <p:sp>
        <p:nvSpPr>
          <p:cNvPr id="195" name="Google Shape;195;p29"/>
          <p:cNvSpPr txBox="1"/>
          <p:nvPr/>
        </p:nvSpPr>
        <p:spPr>
          <a:xfrm>
            <a:off x="6355900" y="4698600"/>
            <a:ext cx="21321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Falhas</a:t>
            </a:r>
            <a:endParaRPr>
              <a:latin typeface="Lato"/>
              <a:ea typeface="Lato"/>
              <a:cs typeface="Lato"/>
              <a:sym typeface="Lato"/>
            </a:endParaRPr>
          </a:p>
        </p:txBody>
      </p:sp>
      <p:pic>
        <p:nvPicPr>
          <p:cNvPr id="196" name="Google Shape;196;p29" title="Gráfico"/>
          <p:cNvPicPr preferRelativeResize="0"/>
          <p:nvPr/>
        </p:nvPicPr>
        <p:blipFill>
          <a:blip r:embed="rId3">
            <a:alphaModFix/>
          </a:blip>
          <a:stretch>
            <a:fillRect/>
          </a:stretch>
        </p:blipFill>
        <p:spPr>
          <a:xfrm>
            <a:off x="4452700" y="2006250"/>
            <a:ext cx="4107737" cy="2539950"/>
          </a:xfrm>
          <a:prstGeom prst="rect">
            <a:avLst/>
          </a:prstGeom>
          <a:noFill/>
          <a:ln>
            <a:noFill/>
          </a:ln>
        </p:spPr>
      </p:pic>
      <p:pic>
        <p:nvPicPr>
          <p:cNvPr id="197" name="Google Shape;197;p29" title="Gráfico"/>
          <p:cNvPicPr preferRelativeResize="0"/>
          <p:nvPr/>
        </p:nvPicPr>
        <p:blipFill>
          <a:blip r:embed="rId4">
            <a:alphaModFix/>
          </a:blip>
          <a:stretch>
            <a:fillRect/>
          </a:stretch>
        </p:blipFill>
        <p:spPr>
          <a:xfrm>
            <a:off x="152400" y="2006250"/>
            <a:ext cx="4107737" cy="253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Categorias</a:t>
            </a:r>
            <a:endParaRPr/>
          </a:p>
        </p:txBody>
      </p:sp>
      <p:pic>
        <p:nvPicPr>
          <p:cNvPr id="203" name="Google Shape;203;p30" title="Gráfico"/>
          <p:cNvPicPr preferRelativeResize="0"/>
          <p:nvPr/>
        </p:nvPicPr>
        <p:blipFill>
          <a:blip r:embed="rId3">
            <a:alphaModFix/>
          </a:blip>
          <a:stretch>
            <a:fillRect/>
          </a:stretch>
        </p:blipFill>
        <p:spPr>
          <a:xfrm>
            <a:off x="2224275" y="1982175"/>
            <a:ext cx="4827249" cy="2984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Metas</a:t>
            </a:r>
            <a:endParaRPr/>
          </a:p>
        </p:txBody>
      </p:sp>
      <p:pic>
        <p:nvPicPr>
          <p:cNvPr id="209" name="Google Shape;209;p31"/>
          <p:cNvPicPr preferRelativeResize="0"/>
          <p:nvPr/>
        </p:nvPicPr>
        <p:blipFill>
          <a:blip r:embed="rId3">
            <a:alphaModFix/>
          </a:blip>
          <a:stretch>
            <a:fillRect/>
          </a:stretch>
        </p:blipFill>
        <p:spPr>
          <a:xfrm>
            <a:off x="2033100" y="1853850"/>
            <a:ext cx="4875820"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Equipe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rgbClr val="000000"/>
                </a:solidFill>
              </a:rPr>
              <a:t>Diogo Souza</a:t>
            </a:r>
            <a:endParaRPr b="1" sz="1400">
              <a:solidFill>
                <a:srgbClr val="000000"/>
              </a:solidFill>
            </a:endParaRPr>
          </a:p>
          <a:p>
            <a:pPr indent="0" lvl="0" marL="0" rtl="0" algn="l">
              <a:spcBef>
                <a:spcPts val="1600"/>
              </a:spcBef>
              <a:spcAft>
                <a:spcPts val="0"/>
              </a:spcAft>
              <a:buNone/>
            </a:pPr>
            <a:r>
              <a:rPr b="1" lang="pt-BR" sz="1400">
                <a:solidFill>
                  <a:srgbClr val="000000"/>
                </a:solidFill>
              </a:rPr>
              <a:t>Lucas Zacarias</a:t>
            </a:r>
            <a:endParaRPr b="1" sz="1400">
              <a:solidFill>
                <a:srgbClr val="000000"/>
              </a:solidFill>
            </a:endParaRPr>
          </a:p>
          <a:p>
            <a:pPr indent="0" lvl="0" marL="0" rtl="0" algn="l">
              <a:spcBef>
                <a:spcPts val="1600"/>
              </a:spcBef>
              <a:spcAft>
                <a:spcPts val="0"/>
              </a:spcAft>
              <a:buNone/>
            </a:pPr>
            <a:r>
              <a:rPr b="1" lang="pt-BR" sz="1400">
                <a:solidFill>
                  <a:srgbClr val="000000"/>
                </a:solidFill>
              </a:rPr>
              <a:t>Luiz Felipe</a:t>
            </a:r>
            <a:endParaRPr b="1" sz="1400">
              <a:solidFill>
                <a:srgbClr val="000000"/>
              </a:solidFill>
            </a:endParaRPr>
          </a:p>
          <a:p>
            <a:pPr indent="0" lvl="0" marL="0" rtl="0" algn="l">
              <a:spcBef>
                <a:spcPts val="1600"/>
              </a:spcBef>
              <a:spcAft>
                <a:spcPts val="0"/>
              </a:spcAft>
              <a:buNone/>
            </a:pPr>
            <a:r>
              <a:rPr b="1" lang="pt-BR" sz="1400">
                <a:solidFill>
                  <a:srgbClr val="000000"/>
                </a:solidFill>
              </a:rPr>
              <a:t>Luiz Reis</a:t>
            </a:r>
            <a:endParaRPr b="1" sz="1400">
              <a:solidFill>
                <a:srgbClr val="000000"/>
              </a:solidFill>
            </a:endParaRPr>
          </a:p>
          <a:p>
            <a:pPr indent="0" lvl="0" marL="0" rtl="0" algn="l">
              <a:spcBef>
                <a:spcPts val="1600"/>
              </a:spcBef>
              <a:spcAft>
                <a:spcPts val="1600"/>
              </a:spcAft>
              <a:buNone/>
            </a:pPr>
            <a:r>
              <a:rPr b="1" lang="pt-BR" sz="1400">
                <a:solidFill>
                  <a:srgbClr val="000000"/>
                </a:solidFill>
              </a:rPr>
              <a:t>Victor Martins</a:t>
            </a:r>
            <a:endParaRPr b="1"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Metas</a:t>
            </a:r>
            <a:endParaRPr/>
          </a:p>
        </p:txBody>
      </p:sp>
      <p:pic>
        <p:nvPicPr>
          <p:cNvPr id="215" name="Google Shape;215;p32"/>
          <p:cNvPicPr preferRelativeResize="0"/>
          <p:nvPr/>
        </p:nvPicPr>
        <p:blipFill>
          <a:blip r:embed="rId3">
            <a:alphaModFix/>
          </a:blip>
          <a:stretch>
            <a:fillRect/>
          </a:stretch>
        </p:blipFill>
        <p:spPr>
          <a:xfrm>
            <a:off x="3236100" y="1933975"/>
            <a:ext cx="2418758"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Metas</a:t>
            </a:r>
            <a:endParaRPr/>
          </a:p>
        </p:txBody>
      </p:sp>
      <p:graphicFrame>
        <p:nvGraphicFramePr>
          <p:cNvPr id="221" name="Google Shape;221;p33"/>
          <p:cNvGraphicFramePr/>
          <p:nvPr/>
        </p:nvGraphicFramePr>
        <p:xfrm>
          <a:off x="196875" y="1975600"/>
          <a:ext cx="3000000" cy="3000000"/>
        </p:xfrm>
        <a:graphic>
          <a:graphicData uri="http://schemas.openxmlformats.org/drawingml/2006/table">
            <a:tbl>
              <a:tblPr>
                <a:noFill/>
                <a:tableStyleId>{D8ECC97C-C13B-4872-9E8A-3F3BF1A79C7D}</a:tableStyleId>
              </a:tblPr>
              <a:tblGrid>
                <a:gridCol w="1021950"/>
                <a:gridCol w="1021950"/>
                <a:gridCol w="1175250"/>
                <a:gridCol w="1155975"/>
                <a:gridCol w="1248200"/>
                <a:gridCol w="947825"/>
                <a:gridCol w="1081225"/>
                <a:gridCol w="962675"/>
              </a:tblGrid>
              <a:tr h="354300">
                <a:tc>
                  <a:txBody>
                    <a:bodyPr/>
                    <a:lstStyle/>
                    <a:p>
                      <a:pPr indent="0" lvl="0" marL="0" rtl="0" algn="ctr">
                        <a:spcBef>
                          <a:spcPts val="0"/>
                        </a:spcBef>
                        <a:spcAft>
                          <a:spcPts val="0"/>
                        </a:spcAft>
                        <a:buNone/>
                      </a:pPr>
                      <a:r>
                        <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Mínimo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A</a:t>
                      </a:r>
                      <a:r>
                        <a:rPr b="1" lang="pt-BR" sz="1200"/>
                        <a:t>bertura</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F</a:t>
                      </a:r>
                      <a:r>
                        <a:rPr b="1" lang="pt-BR" sz="1200"/>
                        <a:t>echamento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Máximo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Média</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Desvio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BR" sz="1200"/>
                        <a:t>Quantidade</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1700">
                <a:tc>
                  <a:txBody>
                    <a:bodyPr/>
                    <a:lstStyle/>
                    <a:p>
                      <a:pPr indent="0" lvl="0" marL="0" rtl="0" algn="ctr">
                        <a:lnSpc>
                          <a:spcPct val="115000"/>
                        </a:lnSpc>
                        <a:spcBef>
                          <a:spcPts val="0"/>
                        </a:spcBef>
                        <a:spcAft>
                          <a:spcPts val="0"/>
                        </a:spcAft>
                        <a:buNone/>
                      </a:pPr>
                      <a:r>
                        <a:rPr b="1" lang="pt-BR" sz="1200"/>
                        <a:t>Sucesso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$1.000,00</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$1.000,00</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$42.031,78</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$2.015.608,88</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$11.519,16</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$30.512,62</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109.858</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1700">
                <a:tc>
                  <a:txBody>
                    <a:bodyPr/>
                    <a:lstStyle/>
                    <a:p>
                      <a:pPr indent="0" lvl="0" marL="0" rtl="0" algn="ctr">
                        <a:lnSpc>
                          <a:spcPct val="115000"/>
                        </a:lnSpc>
                        <a:spcBef>
                          <a:spcPts val="0"/>
                        </a:spcBef>
                        <a:spcAft>
                          <a:spcPts val="0"/>
                        </a:spcAft>
                        <a:buNone/>
                      </a:pPr>
                      <a:r>
                        <a:rPr b="1" lang="pt-BR" sz="1200"/>
                        <a:t>Falha</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$1.000,00</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$1.000,00</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$1.582.804,06</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$166.361.390,71</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$70.079,48</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$1.512.724,58</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BR" sz="1200"/>
                        <a:t>178.053</a:t>
                      </a:r>
                      <a:endParaRPr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Moedas</a:t>
            </a:r>
            <a:endParaRPr/>
          </a:p>
        </p:txBody>
      </p:sp>
      <p:pic>
        <p:nvPicPr>
          <p:cNvPr id="227" name="Google Shape;227;p34" title="Gráfico"/>
          <p:cNvPicPr preferRelativeResize="0"/>
          <p:nvPr/>
        </p:nvPicPr>
        <p:blipFill>
          <a:blip r:embed="rId3">
            <a:alphaModFix/>
          </a:blip>
          <a:stretch>
            <a:fillRect/>
          </a:stretch>
        </p:blipFill>
        <p:spPr>
          <a:xfrm>
            <a:off x="2171800" y="2078875"/>
            <a:ext cx="4800399" cy="2968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Análises de dados - Moedas</a:t>
            </a:r>
            <a:endParaRPr/>
          </a:p>
        </p:txBody>
      </p:sp>
      <p:pic>
        <p:nvPicPr>
          <p:cNvPr id="233" name="Google Shape;233;p35" title="Gráfico"/>
          <p:cNvPicPr preferRelativeResize="0"/>
          <p:nvPr/>
        </p:nvPicPr>
        <p:blipFill>
          <a:blip r:embed="rId3">
            <a:alphaModFix/>
          </a:blip>
          <a:stretch>
            <a:fillRect/>
          </a:stretch>
        </p:blipFill>
        <p:spPr>
          <a:xfrm>
            <a:off x="2160175" y="1996725"/>
            <a:ext cx="4827249" cy="298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Classificação</a:t>
            </a:r>
            <a:endParaRPr/>
          </a:p>
        </p:txBody>
      </p:sp>
      <p:sp>
        <p:nvSpPr>
          <p:cNvPr id="239" name="Google Shape;23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sz="1800"/>
              <a:t>Regressão Logística</a:t>
            </a:r>
            <a:endParaRPr sz="1800"/>
          </a:p>
          <a:p>
            <a:pPr indent="-342900" lvl="0" marL="457200" rtl="0" algn="l">
              <a:spcBef>
                <a:spcPts val="0"/>
              </a:spcBef>
              <a:spcAft>
                <a:spcPts val="0"/>
              </a:spcAft>
              <a:buSzPts val="1800"/>
              <a:buChar char="●"/>
            </a:pPr>
            <a:r>
              <a:rPr lang="pt-BR" sz="1800"/>
              <a:t>Cross-Validation</a:t>
            </a:r>
            <a:endParaRPr sz="1800"/>
          </a:p>
          <a:p>
            <a:pPr indent="-342900" lvl="1" marL="914400" rtl="0" algn="l">
              <a:spcBef>
                <a:spcPts val="0"/>
              </a:spcBef>
              <a:spcAft>
                <a:spcPts val="0"/>
              </a:spcAft>
              <a:buSzPts val="1800"/>
              <a:buChar char="○"/>
            </a:pPr>
            <a:r>
              <a:rPr lang="pt-BR" sz="1800"/>
              <a:t>7</a:t>
            </a:r>
            <a:r>
              <a:rPr lang="pt-BR" sz="1800"/>
              <a:t>0% conjunto de treinamento</a:t>
            </a:r>
            <a:endParaRPr sz="1800"/>
          </a:p>
          <a:p>
            <a:pPr indent="-342900" lvl="1" marL="914400" rtl="0" algn="l">
              <a:spcBef>
                <a:spcPts val="0"/>
              </a:spcBef>
              <a:spcAft>
                <a:spcPts val="0"/>
              </a:spcAft>
              <a:buSzPts val="1800"/>
              <a:buChar char="○"/>
            </a:pPr>
            <a:r>
              <a:rPr lang="pt-BR" sz="1800"/>
              <a:t>30% conjunto de teste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Coeficientes da regressão logística</a:t>
            </a:r>
            <a:endParaRPr/>
          </a:p>
        </p:txBody>
      </p:sp>
      <p:graphicFrame>
        <p:nvGraphicFramePr>
          <p:cNvPr id="245" name="Google Shape;245;p37"/>
          <p:cNvGraphicFramePr/>
          <p:nvPr/>
        </p:nvGraphicFramePr>
        <p:xfrm>
          <a:off x="2475025" y="1926475"/>
          <a:ext cx="3000000" cy="3000000"/>
        </p:xfrm>
        <a:graphic>
          <a:graphicData uri="http://schemas.openxmlformats.org/drawingml/2006/table">
            <a:tbl>
              <a:tblPr>
                <a:noFill/>
                <a:tableStyleId>{D8ECC97C-C13B-4872-9E8A-3F3BF1A79C7D}</a:tableStyleId>
              </a:tblPr>
              <a:tblGrid>
                <a:gridCol w="2098775"/>
                <a:gridCol w="2098775"/>
              </a:tblGrid>
              <a:tr h="199125">
                <a:tc>
                  <a:txBody>
                    <a:bodyPr/>
                    <a:lstStyle/>
                    <a:p>
                      <a:pPr indent="0" lvl="0" marL="0" rtl="0" algn="l">
                        <a:lnSpc>
                          <a:spcPct val="115000"/>
                        </a:lnSpc>
                        <a:spcBef>
                          <a:spcPts val="0"/>
                        </a:spcBef>
                        <a:spcAft>
                          <a:spcPts val="0"/>
                        </a:spcAft>
                        <a:buNone/>
                      </a:pPr>
                      <a:r>
                        <a:rPr b="1" lang="pt-BR"/>
                        <a:t>Features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a:t>Coeficiente</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lang="pt-BR"/>
                        <a:t>Dance</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0,997</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lang="pt-BR"/>
                        <a:t>Theater</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0,927</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lang="pt-BR"/>
                        <a:t>Comics</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0,675</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8925">
                <a:tc>
                  <a:txBody>
                    <a:bodyPr/>
                    <a:lstStyle/>
                    <a:p>
                      <a:pPr indent="0" lvl="0" marL="0" rtl="0" algn="l">
                        <a:lnSpc>
                          <a:spcPct val="115000"/>
                        </a:lnSpc>
                        <a:spcBef>
                          <a:spcPts val="0"/>
                        </a:spcBef>
                        <a:spcAft>
                          <a:spcPts val="0"/>
                        </a:spcAft>
                        <a:buNone/>
                      </a:pPr>
                      <a:r>
                        <a:rPr lang="pt-BR"/>
                        <a:t>Film</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0,473</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b="1" lang="pt-BR"/>
                        <a:t>Total_days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a:t>-0,016</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b="1" lang="pt-BR"/>
                        <a:t>Categorized_goal</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a:t>-0,132</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8925">
                <a:tc>
                  <a:txBody>
                    <a:bodyPr/>
                    <a:lstStyle/>
                    <a:p>
                      <a:pPr indent="0" lvl="0" marL="0" rtl="0" algn="l">
                        <a:lnSpc>
                          <a:spcPct val="115000"/>
                        </a:lnSpc>
                        <a:spcBef>
                          <a:spcPts val="0"/>
                        </a:spcBef>
                        <a:spcAft>
                          <a:spcPts val="0"/>
                        </a:spcAft>
                        <a:buNone/>
                      </a:pPr>
                      <a:r>
                        <a:rPr lang="pt-BR"/>
                        <a:t>Photography</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-0,393</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lang="pt-BR"/>
                        <a:t>Fashion</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-0,429</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7875">
                <a:tc>
                  <a:txBody>
                    <a:bodyPr/>
                    <a:lstStyle/>
                    <a:p>
                      <a:pPr indent="0" lvl="0" marL="0" rtl="0" algn="l">
                        <a:lnSpc>
                          <a:spcPct val="115000"/>
                        </a:lnSpc>
                        <a:spcBef>
                          <a:spcPts val="0"/>
                        </a:spcBef>
                        <a:spcAft>
                          <a:spcPts val="0"/>
                        </a:spcAft>
                        <a:buNone/>
                      </a:pPr>
                      <a:r>
                        <a:rPr lang="pt-BR"/>
                        <a:t>Journalism</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-0,672</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8925">
                <a:tc>
                  <a:txBody>
                    <a:bodyPr/>
                    <a:lstStyle/>
                    <a:p>
                      <a:pPr indent="0" lvl="0" marL="0" rtl="0" algn="l">
                        <a:lnSpc>
                          <a:spcPct val="115000"/>
                        </a:lnSpc>
                        <a:spcBef>
                          <a:spcPts val="0"/>
                        </a:spcBef>
                        <a:spcAft>
                          <a:spcPts val="0"/>
                        </a:spcAft>
                        <a:buNone/>
                      </a:pPr>
                      <a:r>
                        <a:rPr lang="pt-BR"/>
                        <a:t>Crafts</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pt-BR"/>
                        <a:t>-1,095</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Curva Roc da regressão</a:t>
            </a:r>
            <a:endParaRPr/>
          </a:p>
        </p:txBody>
      </p:sp>
      <p:pic>
        <p:nvPicPr>
          <p:cNvPr id="251" name="Google Shape;251;p38"/>
          <p:cNvPicPr preferRelativeResize="0"/>
          <p:nvPr/>
        </p:nvPicPr>
        <p:blipFill>
          <a:blip r:embed="rId3">
            <a:alphaModFix/>
          </a:blip>
          <a:stretch>
            <a:fillRect/>
          </a:stretch>
        </p:blipFill>
        <p:spPr>
          <a:xfrm>
            <a:off x="2283525" y="1981825"/>
            <a:ext cx="4395575" cy="3101450"/>
          </a:xfrm>
          <a:prstGeom prst="rect">
            <a:avLst/>
          </a:prstGeom>
          <a:noFill/>
          <a:ln>
            <a:noFill/>
          </a:ln>
        </p:spPr>
      </p:pic>
      <p:sp>
        <p:nvSpPr>
          <p:cNvPr id="252" name="Google Shape;252;p3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Árvore de decisão</a:t>
            </a:r>
            <a:endParaRPr/>
          </a:p>
        </p:txBody>
      </p:sp>
      <p:pic>
        <p:nvPicPr>
          <p:cNvPr id="258" name="Google Shape;258;p39"/>
          <p:cNvPicPr preferRelativeResize="0"/>
          <p:nvPr/>
        </p:nvPicPr>
        <p:blipFill>
          <a:blip r:embed="rId3">
            <a:alphaModFix/>
          </a:blip>
          <a:stretch>
            <a:fillRect/>
          </a:stretch>
        </p:blipFill>
        <p:spPr>
          <a:xfrm>
            <a:off x="3864725" y="795050"/>
            <a:ext cx="4988925" cy="418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Regras induzidas</a:t>
            </a:r>
            <a:endParaRPr/>
          </a:p>
        </p:txBody>
      </p:sp>
      <p:sp>
        <p:nvSpPr>
          <p:cNvPr id="264" name="Google Shape;264;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Sucesso:</a:t>
            </a:r>
            <a:endParaRPr/>
          </a:p>
          <a:p>
            <a:pPr indent="-311150" lvl="0" marL="457200" rtl="0" algn="l">
              <a:spcBef>
                <a:spcPts val="1600"/>
              </a:spcBef>
              <a:spcAft>
                <a:spcPts val="0"/>
              </a:spcAft>
              <a:buSzPts val="1300"/>
              <a:buChar char="●"/>
            </a:pPr>
            <a:r>
              <a:rPr lang="pt-BR"/>
              <a:t>Teatro e Meta menor que $3.700</a:t>
            </a:r>
            <a:endParaRPr/>
          </a:p>
          <a:p>
            <a:pPr indent="-311150" lvl="0" marL="457200" rtl="0" algn="l">
              <a:spcBef>
                <a:spcPts val="0"/>
              </a:spcBef>
              <a:spcAft>
                <a:spcPts val="0"/>
              </a:spcAft>
              <a:buSzPts val="1300"/>
              <a:buChar char="●"/>
            </a:pPr>
            <a:r>
              <a:rPr lang="pt-BR"/>
              <a:t>Música e Meta menor que $3.700</a:t>
            </a:r>
            <a:endParaRPr/>
          </a:p>
          <a:p>
            <a:pPr indent="-311150" lvl="0" marL="457200" rtl="0" algn="l">
              <a:spcBef>
                <a:spcPts val="0"/>
              </a:spcBef>
              <a:spcAft>
                <a:spcPts val="0"/>
              </a:spcAft>
              <a:buSzPts val="1300"/>
              <a:buChar char="●"/>
            </a:pPr>
            <a:r>
              <a:rPr lang="pt-BR"/>
              <a:t>Música e Meta entre $3.700 e $15.000 e Dias menor que 57</a:t>
            </a:r>
            <a:endParaRPr/>
          </a:p>
          <a:p>
            <a:pPr indent="0" lvl="0" marL="0" rtl="0" algn="l">
              <a:spcBef>
                <a:spcPts val="1600"/>
              </a:spcBef>
              <a:spcAft>
                <a:spcPts val="0"/>
              </a:spcAft>
              <a:buNone/>
            </a:pPr>
            <a:r>
              <a:rPr lang="pt-BR"/>
              <a:t>Falha:</a:t>
            </a:r>
            <a:endParaRPr/>
          </a:p>
          <a:p>
            <a:pPr indent="-311150" lvl="0" marL="457200" rtl="0" algn="l">
              <a:spcBef>
                <a:spcPts val="1600"/>
              </a:spcBef>
              <a:spcAft>
                <a:spcPts val="0"/>
              </a:spcAft>
              <a:buSzPts val="1300"/>
              <a:buChar char="●"/>
            </a:pPr>
            <a:r>
              <a:rPr lang="pt-BR"/>
              <a:t>Meta maior que $15.000</a:t>
            </a:r>
            <a:endParaRPr/>
          </a:p>
          <a:p>
            <a:pPr indent="-311150" lvl="0" marL="457200" rtl="0" algn="l">
              <a:spcBef>
                <a:spcPts val="0"/>
              </a:spcBef>
              <a:spcAft>
                <a:spcPts val="0"/>
              </a:spcAft>
              <a:buSzPts val="1300"/>
              <a:buChar char="●"/>
            </a:pPr>
            <a:r>
              <a:rPr lang="pt-BR"/>
              <a:t>Meta entre $3.700 e $15.000 e Dias maior que 57</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270" name="Google Shape;270;p41"/>
          <p:cNvSpPr txBox="1"/>
          <p:nvPr>
            <p:ph idx="1" type="body"/>
          </p:nvPr>
        </p:nvSpPr>
        <p:spPr>
          <a:xfrm>
            <a:off x="729450" y="2078875"/>
            <a:ext cx="7688700" cy="26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Percebemos que o Goal (meta), category (categoria do projeto) e meta são muito relevantes para o sucesso ou falha do projeto;</a:t>
            </a:r>
            <a:endParaRPr sz="1400"/>
          </a:p>
          <a:p>
            <a:pPr indent="0" lvl="0" marL="0" rtl="0" algn="l">
              <a:spcBef>
                <a:spcPts val="1600"/>
              </a:spcBef>
              <a:spcAft>
                <a:spcPts val="0"/>
              </a:spcAft>
              <a:buNone/>
            </a:pPr>
            <a:r>
              <a:rPr lang="pt-BR" sz="1400"/>
              <a:t>Imaginamos</a:t>
            </a:r>
            <a:r>
              <a:rPr lang="pt-BR" sz="1400"/>
              <a:t> que as moedas de origens dos projetos fossem fazer alguma diferença significativa na classificação, porém não fizeram, isso pode ser explicado pelo fato que as contribuições não necessariamente precisam ser na moeda do projeto;</a:t>
            </a:r>
            <a:endParaRPr sz="1400"/>
          </a:p>
          <a:p>
            <a:pPr indent="0" lvl="0" marL="0" rtl="0" algn="l">
              <a:spcBef>
                <a:spcPts val="1600"/>
              </a:spcBef>
              <a:spcAft>
                <a:spcPts val="0"/>
              </a:spcAft>
              <a:buNone/>
            </a:pPr>
            <a:r>
              <a:rPr lang="pt-BR" sz="1400"/>
              <a:t>A categorização em faixas de metas  melhorou o desempenho na classificação;</a:t>
            </a:r>
            <a:endParaRPr sz="1400"/>
          </a:p>
          <a:p>
            <a:pPr indent="0" lvl="0" marL="0" rtl="0" algn="l">
              <a:spcBef>
                <a:spcPts val="1600"/>
              </a:spcBef>
              <a:spcAft>
                <a:spcPts val="0"/>
              </a:spcAft>
              <a:buNone/>
            </a:pPr>
            <a:r>
              <a:rPr lang="pt-BR" sz="1400"/>
              <a:t>Um histórico maior de projetos em momentos econômicos mundiais diferentes, poderiam render informações melhores para o nosso modelo.</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Sumário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pt-BR" sz="1400">
                <a:solidFill>
                  <a:srgbClr val="000000"/>
                </a:solidFill>
              </a:rPr>
              <a:t>Kickstarter;</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Caracterização do problema;</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Objetivo;</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KPIs;</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Dados;</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Escopo</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Pré-processamento e </a:t>
            </a:r>
            <a:r>
              <a:rPr b="1" lang="pt-BR" sz="1400">
                <a:solidFill>
                  <a:srgbClr val="000000"/>
                </a:solidFill>
              </a:rPr>
              <a:t>transformação</a:t>
            </a:r>
            <a:r>
              <a:rPr b="1" lang="pt-BR" sz="1400">
                <a:solidFill>
                  <a:srgbClr val="000000"/>
                </a:solidFill>
              </a:rPr>
              <a:t> dos dados</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Análise dos dados;</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Conhecimento Extraído;</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Análises de desempenho;</a:t>
            </a:r>
            <a:endParaRPr b="1" sz="1400">
              <a:solidFill>
                <a:srgbClr val="000000"/>
              </a:solidFill>
            </a:endParaRPr>
          </a:p>
          <a:p>
            <a:pPr indent="-317500" lvl="0" marL="457200" rtl="0" algn="l">
              <a:spcBef>
                <a:spcPts val="0"/>
              </a:spcBef>
              <a:spcAft>
                <a:spcPts val="0"/>
              </a:spcAft>
              <a:buClr>
                <a:srgbClr val="000000"/>
              </a:buClr>
              <a:buSzPts val="1400"/>
              <a:buChar char="-"/>
            </a:pPr>
            <a:r>
              <a:rPr b="1" lang="pt-BR" sz="1400">
                <a:solidFill>
                  <a:srgbClr val="000000"/>
                </a:solidFill>
              </a:rPr>
              <a:t>Conclusão.</a:t>
            </a:r>
            <a:endParaRPr b="1"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Kickstarter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rgbClr val="000000"/>
                </a:solidFill>
              </a:rPr>
              <a:t>Maior plataforma de financiamento coletivo do mundo.</a:t>
            </a:r>
            <a:endParaRPr b="1" sz="1400">
              <a:solidFill>
                <a:srgbClr val="000000"/>
              </a:solidFill>
            </a:endParaRPr>
          </a:p>
          <a:p>
            <a:pPr indent="0" lvl="0" marL="0" rtl="0" algn="l">
              <a:spcBef>
                <a:spcPts val="1600"/>
              </a:spcBef>
              <a:spcAft>
                <a:spcPts val="0"/>
              </a:spcAft>
              <a:buNone/>
            </a:pPr>
            <a:r>
              <a:rPr b="1" lang="pt-BR" sz="1400">
                <a:solidFill>
                  <a:srgbClr val="000000"/>
                </a:solidFill>
              </a:rPr>
              <a:t>Fundada em 2008 por Perry Chen, Yancey Strickler, e Charles Adler, lançada em 2009.</a:t>
            </a:r>
            <a:endParaRPr b="1" sz="1400">
              <a:solidFill>
                <a:srgbClr val="000000"/>
              </a:solidFill>
            </a:endParaRPr>
          </a:p>
          <a:p>
            <a:pPr indent="0" lvl="0" marL="0" rtl="0" algn="l">
              <a:spcBef>
                <a:spcPts val="1600"/>
              </a:spcBef>
              <a:spcAft>
                <a:spcPts val="0"/>
              </a:spcAft>
              <a:buNone/>
            </a:pPr>
            <a:r>
              <a:rPr b="1" lang="pt-BR" sz="1400">
                <a:solidFill>
                  <a:srgbClr val="000000"/>
                </a:solidFill>
              </a:rPr>
              <a:t>Atualmente só aceita projetos de origem de 22 países, são eles:  US, UK, Canada, Australia, New Zealand, the Netherlands, Denmark, Ireland, Norway, Sweden, Germany, France, Spain, Italy, Austria, Belgium, Switzerland, Luxembourg, Hong Kong, Singapore, Mexico, and Japan.</a:t>
            </a:r>
            <a:endParaRPr b="1" sz="1400">
              <a:solidFill>
                <a:srgbClr val="000000"/>
              </a:solidFill>
            </a:endParaRPr>
          </a:p>
          <a:p>
            <a:pPr indent="0" lvl="0" marL="0" rtl="0" algn="l">
              <a:spcBef>
                <a:spcPts val="1600"/>
              </a:spcBef>
              <a:spcAft>
                <a:spcPts val="0"/>
              </a:spcAft>
              <a:buNone/>
            </a:pPr>
            <a:r>
              <a:rPr b="1" lang="pt-BR" sz="1400">
                <a:solidFill>
                  <a:srgbClr val="000000"/>
                </a:solidFill>
              </a:rPr>
              <a:t>Em março de 2014, uma empresa lançada pela Kickstarter, a Oculus VR, foi vendida para o Facebook por 2 bilhões de dólares.</a:t>
            </a:r>
            <a:endParaRPr b="1" sz="1400">
              <a:solidFill>
                <a:srgbClr val="000000"/>
              </a:solidFill>
            </a:endParaRPr>
          </a:p>
          <a:p>
            <a:pPr indent="0" lvl="0" marL="0" rtl="0" algn="l">
              <a:spcBef>
                <a:spcPts val="1600"/>
              </a:spcBef>
              <a:spcAft>
                <a:spcPts val="0"/>
              </a:spcAft>
              <a:buNone/>
            </a:pPr>
            <a:r>
              <a:rPr b="1" lang="pt-BR" sz="1400">
                <a:solidFill>
                  <a:srgbClr val="000000"/>
                </a:solidFill>
              </a:rPr>
              <a:t>$4,5 bilhões (R$ 18 bilhões em conversão direta).</a:t>
            </a:r>
            <a:endParaRPr b="1"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106" name="Google Shape;106;p16"/>
          <p:cNvPicPr preferRelativeResize="0"/>
          <p:nvPr/>
        </p:nvPicPr>
        <p:blipFill>
          <a:blip r:embed="rId3">
            <a:alphaModFix/>
          </a:blip>
          <a:stretch>
            <a:fillRect/>
          </a:stretch>
        </p:blipFill>
        <p:spPr>
          <a:xfrm>
            <a:off x="4199925" y="1058062"/>
            <a:ext cx="4218225" cy="124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Caracterização do problema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sz="1400">
                <a:solidFill>
                  <a:srgbClr val="000000"/>
                </a:solidFill>
              </a:rPr>
              <a:t>Saber inicialmente se um projeto publicado na plataforma </a:t>
            </a:r>
            <a:r>
              <a:rPr b="1" lang="pt-BR" sz="1400">
                <a:solidFill>
                  <a:srgbClr val="000000"/>
                </a:solidFill>
              </a:rPr>
              <a:t>alcançará</a:t>
            </a:r>
            <a:r>
              <a:rPr b="1" lang="pt-BR" sz="1400">
                <a:solidFill>
                  <a:srgbClr val="000000"/>
                </a:solidFill>
              </a:rPr>
              <a:t> êxito no seu pleito para receber investimentos.</a:t>
            </a:r>
            <a:endParaRPr b="1" sz="1400">
              <a:solidFill>
                <a:srgbClr val="000000"/>
              </a:solidFill>
            </a:endParaRPr>
          </a:p>
        </p:txBody>
      </p:sp>
      <p:pic>
        <p:nvPicPr>
          <p:cNvPr id="113" name="Google Shape;113;p17"/>
          <p:cNvPicPr preferRelativeResize="0"/>
          <p:nvPr/>
        </p:nvPicPr>
        <p:blipFill>
          <a:blip r:embed="rId3">
            <a:alphaModFix/>
          </a:blip>
          <a:stretch>
            <a:fillRect/>
          </a:stretch>
        </p:blipFill>
        <p:spPr>
          <a:xfrm>
            <a:off x="5230207" y="2529300"/>
            <a:ext cx="3187941"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Objetivo</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rgbClr val="000000"/>
                </a:solidFill>
              </a:rPr>
              <a:t>Entender a influência das características de um projeto para aprovação de seu financiamento coletivo.</a:t>
            </a:r>
            <a:endParaRPr b="1" sz="1400">
              <a:solidFill>
                <a:srgbClr val="000000"/>
              </a:solidFill>
            </a:endParaRPr>
          </a:p>
          <a:p>
            <a:pPr indent="0" lvl="0" marL="0" rtl="0" algn="l">
              <a:spcBef>
                <a:spcPts val="1600"/>
              </a:spcBef>
              <a:spcAft>
                <a:spcPts val="1600"/>
              </a:spcAft>
              <a:buNone/>
            </a:pPr>
            <a:r>
              <a:t/>
            </a:r>
            <a:endParaRPr/>
          </a:p>
        </p:txBody>
      </p:sp>
      <p:pic>
        <p:nvPicPr>
          <p:cNvPr id="120" name="Google Shape;120;p18"/>
          <p:cNvPicPr preferRelativeResize="0"/>
          <p:nvPr/>
        </p:nvPicPr>
        <p:blipFill>
          <a:blip r:embed="rId3">
            <a:alphaModFix/>
          </a:blip>
          <a:stretch>
            <a:fillRect/>
          </a:stretch>
        </p:blipFill>
        <p:spPr>
          <a:xfrm>
            <a:off x="6357250" y="2492875"/>
            <a:ext cx="2105312" cy="2105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KPIs</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rgbClr val="000000"/>
                </a:solidFill>
              </a:rPr>
              <a:t>Número de investidores;</a:t>
            </a:r>
            <a:endParaRPr b="1" sz="1400">
              <a:solidFill>
                <a:srgbClr val="000000"/>
              </a:solidFill>
            </a:endParaRPr>
          </a:p>
          <a:p>
            <a:pPr indent="0" lvl="0" marL="0" rtl="0" algn="l">
              <a:spcBef>
                <a:spcPts val="1600"/>
              </a:spcBef>
              <a:spcAft>
                <a:spcPts val="1600"/>
              </a:spcAft>
              <a:buNone/>
            </a:pPr>
            <a:r>
              <a:rPr b="1" lang="pt-BR" sz="1400">
                <a:solidFill>
                  <a:srgbClr val="000000"/>
                </a:solidFill>
              </a:rPr>
              <a:t>Valor arrecadado do Investimento.</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Dados</a:t>
            </a:r>
            <a:endParaRPr/>
          </a:p>
        </p:txBody>
      </p:sp>
      <p:sp>
        <p:nvSpPr>
          <p:cNvPr id="132" name="Google Shape;132;p20"/>
          <p:cNvSpPr txBox="1"/>
          <p:nvPr>
            <p:ph idx="1" type="body"/>
          </p:nvPr>
        </p:nvSpPr>
        <p:spPr>
          <a:xfrm>
            <a:off x="729450" y="2078875"/>
            <a:ext cx="3842700" cy="27750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ID</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name</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category</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main_category</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currency</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deadline</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goal</a:t>
            </a:r>
            <a:endParaRPr b="1" sz="1400">
              <a:solidFill>
                <a:srgbClr val="000000"/>
              </a:solidFill>
              <a:highlight>
                <a:schemeClr val="lt1"/>
              </a:highlight>
              <a:latin typeface="Arial"/>
              <a:ea typeface="Arial"/>
              <a:cs typeface="Arial"/>
              <a:sym typeface="Arial"/>
            </a:endParaRPr>
          </a:p>
          <a:p>
            <a:pPr indent="0" lvl="0" marL="0" rtl="0" algn="l">
              <a:lnSpc>
                <a:spcPct val="137500"/>
              </a:lnSpc>
              <a:spcBef>
                <a:spcPts val="0"/>
              </a:spcBef>
              <a:spcAft>
                <a:spcPts val="0"/>
              </a:spcAft>
              <a:buNone/>
            </a:pPr>
            <a:r>
              <a:rPr b="1" lang="pt-BR" sz="1400">
                <a:solidFill>
                  <a:srgbClr val="000000"/>
                </a:solidFill>
                <a:highlight>
                  <a:schemeClr val="lt1"/>
                </a:highlight>
                <a:latin typeface="Arial"/>
                <a:ea typeface="Arial"/>
                <a:cs typeface="Arial"/>
                <a:sym typeface="Arial"/>
              </a:rPr>
              <a:t>launched</a:t>
            </a:r>
            <a:endParaRPr b="1">
              <a:solidFill>
                <a:srgbClr val="000000"/>
              </a:solidFill>
            </a:endParaRPr>
          </a:p>
        </p:txBody>
      </p:sp>
      <p:sp>
        <p:nvSpPr>
          <p:cNvPr id="133" name="Google Shape;133;p20"/>
          <p:cNvSpPr txBox="1"/>
          <p:nvPr/>
        </p:nvSpPr>
        <p:spPr>
          <a:xfrm>
            <a:off x="5116250" y="2078875"/>
            <a:ext cx="3000000" cy="27750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b="1" lang="pt-BR">
                <a:highlight>
                  <a:schemeClr val="lt1"/>
                </a:highlight>
              </a:rPr>
              <a:t>pledged</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state</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backers</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country</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usd pledged</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usd_pledged_real</a:t>
            </a:r>
            <a:endParaRPr b="1">
              <a:highlight>
                <a:schemeClr val="lt1"/>
              </a:highlight>
            </a:endParaRPr>
          </a:p>
          <a:p>
            <a:pPr indent="0" lvl="0" marL="0" rtl="0" algn="l">
              <a:lnSpc>
                <a:spcPct val="137500"/>
              </a:lnSpc>
              <a:spcBef>
                <a:spcPts val="0"/>
              </a:spcBef>
              <a:spcAft>
                <a:spcPts val="0"/>
              </a:spcAft>
              <a:buNone/>
            </a:pPr>
            <a:r>
              <a:rPr b="1" lang="pt-BR">
                <a:highlight>
                  <a:schemeClr val="lt1"/>
                </a:highlight>
              </a:rPr>
              <a:t>usd_goal_real</a:t>
            </a:r>
            <a:endParaRPr b="1">
              <a:highlight>
                <a:schemeClr val="lt1"/>
              </a:highlight>
            </a:endParaRPr>
          </a:p>
        </p:txBody>
      </p:sp>
      <p:sp>
        <p:nvSpPr>
          <p:cNvPr id="134" name="Google Shape;134;p20"/>
          <p:cNvSpPr txBox="1"/>
          <p:nvPr>
            <p:ph idx="1" type="body"/>
          </p:nvPr>
        </p:nvSpPr>
        <p:spPr>
          <a:xfrm>
            <a:off x="1891400" y="4400700"/>
            <a:ext cx="57693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rgbClr val="1155CC"/>
                </a:solidFill>
                <a:latin typeface="Arial"/>
                <a:ea typeface="Arial"/>
                <a:cs typeface="Arial"/>
                <a:sym typeface="Arial"/>
                <a:hlinkClick r:id="rId3"/>
              </a:rPr>
              <a:t>https://www.kaggle.com/kemical/kickstarter-projects/version/7#ks-projects-201801.csv</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u="sng">
                <a:solidFill>
                  <a:srgbClr val="1155CC"/>
                </a:solidFill>
                <a:latin typeface="Arial"/>
                <a:ea typeface="Arial"/>
                <a:cs typeface="Arial"/>
                <a:sym typeface="Arial"/>
                <a:hlinkClick r:id="rId4"/>
              </a:rPr>
              <a:t>https://webrobots.io/kickstarter-datasets/</a:t>
            </a:r>
            <a:endParaRPr sz="1100">
              <a:solidFill>
                <a:srgbClr val="47494D"/>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Dados</a:t>
            </a:r>
            <a:endParaRPr/>
          </a:p>
        </p:txBody>
      </p:sp>
      <p:pic>
        <p:nvPicPr>
          <p:cNvPr id="140" name="Google Shape;140;p21" title="Points scored"/>
          <p:cNvPicPr preferRelativeResize="0"/>
          <p:nvPr/>
        </p:nvPicPr>
        <p:blipFill>
          <a:blip r:embed="rId3">
            <a:alphaModFix/>
          </a:blip>
          <a:stretch>
            <a:fillRect/>
          </a:stretch>
        </p:blipFill>
        <p:spPr>
          <a:xfrm>
            <a:off x="1986575" y="1853850"/>
            <a:ext cx="5174451" cy="3199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