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97396-A3EA-4FE7-AE4F-D07F7AB12219}">
  <a:tblStyle styleId="{73E97396-A3EA-4FE7-AE4F-D07F7AB12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bold.fntdata"/><Relationship Id="rId14" Type="http://schemas.openxmlformats.org/officeDocument/2006/relationships/slide" Target="slides/slide8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9bda92a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9bda92a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9bda92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9bda92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9bda92a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9bda92a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9bda92a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9bda92a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9bda92a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9bda92a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9bda92a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9bda92a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9bda92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9bda92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9bdaa9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9bdaa9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9bda92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9bda92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9bda92a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9bda92a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9bdab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9bdab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9bdaa9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9bdaa9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9bdaa9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9bdaa9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9bdaa9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9bdaa9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9bda92a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9bda92a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9bdaa9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9bdaa9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9bdaa9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9bdaa9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59bdaa9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59bdaa9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9bdaa9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9bdaa9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9bdaa9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59bdaa9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9bdab1b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9bdab1b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9bda92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9bda92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9bda92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9bda92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9bda92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9bda92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9bda92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9bda92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9bda92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9bda92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9bda92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9bda92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9bda92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9bda92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Letter Recognition Dataset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Fillipe de Menezes, João Adherval e Victor Soares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atributos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50" y="1410548"/>
            <a:ext cx="6011900" cy="3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Separação da classe alvo dos demais dados da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Grau de importância dos atributos</a:t>
            </a:r>
            <a:endParaRPr/>
          </a:p>
        </p:txBody>
      </p:sp>
      <p:pic>
        <p:nvPicPr>
          <p:cNvPr id="131" name="Google Shape;131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25" y="2193825"/>
            <a:ext cx="4066250" cy="2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70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	Selecionadas as melhores features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'y-bar', 'x2bar', 'y2bar', 'xybar', 'x2ybr', 'xy2br', 'x-edge', 'xegvy', 'y-edge'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4.	Padronização por z-score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75" y="3016150"/>
            <a:ext cx="31051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375" y="3016150"/>
            <a:ext cx="31051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4083075" y="3627200"/>
            <a:ext cx="489000" cy="1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KNN, Árvore de decisão, MLP e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Foram criados dois conjuntos Treino e Teste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utilizado cross validation no conjunto de treino para achar os melhores </a:t>
            </a:r>
            <a:r>
              <a:rPr lang="pt-BR"/>
              <a:t>parâmetros</a:t>
            </a:r>
            <a:r>
              <a:rPr lang="pt-BR"/>
              <a:t> para cada modelo.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250" y="381825"/>
            <a:ext cx="4197600" cy="22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75" y="1528400"/>
            <a:ext cx="4242850" cy="23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266" y="2905950"/>
            <a:ext cx="4197583" cy="22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54975" y="3824750"/>
            <a:ext cx="3869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Euclidiana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935375" y="32025"/>
            <a:ext cx="387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Manhattan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935175" y="2556075"/>
            <a:ext cx="3879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Minkowski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" y="2047625"/>
            <a:ext cx="4444645" cy="23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25" y="2047625"/>
            <a:ext cx="4444675" cy="23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310300" y="1405150"/>
            <a:ext cx="82560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Variação da profundidade da árvore.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Variação no número de features possíveis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75" y="1982075"/>
            <a:ext cx="5665200" cy="29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Parâmetros com os melhores resultados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Critério</a:t>
            </a:r>
            <a:r>
              <a:rPr lang="pt-BR">
                <a:solidFill>
                  <a:srgbClr val="FFFFFF"/>
                </a:solidFill>
              </a:rPr>
              <a:t>: Entropia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Max_depth: 16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Decisão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87900" y="1261225"/>
            <a:ext cx="3635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Classification</a:t>
            </a:r>
            <a:r>
              <a:rPr lang="pt-BR" sz="1400">
                <a:solidFill>
                  <a:schemeClr val="accent5"/>
                </a:solidFill>
              </a:rPr>
              <a:t> report:               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  precision    recall  f1-score   support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A       0.97      0.94      0.96       253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B       0.87      0.79      0.83       252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C       0.87      0.90      0.89       219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D       0.87      0.82      0.85       268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E       0.86      0.82      0.84       219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F       0.87      0.84      0.85       237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G       0.87      0.88      0.88       222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H       0.78      0.80      0.79       208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I       0.88      0.94      0.91       250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J       0.88      0.89      0.88       214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K       0.82      0.81      0.81       216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L       0.96      0.92      0.94       236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M       0.92      0.92      0.92       235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N       0.90      0.91      0.91       232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O       0.85      0.87      0.86       228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801775" y="1489825"/>
            <a:ext cx="42861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P       0.84      0.91      0.87       227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Q       0.91      0.84      0.87       247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R       0.81      0.79      0.80       223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S       0.76      0.86      0.80       208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T       0.90      0.87      0.89       245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U       0.91      0.93      0.92       247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V       0.88      0.92      0.90       221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W       0.92      0.93      0.92       188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X       0.84      0.86      0.85       241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Y       0.91      0.90      0.91       239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Z       0.90      0.88      0.89       225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accuracy                           0.88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macro avg       0.87      0.88      0.87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weighted avg       0.88      0.88      0.88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Multi-Layer Perceptron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Variação qtd de neurônios e camadas escondidas.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38" y="2043660"/>
            <a:ext cx="5650925" cy="2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237" y="152400"/>
            <a:ext cx="37829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5220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Identificar em um </a:t>
            </a:r>
            <a:r>
              <a:rPr lang="pt-BR"/>
              <a:t>retângulo</a:t>
            </a:r>
            <a:r>
              <a:rPr lang="pt-BR"/>
              <a:t> preto-branco qual é a letra.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20 fontes </a:t>
            </a:r>
            <a:r>
              <a:rPr lang="pt-BR"/>
              <a:t>diferentes</a:t>
            </a:r>
            <a:r>
              <a:rPr lang="pt-BR"/>
              <a:t> diferentes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Letras foram randomicamente distorcidas.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16 Atributos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Multi-Layer Perceptron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87900" y="1489824"/>
            <a:ext cx="83682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Variação da função de ativação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99" name="Google Shape;199;p32"/>
          <p:cNvGraphicFramePr/>
          <p:nvPr/>
        </p:nvGraphicFramePr>
        <p:xfrm>
          <a:off x="1005300" y="214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{73E97396-A3EA-4FE7-AE4F-D07F7AB12219}</a:tableStyleId>
              </a:tblPr>
              <a:tblGrid>
                <a:gridCol w="1777650"/>
                <a:gridCol w="1094975"/>
                <a:gridCol w="1288625"/>
                <a:gridCol w="1471650"/>
                <a:gridCol w="1500500"/>
              </a:tblGrid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identity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logistic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tanh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relu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Acurácia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Multi-Layer Perceptron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Maior número de neurônios nas camadas escondidas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437" y="1923675"/>
            <a:ext cx="4781125" cy="29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Multi-Layer Perceptron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Parâmetros com os melhores resultados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Camada escondida: (100, 50)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Função de ativação: relu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Multi-Layer Perceptron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87900" y="1261225"/>
            <a:ext cx="3635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Classification</a:t>
            </a:r>
            <a:r>
              <a:rPr lang="pt-BR" sz="1400">
                <a:solidFill>
                  <a:schemeClr val="accent5"/>
                </a:solidFill>
              </a:rPr>
              <a:t> report:               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  precision    recall  f1-score   support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A       0.99      0.97      0.98       264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B       0.92      0.91      0.92       253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C       0.98      0.90      0.94       213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D       0.95      0.94      0.95       282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E       0.95      0.94      0.94       257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F       0.91      0.96      0.93       232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G       0.95      0.94      0.94       245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H       0.87      0.90      0.89       238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I       0.97      0.94      0.96       239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J       0.96      0.96      0.96       245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K       0.93      0.92      0.93       203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L       0.94      0.97      0.95       248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M       0.95      0.99      0.97       274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N       0.90      0.96      0.93       254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4801775" y="1337425"/>
            <a:ext cx="42861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O       0.93      0.96      0.95       248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P       1.00      0.94      0.96       277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Q       0.95      0.95      0.95       279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R       0.90      0.91      0.90       254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S       0.94      0.95      0.94       253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T       0.98      0.96      0.97       258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U       0.98      0.97      0.98       293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V       0.97      0.96      0.97       267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W       0.97      0.97      0.97       237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X       0.96      0.97      0.97       275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Y       0.99      0.97      0.98       272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Z       0.97      0.98      0.97       240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accuracy                           0.95      6600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macro avg       0.95      0.95      0.95      6600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weighted avg       0.95      0.95      0.95      6600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Variação número de estimadores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25" y="1977675"/>
            <a:ext cx="5693750" cy="29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Com entropia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813" y="1927300"/>
            <a:ext cx="5508375" cy="28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Parâmetros com melhores resultados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Número de estimadores = 2000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Critério de divisão = gini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Random Forest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87900" y="1261225"/>
            <a:ext cx="3635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Classification</a:t>
            </a:r>
            <a:r>
              <a:rPr lang="pt-BR" sz="1400">
                <a:solidFill>
                  <a:schemeClr val="accent5"/>
                </a:solidFill>
              </a:rPr>
              <a:t> report:               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  precision    recall  f1-score   support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A       1.00      0.99      1.00       237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B       0.93      0.93      0.93       232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C       0.97      1.00      0.99       208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D       0.94      0.94      0.94       248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E       0.96      0.96      0.96       225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F       0.94      0.93      0.93       235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G       0.96      0.97      0.97       253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H       0.90      0.93      0.92       211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I       0.93      0.96      0.95       225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J       0.94      0.95      0.94       218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K       0.94      0.95      0.95       226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L       0.95      0.99      0.97       235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M       0.98      0.98      0.98       239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N       0.97      0.95      0.96       218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801775" y="1337425"/>
            <a:ext cx="42861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	O       0.99      0.95      0.97       238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P       0.95      0.99      0.97       231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Q       0.97      0.96      0.96       222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R       0.95      0.94      0.95       237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S       0.96      0.97      0.96       208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T       0.99      0.97      0.98       247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U       0.99      0.98      0.98       246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V       0.96      0.93      0.95       232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W       1.00      0.97      0.98       221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X       0.98      0.95      0.97       249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Y       0.97      0.98      0.97       238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        Z       0.99      1.00      1.00       221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accuracy                                          0.96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macro avg            0.96      0.96      0.96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</a:rPr>
              <a:t>   weighted avg       0.96      0.96      0.96      6000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</a:t>
            </a:r>
            <a:r>
              <a:rPr lang="pt-BR"/>
              <a:t>Hipótese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Friedman Test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alpha=0.05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pvalue=</a:t>
            </a:r>
            <a:r>
              <a:rPr lang="pt-BR">
                <a:solidFill>
                  <a:srgbClr val="FFFFFF"/>
                </a:solidFill>
              </a:rPr>
              <a:t>9.656022451973466e-19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Hipótese</a:t>
            </a:r>
            <a:r>
              <a:rPr lang="pt-BR">
                <a:solidFill>
                  <a:schemeClr val="accent5"/>
                </a:solidFill>
              </a:rPr>
              <a:t> nula rejeitada.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777075" y="15851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Wilcoxon Test - MLP e RF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/>
              <a:t>statistic=0.0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p value=2.5630832507250074e-06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Hipótese nula rejeitada.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87900" y="2228699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5"/>
                </a:solidFill>
              </a:rPr>
              <a:t>FIM</a:t>
            </a:r>
            <a:endParaRPr sz="2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999500" y="2324250"/>
            <a:ext cx="1231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mil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186500" y="2324250"/>
            <a:ext cx="771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922625" y="2924025"/>
            <a:ext cx="12312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Instâncias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74975" y="2924025"/>
            <a:ext cx="1407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(16 </a:t>
            </a: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numéricos e 1 atributo alvo</a:t>
            </a: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03350" y="2324250"/>
            <a:ext cx="771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62850" y="2924025"/>
            <a:ext cx="14073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Atributos ausentes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 da classe alvo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63" y="1523567"/>
            <a:ext cx="5805875" cy="286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63" y="1352638"/>
            <a:ext cx="5375075" cy="29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38" y="1423675"/>
            <a:ext cx="5709725" cy="31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00" y="1439025"/>
            <a:ext cx="6031600" cy="33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50" y="1395625"/>
            <a:ext cx="5923300" cy="32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13" y="1425375"/>
            <a:ext cx="6149175" cy="33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