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67" r:id="rId2"/>
    <p:sldId id="266" r:id="rId3"/>
    <p:sldId id="256" r:id="rId4"/>
    <p:sldId id="279" r:id="rId5"/>
    <p:sldId id="258" r:id="rId6"/>
    <p:sldId id="273" r:id="rId7"/>
    <p:sldId id="274" r:id="rId8"/>
    <p:sldId id="275" r:id="rId9"/>
    <p:sldId id="276" r:id="rId10"/>
    <p:sldId id="260" r:id="rId11"/>
    <p:sldId id="261" r:id="rId12"/>
    <p:sldId id="262" r:id="rId13"/>
    <p:sldId id="263" r:id="rId14"/>
    <p:sldId id="264" r:id="rId15"/>
    <p:sldId id="265" r:id="rId16"/>
    <p:sldId id="280" r:id="rId17"/>
    <p:sldId id="28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36CF7A-4D76-EB8F-491B-FB5270B45BF5}" v="272" dt="2024-11-15T19:27:19.170"/>
    <p1510:client id="{ABCC9B58-85BD-BF9E-5C01-57AC182C6C6C}" v="590" dt="2024-11-16T03:53:43.511"/>
    <p1510:client id="{D23D7C75-1EF8-D96A-2785-4A374F7E9DBB}" v="820" dt="2024-11-15T20:35:49.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0898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65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06367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8861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5202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609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817307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78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238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410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9873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38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516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23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90764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080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9372229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2B23-4A1B-37CD-14E4-963A7E471C02}"/>
              </a:ext>
            </a:extLst>
          </p:cNvPr>
          <p:cNvSpPr>
            <a:spLocks noGrp="1"/>
          </p:cNvSpPr>
          <p:nvPr>
            <p:ph type="ctrTitle"/>
          </p:nvPr>
        </p:nvSpPr>
        <p:spPr>
          <a:xfrm>
            <a:off x="1052230" y="2593557"/>
            <a:ext cx="9793028" cy="588953"/>
          </a:xfrm>
        </p:spPr>
        <p:txBody>
          <a:bodyPr/>
          <a:lstStyle/>
          <a:p>
            <a:r>
              <a:rPr lang="en-US" sz="2400" b="1">
                <a:latin typeface="Times New Roman"/>
                <a:ea typeface="+mj-lt"/>
                <a:cs typeface="Times New Roman"/>
              </a:rPr>
              <a:t>Key Factors That Influence Housing Market in Boston, MA</a:t>
            </a:r>
            <a:r>
              <a:rPr lang="en-US" sz="2400" b="1">
                <a:latin typeface="Times New Roman"/>
                <a:cs typeface="Times New Roman"/>
              </a:rPr>
              <a:t>      </a:t>
            </a:r>
          </a:p>
        </p:txBody>
      </p:sp>
      <p:sp>
        <p:nvSpPr>
          <p:cNvPr id="3" name="Subtitle 2">
            <a:extLst>
              <a:ext uri="{FF2B5EF4-FFF2-40B4-BE49-F238E27FC236}">
                <a16:creationId xmlns:a16="http://schemas.microsoft.com/office/drawing/2014/main" id="{397501D1-93C2-E0B0-8B83-FD3C7DC63FF3}"/>
              </a:ext>
            </a:extLst>
          </p:cNvPr>
          <p:cNvSpPr>
            <a:spLocks noGrp="1"/>
          </p:cNvSpPr>
          <p:nvPr>
            <p:ph type="subTitle" idx="1"/>
          </p:nvPr>
        </p:nvSpPr>
        <p:spPr>
          <a:xfrm>
            <a:off x="1507067" y="3743670"/>
            <a:ext cx="6491030" cy="1096899"/>
          </a:xfrm>
        </p:spPr>
        <p:txBody>
          <a:bodyPr vert="horz" lIns="91440" tIns="45720" rIns="91440" bIns="45720" rtlCol="0" anchor="t">
            <a:normAutofit/>
          </a:bodyPr>
          <a:lstStyle/>
          <a:p>
            <a:endParaRPr lang="en-US" b="1">
              <a:latin typeface="Times New Roman"/>
              <a:cs typeface="Times New Roman"/>
            </a:endParaRPr>
          </a:p>
          <a:p>
            <a:endParaRPr lang="en-US" b="1">
              <a:latin typeface="Times New Roman"/>
              <a:cs typeface="Times New Roman"/>
            </a:endParaRPr>
          </a:p>
        </p:txBody>
      </p:sp>
    </p:spTree>
    <p:extLst>
      <p:ext uri="{BB962C8B-B14F-4D97-AF65-F5344CB8AC3E}">
        <p14:creationId xmlns:p14="http://schemas.microsoft.com/office/powerpoint/2010/main" val="237209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3259-DC33-B0DA-9A32-EECE3070661C}"/>
              </a:ext>
            </a:extLst>
          </p:cNvPr>
          <p:cNvSpPr>
            <a:spLocks noGrp="1"/>
          </p:cNvSpPr>
          <p:nvPr>
            <p:ph type="title"/>
          </p:nvPr>
        </p:nvSpPr>
        <p:spPr>
          <a:xfrm>
            <a:off x="683801" y="609600"/>
            <a:ext cx="9860354" cy="1320800"/>
          </a:xfrm>
        </p:spPr>
        <p:txBody>
          <a:bodyPr vert="horz" lIns="91440" tIns="45720" rIns="91440" bIns="45720" rtlCol="0" anchor="ctr">
            <a:normAutofit/>
          </a:bodyPr>
          <a:lstStyle/>
          <a:p>
            <a:pPr algn="ctr">
              <a:lnSpc>
                <a:spcPct val="90000"/>
              </a:lnSpc>
            </a:pPr>
            <a:r>
              <a:rPr lang="en-US" sz="1800" b="1">
                <a:latin typeface="Times New Roman"/>
                <a:cs typeface="Times New Roman"/>
              </a:rPr>
              <a:t>Compare two scenarios using a PMF</a:t>
            </a:r>
            <a:br>
              <a:rPr lang="en-US" sz="1800">
                <a:latin typeface="Times New Roman"/>
              </a:rPr>
            </a:br>
            <a:r>
              <a:rPr lang="en-US" sz="1800">
                <a:latin typeface="Times New Roman"/>
                <a:cs typeface="Times New Roman"/>
              </a:rPr>
              <a:t>(Compare homes in areas with high crime rates and low crime rates)</a:t>
            </a:r>
            <a:endParaRPr lang="en-US"/>
          </a:p>
          <a:p>
            <a:pPr>
              <a:lnSpc>
                <a:spcPct val="90000"/>
              </a:lnSpc>
            </a:pPr>
            <a:br>
              <a:rPr lang="en-US" sz="1400"/>
            </a:br>
            <a:endParaRPr lang="en-US" sz="1400"/>
          </a:p>
        </p:txBody>
      </p:sp>
      <p:sp>
        <p:nvSpPr>
          <p:cNvPr id="3" name="TextBox 2">
            <a:extLst>
              <a:ext uri="{FF2B5EF4-FFF2-40B4-BE49-F238E27FC236}">
                <a16:creationId xmlns:a16="http://schemas.microsoft.com/office/drawing/2014/main" id="{C89492E0-FF44-9395-8D09-B3A54DA679C5}"/>
              </a:ext>
            </a:extLst>
          </p:cNvPr>
          <p:cNvSpPr txBox="1"/>
          <p:nvPr/>
        </p:nvSpPr>
        <p:spPr>
          <a:xfrm>
            <a:off x="685167" y="2160589"/>
            <a:ext cx="3720916" cy="356073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ts val="1000"/>
              </a:spcBef>
              <a:buClr>
                <a:schemeClr val="accent1"/>
              </a:buClr>
              <a:buSzPct val="80000"/>
              <a:buFont typeface="Wingdings"/>
              <a:buChar char="Ø"/>
            </a:pPr>
            <a:r>
              <a:rPr lang="en-US" sz="1400">
                <a:latin typeface="Times New Roman"/>
                <a:ea typeface="+mn-lt"/>
                <a:cs typeface="Times New Roman"/>
              </a:rPr>
              <a:t>PMF for High Crime Rate (</a:t>
            </a:r>
            <a:r>
              <a:rPr lang="en-US" sz="1400" err="1">
                <a:latin typeface="Times New Roman"/>
                <a:ea typeface="+mn-lt"/>
                <a:cs typeface="Times New Roman"/>
              </a:rPr>
              <a:t>CrimeRate</a:t>
            </a:r>
            <a:r>
              <a:rPr lang="en-US" sz="1400">
                <a:latin typeface="Times New Roman"/>
                <a:ea typeface="+mn-lt"/>
                <a:cs typeface="Times New Roman"/>
              </a:rPr>
              <a:t> &gt; 10) shows no clear central peak that indicates property values are dispersed across different ranges without a dominant value. </a:t>
            </a:r>
            <a:endParaRPr lang="en-US">
              <a:latin typeface="Trebuchet MS" panose="020B0603020202020204"/>
              <a:ea typeface="+mn-lt"/>
              <a:cs typeface="Times New Roman"/>
            </a:endParaRPr>
          </a:p>
          <a:p>
            <a:pPr marL="285750" indent="-285750" defTabSz="457200">
              <a:spcBef>
                <a:spcPts val="1000"/>
              </a:spcBef>
              <a:buClr>
                <a:srgbClr val="90C226"/>
              </a:buClr>
              <a:buSzPct val="80000"/>
              <a:buFont typeface="Wingdings"/>
              <a:buChar char="Ø"/>
            </a:pPr>
            <a:r>
              <a:rPr lang="en-US" sz="1400">
                <a:latin typeface="Times New Roman"/>
                <a:ea typeface="+mn-lt"/>
                <a:cs typeface="Times New Roman"/>
              </a:rPr>
              <a:t>Whereas for Low Crime Rate (</a:t>
            </a:r>
            <a:r>
              <a:rPr lang="en-US" sz="1400" err="1">
                <a:latin typeface="Times New Roman"/>
                <a:ea typeface="+mn-lt"/>
                <a:cs typeface="Times New Roman"/>
              </a:rPr>
              <a:t>CrimeRate</a:t>
            </a:r>
            <a:r>
              <a:rPr lang="en-US" sz="1400">
                <a:latin typeface="Times New Roman"/>
                <a:ea typeface="+mn-lt"/>
                <a:cs typeface="Times New Roman"/>
              </a:rPr>
              <a:t> ≤ 10), there is a peak at the higher end of property values suggesting that neighborhoods with lower crime rates tend to have higher property values.</a:t>
            </a:r>
          </a:p>
        </p:txBody>
      </p:sp>
      <p:pic>
        <p:nvPicPr>
          <p:cNvPr id="7" name="Content Placeholder 6" descr="A comparison of a graph&#10;&#10;Description automatically generated">
            <a:extLst>
              <a:ext uri="{FF2B5EF4-FFF2-40B4-BE49-F238E27FC236}">
                <a16:creationId xmlns:a16="http://schemas.microsoft.com/office/drawing/2014/main" id="{CB0E06B6-D259-100C-A498-B4ED4FAFC4F1}"/>
              </a:ext>
            </a:extLst>
          </p:cNvPr>
          <p:cNvPicPr>
            <a:picLocks noGrp="1" noChangeAspect="1"/>
          </p:cNvPicPr>
          <p:nvPr>
            <p:ph idx="1"/>
          </p:nvPr>
        </p:nvPicPr>
        <p:blipFill>
          <a:blip r:embed="rId2"/>
          <a:stretch>
            <a:fillRect/>
          </a:stretch>
        </p:blipFill>
        <p:spPr>
          <a:xfrm>
            <a:off x="4403744" y="1822357"/>
            <a:ext cx="6226863" cy="3376197"/>
          </a:xfrm>
          <a:prstGeom prst="rect">
            <a:avLst/>
          </a:prstGeom>
        </p:spPr>
      </p:pic>
    </p:spTree>
    <p:extLst>
      <p:ext uri="{BB962C8B-B14F-4D97-AF65-F5344CB8AC3E}">
        <p14:creationId xmlns:p14="http://schemas.microsoft.com/office/powerpoint/2010/main" val="214743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3A5D-0279-CA06-D7D7-3D494B896049}"/>
              </a:ext>
            </a:extLst>
          </p:cNvPr>
          <p:cNvSpPr>
            <a:spLocks noGrp="1"/>
          </p:cNvSpPr>
          <p:nvPr>
            <p:ph type="title"/>
          </p:nvPr>
        </p:nvSpPr>
        <p:spPr>
          <a:xfrm>
            <a:off x="855319" y="631848"/>
            <a:ext cx="8596668" cy="1320800"/>
          </a:xfrm>
        </p:spPr>
        <p:txBody>
          <a:bodyPr>
            <a:normAutofit/>
          </a:bodyPr>
          <a:lstStyle/>
          <a:p>
            <a:pPr algn="ctr"/>
            <a:br>
              <a:rPr lang="en-US" sz="2900" b="1">
                <a:latin typeface="Times New Roman"/>
                <a:cs typeface="Times New Roman"/>
              </a:rPr>
            </a:br>
            <a:r>
              <a:rPr lang="en-US" sz="2900" b="1">
                <a:latin typeface="Times New Roman"/>
                <a:cs typeface="Times New Roman"/>
              </a:rPr>
              <a:t>CDF with one of the variable "Median Value"</a:t>
            </a:r>
          </a:p>
        </p:txBody>
      </p:sp>
      <p:sp>
        <p:nvSpPr>
          <p:cNvPr id="7" name="TextBox 6">
            <a:extLst>
              <a:ext uri="{FF2B5EF4-FFF2-40B4-BE49-F238E27FC236}">
                <a16:creationId xmlns:a16="http://schemas.microsoft.com/office/drawing/2014/main" id="{0F550A51-6FD5-DC44-D077-7CE6DB5D8085}"/>
              </a:ext>
            </a:extLst>
          </p:cNvPr>
          <p:cNvSpPr txBox="1"/>
          <p:nvPr/>
        </p:nvSpPr>
        <p:spPr>
          <a:xfrm>
            <a:off x="857702" y="2373164"/>
            <a:ext cx="482245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Segoe UI"/>
              </a:rPr>
              <a:t>CDF results provide valuable insights into the distribution of Median value</a:t>
            </a:r>
          </a:p>
          <a:p>
            <a:endParaRPr lang="en-US" sz="1400">
              <a:latin typeface="Times New Roman"/>
              <a:cs typeface="Segoe UI"/>
            </a:endParaRPr>
          </a:p>
          <a:p>
            <a:pPr marL="285750" indent="-285750">
              <a:buFont typeface="Arial"/>
              <a:buChar char="•"/>
            </a:pPr>
            <a:r>
              <a:rPr lang="en-US" sz="1400">
                <a:latin typeface="Times New Roman"/>
                <a:cs typeface="Segoe UI"/>
              </a:rPr>
              <a:t>CDF curve steepens at </a:t>
            </a:r>
            <a:r>
              <a:rPr lang="en-US" sz="1400" err="1">
                <a:latin typeface="Times New Roman"/>
                <a:cs typeface="Segoe UI"/>
              </a:rPr>
              <a:t>MedianValue</a:t>
            </a:r>
            <a:r>
              <a:rPr lang="en-US" sz="1400">
                <a:latin typeface="Times New Roman"/>
                <a:cs typeface="Segoe UI"/>
              </a:rPr>
              <a:t> of 20 to 30, which means a large portion of the data falls within this range. This suggests that most median property values in this dataset fall between $20,000 and $30,000 with relatively fewer properties valued at lower or higher ends</a:t>
            </a:r>
          </a:p>
          <a:p>
            <a:endParaRPr lang="en-US" sz="1400">
              <a:latin typeface="Times New Roman"/>
              <a:cs typeface="Segoe UI"/>
            </a:endParaRPr>
          </a:p>
          <a:p>
            <a:pPr marL="285750" indent="-285750">
              <a:buFont typeface="Arial"/>
              <a:buChar char="•"/>
            </a:pPr>
            <a:r>
              <a:rPr lang="en-US" sz="1400">
                <a:latin typeface="Times New Roman"/>
                <a:cs typeface="Segoe UI"/>
              </a:rPr>
              <a:t>As </a:t>
            </a:r>
            <a:r>
              <a:rPr lang="en-US" sz="1400" err="1">
                <a:latin typeface="Times New Roman"/>
                <a:cs typeface="Segoe UI"/>
              </a:rPr>
              <a:t>MedianValue</a:t>
            </a:r>
            <a:r>
              <a:rPr lang="en-US" sz="1400">
                <a:latin typeface="Times New Roman"/>
                <a:cs typeface="Segoe UI"/>
              </a:rPr>
              <a:t> approaches the upper range 50, the CDF flattens out, suggesting fewer properties at higher values. So,</a:t>
            </a:r>
            <a:r>
              <a:rPr lang="en-US" sz="1400">
                <a:latin typeface="Times New Roman"/>
                <a:cs typeface="Times New Roman"/>
              </a:rPr>
              <a:t> the housing market is moderately concentrated around mid-range property values, with fewer low-cost or high-cost homes.</a:t>
            </a:r>
            <a:endParaRPr lang="en-US"/>
          </a:p>
          <a:p>
            <a:pPr marL="285750" indent="-285750">
              <a:buFont typeface="Arial"/>
              <a:buChar char="•"/>
            </a:pPr>
            <a:endParaRPr lang="en-US" sz="1400">
              <a:latin typeface="Times New Roman"/>
              <a:cs typeface="Segoe UI"/>
            </a:endParaRPr>
          </a:p>
        </p:txBody>
      </p:sp>
      <p:pic>
        <p:nvPicPr>
          <p:cNvPr id="5" name="Content Placeholder 4" descr="A graph of a function&#10;&#10;Description automatically generated">
            <a:extLst>
              <a:ext uri="{FF2B5EF4-FFF2-40B4-BE49-F238E27FC236}">
                <a16:creationId xmlns:a16="http://schemas.microsoft.com/office/drawing/2014/main" id="{3A07F54C-7452-500B-E950-0B5A2CA73F9B}"/>
              </a:ext>
            </a:extLst>
          </p:cNvPr>
          <p:cNvPicPr>
            <a:picLocks noGrp="1" noChangeAspect="1"/>
          </p:cNvPicPr>
          <p:nvPr>
            <p:ph idx="1"/>
          </p:nvPr>
        </p:nvPicPr>
        <p:blipFill>
          <a:blip r:embed="rId2"/>
          <a:stretch>
            <a:fillRect/>
          </a:stretch>
        </p:blipFill>
        <p:spPr>
          <a:xfrm>
            <a:off x="6095503" y="2176910"/>
            <a:ext cx="5150124" cy="3914567"/>
          </a:xfrm>
        </p:spPr>
      </p:pic>
    </p:spTree>
    <p:extLst>
      <p:ext uri="{BB962C8B-B14F-4D97-AF65-F5344CB8AC3E}">
        <p14:creationId xmlns:p14="http://schemas.microsoft.com/office/powerpoint/2010/main" val="258864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6A1F-6CAA-4665-A4E0-DFF62BAE7FE6}"/>
              </a:ext>
            </a:extLst>
          </p:cNvPr>
          <p:cNvSpPr>
            <a:spLocks noGrp="1"/>
          </p:cNvSpPr>
          <p:nvPr>
            <p:ph type="title"/>
          </p:nvPr>
        </p:nvSpPr>
        <p:spPr>
          <a:xfrm>
            <a:off x="838200" y="938015"/>
            <a:ext cx="10515600" cy="743973"/>
          </a:xfrm>
        </p:spPr>
        <p:txBody>
          <a:bodyPr>
            <a:normAutofit/>
          </a:bodyPr>
          <a:lstStyle/>
          <a:p>
            <a:pPr algn="ctr"/>
            <a:r>
              <a:rPr lang="en-US" sz="2900" b="1" dirty="0">
                <a:latin typeface="Times New Roman"/>
                <a:cs typeface="Times New Roman"/>
              </a:rPr>
              <a:t>Normal Distribution for "Median Value"</a:t>
            </a:r>
            <a:endParaRPr lang="en-US" sz="1100" dirty="0">
              <a:latin typeface="Open Sans"/>
              <a:ea typeface="Open Sans"/>
              <a:cs typeface="Open Sans"/>
            </a:endParaRPr>
          </a:p>
        </p:txBody>
      </p:sp>
      <p:sp>
        <p:nvSpPr>
          <p:cNvPr id="5" name="TextBox 4">
            <a:extLst>
              <a:ext uri="{FF2B5EF4-FFF2-40B4-BE49-F238E27FC236}">
                <a16:creationId xmlns:a16="http://schemas.microsoft.com/office/drawing/2014/main" id="{7CE057F7-AA97-2045-BB97-0867828F221C}"/>
              </a:ext>
            </a:extLst>
          </p:cNvPr>
          <p:cNvSpPr txBox="1"/>
          <p:nvPr/>
        </p:nvSpPr>
        <p:spPr>
          <a:xfrm>
            <a:off x="960184" y="2195988"/>
            <a:ext cx="416842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Times New Roman"/>
                <a:cs typeface="Segoe UI"/>
              </a:rPr>
              <a:t>The mean suggests that the typical value is around 22.53.</a:t>
            </a:r>
            <a:endParaRPr lang="en-US" dirty="0">
              <a:latin typeface="Trebuchet MS"/>
              <a:cs typeface="Segoe UI"/>
            </a:endParaRPr>
          </a:p>
          <a:p>
            <a:pPr marL="285750" indent="-285750">
              <a:buFont typeface="Arial"/>
              <a:buChar char="•"/>
            </a:pPr>
            <a:endParaRPr lang="en-US" sz="1400" dirty="0">
              <a:latin typeface="Times New Roman"/>
              <a:cs typeface="Segoe UI"/>
            </a:endParaRPr>
          </a:p>
          <a:p>
            <a:pPr marL="285750" indent="-285750">
              <a:buFont typeface="Arial"/>
              <a:buChar char="•"/>
            </a:pPr>
            <a:r>
              <a:rPr lang="en-US" sz="1400" dirty="0">
                <a:latin typeface="Times New Roman"/>
                <a:cs typeface="Times New Roman"/>
              </a:rPr>
              <a:t>Standard deviation of 9.19 indicates moderate variability, meaning data points are reasonably dispersed around the mean.</a:t>
            </a:r>
            <a:endParaRPr lang="en-US" dirty="0"/>
          </a:p>
          <a:p>
            <a:pPr marL="285750" indent="-285750">
              <a:buFont typeface="Arial"/>
              <a:buChar char="•"/>
            </a:pPr>
            <a:endParaRPr lang="en-US" sz="1400" dirty="0">
              <a:latin typeface="Times New Roman"/>
              <a:cs typeface="Times New Roman"/>
            </a:endParaRPr>
          </a:p>
          <a:p>
            <a:pPr marL="285750" indent="-285750">
              <a:buFont typeface="Arial"/>
              <a:buChar char="•"/>
            </a:pPr>
            <a:r>
              <a:rPr lang="en-US" sz="1400" dirty="0">
                <a:latin typeface="Times New Roman"/>
                <a:cs typeface="Times New Roman"/>
              </a:rPr>
              <a:t>Data appears skewed as we notice right tail and high frequency at 50. This suggests the distribution is not perfectly normal and may require transformations or alternative distributions for better modeling.</a:t>
            </a:r>
            <a:endParaRPr lang="en-US" dirty="0"/>
          </a:p>
        </p:txBody>
      </p:sp>
      <p:pic>
        <p:nvPicPr>
          <p:cNvPr id="12" name="Content Placeholder 11" descr="A graph with a red line&#10;&#10;Description automatically generated">
            <a:extLst>
              <a:ext uri="{FF2B5EF4-FFF2-40B4-BE49-F238E27FC236}">
                <a16:creationId xmlns:a16="http://schemas.microsoft.com/office/drawing/2014/main" id="{61FFA251-843B-CF94-ED5F-8D14FC7806B5}"/>
              </a:ext>
            </a:extLst>
          </p:cNvPr>
          <p:cNvPicPr>
            <a:picLocks noGrp="1" noChangeAspect="1"/>
          </p:cNvPicPr>
          <p:nvPr>
            <p:ph idx="1"/>
          </p:nvPr>
        </p:nvPicPr>
        <p:blipFill>
          <a:blip r:embed="rId2"/>
          <a:stretch>
            <a:fillRect/>
          </a:stretch>
        </p:blipFill>
        <p:spPr>
          <a:xfrm>
            <a:off x="5257890" y="1884583"/>
            <a:ext cx="6096000" cy="3727230"/>
          </a:xfrm>
        </p:spPr>
      </p:pic>
    </p:spTree>
    <p:extLst>
      <p:ext uri="{BB962C8B-B14F-4D97-AF65-F5344CB8AC3E}">
        <p14:creationId xmlns:p14="http://schemas.microsoft.com/office/powerpoint/2010/main" val="421380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4162-B381-0A25-EA71-7DB5C945996F}"/>
              </a:ext>
            </a:extLst>
          </p:cNvPr>
          <p:cNvSpPr>
            <a:spLocks noGrp="1"/>
          </p:cNvSpPr>
          <p:nvPr>
            <p:ph type="title"/>
          </p:nvPr>
        </p:nvSpPr>
        <p:spPr>
          <a:xfrm>
            <a:off x="838200" y="365125"/>
            <a:ext cx="10515600" cy="1107449"/>
          </a:xfrm>
        </p:spPr>
        <p:txBody>
          <a:bodyPr>
            <a:normAutofit/>
          </a:bodyPr>
          <a:lstStyle/>
          <a:p>
            <a:pPr algn="ctr"/>
            <a:r>
              <a:rPr lang="en-US" sz="2900" b="1" dirty="0">
                <a:latin typeface="Times New Roman"/>
                <a:cs typeface="Times New Roman"/>
              </a:rPr>
              <a:t>Two scatter plots comparing two variables "Crime Rate" and "Median Value"</a:t>
            </a:r>
          </a:p>
        </p:txBody>
      </p:sp>
      <p:sp>
        <p:nvSpPr>
          <p:cNvPr id="9" name="TextBox 8">
            <a:extLst>
              <a:ext uri="{FF2B5EF4-FFF2-40B4-BE49-F238E27FC236}">
                <a16:creationId xmlns:a16="http://schemas.microsoft.com/office/drawing/2014/main" id="{B0B332B1-8228-F030-2E63-F6EA50158475}"/>
              </a:ext>
            </a:extLst>
          </p:cNvPr>
          <p:cNvSpPr txBox="1"/>
          <p:nvPr/>
        </p:nvSpPr>
        <p:spPr>
          <a:xfrm>
            <a:off x="458612" y="1834639"/>
            <a:ext cx="3749929"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400" dirty="0">
                <a:latin typeface="Times New Roman"/>
                <a:ea typeface="+mn-lt"/>
                <a:cs typeface="Arial"/>
              </a:rPr>
              <a:t>Scatter plot shows a general negative trend: As Crime Rate increases, Median Value tends to decrease.</a:t>
            </a:r>
            <a:endParaRPr lang="en-US" dirty="0">
              <a:latin typeface="Trebuchet MS"/>
              <a:ea typeface="+mn-lt"/>
              <a:cs typeface="Arial"/>
            </a:endParaRPr>
          </a:p>
          <a:p>
            <a:pPr marL="228600" indent="-228600">
              <a:buFont typeface=""/>
              <a:buChar char="•"/>
            </a:pPr>
            <a:r>
              <a:rPr lang="en-US" sz="1400" dirty="0">
                <a:latin typeface="Times New Roman"/>
                <a:ea typeface="+mn-lt"/>
                <a:cs typeface="Times New Roman"/>
              </a:rPr>
              <a:t>In Scatter Plot with Linear Fit, the regression line confirms the negative linear relationship.</a:t>
            </a:r>
            <a:endParaRPr lang="en-US" dirty="0"/>
          </a:p>
          <a:p>
            <a:pPr marL="228600" indent="-228600">
              <a:buFont typeface=""/>
              <a:buChar char="•"/>
            </a:pPr>
            <a:r>
              <a:rPr lang="en-US" sz="1400" dirty="0">
                <a:latin typeface="Times New Roman"/>
                <a:ea typeface="+mn-lt"/>
                <a:cs typeface="Times New Roman"/>
              </a:rPr>
              <a:t>The shaded red region represents the 95% confidence interval, showing that predictions become less reliable at higher Crime Rates due to greater scatter in the data.</a:t>
            </a:r>
            <a:endParaRPr lang="en-US" dirty="0"/>
          </a:p>
          <a:p>
            <a:pPr marL="228600" indent="-228600">
              <a:buFont typeface=""/>
              <a:buChar char="•"/>
            </a:pPr>
            <a:r>
              <a:rPr lang="en-US" sz="1400" dirty="0">
                <a:latin typeface="Times New Roman"/>
                <a:cs typeface="Times New Roman"/>
              </a:rPr>
              <a:t>The covariance is -30.72, which </a:t>
            </a:r>
            <a:r>
              <a:rPr lang="en-US" sz="1400" dirty="0">
                <a:latin typeface="Times New Roman"/>
                <a:ea typeface="+mn-lt"/>
                <a:cs typeface="Times New Roman"/>
              </a:rPr>
              <a:t>indicates that when Crime Rate increases, Median Value tends to decrease.</a:t>
            </a:r>
            <a:endParaRPr lang="en-US" dirty="0"/>
          </a:p>
          <a:p>
            <a:pPr marL="228600" indent="-228600">
              <a:buFont typeface=""/>
              <a:buChar char="•"/>
            </a:pPr>
            <a:r>
              <a:rPr lang="en-US" sz="1400" dirty="0">
                <a:latin typeface="Times New Roman"/>
                <a:ea typeface="+mn-lt"/>
                <a:cs typeface="Times New Roman"/>
              </a:rPr>
              <a:t>The Pearson correlation coefficient is -0.39 meaning there is a weak-to-moderate linear relationship between the two variables. However, Crime Rate alone is not a strong predictor of Median Value; other factors likely play a role.</a:t>
            </a:r>
            <a:endParaRPr lang="en-US" dirty="0"/>
          </a:p>
          <a:p>
            <a:pPr marL="228600" indent="-228600">
              <a:buFont typeface=""/>
              <a:buChar char="•"/>
            </a:pPr>
            <a:endParaRPr lang="en-US" sz="1400" dirty="0">
              <a:latin typeface="Times New Roman"/>
              <a:cs typeface="Arial"/>
            </a:endParaRPr>
          </a:p>
        </p:txBody>
      </p:sp>
      <p:pic>
        <p:nvPicPr>
          <p:cNvPr id="11" name="Content Placeholder 10">
            <a:extLst>
              <a:ext uri="{FF2B5EF4-FFF2-40B4-BE49-F238E27FC236}">
                <a16:creationId xmlns:a16="http://schemas.microsoft.com/office/drawing/2014/main" id="{8A240D8D-AACC-8D46-AC93-4351A7F7759C}"/>
              </a:ext>
            </a:extLst>
          </p:cNvPr>
          <p:cNvPicPr>
            <a:picLocks noGrp="1" noChangeAspect="1"/>
          </p:cNvPicPr>
          <p:nvPr>
            <p:ph sz="half" idx="1"/>
          </p:nvPr>
        </p:nvPicPr>
        <p:blipFill>
          <a:blip r:embed="rId2"/>
          <a:stretch>
            <a:fillRect/>
          </a:stretch>
        </p:blipFill>
        <p:spPr>
          <a:xfrm>
            <a:off x="4572732" y="2200489"/>
            <a:ext cx="6096000" cy="2972206"/>
          </a:xfrm>
        </p:spPr>
      </p:pic>
    </p:spTree>
    <p:extLst>
      <p:ext uri="{BB962C8B-B14F-4D97-AF65-F5344CB8AC3E}">
        <p14:creationId xmlns:p14="http://schemas.microsoft.com/office/powerpoint/2010/main" val="120180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DD0-9D5A-1ABF-FBDF-3C6A0FE6B71C}"/>
              </a:ext>
            </a:extLst>
          </p:cNvPr>
          <p:cNvSpPr>
            <a:spLocks noGrp="1"/>
          </p:cNvSpPr>
          <p:nvPr>
            <p:ph type="title"/>
          </p:nvPr>
        </p:nvSpPr>
        <p:spPr>
          <a:xfrm>
            <a:off x="1797321" y="1131238"/>
            <a:ext cx="8596668" cy="1320800"/>
          </a:xfrm>
        </p:spPr>
        <p:txBody>
          <a:bodyPr/>
          <a:lstStyle/>
          <a:p>
            <a:pPr algn="ctr"/>
            <a:r>
              <a:rPr lang="en-US" sz="2900" b="1">
                <a:latin typeface="Times New Roman"/>
                <a:cs typeface="Times New Roman"/>
              </a:rPr>
              <a:t>Hypothesis Test Using Chi-Square Test</a:t>
            </a:r>
          </a:p>
        </p:txBody>
      </p:sp>
      <p:sp>
        <p:nvSpPr>
          <p:cNvPr id="6" name="Content Placeholder 5">
            <a:extLst>
              <a:ext uri="{FF2B5EF4-FFF2-40B4-BE49-F238E27FC236}">
                <a16:creationId xmlns:a16="http://schemas.microsoft.com/office/drawing/2014/main" id="{BB3C6485-016F-148C-74BD-E0B1DDA8D767}"/>
              </a:ext>
            </a:extLst>
          </p:cNvPr>
          <p:cNvSpPr>
            <a:spLocks noGrp="1"/>
          </p:cNvSpPr>
          <p:nvPr>
            <p:ph idx="1"/>
          </p:nvPr>
        </p:nvSpPr>
        <p:spPr>
          <a:xfrm>
            <a:off x="838200" y="2285893"/>
            <a:ext cx="10515600" cy="2904129"/>
          </a:xfrm>
        </p:spPr>
        <p:txBody>
          <a:bodyPr vert="horz" lIns="91440" tIns="45720" rIns="91440" bIns="45720" rtlCol="0" anchor="t">
            <a:normAutofit/>
          </a:bodyPr>
          <a:lstStyle/>
          <a:p>
            <a:pPr marL="285750" indent="-285750">
              <a:lnSpc>
                <a:spcPct val="90000"/>
              </a:lnSpc>
            </a:pPr>
            <a:r>
              <a:rPr lang="en-US" sz="1400" dirty="0">
                <a:latin typeface="Times New Roman"/>
                <a:ea typeface="+mn-lt"/>
                <a:cs typeface="Segoe UI"/>
              </a:rPr>
              <a:t>Null Hypothesis (H₀): There is no association between the variables ("Charles River" and "Highway Access" are independent)</a:t>
            </a:r>
            <a:endParaRPr lang="en-US" dirty="0">
              <a:latin typeface="Trebuchet MS"/>
              <a:ea typeface="+mn-lt"/>
              <a:cs typeface="Segoe UI"/>
            </a:endParaRPr>
          </a:p>
          <a:p>
            <a:pPr marL="285750" indent="-285750"/>
            <a:r>
              <a:rPr lang="en-US" sz="1400" dirty="0">
                <a:latin typeface="Times New Roman"/>
                <a:ea typeface="+mn-lt"/>
                <a:cs typeface="Times New Roman"/>
              </a:rPr>
              <a:t>Alternative Hypothesis (H₁): There is a significant association between the variables ("Charles River" and "Highway Access" are dependent)</a:t>
            </a:r>
            <a:endParaRPr lang="en-US" dirty="0"/>
          </a:p>
          <a:p>
            <a:pPr marL="0" indent="0">
              <a:buNone/>
            </a:pPr>
            <a:endParaRPr lang="en-US" sz="1400">
              <a:latin typeface="Times New Roman"/>
              <a:cs typeface="Segoe UI"/>
            </a:endParaRPr>
          </a:p>
          <a:p>
            <a:r>
              <a:rPr lang="en-US" sz="1400" dirty="0">
                <a:latin typeface="Times New Roman"/>
                <a:cs typeface="Segoe UI"/>
              </a:rPr>
              <a:t>Chi-Square Statistic: 13.90 suggests </a:t>
            </a:r>
            <a:r>
              <a:rPr lang="en-US" sz="1400" dirty="0">
                <a:latin typeface="Times New Roman"/>
                <a:ea typeface="+mn-lt"/>
                <a:cs typeface="Segoe UI"/>
              </a:rPr>
              <a:t>no significant association between the two categorical variables "Highway Access" and "Charles River"</a:t>
            </a:r>
            <a:endParaRPr lang="en-US" dirty="0" err="1">
              <a:solidFill>
                <a:srgbClr val="FF0000"/>
              </a:solidFill>
              <a:latin typeface="Aptos" panose="020B0004020202020204"/>
              <a:cs typeface="Segoe UI"/>
            </a:endParaRPr>
          </a:p>
          <a:p>
            <a:r>
              <a:rPr lang="en-US" sz="1400" dirty="0">
                <a:latin typeface="Times New Roman"/>
                <a:ea typeface="+mn-lt"/>
                <a:cs typeface="Times New Roman"/>
              </a:rPr>
              <a:t>P-value: 0.084 is slightly greater than 0.05 which suggests that there is insufficient evidence to conclude that Highway Access is significantly associated with Charles River. </a:t>
            </a:r>
          </a:p>
          <a:p>
            <a:r>
              <a:rPr lang="en-US" sz="1400" dirty="0">
                <a:latin typeface="Times New Roman"/>
                <a:ea typeface="+mn-lt"/>
                <a:cs typeface="Times New Roman"/>
              </a:rPr>
              <a:t>Fail to reject the null hypothesis: There is no significant association between Highway Access and Charles River.</a:t>
            </a:r>
            <a:endParaRPr lang="en-US" dirty="0"/>
          </a:p>
        </p:txBody>
      </p:sp>
    </p:spTree>
    <p:extLst>
      <p:ext uri="{BB962C8B-B14F-4D97-AF65-F5344CB8AC3E}">
        <p14:creationId xmlns:p14="http://schemas.microsoft.com/office/powerpoint/2010/main" val="124999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79C1F27-FE1A-D101-674B-765689CB0D96}"/>
              </a:ext>
            </a:extLst>
          </p:cNvPr>
          <p:cNvSpPr>
            <a:spLocks noGrp="1"/>
          </p:cNvSpPr>
          <p:nvPr>
            <p:ph type="body" idx="1"/>
          </p:nvPr>
        </p:nvSpPr>
        <p:spPr>
          <a:xfrm>
            <a:off x="2520541" y="735294"/>
            <a:ext cx="5157787" cy="522656"/>
          </a:xfrm>
        </p:spPr>
        <p:txBody>
          <a:bodyPr/>
          <a:lstStyle/>
          <a:p>
            <a:pPr algn="ctr"/>
            <a:r>
              <a:rPr lang="en-US" sz="2900" b="1">
                <a:solidFill>
                  <a:schemeClr val="accent1"/>
                </a:solidFill>
                <a:latin typeface="Times New Roman"/>
                <a:ea typeface="+mj-ea"/>
                <a:cs typeface="Times New Roman"/>
              </a:rPr>
              <a:t>Simple Linear Regression</a:t>
            </a:r>
          </a:p>
        </p:txBody>
      </p:sp>
      <p:sp>
        <p:nvSpPr>
          <p:cNvPr id="3" name="Content Placeholder 2">
            <a:extLst>
              <a:ext uri="{FF2B5EF4-FFF2-40B4-BE49-F238E27FC236}">
                <a16:creationId xmlns:a16="http://schemas.microsoft.com/office/drawing/2014/main" id="{26DCD415-1AFC-725E-866B-FE6134D24635}"/>
              </a:ext>
            </a:extLst>
          </p:cNvPr>
          <p:cNvSpPr>
            <a:spLocks noGrp="1"/>
          </p:cNvSpPr>
          <p:nvPr>
            <p:ph sz="half" idx="2"/>
          </p:nvPr>
        </p:nvSpPr>
        <p:spPr>
          <a:xfrm>
            <a:off x="607394" y="2472687"/>
            <a:ext cx="5157787" cy="2905539"/>
          </a:xfrm>
        </p:spPr>
        <p:txBody>
          <a:bodyPr vert="horz" lIns="91440" tIns="45720" rIns="91440" bIns="45720" rtlCol="0" anchor="t">
            <a:noAutofit/>
          </a:bodyPr>
          <a:lstStyle/>
          <a:p>
            <a:r>
              <a:rPr lang="en-US" sz="1400" dirty="0">
                <a:solidFill>
                  <a:schemeClr val="tx1"/>
                </a:solidFill>
                <a:latin typeface="Times New Roman"/>
                <a:cs typeface="Segoe UI"/>
              </a:rPr>
              <a:t>R-squared shows that 48.5% of the variability in the "Median Value" is explained by variable "Average Rooms". This is a moderate level of fit.</a:t>
            </a:r>
          </a:p>
          <a:p>
            <a:r>
              <a:rPr lang="en-US" sz="1400" dirty="0">
                <a:solidFill>
                  <a:schemeClr val="tx1"/>
                </a:solidFill>
                <a:latin typeface="Times New Roman"/>
                <a:cs typeface="Segoe UI"/>
              </a:rPr>
              <a:t>Extremely small p-value indicates that the overall model is highly significant.</a:t>
            </a:r>
          </a:p>
          <a:p>
            <a:r>
              <a:rPr lang="en-US" sz="1400" dirty="0">
                <a:solidFill>
                  <a:schemeClr val="tx1"/>
                </a:solidFill>
                <a:latin typeface="Times New Roman"/>
                <a:cs typeface="Segoe UI"/>
              </a:rPr>
              <a:t>However, autocorrelation, non-normality, and skewness, suggests that this model may not be capturing all the underlying patterns in the data. </a:t>
            </a:r>
          </a:p>
          <a:p>
            <a:r>
              <a:rPr lang="en-US" sz="1400" dirty="0">
                <a:solidFill>
                  <a:schemeClr val="tx1"/>
                </a:solidFill>
                <a:latin typeface="Times New Roman"/>
                <a:cs typeface="Segoe UI"/>
              </a:rPr>
              <a:t>Further diagnostic checks or transformations may be needed to improve model assumptions</a:t>
            </a:r>
          </a:p>
          <a:p>
            <a:endParaRPr lang="en-US" sz="1400" dirty="0">
              <a:solidFill>
                <a:srgbClr val="FF0000"/>
              </a:solidFill>
              <a:latin typeface="Times New Roman"/>
              <a:cs typeface="Times New Roman"/>
            </a:endParaRPr>
          </a:p>
          <a:p>
            <a:endParaRPr lang="en-US"/>
          </a:p>
        </p:txBody>
      </p:sp>
      <p:pic>
        <p:nvPicPr>
          <p:cNvPr id="10" name="Content Placeholder 9" descr="A screenshot of a data sheet&#10;&#10;Description automatically generated">
            <a:extLst>
              <a:ext uri="{FF2B5EF4-FFF2-40B4-BE49-F238E27FC236}">
                <a16:creationId xmlns:a16="http://schemas.microsoft.com/office/drawing/2014/main" id="{FD9DE166-48AE-0202-1101-E6C24868B7FF}"/>
              </a:ext>
            </a:extLst>
          </p:cNvPr>
          <p:cNvPicPr>
            <a:picLocks noGrp="1" noChangeAspect="1"/>
          </p:cNvPicPr>
          <p:nvPr>
            <p:ph sz="quarter" idx="4"/>
          </p:nvPr>
        </p:nvPicPr>
        <p:blipFill>
          <a:blip r:embed="rId2"/>
          <a:stretch>
            <a:fillRect/>
          </a:stretch>
        </p:blipFill>
        <p:spPr>
          <a:xfrm>
            <a:off x="6019442" y="1564883"/>
            <a:ext cx="4262122" cy="4748947"/>
          </a:xfrm>
        </p:spPr>
      </p:pic>
    </p:spTree>
    <p:extLst>
      <p:ext uri="{BB962C8B-B14F-4D97-AF65-F5344CB8AC3E}">
        <p14:creationId xmlns:p14="http://schemas.microsoft.com/office/powerpoint/2010/main" val="408633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CFD18C-AB1D-7440-5CFD-C48593F2DEE3}"/>
              </a:ext>
            </a:extLst>
          </p:cNvPr>
          <p:cNvSpPr>
            <a:spLocks noGrp="1"/>
          </p:cNvSpPr>
          <p:nvPr>
            <p:ph type="body" sz="quarter" idx="3"/>
          </p:nvPr>
        </p:nvSpPr>
        <p:spPr>
          <a:xfrm>
            <a:off x="2683396" y="873373"/>
            <a:ext cx="5183188" cy="522658"/>
          </a:xfrm>
        </p:spPr>
        <p:txBody>
          <a:bodyPr/>
          <a:lstStyle/>
          <a:p>
            <a:pPr algn="ctr"/>
            <a:r>
              <a:rPr lang="en-US" sz="2900" b="1">
                <a:solidFill>
                  <a:schemeClr val="accent1"/>
                </a:solidFill>
                <a:latin typeface="Times New Roman"/>
                <a:ea typeface="+mj-ea"/>
                <a:cs typeface="Times New Roman"/>
              </a:rPr>
              <a:t>Multiple Linear Regression</a:t>
            </a:r>
          </a:p>
        </p:txBody>
      </p:sp>
      <p:sp>
        <p:nvSpPr>
          <p:cNvPr id="8" name="TextBox 7">
            <a:extLst>
              <a:ext uri="{FF2B5EF4-FFF2-40B4-BE49-F238E27FC236}">
                <a16:creationId xmlns:a16="http://schemas.microsoft.com/office/drawing/2014/main" id="{36EA0BA8-89D5-0BCB-3B55-1397E2E66F9D}"/>
              </a:ext>
            </a:extLst>
          </p:cNvPr>
          <p:cNvSpPr txBox="1"/>
          <p:nvPr/>
        </p:nvSpPr>
        <p:spPr>
          <a:xfrm>
            <a:off x="802604" y="2384050"/>
            <a:ext cx="5466314" cy="30623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457200">
              <a:spcBef>
                <a:spcPts val="1000"/>
              </a:spcBef>
              <a:buClr>
                <a:schemeClr val="accent1"/>
              </a:buClr>
              <a:buSzPct val="80000"/>
              <a:buFont typeface="Wingdings 3" charset="2"/>
              <a:buChar char=""/>
            </a:pPr>
            <a:r>
              <a:rPr lang="en-US" sz="1400" dirty="0">
                <a:latin typeface="Times New Roman"/>
                <a:cs typeface="Segoe UI"/>
              </a:rPr>
              <a:t>Improved Model Fit: Compared to the first model, this multiple variable regression model explains a higher proportion of the variance in "Median Value" (R-squared = 0.570 vs. 0.485). </a:t>
            </a:r>
            <a:endParaRPr lang="en-US" sz="1400"/>
          </a:p>
          <a:p>
            <a:pPr marL="342900" indent="-342900" defTabSz="457200">
              <a:spcBef>
                <a:spcPts val="1000"/>
              </a:spcBef>
              <a:buClr>
                <a:schemeClr val="accent1"/>
              </a:buClr>
              <a:buSzPct val="80000"/>
              <a:buFont typeface="Wingdings 3" charset="2"/>
              <a:buChar char=""/>
            </a:pPr>
            <a:r>
              <a:rPr lang="en-US" sz="1400" dirty="0">
                <a:latin typeface="Times New Roman"/>
                <a:cs typeface="Segoe UI"/>
              </a:rPr>
              <a:t>The additional predictors (Charles River, Highway Access, and Crime Rate) significantly improve the model’s explanatory power.</a:t>
            </a:r>
            <a:endParaRPr lang="en-US" sz="1400"/>
          </a:p>
          <a:p>
            <a:pPr marL="342900" indent="-342900" defTabSz="457200">
              <a:spcBef>
                <a:spcPts val="1000"/>
              </a:spcBef>
              <a:buClr>
                <a:schemeClr val="accent1"/>
              </a:buClr>
              <a:buSzPct val="80000"/>
              <a:buFont typeface="Wingdings 3" charset="2"/>
              <a:buChar char=""/>
            </a:pPr>
            <a:r>
              <a:rPr lang="en-US" sz="1400" dirty="0">
                <a:latin typeface="Times New Roman"/>
                <a:cs typeface="Segoe UI"/>
              </a:rPr>
              <a:t>Autocorrelation, non-normality of residuals, and high kurtosis  indicates that there is still room to improve the model. </a:t>
            </a:r>
          </a:p>
          <a:p>
            <a:pPr marL="342900" indent="-342900" defTabSz="457200">
              <a:spcBef>
                <a:spcPts val="1000"/>
              </a:spcBef>
              <a:buClr>
                <a:schemeClr val="accent1"/>
              </a:buClr>
              <a:buSzPct val="80000"/>
              <a:buFont typeface="Wingdings 3" charset="2"/>
              <a:buChar char=""/>
            </a:pPr>
            <a:r>
              <a:rPr lang="en-US" sz="1400" dirty="0">
                <a:latin typeface="Times New Roman"/>
                <a:cs typeface="Segoe UI"/>
              </a:rPr>
              <a:t>These issues could be addressed with model adjustments (e.g., transforming variables, adding interaction terms, or considering alternative regression models).</a:t>
            </a:r>
            <a:endParaRPr lang="en-US" sz="1400"/>
          </a:p>
          <a:p>
            <a:pPr marL="285750" indent="-285750">
              <a:buFont typeface="Arial"/>
              <a:buChar char="•"/>
            </a:pPr>
            <a:endParaRPr lang="en-US" sz="1400" dirty="0">
              <a:solidFill>
                <a:srgbClr val="FF0000"/>
              </a:solidFill>
              <a:latin typeface="Times New Roman"/>
              <a:cs typeface="Times New Roman"/>
            </a:endParaRPr>
          </a:p>
          <a:p>
            <a:pPr marL="285750" indent="-285750">
              <a:buFont typeface="Arial"/>
              <a:buChar char="•"/>
            </a:pPr>
            <a:endParaRPr lang="en-US" sz="1400">
              <a:latin typeface="Times New Roman"/>
              <a:cs typeface="Times New Roman"/>
            </a:endParaRPr>
          </a:p>
        </p:txBody>
      </p:sp>
      <p:pic>
        <p:nvPicPr>
          <p:cNvPr id="11" name="Picture 10" descr="A screenshot of a data sheet&#10;&#10;Description automatically generated">
            <a:extLst>
              <a:ext uri="{FF2B5EF4-FFF2-40B4-BE49-F238E27FC236}">
                <a16:creationId xmlns:a16="http://schemas.microsoft.com/office/drawing/2014/main" id="{42E0DE21-9224-94B4-43F4-EDB918802F95}"/>
              </a:ext>
            </a:extLst>
          </p:cNvPr>
          <p:cNvPicPr>
            <a:picLocks noChangeAspect="1"/>
          </p:cNvPicPr>
          <p:nvPr/>
        </p:nvPicPr>
        <p:blipFill>
          <a:blip r:embed="rId2"/>
          <a:stretch>
            <a:fillRect/>
          </a:stretch>
        </p:blipFill>
        <p:spPr>
          <a:xfrm>
            <a:off x="6576710" y="1393430"/>
            <a:ext cx="4101909" cy="5040450"/>
          </a:xfrm>
          <a:prstGeom prst="rect">
            <a:avLst/>
          </a:prstGeom>
        </p:spPr>
      </p:pic>
    </p:spTree>
    <p:extLst>
      <p:ext uri="{BB962C8B-B14F-4D97-AF65-F5344CB8AC3E}">
        <p14:creationId xmlns:p14="http://schemas.microsoft.com/office/powerpoint/2010/main" val="331735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D992-FEFE-D706-53B6-D91333081709}"/>
              </a:ext>
            </a:extLst>
          </p:cNvPr>
          <p:cNvSpPr>
            <a:spLocks noGrp="1"/>
          </p:cNvSpPr>
          <p:nvPr>
            <p:ph type="title"/>
          </p:nvPr>
        </p:nvSpPr>
        <p:spPr>
          <a:xfrm>
            <a:off x="677334" y="1264204"/>
            <a:ext cx="9619486" cy="666196"/>
          </a:xfrm>
        </p:spPr>
        <p:txBody>
          <a:bodyPr>
            <a:normAutofit/>
          </a:bodyPr>
          <a:lstStyle/>
          <a:p>
            <a:r>
              <a:rPr lang="en-US" dirty="0">
                <a:solidFill>
                  <a:srgbClr val="90C226"/>
                </a:solidFill>
                <a:latin typeface="Times New Roman"/>
                <a:cs typeface="Times New Roman"/>
              </a:rPr>
              <a:t>Additional steps to improve/build on this analysis</a:t>
            </a:r>
            <a:endParaRPr lang="en-US" dirty="0">
              <a:latin typeface="Times New Roman"/>
            </a:endParaRPr>
          </a:p>
        </p:txBody>
      </p:sp>
      <p:sp>
        <p:nvSpPr>
          <p:cNvPr id="4" name="Content Placeholder 3">
            <a:extLst>
              <a:ext uri="{FF2B5EF4-FFF2-40B4-BE49-F238E27FC236}">
                <a16:creationId xmlns:a16="http://schemas.microsoft.com/office/drawing/2014/main" id="{B64EBE23-5EF2-7E80-40F9-BA04C0276FE1}"/>
              </a:ext>
            </a:extLst>
          </p:cNvPr>
          <p:cNvSpPr>
            <a:spLocks noGrp="1"/>
          </p:cNvSpPr>
          <p:nvPr>
            <p:ph idx="1"/>
          </p:nvPr>
        </p:nvSpPr>
        <p:spPr>
          <a:xfrm>
            <a:off x="3265066" y="2569717"/>
            <a:ext cx="5016802" cy="2561337"/>
          </a:xfrm>
        </p:spPr>
        <p:txBody>
          <a:bodyPr vert="horz" lIns="91440" tIns="45720" rIns="91440" bIns="45720" rtlCol="0" anchor="t">
            <a:normAutofit/>
          </a:bodyPr>
          <a:lstStyle/>
          <a:p>
            <a:pPr marL="0" indent="0">
              <a:buNone/>
            </a:pPr>
            <a:endParaRPr lang="en-US" sz="1200" b="1" dirty="0">
              <a:latin typeface="Times New Roman"/>
              <a:cs typeface="Times New Roman"/>
            </a:endParaRPr>
          </a:p>
          <a:p>
            <a:r>
              <a:rPr lang="en-US" sz="1600" dirty="0">
                <a:latin typeface="Times New Roman"/>
                <a:cs typeface="Times New Roman"/>
              </a:rPr>
              <a:t>Using an updated and more comprehensive data set </a:t>
            </a:r>
          </a:p>
          <a:p>
            <a:r>
              <a:rPr lang="en-US" sz="1600" dirty="0">
                <a:latin typeface="Times New Roman"/>
                <a:cs typeface="Times New Roman"/>
              </a:rPr>
              <a:t>Using Advanced Modeling Techniques </a:t>
            </a:r>
          </a:p>
          <a:p>
            <a:r>
              <a:rPr lang="en-US" sz="1600" dirty="0">
                <a:latin typeface="Times New Roman"/>
                <a:cs typeface="Times New Roman"/>
              </a:rPr>
              <a:t>Exploring Multivariate Relationships</a:t>
            </a:r>
          </a:p>
          <a:p>
            <a:r>
              <a:rPr lang="en-US" sz="1600" dirty="0">
                <a:latin typeface="Times New Roman"/>
                <a:cs typeface="Times New Roman"/>
              </a:rPr>
              <a:t>Handling Outliers and Skewed Data </a:t>
            </a:r>
          </a:p>
          <a:p>
            <a:r>
              <a:rPr lang="en-US" sz="1600" dirty="0">
                <a:latin typeface="Times New Roman"/>
                <a:cs typeface="Times New Roman"/>
              </a:rPr>
              <a:t>Applying cross-validation techniques</a:t>
            </a:r>
          </a:p>
          <a:p>
            <a:endParaRPr lang="en-US" dirty="0"/>
          </a:p>
        </p:txBody>
      </p:sp>
    </p:spTree>
    <p:extLst>
      <p:ext uri="{BB962C8B-B14F-4D97-AF65-F5344CB8AC3E}">
        <p14:creationId xmlns:p14="http://schemas.microsoft.com/office/powerpoint/2010/main" val="42258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8AB1-00EA-3F02-20B3-1A76409BE233}"/>
              </a:ext>
            </a:extLst>
          </p:cNvPr>
          <p:cNvSpPr>
            <a:spLocks noGrp="1"/>
          </p:cNvSpPr>
          <p:nvPr>
            <p:ph type="title"/>
          </p:nvPr>
        </p:nvSpPr>
        <p:spPr>
          <a:xfrm>
            <a:off x="838200" y="595497"/>
            <a:ext cx="10515600" cy="1325563"/>
          </a:xfrm>
        </p:spPr>
        <p:txBody>
          <a:bodyPr>
            <a:normAutofit/>
          </a:bodyPr>
          <a:lstStyle/>
          <a:p>
            <a:pPr algn="ctr"/>
            <a:br>
              <a:rPr lang="en-US" sz="2900" b="1">
                <a:latin typeface="Times New Roman"/>
                <a:cs typeface="Times New Roman"/>
              </a:rPr>
            </a:br>
            <a:r>
              <a:rPr lang="en-US" sz="2900" b="1">
                <a:latin typeface="Times New Roman"/>
                <a:cs typeface="Times New Roman"/>
              </a:rPr>
              <a:t>Conclusion</a:t>
            </a:r>
            <a:endParaRPr lang="en-US"/>
          </a:p>
        </p:txBody>
      </p:sp>
      <p:sp>
        <p:nvSpPr>
          <p:cNvPr id="4" name="Content Placeholder 3">
            <a:extLst>
              <a:ext uri="{FF2B5EF4-FFF2-40B4-BE49-F238E27FC236}">
                <a16:creationId xmlns:a16="http://schemas.microsoft.com/office/drawing/2014/main" id="{90A4817E-F548-FD83-C2C1-6770D9BC9B58}"/>
              </a:ext>
            </a:extLst>
          </p:cNvPr>
          <p:cNvSpPr>
            <a:spLocks noGrp="1"/>
          </p:cNvSpPr>
          <p:nvPr>
            <p:ph idx="1"/>
          </p:nvPr>
        </p:nvSpPr>
        <p:spPr>
          <a:xfrm>
            <a:off x="838200" y="1926638"/>
            <a:ext cx="10515600" cy="4351338"/>
          </a:xfrm>
        </p:spPr>
        <p:txBody>
          <a:bodyPr vert="horz" lIns="91440" tIns="45720" rIns="91440" bIns="45720" rtlCol="0" anchor="t">
            <a:normAutofit/>
          </a:bodyPr>
          <a:lstStyle/>
          <a:p>
            <a:pPr marL="0" indent="0">
              <a:buNone/>
            </a:pPr>
            <a:endParaRPr lang="en-US" sz="2000" dirty="0">
              <a:solidFill>
                <a:srgbClr val="FF0000"/>
              </a:solidFill>
              <a:latin typeface="Times New Roman"/>
            </a:endParaRPr>
          </a:p>
          <a:p>
            <a:r>
              <a:rPr lang="en-US" sz="2000" dirty="0">
                <a:solidFill>
                  <a:schemeClr val="tx1"/>
                </a:solidFill>
                <a:latin typeface="Times New Roman"/>
              </a:rPr>
              <a:t>This analysis underscores the value of data in supporting strategic decisions in the housing market. </a:t>
            </a:r>
            <a:endParaRPr lang="en-US" sz="2000" dirty="0">
              <a:solidFill>
                <a:schemeClr val="tx1"/>
              </a:solidFill>
              <a:latin typeface="Times New Roman"/>
              <a:cs typeface="Times New Roman"/>
            </a:endParaRPr>
          </a:p>
          <a:p>
            <a:r>
              <a:rPr lang="en-US" sz="2000" dirty="0">
                <a:solidFill>
                  <a:schemeClr val="tx1"/>
                </a:solidFill>
                <a:latin typeface="Times New Roman"/>
              </a:rPr>
              <a:t>Policies aimed at creating attractive, safe, and accessible neighborhoods can directly influence housing demand and boost local property markets. </a:t>
            </a:r>
            <a:endParaRPr lang="en-US" sz="2000" dirty="0">
              <a:solidFill>
                <a:schemeClr val="tx1"/>
              </a:solidFill>
              <a:latin typeface="Times New Roman"/>
              <a:cs typeface="Times New Roman"/>
            </a:endParaRPr>
          </a:p>
          <a:p>
            <a:r>
              <a:rPr lang="en-US" sz="2000" dirty="0">
                <a:solidFill>
                  <a:schemeClr val="tx1"/>
                </a:solidFill>
                <a:latin typeface="Times New Roman"/>
              </a:rPr>
              <a:t>Lower crime rates correlate strongly with higher property values, suggesting safety as a top priority for homebuyers. </a:t>
            </a:r>
            <a:endParaRPr lang="en-US" sz="2000" dirty="0">
              <a:solidFill>
                <a:schemeClr val="tx1"/>
              </a:solidFill>
              <a:latin typeface="Times New Roman"/>
              <a:cs typeface="Times New Roman"/>
            </a:endParaRPr>
          </a:p>
          <a:p>
            <a:r>
              <a:rPr lang="en-US" sz="2000" dirty="0">
                <a:solidFill>
                  <a:schemeClr val="tx1"/>
                </a:solidFill>
                <a:latin typeface="Times New Roman"/>
                <a:cs typeface="Times New Roman"/>
              </a:rPr>
              <a:t>Proximity to the Charles River emphasizes the importance of natural amenities. </a:t>
            </a:r>
          </a:p>
          <a:p>
            <a:r>
              <a:rPr lang="en-US" sz="2000" dirty="0">
                <a:solidFill>
                  <a:schemeClr val="tx1"/>
                </a:solidFill>
                <a:latin typeface="Times New Roman"/>
              </a:rPr>
              <a:t>Moving forward, future projects could enrich this analysis by incorporating additional steps listed above which opens pathways for further exploration.</a:t>
            </a:r>
            <a:endParaRPr lang="en-US" sz="2000" dirty="0">
              <a:solidFill>
                <a:schemeClr val="tx1"/>
              </a:solidFill>
              <a:latin typeface="Times New Roman"/>
              <a:cs typeface="Times New Roman"/>
            </a:endParaRPr>
          </a:p>
          <a:p>
            <a:endParaRPr lang="en-US" sz="2000" dirty="0">
              <a:solidFill>
                <a:schemeClr val="tx1"/>
              </a:solidFill>
              <a:latin typeface="Times New Roman"/>
              <a:cs typeface="Times New Roman"/>
            </a:endParaRPr>
          </a:p>
        </p:txBody>
      </p:sp>
    </p:spTree>
    <p:extLst>
      <p:ext uri="{BB962C8B-B14F-4D97-AF65-F5344CB8AC3E}">
        <p14:creationId xmlns:p14="http://schemas.microsoft.com/office/powerpoint/2010/main" val="13703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6DF8-AFB5-B6B7-6A0E-8908AA23CD50}"/>
              </a:ext>
            </a:extLst>
          </p:cNvPr>
          <p:cNvSpPr>
            <a:spLocks noGrp="1"/>
          </p:cNvSpPr>
          <p:nvPr>
            <p:ph type="title"/>
          </p:nvPr>
        </p:nvSpPr>
        <p:spPr>
          <a:xfrm>
            <a:off x="838200" y="1050335"/>
            <a:ext cx="10515600" cy="1325563"/>
          </a:xfrm>
        </p:spPr>
        <p:txBody>
          <a:bodyPr>
            <a:normAutofit/>
          </a:bodyPr>
          <a:lstStyle/>
          <a:p>
            <a:pPr algn="ctr"/>
            <a:r>
              <a:rPr lang="en-US" sz="3200" b="1">
                <a:latin typeface="Times New Roman"/>
                <a:cs typeface="Times New Roman"/>
              </a:rPr>
              <a:t>Introduction</a:t>
            </a:r>
            <a:endParaRPr lang="en-US"/>
          </a:p>
        </p:txBody>
      </p:sp>
      <p:sp>
        <p:nvSpPr>
          <p:cNvPr id="3" name="Content Placeholder 2">
            <a:extLst>
              <a:ext uri="{FF2B5EF4-FFF2-40B4-BE49-F238E27FC236}">
                <a16:creationId xmlns:a16="http://schemas.microsoft.com/office/drawing/2014/main" id="{7795B448-8FA5-0FA3-EAF1-AFB938442EBB}"/>
              </a:ext>
            </a:extLst>
          </p:cNvPr>
          <p:cNvSpPr>
            <a:spLocks noGrp="1"/>
          </p:cNvSpPr>
          <p:nvPr>
            <p:ph idx="1"/>
          </p:nvPr>
        </p:nvSpPr>
        <p:spPr>
          <a:xfrm>
            <a:off x="838200" y="1825625"/>
            <a:ext cx="10515600" cy="4250918"/>
          </a:xfrm>
        </p:spPr>
        <p:txBody>
          <a:bodyPr vert="horz" lIns="91440" tIns="45720" rIns="91440" bIns="45720" rtlCol="0" anchor="t">
            <a:normAutofit/>
          </a:bodyPr>
          <a:lstStyle/>
          <a:p>
            <a:pPr marL="0" indent="0">
              <a:buNone/>
            </a:pPr>
            <a:r>
              <a:rPr lang="en-US" sz="1400">
                <a:latin typeface="Times New Roman"/>
              </a:rPr>
              <a:t>  </a:t>
            </a:r>
            <a:endParaRPr lang="en-US"/>
          </a:p>
          <a:p>
            <a:pPr marL="0" indent="0">
              <a:buNone/>
            </a:pPr>
            <a:r>
              <a:rPr lang="en-US" sz="1600">
                <a:latin typeface="Times New Roman"/>
                <a:ea typeface="+mn-lt"/>
                <a:cs typeface="Times New Roman"/>
              </a:rPr>
              <a:t>Among all critical economic pointers, house prices top the list because they directly influence the quality of life and investment decisions along with the course of urban development. </a:t>
            </a:r>
            <a:endParaRPr lang="en-US" sz="1600">
              <a:latin typeface="Trebuchet MS" panose="020B0603020202020204"/>
              <a:ea typeface="+mn-lt"/>
              <a:cs typeface="Times New Roman"/>
            </a:endParaRPr>
          </a:p>
          <a:p>
            <a:pPr marL="0" indent="0">
              <a:buNone/>
            </a:pPr>
            <a:endParaRPr lang="en-US" sz="1600">
              <a:latin typeface="Times New Roman"/>
              <a:ea typeface="+mn-lt"/>
              <a:cs typeface="Times New Roman"/>
            </a:endParaRPr>
          </a:p>
          <a:p>
            <a:pPr marL="0" indent="0">
              <a:buNone/>
            </a:pPr>
            <a:r>
              <a:rPr lang="en-US" sz="1600">
                <a:latin typeface="Times New Roman"/>
                <a:ea typeface="+mn-lt"/>
                <a:cs typeface="Times New Roman"/>
              </a:rPr>
              <a:t>The better understanding of the variables influencing housing prices will help</a:t>
            </a:r>
            <a:endParaRPr lang="en-US" sz="1600"/>
          </a:p>
          <a:p>
            <a:pPr>
              <a:lnSpc>
                <a:spcPct val="80000"/>
              </a:lnSpc>
            </a:pPr>
            <a:r>
              <a:rPr lang="en-US" sz="1600">
                <a:latin typeface="Times New Roman"/>
                <a:ea typeface="+mn-lt"/>
                <a:cs typeface="Times New Roman"/>
              </a:rPr>
              <a:t>Homebuyers understand what makes properties in some neighborhoods more valuable than others.</a:t>
            </a:r>
            <a:endParaRPr lang="en-US" sz="1600"/>
          </a:p>
          <a:p>
            <a:pPr>
              <a:lnSpc>
                <a:spcPct val="80000"/>
              </a:lnSpc>
            </a:pPr>
            <a:r>
              <a:rPr lang="en-US" sz="1600">
                <a:latin typeface="Times New Roman"/>
                <a:ea typeface="+mn-lt"/>
                <a:cs typeface="Times New Roman"/>
              </a:rPr>
              <a:t>Real Estate Investors who are looking for profitable investment opportunities based on emerging trends in property prices.</a:t>
            </a:r>
            <a:endParaRPr lang="en-US" sz="1600"/>
          </a:p>
          <a:p>
            <a:pPr>
              <a:lnSpc>
                <a:spcPct val="80000"/>
              </a:lnSpc>
            </a:pPr>
            <a:r>
              <a:rPr lang="en-US" sz="1600">
                <a:latin typeface="Times New Roman"/>
                <a:ea typeface="+mn-lt"/>
                <a:cs typeface="Times New Roman"/>
              </a:rPr>
              <a:t>Urban Planners to address disparities in housing affordability and guide development projects.</a:t>
            </a:r>
            <a:endParaRPr lang="en-US" sz="1600"/>
          </a:p>
          <a:p>
            <a:pPr>
              <a:lnSpc>
                <a:spcPct val="80000"/>
              </a:lnSpc>
            </a:pPr>
            <a:r>
              <a:rPr lang="en-US" sz="1600">
                <a:latin typeface="Times New Roman"/>
                <a:ea typeface="+mn-lt"/>
                <a:cs typeface="Times New Roman"/>
              </a:rPr>
              <a:t>Policymakers address socioeconomic disparities by targeting crime reduction, educational improvements, and infrastructure development.</a:t>
            </a:r>
            <a:endParaRPr lang="en-US" sz="1600"/>
          </a:p>
          <a:p>
            <a:endParaRPr lang="en-US" sz="2000">
              <a:latin typeface="Times New Roman"/>
              <a:cs typeface="Times New Roman"/>
            </a:endParaRPr>
          </a:p>
        </p:txBody>
      </p:sp>
    </p:spTree>
    <p:extLst>
      <p:ext uri="{BB962C8B-B14F-4D97-AF65-F5344CB8AC3E}">
        <p14:creationId xmlns:p14="http://schemas.microsoft.com/office/powerpoint/2010/main" val="313077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25" y="1368516"/>
            <a:ext cx="6663329" cy="696825"/>
          </a:xfrm>
        </p:spPr>
        <p:txBody>
          <a:bodyPr>
            <a:normAutofit/>
          </a:bodyPr>
          <a:lstStyle/>
          <a:p>
            <a:r>
              <a:rPr lang="en-US" sz="3600" b="1">
                <a:latin typeface="Times New Roman"/>
                <a:cs typeface="Times New Roman"/>
              </a:rPr>
              <a:t>Variables used for the analysis</a:t>
            </a:r>
            <a:r>
              <a:rPr lang="en-US" sz="2000" b="1">
                <a:latin typeface="Times New Roman"/>
                <a:ea typeface="Open Sans"/>
                <a:cs typeface="Open Sans"/>
              </a:rPr>
              <a:t> </a:t>
            </a:r>
            <a:endParaRPr lang="en-US"/>
          </a:p>
        </p:txBody>
      </p:sp>
      <p:sp>
        <p:nvSpPr>
          <p:cNvPr id="3" name="Subtitle 2"/>
          <p:cNvSpPr>
            <a:spLocks noGrp="1"/>
          </p:cNvSpPr>
          <p:nvPr>
            <p:ph type="subTitle" idx="1"/>
          </p:nvPr>
        </p:nvSpPr>
        <p:spPr>
          <a:xfrm>
            <a:off x="3565793" y="2531361"/>
            <a:ext cx="7844465" cy="2284280"/>
          </a:xfrm>
        </p:spPr>
        <p:txBody>
          <a:bodyPr vert="horz" lIns="91440" tIns="45720" rIns="91440" bIns="45720" rtlCol="0" anchor="t">
            <a:noAutofit/>
          </a:bodyPr>
          <a:lstStyle/>
          <a:p>
            <a:pPr marL="342900" indent="-342900" algn="l">
              <a:lnSpc>
                <a:spcPct val="80000"/>
              </a:lnSpc>
              <a:buFont typeface="Wingdings 3" charset="2"/>
              <a:buChar char=""/>
            </a:pPr>
            <a:r>
              <a:rPr lang="en-US" sz="1600">
                <a:solidFill>
                  <a:schemeClr val="tx1">
                    <a:lumMod val="75000"/>
                    <a:lumOff val="25000"/>
                  </a:schemeClr>
                </a:solidFill>
                <a:latin typeface="Times New Roman"/>
                <a:ea typeface="+mn-lt"/>
                <a:cs typeface="Times New Roman"/>
              </a:rPr>
              <a:t>CRIM: Crime rate per capita.</a:t>
            </a:r>
          </a:p>
          <a:p>
            <a:pPr marL="342900" indent="-342900" algn="l">
              <a:lnSpc>
                <a:spcPct val="80000"/>
              </a:lnSpc>
              <a:buFont typeface="Wingdings 3" charset="2"/>
              <a:buChar char=""/>
            </a:pPr>
            <a:r>
              <a:rPr lang="en-US" sz="1600">
                <a:solidFill>
                  <a:schemeClr val="tx1">
                    <a:lumMod val="75000"/>
                    <a:lumOff val="25000"/>
                  </a:schemeClr>
                </a:solidFill>
                <a:latin typeface="Times New Roman"/>
                <a:ea typeface="+mn-lt"/>
                <a:cs typeface="Times New Roman"/>
              </a:rPr>
              <a:t>RM: Average number of rooms per dwelling.</a:t>
            </a:r>
          </a:p>
          <a:p>
            <a:pPr marL="342900" indent="-342900" algn="l">
              <a:lnSpc>
                <a:spcPct val="80000"/>
              </a:lnSpc>
              <a:buFont typeface="Wingdings 3" charset="2"/>
              <a:buChar char=""/>
            </a:pPr>
            <a:r>
              <a:rPr lang="en-US" sz="1600">
                <a:solidFill>
                  <a:schemeClr val="tx1">
                    <a:lumMod val="75000"/>
                    <a:lumOff val="25000"/>
                  </a:schemeClr>
                </a:solidFill>
                <a:latin typeface="Times New Roman"/>
                <a:ea typeface="+mn-lt"/>
                <a:cs typeface="Times New Roman"/>
              </a:rPr>
              <a:t>AGE: Proportion of owner-occupied units built before 1940.</a:t>
            </a:r>
          </a:p>
          <a:p>
            <a:pPr marL="342900" indent="-342900" algn="l">
              <a:lnSpc>
                <a:spcPct val="80000"/>
              </a:lnSpc>
              <a:buFont typeface="Wingdings 3" charset="2"/>
              <a:buChar char=""/>
            </a:pPr>
            <a:r>
              <a:rPr lang="en-US" sz="1600">
                <a:solidFill>
                  <a:schemeClr val="tx1">
                    <a:lumMod val="75000"/>
                    <a:lumOff val="25000"/>
                  </a:schemeClr>
                </a:solidFill>
                <a:latin typeface="Times New Roman"/>
                <a:ea typeface="+mn-lt"/>
                <a:cs typeface="Times New Roman"/>
              </a:rPr>
              <a:t>RAD: Index of accessibility to radial highways.</a:t>
            </a:r>
          </a:p>
          <a:p>
            <a:pPr marL="342900" indent="-342900" algn="l">
              <a:lnSpc>
                <a:spcPct val="80000"/>
              </a:lnSpc>
              <a:buFont typeface="Wingdings 3" charset="2"/>
              <a:buChar char=""/>
            </a:pPr>
            <a:r>
              <a:rPr lang="en-US" sz="1600">
                <a:solidFill>
                  <a:schemeClr val="tx1">
                    <a:lumMod val="75000"/>
                    <a:lumOff val="25000"/>
                  </a:schemeClr>
                </a:solidFill>
                <a:latin typeface="Times New Roman"/>
                <a:ea typeface="+mn-lt"/>
                <a:cs typeface="Times New Roman"/>
              </a:rPr>
              <a:t>MEDV: Median value of owner-occupied homes (the target variable).</a:t>
            </a:r>
          </a:p>
          <a:p>
            <a:pPr marL="342900" indent="-342900" algn="l">
              <a:lnSpc>
                <a:spcPct val="80000"/>
              </a:lnSpc>
              <a:buFont typeface="Wingdings 3" charset="2"/>
              <a:buChar char=""/>
            </a:pPr>
            <a:r>
              <a:rPr lang="en-US" sz="1600">
                <a:solidFill>
                  <a:schemeClr val="tx1">
                    <a:lumMod val="75000"/>
                    <a:lumOff val="25000"/>
                  </a:schemeClr>
                </a:solidFill>
                <a:latin typeface="Times New Roman"/>
                <a:ea typeface="+mn-lt"/>
                <a:cs typeface="Times New Roman"/>
              </a:rPr>
              <a:t>CHAS: Charles River variable (binary: 0 or 1, treated as numeric).</a:t>
            </a:r>
          </a:p>
          <a:p>
            <a:pPr marL="285750" indent="-285750" algn="l">
              <a:buFont typeface="Arial"/>
              <a:buChar char="•"/>
            </a:pPr>
            <a:endParaRPr lang="en-US" sz="1400" b="1">
              <a:latin typeface="Times New Roman"/>
              <a:cs typeface="Times New Roman"/>
            </a:endParaRPr>
          </a:p>
          <a:p>
            <a:pPr marL="342900" indent="-342900" algn="l">
              <a:buChar char="•"/>
            </a:pPr>
            <a:endParaRPr lang="en-US" sz="20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423" y="1526194"/>
            <a:ext cx="6663329" cy="696825"/>
          </a:xfrm>
        </p:spPr>
        <p:txBody>
          <a:bodyPr>
            <a:normAutofit/>
          </a:bodyPr>
          <a:lstStyle/>
          <a:p>
            <a:pPr algn="ctr"/>
            <a:r>
              <a:rPr lang="en-US" sz="3600" b="1">
                <a:latin typeface="Times New Roman"/>
                <a:cs typeface="Times New Roman"/>
              </a:rPr>
              <a:t>Problem Statement</a:t>
            </a:r>
            <a:endParaRPr lang="en-US"/>
          </a:p>
        </p:txBody>
      </p:sp>
      <p:sp>
        <p:nvSpPr>
          <p:cNvPr id="3" name="Subtitle 2"/>
          <p:cNvSpPr>
            <a:spLocks noGrp="1"/>
          </p:cNvSpPr>
          <p:nvPr>
            <p:ph type="subTitle" idx="1"/>
          </p:nvPr>
        </p:nvSpPr>
        <p:spPr>
          <a:xfrm>
            <a:off x="1262584" y="3121461"/>
            <a:ext cx="9056990" cy="1281768"/>
          </a:xfrm>
        </p:spPr>
        <p:txBody>
          <a:bodyPr vert="horz" lIns="91440" tIns="45720" rIns="91440" bIns="45720" rtlCol="0" anchor="t">
            <a:noAutofit/>
          </a:bodyPr>
          <a:lstStyle/>
          <a:p>
            <a:pPr algn="l"/>
            <a:r>
              <a:rPr lang="en-US" sz="1600" i="1" dirty="0">
                <a:solidFill>
                  <a:schemeClr val="tx1">
                    <a:lumMod val="75000"/>
                    <a:lumOff val="25000"/>
                  </a:schemeClr>
                </a:solidFill>
                <a:latin typeface="Times New Roman"/>
                <a:ea typeface="+mn-lt"/>
                <a:cs typeface="Times New Roman"/>
              </a:rPr>
              <a:t>How factors like crime rate, proximity to the Charles River, Average number of rooms and distance to highway access affect Boston housing prices?</a:t>
            </a:r>
          </a:p>
          <a:p>
            <a:pPr marL="285750" indent="-285750" algn="l">
              <a:buFont typeface="Arial"/>
              <a:buChar char="•"/>
            </a:pPr>
            <a:endParaRPr lang="en-US" sz="1400" b="1">
              <a:latin typeface="Times New Roman"/>
              <a:cs typeface="Times New Roman"/>
            </a:endParaRPr>
          </a:p>
          <a:p>
            <a:pPr marL="342900" indent="-342900" algn="l">
              <a:buChar char="•"/>
            </a:pPr>
            <a:endParaRPr lang="en-US" sz="2000">
              <a:latin typeface="Times New Roman"/>
              <a:cs typeface="Times New Roman"/>
            </a:endParaRPr>
          </a:p>
        </p:txBody>
      </p:sp>
    </p:spTree>
    <p:extLst>
      <p:ext uri="{BB962C8B-B14F-4D97-AF65-F5344CB8AC3E}">
        <p14:creationId xmlns:p14="http://schemas.microsoft.com/office/powerpoint/2010/main" val="316325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899-2DC3-BBB0-9196-9514FB977C89}"/>
              </a:ext>
            </a:extLst>
          </p:cNvPr>
          <p:cNvSpPr>
            <a:spLocks noGrp="1"/>
          </p:cNvSpPr>
          <p:nvPr>
            <p:ph type="title"/>
          </p:nvPr>
        </p:nvSpPr>
        <p:spPr>
          <a:xfrm>
            <a:off x="793662" y="386930"/>
            <a:ext cx="9936307" cy="554156"/>
          </a:xfrm>
        </p:spPr>
        <p:txBody>
          <a:bodyPr anchor="b">
            <a:normAutofit fontScale="90000"/>
          </a:bodyPr>
          <a:lstStyle/>
          <a:p>
            <a:pPr algn="ctr"/>
            <a:r>
              <a:rPr lang="en-US" sz="3200" b="1">
                <a:latin typeface="Times New Roman"/>
                <a:cs typeface="Times New Roman"/>
              </a:rPr>
              <a:t>Summary And Analysis for variable "Crime Rate"</a:t>
            </a:r>
            <a:endParaRPr lang="en-US" sz="1900" b="1">
              <a:latin typeface="Times New Roman"/>
              <a:cs typeface="Times New Roman"/>
            </a:endParaRPr>
          </a:p>
        </p:txBody>
      </p:sp>
      <p:graphicFrame>
        <p:nvGraphicFramePr>
          <p:cNvPr id="3" name="Content Placeholder 2">
            <a:extLst>
              <a:ext uri="{FF2B5EF4-FFF2-40B4-BE49-F238E27FC236}">
                <a16:creationId xmlns:a16="http://schemas.microsoft.com/office/drawing/2014/main" id="{070B34C8-747A-DFB8-C61C-4FBF6A35B5EE}"/>
              </a:ext>
            </a:extLst>
          </p:cNvPr>
          <p:cNvGraphicFramePr>
            <a:graphicFrameLocks noGrp="1"/>
          </p:cNvGraphicFramePr>
          <p:nvPr>
            <p:ph idx="1"/>
            <p:extLst>
              <p:ext uri="{D42A27DB-BD31-4B8C-83A1-F6EECF244321}">
                <p14:modId xmlns:p14="http://schemas.microsoft.com/office/powerpoint/2010/main" val="3203596946"/>
              </p:ext>
            </p:extLst>
          </p:nvPr>
        </p:nvGraphicFramePr>
        <p:xfrm>
          <a:off x="721087" y="3180966"/>
          <a:ext cx="5195357" cy="2170154"/>
        </p:xfrm>
        <a:graphic>
          <a:graphicData uri="http://schemas.openxmlformats.org/drawingml/2006/table">
            <a:tbl>
              <a:tblPr bandRow="1">
                <a:tableStyleId>{5DA37D80-6434-44D0-A028-1B22A696006F}</a:tableStyleId>
              </a:tblPr>
              <a:tblGrid>
                <a:gridCol w="1595597">
                  <a:extLst>
                    <a:ext uri="{9D8B030D-6E8A-4147-A177-3AD203B41FA5}">
                      <a16:colId xmlns:a16="http://schemas.microsoft.com/office/drawing/2014/main" val="1206224727"/>
                    </a:ext>
                  </a:extLst>
                </a:gridCol>
                <a:gridCol w="3599760">
                  <a:extLst>
                    <a:ext uri="{9D8B030D-6E8A-4147-A177-3AD203B41FA5}">
                      <a16:colId xmlns:a16="http://schemas.microsoft.com/office/drawing/2014/main" val="759016125"/>
                    </a:ext>
                  </a:extLst>
                </a:gridCol>
              </a:tblGrid>
              <a:tr h="324924">
                <a:tc>
                  <a:txBody>
                    <a:bodyPr/>
                    <a:lstStyle/>
                    <a:p>
                      <a:pPr marL="0" algn="l" defTabSz="457200" rtl="0" eaLnBrk="1" latinLnBrk="0" hangingPunct="1"/>
                      <a:r>
                        <a:rPr lang="en-US" sz="1600" kern="1200" dirty="0">
                          <a:solidFill>
                            <a:schemeClr val="tx1"/>
                          </a:solidFill>
                          <a:latin typeface="Times New Roman"/>
                          <a:ea typeface="+mn-ea"/>
                          <a:cs typeface="+mn-cs"/>
                        </a:rPr>
                        <a:t>Mean</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3.61</a:t>
                      </a:r>
                      <a:endParaRPr lang="en-US" sz="1600" kern="1200">
                        <a:solidFill>
                          <a:schemeClr val="tx1"/>
                        </a:solidFill>
                        <a:latin typeface="Times New Roman"/>
                        <a:ea typeface="+mn-ea"/>
                        <a:cs typeface="+mn-cs"/>
                      </a:endParaRPr>
                    </a:p>
                  </a:txBody>
                  <a:tcPr/>
                </a:tc>
                <a:extLst>
                  <a:ext uri="{0D108BD9-81ED-4DB2-BD59-A6C34878D82A}">
                    <a16:rowId xmlns:a16="http://schemas.microsoft.com/office/drawing/2014/main" val="3080672500"/>
                  </a:ext>
                </a:extLst>
              </a:tr>
              <a:tr h="333950">
                <a:tc>
                  <a:txBody>
                    <a:bodyPr/>
                    <a:lstStyle/>
                    <a:p>
                      <a:pPr marL="0" algn="l" defTabSz="457200" rtl="0" eaLnBrk="1" latinLnBrk="0" hangingPunct="1"/>
                      <a:r>
                        <a:rPr lang="en-US" sz="1600" kern="1200" dirty="0">
                          <a:solidFill>
                            <a:schemeClr val="tx1"/>
                          </a:solidFill>
                          <a:latin typeface="Times New Roman"/>
                          <a:ea typeface="+mn-ea"/>
                          <a:cs typeface="+mn-cs"/>
                        </a:rPr>
                        <a:t>Mode</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0.01501</a:t>
                      </a:r>
                      <a:endParaRPr lang="en-US" sz="1600" kern="1200">
                        <a:solidFill>
                          <a:schemeClr val="tx1"/>
                        </a:solidFill>
                        <a:latin typeface="Times New Roman"/>
                        <a:ea typeface="+mn-ea"/>
                        <a:cs typeface="+mn-cs"/>
                      </a:endParaRPr>
                    </a:p>
                  </a:txBody>
                  <a:tcPr/>
                </a:tc>
                <a:extLst>
                  <a:ext uri="{0D108BD9-81ED-4DB2-BD59-A6C34878D82A}">
                    <a16:rowId xmlns:a16="http://schemas.microsoft.com/office/drawing/2014/main" val="2572199425"/>
                  </a:ext>
                </a:extLst>
              </a:tr>
              <a:tr h="333950">
                <a:tc>
                  <a:txBody>
                    <a:bodyPr/>
                    <a:lstStyle/>
                    <a:p>
                      <a:pPr marL="0" algn="l" defTabSz="457200" rtl="0" eaLnBrk="1" latinLnBrk="0" hangingPunct="1"/>
                      <a:r>
                        <a:rPr lang="en-US" sz="1600" kern="1200" dirty="0">
                          <a:solidFill>
                            <a:schemeClr val="tx1"/>
                          </a:solidFill>
                          <a:latin typeface="Times New Roman"/>
                          <a:ea typeface="+mn-ea"/>
                          <a:cs typeface="+mn-cs"/>
                        </a:rPr>
                        <a:t>Spread</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88.97</a:t>
                      </a:r>
                      <a:endParaRPr lang="en-US" sz="1600" kern="1200">
                        <a:solidFill>
                          <a:schemeClr val="tx1"/>
                        </a:solidFill>
                        <a:latin typeface="Times New Roman"/>
                        <a:ea typeface="+mn-ea"/>
                        <a:cs typeface="+mn-cs"/>
                      </a:endParaRPr>
                    </a:p>
                  </a:txBody>
                  <a:tcPr/>
                </a:tc>
                <a:extLst>
                  <a:ext uri="{0D108BD9-81ED-4DB2-BD59-A6C34878D82A}">
                    <a16:rowId xmlns:a16="http://schemas.microsoft.com/office/drawing/2014/main" val="2226762685"/>
                  </a:ext>
                </a:extLst>
              </a:tr>
              <a:tr h="433233">
                <a:tc>
                  <a:txBody>
                    <a:bodyPr/>
                    <a:lstStyle/>
                    <a:p>
                      <a:pPr marL="0" algn="l" defTabSz="457200" rtl="0" eaLnBrk="1" latinLnBrk="0" hangingPunct="1"/>
                      <a:r>
                        <a:rPr lang="en-US" sz="1600" kern="1200" dirty="0">
                          <a:solidFill>
                            <a:schemeClr val="tx1"/>
                          </a:solidFill>
                          <a:latin typeface="Times New Roman"/>
                          <a:ea typeface="+mn-ea"/>
                          <a:cs typeface="+mn-cs"/>
                        </a:rPr>
                        <a:t>Skew</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5.22</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1032845864"/>
                  </a:ext>
                </a:extLst>
              </a:tr>
              <a:tr h="731081">
                <a:tc>
                  <a:txBody>
                    <a:bodyPr/>
                    <a:lstStyle/>
                    <a:p>
                      <a:pPr marL="0" algn="l" defTabSz="457200" rtl="0" eaLnBrk="1" latinLnBrk="0" hangingPunct="1"/>
                      <a:r>
                        <a:rPr lang="en-US" sz="1600" kern="1200" dirty="0">
                          <a:solidFill>
                            <a:schemeClr val="tx1"/>
                          </a:solidFill>
                          <a:latin typeface="Times New Roman"/>
                          <a:ea typeface="+mn-ea"/>
                          <a:cs typeface="+mn-cs"/>
                        </a:rPr>
                        <a:t>Outliers</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13.5222, 18.4982, and 19.6091</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921468586"/>
                  </a:ext>
                </a:extLst>
              </a:tr>
            </a:tbl>
          </a:graphicData>
        </a:graphic>
      </p:graphicFrame>
      <p:sp>
        <p:nvSpPr>
          <p:cNvPr id="5" name="TextBox 4">
            <a:extLst>
              <a:ext uri="{FF2B5EF4-FFF2-40B4-BE49-F238E27FC236}">
                <a16:creationId xmlns:a16="http://schemas.microsoft.com/office/drawing/2014/main" id="{225DA60C-519C-D1AD-EB64-7BAB1A86532D}"/>
              </a:ext>
            </a:extLst>
          </p:cNvPr>
          <p:cNvSpPr txBox="1"/>
          <p:nvPr/>
        </p:nvSpPr>
        <p:spPr>
          <a:xfrm>
            <a:off x="371953" y="1181378"/>
            <a:ext cx="1169105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Times New Roman"/>
                <a:ea typeface="+mn-lt"/>
                <a:cs typeface="Times New Roman"/>
              </a:rPr>
              <a:t>Mean of 3.61 indicates high skewness that suggests most properties have crime rates below the mean, with a few extreme high values inflating the average.</a:t>
            </a:r>
            <a:endParaRPr lang="en-US" sz="1400">
              <a:latin typeface="Times New Roman"/>
              <a:cs typeface="Times New Roman"/>
            </a:endParaRPr>
          </a:p>
          <a:p>
            <a:pPr marL="285750" indent="-285750">
              <a:buFont typeface="Arial"/>
              <a:buChar char="•"/>
            </a:pPr>
            <a:r>
              <a:rPr lang="en-US" sz="1400">
                <a:latin typeface="Times New Roman"/>
                <a:ea typeface="+mn-lt"/>
                <a:cs typeface="Times New Roman"/>
              </a:rPr>
              <a:t>Mode of 0.01501 suggests that majority of neighborhoods have low crime rates.</a:t>
            </a:r>
            <a:endParaRPr lang="en-US"/>
          </a:p>
          <a:p>
            <a:pPr marL="285750" indent="-285750">
              <a:buFont typeface="Arial"/>
              <a:buChar char="•"/>
            </a:pPr>
            <a:r>
              <a:rPr lang="en-US" sz="1400">
                <a:latin typeface="Times New Roman"/>
                <a:ea typeface="+mn-lt"/>
                <a:cs typeface="Times New Roman"/>
              </a:rPr>
              <a:t>Spread of 88.97 indicates a large variability in crime rates across neighborhoods.</a:t>
            </a:r>
            <a:endParaRPr lang="en-US"/>
          </a:p>
          <a:p>
            <a:pPr marL="285750" indent="-285750">
              <a:buFont typeface="Arial"/>
              <a:buChar char="•"/>
            </a:pPr>
            <a:r>
              <a:rPr lang="en-US" sz="1400">
                <a:latin typeface="Times New Roman"/>
                <a:ea typeface="+mn-lt"/>
                <a:cs typeface="Times New Roman"/>
              </a:rPr>
              <a:t>Tails/Skewness of 5.22 indicates it is highly right-skewed, indicating a long tail on the higher end of crime rates.</a:t>
            </a:r>
          </a:p>
          <a:p>
            <a:pPr marL="285750" indent="-285750">
              <a:buFont typeface="Arial"/>
              <a:buChar char="•"/>
            </a:pPr>
            <a:r>
              <a:rPr lang="en-US" sz="1400">
                <a:latin typeface="Times New Roman"/>
                <a:cs typeface="Times New Roman"/>
              </a:rPr>
              <a:t>Outliers are significantly higher than the general distribution. They can be handled by choosing to either retain, transform or exclude from further analysis. </a:t>
            </a:r>
          </a:p>
        </p:txBody>
      </p:sp>
      <p:pic>
        <p:nvPicPr>
          <p:cNvPr id="6" name="Picture 5" descr="A graph of a number of numbers&#10;&#10;Description automatically generated">
            <a:extLst>
              <a:ext uri="{FF2B5EF4-FFF2-40B4-BE49-F238E27FC236}">
                <a16:creationId xmlns:a16="http://schemas.microsoft.com/office/drawing/2014/main" id="{130E95DE-EE99-A6BD-52E5-6B596605C95A}"/>
              </a:ext>
            </a:extLst>
          </p:cNvPr>
          <p:cNvPicPr>
            <a:picLocks noChangeAspect="1"/>
          </p:cNvPicPr>
          <p:nvPr/>
        </p:nvPicPr>
        <p:blipFill>
          <a:blip r:embed="rId2"/>
          <a:stretch>
            <a:fillRect/>
          </a:stretch>
        </p:blipFill>
        <p:spPr>
          <a:xfrm>
            <a:off x="6095647" y="2505696"/>
            <a:ext cx="4328410" cy="4114800"/>
          </a:xfrm>
          <a:prstGeom prst="rect">
            <a:avLst/>
          </a:prstGeom>
        </p:spPr>
      </p:pic>
    </p:spTree>
    <p:extLst>
      <p:ext uri="{BB962C8B-B14F-4D97-AF65-F5344CB8AC3E}">
        <p14:creationId xmlns:p14="http://schemas.microsoft.com/office/powerpoint/2010/main" val="207705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899-2DC3-BBB0-9196-9514FB977C89}"/>
              </a:ext>
            </a:extLst>
          </p:cNvPr>
          <p:cNvSpPr>
            <a:spLocks noGrp="1"/>
          </p:cNvSpPr>
          <p:nvPr>
            <p:ph type="title"/>
          </p:nvPr>
        </p:nvSpPr>
        <p:spPr>
          <a:xfrm>
            <a:off x="793662" y="386930"/>
            <a:ext cx="10048538" cy="594610"/>
          </a:xfrm>
        </p:spPr>
        <p:txBody>
          <a:bodyPr anchor="b">
            <a:normAutofit/>
          </a:bodyPr>
          <a:lstStyle/>
          <a:p>
            <a:pPr algn="ctr"/>
            <a:r>
              <a:rPr lang="en-US" sz="3200" b="1">
                <a:latin typeface="Times New Roman"/>
                <a:cs typeface="Times New Roman"/>
              </a:rPr>
              <a:t>Summary And Analysis for variable "Average Rooms"</a:t>
            </a:r>
            <a:endParaRPr lang="en-US" sz="1900" b="1">
              <a:latin typeface="Times New Roman"/>
              <a:cs typeface="Times New Roman"/>
            </a:endParaRPr>
          </a:p>
        </p:txBody>
      </p:sp>
      <p:sp>
        <p:nvSpPr>
          <p:cNvPr id="3" name="TextBox 2">
            <a:extLst>
              <a:ext uri="{FF2B5EF4-FFF2-40B4-BE49-F238E27FC236}">
                <a16:creationId xmlns:a16="http://schemas.microsoft.com/office/drawing/2014/main" id="{46AE9123-3157-F716-201A-FF02B5DA9501}"/>
              </a:ext>
            </a:extLst>
          </p:cNvPr>
          <p:cNvSpPr txBox="1"/>
          <p:nvPr/>
        </p:nvSpPr>
        <p:spPr>
          <a:xfrm>
            <a:off x="873052" y="1192030"/>
            <a:ext cx="1025096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Times New Roman"/>
                <a:ea typeface="+mn-lt"/>
                <a:cs typeface="Times New Roman"/>
              </a:rPr>
              <a:t>Mean of 6.28 indicates that most properties cluster around this value.</a:t>
            </a:r>
            <a:endParaRPr lang="en-US">
              <a:latin typeface="Aptos" panose="020B0004020202020204"/>
              <a:ea typeface="+mn-lt"/>
              <a:cs typeface="Times New Roman"/>
            </a:endParaRPr>
          </a:p>
          <a:p>
            <a:pPr marL="285750" indent="-285750">
              <a:buFont typeface="Arial"/>
              <a:buChar char="•"/>
            </a:pPr>
            <a:r>
              <a:rPr lang="en-US" sz="1400">
                <a:latin typeface="Times New Roman"/>
                <a:ea typeface="+mn-lt"/>
                <a:cs typeface="Times New Roman"/>
              </a:rPr>
              <a:t>Mode of 5.713 suggests a slight concentration of properties with fewer rooms.</a:t>
            </a:r>
            <a:endParaRPr lang="en-US"/>
          </a:p>
          <a:p>
            <a:pPr marL="285750" indent="-285750">
              <a:buFont typeface="Arial"/>
              <a:buChar char="•"/>
            </a:pPr>
            <a:r>
              <a:rPr lang="en-US" sz="1400">
                <a:latin typeface="Times New Roman"/>
                <a:ea typeface="+mn-lt"/>
                <a:cs typeface="Times New Roman"/>
              </a:rPr>
              <a:t>Spread of 5.22 indicates variation in property sizes but within a realistic range for the area.</a:t>
            </a:r>
            <a:endParaRPr lang="en-US"/>
          </a:p>
          <a:p>
            <a:pPr marL="285750" indent="-285750">
              <a:buFont typeface="Arial"/>
              <a:buChar char="•"/>
            </a:pPr>
            <a:r>
              <a:rPr lang="en-US" sz="1400">
                <a:latin typeface="Times New Roman"/>
                <a:ea typeface="+mn-lt"/>
                <a:cs typeface="Times New Roman"/>
              </a:rPr>
              <a:t>Tails/Skewness of 0.40 indicates slight right skewness suggesting more properties with fewer rooms.</a:t>
            </a:r>
            <a:endParaRPr lang="en-US"/>
          </a:p>
          <a:p>
            <a:pPr marL="285750" indent="-285750">
              <a:buFont typeface="Arial"/>
              <a:buChar char="•"/>
            </a:pPr>
            <a:r>
              <a:rPr lang="en-US" sz="1400">
                <a:latin typeface="Times New Roman"/>
                <a:ea typeface="+mn-lt"/>
                <a:cs typeface="Times New Roman"/>
              </a:rPr>
              <a:t>Outliers suggest homes with an unusually high number of average rooms compared to typical properties in the dataset. They can be handled by choosing to either retain, cap values or remove if there is evidence suggesting they are errors. </a:t>
            </a:r>
            <a:endParaRPr lang="en-US"/>
          </a:p>
          <a:p>
            <a:pPr marL="285750" indent="-285750">
              <a:buFont typeface="Arial"/>
              <a:buChar char="•"/>
            </a:pPr>
            <a:endParaRPr lang="en-US" sz="1400">
              <a:latin typeface="Times New Roman"/>
              <a:cs typeface="Times New Roman"/>
            </a:endParaRPr>
          </a:p>
        </p:txBody>
      </p:sp>
      <p:pic>
        <p:nvPicPr>
          <p:cNvPr id="6" name="Picture 5" descr="A graph of a graph of a number of rooms&#10;&#10;Description automatically generated">
            <a:extLst>
              <a:ext uri="{FF2B5EF4-FFF2-40B4-BE49-F238E27FC236}">
                <a16:creationId xmlns:a16="http://schemas.microsoft.com/office/drawing/2014/main" id="{1B5C6F70-2C87-2D13-F477-3E9ED542EE04}"/>
              </a:ext>
            </a:extLst>
          </p:cNvPr>
          <p:cNvPicPr>
            <a:picLocks noChangeAspect="1"/>
          </p:cNvPicPr>
          <p:nvPr/>
        </p:nvPicPr>
        <p:blipFill>
          <a:blip r:embed="rId2"/>
          <a:stretch>
            <a:fillRect/>
          </a:stretch>
        </p:blipFill>
        <p:spPr>
          <a:xfrm>
            <a:off x="5818863" y="2781254"/>
            <a:ext cx="3980970" cy="3831266"/>
          </a:xfrm>
          <a:prstGeom prst="rect">
            <a:avLst/>
          </a:prstGeom>
        </p:spPr>
      </p:pic>
      <p:graphicFrame>
        <p:nvGraphicFramePr>
          <p:cNvPr id="7" name="Content Placeholder 2">
            <a:extLst>
              <a:ext uri="{FF2B5EF4-FFF2-40B4-BE49-F238E27FC236}">
                <a16:creationId xmlns:a16="http://schemas.microsoft.com/office/drawing/2014/main" id="{CC1045E1-7A49-1F91-ABF1-D8C11E90DB2B}"/>
              </a:ext>
            </a:extLst>
          </p:cNvPr>
          <p:cNvGraphicFramePr>
            <a:graphicFrameLocks/>
          </p:cNvGraphicFramePr>
          <p:nvPr>
            <p:extLst>
              <p:ext uri="{D42A27DB-BD31-4B8C-83A1-F6EECF244321}">
                <p14:modId xmlns:p14="http://schemas.microsoft.com/office/powerpoint/2010/main" val="1790038341"/>
              </p:ext>
            </p:extLst>
          </p:nvPr>
        </p:nvGraphicFramePr>
        <p:xfrm>
          <a:off x="602510" y="3431953"/>
          <a:ext cx="4888508" cy="2268209"/>
        </p:xfrm>
        <a:graphic>
          <a:graphicData uri="http://schemas.openxmlformats.org/drawingml/2006/table">
            <a:tbl>
              <a:tblPr bandRow="1">
                <a:tableStyleId>{5DA37D80-6434-44D0-A028-1B22A696006F}</a:tableStyleId>
              </a:tblPr>
              <a:tblGrid>
                <a:gridCol w="2444254">
                  <a:extLst>
                    <a:ext uri="{9D8B030D-6E8A-4147-A177-3AD203B41FA5}">
                      <a16:colId xmlns:a16="http://schemas.microsoft.com/office/drawing/2014/main" val="1206224727"/>
                    </a:ext>
                  </a:extLst>
                </a:gridCol>
                <a:gridCol w="2444254">
                  <a:extLst>
                    <a:ext uri="{9D8B030D-6E8A-4147-A177-3AD203B41FA5}">
                      <a16:colId xmlns:a16="http://schemas.microsoft.com/office/drawing/2014/main" val="759016125"/>
                    </a:ext>
                  </a:extLst>
                </a:gridCol>
              </a:tblGrid>
              <a:tr h="369553">
                <a:tc>
                  <a:txBody>
                    <a:bodyPr/>
                    <a:lstStyle/>
                    <a:p>
                      <a:pPr marL="0" algn="l" defTabSz="457200" rtl="0" eaLnBrk="1" latinLnBrk="0" hangingPunct="1"/>
                      <a:r>
                        <a:rPr lang="en-US" sz="1600" kern="1200" dirty="0">
                          <a:solidFill>
                            <a:schemeClr val="tx1"/>
                          </a:solidFill>
                          <a:latin typeface="Times New Roman"/>
                          <a:ea typeface="+mn-ea"/>
                          <a:cs typeface="+mn-cs"/>
                        </a:rPr>
                        <a:t>Mean</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6.28</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3080672500"/>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Mode</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5.713</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2572199425"/>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Spread</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5.22</a:t>
                      </a:r>
                    </a:p>
                  </a:txBody>
                  <a:tcPr/>
                </a:tc>
                <a:extLst>
                  <a:ext uri="{0D108BD9-81ED-4DB2-BD59-A6C34878D82A}">
                    <a16:rowId xmlns:a16="http://schemas.microsoft.com/office/drawing/2014/main" val="2226762685"/>
                  </a:ext>
                </a:extLst>
              </a:tr>
              <a:tr h="400467">
                <a:tc>
                  <a:txBody>
                    <a:bodyPr/>
                    <a:lstStyle/>
                    <a:p>
                      <a:pPr marL="0" algn="l" defTabSz="457200" rtl="0" eaLnBrk="1" latinLnBrk="0" hangingPunct="1"/>
                      <a:r>
                        <a:rPr lang="en-US" sz="1600" kern="1200" dirty="0">
                          <a:solidFill>
                            <a:schemeClr val="tx1"/>
                          </a:solidFill>
                          <a:latin typeface="Times New Roman"/>
                          <a:ea typeface="+mn-ea"/>
                          <a:cs typeface="+mn-cs"/>
                        </a:rPr>
                        <a:t>Skew</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.40</a:t>
                      </a:r>
                    </a:p>
                  </a:txBody>
                  <a:tcPr/>
                </a:tc>
                <a:extLst>
                  <a:ext uri="{0D108BD9-81ED-4DB2-BD59-A6C34878D82A}">
                    <a16:rowId xmlns:a16="http://schemas.microsoft.com/office/drawing/2014/main" val="1032845864"/>
                  </a:ext>
                </a:extLst>
              </a:tr>
              <a:tr h="739107">
                <a:tc>
                  <a:txBody>
                    <a:bodyPr/>
                    <a:lstStyle/>
                    <a:p>
                      <a:pPr marL="0" algn="l" defTabSz="457200" rtl="0" eaLnBrk="1" latinLnBrk="0" hangingPunct="1"/>
                      <a:r>
                        <a:rPr lang="en-US" sz="1600" kern="1200" dirty="0">
                          <a:solidFill>
                            <a:schemeClr val="tx1"/>
                          </a:solidFill>
                          <a:latin typeface="Times New Roman"/>
                          <a:ea typeface="+mn-ea"/>
                          <a:cs typeface="+mn-cs"/>
                        </a:rPr>
                        <a:t>Outliers</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8.069, 8.375</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921468586"/>
                  </a:ext>
                </a:extLst>
              </a:tr>
            </a:tbl>
          </a:graphicData>
        </a:graphic>
      </p:graphicFrame>
    </p:spTree>
    <p:extLst>
      <p:ext uri="{BB962C8B-B14F-4D97-AF65-F5344CB8AC3E}">
        <p14:creationId xmlns:p14="http://schemas.microsoft.com/office/powerpoint/2010/main" val="339598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899-2DC3-BBB0-9196-9514FB977C89}"/>
              </a:ext>
            </a:extLst>
          </p:cNvPr>
          <p:cNvSpPr>
            <a:spLocks noGrp="1"/>
          </p:cNvSpPr>
          <p:nvPr>
            <p:ph type="title"/>
          </p:nvPr>
        </p:nvSpPr>
        <p:spPr>
          <a:xfrm>
            <a:off x="793662" y="243429"/>
            <a:ext cx="10048538" cy="522758"/>
          </a:xfrm>
        </p:spPr>
        <p:txBody>
          <a:bodyPr anchor="b">
            <a:normAutofit fontScale="90000"/>
          </a:bodyPr>
          <a:lstStyle/>
          <a:p>
            <a:pPr algn="ctr"/>
            <a:r>
              <a:rPr lang="en-US" sz="2900" b="1">
                <a:latin typeface="Times New Roman"/>
                <a:cs typeface="Times New Roman"/>
              </a:rPr>
              <a:t>Summary And Analysis for variable "Houses Age"</a:t>
            </a:r>
            <a:endParaRPr lang="en-US" sz="1900" b="1">
              <a:latin typeface="Times New Roman"/>
              <a:cs typeface="Times New Roman"/>
            </a:endParaRPr>
          </a:p>
        </p:txBody>
      </p:sp>
      <p:sp>
        <p:nvSpPr>
          <p:cNvPr id="5" name="TextBox 4">
            <a:extLst>
              <a:ext uri="{FF2B5EF4-FFF2-40B4-BE49-F238E27FC236}">
                <a16:creationId xmlns:a16="http://schemas.microsoft.com/office/drawing/2014/main" id="{93D5B8ED-561A-8B74-3F90-0C87BD68F8EC}"/>
              </a:ext>
            </a:extLst>
          </p:cNvPr>
          <p:cNvSpPr txBox="1"/>
          <p:nvPr/>
        </p:nvSpPr>
        <p:spPr>
          <a:xfrm>
            <a:off x="792035" y="914401"/>
            <a:ext cx="1050781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Times New Roman"/>
                <a:ea typeface="+mn-lt"/>
                <a:cs typeface="Segoe UI"/>
              </a:rPr>
              <a:t>Mean of 68.57 shows that on average, properties are quite old.</a:t>
            </a:r>
            <a:endParaRPr lang="en-US">
              <a:ea typeface="+mn-lt"/>
              <a:cs typeface="+mn-lt"/>
            </a:endParaRPr>
          </a:p>
          <a:p>
            <a:pPr marL="285750" indent="-285750">
              <a:buFont typeface="Arial"/>
              <a:buChar char="•"/>
            </a:pPr>
            <a:r>
              <a:rPr lang="en-US" sz="1400">
                <a:latin typeface="Times New Roman"/>
                <a:ea typeface="+mn-lt"/>
                <a:cs typeface="Times New Roman"/>
              </a:rPr>
              <a:t>Mode of 100 shows many properties reach the maximum value</a:t>
            </a:r>
            <a:endParaRPr lang="en-US"/>
          </a:p>
          <a:p>
            <a:pPr marL="285750" indent="-285750">
              <a:buFont typeface="Arial"/>
              <a:buChar char="•"/>
            </a:pPr>
            <a:r>
              <a:rPr lang="en-US" sz="1400">
                <a:latin typeface="Times New Roman"/>
                <a:ea typeface="+mn-lt"/>
                <a:cs typeface="Times New Roman"/>
              </a:rPr>
              <a:t>Spread of 97.1 indicates a wide variation in the age of properties, from very new to nearly a century old.</a:t>
            </a:r>
            <a:endParaRPr lang="en-US">
              <a:cs typeface="Times New Roman"/>
            </a:endParaRPr>
          </a:p>
          <a:p>
            <a:pPr marL="285750" indent="-285750">
              <a:buFont typeface="Arial"/>
              <a:buChar char="•"/>
            </a:pPr>
            <a:r>
              <a:rPr lang="en-US" sz="1400">
                <a:latin typeface="Times New Roman"/>
                <a:ea typeface="+mn-lt"/>
                <a:cs typeface="Times New Roman"/>
              </a:rPr>
              <a:t>Tails/Skewness of -0.60 shows slight left skewness indicating a small proportion of newer properties compared to older ones</a:t>
            </a:r>
            <a:endParaRPr lang="en-US"/>
          </a:p>
        </p:txBody>
      </p:sp>
      <p:pic>
        <p:nvPicPr>
          <p:cNvPr id="8" name="Content Placeholder 7" descr="A graph of a number of houses&#10;&#10;Description automatically generated">
            <a:extLst>
              <a:ext uri="{FF2B5EF4-FFF2-40B4-BE49-F238E27FC236}">
                <a16:creationId xmlns:a16="http://schemas.microsoft.com/office/drawing/2014/main" id="{2A4A3B62-2396-2FB2-FA81-4E019B599636}"/>
              </a:ext>
            </a:extLst>
          </p:cNvPr>
          <p:cNvPicPr>
            <a:picLocks noGrp="1" noChangeAspect="1"/>
          </p:cNvPicPr>
          <p:nvPr>
            <p:ph idx="1"/>
          </p:nvPr>
        </p:nvPicPr>
        <p:blipFill>
          <a:blip r:embed="rId2"/>
          <a:stretch>
            <a:fillRect/>
          </a:stretch>
        </p:blipFill>
        <p:spPr>
          <a:xfrm>
            <a:off x="5816142" y="2221560"/>
            <a:ext cx="4148073" cy="4114800"/>
          </a:xfrm>
        </p:spPr>
      </p:pic>
      <p:graphicFrame>
        <p:nvGraphicFramePr>
          <p:cNvPr id="6" name="Content Placeholder 2">
            <a:extLst>
              <a:ext uri="{FF2B5EF4-FFF2-40B4-BE49-F238E27FC236}">
                <a16:creationId xmlns:a16="http://schemas.microsoft.com/office/drawing/2014/main" id="{8CC29A2D-B977-AA34-82A1-1D6B05B9A038}"/>
              </a:ext>
            </a:extLst>
          </p:cNvPr>
          <p:cNvGraphicFramePr>
            <a:graphicFrameLocks/>
          </p:cNvGraphicFramePr>
          <p:nvPr>
            <p:extLst>
              <p:ext uri="{D42A27DB-BD31-4B8C-83A1-F6EECF244321}">
                <p14:modId xmlns:p14="http://schemas.microsoft.com/office/powerpoint/2010/main" val="840046981"/>
              </p:ext>
            </p:extLst>
          </p:nvPr>
        </p:nvGraphicFramePr>
        <p:xfrm>
          <a:off x="791533" y="2929861"/>
          <a:ext cx="4888508" cy="2357152"/>
        </p:xfrm>
        <a:graphic>
          <a:graphicData uri="http://schemas.openxmlformats.org/drawingml/2006/table">
            <a:tbl>
              <a:tblPr bandRow="1">
                <a:tableStyleId>{5DA37D80-6434-44D0-A028-1B22A696006F}</a:tableStyleId>
              </a:tblPr>
              <a:tblGrid>
                <a:gridCol w="2444254">
                  <a:extLst>
                    <a:ext uri="{9D8B030D-6E8A-4147-A177-3AD203B41FA5}">
                      <a16:colId xmlns:a16="http://schemas.microsoft.com/office/drawing/2014/main" val="1206224727"/>
                    </a:ext>
                  </a:extLst>
                </a:gridCol>
                <a:gridCol w="2444254">
                  <a:extLst>
                    <a:ext uri="{9D8B030D-6E8A-4147-A177-3AD203B41FA5}">
                      <a16:colId xmlns:a16="http://schemas.microsoft.com/office/drawing/2014/main" val="759016125"/>
                    </a:ext>
                  </a:extLst>
                </a:gridCol>
              </a:tblGrid>
              <a:tr h="369554">
                <a:tc>
                  <a:txBody>
                    <a:bodyPr/>
                    <a:lstStyle/>
                    <a:p>
                      <a:pPr marL="0" algn="l" defTabSz="457200" rtl="0" eaLnBrk="1" latinLnBrk="0" hangingPunct="1"/>
                      <a:r>
                        <a:rPr lang="en-US" sz="1600" kern="1200" dirty="0">
                          <a:solidFill>
                            <a:schemeClr val="tx1"/>
                          </a:solidFill>
                          <a:latin typeface="Times New Roman"/>
                          <a:ea typeface="+mn-ea"/>
                          <a:cs typeface="+mn-cs"/>
                        </a:rPr>
                        <a:t>Mean</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68.57</a:t>
                      </a:r>
                    </a:p>
                  </a:txBody>
                  <a:tcPr/>
                </a:tc>
                <a:extLst>
                  <a:ext uri="{0D108BD9-81ED-4DB2-BD59-A6C34878D82A}">
                    <a16:rowId xmlns:a16="http://schemas.microsoft.com/office/drawing/2014/main" val="3080672500"/>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Mode</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100</a:t>
                      </a:r>
                    </a:p>
                  </a:txBody>
                  <a:tcPr/>
                </a:tc>
                <a:extLst>
                  <a:ext uri="{0D108BD9-81ED-4DB2-BD59-A6C34878D82A}">
                    <a16:rowId xmlns:a16="http://schemas.microsoft.com/office/drawing/2014/main" val="2572199425"/>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Spread</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97.1</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2226762685"/>
                  </a:ext>
                </a:extLst>
              </a:tr>
              <a:tr h="489409">
                <a:tc>
                  <a:txBody>
                    <a:bodyPr/>
                    <a:lstStyle/>
                    <a:p>
                      <a:pPr marL="0" algn="l" defTabSz="457200" rtl="0" eaLnBrk="1" latinLnBrk="0" hangingPunct="1"/>
                      <a:r>
                        <a:rPr lang="en-US" sz="1600" kern="1200" dirty="0">
                          <a:solidFill>
                            <a:schemeClr val="tx1"/>
                          </a:solidFill>
                          <a:latin typeface="Times New Roman"/>
                          <a:ea typeface="+mn-ea"/>
                          <a:cs typeface="+mn-cs"/>
                        </a:rPr>
                        <a:t>Skew</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-0.60</a:t>
                      </a:r>
                    </a:p>
                  </a:txBody>
                  <a:tcPr/>
                </a:tc>
                <a:extLst>
                  <a:ext uri="{0D108BD9-81ED-4DB2-BD59-A6C34878D82A}">
                    <a16:rowId xmlns:a16="http://schemas.microsoft.com/office/drawing/2014/main" val="1032845864"/>
                  </a:ext>
                </a:extLst>
              </a:tr>
              <a:tr h="739107">
                <a:tc>
                  <a:txBody>
                    <a:bodyPr/>
                    <a:lstStyle/>
                    <a:p>
                      <a:pPr marL="0" algn="l" defTabSz="457200" rtl="0" eaLnBrk="1" latinLnBrk="0" hangingPunct="1"/>
                      <a:r>
                        <a:rPr lang="en-US" sz="1600" kern="1200" dirty="0">
                          <a:solidFill>
                            <a:schemeClr val="tx1"/>
                          </a:solidFill>
                          <a:latin typeface="Times New Roman"/>
                          <a:ea typeface="+mn-ea"/>
                          <a:cs typeface="+mn-cs"/>
                        </a:rPr>
                        <a:t>Outliers</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No outliers were identified</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921468586"/>
                  </a:ext>
                </a:extLst>
              </a:tr>
            </a:tbl>
          </a:graphicData>
        </a:graphic>
      </p:graphicFrame>
    </p:spTree>
    <p:extLst>
      <p:ext uri="{BB962C8B-B14F-4D97-AF65-F5344CB8AC3E}">
        <p14:creationId xmlns:p14="http://schemas.microsoft.com/office/powerpoint/2010/main" val="121612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899-2DC3-BBB0-9196-9514FB977C89}"/>
              </a:ext>
            </a:extLst>
          </p:cNvPr>
          <p:cNvSpPr>
            <a:spLocks noGrp="1"/>
          </p:cNvSpPr>
          <p:nvPr>
            <p:ph type="title"/>
          </p:nvPr>
        </p:nvSpPr>
        <p:spPr>
          <a:xfrm>
            <a:off x="911802" y="239256"/>
            <a:ext cx="10054444" cy="605106"/>
          </a:xfrm>
        </p:spPr>
        <p:txBody>
          <a:bodyPr anchor="b">
            <a:normAutofit/>
          </a:bodyPr>
          <a:lstStyle/>
          <a:p>
            <a:pPr algn="ctr"/>
            <a:r>
              <a:rPr lang="en-US" sz="2900" b="1">
                <a:latin typeface="Times New Roman"/>
                <a:cs typeface="Times New Roman"/>
              </a:rPr>
              <a:t>Summary And Analysis for variable "Highway Access"</a:t>
            </a:r>
            <a:endParaRPr lang="en-US" sz="1900" b="1">
              <a:latin typeface="Times New Roman"/>
              <a:cs typeface="Times New Roman"/>
            </a:endParaRPr>
          </a:p>
        </p:txBody>
      </p:sp>
      <p:sp>
        <p:nvSpPr>
          <p:cNvPr id="3" name="TextBox 2">
            <a:extLst>
              <a:ext uri="{FF2B5EF4-FFF2-40B4-BE49-F238E27FC236}">
                <a16:creationId xmlns:a16="http://schemas.microsoft.com/office/drawing/2014/main" id="{15DEC981-6344-9F06-3F8C-D7BE189343C5}"/>
              </a:ext>
            </a:extLst>
          </p:cNvPr>
          <p:cNvSpPr txBox="1"/>
          <p:nvPr/>
        </p:nvSpPr>
        <p:spPr>
          <a:xfrm>
            <a:off x="760820" y="955749"/>
            <a:ext cx="1035729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Times New Roman"/>
                <a:ea typeface="+mn-lt"/>
                <a:cs typeface="Segoe UI"/>
              </a:rPr>
              <a:t>Mean of 9.55 shows that on average, properties have moderate access to highways.</a:t>
            </a:r>
            <a:endParaRPr lang="en-US">
              <a:ea typeface="+mn-lt"/>
              <a:cs typeface="+mn-lt"/>
            </a:endParaRPr>
          </a:p>
          <a:p>
            <a:pPr marL="285750" indent="-285750">
              <a:buFont typeface="Arial"/>
              <a:buChar char="•"/>
            </a:pPr>
            <a:r>
              <a:rPr lang="en-US" sz="1400">
                <a:latin typeface="Times New Roman"/>
                <a:ea typeface="+mn-lt"/>
                <a:cs typeface="Times New Roman"/>
              </a:rPr>
              <a:t>Mode of 24 suggests clusters of properties with very high highway access, likely concentrated in urban areas.</a:t>
            </a:r>
            <a:endParaRPr lang="en-US">
              <a:cs typeface="Times New Roman"/>
            </a:endParaRPr>
          </a:p>
          <a:p>
            <a:pPr marL="285750" indent="-285750">
              <a:buFont typeface="Arial"/>
              <a:buChar char="•"/>
            </a:pPr>
            <a:r>
              <a:rPr lang="en-US" sz="1400">
                <a:latin typeface="Times New Roman"/>
                <a:ea typeface="+mn-lt"/>
                <a:cs typeface="Times New Roman"/>
              </a:rPr>
              <a:t>Spread of 23 shows variation in highway accessibility across neighborhoods, from minimal to very high.</a:t>
            </a:r>
            <a:endParaRPr lang="en-US"/>
          </a:p>
          <a:p>
            <a:pPr marL="285750" indent="-285750">
              <a:buFont typeface="Arial"/>
              <a:buChar char="•"/>
            </a:pPr>
            <a:r>
              <a:rPr lang="en-US" sz="1400">
                <a:latin typeface="Times New Roman"/>
                <a:ea typeface="+mn-lt"/>
                <a:cs typeface="Times New Roman"/>
              </a:rPr>
              <a:t>Tails/Skewness of 1.00 shows moderate right skewness indicating more properties with low highway access compared to high access.</a:t>
            </a:r>
            <a:endParaRPr lang="en-US">
              <a:cs typeface="Times New Roman"/>
            </a:endParaRPr>
          </a:p>
        </p:txBody>
      </p:sp>
      <p:pic>
        <p:nvPicPr>
          <p:cNvPr id="8" name="Content Placeholder 7" descr="A graph of a graph&#10;&#10;Description automatically generated">
            <a:extLst>
              <a:ext uri="{FF2B5EF4-FFF2-40B4-BE49-F238E27FC236}">
                <a16:creationId xmlns:a16="http://schemas.microsoft.com/office/drawing/2014/main" id="{C0BC05B8-1CCC-15CF-63C0-BB2FDB8FA699}"/>
              </a:ext>
            </a:extLst>
          </p:cNvPr>
          <p:cNvPicPr>
            <a:picLocks noGrp="1" noChangeAspect="1"/>
          </p:cNvPicPr>
          <p:nvPr>
            <p:ph idx="1"/>
          </p:nvPr>
        </p:nvPicPr>
        <p:blipFill>
          <a:blip r:embed="rId2"/>
          <a:stretch>
            <a:fillRect/>
          </a:stretch>
        </p:blipFill>
        <p:spPr>
          <a:xfrm>
            <a:off x="5850684" y="2021672"/>
            <a:ext cx="4147718" cy="4114800"/>
          </a:xfrm>
        </p:spPr>
      </p:pic>
      <p:graphicFrame>
        <p:nvGraphicFramePr>
          <p:cNvPr id="6" name="Content Placeholder 2">
            <a:extLst>
              <a:ext uri="{FF2B5EF4-FFF2-40B4-BE49-F238E27FC236}">
                <a16:creationId xmlns:a16="http://schemas.microsoft.com/office/drawing/2014/main" id="{58C32D2D-2F8A-CBF1-E0E5-3A3FA2724EB1}"/>
              </a:ext>
            </a:extLst>
          </p:cNvPr>
          <p:cNvGraphicFramePr>
            <a:graphicFrameLocks/>
          </p:cNvGraphicFramePr>
          <p:nvPr>
            <p:extLst>
              <p:ext uri="{D42A27DB-BD31-4B8C-83A1-F6EECF244321}">
                <p14:modId xmlns:p14="http://schemas.microsoft.com/office/powerpoint/2010/main" val="2424061163"/>
              </p:ext>
            </p:extLst>
          </p:nvPr>
        </p:nvGraphicFramePr>
        <p:xfrm>
          <a:off x="761999" y="2776279"/>
          <a:ext cx="4888508" cy="2357152"/>
        </p:xfrm>
        <a:graphic>
          <a:graphicData uri="http://schemas.openxmlformats.org/drawingml/2006/table">
            <a:tbl>
              <a:tblPr bandRow="1">
                <a:tableStyleId>{5DA37D80-6434-44D0-A028-1B22A696006F}</a:tableStyleId>
              </a:tblPr>
              <a:tblGrid>
                <a:gridCol w="2444254">
                  <a:extLst>
                    <a:ext uri="{9D8B030D-6E8A-4147-A177-3AD203B41FA5}">
                      <a16:colId xmlns:a16="http://schemas.microsoft.com/office/drawing/2014/main" val="1206224727"/>
                    </a:ext>
                  </a:extLst>
                </a:gridCol>
                <a:gridCol w="2444254">
                  <a:extLst>
                    <a:ext uri="{9D8B030D-6E8A-4147-A177-3AD203B41FA5}">
                      <a16:colId xmlns:a16="http://schemas.microsoft.com/office/drawing/2014/main" val="759016125"/>
                    </a:ext>
                  </a:extLst>
                </a:gridCol>
              </a:tblGrid>
              <a:tr h="369554">
                <a:tc>
                  <a:txBody>
                    <a:bodyPr/>
                    <a:lstStyle/>
                    <a:p>
                      <a:pPr marL="0" algn="l" defTabSz="457200" rtl="0" eaLnBrk="1" latinLnBrk="0" hangingPunct="1"/>
                      <a:r>
                        <a:rPr lang="en-US" sz="1600" kern="1200" dirty="0">
                          <a:solidFill>
                            <a:schemeClr val="tx1"/>
                          </a:solidFill>
                          <a:latin typeface="Times New Roman"/>
                          <a:ea typeface="+mn-ea"/>
                          <a:cs typeface="+mn-cs"/>
                        </a:rPr>
                        <a:t>Mean</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9.55</a:t>
                      </a:r>
                    </a:p>
                  </a:txBody>
                  <a:tcPr/>
                </a:tc>
                <a:extLst>
                  <a:ext uri="{0D108BD9-81ED-4DB2-BD59-A6C34878D82A}">
                    <a16:rowId xmlns:a16="http://schemas.microsoft.com/office/drawing/2014/main" val="3080672500"/>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Mode</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24</a:t>
                      </a:r>
                    </a:p>
                  </a:txBody>
                  <a:tcPr/>
                </a:tc>
                <a:extLst>
                  <a:ext uri="{0D108BD9-81ED-4DB2-BD59-A6C34878D82A}">
                    <a16:rowId xmlns:a16="http://schemas.microsoft.com/office/drawing/2014/main" val="2572199425"/>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Spread</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23</a:t>
                      </a:r>
                    </a:p>
                  </a:txBody>
                  <a:tcPr/>
                </a:tc>
                <a:extLst>
                  <a:ext uri="{0D108BD9-81ED-4DB2-BD59-A6C34878D82A}">
                    <a16:rowId xmlns:a16="http://schemas.microsoft.com/office/drawing/2014/main" val="2226762685"/>
                  </a:ext>
                </a:extLst>
              </a:tr>
              <a:tr h="489409">
                <a:tc>
                  <a:txBody>
                    <a:bodyPr/>
                    <a:lstStyle/>
                    <a:p>
                      <a:pPr marL="0" algn="l" defTabSz="457200" rtl="0" eaLnBrk="1" latinLnBrk="0" hangingPunct="1"/>
                      <a:r>
                        <a:rPr lang="en-US" sz="1600" kern="1200" dirty="0">
                          <a:solidFill>
                            <a:schemeClr val="tx1"/>
                          </a:solidFill>
                          <a:latin typeface="Times New Roman"/>
                          <a:ea typeface="+mn-ea"/>
                          <a:cs typeface="+mn-cs"/>
                        </a:rPr>
                        <a:t>Skew</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1.00</a:t>
                      </a:r>
                    </a:p>
                  </a:txBody>
                  <a:tcPr/>
                </a:tc>
                <a:extLst>
                  <a:ext uri="{0D108BD9-81ED-4DB2-BD59-A6C34878D82A}">
                    <a16:rowId xmlns:a16="http://schemas.microsoft.com/office/drawing/2014/main" val="1032845864"/>
                  </a:ext>
                </a:extLst>
              </a:tr>
              <a:tr h="739107">
                <a:tc>
                  <a:txBody>
                    <a:bodyPr/>
                    <a:lstStyle/>
                    <a:p>
                      <a:pPr marL="0" algn="l" defTabSz="457200" rtl="0" eaLnBrk="1" latinLnBrk="0" hangingPunct="1"/>
                      <a:r>
                        <a:rPr lang="en-US" sz="1600" kern="1200" dirty="0">
                          <a:solidFill>
                            <a:schemeClr val="tx1"/>
                          </a:solidFill>
                          <a:latin typeface="Times New Roman"/>
                          <a:ea typeface="+mn-ea"/>
                          <a:cs typeface="+mn-cs"/>
                        </a:rPr>
                        <a:t>Outliers</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No outliers were identified</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921468586"/>
                  </a:ext>
                </a:extLst>
              </a:tr>
            </a:tbl>
          </a:graphicData>
        </a:graphic>
      </p:graphicFrame>
    </p:spTree>
    <p:extLst>
      <p:ext uri="{BB962C8B-B14F-4D97-AF65-F5344CB8AC3E}">
        <p14:creationId xmlns:p14="http://schemas.microsoft.com/office/powerpoint/2010/main" val="177909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899-2DC3-BBB0-9196-9514FB977C89}"/>
              </a:ext>
            </a:extLst>
          </p:cNvPr>
          <p:cNvSpPr>
            <a:spLocks noGrp="1"/>
          </p:cNvSpPr>
          <p:nvPr>
            <p:ph type="title"/>
          </p:nvPr>
        </p:nvSpPr>
        <p:spPr>
          <a:xfrm>
            <a:off x="793662" y="225631"/>
            <a:ext cx="9990523" cy="531272"/>
          </a:xfrm>
        </p:spPr>
        <p:txBody>
          <a:bodyPr anchor="b">
            <a:normAutofit fontScale="90000"/>
          </a:bodyPr>
          <a:lstStyle/>
          <a:p>
            <a:pPr algn="ctr"/>
            <a:r>
              <a:rPr lang="en-US" sz="3200" b="1">
                <a:latin typeface="Times New Roman"/>
                <a:cs typeface="Times New Roman"/>
              </a:rPr>
              <a:t>Summary And Analysis for variable "Median Value"</a:t>
            </a:r>
            <a:endParaRPr lang="en-US" sz="1900" b="1">
              <a:latin typeface="Times New Roman"/>
              <a:cs typeface="Times New Roman"/>
            </a:endParaRPr>
          </a:p>
        </p:txBody>
      </p:sp>
      <p:sp>
        <p:nvSpPr>
          <p:cNvPr id="3" name="TextBox 2">
            <a:extLst>
              <a:ext uri="{FF2B5EF4-FFF2-40B4-BE49-F238E27FC236}">
                <a16:creationId xmlns:a16="http://schemas.microsoft.com/office/drawing/2014/main" id="{13704901-AB08-EFDE-9290-40DBFC90F33A}"/>
              </a:ext>
            </a:extLst>
          </p:cNvPr>
          <p:cNvSpPr txBox="1"/>
          <p:nvPr/>
        </p:nvSpPr>
        <p:spPr>
          <a:xfrm>
            <a:off x="1031204" y="897714"/>
            <a:ext cx="96456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Times New Roman"/>
                <a:ea typeface="+mn-lt"/>
                <a:cs typeface="Segoe UI"/>
              </a:rPr>
              <a:t>Mean of 22.53 provides a general sense of the housing market's central tendency.</a:t>
            </a:r>
            <a:endParaRPr lang="en-US">
              <a:latin typeface="Aptos" panose="020B0004020202020204"/>
              <a:ea typeface="+mn-lt"/>
              <a:cs typeface="Segoe UI"/>
            </a:endParaRPr>
          </a:p>
          <a:p>
            <a:pPr marL="285750" indent="-285750">
              <a:buFont typeface="Arial"/>
              <a:buChar char="•"/>
            </a:pPr>
            <a:r>
              <a:rPr lang="en-US" sz="1400">
                <a:latin typeface="Times New Roman"/>
                <a:ea typeface="+mn-lt"/>
                <a:cs typeface="Times New Roman"/>
              </a:rPr>
              <a:t>Mode of 50.0 shows a significant number of properties hit the maximum value.</a:t>
            </a:r>
            <a:endParaRPr lang="en-US"/>
          </a:p>
          <a:p>
            <a:pPr marL="285750" indent="-285750">
              <a:buFont typeface="Arial"/>
              <a:buChar char="•"/>
            </a:pPr>
            <a:r>
              <a:rPr lang="en-US" sz="1400">
                <a:latin typeface="Times New Roman"/>
                <a:ea typeface="+mn-lt"/>
                <a:cs typeface="Times New Roman"/>
              </a:rPr>
              <a:t>Spread of 45.0 indicates a broad spectrum of home values, from lower-end to high-end properties.</a:t>
            </a:r>
            <a:endParaRPr lang="en-US">
              <a:cs typeface="Times New Roman"/>
            </a:endParaRPr>
          </a:p>
          <a:p>
            <a:pPr marL="285750" indent="-285750">
              <a:buFont typeface="Arial"/>
              <a:buChar char="•"/>
            </a:pPr>
            <a:r>
              <a:rPr lang="en-US" sz="1400">
                <a:latin typeface="Times New Roman"/>
                <a:ea typeface="+mn-lt"/>
                <a:cs typeface="Times New Roman"/>
              </a:rPr>
              <a:t>Tails/Skewness of 1.11 shows moderate right skewness, suggesting some higher-end properties push the distribution tail upward.</a:t>
            </a:r>
            <a:endParaRPr lang="en-US"/>
          </a:p>
          <a:p>
            <a:pPr marL="285750" indent="-285750">
              <a:buFont typeface="Arial"/>
              <a:buChar char="•"/>
            </a:pPr>
            <a:r>
              <a:rPr lang="en-US" sz="1400">
                <a:latin typeface="Times New Roman"/>
                <a:ea typeface="+mn-lt"/>
                <a:cs typeface="Times New Roman"/>
              </a:rPr>
              <a:t>Outliers Identified is likely the upper limit or</a:t>
            </a:r>
            <a:r>
              <a:rPr lang="en-US" sz="1400">
                <a:latin typeface="Times New Roman"/>
                <a:cs typeface="Times New Roman"/>
              </a:rPr>
              <a:t> cap for median home </a:t>
            </a:r>
            <a:r>
              <a:rPr lang="en-US" sz="1400">
                <a:latin typeface="Times New Roman"/>
                <a:ea typeface="+mn-lt"/>
                <a:cs typeface="Times New Roman"/>
              </a:rPr>
              <a:t>values </a:t>
            </a:r>
            <a:r>
              <a:rPr lang="en-US" sz="1400">
                <a:latin typeface="Times New Roman"/>
                <a:cs typeface="Times New Roman"/>
              </a:rPr>
              <a:t>in </a:t>
            </a:r>
            <a:r>
              <a:rPr lang="en-US" sz="1400">
                <a:latin typeface="Times New Roman"/>
                <a:ea typeface="+mn-lt"/>
                <a:cs typeface="Times New Roman"/>
              </a:rPr>
              <a:t>the </a:t>
            </a:r>
            <a:r>
              <a:rPr lang="en-US" sz="1400">
                <a:latin typeface="Times New Roman"/>
                <a:cs typeface="Times New Roman"/>
              </a:rPr>
              <a:t>dataset. It can be handled by choosing </a:t>
            </a:r>
            <a:r>
              <a:rPr lang="en-US" sz="1400">
                <a:latin typeface="Times New Roman"/>
                <a:ea typeface="+mn-lt"/>
                <a:cs typeface="Times New Roman"/>
              </a:rPr>
              <a:t>to </a:t>
            </a:r>
            <a:r>
              <a:rPr lang="en-US" sz="1400">
                <a:latin typeface="Times New Roman"/>
                <a:cs typeface="Times New Roman"/>
              </a:rPr>
              <a:t>either retain</a:t>
            </a:r>
            <a:r>
              <a:rPr lang="en-US" sz="1400">
                <a:latin typeface="Times New Roman"/>
                <a:ea typeface="+mn-lt"/>
                <a:cs typeface="Times New Roman"/>
              </a:rPr>
              <a:t>, </a:t>
            </a:r>
            <a:r>
              <a:rPr lang="en-US" sz="1400">
                <a:latin typeface="Times New Roman"/>
                <a:cs typeface="Times New Roman"/>
              </a:rPr>
              <a:t>impute or transform</a:t>
            </a:r>
            <a:r>
              <a:rPr lang="en-US" sz="1400">
                <a:latin typeface="Times New Roman"/>
                <a:ea typeface="+mn-lt"/>
                <a:cs typeface="Times New Roman"/>
              </a:rPr>
              <a:t>.</a:t>
            </a:r>
            <a:r>
              <a:rPr lang="en-US" sz="1400">
                <a:latin typeface="Times New Roman"/>
                <a:cs typeface="Times New Roman"/>
              </a:rPr>
              <a:t> </a:t>
            </a:r>
            <a:endParaRPr lang="en-US"/>
          </a:p>
        </p:txBody>
      </p:sp>
      <p:pic>
        <p:nvPicPr>
          <p:cNvPr id="8" name="Content Placeholder 7" descr="A graph of a graph&#10;&#10;Description automatically generated">
            <a:extLst>
              <a:ext uri="{FF2B5EF4-FFF2-40B4-BE49-F238E27FC236}">
                <a16:creationId xmlns:a16="http://schemas.microsoft.com/office/drawing/2014/main" id="{EADCF7CA-EE61-C426-CB1F-1F577234E168}"/>
              </a:ext>
            </a:extLst>
          </p:cNvPr>
          <p:cNvPicPr>
            <a:picLocks noGrp="1" noChangeAspect="1"/>
          </p:cNvPicPr>
          <p:nvPr>
            <p:ph idx="1"/>
          </p:nvPr>
        </p:nvPicPr>
        <p:blipFill>
          <a:blip r:embed="rId2"/>
          <a:stretch>
            <a:fillRect/>
          </a:stretch>
        </p:blipFill>
        <p:spPr>
          <a:xfrm>
            <a:off x="6097700" y="2377772"/>
            <a:ext cx="4047125" cy="4020288"/>
          </a:xfrm>
        </p:spPr>
      </p:pic>
      <p:graphicFrame>
        <p:nvGraphicFramePr>
          <p:cNvPr id="6" name="Content Placeholder 2">
            <a:extLst>
              <a:ext uri="{FF2B5EF4-FFF2-40B4-BE49-F238E27FC236}">
                <a16:creationId xmlns:a16="http://schemas.microsoft.com/office/drawing/2014/main" id="{61E3F1F9-A899-D1BF-E28E-865512C496B8}"/>
              </a:ext>
            </a:extLst>
          </p:cNvPr>
          <p:cNvGraphicFramePr>
            <a:graphicFrameLocks/>
          </p:cNvGraphicFramePr>
          <p:nvPr>
            <p:extLst>
              <p:ext uri="{D42A27DB-BD31-4B8C-83A1-F6EECF244321}">
                <p14:modId xmlns:p14="http://schemas.microsoft.com/office/powerpoint/2010/main" val="193770090"/>
              </p:ext>
            </p:extLst>
          </p:nvPr>
        </p:nvGraphicFramePr>
        <p:xfrm>
          <a:off x="691115" y="3065721"/>
          <a:ext cx="4888508" cy="2357152"/>
        </p:xfrm>
        <a:graphic>
          <a:graphicData uri="http://schemas.openxmlformats.org/drawingml/2006/table">
            <a:tbl>
              <a:tblPr bandRow="1">
                <a:tableStyleId>{5DA37D80-6434-44D0-A028-1B22A696006F}</a:tableStyleId>
              </a:tblPr>
              <a:tblGrid>
                <a:gridCol w="2444254">
                  <a:extLst>
                    <a:ext uri="{9D8B030D-6E8A-4147-A177-3AD203B41FA5}">
                      <a16:colId xmlns:a16="http://schemas.microsoft.com/office/drawing/2014/main" val="1206224727"/>
                    </a:ext>
                  </a:extLst>
                </a:gridCol>
                <a:gridCol w="2444254">
                  <a:extLst>
                    <a:ext uri="{9D8B030D-6E8A-4147-A177-3AD203B41FA5}">
                      <a16:colId xmlns:a16="http://schemas.microsoft.com/office/drawing/2014/main" val="759016125"/>
                    </a:ext>
                  </a:extLst>
                </a:gridCol>
              </a:tblGrid>
              <a:tr h="369554">
                <a:tc>
                  <a:txBody>
                    <a:bodyPr/>
                    <a:lstStyle/>
                    <a:p>
                      <a:pPr marL="0" algn="l" defTabSz="457200" rtl="0" eaLnBrk="1" latinLnBrk="0" hangingPunct="1"/>
                      <a:r>
                        <a:rPr lang="en-US" sz="1600" kern="1200" dirty="0">
                          <a:solidFill>
                            <a:schemeClr val="tx1"/>
                          </a:solidFill>
                          <a:latin typeface="Times New Roman"/>
                          <a:ea typeface="+mn-ea"/>
                          <a:cs typeface="+mn-cs"/>
                        </a:rPr>
                        <a:t>Mean</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22.53</a:t>
                      </a:r>
                    </a:p>
                  </a:txBody>
                  <a:tcPr/>
                </a:tc>
                <a:extLst>
                  <a:ext uri="{0D108BD9-81ED-4DB2-BD59-A6C34878D82A}">
                    <a16:rowId xmlns:a16="http://schemas.microsoft.com/office/drawing/2014/main" val="3080672500"/>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Mode</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50.0</a:t>
                      </a:r>
                    </a:p>
                  </a:txBody>
                  <a:tcPr/>
                </a:tc>
                <a:extLst>
                  <a:ext uri="{0D108BD9-81ED-4DB2-BD59-A6C34878D82A}">
                    <a16:rowId xmlns:a16="http://schemas.microsoft.com/office/drawing/2014/main" val="2572199425"/>
                  </a:ext>
                </a:extLst>
              </a:tr>
              <a:tr h="379541">
                <a:tc>
                  <a:txBody>
                    <a:bodyPr/>
                    <a:lstStyle/>
                    <a:p>
                      <a:pPr marL="0" algn="l" defTabSz="457200" rtl="0" eaLnBrk="1" latinLnBrk="0" hangingPunct="1"/>
                      <a:r>
                        <a:rPr lang="en-US" sz="1600" kern="1200" dirty="0">
                          <a:solidFill>
                            <a:schemeClr val="tx1"/>
                          </a:solidFill>
                          <a:latin typeface="Times New Roman"/>
                          <a:ea typeface="+mn-ea"/>
                          <a:cs typeface="+mn-cs"/>
                        </a:rPr>
                        <a:t>Spread</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45.0</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2226762685"/>
                  </a:ext>
                </a:extLst>
              </a:tr>
              <a:tr h="489409">
                <a:tc>
                  <a:txBody>
                    <a:bodyPr/>
                    <a:lstStyle/>
                    <a:p>
                      <a:pPr marL="0" algn="l" defTabSz="457200" rtl="0" eaLnBrk="1" latinLnBrk="0" hangingPunct="1"/>
                      <a:r>
                        <a:rPr lang="en-US" sz="1600" kern="1200" dirty="0">
                          <a:solidFill>
                            <a:schemeClr val="tx1"/>
                          </a:solidFill>
                          <a:latin typeface="Times New Roman"/>
                          <a:ea typeface="+mn-ea"/>
                          <a:cs typeface="+mn-cs"/>
                        </a:rPr>
                        <a:t>Skew</a:t>
                      </a:r>
                    </a:p>
                  </a:txBody>
                  <a:tcPr/>
                </a:tc>
                <a:tc>
                  <a:txBody>
                    <a:bodyPr/>
                    <a:lstStyle/>
                    <a:p>
                      <a:pPr marL="0" lvl="0" algn="l" defTabSz="457200" rtl="0" eaLnBrk="1" latinLnBrk="0" hangingPunct="1">
                        <a:lnSpc>
                          <a:spcPct val="100000"/>
                        </a:lnSpc>
                        <a:spcBef>
                          <a:spcPts val="0"/>
                        </a:spcBef>
                        <a:spcAft>
                          <a:spcPts val="0"/>
                        </a:spcAft>
                        <a:buNone/>
                      </a:pPr>
                      <a:r>
                        <a:rPr lang="en-US" sz="1600" kern="1200" noProof="0" dirty="0">
                          <a:solidFill>
                            <a:schemeClr val="tx1"/>
                          </a:solidFill>
                          <a:latin typeface="Times New Roman"/>
                          <a:ea typeface="+mn-ea"/>
                          <a:cs typeface="+mn-cs"/>
                        </a:rPr>
                        <a:t>1.11</a:t>
                      </a:r>
                    </a:p>
                  </a:txBody>
                  <a:tcPr/>
                </a:tc>
                <a:extLst>
                  <a:ext uri="{0D108BD9-81ED-4DB2-BD59-A6C34878D82A}">
                    <a16:rowId xmlns:a16="http://schemas.microsoft.com/office/drawing/2014/main" val="1032845864"/>
                  </a:ext>
                </a:extLst>
              </a:tr>
              <a:tr h="739107">
                <a:tc>
                  <a:txBody>
                    <a:bodyPr/>
                    <a:lstStyle/>
                    <a:p>
                      <a:pPr marL="0" algn="l" defTabSz="457200" rtl="0" eaLnBrk="1" latinLnBrk="0" hangingPunct="1"/>
                      <a:r>
                        <a:rPr lang="en-US" sz="1600" kern="1200" dirty="0">
                          <a:solidFill>
                            <a:schemeClr val="tx1"/>
                          </a:solidFill>
                          <a:latin typeface="Times New Roman"/>
                          <a:ea typeface="+mn-ea"/>
                          <a:cs typeface="+mn-cs"/>
                        </a:rPr>
                        <a:t>Outliers</a:t>
                      </a:r>
                    </a:p>
                  </a:txBody>
                  <a:tcPr/>
                </a:tc>
                <a:tc>
                  <a:txBody>
                    <a:bodyPr/>
                    <a:lstStyle/>
                    <a:p>
                      <a:pPr marL="0" lvl="0" indent="0" algn="l" defTabSz="457200" rtl="0" eaLnBrk="1" latinLnBrk="0" hangingPunct="1">
                        <a:lnSpc>
                          <a:spcPct val="100000"/>
                        </a:lnSpc>
                        <a:buNone/>
                      </a:pPr>
                      <a:r>
                        <a:rPr lang="en-US" sz="1600" kern="1200" noProof="0" dirty="0">
                          <a:solidFill>
                            <a:schemeClr val="tx1"/>
                          </a:solidFill>
                          <a:latin typeface="Times New Roman"/>
                          <a:ea typeface="+mn-ea"/>
                          <a:cs typeface="+mn-cs"/>
                        </a:rPr>
                        <a:t>50.0 </a:t>
                      </a:r>
                      <a:endParaRPr lang="en-US" sz="1600" kern="1200" dirty="0">
                        <a:solidFill>
                          <a:schemeClr val="tx1"/>
                        </a:solidFill>
                        <a:latin typeface="Times New Roman"/>
                        <a:ea typeface="+mn-ea"/>
                        <a:cs typeface="+mn-cs"/>
                      </a:endParaRPr>
                    </a:p>
                  </a:txBody>
                  <a:tcPr/>
                </a:tc>
                <a:extLst>
                  <a:ext uri="{0D108BD9-81ED-4DB2-BD59-A6C34878D82A}">
                    <a16:rowId xmlns:a16="http://schemas.microsoft.com/office/drawing/2014/main" val="921468586"/>
                  </a:ext>
                </a:extLst>
              </a:tr>
            </a:tbl>
          </a:graphicData>
        </a:graphic>
      </p:graphicFrame>
    </p:spTree>
    <p:extLst>
      <p:ext uri="{BB962C8B-B14F-4D97-AF65-F5344CB8AC3E}">
        <p14:creationId xmlns:p14="http://schemas.microsoft.com/office/powerpoint/2010/main" val="14726458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Key Factors That Influence Housing Market in Boston, MA      </vt:lpstr>
      <vt:lpstr>Introduction</vt:lpstr>
      <vt:lpstr>Variables used for the analysis </vt:lpstr>
      <vt:lpstr>Problem Statement</vt:lpstr>
      <vt:lpstr>Summary And Analysis for variable "Crime Rate"</vt:lpstr>
      <vt:lpstr>Summary And Analysis for variable "Average Rooms"</vt:lpstr>
      <vt:lpstr>Summary And Analysis for variable "Houses Age"</vt:lpstr>
      <vt:lpstr>Summary And Analysis for variable "Highway Access"</vt:lpstr>
      <vt:lpstr>Summary And Analysis for variable "Median Value"</vt:lpstr>
      <vt:lpstr>Compare two scenarios using a PMF (Compare homes in areas with high crime rates and low crime rates)  </vt:lpstr>
      <vt:lpstr> CDF with one of the variable "Median Value"</vt:lpstr>
      <vt:lpstr>Normal Distribution for "Median Value"</vt:lpstr>
      <vt:lpstr>Two scatter plots comparing two variables "Crime Rate" and "Median Value"</vt:lpstr>
      <vt:lpstr>Hypothesis Test Using Chi-Square Test</vt:lpstr>
      <vt:lpstr>PowerPoint Presentation</vt:lpstr>
      <vt:lpstr>PowerPoint Presentation</vt:lpstr>
      <vt:lpstr>Additional steps to improve/build on this analysis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226</cp:revision>
  <dcterms:created xsi:type="dcterms:W3CDTF">2024-11-10T01:05:01Z</dcterms:created>
  <dcterms:modified xsi:type="dcterms:W3CDTF">2024-11-16T04:39:54Z</dcterms:modified>
</cp:coreProperties>
</file>