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2C1B98-836A-424A-9AFA-79090D4C3184}" v="370" dt="2024-03-05T12:39:01.8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6085-0249-0237-39F7-91240B5CB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F65E1-A269-E0D8-6FD6-DFDD74A3E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F6F3B-1906-A68B-9FAE-0D92CDE93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94E3-C578-4A68-AA51-9843F413D393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356A2-E077-6413-85B9-F69E35E7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B2007-AA05-839C-C724-F79E4F0F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E30A-BF7F-4B81-BDBE-12825C6DB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0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2308-7E12-0EA7-C037-EBC4C96F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5B274-CCF8-53BD-4A7B-D50742EA0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42D1E-F809-922D-91BA-A6129D8B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94E3-C578-4A68-AA51-9843F413D393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5513B-C4BB-82C8-3261-3F3A805C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77AA0-5865-D242-19C6-5D349923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E30A-BF7F-4B81-BDBE-12825C6DB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34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C12BD8-7789-6F5D-22DC-B4E840F43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6BD77-7DC8-4F8F-2020-3B64C9FC3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5D1C4-A7AA-C5C0-4D83-E9DC5A53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94E3-C578-4A68-AA51-9843F413D393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35F6A-3B24-5AE6-F93D-4F45B676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83E28-52EB-F88C-BFC5-5C0EAAD3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E30A-BF7F-4B81-BDBE-12825C6DB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85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ABE4-E586-5033-4AD9-A18351A9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00602-475F-617F-1A9A-F664A437F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BAB0B-45FC-67AC-0375-7E461078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94E3-C578-4A68-AA51-9843F413D393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F6B01-0B47-A926-5B36-248545C5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DA930-3D94-9409-26CC-AA357673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E30A-BF7F-4B81-BDBE-12825C6DB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39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883C3-C92C-D41A-D96F-58864F141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215BE-53D1-0428-4176-D4E57E1EB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2B6C7-D19F-2820-632F-0494D40F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94E3-C578-4A68-AA51-9843F413D393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8A9C2-6E43-2645-F34F-8735115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411C3-0DE6-457A-A1BD-28AC5CD9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E30A-BF7F-4B81-BDBE-12825C6DB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91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F8D0-4A0C-5E07-82A3-B1508C0C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468BB-BCC0-4CCC-F1B9-001B641D9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1BA7B-203A-6DB4-3DF5-2FE5638F0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1731E-341C-1D41-03DF-0F0F1416B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94E3-C578-4A68-AA51-9843F413D393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3F96E-5AB8-C79F-6133-A57C1A42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2D032-FFBC-3045-E828-EA3B2E31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E30A-BF7F-4B81-BDBE-12825C6DB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88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5379-FF1A-BE36-3183-495E99AD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CF99C-AC94-0D72-EED1-D57A4D013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6AB98-4D31-E66C-852F-CBA7635E7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8FAF4-C28A-C75E-8150-357AE030C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47547-0D4A-CADC-34A8-01D39663A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D0DC0B-4FA9-40FA-1A3D-11FFAED4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94E3-C578-4A68-AA51-9843F413D393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1F5ACC-B65F-8C3F-F369-74E9AC6C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95DC13-860D-3A5D-5714-CB1FD4C0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E30A-BF7F-4B81-BDBE-12825C6DB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93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2908-3B05-0AA7-5708-02A94999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D07CFF-C1AD-42F5-2FAA-E853D68E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94E3-C578-4A68-AA51-9843F413D393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BAC22-363E-CF1A-50AF-C9E4E877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60162-D23C-1282-9CF0-AA241692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E30A-BF7F-4B81-BDBE-12825C6DB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9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1B019F-79D4-192D-4850-DBB25505C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94E3-C578-4A68-AA51-9843F413D393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F2CBF3-17E3-3C88-4CBC-F40C98D4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8384B-A89C-3689-960E-3E1959CA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E30A-BF7F-4B81-BDBE-12825C6DB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68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5823B-7828-491C-A58B-6117289C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338C4-8F46-7403-EA49-406D3E42F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D5EC4-497A-539E-6501-97312D28F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AF642-22BA-FE4D-E927-06114C30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94E3-C578-4A68-AA51-9843F413D393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92B0A-9B2C-0D48-A078-1A5F5C45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9B2A7-291D-E8B2-EC34-F363E63B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E30A-BF7F-4B81-BDBE-12825C6DB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13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E627-7CDA-818A-0468-5661D9215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263319-837B-899E-6366-D88F8EBDC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4C929-919D-F787-A5CC-4ECA89463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5529E-51E6-AFB5-C796-5C55D7AC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94E3-C578-4A68-AA51-9843F413D393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614F4-14FA-4E60-8D44-14868128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62199-40E5-CE73-DC2F-6A7B75AE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1E30A-BF7F-4B81-BDBE-12825C6DB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08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041EE-05F4-8820-7D7D-75A21D150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8542-8D9C-D6E9-EEF2-1AF1DE507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5A529-9061-5D92-8549-3646655EE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594E3-C578-4A68-AA51-9843F413D393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257C3-3181-26E5-BA1F-D638B0D29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80F81-068D-8E0E-ED76-4C51DADCF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1E30A-BF7F-4B81-BDBE-12825C6DB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91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ABAEFB-6364-3B2D-902B-C8F2D00E445E}"/>
              </a:ext>
            </a:extLst>
          </p:cNvPr>
          <p:cNvSpPr/>
          <p:nvPr/>
        </p:nvSpPr>
        <p:spPr>
          <a:xfrm>
            <a:off x="114300" y="109537"/>
            <a:ext cx="11963400" cy="663892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8A3505-3A4B-36DB-39CE-52C82B373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88963"/>
            <a:ext cx="9144000" cy="2387600"/>
          </a:xfrm>
        </p:spPr>
        <p:txBody>
          <a:bodyPr/>
          <a:lstStyle/>
          <a:p>
            <a:r>
              <a:rPr lang="en-IN" b="1" dirty="0">
                <a:latin typeface="Baskerville Old Face" panose="02020602080505020303" pitchFamily="18" charset="0"/>
              </a:rPr>
              <a:t>PREDICTION OF INSURANCE PREMIUM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A2B9D65-5B85-A70F-9B4D-4895DD675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17079"/>
              </p:ext>
            </p:extLst>
          </p:nvPr>
        </p:nvGraphicFramePr>
        <p:xfrm>
          <a:off x="2952748" y="3708717"/>
          <a:ext cx="6286501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1">
                  <a:extLst>
                    <a:ext uri="{9D8B030D-6E8A-4147-A177-3AD203B41FA5}">
                      <a16:colId xmlns:a16="http://schemas.microsoft.com/office/drawing/2014/main" val="1314196520"/>
                    </a:ext>
                  </a:extLst>
                </a:gridCol>
              </a:tblGrid>
              <a:tr h="238760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Presented by : Vinod A. Korachgaon</a:t>
                      </a:r>
                    </a:p>
                    <a:p>
                      <a:pPr algn="ctr"/>
                      <a:endParaRPr lang="en-IN" sz="1800" dirty="0">
                        <a:solidFill>
                          <a:schemeClr val="tx1"/>
                        </a:solidFill>
                        <a:latin typeface="Baskerville Old Face" panose="02020602080505020303" pitchFamily="18" charset="0"/>
                      </a:endParaRPr>
                    </a:p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Batch : </a:t>
                      </a:r>
                      <a:r>
                        <a:rPr lang="en" sz="18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DA172S17+ML22S2</a:t>
                      </a:r>
                    </a:p>
                    <a:p>
                      <a:pPr algn="ctr"/>
                      <a:endParaRPr lang="en" sz="1800" dirty="0">
                        <a:solidFill>
                          <a:schemeClr val="tx1"/>
                        </a:solidFill>
                        <a:latin typeface="Baskerville Old Face" panose="02020602080505020303" pitchFamily="18" charset="0"/>
                      </a:endParaRPr>
                    </a:p>
                    <a:p>
                      <a:pPr algn="ctr"/>
                      <a:r>
                        <a:rPr lang="en" sz="18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Client : Komilla Bhatia</a:t>
                      </a:r>
                    </a:p>
                    <a:p>
                      <a:pPr algn="ctr"/>
                      <a:endParaRPr lang="en" sz="1800" dirty="0">
                        <a:solidFill>
                          <a:schemeClr val="tx1"/>
                        </a:solidFill>
                        <a:latin typeface="Baskerville Old Face" panose="02020602080505020303" pitchFamily="18" charset="0"/>
                      </a:endParaRPr>
                    </a:p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Date </a:t>
                      </a:r>
                      <a:r>
                        <a:rPr lang="en-IN" sz="1800">
                          <a:solidFill>
                            <a:schemeClr val="tx1"/>
                          </a:solidFill>
                          <a:latin typeface="Baskerville Old Face" panose="02020602080505020303" pitchFamily="18" charset="0"/>
                        </a:rPr>
                        <a:t>: 05-03-2024</a:t>
                      </a:r>
                      <a:endParaRPr lang="en-IN" sz="1800" dirty="0">
                        <a:solidFill>
                          <a:schemeClr val="tx1"/>
                        </a:solidFill>
                        <a:latin typeface="Baskerville Old Face" panose="02020602080505020303" pitchFamily="18" charset="0"/>
                      </a:endParaRPr>
                    </a:p>
                    <a:p>
                      <a:pPr algn="ctr"/>
                      <a:endParaRPr lang="en-IN" dirty="0">
                        <a:latin typeface="Corbel (Headings)"/>
                      </a:endParaRPr>
                    </a:p>
                    <a:p>
                      <a:pPr algn="ctr"/>
                      <a:endParaRPr lang="en-IN" dirty="0"/>
                    </a:p>
                  </a:txBody>
                  <a:tcPr>
                    <a:pattFill prst="pct5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884738468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7FE53-3D2D-D2B4-A217-19ADD3A63D5F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114300" y="3429000"/>
            <a:ext cx="11963400" cy="0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648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18FFE-27BB-CA06-7096-C95E5A667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4476F7-EF11-0773-BCBD-8D4AF74CEDE7}"/>
              </a:ext>
            </a:extLst>
          </p:cNvPr>
          <p:cNvGraphicFramePr>
            <a:graphicFrameLocks noGrp="1"/>
          </p:cNvGraphicFramePr>
          <p:nvPr/>
        </p:nvGraphicFramePr>
        <p:xfrm>
          <a:off x="123825" y="142875"/>
          <a:ext cx="11953875" cy="6581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3875">
                  <a:extLst>
                    <a:ext uri="{9D8B030D-6E8A-4147-A177-3AD203B41FA5}">
                      <a16:colId xmlns:a16="http://schemas.microsoft.com/office/drawing/2014/main" val="36466083"/>
                    </a:ext>
                  </a:extLst>
                </a:gridCol>
              </a:tblGrid>
              <a:tr h="658177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pattFill prst="pct5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47911054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C9627D-3091-FF00-0915-B8172A1B5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86954"/>
              </p:ext>
            </p:extLst>
          </p:nvPr>
        </p:nvGraphicFramePr>
        <p:xfrm>
          <a:off x="242597" y="261257"/>
          <a:ext cx="11728580" cy="637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8580">
                  <a:extLst>
                    <a:ext uri="{9D8B030D-6E8A-4147-A177-3AD203B41FA5}">
                      <a16:colId xmlns:a16="http://schemas.microsoft.com/office/drawing/2014/main" val="1917252843"/>
                    </a:ext>
                  </a:extLst>
                </a:gridCol>
              </a:tblGrid>
              <a:tr h="637280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8025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DCE1E0-040D-1EEB-E293-43AC832A5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465218"/>
              </p:ext>
            </p:extLst>
          </p:nvPr>
        </p:nvGraphicFramePr>
        <p:xfrm>
          <a:off x="242595" y="618307"/>
          <a:ext cx="7156581" cy="423360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24524">
                  <a:extLst>
                    <a:ext uri="{9D8B030D-6E8A-4147-A177-3AD203B41FA5}">
                      <a16:colId xmlns:a16="http://schemas.microsoft.com/office/drawing/2014/main" val="1866736625"/>
                    </a:ext>
                  </a:extLst>
                </a:gridCol>
                <a:gridCol w="3046531">
                  <a:extLst>
                    <a:ext uri="{9D8B030D-6E8A-4147-A177-3AD203B41FA5}">
                      <a16:colId xmlns:a16="http://schemas.microsoft.com/office/drawing/2014/main" val="3728271720"/>
                    </a:ext>
                  </a:extLst>
                </a:gridCol>
                <a:gridCol w="2385526">
                  <a:extLst>
                    <a:ext uri="{9D8B030D-6E8A-4147-A177-3AD203B41FA5}">
                      <a16:colId xmlns:a16="http://schemas.microsoft.com/office/drawing/2014/main" val="3059933272"/>
                    </a:ext>
                  </a:extLst>
                </a:gridCol>
              </a:tblGrid>
              <a:tr h="4233609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Algorithms</a:t>
                      </a:r>
                    </a:p>
                    <a:p>
                      <a:pPr algn="ctr"/>
                      <a:endParaRPr lang="en-IN" sz="14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4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Linear Regr</a:t>
                      </a:r>
                      <a:r>
                        <a:rPr lang="en-IN" sz="1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ession    </a:t>
                      </a:r>
                      <a:r>
                        <a:rPr lang="en-IN" sz="14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                                                       </a:t>
                      </a:r>
                    </a:p>
                    <a:p>
                      <a:pPr algn="ctr"/>
                      <a:endParaRPr lang="en-IN" sz="14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endParaRPr lang="en-IN" sz="14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4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Bagging – Random Forest</a:t>
                      </a:r>
                    </a:p>
                    <a:p>
                      <a:pPr algn="ctr"/>
                      <a:endParaRPr lang="en-IN" sz="14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endParaRPr lang="en-IN" sz="14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endParaRPr lang="en-IN" sz="14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4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Boosting – Adaboost</a:t>
                      </a:r>
                    </a:p>
                    <a:p>
                      <a:pPr algn="ctr"/>
                      <a:endParaRPr lang="en-IN" sz="14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endParaRPr lang="en-IN" sz="14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endParaRPr lang="en-IN" sz="14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endParaRPr lang="en-IN" sz="1400" b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400" b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Stacking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   </a:t>
                      </a:r>
                      <a:r>
                        <a:rPr lang="en-I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Performance</a:t>
                      </a:r>
                    </a:p>
                    <a:p>
                      <a:pPr algn="ctr"/>
                      <a:endParaRPr lang="en-IN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Training:94%  - Overfitting occurred</a:t>
                      </a:r>
                    </a:p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Testing : </a:t>
                      </a:r>
                      <a:r>
                        <a:rPr lang="en-IN" sz="1400" b="0" dirty="0"/>
                        <a:t>5436</a:t>
                      </a:r>
                    </a:p>
                    <a:p>
                      <a:pPr algn="ctr"/>
                      <a:endParaRPr lang="en-IN" sz="1400" b="0" dirty="0"/>
                    </a:p>
                    <a:p>
                      <a:pPr algn="ctr"/>
                      <a:r>
                        <a:rPr lang="en-IN" sz="1400" b="0" dirty="0"/>
                        <a:t>Training : 84% </a:t>
                      </a:r>
                    </a:p>
                    <a:p>
                      <a:pPr algn="ctr"/>
                      <a:r>
                        <a:rPr lang="en-IN" sz="1400" b="0" dirty="0"/>
                        <a:t>Testing : 5513 </a:t>
                      </a:r>
                    </a:p>
                    <a:p>
                      <a:pPr algn="ctr"/>
                      <a:r>
                        <a:rPr lang="en-IN" sz="1400" b="0" dirty="0"/>
                        <a:t>Cross Validation mean: -5326</a:t>
                      </a:r>
                    </a:p>
                    <a:p>
                      <a:pPr algn="ctr"/>
                      <a:endParaRPr lang="en-IN" sz="1400" b="0" dirty="0"/>
                    </a:p>
                    <a:p>
                      <a:pPr algn="ctr"/>
                      <a:r>
                        <a:rPr lang="en-IN" sz="1400" b="0" dirty="0"/>
                        <a:t>Training : 26% </a:t>
                      </a:r>
                    </a:p>
                    <a:p>
                      <a:pPr algn="ctr"/>
                      <a:r>
                        <a:rPr lang="en-IN" sz="1400" b="0" dirty="0"/>
                        <a:t>Testing : 5787</a:t>
                      </a:r>
                    </a:p>
                    <a:p>
                      <a:pPr algn="ctr"/>
                      <a:r>
                        <a:rPr lang="en-IN" sz="1400" b="0" dirty="0"/>
                        <a:t>Cross Validation Mean : -53689095</a:t>
                      </a:r>
                    </a:p>
                    <a:p>
                      <a:pPr algn="ctr"/>
                      <a:endParaRPr lang="en-IN" sz="1400" b="0" dirty="0"/>
                    </a:p>
                    <a:p>
                      <a:pPr algn="ctr"/>
                      <a:endParaRPr lang="en-IN" sz="1400" b="0" dirty="0"/>
                    </a:p>
                    <a:p>
                      <a:pPr algn="ctr"/>
                      <a:r>
                        <a:rPr lang="en-IN" sz="1400" b="0" dirty="0"/>
                        <a:t>Training: 7%</a:t>
                      </a:r>
                    </a:p>
                    <a:p>
                      <a:pPr algn="ctr"/>
                      <a:r>
                        <a:rPr lang="en-IN" sz="1400" b="0" dirty="0"/>
                        <a:t>Testing : 5393</a:t>
                      </a:r>
                    </a:p>
                    <a:p>
                      <a:pPr algn="ctr"/>
                      <a:r>
                        <a:rPr lang="en-IN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Cross Validation mean : </a:t>
                      </a:r>
                      <a:r>
                        <a:rPr lang="en-IN" sz="1400" b="0" dirty="0"/>
                        <a:t>-47416325</a:t>
                      </a:r>
                      <a:r>
                        <a:rPr lang="en-IN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</a:p>
                    <a:p>
                      <a:pPr algn="ctr"/>
                      <a:endParaRPr lang="en-IN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Conclusion</a:t>
                      </a:r>
                    </a:p>
                    <a:p>
                      <a:pPr algn="ctr"/>
                      <a:endParaRPr lang="en-IN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Overfitting problem occurred</a:t>
                      </a:r>
                    </a:p>
                    <a:p>
                      <a:pPr algn="ctr"/>
                      <a:endParaRPr lang="en-IN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Reduced overfitting</a:t>
                      </a: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 Performance</a:t>
                      </a:r>
                    </a:p>
                    <a:p>
                      <a:pPr algn="ctr"/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Underfitting problem  occurred</a:t>
                      </a:r>
                    </a:p>
                    <a:p>
                      <a:pPr algn="ctr"/>
                      <a:endParaRPr lang="en-IN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 Performance is very poor</a:t>
                      </a:r>
                    </a:p>
                    <a:p>
                      <a:pPr algn="ctr"/>
                      <a:endParaRPr lang="en-IN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5675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B1BF364-C955-ECC7-BB65-D831BB684C5E}"/>
              </a:ext>
            </a:extLst>
          </p:cNvPr>
          <p:cNvSpPr txBox="1"/>
          <p:nvPr/>
        </p:nvSpPr>
        <p:spPr>
          <a:xfrm>
            <a:off x="3321698" y="9703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05B963-AD2F-A6E6-1A4B-F9F28C1E5DFF}"/>
              </a:ext>
            </a:extLst>
          </p:cNvPr>
          <p:cNvCxnSpPr>
            <a:cxnSpLocks/>
          </p:cNvCxnSpPr>
          <p:nvPr/>
        </p:nvCxnSpPr>
        <p:spPr>
          <a:xfrm>
            <a:off x="242595" y="1567543"/>
            <a:ext cx="7156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765399-F1B5-4F25-4E01-920DA6787CB8}"/>
              </a:ext>
            </a:extLst>
          </p:cNvPr>
          <p:cNvCxnSpPr>
            <a:cxnSpLocks/>
          </p:cNvCxnSpPr>
          <p:nvPr/>
        </p:nvCxnSpPr>
        <p:spPr>
          <a:xfrm>
            <a:off x="242595" y="2438401"/>
            <a:ext cx="7156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A4EF34-9DA8-370E-623A-C56BFBC66376}"/>
              </a:ext>
            </a:extLst>
          </p:cNvPr>
          <p:cNvCxnSpPr>
            <a:cxnSpLocks/>
          </p:cNvCxnSpPr>
          <p:nvPr/>
        </p:nvCxnSpPr>
        <p:spPr>
          <a:xfrm flipV="1">
            <a:off x="242595" y="3377733"/>
            <a:ext cx="7156581" cy="51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DE98F8-AB9A-313B-F001-9F0753DB5CBA}"/>
              </a:ext>
            </a:extLst>
          </p:cNvPr>
          <p:cNvSpPr txBox="1"/>
          <p:nvPr/>
        </p:nvSpPr>
        <p:spPr>
          <a:xfrm>
            <a:off x="587829" y="5250184"/>
            <a:ext cx="8509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/>
              <a:t>Tried Feature selection with Random Forest and Hyperparameter both to get more good performance were giving even more bad performance compare to Random forest without feature selection and hyperparameter so I am going with random forest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48BB6D-1ABA-C611-A7C2-9B5AC30371A0}"/>
              </a:ext>
            </a:extLst>
          </p:cNvPr>
          <p:cNvSpPr txBox="1"/>
          <p:nvPr/>
        </p:nvSpPr>
        <p:spPr>
          <a:xfrm>
            <a:off x="8254481" y="639455"/>
            <a:ext cx="369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More Reliable Performance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73B50D-0BF8-CF40-7085-F293588DFB69}"/>
              </a:ext>
            </a:extLst>
          </p:cNvPr>
          <p:cNvSpPr txBox="1"/>
          <p:nvPr/>
        </p:nvSpPr>
        <p:spPr>
          <a:xfrm>
            <a:off x="7860986" y="4416961"/>
            <a:ext cx="400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Random Forest is More reliable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231BC4-32A4-B5CD-860F-C41FABA38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437" y="1081956"/>
            <a:ext cx="4347965" cy="324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251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133A8-6F5F-726C-8E46-DCDD7C1F6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F520D3-24BA-9671-671E-C83A00B9E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125376"/>
              </p:ext>
            </p:extLst>
          </p:nvPr>
        </p:nvGraphicFramePr>
        <p:xfrm>
          <a:off x="123825" y="142875"/>
          <a:ext cx="11953875" cy="6581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3875">
                  <a:extLst>
                    <a:ext uri="{9D8B030D-6E8A-4147-A177-3AD203B41FA5}">
                      <a16:colId xmlns:a16="http://schemas.microsoft.com/office/drawing/2014/main" val="36466083"/>
                    </a:ext>
                  </a:extLst>
                </a:gridCol>
              </a:tblGrid>
              <a:tr h="658177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pattFill prst="pct5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47911054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9632E6-DFB3-E170-643F-6772648D0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521709"/>
              </p:ext>
            </p:extLst>
          </p:nvPr>
        </p:nvGraphicFramePr>
        <p:xfrm>
          <a:off x="231193" y="714395"/>
          <a:ext cx="1756228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228">
                  <a:extLst>
                    <a:ext uri="{9D8B030D-6E8A-4147-A177-3AD203B41FA5}">
                      <a16:colId xmlns:a16="http://schemas.microsoft.com/office/drawing/2014/main" val="1412887330"/>
                    </a:ext>
                  </a:extLst>
                </a:gridCol>
              </a:tblGrid>
              <a:tr h="5373225">
                <a:tc>
                  <a:txBody>
                    <a:bodyPr/>
                    <a:lstStyle/>
                    <a:p>
                      <a:pPr algn="ctr"/>
                      <a:r>
                        <a:rPr lang="en-IN" sz="3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ahnschrift" panose="020B0502040204020203" pitchFamily="34" charset="0"/>
                        </a:rPr>
                        <a:t>C</a:t>
                      </a:r>
                    </a:p>
                    <a:p>
                      <a:pPr algn="ctr"/>
                      <a:r>
                        <a:rPr lang="en-IN" sz="3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ahnschrift" panose="020B0502040204020203" pitchFamily="34" charset="0"/>
                        </a:rPr>
                        <a:t>O</a:t>
                      </a:r>
                    </a:p>
                    <a:p>
                      <a:pPr algn="ctr"/>
                      <a:r>
                        <a:rPr lang="en-IN" sz="3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ahnschrift" panose="020B0502040204020203" pitchFamily="34" charset="0"/>
                        </a:rPr>
                        <a:t>N</a:t>
                      </a:r>
                    </a:p>
                    <a:p>
                      <a:pPr algn="ctr"/>
                      <a:r>
                        <a:rPr lang="en-IN" sz="3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ahnschrift" panose="020B0502040204020203" pitchFamily="34" charset="0"/>
                        </a:rPr>
                        <a:t>C</a:t>
                      </a:r>
                    </a:p>
                    <a:p>
                      <a:pPr algn="ctr"/>
                      <a:r>
                        <a:rPr lang="en-IN" sz="3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ahnschrift" panose="020B0502040204020203" pitchFamily="34" charset="0"/>
                        </a:rPr>
                        <a:t>L</a:t>
                      </a:r>
                    </a:p>
                    <a:p>
                      <a:pPr algn="ctr"/>
                      <a:r>
                        <a:rPr lang="en-IN" sz="3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ahnschrift" panose="020B0502040204020203" pitchFamily="34" charset="0"/>
                        </a:rPr>
                        <a:t>U</a:t>
                      </a:r>
                    </a:p>
                    <a:p>
                      <a:pPr algn="ctr"/>
                      <a:r>
                        <a:rPr lang="en-IN" sz="3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ahnschrift" panose="020B0502040204020203" pitchFamily="34" charset="0"/>
                        </a:rPr>
                        <a:t>S</a:t>
                      </a:r>
                    </a:p>
                    <a:p>
                      <a:pPr algn="ctr"/>
                      <a:r>
                        <a:rPr lang="en-IN" sz="3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ahnschrift" panose="020B0502040204020203" pitchFamily="34" charset="0"/>
                        </a:rPr>
                        <a:t>I</a:t>
                      </a:r>
                    </a:p>
                    <a:p>
                      <a:pPr algn="ctr"/>
                      <a:r>
                        <a:rPr lang="en-IN" sz="3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ahnschrift" panose="020B0502040204020203" pitchFamily="34" charset="0"/>
                        </a:rPr>
                        <a:t>O</a:t>
                      </a:r>
                    </a:p>
                    <a:p>
                      <a:pPr algn="ctr"/>
                      <a:r>
                        <a:rPr lang="en-IN" sz="3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Bahnschrift" panose="020B0502040204020203" pitchFamily="34" charset="0"/>
                        </a:rPr>
                        <a:t>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4378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4C27A61-8BAD-5C71-5548-9AE75F4B8098}"/>
              </a:ext>
            </a:extLst>
          </p:cNvPr>
          <p:cNvSpPr txBox="1"/>
          <p:nvPr/>
        </p:nvSpPr>
        <p:spPr>
          <a:xfrm>
            <a:off x="2463281" y="537113"/>
            <a:ext cx="9190653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i="0" dirty="0">
                <a:effectLst/>
                <a:latin typeface="Calibri (Body)"/>
              </a:rPr>
              <a:t>40-50 years: 21% of the population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Calibri (Body)"/>
              </a:rPr>
              <a:t>Southeast people are more : 27.2%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Calibri (Body)"/>
              </a:rPr>
              <a:t>Males a : 50.5%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Calibri (Body)"/>
              </a:rPr>
              <a:t>Females : 49.5% 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Calibri (Body)"/>
              </a:rPr>
              <a:t>People with Obesity health status  level 1 are more: 29.5%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Calibri (Body)"/>
              </a:rPr>
              <a:t>People with Bim range 25-35 are more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Calibri (Body)"/>
              </a:rPr>
              <a:t>Non smokers : 79.5%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Calibri (Body)"/>
              </a:rPr>
              <a:t>Smokers : 20.5%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Calibri (Body)"/>
              </a:rPr>
              <a:t> </a:t>
            </a:r>
            <a:r>
              <a:rPr lang="en-US" b="0" i="0" dirty="0">
                <a:effectLst/>
                <a:latin typeface="Calibri (Body)"/>
              </a:rPr>
              <a:t>Many people in the data have insurance costs from 11k to 15k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dirty="0">
                <a:latin typeface="Calibri (Body)"/>
              </a:rPr>
              <a:t>     </a:t>
            </a:r>
            <a:r>
              <a:rPr lang="en-US" b="1" dirty="0">
                <a:latin typeface="Calibri (Body)"/>
              </a:rPr>
              <a:t>Summary</a:t>
            </a:r>
            <a:endParaRPr lang="en-US" b="1" i="0" dirty="0">
              <a:effectLst/>
              <a:latin typeface="Calibri (Body)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i="0" dirty="0">
                <a:effectLst/>
                <a:latin typeface="Calibri (Body)"/>
              </a:rPr>
              <a:t>People aged between 20 - 30 ,40-50,30-40 and 50-60 pay more for insurance, mostly between 11k and 15k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Calibri (Body)"/>
              </a:rPr>
              <a:t>Both Females and males pay insurance mostly between 11k-15k 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Calibri (Body)"/>
              </a:rPr>
              <a:t>People with Obesity level 1 and </a:t>
            </a:r>
            <a:r>
              <a:rPr lang="en-IN" i="0" dirty="0">
                <a:effectLst/>
                <a:latin typeface="Calibri (Body)"/>
              </a:rPr>
              <a:t>Preoperative  health status are pay insurance more between 11k-15k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Calibri (Body)"/>
              </a:rPr>
              <a:t>Non Smoking Peoples are pay more insurance </a:t>
            </a:r>
          </a:p>
          <a:p>
            <a:r>
              <a:rPr lang="en-IN" dirty="0">
                <a:latin typeface="Calibri (Body)"/>
              </a:rPr>
              <a:t>      between 11k to 15k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Calibri (Body)"/>
              </a:rPr>
              <a:t>People with BMI Range between 25-30, pay more insurance between 11k – 15k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en-IN" dirty="0">
              <a:latin typeface="Calibri (Body)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b="1" i="0" dirty="0">
                <a:solidFill>
                  <a:schemeClr val="bg2">
                    <a:lumMod val="10000"/>
                  </a:schemeClr>
                </a:solidFill>
                <a:effectLst/>
                <a:latin typeface="Calibri (Body)"/>
              </a:rPr>
              <a:t>Used Machine Learning Algorithm in python 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b="1" i="0" dirty="0">
                <a:solidFill>
                  <a:schemeClr val="bg2">
                    <a:lumMod val="10000"/>
                  </a:schemeClr>
                </a:solidFill>
                <a:effectLst/>
                <a:latin typeface="Calibri (Body)"/>
              </a:rPr>
              <a:t>to predict health insurance charges based on individual characteristics for the Future data</a:t>
            </a:r>
            <a:endParaRPr lang="en-IN" dirty="0">
              <a:latin typeface="Calibri (Body)"/>
            </a:endParaRPr>
          </a:p>
          <a:p>
            <a:endParaRPr lang="en-IN" dirty="0">
              <a:latin typeface="Calibri (Body)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dirty="0">
              <a:latin typeface="Calibri (Body)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dirty="0">
              <a:latin typeface="Calibri (Body)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dirty="0">
              <a:latin typeface="Calibri (Body)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dirty="0">
              <a:latin typeface="Calibri (Body)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dirty="0">
              <a:latin typeface="Calibri (Body)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dirty="0">
              <a:latin typeface="Calibri (Body)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dirty="0">
              <a:latin typeface="Calibri (Body)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dirty="0">
              <a:latin typeface="Calibri (Body)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dirty="0">
              <a:latin typeface="Calibri (Body)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i="0" dirty="0">
              <a:effectLst/>
              <a:latin typeface="Calibri (Body)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i="0" dirty="0">
              <a:effectLst/>
              <a:latin typeface="Calibri (Body)"/>
            </a:endParaRPr>
          </a:p>
          <a:p>
            <a:endParaRPr lang="en-IN" dirty="0">
              <a:latin typeface="Calibri (Body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C1B9FB-CA7D-F066-04F8-62094CF3216D}"/>
              </a:ext>
            </a:extLst>
          </p:cNvPr>
          <p:cNvSpPr txBox="1"/>
          <p:nvPr/>
        </p:nvSpPr>
        <p:spPr>
          <a:xfrm>
            <a:off x="2628511" y="270588"/>
            <a:ext cx="398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Analyse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770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40F8A-2098-9B33-4C54-1F6586E27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9C4A28-08ED-41CE-3E96-6596915D9A63}"/>
              </a:ext>
            </a:extLst>
          </p:cNvPr>
          <p:cNvGraphicFramePr>
            <a:graphicFrameLocks noGrp="1"/>
          </p:cNvGraphicFramePr>
          <p:nvPr/>
        </p:nvGraphicFramePr>
        <p:xfrm>
          <a:off x="123825" y="142875"/>
          <a:ext cx="11953875" cy="6581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3875">
                  <a:extLst>
                    <a:ext uri="{9D8B030D-6E8A-4147-A177-3AD203B41FA5}">
                      <a16:colId xmlns:a16="http://schemas.microsoft.com/office/drawing/2014/main" val="36466083"/>
                    </a:ext>
                  </a:extLst>
                </a:gridCol>
              </a:tblGrid>
              <a:tr h="658177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pattFill prst="pct5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47911054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0F3AA6-1334-543D-6231-9F70CCCE8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153775"/>
              </p:ext>
            </p:extLst>
          </p:nvPr>
        </p:nvGraphicFramePr>
        <p:xfrm>
          <a:off x="1117599" y="569167"/>
          <a:ext cx="9659258" cy="5719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9258">
                  <a:extLst>
                    <a:ext uri="{9D8B030D-6E8A-4147-A177-3AD203B41FA5}">
                      <a16:colId xmlns:a16="http://schemas.microsoft.com/office/drawing/2014/main" val="2410237474"/>
                    </a:ext>
                  </a:extLst>
                </a:gridCol>
              </a:tblGrid>
              <a:tr h="571966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0526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530C852-EB9B-4101-AACF-187DDA53A646}"/>
              </a:ext>
            </a:extLst>
          </p:cNvPr>
          <p:cNvSpPr txBox="1"/>
          <p:nvPr/>
        </p:nvSpPr>
        <p:spPr>
          <a:xfrm>
            <a:off x="1569615" y="1324946"/>
            <a:ext cx="87552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Calibri (Body)"/>
            </a:endParaRPr>
          </a:p>
          <a:p>
            <a:r>
              <a:rPr lang="en-IN" sz="3200" b="1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Objective :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  <a:latin typeface="Calibri (Body)"/>
              </a:rPr>
              <a:t>Using Machine Learning Algorithm predict health insurance charges based on individual characteristics</a:t>
            </a:r>
          </a:p>
          <a:p>
            <a:pPr marL="457200" indent="-4572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Calibri (Body)"/>
            </a:endParaRP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Calibri (Body)"/>
            </a:endParaRP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Description of the Dataset : 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Calibri (Body)"/>
              </a:rPr>
              <a:t>The Insurance dataset has 1337 rows and 8 columns . It provides information on Peoples Age ,Gender , BMI , Health Status , Children , Smoking status , Region , Insurance Charges 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alibri (Body)"/>
            </a:endParaRP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endParaRPr lang="en-US" sz="1800" dirty="0">
              <a:solidFill>
                <a:schemeClr val="bg2">
                  <a:lumMod val="10000"/>
                </a:schemeClr>
              </a:solidFill>
              <a:latin typeface="Calibri (Body)"/>
            </a:endParaRP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bg2">
                  <a:lumMod val="10000"/>
                </a:schemeClr>
              </a:solidFill>
              <a:latin typeface="Calibri (Body)"/>
            </a:endParaRPr>
          </a:p>
          <a:p>
            <a:endParaRPr lang="en-IN" dirty="0">
              <a:solidFill>
                <a:schemeClr val="bg2">
                  <a:lumMod val="10000"/>
                </a:schemeClr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34728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884F0-BD0D-1E07-4E69-3042C8A31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38B876-E7EC-9DC4-EAE2-78C2D26F5050}"/>
              </a:ext>
            </a:extLst>
          </p:cNvPr>
          <p:cNvGraphicFramePr>
            <a:graphicFrameLocks noGrp="1"/>
          </p:cNvGraphicFramePr>
          <p:nvPr/>
        </p:nvGraphicFramePr>
        <p:xfrm>
          <a:off x="123825" y="142875"/>
          <a:ext cx="11953875" cy="6581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3875">
                  <a:extLst>
                    <a:ext uri="{9D8B030D-6E8A-4147-A177-3AD203B41FA5}">
                      <a16:colId xmlns:a16="http://schemas.microsoft.com/office/drawing/2014/main" val="36466083"/>
                    </a:ext>
                  </a:extLst>
                </a:gridCol>
              </a:tblGrid>
              <a:tr h="658177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pattFill prst="pct5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479110549"/>
                  </a:ext>
                </a:extLst>
              </a:tr>
            </a:tbl>
          </a:graphicData>
        </a:graphic>
      </p:graphicFrame>
      <p:pic>
        <p:nvPicPr>
          <p:cNvPr id="2052" name="Picture 4">
            <a:extLst>
              <a:ext uri="{FF2B5EF4-FFF2-40B4-BE49-F238E27FC236}">
                <a16:creationId xmlns:a16="http://schemas.microsoft.com/office/drawing/2014/main" id="{7DFF7A5B-9AD1-AAAA-5D38-029020F63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4" y="971058"/>
            <a:ext cx="5972175" cy="384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C37DF96-7286-5569-06E7-E08759E5A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971058"/>
            <a:ext cx="5981701" cy="385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ECA054-2D8C-12D6-7550-053A606320C4}"/>
              </a:ext>
            </a:extLst>
          </p:cNvPr>
          <p:cNvSpPr txBox="1"/>
          <p:nvPr/>
        </p:nvSpPr>
        <p:spPr>
          <a:xfrm>
            <a:off x="1567543" y="4973216"/>
            <a:ext cx="350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i="0" dirty="0">
                <a:effectLst/>
                <a:latin typeface="Calibri (Body)"/>
              </a:rPr>
              <a:t>40-50 years: 21% of the population</a:t>
            </a:r>
          </a:p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i="0" dirty="0">
                <a:effectLst/>
                <a:latin typeface="Calibri (Body)"/>
              </a:rPr>
              <a:t>20-30 years: 20.8% of the population</a:t>
            </a:r>
            <a:endParaRPr lang="en-IN" dirty="0">
              <a:latin typeface="Calibri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9335E5-A3B4-52FC-1A79-9FB349373CC5}"/>
              </a:ext>
            </a:extLst>
          </p:cNvPr>
          <p:cNvSpPr txBox="1"/>
          <p:nvPr/>
        </p:nvSpPr>
        <p:spPr>
          <a:xfrm>
            <a:off x="7501812" y="4945224"/>
            <a:ext cx="3122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Calibri (Body)"/>
              </a:rPr>
              <a:t>Southeast people are more : 27.2%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Calibri (Body)"/>
              </a:rPr>
              <a:t>Southwest people are : 24.3%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54FE8-AB54-4280-8574-591F64CDE35C}"/>
              </a:ext>
            </a:extLst>
          </p:cNvPr>
          <p:cNvSpPr txBox="1"/>
          <p:nvPr/>
        </p:nvSpPr>
        <p:spPr>
          <a:xfrm>
            <a:off x="1404258" y="37230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Distribution of Different Age Groups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3ACB39-D592-C66E-70EE-CEBC1812104B}"/>
              </a:ext>
            </a:extLst>
          </p:cNvPr>
          <p:cNvSpPr txBox="1"/>
          <p:nvPr/>
        </p:nvSpPr>
        <p:spPr>
          <a:xfrm>
            <a:off x="7595119" y="372301"/>
            <a:ext cx="379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Ratio of the Different Regions</a:t>
            </a:r>
          </a:p>
        </p:txBody>
      </p:sp>
    </p:spTree>
    <p:extLst>
      <p:ext uri="{BB962C8B-B14F-4D97-AF65-F5344CB8AC3E}">
        <p14:creationId xmlns:p14="http://schemas.microsoft.com/office/powerpoint/2010/main" val="359217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77C73-4C19-A71D-69FF-8F21E0B64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1622B1-CCFD-22B4-6EB9-D5AB1493F1CD}"/>
              </a:ext>
            </a:extLst>
          </p:cNvPr>
          <p:cNvGraphicFramePr>
            <a:graphicFrameLocks noGrp="1"/>
          </p:cNvGraphicFramePr>
          <p:nvPr/>
        </p:nvGraphicFramePr>
        <p:xfrm>
          <a:off x="123825" y="142875"/>
          <a:ext cx="11953875" cy="6581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3875">
                  <a:extLst>
                    <a:ext uri="{9D8B030D-6E8A-4147-A177-3AD203B41FA5}">
                      <a16:colId xmlns:a16="http://schemas.microsoft.com/office/drawing/2014/main" val="36466083"/>
                    </a:ext>
                  </a:extLst>
                </a:gridCol>
              </a:tblGrid>
              <a:tr h="658177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pattFill prst="pct5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479110549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BBADCE17-5F94-DAE2-CC27-9FCF62BA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046894"/>
            <a:ext cx="5972175" cy="384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6551704-909B-0752-CC37-DE31109EC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46894"/>
            <a:ext cx="5972175" cy="384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E52845-F800-4ED8-12DF-752A47DB4C99}"/>
              </a:ext>
            </a:extLst>
          </p:cNvPr>
          <p:cNvSpPr txBox="1"/>
          <p:nvPr/>
        </p:nvSpPr>
        <p:spPr>
          <a:xfrm>
            <a:off x="1306286" y="4892088"/>
            <a:ext cx="3862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/>
              <a:t>Males a : 50.5%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/>
              <a:t>Females : 49.5%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3F073-0547-0D84-CF19-71425D78BB1A}"/>
              </a:ext>
            </a:extLst>
          </p:cNvPr>
          <p:cNvSpPr txBox="1"/>
          <p:nvPr/>
        </p:nvSpPr>
        <p:spPr>
          <a:xfrm>
            <a:off x="7557796" y="4892088"/>
            <a:ext cx="4058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Calibri (Body)"/>
              </a:rPr>
              <a:t>People with Obesity level 1 are more: 29.5%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i="0" dirty="0">
                <a:effectLst/>
                <a:latin typeface="Calibri (Body)"/>
              </a:rPr>
              <a:t>People with Preoperative  health status are :28.6%</a:t>
            </a:r>
            <a:endParaRPr lang="en-IN" dirty="0">
              <a:latin typeface="Calibri (Body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76D80B-1A22-3A16-F17A-7CF0D3EBFE50}"/>
              </a:ext>
            </a:extLst>
          </p:cNvPr>
          <p:cNvSpPr txBox="1"/>
          <p:nvPr/>
        </p:nvSpPr>
        <p:spPr>
          <a:xfrm>
            <a:off x="1240971" y="445924"/>
            <a:ext cx="471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Ratio of Male and Female in the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3222C3-E292-50D2-7BF4-9AEECD1AAEA2}"/>
              </a:ext>
            </a:extLst>
          </p:cNvPr>
          <p:cNvSpPr txBox="1"/>
          <p:nvPr/>
        </p:nvSpPr>
        <p:spPr>
          <a:xfrm>
            <a:off x="7557796" y="454928"/>
            <a:ext cx="451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Distribution of different Health Categories</a:t>
            </a:r>
          </a:p>
        </p:txBody>
      </p:sp>
    </p:spTree>
    <p:extLst>
      <p:ext uri="{BB962C8B-B14F-4D97-AF65-F5344CB8AC3E}">
        <p14:creationId xmlns:p14="http://schemas.microsoft.com/office/powerpoint/2010/main" val="328046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BC56F-F00D-B3B8-B1F1-15170107C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B00FEA-C258-063E-CD56-C8070CE19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886928"/>
              </p:ext>
            </p:extLst>
          </p:nvPr>
        </p:nvGraphicFramePr>
        <p:xfrm>
          <a:off x="123825" y="142875"/>
          <a:ext cx="11953875" cy="6581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3875">
                  <a:extLst>
                    <a:ext uri="{9D8B030D-6E8A-4147-A177-3AD203B41FA5}">
                      <a16:colId xmlns:a16="http://schemas.microsoft.com/office/drawing/2014/main" val="36466083"/>
                    </a:ext>
                  </a:extLst>
                </a:gridCol>
              </a:tblGrid>
              <a:tr h="658177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pattFill prst="pct5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479110549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E9CEAB5D-9946-9708-05CB-4587FBC61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4" y="863240"/>
            <a:ext cx="5674311" cy="428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F4C373C2-133D-EE96-01B8-F4DAEF5C9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135" y="863240"/>
            <a:ext cx="6279565" cy="418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03D184-B7F8-8053-0374-9A3D75359468}"/>
              </a:ext>
            </a:extLst>
          </p:cNvPr>
          <p:cNvSpPr txBox="1"/>
          <p:nvPr/>
        </p:nvSpPr>
        <p:spPr>
          <a:xfrm>
            <a:off x="1166327" y="5383763"/>
            <a:ext cx="463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/>
              <a:t>People with Bim range 25-35 are more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FD64A5-03A6-E397-791B-6D8E1B4C9525}"/>
              </a:ext>
            </a:extLst>
          </p:cNvPr>
          <p:cNvSpPr txBox="1"/>
          <p:nvPr/>
        </p:nvSpPr>
        <p:spPr>
          <a:xfrm>
            <a:off x="7203233" y="5281127"/>
            <a:ext cx="3822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/>
              <a:t>Non smokers : 79.5%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/>
              <a:t>Smokers : 20.5%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7C5E12-299D-E6BC-FA19-621B8D3739C7}"/>
              </a:ext>
            </a:extLst>
          </p:cNvPr>
          <p:cNvSpPr txBox="1"/>
          <p:nvPr/>
        </p:nvSpPr>
        <p:spPr>
          <a:xfrm>
            <a:off x="2195805" y="295373"/>
            <a:ext cx="3900195" cy="37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Distribution of BMI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865E14-0164-5FE2-8949-5472AF03FD29}"/>
              </a:ext>
            </a:extLst>
          </p:cNvPr>
          <p:cNvSpPr txBox="1"/>
          <p:nvPr/>
        </p:nvSpPr>
        <p:spPr>
          <a:xfrm>
            <a:off x="7203233" y="419878"/>
            <a:ext cx="470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Ratio of smokers and non smokers</a:t>
            </a:r>
          </a:p>
        </p:txBody>
      </p:sp>
    </p:spTree>
    <p:extLst>
      <p:ext uri="{BB962C8B-B14F-4D97-AF65-F5344CB8AC3E}">
        <p14:creationId xmlns:p14="http://schemas.microsoft.com/office/powerpoint/2010/main" val="58425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FF83C-3B5B-3D6E-0B13-9B3C4D2BD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826D73-382A-94A2-F6BF-86E510E10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787544"/>
              </p:ext>
            </p:extLst>
          </p:nvPr>
        </p:nvGraphicFramePr>
        <p:xfrm>
          <a:off x="123825" y="142875"/>
          <a:ext cx="11953875" cy="6581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3875">
                  <a:extLst>
                    <a:ext uri="{9D8B030D-6E8A-4147-A177-3AD203B41FA5}">
                      <a16:colId xmlns:a16="http://schemas.microsoft.com/office/drawing/2014/main" val="36466083"/>
                    </a:ext>
                  </a:extLst>
                </a:gridCol>
              </a:tblGrid>
              <a:tr h="658177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pattFill prst="pct5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479110549"/>
                  </a:ext>
                </a:extLst>
              </a:tr>
            </a:tbl>
          </a:graphicData>
        </a:graphic>
      </p:graphicFrame>
      <p:pic>
        <p:nvPicPr>
          <p:cNvPr id="5132" name="Picture 12">
            <a:extLst>
              <a:ext uri="{FF2B5EF4-FFF2-40B4-BE49-F238E27FC236}">
                <a16:creationId xmlns:a16="http://schemas.microsoft.com/office/drawing/2014/main" id="{20295AC5-8A80-6655-F27C-8B6E06080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1" y="870809"/>
            <a:ext cx="5981700" cy="388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B4E1AD6A-EFC2-2380-4B30-14B476647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57821"/>
            <a:ext cx="5897468" cy="399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D52715-30F4-7D24-7844-182C3360656C}"/>
              </a:ext>
            </a:extLst>
          </p:cNvPr>
          <p:cNvSpPr txBox="1"/>
          <p:nvPr/>
        </p:nvSpPr>
        <p:spPr>
          <a:xfrm>
            <a:off x="933061" y="5029200"/>
            <a:ext cx="4814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Calibri (Body)"/>
              </a:rPr>
              <a:t>Many people in the data have insurance costs from 11k to 15k</a:t>
            </a:r>
            <a:endParaRPr lang="en-IN" dirty="0">
              <a:latin typeface="Calibri (Body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29C69F-6763-7E1A-E572-F0F3C431AE9A}"/>
              </a:ext>
            </a:extLst>
          </p:cNvPr>
          <p:cNvSpPr txBox="1"/>
          <p:nvPr/>
        </p:nvSpPr>
        <p:spPr>
          <a:xfrm>
            <a:off x="6820871" y="5028571"/>
            <a:ext cx="4917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i="0" dirty="0">
                <a:effectLst/>
                <a:latin typeface="Calibri (Body)"/>
              </a:rPr>
              <a:t>People aged between 20 - 30 ,40-50,30-40 and 50-60 pay more for insurance, mostly between 11k and 15k</a:t>
            </a:r>
            <a:endParaRPr lang="en-IN" dirty="0">
              <a:latin typeface="Calibri (Body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68C2CE-51A5-EB3B-6CF4-793094974845}"/>
              </a:ext>
            </a:extLst>
          </p:cNvPr>
          <p:cNvSpPr txBox="1"/>
          <p:nvPr/>
        </p:nvSpPr>
        <p:spPr>
          <a:xfrm>
            <a:off x="1670180" y="382556"/>
            <a:ext cx="453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Distribution of different charges categories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52A891-9E2D-0EC6-E884-54E9A79DA263}"/>
              </a:ext>
            </a:extLst>
          </p:cNvPr>
          <p:cNvSpPr txBox="1"/>
          <p:nvPr/>
        </p:nvSpPr>
        <p:spPr>
          <a:xfrm>
            <a:off x="7918190" y="382556"/>
            <a:ext cx="489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Age wise Insurance Charges</a:t>
            </a:r>
          </a:p>
        </p:txBody>
      </p:sp>
    </p:spTree>
    <p:extLst>
      <p:ext uri="{BB962C8B-B14F-4D97-AF65-F5344CB8AC3E}">
        <p14:creationId xmlns:p14="http://schemas.microsoft.com/office/powerpoint/2010/main" val="186318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3A991-682B-4332-10CA-920E1D1F5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FB4C42-DEE9-56D4-14B8-A5A4E17E0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467374"/>
              </p:ext>
            </p:extLst>
          </p:nvPr>
        </p:nvGraphicFramePr>
        <p:xfrm>
          <a:off x="123825" y="142875"/>
          <a:ext cx="11953875" cy="6581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3875">
                  <a:extLst>
                    <a:ext uri="{9D8B030D-6E8A-4147-A177-3AD203B41FA5}">
                      <a16:colId xmlns:a16="http://schemas.microsoft.com/office/drawing/2014/main" val="36466083"/>
                    </a:ext>
                  </a:extLst>
                </a:gridCol>
              </a:tblGrid>
              <a:tr h="658177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pattFill prst="pct5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479110549"/>
                  </a:ext>
                </a:extLst>
              </a:tr>
            </a:tbl>
          </a:graphicData>
        </a:graphic>
      </p:graphicFrame>
      <p:pic>
        <p:nvPicPr>
          <p:cNvPr id="6150" name="Picture 6">
            <a:extLst>
              <a:ext uri="{FF2B5EF4-FFF2-40B4-BE49-F238E27FC236}">
                <a16:creationId xmlns:a16="http://schemas.microsoft.com/office/drawing/2014/main" id="{B54CCE2A-1C98-8E30-9A25-6AB517CB6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86" y="872995"/>
            <a:ext cx="5979349" cy="405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3965A39C-CC21-A269-70A4-86F65B982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316" y="872995"/>
            <a:ext cx="5775488" cy="405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AEEEBF-4F15-3F7F-D52E-66CE5D98FDEB}"/>
              </a:ext>
            </a:extLst>
          </p:cNvPr>
          <p:cNvSpPr txBox="1"/>
          <p:nvPr/>
        </p:nvSpPr>
        <p:spPr>
          <a:xfrm>
            <a:off x="951722" y="5233263"/>
            <a:ext cx="4861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/>
              <a:t>Both Females and males pay insurance mostly between 11k-15k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6A7B2E-9A3C-1054-778D-555FF0008497}"/>
              </a:ext>
            </a:extLst>
          </p:cNvPr>
          <p:cNvSpPr txBox="1"/>
          <p:nvPr/>
        </p:nvSpPr>
        <p:spPr>
          <a:xfrm>
            <a:off x="6783355" y="5233263"/>
            <a:ext cx="4456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Calibri (Body)"/>
              </a:rPr>
              <a:t>People with Obesity level 1 and </a:t>
            </a:r>
            <a:r>
              <a:rPr lang="en-IN" i="0" dirty="0">
                <a:effectLst/>
                <a:latin typeface="Calibri (Body)"/>
              </a:rPr>
              <a:t>Preoperative  health status are pay insurance more between 11k-15k</a:t>
            </a:r>
            <a:endParaRPr lang="en-IN" dirty="0">
              <a:latin typeface="Calibri (Body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EA9F4C-3883-94D5-08CE-5A9E64EC1605}"/>
              </a:ext>
            </a:extLst>
          </p:cNvPr>
          <p:cNvSpPr txBox="1"/>
          <p:nvPr/>
        </p:nvSpPr>
        <p:spPr>
          <a:xfrm>
            <a:off x="1847170" y="397029"/>
            <a:ext cx="3293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Gender wise Insurance Charges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29A3C8-1C9F-4668-D3A7-DDFA96E4E76F}"/>
              </a:ext>
            </a:extLst>
          </p:cNvPr>
          <p:cNvSpPr txBox="1"/>
          <p:nvPr/>
        </p:nvSpPr>
        <p:spPr>
          <a:xfrm>
            <a:off x="6864222" y="39702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Different Health category  wise Insurance Charges</a:t>
            </a:r>
          </a:p>
        </p:txBody>
      </p:sp>
    </p:spTree>
    <p:extLst>
      <p:ext uri="{BB962C8B-B14F-4D97-AF65-F5344CB8AC3E}">
        <p14:creationId xmlns:p14="http://schemas.microsoft.com/office/powerpoint/2010/main" val="2944721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1695-E589-60B1-EF4C-9A822AB20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1AB030-334D-C95D-F3DE-58B1BB6A7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755276"/>
              </p:ext>
            </p:extLst>
          </p:nvPr>
        </p:nvGraphicFramePr>
        <p:xfrm>
          <a:off x="123825" y="142875"/>
          <a:ext cx="11953875" cy="6581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3875">
                  <a:extLst>
                    <a:ext uri="{9D8B030D-6E8A-4147-A177-3AD203B41FA5}">
                      <a16:colId xmlns:a16="http://schemas.microsoft.com/office/drawing/2014/main" val="36466083"/>
                    </a:ext>
                  </a:extLst>
                </a:gridCol>
              </a:tblGrid>
              <a:tr h="658177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pattFill prst="pct5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479110549"/>
                  </a:ext>
                </a:extLst>
              </a:tr>
            </a:tbl>
          </a:graphicData>
        </a:graphic>
      </p:graphicFrame>
      <p:pic>
        <p:nvPicPr>
          <p:cNvPr id="7170" name="Picture 2">
            <a:extLst>
              <a:ext uri="{FF2B5EF4-FFF2-40B4-BE49-F238E27FC236}">
                <a16:creationId xmlns:a16="http://schemas.microsoft.com/office/drawing/2014/main" id="{63F4179C-B9A4-4FC2-BEF6-8D0F058F6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1" y="835673"/>
            <a:ext cx="6221186" cy="421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CEDD3130-A452-0551-4D62-7AC671DCC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487" y="835673"/>
            <a:ext cx="5636694" cy="421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D48317-B47E-B7F5-F4A1-2C2AE95C2062}"/>
              </a:ext>
            </a:extLst>
          </p:cNvPr>
          <p:cNvSpPr txBox="1"/>
          <p:nvPr/>
        </p:nvSpPr>
        <p:spPr>
          <a:xfrm>
            <a:off x="1240971" y="5317151"/>
            <a:ext cx="4758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/>
              <a:t>Non Smoking Peoples are pay more insurance </a:t>
            </a:r>
          </a:p>
          <a:p>
            <a:r>
              <a:rPr lang="en-IN" dirty="0"/>
              <a:t>      between 11k to 15k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557139-E26A-C553-A069-8D9CAF73188C}"/>
              </a:ext>
            </a:extLst>
          </p:cNvPr>
          <p:cNvSpPr txBox="1"/>
          <p:nvPr/>
        </p:nvSpPr>
        <p:spPr>
          <a:xfrm>
            <a:off x="7119451" y="5317151"/>
            <a:ext cx="446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/>
              <a:t>People with BMI Range between 25-30, pay more insurance between 11k – 15k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3A5F83-B4BE-2244-B61C-A565C1696915}"/>
              </a:ext>
            </a:extLst>
          </p:cNvPr>
          <p:cNvSpPr txBox="1"/>
          <p:nvPr/>
        </p:nvSpPr>
        <p:spPr>
          <a:xfrm>
            <a:off x="1644132" y="388187"/>
            <a:ext cx="3952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Smoking status wise Insurance Charges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35D122-75A9-AAB0-A034-29DC121F746B}"/>
              </a:ext>
            </a:extLst>
          </p:cNvPr>
          <p:cNvSpPr txBox="1"/>
          <p:nvPr/>
        </p:nvSpPr>
        <p:spPr>
          <a:xfrm>
            <a:off x="7742076" y="47236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BMI wise Insurance Charges</a:t>
            </a:r>
          </a:p>
        </p:txBody>
      </p:sp>
    </p:spTree>
    <p:extLst>
      <p:ext uri="{BB962C8B-B14F-4D97-AF65-F5344CB8AC3E}">
        <p14:creationId xmlns:p14="http://schemas.microsoft.com/office/powerpoint/2010/main" val="2743607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2C24F-9E3D-8B41-EAF0-669CB18AA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355450-3C95-2B3D-AA2C-6875A2605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652968"/>
              </p:ext>
            </p:extLst>
          </p:nvPr>
        </p:nvGraphicFramePr>
        <p:xfrm>
          <a:off x="123825" y="142875"/>
          <a:ext cx="11953875" cy="6581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3875">
                  <a:extLst>
                    <a:ext uri="{9D8B030D-6E8A-4147-A177-3AD203B41FA5}">
                      <a16:colId xmlns:a16="http://schemas.microsoft.com/office/drawing/2014/main" val="36466083"/>
                    </a:ext>
                  </a:extLst>
                </a:gridCol>
              </a:tblGrid>
              <a:tr h="658177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pattFill prst="pct5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479110549"/>
                  </a:ext>
                </a:extLst>
              </a:tr>
            </a:tbl>
          </a:graphicData>
        </a:graphic>
      </p:graphicFrame>
      <p:pic>
        <p:nvPicPr>
          <p:cNvPr id="8194" name="Picture 2">
            <a:extLst>
              <a:ext uri="{FF2B5EF4-FFF2-40B4-BE49-F238E27FC236}">
                <a16:creationId xmlns:a16="http://schemas.microsoft.com/office/drawing/2014/main" id="{D7E36417-732D-EE32-193C-004009EC7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012955"/>
            <a:ext cx="5972175" cy="404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138E38-091E-B0B7-E7BB-A57EA25B1265}"/>
              </a:ext>
            </a:extLst>
          </p:cNvPr>
          <p:cNvSpPr txBox="1"/>
          <p:nvPr/>
        </p:nvSpPr>
        <p:spPr>
          <a:xfrm>
            <a:off x="1234751" y="5352005"/>
            <a:ext cx="4861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/>
              <a:t>People who don’t have children they pay insurance more between 11k -15k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341AF3A8-A2CA-F65F-D929-A83F1BB3D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311" y="1012955"/>
            <a:ext cx="5286375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CD54D1-5D55-DE21-18F0-F1599B8DCDEE}"/>
              </a:ext>
            </a:extLst>
          </p:cNvPr>
          <p:cNvSpPr txBox="1"/>
          <p:nvPr/>
        </p:nvSpPr>
        <p:spPr>
          <a:xfrm>
            <a:off x="6671386" y="5375042"/>
            <a:ext cx="5187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</a:pPr>
            <a:r>
              <a:rPr lang="en-IN" dirty="0"/>
              <a:t>There is no correlated column in the dataset 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/>
              <a:t>Bmi and age Weak Positive correlation (0.044)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/>
              <a:t>Charges and Age Weak positive correlation(0.041) 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dirty="0"/>
              <a:t>Bmi Charges Weak Negative Correlation (-0.04)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8D9092-1C31-2669-5BA9-8EC2AEBB982E}"/>
              </a:ext>
            </a:extLst>
          </p:cNvPr>
          <p:cNvSpPr txBox="1"/>
          <p:nvPr/>
        </p:nvSpPr>
        <p:spPr>
          <a:xfrm>
            <a:off x="1369269" y="490332"/>
            <a:ext cx="3967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Children count wise Insurance Charges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2C755F-4C67-738A-B442-30F08683F193}"/>
              </a:ext>
            </a:extLst>
          </p:cNvPr>
          <p:cNvSpPr txBox="1"/>
          <p:nvPr/>
        </p:nvSpPr>
        <p:spPr>
          <a:xfrm>
            <a:off x="7606391" y="498999"/>
            <a:ext cx="35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Correlation of the dataset</a:t>
            </a:r>
          </a:p>
        </p:txBody>
      </p:sp>
    </p:spTree>
    <p:extLst>
      <p:ext uri="{BB962C8B-B14F-4D97-AF65-F5344CB8AC3E}">
        <p14:creationId xmlns:p14="http://schemas.microsoft.com/office/powerpoint/2010/main" val="3127400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635</Words>
  <Application>Microsoft Office PowerPoint</Application>
  <PresentationFormat>Widescreen</PresentationFormat>
  <Paragraphs>144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Bahnschrift</vt:lpstr>
      <vt:lpstr>Baskerville Old Face</vt:lpstr>
      <vt:lpstr>Calibri</vt:lpstr>
      <vt:lpstr>Calibri (Body)</vt:lpstr>
      <vt:lpstr>Calibri Light</vt:lpstr>
      <vt:lpstr>Corbel (Headings)</vt:lpstr>
      <vt:lpstr>Wingdings</vt:lpstr>
      <vt:lpstr>Office Theme</vt:lpstr>
      <vt:lpstr>PREDICTION OF INSURANCE PREMIUM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 Korachgaon</dc:creator>
  <cp:lastModifiedBy>Vinod Korachgaon</cp:lastModifiedBy>
  <cp:revision>2</cp:revision>
  <dcterms:created xsi:type="dcterms:W3CDTF">2024-03-03T19:25:52Z</dcterms:created>
  <dcterms:modified xsi:type="dcterms:W3CDTF">2024-03-23T12:54:21Z</dcterms:modified>
</cp:coreProperties>
</file>