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7" r:id="rId4"/>
    <p:sldId id="286" r:id="rId5"/>
    <p:sldId id="285" r:id="rId6"/>
    <p:sldId id="263" r:id="rId7"/>
    <p:sldId id="283" r:id="rId8"/>
    <p:sldId id="282" r:id="rId9"/>
    <p:sldId id="262" r:id="rId10"/>
    <p:sldId id="292" r:id="rId11"/>
    <p:sldId id="289" r:id="rId12"/>
    <p:sldId id="291" r:id="rId13"/>
    <p:sldId id="29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F52B"/>
    <a:srgbClr val="1E00FA"/>
    <a:srgbClr val="180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BC8F4-189C-4756-9D9A-53588C5BC274}" v="1156" dt="2024-03-23T12:48:2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A6FF-17FB-F4B4-80F2-78BD61C7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1F855-58AC-A715-897B-D6CD8860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F3AC-BA46-9308-9045-BA48AC31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CF0D-11F4-852C-3CE6-43151553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DAF4-BB21-5EAB-CC7B-69E50E4D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195F-EEC3-C50B-2500-7D6F52BF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FB9B-F20B-DFD2-3563-A4F929437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38B3-228E-2BE0-8969-A9CE0195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6167-3E51-E0C6-7BF5-A574EC30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AEEC-F8C2-6571-84CE-8F67EC3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2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8412C-81C8-7007-D2E7-92AEF9AC4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BD592-2F2B-5072-E648-04B70C88A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A93E-CDD6-0A2C-9D26-6E544E53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B2605-8DA1-B9E6-7563-E46AE84A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5CF9-0E99-A9DF-569A-7FFEC33A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3955-AD7C-A180-A866-A9A0DD9E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48B5-5D36-A01C-02DA-F482586B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971C-9C82-6267-3AFB-2E49762F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770D-F924-80B5-FFB7-A49C0829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3C0F5-2A55-2604-088F-69B87C7F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0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84FD-1F22-0BE1-6E80-8BBA18CD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4713-3062-8A50-24AA-41F36C66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1AE2-654C-72C7-2CBF-4ABE471D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D35F-E9A3-9128-22DB-170A8B07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8131-10A4-EB26-6160-633D7E20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0FAA-0396-64D3-3915-6116B30C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0D22-F43E-F1C2-BE02-CCAB43816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174AA-3C95-095C-AC80-B65E9582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A38AE-6326-D9DB-60F3-63EC78CA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67E9-F6CF-15AC-DFFC-2006420E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1D857-F792-0CB6-CEF6-7EC3BAD5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1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CC6-7982-AB13-F375-B687A43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78B42-AF45-145C-22E6-AB1C6ED8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45B0F-D8E4-25A0-D48C-8935E58D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EA592-B0BD-0BA5-F6B9-5CAB3B9C1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F628B-A3A8-D65A-A89C-FB63BF342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5EC6F-059B-4F70-38B6-6E8EC880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8FD94-9EAB-5D8D-FB76-0EDA9835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38577-9531-5438-4CF3-1FEB589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7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1218-D48B-E672-DA40-46FA9862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98C09-F03C-7EB2-6B6F-590DA30F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EFE22-9478-2D6E-0C22-0C2ECCFA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FADB9-B869-DD57-22D7-8F86E293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C7325-8F6F-7463-DA8C-D571D3A3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96D7B-C6B1-8C26-3AE7-460BFDD0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9A33B-F53A-E4C1-3E06-AC84535C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2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FF48-8BFC-06E4-13E8-629B25E6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BD9D-319D-A02A-646A-9C4FE627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2C97D-2136-B495-94DC-63C701003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E1F86-2B56-5481-DFEE-E04A04FC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89A29-6F18-0C85-DAB2-B5875AA6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4001-751C-2B13-1134-84304E98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6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67B8-9D01-6ED5-0B8E-0D28F964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6B85-4F95-D966-D13E-90B0E237F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EC8A2-6E4F-9E4F-7B61-F3BBD750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0688-8C10-7E7B-FF11-0CA2FA8C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02D1-BBBA-662A-32DA-0E51BA83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CCC3E-49D5-69D1-3946-865AF3E5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833CA-AE89-1A77-468F-A88D26CB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3BA8-FE73-902A-87DC-80CF7349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AC02B-A090-F195-8537-7351A6B04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5005-38AB-439B-83E7-BF54F4B4601E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85BB-6E92-1334-1990-6F18EEB1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4F81-6535-36A1-CC61-F10585238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D53A-B48F-4049-8F38-945AE450DB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BAEFB-6364-3B2D-902B-C8F2D00E445E}"/>
              </a:ext>
            </a:extLst>
          </p:cNvPr>
          <p:cNvSpPr/>
          <p:nvPr/>
        </p:nvSpPr>
        <p:spPr>
          <a:xfrm>
            <a:off x="114300" y="109537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8A3505-3A4B-36DB-39CE-52C82B37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88963"/>
            <a:ext cx="9144000" cy="23876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Employee Segmentation on Absenteeism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2B9D65-5B85-A70F-9B4D-4895DD675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40485"/>
              </p:ext>
            </p:extLst>
          </p:nvPr>
        </p:nvGraphicFramePr>
        <p:xfrm>
          <a:off x="2952748" y="3708717"/>
          <a:ext cx="62865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1">
                  <a:extLst>
                    <a:ext uri="{9D8B030D-6E8A-4147-A177-3AD203B41FA5}">
                      <a16:colId xmlns:a16="http://schemas.microsoft.com/office/drawing/2014/main" val="1314196520"/>
                    </a:ext>
                  </a:extLst>
                </a:gridCol>
              </a:tblGrid>
              <a:tr h="23876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Presented by : Vinod A. Korachgaon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Batch : 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DA172S17+ML22S2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Client : Komilla Bhatia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Date : 01-03-2024</a:t>
                      </a:r>
                    </a:p>
                    <a:p>
                      <a:pPr algn="ctr"/>
                      <a:endParaRPr lang="en-IN" dirty="0">
                        <a:latin typeface="Corbel (Headings)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pattFill prst="pct5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8473846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7FE53-3D2D-D2B4-A217-19ADD3A63D5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14300" y="3429000"/>
            <a:ext cx="11963400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9AFB4-CD85-E637-D911-6B032D18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72F88-3825-1806-531D-139B6CB2F10A}"/>
              </a:ext>
            </a:extLst>
          </p:cNvPr>
          <p:cNvSpPr/>
          <p:nvPr/>
        </p:nvSpPr>
        <p:spPr>
          <a:xfrm>
            <a:off x="114300" y="98854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8CBF16-E13D-4679-5EF2-DF297326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4" y="225708"/>
            <a:ext cx="9209315" cy="58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F90C54-717C-C26E-90C9-18E7CC57345F}"/>
              </a:ext>
            </a:extLst>
          </p:cNvPr>
          <p:cNvSpPr/>
          <p:nvPr/>
        </p:nvSpPr>
        <p:spPr>
          <a:xfrm>
            <a:off x="602602" y="6020178"/>
            <a:ext cx="10024966" cy="717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AD933-F680-6DED-1D6F-1BCB624903A0}"/>
              </a:ext>
            </a:extLst>
          </p:cNvPr>
          <p:cNvSpPr txBox="1"/>
          <p:nvPr/>
        </p:nvSpPr>
        <p:spPr>
          <a:xfrm>
            <a:off x="2184577" y="6052227"/>
            <a:ext cx="70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Weight and body mass index are Strongly correlated with each other (0.9)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C7B9A0-3EF6-DABC-C2D5-ECE4F5D61CE8}"/>
              </a:ext>
            </a:extLst>
          </p:cNvPr>
          <p:cNvSpPr/>
          <p:nvPr/>
        </p:nvSpPr>
        <p:spPr>
          <a:xfrm>
            <a:off x="10152095" y="1399292"/>
            <a:ext cx="1662306" cy="2388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86517-C059-DA3F-1634-3579AD349AC3}"/>
              </a:ext>
            </a:extLst>
          </p:cNvPr>
          <p:cNvSpPr txBox="1"/>
          <p:nvPr/>
        </p:nvSpPr>
        <p:spPr>
          <a:xfrm>
            <a:off x="10398191" y="1609361"/>
            <a:ext cx="13156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alibri (Body)."/>
              </a:rPr>
              <a:t>Correlation shows how two things are connected with each other</a:t>
            </a:r>
            <a:endParaRPr lang="en-IN" b="1" dirty="0">
              <a:latin typeface="Calibri (Body)."/>
            </a:endParaRPr>
          </a:p>
          <a:p>
            <a:endParaRPr lang="en-IN" sz="1600" dirty="0">
              <a:latin typeface="Calibri (Body)."/>
            </a:endParaRPr>
          </a:p>
        </p:txBody>
      </p:sp>
    </p:spTree>
    <p:extLst>
      <p:ext uri="{BB962C8B-B14F-4D97-AF65-F5344CB8AC3E}">
        <p14:creationId xmlns:p14="http://schemas.microsoft.com/office/powerpoint/2010/main" val="105714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A9B69-6F81-B025-7B00-B2A5403D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9D203C-9C6E-A061-8DF7-6379FC3EAFAA}"/>
              </a:ext>
            </a:extLst>
          </p:cNvPr>
          <p:cNvSpPr/>
          <p:nvPr/>
        </p:nvSpPr>
        <p:spPr>
          <a:xfrm>
            <a:off x="0" y="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6458C-E93A-8CD3-8DA9-801719CCE424}"/>
              </a:ext>
            </a:extLst>
          </p:cNvPr>
          <p:cNvSpPr txBox="1"/>
          <p:nvPr/>
        </p:nvSpPr>
        <p:spPr>
          <a:xfrm>
            <a:off x="3378459" y="73892"/>
            <a:ext cx="520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Absenteeism Time and Reasons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1D0791D-94B6-8FAB-0F41-FDA61E4F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5" y="460868"/>
            <a:ext cx="7650675" cy="53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25492D-A064-0F40-A32B-F8F99381BC5A}"/>
              </a:ext>
            </a:extLst>
          </p:cNvPr>
          <p:cNvSpPr txBox="1"/>
          <p:nvPr/>
        </p:nvSpPr>
        <p:spPr>
          <a:xfrm>
            <a:off x="3546742" y="2795122"/>
            <a:ext cx="2575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49994A1-279D-AEB1-4FE5-C8E4F2E1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88332"/>
              </p:ext>
            </p:extLst>
          </p:nvPr>
        </p:nvGraphicFramePr>
        <p:xfrm>
          <a:off x="8518849" y="737944"/>
          <a:ext cx="330396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965">
                  <a:extLst>
                    <a:ext uri="{9D8B030D-6E8A-4147-A177-3AD203B41FA5}">
                      <a16:colId xmlns:a16="http://schemas.microsoft.com/office/drawing/2014/main" val="695718793"/>
                    </a:ext>
                  </a:extLst>
                </a:gridCol>
              </a:tblGrid>
              <a:tr h="4636489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Calibri (Body)"/>
                        </a:rPr>
                        <a:t>Top 5 Reasons for</a:t>
                      </a:r>
                    </a:p>
                    <a:p>
                      <a:pPr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Calibri (Body)"/>
                        </a:rPr>
                        <a:t>      Absenteeism :</a:t>
                      </a:r>
                    </a:p>
                    <a:p>
                      <a:pPr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Calibri (Body)"/>
                        </a:rPr>
                        <a:t>1] Medical Consultation</a:t>
                      </a:r>
                    </a:p>
                    <a:p>
                      <a:pPr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Calibri (Body)"/>
                        </a:rPr>
                        <a:t>2]Dental Consultation</a:t>
                      </a:r>
                    </a:p>
                    <a:p>
                      <a:pPr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Calibri (Body)"/>
                        </a:rPr>
                        <a:t>3]Diseases of the muscles</a:t>
                      </a:r>
                    </a:p>
                    <a:p>
                      <a:pPr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Calibri (Body)"/>
                        </a:rPr>
                        <a:t>4] Physiotherapy</a:t>
                      </a:r>
                    </a:p>
                    <a:p>
                      <a:pPr>
                        <a:buClr>
                          <a:schemeClr val="accent2">
                            <a:lumMod val="60000"/>
                            <a:lumOff val="40000"/>
                          </a:schemeClr>
                        </a:buClr>
                      </a:pPr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Calibri (Body)"/>
                        </a:rPr>
                        <a:t>5] Reason not Specified </a:t>
                      </a:r>
                    </a:p>
                    <a:p>
                      <a:endParaRPr lang="en-IN" sz="1600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Green and Yellow segments: 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      Less absenteeism   (0-20 hours).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öhne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Purple segment: Moderate absenteeism (20-60 hours) - 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Send awareness mail.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öhne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Red segment: High absenteeism (80-120 hours) - 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Take action on employees.</a:t>
                      </a:r>
                    </a:p>
                    <a:p>
                      <a:endParaRPr lang="en-IN" sz="1400" dirty="0"/>
                    </a:p>
                    <a:p>
                      <a:endParaRPr lang="en-IN" sz="1400" b="0" dirty="0">
                        <a:solidFill>
                          <a:schemeClr val="tx1"/>
                        </a:solidFill>
                        <a:latin typeface="Calibri (Body)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40283"/>
                  </a:ext>
                </a:extLst>
              </a:tr>
            </a:tbl>
          </a:graphicData>
        </a:graphic>
      </p:graphicFrame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FF6B539-BAA2-32BE-5F7C-757B45F0F99D}"/>
              </a:ext>
            </a:extLst>
          </p:cNvPr>
          <p:cNvSpPr/>
          <p:nvPr/>
        </p:nvSpPr>
        <p:spPr>
          <a:xfrm>
            <a:off x="8584941" y="2719009"/>
            <a:ext cx="289249" cy="221401"/>
          </a:xfrm>
          <a:prstGeom prst="triangle">
            <a:avLst/>
          </a:prstGeom>
          <a:solidFill>
            <a:srgbClr val="35F5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C5D515F-1553-1DCD-96BA-54E6C5731F24}"/>
              </a:ext>
            </a:extLst>
          </p:cNvPr>
          <p:cNvSpPr/>
          <p:nvPr/>
        </p:nvSpPr>
        <p:spPr>
          <a:xfrm>
            <a:off x="8560055" y="3456953"/>
            <a:ext cx="289249" cy="221401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D97A78B-415F-EA8A-5ECC-A15AB9A116A1}"/>
              </a:ext>
            </a:extLst>
          </p:cNvPr>
          <p:cNvSpPr/>
          <p:nvPr/>
        </p:nvSpPr>
        <p:spPr>
          <a:xfrm>
            <a:off x="8560054" y="4416298"/>
            <a:ext cx="289249" cy="22140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557702-E280-474D-55A3-C75B4A3175DC}"/>
              </a:ext>
            </a:extLst>
          </p:cNvPr>
          <p:cNvSpPr/>
          <p:nvPr/>
        </p:nvSpPr>
        <p:spPr>
          <a:xfrm>
            <a:off x="11470431" y="2724588"/>
            <a:ext cx="289249" cy="221401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28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4E156-4C21-D2CC-E298-85F252F7C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B5DA34-72E2-FE5B-B65B-300E01E63032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2FA3BE-05D5-9725-978E-FAC7B97E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004482"/>
              </p:ext>
            </p:extLst>
          </p:nvPr>
        </p:nvGraphicFramePr>
        <p:xfrm>
          <a:off x="889519" y="876648"/>
          <a:ext cx="10412962" cy="5108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2962">
                  <a:extLst>
                    <a:ext uri="{9D8B030D-6E8A-4147-A177-3AD203B41FA5}">
                      <a16:colId xmlns:a16="http://schemas.microsoft.com/office/drawing/2014/main" val="429169708"/>
                    </a:ext>
                  </a:extLst>
                </a:gridCol>
              </a:tblGrid>
              <a:tr h="510851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49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D56E1D-20FA-84D9-DA9C-2D8DCA63F633}"/>
              </a:ext>
            </a:extLst>
          </p:cNvPr>
          <p:cNvSpPr txBox="1"/>
          <p:nvPr/>
        </p:nvSpPr>
        <p:spPr>
          <a:xfrm>
            <a:off x="1408144" y="1889706"/>
            <a:ext cx="969295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Used 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Principal Component Analysis For Dimensionality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R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eduction technique</a:t>
            </a:r>
          </a:p>
          <a:p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Using PCA, we reduced the dimension of the data with minimal information loss.5%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  <a:p>
            <a:endParaRPr lang="en-IN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 (Body)"/>
            </a:endParaRPr>
          </a:p>
          <a:p>
            <a:endParaRPr lang="en-IN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 (Body)"/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Algorithms                            silhouette score                          Performance 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KMeans                                  41%                                      Giving labels with no outliers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Agglomerative                       42%                                      Giving labels with no outliers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DBSCAN                                  30%                                      Giving  labels with too many outliers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94C73-FEF7-5E60-74AA-AC5C7E0286A0}"/>
              </a:ext>
            </a:extLst>
          </p:cNvPr>
          <p:cNvSpPr txBox="1"/>
          <p:nvPr/>
        </p:nvSpPr>
        <p:spPr>
          <a:xfrm>
            <a:off x="4902850" y="872841"/>
            <a:ext cx="515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602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5FF17-AC15-CAB5-5C62-EF0BAA4F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05473-A40B-2906-0FD0-82CF730C47D4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ECC48-C8AB-EA20-5A9E-CA26954C0A5F}"/>
              </a:ext>
            </a:extLst>
          </p:cNvPr>
          <p:cNvSpPr/>
          <p:nvPr/>
        </p:nvSpPr>
        <p:spPr>
          <a:xfrm>
            <a:off x="280698" y="370840"/>
            <a:ext cx="1352158" cy="6051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06FA5-29A4-E555-9885-62CC28B6E965}"/>
              </a:ext>
            </a:extLst>
          </p:cNvPr>
          <p:cNvSpPr txBox="1"/>
          <p:nvPr/>
        </p:nvSpPr>
        <p:spPr>
          <a:xfrm>
            <a:off x="732842" y="272821"/>
            <a:ext cx="44786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</a:t>
            </a:r>
          </a:p>
          <a:p>
            <a:r>
              <a:rPr lang="en-IN" sz="4000" b="1" dirty="0"/>
              <a:t>O</a:t>
            </a:r>
          </a:p>
          <a:p>
            <a:r>
              <a:rPr lang="en-IN" sz="4000" b="1" dirty="0"/>
              <a:t>N</a:t>
            </a:r>
          </a:p>
          <a:p>
            <a:r>
              <a:rPr lang="en-IN" sz="4000" b="1" dirty="0"/>
              <a:t>C</a:t>
            </a:r>
          </a:p>
          <a:p>
            <a:r>
              <a:rPr lang="en-IN" sz="4000" b="1" dirty="0"/>
              <a:t>L</a:t>
            </a:r>
          </a:p>
          <a:p>
            <a:r>
              <a:rPr lang="en-IN" sz="4000" b="1" dirty="0"/>
              <a:t>U</a:t>
            </a:r>
          </a:p>
          <a:p>
            <a:r>
              <a:rPr lang="en-IN" sz="4000" b="1" dirty="0"/>
              <a:t>S</a:t>
            </a:r>
          </a:p>
          <a:p>
            <a:r>
              <a:rPr lang="en-IN" sz="4000" b="1" dirty="0"/>
              <a:t>I</a:t>
            </a:r>
          </a:p>
          <a:p>
            <a:r>
              <a:rPr lang="en-IN" sz="4000" b="1" dirty="0"/>
              <a:t>O</a:t>
            </a:r>
          </a:p>
          <a:p>
            <a:r>
              <a:rPr lang="en-IN" sz="4000" b="1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C8EC9-CF63-6124-5410-7FADC1D765B8}"/>
              </a:ext>
            </a:extLst>
          </p:cNvPr>
          <p:cNvSpPr txBox="1"/>
          <p:nvPr/>
        </p:nvSpPr>
        <p:spPr>
          <a:xfrm>
            <a:off x="1799253" y="256393"/>
            <a:ext cx="1080484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libri (Body)."/>
              </a:rPr>
              <a:t>Top 5 Reasons for Absenteeism 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1] Medical Consultation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2]Dental Consultation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3]Diseases of the muscles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4] Physiotherapy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5] Reason not Specified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dirty="0">
                <a:latin typeface="Calibri (Body)."/>
              </a:rPr>
              <a:t>    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b="1" dirty="0">
                <a:latin typeface="Calibri (Body)."/>
              </a:rPr>
              <a:t>      Top 5 Employees Based on highest Absenteeism Time in hours 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1] EMP ID : 3 ,Ratio - 13.7 % , Absenteeism Time -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."/>
              </a:rPr>
              <a:t>415 hours ,Top Reason –Laboratory examination </a:t>
            </a:r>
            <a:endParaRPr lang="en-IN" sz="1600" dirty="0">
              <a:solidFill>
                <a:srgbClr val="000000"/>
              </a:solidFill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latin typeface="Calibri (Body)."/>
              </a:rPr>
              <a:t>2] </a:t>
            </a:r>
            <a:r>
              <a:rPr lang="en-IN" sz="1600" dirty="0">
                <a:latin typeface="Calibri (Body).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Calibri (Body)."/>
              </a:rPr>
              <a:t> ID : 28 ,</a:t>
            </a:r>
            <a:r>
              <a:rPr lang="en-IN" sz="1600" dirty="0">
                <a:latin typeface="Calibri (Body)."/>
              </a:rPr>
              <a:t>Ratio -10.8% , Absenteeism Time -  327 hours,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."/>
              </a:rPr>
              <a:t> Top Reason - Medical consultation</a:t>
            </a:r>
            <a:endParaRPr lang="en-IN" sz="1600" dirty="0"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3] EMP  ID :  34 ,Ratio -7.1% , Absenteeism Time – 217 hours,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."/>
              </a:rPr>
              <a:t> Top Reason - Dental consultation</a:t>
            </a:r>
            <a:endParaRPr lang="en-IN" sz="1600" dirty="0"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4] EMP  ID : 11 ,Ratio – 6.6% , Absenteeism Time  –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."/>
              </a:rPr>
              <a:t>201 hours, Top Reason - Injury, poisoning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latin typeface="Calibri (Body)."/>
              </a:rPr>
              <a:t>5] </a:t>
            </a:r>
            <a:r>
              <a:rPr lang="en-IN" sz="1600" dirty="0">
                <a:latin typeface="Calibri (Body)."/>
              </a:rPr>
              <a:t>EMP </a:t>
            </a:r>
            <a:r>
              <a:rPr lang="en-IN" sz="1600" dirty="0">
                <a:solidFill>
                  <a:srgbClr val="000000"/>
                </a:solidFill>
                <a:latin typeface="Calibri (Body)."/>
              </a:rPr>
              <a:t>ID : 20 ,Ratio-5.4%,Absenteeism </a:t>
            </a:r>
            <a:r>
              <a:rPr lang="en-IN" sz="1600" dirty="0">
                <a:latin typeface="Calibri (Body)."/>
              </a:rPr>
              <a:t>Time </a:t>
            </a:r>
            <a:r>
              <a:rPr lang="en-IN" sz="1600" dirty="0">
                <a:solidFill>
                  <a:srgbClr val="000000"/>
                </a:solidFill>
                <a:latin typeface="Calibri (Body)."/>
              </a:rPr>
              <a:t>-164 hours,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."/>
              </a:rPr>
              <a:t> Top Reason - medical consultation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1600" b="0" i="0" dirty="0">
              <a:solidFill>
                <a:srgbClr val="000000"/>
              </a:solidFill>
              <a:effectLst/>
              <a:latin typeface="Calibri (Body).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b="1" dirty="0">
                <a:solidFill>
                  <a:srgbClr val="000000"/>
                </a:solidFill>
                <a:latin typeface="Calibri (Body)."/>
              </a:rPr>
              <a:t>      Unjustified Absenteeism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1] EMP ID : 5 ,Ratio – 0.6% % , Absenteeism Time -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."/>
              </a:rPr>
              <a:t>55 hours </a:t>
            </a:r>
            <a:endParaRPr lang="en-IN" sz="1600" dirty="0">
              <a:solidFill>
                <a:srgbClr val="000000"/>
              </a:solidFill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latin typeface="Calibri (Body)."/>
              </a:rPr>
              <a:t>2] </a:t>
            </a:r>
            <a:r>
              <a:rPr lang="en-IN" sz="1600" dirty="0">
                <a:latin typeface="Calibri (Body).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Calibri (Body)."/>
              </a:rPr>
              <a:t> ID : 11 ,</a:t>
            </a:r>
            <a:r>
              <a:rPr lang="en-IN" sz="1600" dirty="0">
                <a:latin typeface="Calibri (Body)."/>
              </a:rPr>
              <a:t>Ratio -0.4% , Absenteeism Time -  30 hours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."/>
              </a:rPr>
              <a:t>3] EMP  ID :  36 ,Ratio -0.1% , Absenteeism Time – 16 hours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1600" dirty="0">
              <a:latin typeface="Calibri (Body).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dirty="0">
                <a:latin typeface="Calibri (Body)."/>
              </a:rPr>
              <a:t>      </a:t>
            </a:r>
            <a:r>
              <a:rPr lang="en-IN" sz="1600" b="1" dirty="0">
                <a:latin typeface="Calibri (Body)."/>
              </a:rPr>
              <a:t>Report to the Management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libri (Body)."/>
              </a:rPr>
              <a:t>2% of the Employees have been absent for more than 90 hours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b="1" dirty="0">
                <a:solidFill>
                  <a:srgbClr val="000000"/>
                </a:solidFill>
                <a:latin typeface="Calibri (Body)."/>
              </a:rPr>
              <a:t>      </a:t>
            </a:r>
            <a:r>
              <a:rPr lang="en-IN" sz="1600" b="1" dirty="0">
                <a:solidFill>
                  <a:srgbClr val="FF0000"/>
                </a:solidFill>
                <a:latin typeface="Calibri (Body)."/>
              </a:rPr>
              <a:t>Fire Employees </a:t>
            </a:r>
            <a:r>
              <a:rPr lang="en-IN" sz="1600" b="1" dirty="0">
                <a:solidFill>
                  <a:srgbClr val="000000"/>
                </a:solidFill>
                <a:latin typeface="Calibri (Body)."/>
              </a:rPr>
              <a:t>: ID : 3 and 5 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0000"/>
                </a:solidFill>
                <a:latin typeface="Calibri (Body)."/>
              </a:rPr>
              <a:t>Make sure management received leave proof from the employees (id : 28,34,11,20) if they are given then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b="1" dirty="0">
                <a:solidFill>
                  <a:srgbClr val="000000"/>
                </a:solidFill>
                <a:latin typeface="Calibri (Body)."/>
              </a:rPr>
              <a:t>      Send a alert mail to the employees that, 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."/>
              </a:rPr>
              <a:t>frequently absent during work hours, impacting daily progress</a:t>
            </a:r>
            <a:r>
              <a:rPr lang="en-IN" sz="1600" b="1" i="0" dirty="0">
                <a:solidFill>
                  <a:srgbClr val="000000"/>
                </a:solidFill>
                <a:effectLst/>
                <a:latin typeface="Calibri (Body)."/>
              </a:rPr>
              <a:t>.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Calibri (Body)."/>
              </a:rPr>
              <a:t>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1600" dirty="0">
                <a:solidFill>
                  <a:srgbClr val="ECECEC"/>
                </a:solidFill>
                <a:latin typeface="Calibri (Body)."/>
              </a:rPr>
              <a:t>      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."/>
              </a:rPr>
              <a:t>Please be present in the office .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Calibri (Body)."/>
              </a:rPr>
              <a:t> 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."/>
              </a:rPr>
              <a:t>If proof is not submitted, send a warning that repetition may result in termination</a:t>
            </a:r>
            <a:r>
              <a:rPr lang="en-US" sz="1600" b="0" i="0" dirty="0">
                <a:solidFill>
                  <a:srgbClr val="ECECEC"/>
                </a:solidFill>
                <a:effectLst/>
                <a:latin typeface="Calibri (Body)."/>
              </a:rPr>
              <a:t>.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."/>
              </a:rPr>
              <a:t>.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0000"/>
                </a:solidFill>
                <a:latin typeface="Calibri (Body)."/>
              </a:rPr>
              <a:t>For Emp ID :  11,36 , 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."/>
              </a:rPr>
              <a:t>Tell employee 11,36 to get permission before taking leave and show proof for why.</a:t>
            </a:r>
            <a:endParaRPr lang="en-IN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1600" b="1" dirty="0">
              <a:solidFill>
                <a:srgbClr val="000000"/>
              </a:solidFill>
              <a:latin typeface="Calibri (Body).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IN" sz="1600" b="1" dirty="0">
              <a:solidFill>
                <a:srgbClr val="000000"/>
              </a:solidFill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1600" b="1" dirty="0"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 (Body).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  <a:latin typeface="Calibri (Body)."/>
            </a:endParaRPr>
          </a:p>
          <a:p>
            <a:endParaRPr lang="en-IN" sz="1600" dirty="0">
              <a:latin typeface="Calibri (Body)."/>
            </a:endParaRPr>
          </a:p>
        </p:txBody>
      </p:sp>
    </p:spTree>
    <p:extLst>
      <p:ext uri="{BB962C8B-B14F-4D97-AF65-F5344CB8AC3E}">
        <p14:creationId xmlns:p14="http://schemas.microsoft.com/office/powerpoint/2010/main" val="902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927684-8DFD-63A8-C6BE-74268539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E02F-183B-D539-AF87-15C4FC3F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4F9DAA-D87B-B4BD-CFAE-E001AA85E663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90EA0B7-C440-D397-6CC8-2C3D0CF69AFD}"/>
              </a:ext>
            </a:extLst>
          </p:cNvPr>
          <p:cNvSpPr txBox="1">
            <a:spLocks/>
          </p:cNvSpPr>
          <p:nvPr/>
        </p:nvSpPr>
        <p:spPr>
          <a:xfrm>
            <a:off x="1009650" y="3041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75915-4992-4474-FEA3-D33F22B88861}"/>
              </a:ext>
            </a:extLst>
          </p:cNvPr>
          <p:cNvSpPr txBox="1"/>
          <p:nvPr/>
        </p:nvSpPr>
        <p:spPr>
          <a:xfrm>
            <a:off x="804862" y="114300"/>
            <a:ext cx="10582276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4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</a:b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Probl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em</a:t>
            </a: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 Statement: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SzPct val="96000"/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Some employees are frequently absent during work hours, impacting daily progress. 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  <a:p>
            <a:r>
              <a:rPr lang="en-IN" sz="3600" b="1" dirty="0">
                <a:latin typeface="Calibri (Body)"/>
              </a:rPr>
              <a:t>Objective :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Calibri (Body)"/>
              </a:rPr>
              <a:t>Analyze and create employee clusters to identify and address the main contributors to absenteeism.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800" dirty="0"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3600" b="1" dirty="0">
                <a:latin typeface="Calibri (Body)"/>
              </a:rPr>
              <a:t>Description of the Dataset : 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 (Body)"/>
              </a:rPr>
              <a:t>The Absenteeism dataset has 706 rows and 23 columns . It provides information on reasons for absence , month of absence ,day of the week, seasons, age, work load , transportation expenses, distance from residence to work , service time , hit target, absenteeism time in hours , weight , bmi , social drinker , social smoker.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3600" dirty="0"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800" b="0" i="0" dirty="0">
              <a:effectLst/>
              <a:latin typeface="Calibri (Body)"/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sz="2800" dirty="0">
              <a:latin typeface="Calibri (Body)"/>
            </a:endParaRPr>
          </a:p>
          <a:p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 (Body)"/>
            </a:endParaRPr>
          </a:p>
          <a:p>
            <a:endParaRPr lang="en-US" sz="4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 (Body)"/>
            </a:endParaRPr>
          </a:p>
          <a:p>
            <a:br>
              <a:rPr lang="en-US" sz="4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</a:br>
            <a:br>
              <a:rPr lang="en-US" sz="4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</a:br>
            <a:r>
              <a:rPr lang="en-US" sz="4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	</a:t>
            </a:r>
            <a:endParaRPr lang="en-IN" sz="4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2447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0A7A-1434-F410-6F32-0398DC88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3ABDC-6402-3653-98BD-7CA6C9640692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25EA0-142C-DFE1-D02B-1369F8462F2A}"/>
              </a:ext>
            </a:extLst>
          </p:cNvPr>
          <p:cNvSpPr/>
          <p:nvPr/>
        </p:nvSpPr>
        <p:spPr>
          <a:xfrm>
            <a:off x="893407" y="4742389"/>
            <a:ext cx="10536593" cy="1863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C9FD1D-B37C-D548-C1AF-78EC0EE1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4" y="855827"/>
            <a:ext cx="3892422" cy="384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713E56B-374A-68B7-D1C2-8519FD47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90" y="842254"/>
            <a:ext cx="3936329" cy="389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A7819BDF-5659-DD87-010B-B37E3BAC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413" y="855827"/>
            <a:ext cx="3795948" cy="37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8C457-5B7B-8891-46FE-339712C4336B}"/>
              </a:ext>
            </a:extLst>
          </p:cNvPr>
          <p:cNvSpPr txBox="1"/>
          <p:nvPr/>
        </p:nvSpPr>
        <p:spPr>
          <a:xfrm>
            <a:off x="3498980" y="251926"/>
            <a:ext cx="102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 (Body)"/>
              </a:rPr>
              <a:t>Ratio of social drinker , smoker  and Disciplinary Failure</a:t>
            </a:r>
          </a:p>
          <a:p>
            <a:endParaRPr lang="en-IN" b="1" dirty="0">
              <a:latin typeface="Calibri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C50BB-A770-692F-9BC8-A990EFBAE306}"/>
              </a:ext>
            </a:extLst>
          </p:cNvPr>
          <p:cNvSpPr txBox="1"/>
          <p:nvPr/>
        </p:nvSpPr>
        <p:spPr>
          <a:xfrm>
            <a:off x="4486249" y="4826748"/>
            <a:ext cx="3774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Social Drinkers are more </a:t>
            </a:r>
            <a:r>
              <a:rPr lang="en-IN" b="1" dirty="0">
                <a:latin typeface="Calibri (Body)"/>
              </a:rPr>
              <a:t>56.5%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Social Smokers are </a:t>
            </a:r>
            <a:r>
              <a:rPr lang="en-IN" b="1" dirty="0">
                <a:latin typeface="Calibri (Body)"/>
              </a:rPr>
              <a:t>7.6%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Disciplinary Failures are </a:t>
            </a:r>
            <a:r>
              <a:rPr lang="en-IN" b="1" dirty="0">
                <a:latin typeface="Calibri (Body)"/>
              </a:rPr>
              <a:t>5.7%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46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230B6-1B83-6A85-7F91-C5312306F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A7697-B746-C8B5-2175-84D7257EB18A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65D25-853B-692B-D15E-AC35CC653CF4}"/>
              </a:ext>
            </a:extLst>
          </p:cNvPr>
          <p:cNvSpPr/>
          <p:nvPr/>
        </p:nvSpPr>
        <p:spPr>
          <a:xfrm>
            <a:off x="846754" y="5129212"/>
            <a:ext cx="10565457" cy="1516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A654E5-41A0-D86D-61A3-3647E190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63530"/>
            <a:ext cx="59245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24EE0CD-BB74-B71E-2796-8470430B3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617521"/>
            <a:ext cx="60102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CA4975-E5BA-FE8D-0E0D-B421CA388041}"/>
              </a:ext>
            </a:extLst>
          </p:cNvPr>
          <p:cNvSpPr txBox="1"/>
          <p:nvPr/>
        </p:nvSpPr>
        <p:spPr>
          <a:xfrm>
            <a:off x="2341985" y="215090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the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3C27B-BF65-C023-986C-11C6B093C089}"/>
              </a:ext>
            </a:extLst>
          </p:cNvPr>
          <p:cNvSpPr txBox="1"/>
          <p:nvPr/>
        </p:nvSpPr>
        <p:spPr>
          <a:xfrm>
            <a:off x="6540758" y="219053"/>
            <a:ext cx="57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Distribution of the Employee Distance from Residence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CAEC6-D164-C215-2C8D-F806B6850F51}"/>
              </a:ext>
            </a:extLst>
          </p:cNvPr>
          <p:cNvSpPr txBox="1"/>
          <p:nvPr/>
        </p:nvSpPr>
        <p:spPr>
          <a:xfrm>
            <a:off x="1171677" y="5255281"/>
            <a:ext cx="422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Most of the employees are between 35 to 40 years old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DF599-4505-8BA7-E2F2-6AF9CD1A1ED9}"/>
              </a:ext>
            </a:extLst>
          </p:cNvPr>
          <p:cNvSpPr txBox="1"/>
          <p:nvPr/>
        </p:nvSpPr>
        <p:spPr>
          <a:xfrm>
            <a:off x="6630957" y="5241974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Most of the Employees Distance from Residence is between  20 to 30 km</a:t>
            </a:r>
          </a:p>
        </p:txBody>
      </p:sp>
    </p:spTree>
    <p:extLst>
      <p:ext uri="{BB962C8B-B14F-4D97-AF65-F5344CB8AC3E}">
        <p14:creationId xmlns:p14="http://schemas.microsoft.com/office/powerpoint/2010/main" val="191760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657FC-3BA7-E20B-517D-CAAA79D6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475C4-2EDE-0E5C-929F-D18BCD333B58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CD6FF-A86A-DCE5-5333-3398183D246A}"/>
              </a:ext>
            </a:extLst>
          </p:cNvPr>
          <p:cNvSpPr txBox="1"/>
          <p:nvPr/>
        </p:nvSpPr>
        <p:spPr>
          <a:xfrm>
            <a:off x="7437613" y="212757"/>
            <a:ext cx="702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alibri (Body)"/>
              </a:rPr>
              <a:t>Highest Absenteeism Time in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0EBC7-0EA4-E4E3-DBA1-342BA945D40F}"/>
              </a:ext>
            </a:extLst>
          </p:cNvPr>
          <p:cNvSpPr/>
          <p:nvPr/>
        </p:nvSpPr>
        <p:spPr>
          <a:xfrm>
            <a:off x="861191" y="5159296"/>
            <a:ext cx="10565457" cy="1516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39FD601F-1CFB-1FC6-B663-E6D0FA558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/>
          <a:stretch/>
        </p:blipFill>
        <p:spPr bwMode="auto">
          <a:xfrm>
            <a:off x="150396" y="950918"/>
            <a:ext cx="6111212" cy="38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EBD7103-C1C8-F3C5-AEF0-3A9B4EBD7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/>
          <a:stretch/>
        </p:blipFill>
        <p:spPr bwMode="auto">
          <a:xfrm>
            <a:off x="6225512" y="971989"/>
            <a:ext cx="5816092" cy="38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FBDA8-7884-380A-50F7-C13C735CECBB}"/>
              </a:ext>
            </a:extLst>
          </p:cNvPr>
          <p:cNvSpPr txBox="1"/>
          <p:nvPr/>
        </p:nvSpPr>
        <p:spPr>
          <a:xfrm>
            <a:off x="1992527" y="227887"/>
            <a:ext cx="2761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Employee Service Duration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879F3-5DF1-082F-E6C4-1D02307A27A4}"/>
              </a:ext>
            </a:extLst>
          </p:cNvPr>
          <p:cNvSpPr txBox="1"/>
          <p:nvPr/>
        </p:nvSpPr>
        <p:spPr>
          <a:xfrm>
            <a:off x="2231888" y="708912"/>
            <a:ext cx="235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Employee Service Time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E0A9F-CD17-3017-3120-E62113FD04DC}"/>
              </a:ext>
            </a:extLst>
          </p:cNvPr>
          <p:cNvSpPr txBox="1"/>
          <p:nvPr/>
        </p:nvSpPr>
        <p:spPr>
          <a:xfrm>
            <a:off x="7758623" y="750879"/>
            <a:ext cx="327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Employee Absenteeism Time hours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1F432-363D-2A57-CF33-FEF8F6DD9173}"/>
              </a:ext>
            </a:extLst>
          </p:cNvPr>
          <p:cNvSpPr txBox="1"/>
          <p:nvPr/>
        </p:nvSpPr>
        <p:spPr>
          <a:xfrm>
            <a:off x="1258704" y="5562844"/>
            <a:ext cx="430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Most Employees Have Worked for 18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  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"/>
              </a:rPr>
              <a:t>       hours – (4.3%) and 9 hours – (3.9%)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F9A09-CD4E-3F17-F491-8DC6173807C0}"/>
              </a:ext>
            </a:extLst>
          </p:cNvPr>
          <p:cNvSpPr txBox="1"/>
          <p:nvPr/>
        </p:nvSpPr>
        <p:spPr>
          <a:xfrm>
            <a:off x="6830567" y="5562845"/>
            <a:ext cx="4514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Most of the employees have been absent for 8 hours – (6.8%) and 3 hours (4.8%)</a:t>
            </a:r>
          </a:p>
        </p:txBody>
      </p:sp>
    </p:spTree>
    <p:extLst>
      <p:ext uri="{BB962C8B-B14F-4D97-AF65-F5344CB8AC3E}">
        <p14:creationId xmlns:p14="http://schemas.microsoft.com/office/powerpoint/2010/main" val="215995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D052-2F5E-2214-652B-446101EA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824FC-E509-5512-26DB-8A74E784852E}"/>
              </a:ext>
            </a:extLst>
          </p:cNvPr>
          <p:cNvSpPr/>
          <p:nvPr/>
        </p:nvSpPr>
        <p:spPr>
          <a:xfrm>
            <a:off x="114300" y="41699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 5 Employees with Highest Absenteeism Time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0DE27-CB89-DB34-6407-45E2FACF179D}"/>
              </a:ext>
            </a:extLst>
          </p:cNvPr>
          <p:cNvSpPr/>
          <p:nvPr/>
        </p:nvSpPr>
        <p:spPr>
          <a:xfrm>
            <a:off x="234045" y="4739952"/>
            <a:ext cx="11709139" cy="1881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F632-960C-D0B8-5424-C33554905B0F}"/>
              </a:ext>
            </a:extLst>
          </p:cNvPr>
          <p:cNvSpPr txBox="1"/>
          <p:nvPr/>
        </p:nvSpPr>
        <p:spPr>
          <a:xfrm>
            <a:off x="2680996" y="5383768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IN" b="1" dirty="0">
              <a:latin typeface="Baskerville Old Face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E9926-80F4-7684-4201-0A31BB243EF6}"/>
              </a:ext>
            </a:extLst>
          </p:cNvPr>
          <p:cNvSpPr txBox="1"/>
          <p:nvPr/>
        </p:nvSpPr>
        <p:spPr>
          <a:xfrm>
            <a:off x="575388" y="4818016"/>
            <a:ext cx="5847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b="1" dirty="0">
                <a:latin typeface="Calibri (Body)"/>
              </a:rPr>
              <a:t>       Top 5 Employees with highest Absenteeism Time in hours 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1] EMP ID : 3 ,Ratio - 13.7 % , Absenteeism Time -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"/>
              </a:rPr>
              <a:t>415 hours </a:t>
            </a:r>
            <a:endParaRPr lang="en-IN" sz="1600" dirty="0">
              <a:solidFill>
                <a:srgbClr val="000000"/>
              </a:solidFill>
              <a:latin typeface="Calibri (Body)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latin typeface="Calibri (Body)"/>
              </a:rPr>
              <a:t>2] </a:t>
            </a:r>
            <a:r>
              <a:rPr lang="en-IN" sz="1600" dirty="0">
                <a:latin typeface="Calibri (Body)"/>
              </a:rPr>
              <a:t>EMP</a:t>
            </a:r>
            <a:r>
              <a:rPr lang="en-IN" sz="1600" dirty="0">
                <a:solidFill>
                  <a:srgbClr val="000000"/>
                </a:solidFill>
                <a:latin typeface="Calibri (Body)"/>
              </a:rPr>
              <a:t> ID : 28 ,</a:t>
            </a:r>
            <a:r>
              <a:rPr lang="en-IN" sz="1600" dirty="0">
                <a:latin typeface="Calibri (Body)"/>
              </a:rPr>
              <a:t>Ratio -10.8% , Absenteeism Time -  327 hours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3] EMP  ID :  34 ,Ratio -7.1% , Absenteeism Time – 217 hours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4] EMP  ID : 11 ,Ratio – 6.6% , Absenteeism Time  –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 (Body)"/>
              </a:rPr>
              <a:t>201 hours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0000"/>
                </a:solidFill>
                <a:latin typeface="Calibri (Body)"/>
              </a:rPr>
              <a:t>5] </a:t>
            </a:r>
            <a:r>
              <a:rPr lang="en-IN" sz="1600" dirty="0">
                <a:latin typeface="Calibri (Body)"/>
              </a:rPr>
              <a:t>EMP </a:t>
            </a:r>
            <a:r>
              <a:rPr lang="en-IN" sz="1600" dirty="0">
                <a:solidFill>
                  <a:srgbClr val="000000"/>
                </a:solidFill>
                <a:latin typeface="Calibri (Body)"/>
              </a:rPr>
              <a:t>ID : 20 ,Ratio-5.4%,Absenteeism </a:t>
            </a:r>
            <a:r>
              <a:rPr lang="en-IN" sz="1600" dirty="0">
                <a:latin typeface="Calibri (Body)"/>
              </a:rPr>
              <a:t>Time </a:t>
            </a:r>
            <a:r>
              <a:rPr lang="en-IN" sz="1600" dirty="0">
                <a:solidFill>
                  <a:srgbClr val="000000"/>
                </a:solidFill>
                <a:latin typeface="Calibri (Body)"/>
              </a:rPr>
              <a:t>-164 hours</a:t>
            </a:r>
            <a:endParaRPr lang="en-IN" sz="1600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1F603-FA41-AA5D-B5EA-861C1177C74B}"/>
              </a:ext>
            </a:extLst>
          </p:cNvPr>
          <p:cNvSpPr txBox="1"/>
          <p:nvPr/>
        </p:nvSpPr>
        <p:spPr>
          <a:xfrm>
            <a:off x="877076" y="119805"/>
            <a:ext cx="571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Employees ID based on Highest Absenteeism Time</a:t>
            </a:r>
            <a:endParaRPr lang="en-IN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AB8C7-A7A8-825C-D921-07750972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31845"/>
            <a:ext cx="5938927" cy="39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94BD699D-CF9F-A1E0-ADCF-2E0724AD8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57" y="538417"/>
            <a:ext cx="5938927" cy="39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4D54B9-8396-395D-FAAC-8D789C3BE6DF}"/>
              </a:ext>
            </a:extLst>
          </p:cNvPr>
          <p:cNvSpPr txBox="1"/>
          <p:nvPr/>
        </p:nvSpPr>
        <p:spPr>
          <a:xfrm>
            <a:off x="7308979" y="4818016"/>
            <a:ext cx="52624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sz="1600" b="1" dirty="0">
                <a:latin typeface="Calibri (Body)"/>
              </a:rPr>
              <a:t>     Top 5 Reasons for Absenteeism :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1] Medical Consultation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2]Dental Consultation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3]Diseases of the muscles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4] Physiotherapy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Calibri (Body)"/>
              </a:rPr>
              <a:t>5] Reason not Specified </a:t>
            </a:r>
          </a:p>
          <a:p>
            <a:endParaRPr lang="en-IN" sz="1400" dirty="0">
              <a:latin typeface="Calibri (Body)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13FA9-E164-681C-D2A7-107C517999F7}"/>
              </a:ext>
            </a:extLst>
          </p:cNvPr>
          <p:cNvSpPr txBox="1"/>
          <p:nvPr/>
        </p:nvSpPr>
        <p:spPr>
          <a:xfrm>
            <a:off x="7464490" y="93044"/>
            <a:ext cx="694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 (Body)"/>
              </a:rPr>
              <a:t>Top 5 Reasons for Absenteeism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6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BCE1E-C447-0AC3-5A80-E1DBBD30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80600-6E31-40E5-F3DD-15763FF0A7BE}"/>
              </a:ext>
            </a:extLst>
          </p:cNvPr>
          <p:cNvSpPr/>
          <p:nvPr/>
        </p:nvSpPr>
        <p:spPr>
          <a:xfrm>
            <a:off x="114300" y="41699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20BFD-14FB-3333-950D-629E73D4D351}"/>
              </a:ext>
            </a:extLst>
          </p:cNvPr>
          <p:cNvSpPr/>
          <p:nvPr/>
        </p:nvSpPr>
        <p:spPr>
          <a:xfrm>
            <a:off x="180975" y="5753100"/>
            <a:ext cx="11709139" cy="847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A4AE-B45D-DAA8-3E4A-922085BAFFDD}"/>
              </a:ext>
            </a:extLst>
          </p:cNvPr>
          <p:cNvSpPr txBox="1"/>
          <p:nvPr/>
        </p:nvSpPr>
        <p:spPr>
          <a:xfrm>
            <a:off x="2680996" y="5383768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IN" b="1" dirty="0">
              <a:latin typeface="Baskerville Old Facelibri (Body)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50118F41-A0BF-C822-E31D-45016F03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08" y="738626"/>
            <a:ext cx="5986276" cy="46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301A4AA-2BB6-0820-E0C6-F227468C3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749556"/>
            <a:ext cx="5848350" cy="463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AFE56-F5D5-2BCE-D50C-61A3B0B93BC1}"/>
              </a:ext>
            </a:extLst>
          </p:cNvPr>
          <p:cNvSpPr txBox="1"/>
          <p:nvPr/>
        </p:nvSpPr>
        <p:spPr>
          <a:xfrm>
            <a:off x="1844354" y="158620"/>
            <a:ext cx="474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Month wise Absenteeism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1E8C4-FBDB-78E8-C6C1-AE2816E3B1F5}"/>
              </a:ext>
            </a:extLst>
          </p:cNvPr>
          <p:cNvSpPr txBox="1"/>
          <p:nvPr/>
        </p:nvSpPr>
        <p:spPr>
          <a:xfrm>
            <a:off x="2099477" y="588167"/>
            <a:ext cx="372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Month wise Absenteeism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B5501-07AC-E01C-9E1B-9943C79C2591}"/>
              </a:ext>
            </a:extLst>
          </p:cNvPr>
          <p:cNvSpPr txBox="1"/>
          <p:nvPr/>
        </p:nvSpPr>
        <p:spPr>
          <a:xfrm>
            <a:off x="8024323" y="164330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Day wise Absenteeism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E3446-5498-D680-45B1-EF818ED4B315}"/>
              </a:ext>
            </a:extLst>
          </p:cNvPr>
          <p:cNvSpPr txBox="1"/>
          <p:nvPr/>
        </p:nvSpPr>
        <p:spPr>
          <a:xfrm>
            <a:off x="8137068" y="569349"/>
            <a:ext cx="240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Day wise Absenteeism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89B0F-A356-55F1-6BD8-C6205CF49CC9}"/>
              </a:ext>
            </a:extLst>
          </p:cNvPr>
          <p:cNvSpPr txBox="1"/>
          <p:nvPr/>
        </p:nvSpPr>
        <p:spPr>
          <a:xfrm>
            <a:off x="1844354" y="5850046"/>
            <a:ext cx="357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High Absenteeism Rate is in the 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IN" dirty="0"/>
              <a:t>      March : 10.1%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620CF-4EDB-8B10-26ED-20EEC301291B}"/>
              </a:ext>
            </a:extLst>
          </p:cNvPr>
          <p:cNvSpPr txBox="1"/>
          <p:nvPr/>
        </p:nvSpPr>
        <p:spPr>
          <a:xfrm>
            <a:off x="7606051" y="5850046"/>
            <a:ext cx="268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High Absenteeism Rate  </a:t>
            </a:r>
          </a:p>
          <a:p>
            <a:r>
              <a:rPr lang="en-IN" dirty="0"/>
              <a:t>      Monday : 18%</a:t>
            </a:r>
          </a:p>
        </p:txBody>
      </p:sp>
    </p:spTree>
    <p:extLst>
      <p:ext uri="{BB962C8B-B14F-4D97-AF65-F5344CB8AC3E}">
        <p14:creationId xmlns:p14="http://schemas.microsoft.com/office/powerpoint/2010/main" val="36601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9700F-62C3-531C-87C1-6EFDAE09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AA7F76-0371-3750-73F3-CE981C9404DB}"/>
              </a:ext>
            </a:extLst>
          </p:cNvPr>
          <p:cNvSpPr/>
          <p:nvPr/>
        </p:nvSpPr>
        <p:spPr>
          <a:xfrm>
            <a:off x="104969" y="41699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A403C-05F3-5848-0259-16FE323AFEA7}"/>
              </a:ext>
            </a:extLst>
          </p:cNvPr>
          <p:cNvSpPr/>
          <p:nvPr/>
        </p:nvSpPr>
        <p:spPr>
          <a:xfrm>
            <a:off x="234045" y="5104962"/>
            <a:ext cx="11709139" cy="1516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6036A-3212-3244-8569-4917353FA2D0}"/>
              </a:ext>
            </a:extLst>
          </p:cNvPr>
          <p:cNvSpPr txBox="1"/>
          <p:nvPr/>
        </p:nvSpPr>
        <p:spPr>
          <a:xfrm>
            <a:off x="2680996" y="5383768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IN" b="1" dirty="0">
              <a:latin typeface="Baskerville Old Facelibri (Body)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313054-1420-A4E5-59BE-39F64B539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/>
          <a:stretch/>
        </p:blipFill>
        <p:spPr bwMode="auto">
          <a:xfrm>
            <a:off x="234045" y="486513"/>
            <a:ext cx="5747665" cy="45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7B7C9-D412-1778-41B6-87C356CF9000}"/>
              </a:ext>
            </a:extLst>
          </p:cNvPr>
          <p:cNvSpPr txBox="1"/>
          <p:nvPr/>
        </p:nvSpPr>
        <p:spPr>
          <a:xfrm>
            <a:off x="1763485" y="84522"/>
            <a:ext cx="567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Season wise Absenteeism Hours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0D087-80E6-0A61-DBA9-FD6C25FF322A}"/>
              </a:ext>
            </a:extLst>
          </p:cNvPr>
          <p:cNvSpPr txBox="1"/>
          <p:nvPr/>
        </p:nvSpPr>
        <p:spPr>
          <a:xfrm>
            <a:off x="6339366" y="84522"/>
            <a:ext cx="57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Employees son status with respect to Absenteeism hours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C80E6-4D8B-9B1F-09CD-B7CC9A03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86" y="518077"/>
            <a:ext cx="5782138" cy="452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98B03-746C-EC25-5559-FA5FC24B5064}"/>
              </a:ext>
            </a:extLst>
          </p:cNvPr>
          <p:cNvSpPr txBox="1"/>
          <p:nvPr/>
        </p:nvSpPr>
        <p:spPr>
          <a:xfrm>
            <a:off x="679970" y="5383768"/>
            <a:ext cx="5966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1-4 hours of absences are more in the spring season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5-8 hours of absences are more in the autumn and winter season 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13-16 hours of absences are more in the Autumn season.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D19D7-A892-6BD4-DC43-6F4C363BA795}"/>
              </a:ext>
            </a:extLst>
          </p:cNvPr>
          <p:cNvSpPr txBox="1"/>
          <p:nvPr/>
        </p:nvSpPr>
        <p:spPr>
          <a:xfrm>
            <a:off x="7069494" y="5475128"/>
            <a:ext cx="4823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 (Body)."/>
              </a:rPr>
              <a:t>1-4, 5-8, and 13-16 hours of absence are more in employees who are without sons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libri (Body)."/>
            </a:endParaRPr>
          </a:p>
        </p:txBody>
      </p:sp>
    </p:spTree>
    <p:extLst>
      <p:ext uri="{BB962C8B-B14F-4D97-AF65-F5344CB8AC3E}">
        <p14:creationId xmlns:p14="http://schemas.microsoft.com/office/powerpoint/2010/main" val="380626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21DF-BCBC-9C28-C493-4384AAEF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C7D3C-0629-3115-6AE0-8D18B0F31C78}"/>
              </a:ext>
            </a:extLst>
          </p:cNvPr>
          <p:cNvSpPr/>
          <p:nvPr/>
        </p:nvSpPr>
        <p:spPr>
          <a:xfrm>
            <a:off x="114300" y="114300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E0DE3-02B8-74D6-ECC8-DBB186040C28}"/>
              </a:ext>
            </a:extLst>
          </p:cNvPr>
          <p:cNvSpPr/>
          <p:nvPr/>
        </p:nvSpPr>
        <p:spPr>
          <a:xfrm>
            <a:off x="1129004" y="5831908"/>
            <a:ext cx="10283207" cy="813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6068339-F860-2FEC-6F7A-F38F252BD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/>
          <a:stretch/>
        </p:blipFill>
        <p:spPr bwMode="auto">
          <a:xfrm>
            <a:off x="429208" y="130877"/>
            <a:ext cx="11121959" cy="562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FB1B83-4108-2CDC-EB30-296A85EB3D24}"/>
              </a:ext>
            </a:extLst>
          </p:cNvPr>
          <p:cNvSpPr txBox="1"/>
          <p:nvPr/>
        </p:nvSpPr>
        <p:spPr>
          <a:xfrm>
            <a:off x="1528665" y="5957002"/>
            <a:ext cx="418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1-4 and 5-8 hours of absences more with medical consultation reason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91F7C-238B-5E87-5529-481075D3CA7C}"/>
              </a:ext>
            </a:extLst>
          </p:cNvPr>
          <p:cNvSpPr txBox="1"/>
          <p:nvPr/>
        </p:nvSpPr>
        <p:spPr>
          <a:xfrm>
            <a:off x="6095999" y="5926434"/>
            <a:ext cx="483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13-16 hours of absences are more with injury, poisoning and Dental consultation reasons</a:t>
            </a:r>
          </a:p>
        </p:txBody>
      </p:sp>
    </p:spTree>
    <p:extLst>
      <p:ext uri="{BB962C8B-B14F-4D97-AF65-F5344CB8AC3E}">
        <p14:creationId xmlns:p14="http://schemas.microsoft.com/office/powerpoint/2010/main" val="3449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988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Baskerville Old Face</vt:lpstr>
      <vt:lpstr>Baskerville Old Facelibri (Body)</vt:lpstr>
      <vt:lpstr>Calibri</vt:lpstr>
      <vt:lpstr>Calibri (Body)</vt:lpstr>
      <vt:lpstr>Calibri (Body).</vt:lpstr>
      <vt:lpstr>Calibri Light</vt:lpstr>
      <vt:lpstr>Corbel (Headings)</vt:lpstr>
      <vt:lpstr>Söhne</vt:lpstr>
      <vt:lpstr>Wingdings</vt:lpstr>
      <vt:lpstr>Office Theme</vt:lpstr>
      <vt:lpstr>Employee Segmentation on Absenteeism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Segmentation on Absenteeism</dc:title>
  <dc:creator>Vinod Korachgaon</dc:creator>
  <cp:lastModifiedBy>Vinod Korachgaon</cp:lastModifiedBy>
  <cp:revision>2</cp:revision>
  <dcterms:created xsi:type="dcterms:W3CDTF">2024-02-26T20:24:22Z</dcterms:created>
  <dcterms:modified xsi:type="dcterms:W3CDTF">2024-03-23T12:51:04Z</dcterms:modified>
</cp:coreProperties>
</file>