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3" r:id="rId2"/>
    <p:sldId id="284" r:id="rId3"/>
    <p:sldId id="262" r:id="rId4"/>
    <p:sldId id="256" r:id="rId5"/>
    <p:sldId id="258" r:id="rId6"/>
    <p:sldId id="257" r:id="rId7"/>
    <p:sldId id="261" r:id="rId8"/>
    <p:sldId id="260" r:id="rId9"/>
    <p:sldId id="264" r:id="rId10"/>
    <p:sldId id="263" r:id="rId11"/>
    <p:sldId id="265" r:id="rId12"/>
    <p:sldId id="266" r:id="rId13"/>
    <p:sldId id="285" r:id="rId14"/>
    <p:sldId id="267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B6745-E0FF-41B3-BDAC-59C24CD5899E}" v="364" dt="2024-03-21T14:20:12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79E0-9F5B-D808-E9B3-A75D0187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36EF-FD8A-3F95-7883-9E4FD691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AF19-D777-A426-0276-0705797E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539-7677-D0C7-50D4-B7637D9E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921-A04D-4FC0-94E3-9CBBBBD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6C1E-6299-3866-377F-732F912A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AF53A-0F95-6C4D-C264-39D587F4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520F-31D3-77AD-424C-AA377D97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C8F9-4573-D0CA-81C6-1489B269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2C23-321B-2C46-09B3-C8EED486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614FE-29EF-57B7-0748-FAE02C615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4D24-0084-85AE-2B09-034DA6ABB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FEBB-00C6-D6D3-1A76-D004C425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F279-10EA-D22D-9EAD-39C9B267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7B35-B88E-114A-BB34-84540357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9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7C8-6751-2D7A-74A4-1A4104DD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70E1-4A98-566D-2C58-2489C17B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3CB8-3D9B-1121-6DBD-529CED28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2721-B19D-7590-D72E-2524B5FF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B1D5-7732-C378-A7C3-BF4BFFFE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24D-ED5F-4F91-DF48-1F04C60F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AA7DB-FE91-3151-2CCE-900908C7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6D0C-569C-CD8F-28AF-8DF249C7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F85F-A256-4C97-B5BD-A5C40AB7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FD42-61BA-BAFE-E4C2-780623A9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5BE-71AE-3BD5-57CC-A213A750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5F4D-EBD2-1D00-C551-A2CA95D4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BF3F-20DB-A67A-4F3D-349834DD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C993-F81F-514F-A422-557C4C8B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475F-95F9-D658-770F-10C37B82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84E3-2AB9-96BE-3D22-08A2F2B6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2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C6F-5A4C-1E9F-9D32-1A01DDD4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61B0-BC8C-5FFA-AFBD-95E26B71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22B2-31DC-E40F-639E-9DCE82BE1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78B96-38AE-3E20-FE35-C775E31B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1D55-C2DC-5723-2CA6-DDBA340A1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86FA4-23FD-35E5-757C-F9463D3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8B4B3-18F6-7477-684E-F9B90996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0FDDC-B2BD-DB0D-31E2-60255B49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D25-06FA-E135-D326-EFA9E123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70277-55A5-74EF-86E6-73665538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11C99-6B18-98B5-5D2D-916B954B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F6175-98BB-E393-EF8F-F76958EB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4BB0-FFC0-4379-88C2-1E0E9CF6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23485-B766-9B52-2C85-D7B51E59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FEDE-A97E-37B0-519E-664D7F0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60F2-CE1B-3BF1-B168-82E570EC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3CCA-0AB2-AE28-7D58-346E11A2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18296-286A-9DDC-6AE0-EADF8E55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07E35-08B1-C7EE-597C-A0832194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C553F-F88B-396C-A4C3-D2EE9A26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F2E8-A8F1-B46D-7981-590A280E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0622-81A0-BB10-D7C5-04D3C89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A36DC-6860-C860-7BE3-A54363EB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11D23-B3EF-1198-D8A3-0D3420F2C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6173-ECF2-01E5-0D62-D3D4E15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A52A-0A52-CC98-BDE7-BB2989F5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82F79-ED59-6B0F-7E88-D3FD201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B64B9-C133-E3B3-FA9C-1A4B2E1E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EA08-2B72-E01B-C590-900C05AD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1314-D9A8-BFC2-D3D5-8FE88475F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79F6-3CAB-45C2-BD0E-FBC30F3085FB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1D43-08DE-3709-29B8-B55619C4F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56C-A0D4-7F48-9D0D-63B1852F9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1112-CF56-44B8-96EA-BA2F05FE4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BAEFB-6364-3B2D-902B-C8F2D00E445E}"/>
              </a:ext>
            </a:extLst>
          </p:cNvPr>
          <p:cNvSpPr/>
          <p:nvPr/>
        </p:nvSpPr>
        <p:spPr>
          <a:xfrm>
            <a:off x="114300" y="109537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8A3505-3A4B-36DB-39CE-52C82B37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88963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BANK CHURN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2B9D65-5B85-A70F-9B4D-4895DD675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21508"/>
              </p:ext>
            </p:extLst>
          </p:nvPr>
        </p:nvGraphicFramePr>
        <p:xfrm>
          <a:off x="2952748" y="3708717"/>
          <a:ext cx="62865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1">
                  <a:extLst>
                    <a:ext uri="{9D8B030D-6E8A-4147-A177-3AD203B41FA5}">
                      <a16:colId xmlns:a16="http://schemas.microsoft.com/office/drawing/2014/main" val="1314196520"/>
                    </a:ext>
                  </a:extLst>
                </a:gridCol>
              </a:tblGrid>
              <a:tr h="2387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Presented by : Vinod A. Korachgaon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 : 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DA172S17+ML22S2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Course :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Supervised Machine Learning Course Ending Project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Client : Komilla Bhatia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Date : 21-03-2024</a:t>
                      </a:r>
                    </a:p>
                    <a:p>
                      <a:pPr algn="ctr"/>
                      <a:endParaRPr lang="en-IN" dirty="0">
                        <a:latin typeface="Corbel (Headings)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pattFill prst="pct5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8473846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7FE53-3D2D-D2B4-A217-19ADD3A63D5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4300" y="3429000"/>
            <a:ext cx="11963400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>
            <a:extLst>
              <a:ext uri="{FF2B5EF4-FFF2-40B4-BE49-F238E27FC236}">
                <a16:creationId xmlns:a16="http://schemas.microsoft.com/office/drawing/2014/main" id="{5B59A336-2A9F-7971-FEE1-07313527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085"/>
            <a:ext cx="5021056" cy="38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64A2AE-3ADD-35B4-3112-292289D9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31" y="917997"/>
            <a:ext cx="7176407" cy="3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406AE-2CC1-2C55-E072-476D7C0BCEEA}"/>
              </a:ext>
            </a:extLst>
          </p:cNvPr>
          <p:cNvSpPr txBox="1"/>
          <p:nvPr/>
        </p:nvSpPr>
        <p:spPr>
          <a:xfrm>
            <a:off x="1775926" y="119311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Credit Score wise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46E5A-DCDE-CA15-07A5-C1B992C99C97}"/>
              </a:ext>
            </a:extLst>
          </p:cNvPr>
          <p:cNvSpPr txBox="1"/>
          <p:nvPr/>
        </p:nvSpPr>
        <p:spPr>
          <a:xfrm>
            <a:off x="7241897" y="119311"/>
            <a:ext cx="48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Balance by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503CF-62E5-FEA1-0907-D2463AE37FDA}"/>
              </a:ext>
            </a:extLst>
          </p:cNvPr>
          <p:cNvSpPr txBox="1"/>
          <p:nvPr/>
        </p:nvSpPr>
        <p:spPr>
          <a:xfrm>
            <a:off x="918092" y="5156422"/>
            <a:ext cx="40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with credit score between 550-750 are leaving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45AB9-A769-5EE7-CAC4-3F1EF85C4BCD}"/>
              </a:ext>
            </a:extLst>
          </p:cNvPr>
          <p:cNvSpPr txBox="1"/>
          <p:nvPr/>
        </p:nvSpPr>
        <p:spPr>
          <a:xfrm>
            <a:off x="6288832" y="5171677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People with zero balance and with 80k to 160k are leaving more.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805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6D7DC6E-4073-3D7B-04D5-E8B34937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903"/>
            <a:ext cx="5467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C2F2F-35E9-8123-E77C-8CB0AB9DD208}"/>
              </a:ext>
            </a:extLst>
          </p:cNvPr>
          <p:cNvSpPr txBox="1"/>
          <p:nvPr/>
        </p:nvSpPr>
        <p:spPr>
          <a:xfrm>
            <a:off x="373224" y="121299"/>
            <a:ext cx="58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Ages for Employees who are about to leave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9265D-F670-77E8-5481-66F501FB07D2}"/>
              </a:ext>
            </a:extLst>
          </p:cNvPr>
          <p:cNvSpPr txBox="1"/>
          <p:nvPr/>
        </p:nvSpPr>
        <p:spPr>
          <a:xfrm>
            <a:off x="6559421" y="121299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Employees who are about to leave by Geography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B35DB-4698-49D6-BECC-44081C63F2B2}"/>
              </a:ext>
            </a:extLst>
          </p:cNvPr>
          <p:cNvSpPr txBox="1"/>
          <p:nvPr/>
        </p:nvSpPr>
        <p:spPr>
          <a:xfrm>
            <a:off x="1222310" y="539309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aged 30-45 are  about to leave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9085C1-EF18-F126-2AAA-F986B7EC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6328"/>
            <a:ext cx="54673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EB5CF-7337-7170-C88C-8DC7B61B76BF}"/>
              </a:ext>
            </a:extLst>
          </p:cNvPr>
          <p:cNvSpPr txBox="1"/>
          <p:nvPr/>
        </p:nvSpPr>
        <p:spPr>
          <a:xfrm>
            <a:off x="6755364" y="5381819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France customers are about to leave more : 2.7%</a:t>
            </a:r>
          </a:p>
        </p:txBody>
      </p:sp>
    </p:spTree>
    <p:extLst>
      <p:ext uri="{BB962C8B-B14F-4D97-AF65-F5344CB8AC3E}">
        <p14:creationId xmlns:p14="http://schemas.microsoft.com/office/powerpoint/2010/main" val="310044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7805C0-AF1C-7F0C-A834-587B519A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74550"/>
            <a:ext cx="55626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BF14B23-C8BD-0E79-13D7-5FA773AE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874550"/>
            <a:ext cx="5467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92531-35E3-71A0-CEA1-B98051A78DD0}"/>
              </a:ext>
            </a:extLst>
          </p:cNvPr>
          <p:cNvSpPr txBox="1"/>
          <p:nvPr/>
        </p:nvSpPr>
        <p:spPr>
          <a:xfrm>
            <a:off x="1" y="139958"/>
            <a:ext cx="591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credit score for Employees who are about to leave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BCC51-E385-F300-A22D-D1AACFF9AB47}"/>
              </a:ext>
            </a:extLst>
          </p:cNvPr>
          <p:cNvSpPr txBox="1"/>
          <p:nvPr/>
        </p:nvSpPr>
        <p:spPr>
          <a:xfrm>
            <a:off x="6363478" y="139959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Employees whoa are about to leave by number of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5F37D-6FBC-8F6F-575C-3067C444D70A}"/>
              </a:ext>
            </a:extLst>
          </p:cNvPr>
          <p:cNvSpPr txBox="1"/>
          <p:nvPr/>
        </p:nvSpPr>
        <p:spPr>
          <a:xfrm>
            <a:off x="237930" y="5564938"/>
            <a:ext cx="63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with credit score 650-700 are about to leave more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98003-18E4-8696-7328-2FDCD17CA25A}"/>
              </a:ext>
            </a:extLst>
          </p:cNvPr>
          <p:cNvSpPr txBox="1"/>
          <p:nvPr/>
        </p:nvSpPr>
        <p:spPr>
          <a:xfrm>
            <a:off x="7436497" y="5564938"/>
            <a:ext cx="464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who are using 1 product of the bank are about to leave 2.4%</a:t>
            </a:r>
          </a:p>
        </p:txBody>
      </p:sp>
    </p:spTree>
    <p:extLst>
      <p:ext uri="{BB962C8B-B14F-4D97-AF65-F5344CB8AC3E}">
        <p14:creationId xmlns:p14="http://schemas.microsoft.com/office/powerpoint/2010/main" val="30334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DF12F5-1386-A013-8ACC-7D8E5251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07778"/>
              </p:ext>
            </p:extLst>
          </p:nvPr>
        </p:nvGraphicFramePr>
        <p:xfrm>
          <a:off x="1950098" y="587828"/>
          <a:ext cx="9834465" cy="58829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97457">
                  <a:extLst>
                    <a:ext uri="{9D8B030D-6E8A-4147-A177-3AD203B41FA5}">
                      <a16:colId xmlns:a16="http://schemas.microsoft.com/office/drawing/2014/main" val="1866736625"/>
                    </a:ext>
                  </a:extLst>
                </a:gridCol>
                <a:gridCol w="3558853">
                  <a:extLst>
                    <a:ext uri="{9D8B030D-6E8A-4147-A177-3AD203B41FA5}">
                      <a16:colId xmlns:a16="http://schemas.microsoft.com/office/drawing/2014/main" val="3728271720"/>
                    </a:ext>
                  </a:extLst>
                </a:gridCol>
                <a:gridCol w="3278155">
                  <a:extLst>
                    <a:ext uri="{9D8B030D-6E8A-4147-A177-3AD203B41FA5}">
                      <a16:colId xmlns:a16="http://schemas.microsoft.com/office/drawing/2014/main" val="3059933272"/>
                    </a:ext>
                  </a:extLst>
                </a:gridCol>
              </a:tblGrid>
              <a:tr h="588295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Algorithms</a:t>
                      </a: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Logistic Regression                                                            </a:t>
                      </a: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Bagging Method 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 Random 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Forest</a:t>
                      </a: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Stacking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Base models: DecisionTree, Support Vector Classification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Naïve Bayes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Meta Model :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Performance</a:t>
                      </a:r>
                    </a:p>
                    <a:p>
                      <a:pPr algn="ctr"/>
                      <a:endParaRPr lang="en-IN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Training:80.75%  r^2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Testing : </a:t>
                      </a:r>
                      <a:r>
                        <a:rPr lang="en-IN" sz="1800" b="1" dirty="0"/>
                        <a:t>27. f1_score</a:t>
                      </a:r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r>
                        <a:rPr lang="en-IN" sz="1800" b="1" dirty="0">
                          <a:highlight>
                            <a:srgbClr val="00FF00"/>
                          </a:highlight>
                        </a:rPr>
                        <a:t>Training : 84.55%. cv score</a:t>
                      </a:r>
                    </a:p>
                    <a:p>
                      <a:pPr algn="ctr"/>
                      <a:r>
                        <a:rPr lang="en-IN" sz="1800" b="1" dirty="0">
                          <a:highlight>
                            <a:srgbClr val="00FF00"/>
                          </a:highlight>
                        </a:rPr>
                        <a:t>Testing : 85.55. oob score</a:t>
                      </a:r>
                    </a:p>
                    <a:p>
                      <a:pPr algn="ctr"/>
                      <a:endParaRPr lang="en-IN" sz="1800" b="1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endParaRPr lang="en-IN" sz="1800" b="1" dirty="0"/>
                    </a:p>
                    <a:p>
                      <a:pPr algn="ctr"/>
                      <a:r>
                        <a:rPr lang="en-IN" sz="1800" b="1" dirty="0"/>
                        <a:t>Training : 84.11%.cv score </a:t>
                      </a:r>
                    </a:p>
                    <a:p>
                      <a:pPr algn="ctr"/>
                      <a:endParaRPr lang="en-IN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Conclusion</a:t>
                      </a: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Overfitting problem occurred</a:t>
                      </a: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Reduced overfitting.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Good Performance</a:t>
                      </a: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Giving the performance same as Random Forest</a:t>
                      </a: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67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A0EF8-772F-45F3-8895-E8844C9A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92756"/>
              </p:ext>
            </p:extLst>
          </p:nvPr>
        </p:nvGraphicFramePr>
        <p:xfrm>
          <a:off x="230158" y="289249"/>
          <a:ext cx="152399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7">
                  <a:extLst>
                    <a:ext uri="{9D8B030D-6E8A-4147-A177-3AD203B41FA5}">
                      <a16:colId xmlns:a16="http://schemas.microsoft.com/office/drawing/2014/main" val="1876853540"/>
                    </a:ext>
                  </a:extLst>
                </a:gridCol>
              </a:tblGrid>
              <a:tr h="592960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H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  <a:p>
                      <a:pPr algn="ctr"/>
                      <a:endParaRPr lang="en-IN" sz="2400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L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E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  <a:b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</a:b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G</a:t>
                      </a:r>
                    </a:p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94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FB1639-AA97-82A8-5EF1-433687B1C794}"/>
              </a:ext>
            </a:extLst>
          </p:cNvPr>
          <p:cNvSpPr txBox="1"/>
          <p:nvPr/>
        </p:nvSpPr>
        <p:spPr>
          <a:xfrm>
            <a:off x="5784981" y="58416"/>
            <a:ext cx="531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43736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375592-46DA-3FD2-2A7B-E4F0A57ACDC6}"/>
              </a:ext>
            </a:extLst>
          </p:cNvPr>
          <p:cNvSpPr txBox="1"/>
          <p:nvPr/>
        </p:nvSpPr>
        <p:spPr>
          <a:xfrm>
            <a:off x="322684" y="214604"/>
            <a:ext cx="4557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effectLst/>
                <a:latin typeface="Calibri (Body)"/>
              </a:rPr>
              <a:t> </a:t>
            </a:r>
            <a:r>
              <a:rPr lang="en-IN" sz="1800" b="1" i="0" dirty="0">
                <a:solidFill>
                  <a:schemeClr val="accent1"/>
                </a:solidFill>
                <a:effectLst/>
                <a:latin typeface="Calibri (Body)"/>
              </a:rPr>
              <a:t>Customer Details:</a:t>
            </a:r>
            <a:endParaRPr lang="en-IN" sz="1800" b="1" dirty="0">
              <a:solidFill>
                <a:schemeClr val="accent1"/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30 – 40 years aged customers are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Existing Customers : 80% - 7963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Attrited Customers : 20% - 2037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Male are : 54%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Female are : 45.4%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France customers are more : 50.1%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Active customers  are : 52%- 5151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Not in customers  active are : 4% - 4849</a:t>
            </a:r>
          </a:p>
          <a:p>
            <a:endParaRPr lang="en-IN" dirty="0">
              <a:latin typeface="Calibri (Body)"/>
            </a:endParaRPr>
          </a:p>
          <a:p>
            <a:endParaRPr lang="en-IN" dirty="0">
              <a:latin typeface="Calibri (Body)"/>
            </a:endParaRPr>
          </a:p>
          <a:p>
            <a:endParaRPr lang="en-IN" sz="1800" dirty="0"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8ECDF-6105-50A6-D1AD-6BADBEF801D1}"/>
              </a:ext>
            </a:extLst>
          </p:cNvPr>
          <p:cNvSpPr txBox="1"/>
          <p:nvPr/>
        </p:nvSpPr>
        <p:spPr>
          <a:xfrm>
            <a:off x="5896947" y="214604"/>
            <a:ext cx="61395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alibri (Body)"/>
              </a:rPr>
              <a:t>Customer Attrition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Customers aged between 30-40 are leaving more:9.4%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Females are leaving more : 11.4%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France customers and Germany customers are leaving more : 8.1%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 Customers who are using 1 bank product they are leaving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Customers with credit score between 550-750 are leaving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People with zero balance and with 80k to 160k are leaving more.</a:t>
            </a:r>
            <a:endParaRPr lang="en-IN" dirty="0">
              <a:latin typeface="Calibri (Body)"/>
            </a:endParaRPr>
          </a:p>
          <a:p>
            <a:endParaRPr lang="en-IN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(Body)"/>
            </a:endParaRPr>
          </a:p>
          <a:p>
            <a:endParaRPr lang="en-IN" dirty="0">
              <a:latin typeface="Calibri (Body)"/>
            </a:endParaRPr>
          </a:p>
          <a:p>
            <a:r>
              <a:rPr lang="en-IN" dirty="0">
                <a:latin typeface="Calibri (Body)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DE45B-2866-3985-6288-6C29004D0034}"/>
              </a:ext>
            </a:extLst>
          </p:cNvPr>
          <p:cNvSpPr txBox="1"/>
          <p:nvPr/>
        </p:nvSpPr>
        <p:spPr>
          <a:xfrm>
            <a:off x="322684" y="2950077"/>
            <a:ext cx="4898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alibri (Body)"/>
              </a:rPr>
              <a:t>Customers About to leave: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Customers aged 30-45 are  about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France customers are about to leave more : 2.7%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Customers with credit score 650-700 are about to leave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(Body)"/>
              </a:rPr>
              <a:t>Customers who are using 1 product of the bank are about to leave 2.4%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 (Body)"/>
            </a:endParaRPr>
          </a:p>
          <a:p>
            <a:endParaRPr lang="en-IN" b="1" dirty="0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92A0D-30B1-C6CF-E221-09EE8E08AFFC}"/>
              </a:ext>
            </a:extLst>
          </p:cNvPr>
          <p:cNvSpPr txBox="1"/>
          <p:nvPr/>
        </p:nvSpPr>
        <p:spPr>
          <a:xfrm>
            <a:off x="5477069" y="3429000"/>
            <a:ext cx="63922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alibri (Body)"/>
              </a:rPr>
              <a:t>    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(Body)"/>
              </a:rPr>
              <a:t>Provide personalized incentives and offers to customers in the 30-40 age group customers, as they are more likely to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(Body)"/>
              </a:rPr>
              <a:t>Give special deals to females because female customers are about to leave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(Body)"/>
              </a:rPr>
              <a:t>Launch special campaigns to keep customers from France and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(Body)"/>
              </a:rPr>
              <a:t>Provide additional services to customers who exclusively use one of our products </a:t>
            </a:r>
            <a:r>
              <a:rPr lang="en-US" dirty="0">
                <a:latin typeface="Calibri (Body)"/>
              </a:rPr>
              <a:t>.</a:t>
            </a:r>
            <a:r>
              <a:rPr lang="en-US" b="0" i="0" dirty="0">
                <a:effectLst/>
                <a:latin typeface="Calibri (Body)"/>
              </a:rPr>
              <a:t> so they start using our more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(Body)"/>
              </a:rPr>
              <a:t>Put up ads to get more people interested in what we have.</a:t>
            </a:r>
          </a:p>
          <a:p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endParaRPr lang="en-IN" dirty="0">
              <a:latin typeface="Calibri (Body)"/>
            </a:endParaRP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4624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A84BA2-200A-71E8-AA73-C1930DFC22C8}"/>
              </a:ext>
            </a:extLst>
          </p:cNvPr>
          <p:cNvSpPr>
            <a:spLocks/>
          </p:cNvSpPr>
          <p:nvPr/>
        </p:nvSpPr>
        <p:spPr>
          <a:xfrm>
            <a:off x="74645" y="74645"/>
            <a:ext cx="12017828" cy="6680718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E407A-F74C-39BF-9D7D-BB2F0DF3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40F8A-2098-9B33-4C54-1F6586E2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9C4A28-08ED-41CE-3E96-6596915D9A63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F3AA6-1334-543D-6231-9F70CCCE8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39584"/>
              </p:ext>
            </p:extLst>
          </p:nvPr>
        </p:nvGraphicFramePr>
        <p:xfrm>
          <a:off x="1117598" y="470612"/>
          <a:ext cx="9659258" cy="571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258">
                  <a:extLst>
                    <a:ext uri="{9D8B030D-6E8A-4147-A177-3AD203B41FA5}">
                      <a16:colId xmlns:a16="http://schemas.microsoft.com/office/drawing/2014/main" val="2410237474"/>
                    </a:ext>
                  </a:extLst>
                </a:gridCol>
              </a:tblGrid>
              <a:tr h="57196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30C852-EB9B-4101-AACF-187DDA53A646}"/>
              </a:ext>
            </a:extLst>
          </p:cNvPr>
          <p:cNvSpPr txBox="1"/>
          <p:nvPr/>
        </p:nvSpPr>
        <p:spPr>
          <a:xfrm>
            <a:off x="1569614" y="667722"/>
            <a:ext cx="87552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Problem Statement: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Customers are quitting the Bank</a:t>
            </a:r>
          </a:p>
          <a:p>
            <a:endParaRPr lang="en-IN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Objective 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 (Body)"/>
              </a:rPr>
              <a:t>Predict whether customers will leave the bank in the future using machine learning, keeping the goal of reducing churn.</a:t>
            </a:r>
            <a:endParaRPr lang="en-US" b="1" dirty="0"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Description of the Dataset :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The dataset has 10000 rows and 13 columns . It provides information on Customers Surname, credit score , Geography , Gender, Age ,Tenure, Balance , Number of products , Credit card status , activity status , Salary  , Attrition Status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endParaRPr lang="en-IN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2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500217-1CAC-AEE6-46CA-6B31BF0A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7" y="718549"/>
            <a:ext cx="4683966" cy="49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F9078-EC45-9601-63D3-3E11023F802F}"/>
              </a:ext>
            </a:extLst>
          </p:cNvPr>
          <p:cNvSpPr txBox="1"/>
          <p:nvPr/>
        </p:nvSpPr>
        <p:spPr>
          <a:xfrm>
            <a:off x="981850" y="154602"/>
            <a:ext cx="420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1.Ratio of Attrited and Existing Customers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0B732-C513-6721-872D-6EC773E0BEB2}"/>
              </a:ext>
            </a:extLst>
          </p:cNvPr>
          <p:cNvSpPr txBox="1"/>
          <p:nvPr/>
        </p:nvSpPr>
        <p:spPr>
          <a:xfrm>
            <a:off x="7124580" y="154602"/>
            <a:ext cx="43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Ratio of Active and not inactive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767E0-B1DD-C160-8C67-CE27FDA8FC92}"/>
              </a:ext>
            </a:extLst>
          </p:cNvPr>
          <p:cNvSpPr txBox="1"/>
          <p:nvPr/>
        </p:nvSpPr>
        <p:spPr>
          <a:xfrm>
            <a:off x="1315616" y="5439747"/>
            <a:ext cx="340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Existing Customers : 80% - 7963</a:t>
            </a:r>
          </a:p>
          <a:p>
            <a:r>
              <a:rPr lang="en-IN" b="1" dirty="0"/>
              <a:t>Attrited Customers : 20% - 2037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3C3DB-CC9F-6AAC-73C1-C9EA817ED74A}"/>
              </a:ext>
            </a:extLst>
          </p:cNvPr>
          <p:cNvSpPr txBox="1"/>
          <p:nvPr/>
        </p:nvSpPr>
        <p:spPr>
          <a:xfrm>
            <a:off x="7470712" y="5427010"/>
            <a:ext cx="333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Active are : 52%- 5151</a:t>
            </a:r>
          </a:p>
          <a:p>
            <a:r>
              <a:rPr lang="en-IN" b="1" dirty="0"/>
              <a:t>Not in active are : 4% - 4849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AF854-C25F-6BA3-CB5D-628BFE19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2" y="696707"/>
            <a:ext cx="4498668" cy="47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CD1D95BD-17F0-2168-F629-6D87F152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801"/>
            <a:ext cx="60579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54FFD9-CBAA-280E-39A1-B946B85D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8802"/>
            <a:ext cx="6057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12B19E-5047-B393-698C-C4C3502A2DEE}"/>
              </a:ext>
            </a:extLst>
          </p:cNvPr>
          <p:cNvSpPr txBox="1"/>
          <p:nvPr/>
        </p:nvSpPr>
        <p:spPr>
          <a:xfrm>
            <a:off x="2416629" y="177281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62C9B-4B87-54C5-7A39-9F62C1A22CB5}"/>
              </a:ext>
            </a:extLst>
          </p:cNvPr>
          <p:cNvSpPr txBox="1"/>
          <p:nvPr/>
        </p:nvSpPr>
        <p:spPr>
          <a:xfrm>
            <a:off x="8039100" y="17728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Credit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7BB2D-D0B0-B40D-A457-C9A2BBE4BBE3}"/>
              </a:ext>
            </a:extLst>
          </p:cNvPr>
          <p:cNvSpPr txBox="1"/>
          <p:nvPr/>
        </p:nvSpPr>
        <p:spPr>
          <a:xfrm>
            <a:off x="1254191" y="5362867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1" dirty="0">
                <a:latin typeface="Calibri (Body)"/>
              </a:rPr>
            </a:br>
            <a:r>
              <a:rPr lang="en-US" b="1" i="0" dirty="0">
                <a:effectLst/>
                <a:latin typeface="Calibri (Body)"/>
              </a:rPr>
              <a:t>Customers aged 30 to 40 years are more </a:t>
            </a:r>
            <a:endParaRPr lang="en-IN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158B5-9BD1-963B-0322-82F927B123DF}"/>
              </a:ext>
            </a:extLst>
          </p:cNvPr>
          <p:cNvSpPr txBox="1"/>
          <p:nvPr/>
        </p:nvSpPr>
        <p:spPr>
          <a:xfrm>
            <a:off x="7315200" y="5639866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Credit score is more between 590-750</a:t>
            </a:r>
          </a:p>
        </p:txBody>
      </p:sp>
    </p:spTree>
    <p:extLst>
      <p:ext uri="{BB962C8B-B14F-4D97-AF65-F5344CB8AC3E}">
        <p14:creationId xmlns:p14="http://schemas.microsoft.com/office/powerpoint/2010/main" val="21296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981CDE3-80EC-F450-7FC7-59E42B2D8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1197"/>
          <a:stretch/>
        </p:blipFill>
        <p:spPr bwMode="auto">
          <a:xfrm>
            <a:off x="195729" y="724677"/>
            <a:ext cx="5900271" cy="477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7EB0B-0242-569A-A204-8C863D1C3511}"/>
              </a:ext>
            </a:extLst>
          </p:cNvPr>
          <p:cNvSpPr txBox="1"/>
          <p:nvPr/>
        </p:nvSpPr>
        <p:spPr>
          <a:xfrm>
            <a:off x="2203472" y="143940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Ratio of Male and Female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FA3F4-80F2-28A6-65CB-B5A805FCACF5}"/>
              </a:ext>
            </a:extLst>
          </p:cNvPr>
          <p:cNvSpPr txBox="1"/>
          <p:nvPr/>
        </p:nvSpPr>
        <p:spPr>
          <a:xfrm>
            <a:off x="6969967" y="123119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Customers by Geography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622B2-3C7C-1BD7-9087-F0D6AB02F1B5}"/>
              </a:ext>
            </a:extLst>
          </p:cNvPr>
          <p:cNvSpPr txBox="1"/>
          <p:nvPr/>
        </p:nvSpPr>
        <p:spPr>
          <a:xfrm>
            <a:off x="1548882" y="5504423"/>
            <a:ext cx="436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Male are : 54%</a:t>
            </a:r>
          </a:p>
          <a:p>
            <a:r>
              <a:rPr lang="en-IN" b="1" dirty="0"/>
              <a:t>Female are : 45.4%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03C1B-85AE-5007-2F29-6E6B1A9B108D}"/>
              </a:ext>
            </a:extLst>
          </p:cNvPr>
          <p:cNvSpPr txBox="1"/>
          <p:nvPr/>
        </p:nvSpPr>
        <p:spPr>
          <a:xfrm>
            <a:off x="7420385" y="5636864"/>
            <a:ext cx="4224220" cy="38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France customers are more : 50.1%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23741-84A6-78F0-0EF2-604270C3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65" y="793126"/>
            <a:ext cx="5819406" cy="454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298235A6-A5DA-297D-319A-5784D099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300"/>
            <a:ext cx="64008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5A53FA2-DC1F-02D2-3FBD-C54FBEB5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779300"/>
            <a:ext cx="5791200" cy="45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BA000-A600-85C7-A6BD-19C905F5CD1F}"/>
              </a:ext>
            </a:extLst>
          </p:cNvPr>
          <p:cNvSpPr txBox="1"/>
          <p:nvPr/>
        </p:nvSpPr>
        <p:spPr>
          <a:xfrm>
            <a:off x="1679510" y="7464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Account Balance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D110-A639-CAA7-0926-BFB8F34A3E27}"/>
              </a:ext>
            </a:extLst>
          </p:cNvPr>
          <p:cNvSpPr txBox="1"/>
          <p:nvPr/>
        </p:nvSpPr>
        <p:spPr>
          <a:xfrm>
            <a:off x="7119257" y="74645"/>
            <a:ext cx="48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products used by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C6553-7D28-8AEB-CEBF-B558CE676CBA}"/>
              </a:ext>
            </a:extLst>
          </p:cNvPr>
          <p:cNvSpPr txBox="1"/>
          <p:nvPr/>
        </p:nvSpPr>
        <p:spPr>
          <a:xfrm>
            <a:off x="1287624" y="5533053"/>
            <a:ext cx="51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are more who are not having bank balance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36E09-1F58-4A76-436D-6A6D124795D2}"/>
              </a:ext>
            </a:extLst>
          </p:cNvPr>
          <p:cNvSpPr txBox="1"/>
          <p:nvPr/>
        </p:nvSpPr>
        <p:spPr>
          <a:xfrm>
            <a:off x="7819054" y="5455922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Bank product :1 – 50.%</a:t>
            </a:r>
          </a:p>
          <a:p>
            <a:r>
              <a:rPr lang="en-IN" b="1" dirty="0"/>
              <a:t>Bank product : 2-45.9%</a:t>
            </a:r>
          </a:p>
        </p:txBody>
      </p:sp>
    </p:spTree>
    <p:extLst>
      <p:ext uri="{BB962C8B-B14F-4D97-AF65-F5344CB8AC3E}">
        <p14:creationId xmlns:p14="http://schemas.microsoft.com/office/powerpoint/2010/main" val="1086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F526DD88-402D-C15E-C0C0-F043B2CB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9078"/>
            <a:ext cx="5915200" cy="45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56F9B85-A48B-3B2F-B51C-B1140895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7" y="953764"/>
            <a:ext cx="5711138" cy="44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99260-6196-E420-6321-11B08558213F}"/>
              </a:ext>
            </a:extLst>
          </p:cNvPr>
          <p:cNvSpPr txBox="1"/>
          <p:nvPr/>
        </p:nvSpPr>
        <p:spPr>
          <a:xfrm>
            <a:off x="1847461" y="111967"/>
            <a:ext cx="571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Age group wise attrition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7F75C-10BB-B870-0E51-C8E3D07FE3D0}"/>
              </a:ext>
            </a:extLst>
          </p:cNvPr>
          <p:cNvSpPr txBox="1"/>
          <p:nvPr/>
        </p:nvSpPr>
        <p:spPr>
          <a:xfrm>
            <a:off x="7977673" y="111967"/>
            <a:ext cx="36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Gender wise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9F4A6-2E48-4D18-CD4E-5CE0A9850203}"/>
              </a:ext>
            </a:extLst>
          </p:cNvPr>
          <p:cNvSpPr txBox="1"/>
          <p:nvPr/>
        </p:nvSpPr>
        <p:spPr>
          <a:xfrm>
            <a:off x="855306" y="5523721"/>
            <a:ext cx="54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aged between 30-40 are leaving more:9.4%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A96F-2701-0509-552D-32703184482E}"/>
              </a:ext>
            </a:extLst>
          </p:cNvPr>
          <p:cNvSpPr txBox="1"/>
          <p:nvPr/>
        </p:nvSpPr>
        <p:spPr>
          <a:xfrm>
            <a:off x="7016211" y="5514392"/>
            <a:ext cx="41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Females are leaving more : 11.4%</a:t>
            </a:r>
          </a:p>
        </p:txBody>
      </p:sp>
    </p:spTree>
    <p:extLst>
      <p:ext uri="{BB962C8B-B14F-4D97-AF65-F5344CB8AC3E}">
        <p14:creationId xmlns:p14="http://schemas.microsoft.com/office/powerpoint/2010/main" val="214487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D6252CA-DD01-ECB9-7253-8A90735C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2" y="732646"/>
            <a:ext cx="6057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47E9068-C8F3-A93D-E9E9-4586224B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8" y="769970"/>
            <a:ext cx="5765646" cy="4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A62CCF-D559-443B-BD26-FBD8648F9B15}"/>
              </a:ext>
            </a:extLst>
          </p:cNvPr>
          <p:cNvSpPr txBox="1"/>
          <p:nvPr/>
        </p:nvSpPr>
        <p:spPr>
          <a:xfrm>
            <a:off x="2118049" y="130629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Geography wise Attrition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3B78-EF0B-60C8-1A75-0A1B9651E618}"/>
              </a:ext>
            </a:extLst>
          </p:cNvPr>
          <p:cNvSpPr txBox="1"/>
          <p:nvPr/>
        </p:nvSpPr>
        <p:spPr>
          <a:xfrm>
            <a:off x="7193901" y="130629"/>
            <a:ext cx="38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Attrition by Active Customers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4B073-B7FE-6C6E-C3C5-084980521F49}"/>
              </a:ext>
            </a:extLst>
          </p:cNvPr>
          <p:cNvSpPr txBox="1"/>
          <p:nvPr/>
        </p:nvSpPr>
        <p:spPr>
          <a:xfrm>
            <a:off x="1138335" y="5654351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France customers and Germany customers are leaving more : 8.1%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12D7D-E1C0-CCE0-9424-2FAF0956E1DB}"/>
              </a:ext>
            </a:extLst>
          </p:cNvPr>
          <p:cNvSpPr txBox="1"/>
          <p:nvPr/>
        </p:nvSpPr>
        <p:spPr>
          <a:xfrm>
            <a:off x="7003110" y="5620917"/>
            <a:ext cx="420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who are active they are leaving more : 13%</a:t>
            </a:r>
          </a:p>
        </p:txBody>
      </p:sp>
    </p:spTree>
    <p:extLst>
      <p:ext uri="{BB962C8B-B14F-4D97-AF65-F5344CB8AC3E}">
        <p14:creationId xmlns:p14="http://schemas.microsoft.com/office/powerpoint/2010/main" val="25428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1ECF93A-4C8C-31A2-C7CA-837BABE3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" y="1262668"/>
            <a:ext cx="6577823" cy="41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C387D1-5FE0-EBD8-F5F5-5FFE8236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4" y="1262667"/>
            <a:ext cx="5350425" cy="41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37F1EF-AE9A-A0CC-93D1-8832A855FE9D}"/>
              </a:ext>
            </a:extLst>
          </p:cNvPr>
          <p:cNvSpPr txBox="1"/>
          <p:nvPr/>
        </p:nvSpPr>
        <p:spPr>
          <a:xfrm>
            <a:off x="1281404" y="270588"/>
            <a:ext cx="48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customers Tenure by Attrition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1F19D-5357-B53E-4C3B-A7AC476DF53F}"/>
              </a:ext>
            </a:extLst>
          </p:cNvPr>
          <p:cNvSpPr txBox="1"/>
          <p:nvPr/>
        </p:nvSpPr>
        <p:spPr>
          <a:xfrm>
            <a:off x="7249886" y="279918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product wise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504EB-D4B9-9E59-3287-F0D07DCE1682}"/>
              </a:ext>
            </a:extLst>
          </p:cNvPr>
          <p:cNvSpPr txBox="1"/>
          <p:nvPr/>
        </p:nvSpPr>
        <p:spPr>
          <a:xfrm>
            <a:off x="933061" y="5588510"/>
            <a:ext cx="535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all customers who've been with the bank for different Tenure of time are leaving at about the same rate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81007-A213-F26A-F3C2-0B33E8729AB7}"/>
              </a:ext>
            </a:extLst>
          </p:cNvPr>
          <p:cNvSpPr txBox="1"/>
          <p:nvPr/>
        </p:nvSpPr>
        <p:spPr>
          <a:xfrm>
            <a:off x="7613780" y="5588511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 who are using 1 bank product they are leaving more </a:t>
            </a:r>
          </a:p>
        </p:txBody>
      </p:sp>
    </p:spTree>
    <p:extLst>
      <p:ext uri="{BB962C8B-B14F-4D97-AF65-F5344CB8AC3E}">
        <p14:creationId xmlns:p14="http://schemas.microsoft.com/office/powerpoint/2010/main" val="210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787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Baskerville Old Face</vt:lpstr>
      <vt:lpstr>Calibri</vt:lpstr>
      <vt:lpstr>Calibri (Body)</vt:lpstr>
      <vt:lpstr>Calibri Light</vt:lpstr>
      <vt:lpstr>Corbel (Headings)</vt:lpstr>
      <vt:lpstr>Söhne</vt:lpstr>
      <vt:lpstr>Wingdings</vt:lpstr>
      <vt:lpstr>Office Theme</vt:lpstr>
      <vt:lpstr>BANK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Korachgaon</dc:creator>
  <cp:lastModifiedBy>Vinod Korachgaon</cp:lastModifiedBy>
  <cp:revision>3</cp:revision>
  <dcterms:created xsi:type="dcterms:W3CDTF">2024-03-17T07:00:14Z</dcterms:created>
  <dcterms:modified xsi:type="dcterms:W3CDTF">2024-03-23T12:55:34Z</dcterms:modified>
</cp:coreProperties>
</file>