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8"/>
  </p:notesMasterIdLst>
  <p:sldIdLst>
    <p:sldId id="272" r:id="rId2"/>
    <p:sldId id="273" r:id="rId3"/>
    <p:sldId id="278" r:id="rId4"/>
    <p:sldId id="274" r:id="rId5"/>
    <p:sldId id="281" r:id="rId6"/>
    <p:sldId id="286" r:id="rId7"/>
    <p:sldId id="288" r:id="rId8"/>
    <p:sldId id="287" r:id="rId9"/>
    <p:sldId id="279" r:id="rId10"/>
    <p:sldId id="290" r:id="rId11"/>
    <p:sldId id="282" r:id="rId12"/>
    <p:sldId id="280" r:id="rId13"/>
    <p:sldId id="283" r:id="rId14"/>
    <p:sldId id="289" r:id="rId15"/>
    <p:sldId id="291" r:id="rId16"/>
    <p:sldId id="28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A4206B-0EB9-4D6F-A6FF-3527E2C6DE46}" v="2095" dt="2024-05-08T05:07:13.1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showGuides="1">
      <p:cViewPr varScale="1">
        <p:scale>
          <a:sx n="76" d="100"/>
          <a:sy n="76" d="100"/>
        </p:scale>
        <p:origin x="76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593F15-2160-4E7B-8940-122A424763CE}" type="datetimeFigureOut">
              <a:rPr lang="en-IN" smtClean="0"/>
              <a:t>08-05-2024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FCB41D-A8E4-4E57-807D-160393BFE675}" type="slidenum">
              <a:rPr lang="en-IN" smtClean="0"/>
              <a:t>‹#›</a:t>
            </a:fld>
            <a:endParaRPr lang="en-IN"/>
          </a:p>
        </p:txBody>
      </p:sp>
    </p:spTree>
    <p:extLst>
      <p:ext uri="{BB962C8B-B14F-4D97-AF65-F5344CB8AC3E}">
        <p14:creationId xmlns:p14="http://schemas.microsoft.com/office/powerpoint/2010/main" val="2975873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FFCB41D-A8E4-4E57-807D-160393BFE675}" type="slidenum">
              <a:rPr lang="en-IN" smtClean="0"/>
              <a:t>2</a:t>
            </a:fld>
            <a:endParaRPr lang="en-IN"/>
          </a:p>
        </p:txBody>
      </p:sp>
    </p:spTree>
    <p:extLst>
      <p:ext uri="{BB962C8B-B14F-4D97-AF65-F5344CB8AC3E}">
        <p14:creationId xmlns:p14="http://schemas.microsoft.com/office/powerpoint/2010/main" val="1465853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A4ADD5-924F-4B3C-999E-7E6AA2E6B5E4}"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95258-C1F8-4D06-ADA6-D0947A3B6948}" type="slidenum">
              <a:rPr lang="en-IN" smtClean="0"/>
              <a:t>‹#›</a:t>
            </a:fld>
            <a:endParaRPr lang="en-IN"/>
          </a:p>
        </p:txBody>
      </p:sp>
    </p:spTree>
    <p:extLst>
      <p:ext uri="{BB962C8B-B14F-4D97-AF65-F5344CB8AC3E}">
        <p14:creationId xmlns:p14="http://schemas.microsoft.com/office/powerpoint/2010/main" val="883819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4ADD5-924F-4B3C-999E-7E6AA2E6B5E4}"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95258-C1F8-4D06-ADA6-D0947A3B6948}" type="slidenum">
              <a:rPr lang="en-IN" smtClean="0"/>
              <a:t>‹#›</a:t>
            </a:fld>
            <a:endParaRPr lang="en-IN"/>
          </a:p>
        </p:txBody>
      </p:sp>
    </p:spTree>
    <p:extLst>
      <p:ext uri="{BB962C8B-B14F-4D97-AF65-F5344CB8AC3E}">
        <p14:creationId xmlns:p14="http://schemas.microsoft.com/office/powerpoint/2010/main" val="128268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4ADD5-924F-4B3C-999E-7E6AA2E6B5E4}"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95258-C1F8-4D06-ADA6-D0947A3B6948}" type="slidenum">
              <a:rPr lang="en-IN" smtClean="0"/>
              <a:t>‹#›</a:t>
            </a:fld>
            <a:endParaRPr lang="en-IN"/>
          </a:p>
        </p:txBody>
      </p:sp>
    </p:spTree>
    <p:extLst>
      <p:ext uri="{BB962C8B-B14F-4D97-AF65-F5344CB8AC3E}">
        <p14:creationId xmlns:p14="http://schemas.microsoft.com/office/powerpoint/2010/main" val="619097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4ADD5-924F-4B3C-999E-7E6AA2E6B5E4}"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95258-C1F8-4D06-ADA6-D0947A3B6948}" type="slidenum">
              <a:rPr lang="en-IN" smtClean="0"/>
              <a:t>‹#›</a:t>
            </a:fld>
            <a:endParaRPr lang="en-IN"/>
          </a:p>
        </p:txBody>
      </p:sp>
    </p:spTree>
    <p:extLst>
      <p:ext uri="{BB962C8B-B14F-4D97-AF65-F5344CB8AC3E}">
        <p14:creationId xmlns:p14="http://schemas.microsoft.com/office/powerpoint/2010/main" val="749684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A4ADD5-924F-4B3C-999E-7E6AA2E6B5E4}"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95258-C1F8-4D06-ADA6-D0947A3B6948}" type="slidenum">
              <a:rPr lang="en-IN" smtClean="0"/>
              <a:t>‹#›</a:t>
            </a:fld>
            <a:endParaRPr lang="en-IN"/>
          </a:p>
        </p:txBody>
      </p:sp>
    </p:spTree>
    <p:extLst>
      <p:ext uri="{BB962C8B-B14F-4D97-AF65-F5344CB8AC3E}">
        <p14:creationId xmlns:p14="http://schemas.microsoft.com/office/powerpoint/2010/main" val="3227243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A4ADD5-924F-4B3C-999E-7E6AA2E6B5E4}"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B95258-C1F8-4D06-ADA6-D0947A3B6948}" type="slidenum">
              <a:rPr lang="en-IN" smtClean="0"/>
              <a:t>‹#›</a:t>
            </a:fld>
            <a:endParaRPr lang="en-IN"/>
          </a:p>
        </p:txBody>
      </p:sp>
    </p:spTree>
    <p:extLst>
      <p:ext uri="{BB962C8B-B14F-4D97-AF65-F5344CB8AC3E}">
        <p14:creationId xmlns:p14="http://schemas.microsoft.com/office/powerpoint/2010/main" val="3729414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A4ADD5-924F-4B3C-999E-7E6AA2E6B5E4}" type="datetimeFigureOut">
              <a:rPr lang="en-IN" smtClean="0"/>
              <a:t>08-05-2024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B95258-C1F8-4D06-ADA6-D0947A3B6948}" type="slidenum">
              <a:rPr lang="en-IN" smtClean="0"/>
              <a:t>‹#›</a:t>
            </a:fld>
            <a:endParaRPr lang="en-IN"/>
          </a:p>
        </p:txBody>
      </p:sp>
    </p:spTree>
    <p:extLst>
      <p:ext uri="{BB962C8B-B14F-4D97-AF65-F5344CB8AC3E}">
        <p14:creationId xmlns:p14="http://schemas.microsoft.com/office/powerpoint/2010/main" val="2261153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A4ADD5-924F-4B3C-999E-7E6AA2E6B5E4}" type="datetimeFigureOut">
              <a:rPr lang="en-IN" smtClean="0"/>
              <a:t>08-05-2024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B95258-C1F8-4D06-ADA6-D0947A3B6948}" type="slidenum">
              <a:rPr lang="en-IN" smtClean="0"/>
              <a:t>‹#›</a:t>
            </a:fld>
            <a:endParaRPr lang="en-IN"/>
          </a:p>
        </p:txBody>
      </p:sp>
    </p:spTree>
    <p:extLst>
      <p:ext uri="{BB962C8B-B14F-4D97-AF65-F5344CB8AC3E}">
        <p14:creationId xmlns:p14="http://schemas.microsoft.com/office/powerpoint/2010/main" val="1862955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A4ADD5-924F-4B3C-999E-7E6AA2E6B5E4}" type="datetimeFigureOut">
              <a:rPr lang="en-IN" smtClean="0"/>
              <a:t>08-05-2024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B95258-C1F8-4D06-ADA6-D0947A3B6948}" type="slidenum">
              <a:rPr lang="en-IN" smtClean="0"/>
              <a:t>‹#›</a:t>
            </a:fld>
            <a:endParaRPr lang="en-IN"/>
          </a:p>
        </p:txBody>
      </p:sp>
    </p:spTree>
    <p:extLst>
      <p:ext uri="{BB962C8B-B14F-4D97-AF65-F5344CB8AC3E}">
        <p14:creationId xmlns:p14="http://schemas.microsoft.com/office/powerpoint/2010/main" val="152937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ADD5-924F-4B3C-999E-7E6AA2E6B5E4}"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B95258-C1F8-4D06-ADA6-D0947A3B6948}" type="slidenum">
              <a:rPr lang="en-IN" smtClean="0"/>
              <a:t>‹#›</a:t>
            </a:fld>
            <a:endParaRPr lang="en-IN"/>
          </a:p>
        </p:txBody>
      </p:sp>
    </p:spTree>
    <p:extLst>
      <p:ext uri="{BB962C8B-B14F-4D97-AF65-F5344CB8AC3E}">
        <p14:creationId xmlns:p14="http://schemas.microsoft.com/office/powerpoint/2010/main" val="3843847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ADD5-924F-4B3C-999E-7E6AA2E6B5E4}"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B95258-C1F8-4D06-ADA6-D0947A3B6948}" type="slidenum">
              <a:rPr lang="en-IN" smtClean="0"/>
              <a:t>‹#›</a:t>
            </a:fld>
            <a:endParaRPr lang="en-IN"/>
          </a:p>
        </p:txBody>
      </p:sp>
    </p:spTree>
    <p:extLst>
      <p:ext uri="{BB962C8B-B14F-4D97-AF65-F5344CB8AC3E}">
        <p14:creationId xmlns:p14="http://schemas.microsoft.com/office/powerpoint/2010/main" val="650942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A4ADD5-924F-4B3C-999E-7E6AA2E6B5E4}" type="datetimeFigureOut">
              <a:rPr lang="en-IN" smtClean="0"/>
              <a:t>08-05-2024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95258-C1F8-4D06-ADA6-D0947A3B6948}" type="slidenum">
              <a:rPr lang="en-IN" smtClean="0"/>
              <a:t>‹#›</a:t>
            </a:fld>
            <a:endParaRPr lang="en-IN"/>
          </a:p>
        </p:txBody>
      </p:sp>
    </p:spTree>
    <p:extLst>
      <p:ext uri="{BB962C8B-B14F-4D97-AF65-F5344CB8AC3E}">
        <p14:creationId xmlns:p14="http://schemas.microsoft.com/office/powerpoint/2010/main" val="245393271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B731108-B5B3-0D2F-1239-B7DA0152D2CE}"/>
              </a:ext>
            </a:extLst>
          </p:cNvPr>
          <p:cNvSpPr/>
          <p:nvPr/>
        </p:nvSpPr>
        <p:spPr>
          <a:xfrm>
            <a:off x="6003635" y="889843"/>
            <a:ext cx="184730" cy="923330"/>
          </a:xfrm>
          <a:prstGeom prst="rect">
            <a:avLst/>
          </a:prstGeom>
          <a:noFill/>
        </p:spPr>
        <p:txBody>
          <a:bodyPr wrap="none" lIns="91440" tIns="45720" rIns="91440" bIns="45720">
            <a:spAutoFit/>
          </a:bodyPr>
          <a:lstStyle/>
          <a:p>
            <a:pPr algn="ctr"/>
            <a:endParaRPr lang="en-IN" sz="5400" b="1" cap="none" spc="0" dirty="0">
              <a:ln w="22225">
                <a:solidFill>
                  <a:schemeClr val="accent2"/>
                </a:solidFill>
                <a:prstDash val="solid"/>
              </a:ln>
              <a:solidFill>
                <a:schemeClr val="accent2">
                  <a:lumMod val="40000"/>
                  <a:lumOff val="60000"/>
                </a:schemeClr>
              </a:solidFill>
              <a:effectLst/>
            </a:endParaRPr>
          </a:p>
        </p:txBody>
      </p:sp>
      <p:sp>
        <p:nvSpPr>
          <p:cNvPr id="3" name="TextBox 2">
            <a:extLst>
              <a:ext uri="{FF2B5EF4-FFF2-40B4-BE49-F238E27FC236}">
                <a16:creationId xmlns:a16="http://schemas.microsoft.com/office/drawing/2014/main" id="{E4B6B1BF-042E-2F99-004C-8DB9C52ED54B}"/>
              </a:ext>
            </a:extLst>
          </p:cNvPr>
          <p:cNvSpPr txBox="1"/>
          <p:nvPr/>
        </p:nvSpPr>
        <p:spPr>
          <a:xfrm>
            <a:off x="-1513090" y="2717932"/>
            <a:ext cx="8315824" cy="3539430"/>
          </a:xfrm>
          <a:prstGeom prst="rect">
            <a:avLst/>
          </a:prstGeom>
          <a:noFill/>
        </p:spPr>
        <p:txBody>
          <a:bodyPr wrap="square">
            <a:spAutoFit/>
          </a:bodyPr>
          <a:lstStyle/>
          <a:p>
            <a:pPr algn="ctr"/>
            <a:r>
              <a:rPr lang="en" sz="2800" dirty="0">
                <a:ln w="0"/>
                <a:solidFill>
                  <a:schemeClr val="tx2">
                    <a:lumMod val="75000"/>
                  </a:schemeClr>
                </a:solidFill>
                <a:latin typeface="Bahnschrift" panose="020B0502040204020203" pitchFamily="34" charset="0"/>
              </a:rPr>
              <a:t>         TMDB Movie Data Set Analysis</a:t>
            </a:r>
          </a:p>
          <a:p>
            <a:pPr algn="ctr"/>
            <a:endParaRPr lang="en" sz="2800" dirty="0">
              <a:ln w="0"/>
              <a:solidFill>
                <a:schemeClr val="tx2">
                  <a:lumMod val="75000"/>
                </a:schemeClr>
              </a:solidFill>
              <a:latin typeface="Bahnschrift" panose="020B0502040204020203" pitchFamily="34" charset="0"/>
            </a:endParaRPr>
          </a:p>
          <a:p>
            <a:pPr algn="ctr"/>
            <a:r>
              <a:rPr lang="en-IN" sz="2800" dirty="0">
                <a:ln w="0"/>
                <a:solidFill>
                  <a:schemeClr val="tx2">
                    <a:lumMod val="75000"/>
                  </a:schemeClr>
                </a:solidFill>
                <a:latin typeface="Bahnschrift" panose="020B0502040204020203" pitchFamily="34" charset="0"/>
              </a:rPr>
              <a:t>	Presented by: Vinod A. Korachgaon</a:t>
            </a:r>
          </a:p>
          <a:p>
            <a:pPr algn="ctr"/>
            <a:endParaRPr lang="en-IN" sz="2800" dirty="0">
              <a:ln w="0"/>
              <a:solidFill>
                <a:schemeClr val="tx2">
                  <a:lumMod val="75000"/>
                </a:schemeClr>
              </a:solidFill>
              <a:latin typeface="Bahnschrift" panose="020B0502040204020203" pitchFamily="34" charset="0"/>
            </a:endParaRPr>
          </a:p>
          <a:p>
            <a:pPr algn="ctr"/>
            <a:r>
              <a:rPr lang="en-IN" sz="2800" dirty="0">
                <a:ln w="0"/>
                <a:solidFill>
                  <a:schemeClr val="tx2">
                    <a:lumMod val="75000"/>
                  </a:schemeClr>
                </a:solidFill>
                <a:latin typeface="Bahnschrift" panose="020B0502040204020203" pitchFamily="34" charset="0"/>
              </a:rPr>
              <a:t>Batch : </a:t>
            </a:r>
            <a:r>
              <a:rPr lang="en" sz="2800" dirty="0">
                <a:ln w="0"/>
                <a:solidFill>
                  <a:schemeClr val="tx2">
                    <a:lumMod val="75000"/>
                  </a:schemeClr>
                </a:solidFill>
                <a:latin typeface="Bahnschrift" panose="020B0502040204020203" pitchFamily="34" charset="0"/>
              </a:rPr>
              <a:t>ML22S2</a:t>
            </a:r>
          </a:p>
          <a:p>
            <a:pPr algn="ctr"/>
            <a:endParaRPr lang="en" sz="2800" dirty="0">
              <a:ln w="0"/>
              <a:solidFill>
                <a:schemeClr val="tx2">
                  <a:lumMod val="75000"/>
                </a:schemeClr>
              </a:solidFill>
              <a:latin typeface="Bahnschrift" panose="020B0502040204020203" pitchFamily="34" charset="0"/>
            </a:endParaRPr>
          </a:p>
          <a:p>
            <a:pPr algn="ctr"/>
            <a:r>
              <a:rPr lang="en-IN" sz="2800" dirty="0">
                <a:ln w="0"/>
                <a:gradFill>
                  <a:gsLst>
                    <a:gs pos="21000">
                      <a:srgbClr val="53575C"/>
                    </a:gs>
                    <a:gs pos="88000">
                      <a:srgbClr val="C5C7CA"/>
                    </a:gs>
                  </a:gsLst>
                  <a:lin ang="5400000"/>
                </a:gradFill>
                <a:latin typeface="Bahnschrift" panose="020B0502040204020203" pitchFamily="34" charset="0"/>
              </a:rPr>
              <a:t>	</a:t>
            </a:r>
          </a:p>
          <a:p>
            <a:pPr algn="ctr"/>
            <a:endParaRPr lang="en-IN" sz="2800" dirty="0">
              <a:ln w="0"/>
              <a:gradFill>
                <a:gsLst>
                  <a:gs pos="21000">
                    <a:srgbClr val="53575C"/>
                  </a:gs>
                  <a:gs pos="88000">
                    <a:srgbClr val="C5C7CA"/>
                  </a:gs>
                </a:gsLst>
                <a:lin ang="5400000"/>
              </a:gradFill>
              <a:latin typeface="Bahnschrift" panose="020B0502040204020203" pitchFamily="34" charset="0"/>
            </a:endParaRPr>
          </a:p>
        </p:txBody>
      </p:sp>
      <p:grpSp>
        <p:nvGrpSpPr>
          <p:cNvPr id="16" name="Group 15">
            <a:extLst>
              <a:ext uri="{FF2B5EF4-FFF2-40B4-BE49-F238E27FC236}">
                <a16:creationId xmlns:a16="http://schemas.microsoft.com/office/drawing/2014/main" id="{B2E1368F-FEA2-8812-35B5-C5F993314142}"/>
              </a:ext>
            </a:extLst>
          </p:cNvPr>
          <p:cNvGrpSpPr/>
          <p:nvPr/>
        </p:nvGrpSpPr>
        <p:grpSpPr>
          <a:xfrm>
            <a:off x="5479047" y="-756080"/>
            <a:ext cx="9331156" cy="7833598"/>
            <a:chOff x="5408709" y="-876661"/>
            <a:chExt cx="9331156" cy="7833598"/>
          </a:xfrm>
          <a:blipFill>
            <a:blip r:embed="rId2">
              <a:alphaModFix amt="85000"/>
              <a:extLst>
                <a:ext uri="{BEBA8EAE-BF5A-486C-A8C5-ECC9F3942E4B}">
                  <a14:imgProps xmlns:a14="http://schemas.microsoft.com/office/drawing/2010/main">
                    <a14:imgLayer r:embed="rId3">
                      <a14:imgEffect>
                        <a14:brightnessContrast contrast="40000"/>
                      </a14:imgEffect>
                    </a14:imgLayer>
                  </a14:imgProps>
                </a:ext>
              </a:extLst>
            </a:blip>
            <a:stretch>
              <a:fillRect/>
            </a:stretch>
          </a:blipFill>
        </p:grpSpPr>
        <p:sp>
          <p:nvSpPr>
            <p:cNvPr id="9" name="Rectangle 8">
              <a:extLst>
                <a:ext uri="{FF2B5EF4-FFF2-40B4-BE49-F238E27FC236}">
                  <a16:creationId xmlns:a16="http://schemas.microsoft.com/office/drawing/2014/main" id="{2E66B617-3347-E2E6-2D91-FCA1715B1253}"/>
                </a:ext>
              </a:extLst>
            </p:cNvPr>
            <p:cNvSpPr/>
            <p:nvPr/>
          </p:nvSpPr>
          <p:spPr>
            <a:xfrm rot="20017180">
              <a:off x="5785924" y="1663042"/>
              <a:ext cx="7778338" cy="248598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D543570-DCCF-93A1-8D5B-E14690F30B81}"/>
                </a:ext>
              </a:extLst>
            </p:cNvPr>
            <p:cNvSpPr/>
            <p:nvPr/>
          </p:nvSpPr>
          <p:spPr>
            <a:xfrm rot="20017180">
              <a:off x="5408709" y="-876661"/>
              <a:ext cx="7001777" cy="250972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7853FBEB-35A9-6AC0-F383-1DE00FA99E22}"/>
                </a:ext>
              </a:extLst>
            </p:cNvPr>
            <p:cNvSpPr/>
            <p:nvPr/>
          </p:nvSpPr>
          <p:spPr>
            <a:xfrm rot="20017180">
              <a:off x="6517772" y="4141591"/>
              <a:ext cx="8222093" cy="281534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14" name="Picture 13">
            <a:extLst>
              <a:ext uri="{FF2B5EF4-FFF2-40B4-BE49-F238E27FC236}">
                <a16:creationId xmlns:a16="http://schemas.microsoft.com/office/drawing/2014/main" id="{B6788AC9-1F5A-3517-28D3-D86407461B91}"/>
              </a:ext>
            </a:extLst>
          </p:cNvPr>
          <p:cNvPicPr>
            <a:picLocks noChangeAspect="1"/>
          </p:cNvPicPr>
          <p:nvPr/>
        </p:nvPicPr>
        <p:blipFill>
          <a:blip r:embed="rId4">
            <a:alphaModFix amt="70000"/>
            <a:extLst>
              <a:ext uri="{28A0092B-C50C-407E-A947-70E740481C1C}">
                <a14:useLocalDpi xmlns:a14="http://schemas.microsoft.com/office/drawing/2010/main" val="0"/>
              </a:ext>
            </a:extLst>
          </a:blip>
          <a:stretch>
            <a:fillRect/>
          </a:stretch>
        </p:blipFill>
        <p:spPr>
          <a:xfrm>
            <a:off x="2554386" y="498783"/>
            <a:ext cx="1330725" cy="1330725"/>
          </a:xfrm>
          <a:prstGeom prst="rect">
            <a:avLst/>
          </a:prstGeom>
          <a:ln>
            <a:noFill/>
          </a:ln>
          <a:effectLst>
            <a:softEdge rad="112500"/>
          </a:effectLst>
        </p:spPr>
      </p:pic>
    </p:spTree>
    <p:extLst>
      <p:ext uri="{BB962C8B-B14F-4D97-AF65-F5344CB8AC3E}">
        <p14:creationId xmlns:p14="http://schemas.microsoft.com/office/powerpoint/2010/main" val="1639557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B731108-B5B3-0D2F-1239-B7DA0152D2CE}"/>
              </a:ext>
            </a:extLst>
          </p:cNvPr>
          <p:cNvSpPr/>
          <p:nvPr/>
        </p:nvSpPr>
        <p:spPr>
          <a:xfrm>
            <a:off x="6003635" y="889843"/>
            <a:ext cx="184730" cy="923330"/>
          </a:xfrm>
          <a:prstGeom prst="rect">
            <a:avLst/>
          </a:prstGeom>
          <a:noFill/>
        </p:spPr>
        <p:txBody>
          <a:bodyPr wrap="none" lIns="91440" tIns="45720" rIns="91440" bIns="45720">
            <a:spAutoFit/>
          </a:bodyPr>
          <a:lstStyle/>
          <a:p>
            <a:pPr algn="ctr"/>
            <a:endParaRPr lang="en-IN" sz="5400" b="1" cap="none" spc="0" dirty="0">
              <a:ln w="22225">
                <a:solidFill>
                  <a:schemeClr val="accent2"/>
                </a:solidFill>
                <a:prstDash val="solid"/>
              </a:ln>
              <a:solidFill>
                <a:schemeClr val="accent2">
                  <a:lumMod val="40000"/>
                  <a:lumOff val="60000"/>
                </a:schemeClr>
              </a:solidFill>
              <a:effectLst/>
            </a:endParaRPr>
          </a:p>
        </p:txBody>
      </p:sp>
      <p:pic>
        <p:nvPicPr>
          <p:cNvPr id="4" name="Picture 3">
            <a:extLst>
              <a:ext uri="{FF2B5EF4-FFF2-40B4-BE49-F238E27FC236}">
                <a16:creationId xmlns:a16="http://schemas.microsoft.com/office/drawing/2014/main" id="{B7FB5B41-F29E-98F5-039F-04F11DE22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9"/>
            <a:ext cx="12192000" cy="6857181"/>
          </a:xfrm>
          <a:prstGeom prst="rect">
            <a:avLst/>
          </a:prstGeom>
        </p:spPr>
      </p:pic>
      <p:sp>
        <p:nvSpPr>
          <p:cNvPr id="5" name="Rectangle 4">
            <a:extLst>
              <a:ext uri="{FF2B5EF4-FFF2-40B4-BE49-F238E27FC236}">
                <a16:creationId xmlns:a16="http://schemas.microsoft.com/office/drawing/2014/main" id="{165125D2-F659-5FFD-850A-CB29E36CC90E}"/>
              </a:ext>
            </a:extLst>
          </p:cNvPr>
          <p:cNvSpPr/>
          <p:nvPr/>
        </p:nvSpPr>
        <p:spPr>
          <a:xfrm>
            <a:off x="766916" y="420329"/>
            <a:ext cx="10658168" cy="6017342"/>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Font typeface="+mj-lt"/>
              <a:buAutoNum type="arabicPeriod"/>
            </a:pPr>
            <a:endParaRPr lang="en-US" b="0" i="0" dirty="0">
              <a:solidFill>
                <a:schemeClr val="tx1"/>
              </a:solidFill>
              <a:effectLst/>
              <a:latin typeface="Söhne"/>
            </a:endParaRPr>
          </a:p>
        </p:txBody>
      </p:sp>
      <p:sp>
        <p:nvSpPr>
          <p:cNvPr id="6" name="TextBox 5">
            <a:extLst>
              <a:ext uri="{FF2B5EF4-FFF2-40B4-BE49-F238E27FC236}">
                <a16:creationId xmlns:a16="http://schemas.microsoft.com/office/drawing/2014/main" id="{D3DFCF8E-C00A-8D44-49F6-409560EAFF2E}"/>
              </a:ext>
            </a:extLst>
          </p:cNvPr>
          <p:cNvSpPr txBox="1"/>
          <p:nvPr/>
        </p:nvSpPr>
        <p:spPr>
          <a:xfrm>
            <a:off x="4183627" y="420329"/>
            <a:ext cx="5594554" cy="369332"/>
          </a:xfrm>
          <a:prstGeom prst="rect">
            <a:avLst/>
          </a:prstGeom>
          <a:noFill/>
        </p:spPr>
        <p:txBody>
          <a:bodyPr wrap="square" rtlCol="0">
            <a:spAutoFit/>
          </a:bodyPr>
          <a:lstStyle/>
          <a:p>
            <a:r>
              <a:rPr lang="en-IN" b="1" dirty="0"/>
              <a:t>Predicted Categorize Ratings for Two Movies</a:t>
            </a:r>
          </a:p>
        </p:txBody>
      </p:sp>
      <p:sp>
        <p:nvSpPr>
          <p:cNvPr id="10" name="Rectangle 1">
            <a:extLst>
              <a:ext uri="{FF2B5EF4-FFF2-40B4-BE49-F238E27FC236}">
                <a16:creationId xmlns:a16="http://schemas.microsoft.com/office/drawing/2014/main" id="{E5BC613F-8C5B-8287-3849-B7E89374452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89744CB3-3728-AC2F-6BA9-DB4056211C7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2" name="Table 11">
            <a:extLst>
              <a:ext uri="{FF2B5EF4-FFF2-40B4-BE49-F238E27FC236}">
                <a16:creationId xmlns:a16="http://schemas.microsoft.com/office/drawing/2014/main" id="{EDD0412F-00E3-3DE8-B6EA-04952CC751B4}"/>
              </a:ext>
            </a:extLst>
          </p:cNvPr>
          <p:cNvGraphicFramePr>
            <a:graphicFrameLocks noGrp="1"/>
          </p:cNvGraphicFramePr>
          <p:nvPr>
            <p:extLst>
              <p:ext uri="{D42A27DB-BD31-4B8C-83A1-F6EECF244321}">
                <p14:modId xmlns:p14="http://schemas.microsoft.com/office/powerpoint/2010/main" val="702563481"/>
              </p:ext>
            </p:extLst>
          </p:nvPr>
        </p:nvGraphicFramePr>
        <p:xfrm>
          <a:off x="1164080" y="1011811"/>
          <a:ext cx="10048569" cy="4834377"/>
        </p:xfrm>
        <a:graphic>
          <a:graphicData uri="http://schemas.openxmlformats.org/drawingml/2006/table">
            <a:tbl>
              <a:tblPr/>
              <a:tblGrid>
                <a:gridCol w="3349523">
                  <a:extLst>
                    <a:ext uri="{9D8B030D-6E8A-4147-A177-3AD203B41FA5}">
                      <a16:colId xmlns:a16="http://schemas.microsoft.com/office/drawing/2014/main" val="2883312578"/>
                    </a:ext>
                  </a:extLst>
                </a:gridCol>
                <a:gridCol w="3349523">
                  <a:extLst>
                    <a:ext uri="{9D8B030D-6E8A-4147-A177-3AD203B41FA5}">
                      <a16:colId xmlns:a16="http://schemas.microsoft.com/office/drawing/2014/main" val="4261885533"/>
                    </a:ext>
                  </a:extLst>
                </a:gridCol>
                <a:gridCol w="3349523">
                  <a:extLst>
                    <a:ext uri="{9D8B030D-6E8A-4147-A177-3AD203B41FA5}">
                      <a16:colId xmlns:a16="http://schemas.microsoft.com/office/drawing/2014/main" val="2803534007"/>
                    </a:ext>
                  </a:extLst>
                </a:gridCol>
              </a:tblGrid>
              <a:tr h="577023">
                <a:tc>
                  <a:txBody>
                    <a:bodyPr/>
                    <a:lstStyle/>
                    <a:p>
                      <a:pPr fontAlgn="b"/>
                      <a:r>
                        <a:rPr lang="en-IN" b="1" dirty="0">
                          <a:solidFill>
                            <a:schemeClr val="tx1"/>
                          </a:solidFill>
                          <a:effectLst/>
                        </a:rPr>
                        <a:t>Movie</a:t>
                      </a:r>
                    </a:p>
                  </a:txBody>
                  <a:tcPr anchor="b">
                    <a:lnL w="7620" cap="flat" cmpd="sng" algn="ctr">
                      <a:solidFill>
                        <a:srgbClr val="E03BA2"/>
                      </a:solidFill>
                      <a:prstDash val="solid"/>
                      <a:round/>
                      <a:headEnd type="none" w="med" len="med"/>
                      <a:tailEnd type="none" w="med" len="med"/>
                    </a:lnL>
                    <a:lnR w="7620" cap="flat" cmpd="sng" algn="ctr">
                      <a:solidFill>
                        <a:srgbClr val="6034A2"/>
                      </a:solidFill>
                      <a:prstDash val="solid"/>
                      <a:round/>
                      <a:headEnd type="none" w="med" len="med"/>
                      <a:tailEnd type="none" w="med" len="med"/>
                    </a:lnR>
                    <a:lnT w="7620" cap="flat" cmpd="sng" algn="ctr">
                      <a:solidFill>
                        <a:srgbClr val="E03BA2"/>
                      </a:solidFill>
                      <a:prstDash val="solid"/>
                      <a:round/>
                      <a:headEnd type="none" w="med" len="med"/>
                      <a:tailEnd type="none" w="med" len="med"/>
                    </a:lnT>
                    <a:lnB w="12700" cap="flat" cmpd="sng" algn="ctr">
                      <a:solidFill>
                        <a:srgbClr val="8041A2"/>
                      </a:solidFill>
                      <a:prstDash val="solid"/>
                      <a:round/>
                      <a:headEnd type="none" w="med" len="med"/>
                      <a:tailEnd type="none" w="med" len="med"/>
                    </a:lnB>
                    <a:noFill/>
                  </a:tcPr>
                </a:tc>
                <a:tc>
                  <a:txBody>
                    <a:bodyPr/>
                    <a:lstStyle/>
                    <a:p>
                      <a:pPr fontAlgn="b"/>
                      <a:r>
                        <a:rPr lang="en-IN" b="1" dirty="0">
                          <a:solidFill>
                            <a:schemeClr val="tx1"/>
                          </a:solidFill>
                          <a:effectLst/>
                        </a:rPr>
                        <a:t>Signed, Sealed, Delivered</a:t>
                      </a:r>
                    </a:p>
                  </a:txBody>
                  <a:tcPr anchor="b">
                    <a:lnL w="7620" cap="flat" cmpd="sng" algn="ctr">
                      <a:solidFill>
                        <a:srgbClr val="6034A2"/>
                      </a:solidFill>
                      <a:prstDash val="solid"/>
                      <a:round/>
                      <a:headEnd type="none" w="med" len="med"/>
                      <a:tailEnd type="none" w="med" len="med"/>
                    </a:lnL>
                    <a:lnR w="7620" cap="flat" cmpd="sng" algn="ctr">
                      <a:solidFill>
                        <a:srgbClr val="C034A2"/>
                      </a:solidFill>
                      <a:prstDash val="solid"/>
                      <a:round/>
                      <a:headEnd type="none" w="med" len="med"/>
                      <a:tailEnd type="none" w="med" len="med"/>
                    </a:lnR>
                    <a:lnT w="7620" cap="flat" cmpd="sng" algn="ctr">
                      <a:solidFill>
                        <a:srgbClr val="6034A2"/>
                      </a:solidFill>
                      <a:prstDash val="solid"/>
                      <a:round/>
                      <a:headEnd type="none" w="med" len="med"/>
                      <a:tailEnd type="none" w="med" len="med"/>
                    </a:lnT>
                    <a:lnB w="12700" cap="flat" cmpd="sng" algn="ctr">
                      <a:solidFill>
                        <a:srgbClr val="9043A2"/>
                      </a:solidFill>
                      <a:prstDash val="solid"/>
                      <a:round/>
                      <a:headEnd type="none" w="med" len="med"/>
                      <a:tailEnd type="none" w="med" len="med"/>
                    </a:lnB>
                    <a:noFill/>
                  </a:tcPr>
                </a:tc>
                <a:tc>
                  <a:txBody>
                    <a:bodyPr/>
                    <a:lstStyle/>
                    <a:p>
                      <a:pPr fontAlgn="b"/>
                      <a:r>
                        <a:rPr lang="en-IN" b="1">
                          <a:solidFill>
                            <a:schemeClr val="tx1"/>
                          </a:solidFill>
                          <a:effectLst/>
                        </a:rPr>
                        <a:t>My Date with Drew</a:t>
                      </a:r>
                    </a:p>
                  </a:txBody>
                  <a:tcPr anchor="b">
                    <a:lnL w="7620" cap="flat" cmpd="sng" algn="ctr">
                      <a:solidFill>
                        <a:srgbClr val="C034A2"/>
                      </a:solidFill>
                      <a:prstDash val="solid"/>
                      <a:round/>
                      <a:headEnd type="none" w="med" len="med"/>
                      <a:tailEnd type="none" w="med" len="med"/>
                    </a:lnL>
                    <a:lnR w="7620" cap="flat" cmpd="sng" algn="ctr">
                      <a:solidFill>
                        <a:srgbClr val="C034A2"/>
                      </a:solidFill>
                      <a:prstDash val="solid"/>
                      <a:round/>
                      <a:headEnd type="none" w="med" len="med"/>
                      <a:tailEnd type="none" w="med" len="med"/>
                    </a:lnR>
                    <a:lnT w="7620" cap="flat" cmpd="sng" algn="ctr">
                      <a:solidFill>
                        <a:srgbClr val="C034A2"/>
                      </a:solidFill>
                      <a:prstDash val="solid"/>
                      <a:round/>
                      <a:headEnd type="none" w="med" len="med"/>
                      <a:tailEnd type="none" w="med" len="med"/>
                    </a:lnT>
                    <a:lnB w="12700" cap="flat" cmpd="sng" algn="ctr">
                      <a:solidFill>
                        <a:srgbClr val="C046A2"/>
                      </a:solidFill>
                      <a:prstDash val="solid"/>
                      <a:round/>
                      <a:headEnd type="none" w="med" len="med"/>
                      <a:tailEnd type="none" w="med" len="med"/>
                    </a:lnB>
                    <a:noFill/>
                  </a:tcPr>
                </a:tc>
                <a:extLst>
                  <a:ext uri="{0D108BD9-81ED-4DB2-BD59-A6C34878D82A}">
                    <a16:rowId xmlns:a16="http://schemas.microsoft.com/office/drawing/2014/main" val="1550573146"/>
                  </a:ext>
                </a:extLst>
              </a:tr>
              <a:tr h="816077">
                <a:tc>
                  <a:txBody>
                    <a:bodyPr/>
                    <a:lstStyle/>
                    <a:p>
                      <a:pPr fontAlgn="base"/>
                      <a:r>
                        <a:rPr lang="en-IN" b="1">
                          <a:solidFill>
                            <a:schemeClr val="tx1"/>
                          </a:solidFill>
                          <a:effectLst/>
                        </a:rPr>
                        <a:t>Budget</a:t>
                      </a:r>
                      <a:endParaRPr lang="en-IN">
                        <a:solidFill>
                          <a:schemeClr val="tx1"/>
                        </a:solidFill>
                        <a:effectLst/>
                      </a:endParaRPr>
                    </a:p>
                  </a:txBody>
                  <a:tcPr anchor="ctr">
                    <a:lnL w="7620" cap="flat" cmpd="sng" algn="ctr">
                      <a:solidFill>
                        <a:srgbClr val="8041A2"/>
                      </a:solidFill>
                      <a:prstDash val="solid"/>
                      <a:round/>
                      <a:headEnd type="none" w="med" len="med"/>
                      <a:tailEnd type="none" w="med" len="med"/>
                    </a:lnL>
                    <a:lnR w="7620" cap="flat" cmpd="sng" algn="ctr">
                      <a:solidFill>
                        <a:srgbClr val="9043A2"/>
                      </a:solidFill>
                      <a:prstDash val="solid"/>
                      <a:round/>
                      <a:headEnd type="none" w="med" len="med"/>
                      <a:tailEnd type="none" w="med" len="med"/>
                    </a:lnR>
                    <a:lnT w="12700" cap="flat" cmpd="sng" algn="ctr">
                      <a:solidFill>
                        <a:srgbClr val="8041A2"/>
                      </a:solidFill>
                      <a:prstDash val="solid"/>
                      <a:round/>
                      <a:headEnd type="none" w="med" len="med"/>
                      <a:tailEnd type="none" w="med" len="med"/>
                    </a:lnT>
                    <a:lnB w="12700" cap="flat" cmpd="sng" algn="ctr">
                      <a:solidFill>
                        <a:srgbClr val="803EA2"/>
                      </a:solidFill>
                      <a:prstDash val="solid"/>
                      <a:round/>
                      <a:headEnd type="none" w="med" len="med"/>
                      <a:tailEnd type="none" w="med" len="med"/>
                    </a:lnB>
                    <a:noFill/>
                  </a:tcPr>
                </a:tc>
                <a:tc>
                  <a:txBody>
                    <a:bodyPr/>
                    <a:lstStyle/>
                    <a:p>
                      <a:pPr fontAlgn="base"/>
                      <a:r>
                        <a:rPr lang="en-IN" dirty="0">
                          <a:solidFill>
                            <a:schemeClr val="tx1"/>
                          </a:solidFill>
                          <a:effectLst/>
                        </a:rPr>
                        <a:t>$15,000,000</a:t>
                      </a:r>
                    </a:p>
                  </a:txBody>
                  <a:tcPr anchor="ctr">
                    <a:lnL w="7620" cap="flat" cmpd="sng" algn="ctr">
                      <a:solidFill>
                        <a:srgbClr val="9043A2"/>
                      </a:solidFill>
                      <a:prstDash val="solid"/>
                      <a:round/>
                      <a:headEnd type="none" w="med" len="med"/>
                      <a:tailEnd type="none" w="med" len="med"/>
                    </a:lnL>
                    <a:lnR w="7620" cap="flat" cmpd="sng" algn="ctr">
                      <a:solidFill>
                        <a:srgbClr val="C046A2"/>
                      </a:solidFill>
                      <a:prstDash val="solid"/>
                      <a:round/>
                      <a:headEnd type="none" w="med" len="med"/>
                      <a:tailEnd type="none" w="med" len="med"/>
                    </a:lnR>
                    <a:lnT w="12700" cap="flat" cmpd="sng" algn="ctr">
                      <a:solidFill>
                        <a:srgbClr val="9043A2"/>
                      </a:solidFill>
                      <a:prstDash val="solid"/>
                      <a:round/>
                      <a:headEnd type="none" w="med" len="med"/>
                      <a:tailEnd type="none" w="med" len="med"/>
                    </a:lnT>
                    <a:lnB w="12700" cap="flat" cmpd="sng" algn="ctr">
                      <a:solidFill>
                        <a:srgbClr val="F049A2"/>
                      </a:solidFill>
                      <a:prstDash val="solid"/>
                      <a:round/>
                      <a:headEnd type="none" w="med" len="med"/>
                      <a:tailEnd type="none" w="med" len="med"/>
                    </a:lnB>
                    <a:noFill/>
                  </a:tcPr>
                </a:tc>
                <a:tc>
                  <a:txBody>
                    <a:bodyPr/>
                    <a:lstStyle/>
                    <a:p>
                      <a:pPr fontAlgn="base"/>
                      <a:r>
                        <a:rPr lang="en-IN">
                          <a:solidFill>
                            <a:schemeClr val="tx1"/>
                          </a:solidFill>
                          <a:effectLst/>
                        </a:rPr>
                        <a:t>$15,000,000</a:t>
                      </a:r>
                    </a:p>
                  </a:txBody>
                  <a:tcPr anchor="ctr">
                    <a:lnL w="7620" cap="flat" cmpd="sng" algn="ctr">
                      <a:solidFill>
                        <a:srgbClr val="C046A2"/>
                      </a:solidFill>
                      <a:prstDash val="solid"/>
                      <a:round/>
                      <a:headEnd type="none" w="med" len="med"/>
                      <a:tailEnd type="none" w="med" len="med"/>
                    </a:lnL>
                    <a:lnR w="7620" cap="flat" cmpd="sng" algn="ctr">
                      <a:solidFill>
                        <a:srgbClr val="C046A2"/>
                      </a:solidFill>
                      <a:prstDash val="solid"/>
                      <a:round/>
                      <a:headEnd type="none" w="med" len="med"/>
                      <a:tailEnd type="none" w="med" len="med"/>
                    </a:lnR>
                    <a:lnT w="12700" cap="flat" cmpd="sng" algn="ctr">
                      <a:solidFill>
                        <a:srgbClr val="C046A2"/>
                      </a:solidFill>
                      <a:prstDash val="solid"/>
                      <a:round/>
                      <a:headEnd type="none" w="med" len="med"/>
                      <a:tailEnd type="none" w="med" len="med"/>
                    </a:lnT>
                    <a:lnB w="12700" cap="flat" cmpd="sng" algn="ctr">
                      <a:solidFill>
                        <a:srgbClr val="804AA2"/>
                      </a:solidFill>
                      <a:prstDash val="solid"/>
                      <a:round/>
                      <a:headEnd type="none" w="med" len="med"/>
                      <a:tailEnd type="none" w="med" len="med"/>
                    </a:lnB>
                    <a:noFill/>
                  </a:tcPr>
                </a:tc>
                <a:extLst>
                  <a:ext uri="{0D108BD9-81ED-4DB2-BD59-A6C34878D82A}">
                    <a16:rowId xmlns:a16="http://schemas.microsoft.com/office/drawing/2014/main" val="2443036868"/>
                  </a:ext>
                </a:extLst>
              </a:tr>
              <a:tr h="639097">
                <a:tc>
                  <a:txBody>
                    <a:bodyPr/>
                    <a:lstStyle/>
                    <a:p>
                      <a:pPr fontAlgn="base"/>
                      <a:r>
                        <a:rPr lang="en-IN" b="1">
                          <a:solidFill>
                            <a:schemeClr val="tx1"/>
                          </a:solidFill>
                          <a:effectLst/>
                        </a:rPr>
                        <a:t>Original Language</a:t>
                      </a:r>
                      <a:endParaRPr lang="en-IN">
                        <a:solidFill>
                          <a:schemeClr val="tx1"/>
                        </a:solidFill>
                        <a:effectLst/>
                      </a:endParaRPr>
                    </a:p>
                  </a:txBody>
                  <a:tcPr anchor="ctr">
                    <a:lnL w="7620" cap="flat" cmpd="sng" algn="ctr">
                      <a:solidFill>
                        <a:srgbClr val="803EA2"/>
                      </a:solidFill>
                      <a:prstDash val="solid"/>
                      <a:round/>
                      <a:headEnd type="none" w="med" len="med"/>
                      <a:tailEnd type="none" w="med" len="med"/>
                    </a:lnL>
                    <a:lnR w="7620" cap="flat" cmpd="sng" algn="ctr">
                      <a:solidFill>
                        <a:srgbClr val="F049A2"/>
                      </a:solidFill>
                      <a:prstDash val="solid"/>
                      <a:round/>
                      <a:headEnd type="none" w="med" len="med"/>
                      <a:tailEnd type="none" w="med" len="med"/>
                    </a:lnR>
                    <a:lnT w="12700" cap="flat" cmpd="sng" algn="ctr">
                      <a:solidFill>
                        <a:srgbClr val="803EA2"/>
                      </a:solidFill>
                      <a:prstDash val="solid"/>
                      <a:round/>
                      <a:headEnd type="none" w="med" len="med"/>
                      <a:tailEnd type="none" w="med" len="med"/>
                    </a:lnT>
                    <a:lnB w="12700" cap="flat" cmpd="sng" algn="ctr">
                      <a:solidFill>
                        <a:srgbClr val="E03EA2"/>
                      </a:solidFill>
                      <a:prstDash val="solid"/>
                      <a:round/>
                      <a:headEnd type="none" w="med" len="med"/>
                      <a:tailEnd type="none" w="med" len="med"/>
                    </a:lnB>
                    <a:noFill/>
                  </a:tcPr>
                </a:tc>
                <a:tc>
                  <a:txBody>
                    <a:bodyPr/>
                    <a:lstStyle/>
                    <a:p>
                      <a:pPr fontAlgn="base"/>
                      <a:r>
                        <a:rPr lang="en-IN" dirty="0">
                          <a:solidFill>
                            <a:schemeClr val="tx1"/>
                          </a:solidFill>
                          <a:effectLst/>
                        </a:rPr>
                        <a:t>English</a:t>
                      </a:r>
                    </a:p>
                  </a:txBody>
                  <a:tcPr anchor="ctr">
                    <a:lnL w="7620" cap="flat" cmpd="sng" algn="ctr">
                      <a:solidFill>
                        <a:srgbClr val="F049A2"/>
                      </a:solidFill>
                      <a:prstDash val="solid"/>
                      <a:round/>
                      <a:headEnd type="none" w="med" len="med"/>
                      <a:tailEnd type="none" w="med" len="med"/>
                    </a:lnL>
                    <a:lnR w="7620" cap="flat" cmpd="sng" algn="ctr">
                      <a:solidFill>
                        <a:srgbClr val="804AA2"/>
                      </a:solidFill>
                      <a:prstDash val="solid"/>
                      <a:round/>
                      <a:headEnd type="none" w="med" len="med"/>
                      <a:tailEnd type="none" w="med" len="med"/>
                    </a:lnR>
                    <a:lnT w="12700" cap="flat" cmpd="sng" algn="ctr">
                      <a:solidFill>
                        <a:srgbClr val="F049A2"/>
                      </a:solidFill>
                      <a:prstDash val="solid"/>
                      <a:round/>
                      <a:headEnd type="none" w="med" len="med"/>
                      <a:tailEnd type="none" w="med" len="med"/>
                    </a:lnT>
                    <a:lnB w="12700" cap="flat" cmpd="sng" algn="ctr">
                      <a:solidFill>
                        <a:srgbClr val="904CA2"/>
                      </a:solidFill>
                      <a:prstDash val="solid"/>
                      <a:round/>
                      <a:headEnd type="none" w="med" len="med"/>
                      <a:tailEnd type="none" w="med" len="med"/>
                    </a:lnB>
                    <a:noFill/>
                  </a:tcPr>
                </a:tc>
                <a:tc>
                  <a:txBody>
                    <a:bodyPr/>
                    <a:lstStyle/>
                    <a:p>
                      <a:pPr fontAlgn="base"/>
                      <a:r>
                        <a:rPr lang="en-IN">
                          <a:solidFill>
                            <a:schemeClr val="tx1"/>
                          </a:solidFill>
                          <a:effectLst/>
                        </a:rPr>
                        <a:t>English</a:t>
                      </a:r>
                    </a:p>
                  </a:txBody>
                  <a:tcPr anchor="ctr">
                    <a:lnL w="7620" cap="flat" cmpd="sng" algn="ctr">
                      <a:solidFill>
                        <a:srgbClr val="804AA2"/>
                      </a:solidFill>
                      <a:prstDash val="solid"/>
                      <a:round/>
                      <a:headEnd type="none" w="med" len="med"/>
                      <a:tailEnd type="none" w="med" len="med"/>
                    </a:lnL>
                    <a:lnR w="7620" cap="flat" cmpd="sng" algn="ctr">
                      <a:solidFill>
                        <a:srgbClr val="804AA2"/>
                      </a:solidFill>
                      <a:prstDash val="solid"/>
                      <a:round/>
                      <a:headEnd type="none" w="med" len="med"/>
                      <a:tailEnd type="none" w="med" len="med"/>
                    </a:lnR>
                    <a:lnT w="12700" cap="flat" cmpd="sng" algn="ctr">
                      <a:solidFill>
                        <a:srgbClr val="804AA2"/>
                      </a:solidFill>
                      <a:prstDash val="solid"/>
                      <a:round/>
                      <a:headEnd type="none" w="med" len="med"/>
                      <a:tailEnd type="none" w="med" len="med"/>
                    </a:lnT>
                    <a:lnB w="12700" cap="flat" cmpd="sng" algn="ctr">
                      <a:solidFill>
                        <a:srgbClr val="7060A2"/>
                      </a:solidFill>
                      <a:prstDash val="solid"/>
                      <a:round/>
                      <a:headEnd type="none" w="med" len="med"/>
                      <a:tailEnd type="none" w="med" len="med"/>
                    </a:lnB>
                    <a:noFill/>
                  </a:tcPr>
                </a:tc>
                <a:extLst>
                  <a:ext uri="{0D108BD9-81ED-4DB2-BD59-A6C34878D82A}">
                    <a16:rowId xmlns:a16="http://schemas.microsoft.com/office/drawing/2014/main" val="1698950820"/>
                  </a:ext>
                </a:extLst>
              </a:tr>
              <a:tr h="560436">
                <a:tc>
                  <a:txBody>
                    <a:bodyPr/>
                    <a:lstStyle/>
                    <a:p>
                      <a:pPr fontAlgn="base"/>
                      <a:r>
                        <a:rPr lang="en-IN" b="1">
                          <a:solidFill>
                            <a:schemeClr val="tx1"/>
                          </a:solidFill>
                          <a:effectLst/>
                        </a:rPr>
                        <a:t>Popularity</a:t>
                      </a:r>
                      <a:endParaRPr lang="en-IN">
                        <a:solidFill>
                          <a:schemeClr val="tx1"/>
                        </a:solidFill>
                        <a:effectLst/>
                      </a:endParaRPr>
                    </a:p>
                  </a:txBody>
                  <a:tcPr anchor="ctr">
                    <a:lnL w="7620" cap="flat" cmpd="sng" algn="ctr">
                      <a:solidFill>
                        <a:srgbClr val="E03EA2"/>
                      </a:solidFill>
                      <a:prstDash val="solid"/>
                      <a:round/>
                      <a:headEnd type="none" w="med" len="med"/>
                      <a:tailEnd type="none" w="med" len="med"/>
                    </a:lnL>
                    <a:lnR w="7620" cap="flat" cmpd="sng" algn="ctr">
                      <a:solidFill>
                        <a:srgbClr val="904CA2"/>
                      </a:solidFill>
                      <a:prstDash val="solid"/>
                      <a:round/>
                      <a:headEnd type="none" w="med" len="med"/>
                      <a:tailEnd type="none" w="med" len="med"/>
                    </a:lnR>
                    <a:lnT w="12700" cap="flat" cmpd="sng" algn="ctr">
                      <a:solidFill>
                        <a:srgbClr val="E03EA2"/>
                      </a:solidFill>
                      <a:prstDash val="solid"/>
                      <a:round/>
                      <a:headEnd type="none" w="med" len="med"/>
                      <a:tailEnd type="none" w="med" len="med"/>
                    </a:lnT>
                    <a:lnB w="12700" cap="flat" cmpd="sng" algn="ctr">
                      <a:solidFill>
                        <a:srgbClr val="503EA2"/>
                      </a:solidFill>
                      <a:prstDash val="solid"/>
                      <a:round/>
                      <a:headEnd type="none" w="med" len="med"/>
                      <a:tailEnd type="none" w="med" len="med"/>
                    </a:lnB>
                    <a:noFill/>
                  </a:tcPr>
                </a:tc>
                <a:tc>
                  <a:txBody>
                    <a:bodyPr/>
                    <a:lstStyle/>
                    <a:p>
                      <a:pPr fontAlgn="base"/>
                      <a:r>
                        <a:rPr lang="en-IN" dirty="0">
                          <a:solidFill>
                            <a:schemeClr val="tx1"/>
                          </a:solidFill>
                          <a:effectLst/>
                        </a:rPr>
                        <a:t>&gt;= 1.44</a:t>
                      </a:r>
                    </a:p>
                  </a:txBody>
                  <a:tcPr anchor="ctr">
                    <a:lnL w="7620" cap="flat" cmpd="sng" algn="ctr">
                      <a:solidFill>
                        <a:srgbClr val="904CA2"/>
                      </a:solidFill>
                      <a:prstDash val="solid"/>
                      <a:round/>
                      <a:headEnd type="none" w="med" len="med"/>
                      <a:tailEnd type="none" w="med" len="med"/>
                    </a:lnL>
                    <a:lnR w="7620" cap="flat" cmpd="sng" algn="ctr">
                      <a:solidFill>
                        <a:srgbClr val="7060A2"/>
                      </a:solidFill>
                      <a:prstDash val="solid"/>
                      <a:round/>
                      <a:headEnd type="none" w="med" len="med"/>
                      <a:tailEnd type="none" w="med" len="med"/>
                    </a:lnR>
                    <a:lnT w="12700" cap="flat" cmpd="sng" algn="ctr">
                      <a:solidFill>
                        <a:srgbClr val="904CA2"/>
                      </a:solidFill>
                      <a:prstDash val="solid"/>
                      <a:round/>
                      <a:headEnd type="none" w="med" len="med"/>
                      <a:tailEnd type="none" w="med" len="med"/>
                    </a:lnT>
                    <a:lnB w="12700" cap="flat" cmpd="sng" algn="ctr">
                      <a:solidFill>
                        <a:srgbClr val="805CA2"/>
                      </a:solidFill>
                      <a:prstDash val="solid"/>
                      <a:round/>
                      <a:headEnd type="none" w="med" len="med"/>
                      <a:tailEnd type="none" w="med" len="med"/>
                    </a:lnB>
                    <a:noFill/>
                  </a:tcPr>
                </a:tc>
                <a:tc>
                  <a:txBody>
                    <a:bodyPr/>
                    <a:lstStyle/>
                    <a:p>
                      <a:pPr fontAlgn="base"/>
                      <a:r>
                        <a:rPr lang="en-IN" dirty="0">
                          <a:solidFill>
                            <a:schemeClr val="tx1"/>
                          </a:solidFill>
                          <a:effectLst/>
                        </a:rPr>
                        <a:t>&gt;= 1.92</a:t>
                      </a:r>
                    </a:p>
                  </a:txBody>
                  <a:tcPr anchor="ctr">
                    <a:lnL w="7620" cap="flat" cmpd="sng" algn="ctr">
                      <a:solidFill>
                        <a:srgbClr val="7060A2"/>
                      </a:solidFill>
                      <a:prstDash val="solid"/>
                      <a:round/>
                      <a:headEnd type="none" w="med" len="med"/>
                      <a:tailEnd type="none" w="med" len="med"/>
                    </a:lnL>
                    <a:lnR w="7620" cap="flat" cmpd="sng" algn="ctr">
                      <a:solidFill>
                        <a:srgbClr val="7060A2"/>
                      </a:solidFill>
                      <a:prstDash val="solid"/>
                      <a:round/>
                      <a:headEnd type="none" w="med" len="med"/>
                      <a:tailEnd type="none" w="med" len="med"/>
                    </a:lnR>
                    <a:lnT w="12700" cap="flat" cmpd="sng" algn="ctr">
                      <a:solidFill>
                        <a:srgbClr val="7060A2"/>
                      </a:solidFill>
                      <a:prstDash val="solid"/>
                      <a:round/>
                      <a:headEnd type="none" w="med" len="med"/>
                      <a:tailEnd type="none" w="med" len="med"/>
                    </a:lnT>
                    <a:lnB w="12700" cap="flat" cmpd="sng" algn="ctr">
                      <a:solidFill>
                        <a:srgbClr val="B062A2"/>
                      </a:solidFill>
                      <a:prstDash val="solid"/>
                      <a:round/>
                      <a:headEnd type="none" w="med" len="med"/>
                      <a:tailEnd type="none" w="med" len="med"/>
                    </a:lnB>
                    <a:noFill/>
                  </a:tcPr>
                </a:tc>
                <a:extLst>
                  <a:ext uri="{0D108BD9-81ED-4DB2-BD59-A6C34878D82A}">
                    <a16:rowId xmlns:a16="http://schemas.microsoft.com/office/drawing/2014/main" val="4168789060"/>
                  </a:ext>
                </a:extLst>
              </a:tr>
              <a:tr h="560436">
                <a:tc>
                  <a:txBody>
                    <a:bodyPr/>
                    <a:lstStyle/>
                    <a:p>
                      <a:pPr fontAlgn="base"/>
                      <a:r>
                        <a:rPr lang="en-IN" b="1">
                          <a:solidFill>
                            <a:schemeClr val="tx1"/>
                          </a:solidFill>
                          <a:effectLst/>
                        </a:rPr>
                        <a:t>Vote Average</a:t>
                      </a:r>
                      <a:endParaRPr lang="en-IN">
                        <a:solidFill>
                          <a:schemeClr val="tx1"/>
                        </a:solidFill>
                        <a:effectLst/>
                      </a:endParaRPr>
                    </a:p>
                  </a:txBody>
                  <a:tcPr anchor="ctr">
                    <a:lnL w="7620" cap="flat" cmpd="sng" algn="ctr">
                      <a:solidFill>
                        <a:srgbClr val="503EA2"/>
                      </a:solidFill>
                      <a:prstDash val="solid"/>
                      <a:round/>
                      <a:headEnd type="none" w="med" len="med"/>
                      <a:tailEnd type="none" w="med" len="med"/>
                    </a:lnL>
                    <a:lnR w="7620" cap="flat" cmpd="sng" algn="ctr">
                      <a:solidFill>
                        <a:srgbClr val="805CA2"/>
                      </a:solidFill>
                      <a:prstDash val="solid"/>
                      <a:round/>
                      <a:headEnd type="none" w="med" len="med"/>
                      <a:tailEnd type="none" w="med" len="med"/>
                    </a:lnR>
                    <a:lnT w="12700" cap="flat" cmpd="sng" algn="ctr">
                      <a:solidFill>
                        <a:srgbClr val="503EA2"/>
                      </a:solidFill>
                      <a:prstDash val="solid"/>
                      <a:round/>
                      <a:headEnd type="none" w="med" len="med"/>
                      <a:tailEnd type="none" w="med" len="med"/>
                    </a:lnT>
                    <a:lnB w="12700" cap="flat" cmpd="sng" algn="ctr">
                      <a:solidFill>
                        <a:srgbClr val="F049A2"/>
                      </a:solidFill>
                      <a:prstDash val="solid"/>
                      <a:round/>
                      <a:headEnd type="none" w="med" len="med"/>
                      <a:tailEnd type="none" w="med" len="med"/>
                    </a:lnB>
                    <a:noFill/>
                  </a:tcPr>
                </a:tc>
                <a:tc>
                  <a:txBody>
                    <a:bodyPr/>
                    <a:lstStyle/>
                    <a:p>
                      <a:pPr fontAlgn="base"/>
                      <a:r>
                        <a:rPr lang="en-IN">
                          <a:solidFill>
                            <a:schemeClr val="tx1"/>
                          </a:solidFill>
                          <a:effectLst/>
                        </a:rPr>
                        <a:t>&gt;= 7.0</a:t>
                      </a:r>
                    </a:p>
                  </a:txBody>
                  <a:tcPr anchor="ctr">
                    <a:lnL w="7620" cap="flat" cmpd="sng" algn="ctr">
                      <a:solidFill>
                        <a:srgbClr val="805CA2"/>
                      </a:solidFill>
                      <a:prstDash val="solid"/>
                      <a:round/>
                      <a:headEnd type="none" w="med" len="med"/>
                      <a:tailEnd type="none" w="med" len="med"/>
                    </a:lnL>
                    <a:lnR w="7620" cap="flat" cmpd="sng" algn="ctr">
                      <a:solidFill>
                        <a:srgbClr val="B062A2"/>
                      </a:solidFill>
                      <a:prstDash val="solid"/>
                      <a:round/>
                      <a:headEnd type="none" w="med" len="med"/>
                      <a:tailEnd type="none" w="med" len="med"/>
                    </a:lnR>
                    <a:lnT w="12700" cap="flat" cmpd="sng" algn="ctr">
                      <a:solidFill>
                        <a:srgbClr val="805CA2"/>
                      </a:solidFill>
                      <a:prstDash val="solid"/>
                      <a:round/>
                      <a:headEnd type="none" w="med" len="med"/>
                      <a:tailEnd type="none" w="med" len="med"/>
                    </a:lnT>
                    <a:lnB w="12700" cap="flat" cmpd="sng" algn="ctr">
                      <a:solidFill>
                        <a:srgbClr val="8071A2"/>
                      </a:solidFill>
                      <a:prstDash val="solid"/>
                      <a:round/>
                      <a:headEnd type="none" w="med" len="med"/>
                      <a:tailEnd type="none" w="med" len="med"/>
                    </a:lnB>
                    <a:noFill/>
                  </a:tcPr>
                </a:tc>
                <a:tc>
                  <a:txBody>
                    <a:bodyPr/>
                    <a:lstStyle/>
                    <a:p>
                      <a:pPr fontAlgn="base"/>
                      <a:r>
                        <a:rPr lang="en-IN">
                          <a:solidFill>
                            <a:schemeClr val="tx1"/>
                          </a:solidFill>
                          <a:effectLst/>
                        </a:rPr>
                        <a:t>&gt;= 6.3</a:t>
                      </a:r>
                    </a:p>
                  </a:txBody>
                  <a:tcPr anchor="ctr">
                    <a:lnL w="7620" cap="flat" cmpd="sng" algn="ctr">
                      <a:solidFill>
                        <a:srgbClr val="B062A2"/>
                      </a:solidFill>
                      <a:prstDash val="solid"/>
                      <a:round/>
                      <a:headEnd type="none" w="med" len="med"/>
                      <a:tailEnd type="none" w="med" len="med"/>
                    </a:lnL>
                    <a:lnR w="7620" cap="flat" cmpd="sng" algn="ctr">
                      <a:solidFill>
                        <a:srgbClr val="B062A2"/>
                      </a:solidFill>
                      <a:prstDash val="solid"/>
                      <a:round/>
                      <a:headEnd type="none" w="med" len="med"/>
                      <a:tailEnd type="none" w="med" len="med"/>
                    </a:lnR>
                    <a:lnT w="12700" cap="flat" cmpd="sng" algn="ctr">
                      <a:solidFill>
                        <a:srgbClr val="B062A2"/>
                      </a:solidFill>
                      <a:prstDash val="solid"/>
                      <a:round/>
                      <a:headEnd type="none" w="med" len="med"/>
                      <a:tailEnd type="none" w="med" len="med"/>
                    </a:lnT>
                    <a:lnB w="12700" cap="flat" cmpd="sng" algn="ctr">
                      <a:solidFill>
                        <a:srgbClr val="A072A2"/>
                      </a:solidFill>
                      <a:prstDash val="solid"/>
                      <a:round/>
                      <a:headEnd type="none" w="med" len="med"/>
                      <a:tailEnd type="none" w="med" len="med"/>
                    </a:lnB>
                    <a:noFill/>
                  </a:tcPr>
                </a:tc>
                <a:extLst>
                  <a:ext uri="{0D108BD9-81ED-4DB2-BD59-A6C34878D82A}">
                    <a16:rowId xmlns:a16="http://schemas.microsoft.com/office/drawing/2014/main" val="442973372"/>
                  </a:ext>
                </a:extLst>
              </a:tr>
              <a:tr h="560436">
                <a:tc>
                  <a:txBody>
                    <a:bodyPr/>
                    <a:lstStyle/>
                    <a:p>
                      <a:pPr fontAlgn="base"/>
                      <a:r>
                        <a:rPr lang="en-IN" b="1">
                          <a:solidFill>
                            <a:schemeClr val="tx1"/>
                          </a:solidFill>
                          <a:effectLst/>
                        </a:rPr>
                        <a:t>Runtime</a:t>
                      </a:r>
                      <a:endParaRPr lang="en-IN">
                        <a:solidFill>
                          <a:schemeClr val="tx1"/>
                        </a:solidFill>
                        <a:effectLst/>
                      </a:endParaRPr>
                    </a:p>
                  </a:txBody>
                  <a:tcPr anchor="ctr">
                    <a:lnL w="7620" cap="flat" cmpd="sng" algn="ctr">
                      <a:solidFill>
                        <a:srgbClr val="F049A2"/>
                      </a:solidFill>
                      <a:prstDash val="solid"/>
                      <a:round/>
                      <a:headEnd type="none" w="med" len="med"/>
                      <a:tailEnd type="none" w="med" len="med"/>
                    </a:lnL>
                    <a:lnR w="7620" cap="flat" cmpd="sng" algn="ctr">
                      <a:solidFill>
                        <a:srgbClr val="8071A2"/>
                      </a:solidFill>
                      <a:prstDash val="solid"/>
                      <a:round/>
                      <a:headEnd type="none" w="med" len="med"/>
                      <a:tailEnd type="none" w="med" len="med"/>
                    </a:lnR>
                    <a:lnT w="12700" cap="flat" cmpd="sng" algn="ctr">
                      <a:solidFill>
                        <a:srgbClr val="F049A2"/>
                      </a:solidFill>
                      <a:prstDash val="solid"/>
                      <a:round/>
                      <a:headEnd type="none" w="med" len="med"/>
                      <a:tailEnd type="none" w="med" len="med"/>
                    </a:lnT>
                    <a:lnB w="12700" cap="flat" cmpd="sng" algn="ctr">
                      <a:solidFill>
                        <a:srgbClr val="E04DA2"/>
                      </a:solidFill>
                      <a:prstDash val="solid"/>
                      <a:round/>
                      <a:headEnd type="none" w="med" len="med"/>
                      <a:tailEnd type="none" w="med" len="med"/>
                    </a:lnB>
                    <a:noFill/>
                  </a:tcPr>
                </a:tc>
                <a:tc>
                  <a:txBody>
                    <a:bodyPr/>
                    <a:lstStyle/>
                    <a:p>
                      <a:pPr fontAlgn="base"/>
                      <a:r>
                        <a:rPr lang="en-IN" dirty="0">
                          <a:solidFill>
                            <a:schemeClr val="tx1"/>
                          </a:solidFill>
                          <a:effectLst/>
                        </a:rPr>
                        <a:t>&gt;= 120 minutes</a:t>
                      </a:r>
                    </a:p>
                  </a:txBody>
                  <a:tcPr anchor="ctr">
                    <a:lnL w="7620" cap="flat" cmpd="sng" algn="ctr">
                      <a:solidFill>
                        <a:srgbClr val="8071A2"/>
                      </a:solidFill>
                      <a:prstDash val="solid"/>
                      <a:round/>
                      <a:headEnd type="none" w="med" len="med"/>
                      <a:tailEnd type="none" w="med" len="med"/>
                    </a:lnL>
                    <a:lnR w="7620" cap="flat" cmpd="sng" algn="ctr">
                      <a:solidFill>
                        <a:srgbClr val="A072A2"/>
                      </a:solidFill>
                      <a:prstDash val="solid"/>
                      <a:round/>
                      <a:headEnd type="none" w="med" len="med"/>
                      <a:tailEnd type="none" w="med" len="med"/>
                    </a:lnR>
                    <a:lnT w="12700" cap="flat" cmpd="sng" algn="ctr">
                      <a:solidFill>
                        <a:srgbClr val="8071A2"/>
                      </a:solidFill>
                      <a:prstDash val="solid"/>
                      <a:round/>
                      <a:headEnd type="none" w="med" len="med"/>
                      <a:tailEnd type="none" w="med" len="med"/>
                    </a:lnT>
                    <a:lnB w="12700" cap="flat" cmpd="sng" algn="ctr">
                      <a:solidFill>
                        <a:srgbClr val="1075A2"/>
                      </a:solidFill>
                      <a:prstDash val="solid"/>
                      <a:round/>
                      <a:headEnd type="none" w="med" len="med"/>
                      <a:tailEnd type="none" w="med" len="med"/>
                    </a:lnB>
                    <a:noFill/>
                  </a:tcPr>
                </a:tc>
                <a:tc>
                  <a:txBody>
                    <a:bodyPr/>
                    <a:lstStyle/>
                    <a:p>
                      <a:pPr fontAlgn="base"/>
                      <a:r>
                        <a:rPr lang="en-IN" dirty="0">
                          <a:solidFill>
                            <a:schemeClr val="tx1"/>
                          </a:solidFill>
                          <a:effectLst/>
                        </a:rPr>
                        <a:t>&gt;= 90 minutes</a:t>
                      </a:r>
                    </a:p>
                  </a:txBody>
                  <a:tcPr anchor="ctr">
                    <a:lnL w="7620" cap="flat" cmpd="sng" algn="ctr">
                      <a:solidFill>
                        <a:srgbClr val="A072A2"/>
                      </a:solidFill>
                      <a:prstDash val="solid"/>
                      <a:round/>
                      <a:headEnd type="none" w="med" len="med"/>
                      <a:tailEnd type="none" w="med" len="med"/>
                    </a:lnL>
                    <a:lnR w="7620" cap="flat" cmpd="sng" algn="ctr">
                      <a:solidFill>
                        <a:srgbClr val="A072A2"/>
                      </a:solidFill>
                      <a:prstDash val="solid"/>
                      <a:round/>
                      <a:headEnd type="none" w="med" len="med"/>
                      <a:tailEnd type="none" w="med" len="med"/>
                    </a:lnR>
                    <a:lnT w="12700" cap="flat" cmpd="sng" algn="ctr">
                      <a:solidFill>
                        <a:srgbClr val="A072A2"/>
                      </a:solidFill>
                      <a:prstDash val="solid"/>
                      <a:round/>
                      <a:headEnd type="none" w="med" len="med"/>
                      <a:tailEnd type="none" w="med" len="med"/>
                    </a:lnT>
                    <a:lnB w="12700" cap="flat" cmpd="sng" algn="ctr">
                      <a:solidFill>
                        <a:srgbClr val="B06EA2"/>
                      </a:solidFill>
                      <a:prstDash val="solid"/>
                      <a:round/>
                      <a:headEnd type="none" w="med" len="med"/>
                      <a:tailEnd type="none" w="med" len="med"/>
                    </a:lnB>
                    <a:noFill/>
                  </a:tcPr>
                </a:tc>
                <a:extLst>
                  <a:ext uri="{0D108BD9-81ED-4DB2-BD59-A6C34878D82A}">
                    <a16:rowId xmlns:a16="http://schemas.microsoft.com/office/drawing/2014/main" val="3436932971"/>
                  </a:ext>
                </a:extLst>
              </a:tr>
              <a:tr h="560436">
                <a:tc>
                  <a:txBody>
                    <a:bodyPr/>
                    <a:lstStyle/>
                    <a:p>
                      <a:pPr fontAlgn="base"/>
                      <a:r>
                        <a:rPr lang="en-IN" b="1">
                          <a:solidFill>
                            <a:schemeClr val="tx1"/>
                          </a:solidFill>
                          <a:effectLst/>
                        </a:rPr>
                        <a:t>Actor</a:t>
                      </a:r>
                      <a:endParaRPr lang="en-IN">
                        <a:solidFill>
                          <a:schemeClr val="tx1"/>
                        </a:solidFill>
                        <a:effectLst/>
                      </a:endParaRPr>
                    </a:p>
                  </a:txBody>
                  <a:tcPr anchor="ctr">
                    <a:lnL w="7620" cap="flat" cmpd="sng" algn="ctr">
                      <a:solidFill>
                        <a:srgbClr val="E04DA2"/>
                      </a:solidFill>
                      <a:prstDash val="solid"/>
                      <a:round/>
                      <a:headEnd type="none" w="med" len="med"/>
                      <a:tailEnd type="none" w="med" len="med"/>
                    </a:lnL>
                    <a:lnR w="7620" cap="flat" cmpd="sng" algn="ctr">
                      <a:solidFill>
                        <a:srgbClr val="1075A2"/>
                      </a:solidFill>
                      <a:prstDash val="solid"/>
                      <a:round/>
                      <a:headEnd type="none" w="med" len="med"/>
                      <a:tailEnd type="none" w="med" len="med"/>
                    </a:lnR>
                    <a:lnT w="12700" cap="flat" cmpd="sng" algn="ctr">
                      <a:solidFill>
                        <a:srgbClr val="E04DA2"/>
                      </a:solidFill>
                      <a:prstDash val="solid"/>
                      <a:round/>
                      <a:headEnd type="none" w="med" len="med"/>
                      <a:tailEnd type="none" w="med" len="med"/>
                    </a:lnT>
                    <a:lnB w="12700" cap="flat" cmpd="sng" algn="ctr">
                      <a:solidFill>
                        <a:srgbClr val="205FA2"/>
                      </a:solidFill>
                      <a:prstDash val="solid"/>
                      <a:round/>
                      <a:headEnd type="none" w="med" len="med"/>
                      <a:tailEnd type="none" w="med" len="med"/>
                    </a:lnB>
                    <a:noFill/>
                  </a:tcPr>
                </a:tc>
                <a:tc>
                  <a:txBody>
                    <a:bodyPr/>
                    <a:lstStyle/>
                    <a:p>
                      <a:pPr fontAlgn="base"/>
                      <a:r>
                        <a:rPr lang="en-IN">
                          <a:solidFill>
                            <a:schemeClr val="tx1"/>
                          </a:solidFill>
                          <a:effectLst/>
                        </a:rPr>
                        <a:t>Eric Mabius</a:t>
                      </a:r>
                    </a:p>
                  </a:txBody>
                  <a:tcPr anchor="ctr">
                    <a:lnL w="7620" cap="flat" cmpd="sng" algn="ctr">
                      <a:solidFill>
                        <a:srgbClr val="1075A2"/>
                      </a:solidFill>
                      <a:prstDash val="solid"/>
                      <a:round/>
                      <a:headEnd type="none" w="med" len="med"/>
                      <a:tailEnd type="none" w="med" len="med"/>
                    </a:lnL>
                    <a:lnR w="7620" cap="flat" cmpd="sng" algn="ctr">
                      <a:solidFill>
                        <a:srgbClr val="B06EA2"/>
                      </a:solidFill>
                      <a:prstDash val="solid"/>
                      <a:round/>
                      <a:headEnd type="none" w="med" len="med"/>
                      <a:tailEnd type="none" w="med" len="med"/>
                    </a:lnR>
                    <a:lnT w="12700" cap="flat" cmpd="sng" algn="ctr">
                      <a:solidFill>
                        <a:srgbClr val="1075A2"/>
                      </a:solidFill>
                      <a:prstDash val="solid"/>
                      <a:round/>
                      <a:headEnd type="none" w="med" len="med"/>
                      <a:tailEnd type="none" w="med" len="med"/>
                    </a:lnT>
                    <a:lnB w="12700" cap="flat" cmpd="sng" algn="ctr">
                      <a:solidFill>
                        <a:srgbClr val="2080A2"/>
                      </a:solidFill>
                      <a:prstDash val="solid"/>
                      <a:round/>
                      <a:headEnd type="none" w="med" len="med"/>
                      <a:tailEnd type="none" w="med" len="med"/>
                    </a:lnB>
                    <a:noFill/>
                  </a:tcPr>
                </a:tc>
                <a:tc>
                  <a:txBody>
                    <a:bodyPr/>
                    <a:lstStyle/>
                    <a:p>
                      <a:pPr fontAlgn="base"/>
                      <a:r>
                        <a:rPr lang="en-IN">
                          <a:solidFill>
                            <a:schemeClr val="tx1"/>
                          </a:solidFill>
                          <a:effectLst/>
                        </a:rPr>
                        <a:t>Drew Barrymore</a:t>
                      </a:r>
                    </a:p>
                  </a:txBody>
                  <a:tcPr anchor="ctr">
                    <a:lnL w="7620" cap="flat" cmpd="sng" algn="ctr">
                      <a:solidFill>
                        <a:srgbClr val="B06EA2"/>
                      </a:solidFill>
                      <a:prstDash val="solid"/>
                      <a:round/>
                      <a:headEnd type="none" w="med" len="med"/>
                      <a:tailEnd type="none" w="med" len="med"/>
                    </a:lnL>
                    <a:lnR w="7620" cap="flat" cmpd="sng" algn="ctr">
                      <a:solidFill>
                        <a:srgbClr val="B06EA2"/>
                      </a:solidFill>
                      <a:prstDash val="solid"/>
                      <a:round/>
                      <a:headEnd type="none" w="med" len="med"/>
                      <a:tailEnd type="none" w="med" len="med"/>
                    </a:lnR>
                    <a:lnT w="12700" cap="flat" cmpd="sng" algn="ctr">
                      <a:solidFill>
                        <a:srgbClr val="B06EA2"/>
                      </a:solidFill>
                      <a:prstDash val="solid"/>
                      <a:round/>
                      <a:headEnd type="none" w="med" len="med"/>
                      <a:tailEnd type="none" w="med" len="med"/>
                    </a:lnT>
                    <a:lnB w="12700" cap="flat" cmpd="sng" algn="ctr">
                      <a:solidFill>
                        <a:srgbClr val="A084A2"/>
                      </a:solidFill>
                      <a:prstDash val="solid"/>
                      <a:round/>
                      <a:headEnd type="none" w="med" len="med"/>
                      <a:tailEnd type="none" w="med" len="med"/>
                    </a:lnB>
                    <a:noFill/>
                  </a:tcPr>
                </a:tc>
                <a:extLst>
                  <a:ext uri="{0D108BD9-81ED-4DB2-BD59-A6C34878D82A}">
                    <a16:rowId xmlns:a16="http://schemas.microsoft.com/office/drawing/2014/main" val="1816289954"/>
                  </a:ext>
                </a:extLst>
              </a:tr>
              <a:tr h="560436">
                <a:tc>
                  <a:txBody>
                    <a:bodyPr/>
                    <a:lstStyle/>
                    <a:p>
                      <a:pPr fontAlgn="base"/>
                      <a:r>
                        <a:rPr lang="en-IN" b="1">
                          <a:solidFill>
                            <a:schemeClr val="tx1"/>
                          </a:solidFill>
                          <a:effectLst/>
                        </a:rPr>
                        <a:t>Predicted Rating</a:t>
                      </a:r>
                      <a:endParaRPr lang="en-IN">
                        <a:solidFill>
                          <a:schemeClr val="tx1"/>
                        </a:solidFill>
                        <a:effectLst/>
                      </a:endParaRPr>
                    </a:p>
                  </a:txBody>
                  <a:tcPr anchor="ctr">
                    <a:lnL w="7620" cap="flat" cmpd="sng" algn="ctr">
                      <a:solidFill>
                        <a:srgbClr val="205FA2"/>
                      </a:solidFill>
                      <a:prstDash val="solid"/>
                      <a:round/>
                      <a:headEnd type="none" w="med" len="med"/>
                      <a:tailEnd type="none" w="med" len="med"/>
                    </a:lnL>
                    <a:lnR w="7620" cap="flat" cmpd="sng" algn="ctr">
                      <a:solidFill>
                        <a:srgbClr val="2080A2"/>
                      </a:solidFill>
                      <a:prstDash val="solid"/>
                      <a:round/>
                      <a:headEnd type="none" w="med" len="med"/>
                      <a:tailEnd type="none" w="med" len="med"/>
                    </a:lnR>
                    <a:lnT w="12700" cap="flat" cmpd="sng" algn="ctr">
                      <a:solidFill>
                        <a:srgbClr val="205FA2"/>
                      </a:solidFill>
                      <a:prstDash val="solid"/>
                      <a:round/>
                      <a:headEnd type="none" w="med" len="med"/>
                      <a:tailEnd type="none" w="med" len="med"/>
                    </a:lnT>
                    <a:lnB w="7620" cap="flat" cmpd="sng" algn="ctr">
                      <a:solidFill>
                        <a:srgbClr val="205FA2"/>
                      </a:solidFill>
                      <a:prstDash val="solid"/>
                      <a:round/>
                      <a:headEnd type="none" w="med" len="med"/>
                      <a:tailEnd type="none" w="med" len="med"/>
                    </a:lnB>
                    <a:noFill/>
                  </a:tcPr>
                </a:tc>
                <a:tc>
                  <a:txBody>
                    <a:bodyPr/>
                    <a:lstStyle/>
                    <a:p>
                      <a:pPr fontAlgn="base"/>
                      <a:r>
                        <a:rPr lang="en-IN" dirty="0">
                          <a:solidFill>
                            <a:schemeClr val="tx1"/>
                          </a:solidFill>
                          <a:effectLst/>
                          <a:highlight>
                            <a:srgbClr val="00FF00"/>
                          </a:highlight>
                        </a:rPr>
                        <a:t>Average</a:t>
                      </a:r>
                    </a:p>
                  </a:txBody>
                  <a:tcPr anchor="ctr">
                    <a:lnL w="7620" cap="flat" cmpd="sng" algn="ctr">
                      <a:solidFill>
                        <a:srgbClr val="2080A2"/>
                      </a:solidFill>
                      <a:prstDash val="solid"/>
                      <a:round/>
                      <a:headEnd type="none" w="med" len="med"/>
                      <a:tailEnd type="none" w="med" len="med"/>
                    </a:lnL>
                    <a:lnR w="7620" cap="flat" cmpd="sng" algn="ctr">
                      <a:solidFill>
                        <a:srgbClr val="A084A2"/>
                      </a:solidFill>
                      <a:prstDash val="solid"/>
                      <a:round/>
                      <a:headEnd type="none" w="med" len="med"/>
                      <a:tailEnd type="none" w="med" len="med"/>
                    </a:lnR>
                    <a:lnT w="12700" cap="flat" cmpd="sng" algn="ctr">
                      <a:solidFill>
                        <a:srgbClr val="2080A2"/>
                      </a:solidFill>
                      <a:prstDash val="solid"/>
                      <a:round/>
                      <a:headEnd type="none" w="med" len="med"/>
                      <a:tailEnd type="none" w="med" len="med"/>
                    </a:lnT>
                    <a:lnB w="7620" cap="flat" cmpd="sng" algn="ctr">
                      <a:solidFill>
                        <a:srgbClr val="2080A2"/>
                      </a:solidFill>
                      <a:prstDash val="solid"/>
                      <a:round/>
                      <a:headEnd type="none" w="med" len="med"/>
                      <a:tailEnd type="none" w="med" len="med"/>
                    </a:lnB>
                    <a:noFill/>
                  </a:tcPr>
                </a:tc>
                <a:tc>
                  <a:txBody>
                    <a:bodyPr/>
                    <a:lstStyle/>
                    <a:p>
                      <a:pPr fontAlgn="base"/>
                      <a:r>
                        <a:rPr lang="en-IN" dirty="0">
                          <a:solidFill>
                            <a:schemeClr val="tx1"/>
                          </a:solidFill>
                          <a:effectLst/>
                          <a:highlight>
                            <a:srgbClr val="00FF00"/>
                          </a:highlight>
                        </a:rPr>
                        <a:t>Average</a:t>
                      </a:r>
                    </a:p>
                  </a:txBody>
                  <a:tcPr anchor="ctr">
                    <a:lnL w="7620" cap="flat" cmpd="sng" algn="ctr">
                      <a:solidFill>
                        <a:srgbClr val="A084A2"/>
                      </a:solidFill>
                      <a:prstDash val="solid"/>
                      <a:round/>
                      <a:headEnd type="none" w="med" len="med"/>
                      <a:tailEnd type="none" w="med" len="med"/>
                    </a:lnL>
                    <a:lnR w="7620" cap="flat" cmpd="sng" algn="ctr">
                      <a:solidFill>
                        <a:srgbClr val="A084A2"/>
                      </a:solidFill>
                      <a:prstDash val="solid"/>
                      <a:round/>
                      <a:headEnd type="none" w="med" len="med"/>
                      <a:tailEnd type="none" w="med" len="med"/>
                    </a:lnR>
                    <a:lnT w="12700" cap="flat" cmpd="sng" algn="ctr">
                      <a:solidFill>
                        <a:srgbClr val="A084A2"/>
                      </a:solidFill>
                      <a:prstDash val="solid"/>
                      <a:round/>
                      <a:headEnd type="none" w="med" len="med"/>
                      <a:tailEnd type="none" w="med" len="med"/>
                    </a:lnT>
                    <a:lnB w="7620" cap="flat" cmpd="sng" algn="ctr">
                      <a:solidFill>
                        <a:srgbClr val="A084A2"/>
                      </a:solidFill>
                      <a:prstDash val="solid"/>
                      <a:round/>
                      <a:headEnd type="none" w="med" len="med"/>
                      <a:tailEnd type="none" w="med" len="med"/>
                    </a:lnB>
                    <a:noFill/>
                  </a:tcPr>
                </a:tc>
                <a:extLst>
                  <a:ext uri="{0D108BD9-81ED-4DB2-BD59-A6C34878D82A}">
                    <a16:rowId xmlns:a16="http://schemas.microsoft.com/office/drawing/2014/main" val="3923212234"/>
                  </a:ext>
                </a:extLst>
              </a:tr>
            </a:tbl>
          </a:graphicData>
        </a:graphic>
      </p:graphicFrame>
    </p:spTree>
    <p:extLst>
      <p:ext uri="{BB962C8B-B14F-4D97-AF65-F5344CB8AC3E}">
        <p14:creationId xmlns:p14="http://schemas.microsoft.com/office/powerpoint/2010/main" val="3719329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B731108-B5B3-0D2F-1239-B7DA0152D2CE}"/>
              </a:ext>
            </a:extLst>
          </p:cNvPr>
          <p:cNvSpPr/>
          <p:nvPr/>
        </p:nvSpPr>
        <p:spPr>
          <a:xfrm>
            <a:off x="6003635" y="889843"/>
            <a:ext cx="184730" cy="923330"/>
          </a:xfrm>
          <a:prstGeom prst="rect">
            <a:avLst/>
          </a:prstGeom>
          <a:noFill/>
        </p:spPr>
        <p:txBody>
          <a:bodyPr wrap="none" lIns="91440" tIns="45720" rIns="91440" bIns="45720">
            <a:spAutoFit/>
          </a:bodyPr>
          <a:lstStyle/>
          <a:p>
            <a:pPr algn="ctr"/>
            <a:endParaRPr lang="en-IN" sz="5400" b="1" cap="none" spc="0" dirty="0">
              <a:ln w="22225">
                <a:solidFill>
                  <a:schemeClr val="accent2"/>
                </a:solidFill>
                <a:prstDash val="solid"/>
              </a:ln>
              <a:solidFill>
                <a:schemeClr val="accent2">
                  <a:lumMod val="40000"/>
                  <a:lumOff val="60000"/>
                </a:schemeClr>
              </a:solidFill>
              <a:effectLst/>
            </a:endParaRPr>
          </a:p>
        </p:txBody>
      </p:sp>
      <p:pic>
        <p:nvPicPr>
          <p:cNvPr id="4" name="Picture 3">
            <a:extLst>
              <a:ext uri="{FF2B5EF4-FFF2-40B4-BE49-F238E27FC236}">
                <a16:creationId xmlns:a16="http://schemas.microsoft.com/office/drawing/2014/main" id="{B7FB5B41-F29E-98F5-039F-04F11DE22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9"/>
            <a:ext cx="12192000" cy="6857181"/>
          </a:xfrm>
          <a:prstGeom prst="rect">
            <a:avLst/>
          </a:prstGeom>
        </p:spPr>
      </p:pic>
      <p:sp>
        <p:nvSpPr>
          <p:cNvPr id="5" name="Rectangle 4">
            <a:extLst>
              <a:ext uri="{FF2B5EF4-FFF2-40B4-BE49-F238E27FC236}">
                <a16:creationId xmlns:a16="http://schemas.microsoft.com/office/drawing/2014/main" id="{165125D2-F659-5FFD-850A-CB29E36CC90E}"/>
              </a:ext>
            </a:extLst>
          </p:cNvPr>
          <p:cNvSpPr/>
          <p:nvPr/>
        </p:nvSpPr>
        <p:spPr>
          <a:xfrm>
            <a:off x="766916" y="420329"/>
            <a:ext cx="10658168" cy="6017342"/>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9</a:t>
            </a:r>
          </a:p>
        </p:txBody>
      </p:sp>
      <p:pic>
        <p:nvPicPr>
          <p:cNvPr id="12" name="Picture 4">
            <a:extLst>
              <a:ext uri="{FF2B5EF4-FFF2-40B4-BE49-F238E27FC236}">
                <a16:creationId xmlns:a16="http://schemas.microsoft.com/office/drawing/2014/main" id="{C25BBA12-9D4D-B1A7-7B79-7BA92C72EE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2299" y="1032132"/>
            <a:ext cx="7099474" cy="49360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970243D-302B-B043-3EE4-8AF90F2055E5}"/>
              </a:ext>
            </a:extLst>
          </p:cNvPr>
          <p:cNvSpPr txBox="1"/>
          <p:nvPr/>
        </p:nvSpPr>
        <p:spPr>
          <a:xfrm>
            <a:off x="1026704" y="889843"/>
            <a:ext cx="324465" cy="5016758"/>
          </a:xfrm>
          <a:prstGeom prst="rect">
            <a:avLst/>
          </a:prstGeom>
          <a:noFill/>
        </p:spPr>
        <p:txBody>
          <a:bodyPr wrap="square">
            <a:spAutoFit/>
          </a:bodyPr>
          <a:lstStyle/>
          <a:p>
            <a:r>
              <a:rPr lang="en-IN" sz="4000" b="1" dirty="0">
                <a:ln w="0"/>
                <a:solidFill>
                  <a:schemeClr val="accent4">
                    <a:lumMod val="50000"/>
                  </a:schemeClr>
                </a:solidFill>
                <a:latin typeface="Algerian" panose="04020705040A02060702" pitchFamily="82" charset="0"/>
              </a:rPr>
              <a:t>clusters</a:t>
            </a:r>
          </a:p>
        </p:txBody>
      </p:sp>
      <p:sp>
        <p:nvSpPr>
          <p:cNvPr id="16" name="Isosceles Triangle 15">
            <a:extLst>
              <a:ext uri="{FF2B5EF4-FFF2-40B4-BE49-F238E27FC236}">
                <a16:creationId xmlns:a16="http://schemas.microsoft.com/office/drawing/2014/main" id="{1AABEAEB-963C-001D-B68D-4FD74C3F52A9}"/>
              </a:ext>
            </a:extLst>
          </p:cNvPr>
          <p:cNvSpPr/>
          <p:nvPr/>
        </p:nvSpPr>
        <p:spPr>
          <a:xfrm>
            <a:off x="1976284" y="1032132"/>
            <a:ext cx="344129" cy="19690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Isosceles Triangle 16">
            <a:extLst>
              <a:ext uri="{FF2B5EF4-FFF2-40B4-BE49-F238E27FC236}">
                <a16:creationId xmlns:a16="http://schemas.microsoft.com/office/drawing/2014/main" id="{319D68F4-6D56-0732-ECB7-1260895694BD}"/>
              </a:ext>
            </a:extLst>
          </p:cNvPr>
          <p:cNvSpPr/>
          <p:nvPr/>
        </p:nvSpPr>
        <p:spPr>
          <a:xfrm rot="10610011">
            <a:off x="8117108" y="5760083"/>
            <a:ext cx="589935" cy="255638"/>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053B5FAB-B09C-6518-6583-55196D88FCF5}"/>
              </a:ext>
            </a:extLst>
          </p:cNvPr>
          <p:cNvSpPr txBox="1"/>
          <p:nvPr/>
        </p:nvSpPr>
        <p:spPr>
          <a:xfrm>
            <a:off x="5487062" y="1813173"/>
            <a:ext cx="2123768" cy="369332"/>
          </a:xfrm>
          <a:prstGeom prst="rect">
            <a:avLst/>
          </a:prstGeom>
          <a:noFill/>
        </p:spPr>
        <p:txBody>
          <a:bodyPr wrap="square" rtlCol="0">
            <a:spAutoFit/>
          </a:bodyPr>
          <a:lstStyle/>
          <a:p>
            <a:pPr marL="285750" indent="-285750">
              <a:buFont typeface="Courier New" panose="02070309020205020404" pitchFamily="49" charset="0"/>
              <a:buChar char="o"/>
            </a:pPr>
            <a:endParaRPr lang="en-IN" dirty="0"/>
          </a:p>
        </p:txBody>
      </p:sp>
      <p:sp>
        <p:nvSpPr>
          <p:cNvPr id="19" name="Rectangle 18">
            <a:extLst>
              <a:ext uri="{FF2B5EF4-FFF2-40B4-BE49-F238E27FC236}">
                <a16:creationId xmlns:a16="http://schemas.microsoft.com/office/drawing/2014/main" id="{F50F3A3A-9EFB-6B20-7E75-AA8EA4D456B1}"/>
              </a:ext>
            </a:extLst>
          </p:cNvPr>
          <p:cNvSpPr/>
          <p:nvPr/>
        </p:nvSpPr>
        <p:spPr>
          <a:xfrm>
            <a:off x="8805829" y="1100830"/>
            <a:ext cx="2501268" cy="4433399"/>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A2F1348F-4BDB-09A1-C1BC-DAF639DFD4CA}"/>
              </a:ext>
            </a:extLst>
          </p:cNvPr>
          <p:cNvSpPr txBox="1"/>
          <p:nvPr/>
        </p:nvSpPr>
        <p:spPr>
          <a:xfrm>
            <a:off x="8978555" y="1323771"/>
            <a:ext cx="2072903" cy="4247317"/>
          </a:xfrm>
          <a:prstGeom prst="rect">
            <a:avLst/>
          </a:prstGeom>
          <a:noFill/>
        </p:spPr>
        <p:txBody>
          <a:bodyPr wrap="square" rtlCol="0">
            <a:spAutoFit/>
          </a:bodyPr>
          <a:lstStyle/>
          <a:p>
            <a:pPr marL="285750" indent="-285750">
              <a:buFont typeface="Courier New" panose="02070309020205020404" pitchFamily="49" charset="0"/>
              <a:buChar char="o"/>
            </a:pPr>
            <a:r>
              <a:rPr lang="en-IN" dirty="0"/>
              <a:t>Red zone clusters belongs to low budget and low revenue</a:t>
            </a:r>
          </a:p>
          <a:p>
            <a:pPr marL="285750" indent="-285750">
              <a:buFont typeface="Courier New" panose="02070309020205020404" pitchFamily="49" charset="0"/>
              <a:buChar char="o"/>
            </a:pPr>
            <a:r>
              <a:rPr lang="en-IN" dirty="0"/>
              <a:t>Yellow zone clusters belongs to high budget and low revenue</a:t>
            </a:r>
          </a:p>
          <a:p>
            <a:pPr marL="285750" indent="-285750">
              <a:buFont typeface="Courier New" panose="02070309020205020404" pitchFamily="49" charset="0"/>
              <a:buChar char="o"/>
            </a:pPr>
            <a:r>
              <a:rPr lang="en-IN" dirty="0"/>
              <a:t>Lime cluster belongs to average revenue</a:t>
            </a:r>
          </a:p>
          <a:p>
            <a:pPr marL="285750" indent="-285750">
              <a:buFont typeface="Courier New" panose="02070309020205020404" pitchFamily="49" charset="0"/>
              <a:buChar char="o"/>
            </a:pPr>
            <a:r>
              <a:rPr lang="en-IN" dirty="0"/>
              <a:t>Blue clusters belongs to high revenue</a:t>
            </a:r>
          </a:p>
          <a:p>
            <a:endParaRPr lang="en-IN" dirty="0"/>
          </a:p>
        </p:txBody>
      </p:sp>
    </p:spTree>
    <p:extLst>
      <p:ext uri="{BB962C8B-B14F-4D97-AF65-F5344CB8AC3E}">
        <p14:creationId xmlns:p14="http://schemas.microsoft.com/office/powerpoint/2010/main" val="174435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B731108-B5B3-0D2F-1239-B7DA0152D2CE}"/>
              </a:ext>
            </a:extLst>
          </p:cNvPr>
          <p:cNvSpPr/>
          <p:nvPr/>
        </p:nvSpPr>
        <p:spPr>
          <a:xfrm>
            <a:off x="6003635" y="889843"/>
            <a:ext cx="184730" cy="923330"/>
          </a:xfrm>
          <a:prstGeom prst="rect">
            <a:avLst/>
          </a:prstGeom>
          <a:noFill/>
        </p:spPr>
        <p:txBody>
          <a:bodyPr wrap="none" lIns="91440" tIns="45720" rIns="91440" bIns="45720">
            <a:spAutoFit/>
          </a:bodyPr>
          <a:lstStyle/>
          <a:p>
            <a:pPr algn="ctr"/>
            <a:endParaRPr lang="en-IN" sz="5400" b="1" cap="none" spc="0" dirty="0">
              <a:ln w="22225">
                <a:solidFill>
                  <a:schemeClr val="accent2"/>
                </a:solidFill>
                <a:prstDash val="solid"/>
              </a:ln>
              <a:solidFill>
                <a:schemeClr val="accent2">
                  <a:lumMod val="40000"/>
                  <a:lumOff val="60000"/>
                </a:schemeClr>
              </a:solidFill>
              <a:effectLst/>
            </a:endParaRPr>
          </a:p>
        </p:txBody>
      </p:sp>
      <p:pic>
        <p:nvPicPr>
          <p:cNvPr id="4" name="Picture 3">
            <a:extLst>
              <a:ext uri="{FF2B5EF4-FFF2-40B4-BE49-F238E27FC236}">
                <a16:creationId xmlns:a16="http://schemas.microsoft.com/office/drawing/2014/main" id="{B7FB5B41-F29E-98F5-039F-04F11DE22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9"/>
            <a:ext cx="12192000" cy="6857181"/>
          </a:xfrm>
          <a:prstGeom prst="rect">
            <a:avLst/>
          </a:prstGeom>
        </p:spPr>
      </p:pic>
      <p:sp>
        <p:nvSpPr>
          <p:cNvPr id="5" name="Rectangle 4">
            <a:extLst>
              <a:ext uri="{FF2B5EF4-FFF2-40B4-BE49-F238E27FC236}">
                <a16:creationId xmlns:a16="http://schemas.microsoft.com/office/drawing/2014/main" id="{165125D2-F659-5FFD-850A-CB29E36CC90E}"/>
              </a:ext>
            </a:extLst>
          </p:cNvPr>
          <p:cNvSpPr/>
          <p:nvPr/>
        </p:nvSpPr>
        <p:spPr>
          <a:xfrm>
            <a:off x="766916" y="420328"/>
            <a:ext cx="10658168" cy="6017342"/>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27ABAA8D-E553-B909-CB05-7D701D9D9993}"/>
              </a:ext>
            </a:extLst>
          </p:cNvPr>
          <p:cNvSpPr txBox="1"/>
          <p:nvPr/>
        </p:nvSpPr>
        <p:spPr>
          <a:xfrm>
            <a:off x="1071716" y="612843"/>
            <a:ext cx="383458" cy="5632311"/>
          </a:xfrm>
          <a:prstGeom prst="rect">
            <a:avLst/>
          </a:prstGeom>
          <a:noFill/>
        </p:spPr>
        <p:txBody>
          <a:bodyPr wrap="square">
            <a:spAutoFit/>
          </a:bodyPr>
          <a:lstStyle/>
          <a:p>
            <a:r>
              <a:rPr lang="en-IN" sz="3600" b="1" dirty="0">
                <a:ln w="0"/>
                <a:solidFill>
                  <a:schemeClr val="accent4">
                    <a:lumMod val="50000"/>
                  </a:schemeClr>
                </a:solidFill>
                <a:latin typeface="Algerian" panose="04020705040A02060702" pitchFamily="82" charset="0"/>
              </a:rPr>
              <a:t>Time series</a:t>
            </a:r>
          </a:p>
        </p:txBody>
      </p:sp>
      <p:sp>
        <p:nvSpPr>
          <p:cNvPr id="2" name="TextBox 1">
            <a:extLst>
              <a:ext uri="{FF2B5EF4-FFF2-40B4-BE49-F238E27FC236}">
                <a16:creationId xmlns:a16="http://schemas.microsoft.com/office/drawing/2014/main" id="{BFE7F44A-B245-EC2F-7C6A-87318A46E774}"/>
              </a:ext>
            </a:extLst>
          </p:cNvPr>
          <p:cNvSpPr txBox="1"/>
          <p:nvPr/>
        </p:nvSpPr>
        <p:spPr>
          <a:xfrm>
            <a:off x="7533072" y="2041729"/>
            <a:ext cx="3801006" cy="3416320"/>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Calibri (Body)"/>
              </a:rPr>
              <a:t>The time series analysis aimed to forecast future revenue trends based on historical data to guide strategic business decisions and </a:t>
            </a:r>
          </a:p>
          <a:p>
            <a:pPr marL="285750" indent="-285750">
              <a:buFont typeface="Courier New" panose="02070309020205020404" pitchFamily="49" charset="0"/>
              <a:buChar char="o"/>
            </a:pPr>
            <a:r>
              <a:rPr lang="en-US" dirty="0">
                <a:latin typeface="Calibri (Body)"/>
              </a:rPr>
              <a:t>R</a:t>
            </a:r>
            <a:r>
              <a:rPr lang="en-US" b="0" i="0" dirty="0">
                <a:effectLst/>
                <a:latin typeface="Calibri (Body)"/>
              </a:rPr>
              <a:t>elatively low MSE and RMSE values in our time series analysis, it suggests that our model is performing well in forecasting revenue based on release date. Therefore, we can expect future revenue to follow a similar trend as the historical data</a:t>
            </a:r>
          </a:p>
        </p:txBody>
      </p:sp>
      <p:pic>
        <p:nvPicPr>
          <p:cNvPr id="2050" name="Picture 2">
            <a:extLst>
              <a:ext uri="{FF2B5EF4-FFF2-40B4-BE49-F238E27FC236}">
                <a16:creationId xmlns:a16="http://schemas.microsoft.com/office/drawing/2014/main" id="{1675BA8E-3EBB-2E6C-1A4C-7927F18D3B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10" y="972575"/>
            <a:ext cx="5887015" cy="459534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4079EA9F-9B8C-92BC-2F69-91BCE3788792}"/>
              </a:ext>
            </a:extLst>
          </p:cNvPr>
          <p:cNvSpPr>
            <a:spLocks noChangeArrowheads="1"/>
          </p:cNvSpPr>
          <p:nvPr/>
        </p:nvSpPr>
        <p:spPr bwMode="auto">
          <a:xfrm>
            <a:off x="3306763" y="3270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414B98A9-F9D1-D557-1192-C7DA38554622}"/>
              </a:ext>
            </a:extLst>
          </p:cNvPr>
          <p:cNvGraphicFramePr>
            <a:graphicFrameLocks noGrp="1"/>
          </p:cNvGraphicFramePr>
          <p:nvPr>
            <p:extLst>
              <p:ext uri="{D42A27DB-BD31-4B8C-83A1-F6EECF244321}">
                <p14:modId xmlns:p14="http://schemas.microsoft.com/office/powerpoint/2010/main" val="703298335"/>
              </p:ext>
            </p:extLst>
          </p:nvPr>
        </p:nvGraphicFramePr>
        <p:xfrm>
          <a:off x="7454331" y="1017784"/>
          <a:ext cx="3879747" cy="677294"/>
        </p:xfrm>
        <a:graphic>
          <a:graphicData uri="http://schemas.openxmlformats.org/drawingml/2006/table">
            <a:tbl>
              <a:tblPr/>
              <a:tblGrid>
                <a:gridCol w="1293249">
                  <a:extLst>
                    <a:ext uri="{9D8B030D-6E8A-4147-A177-3AD203B41FA5}">
                      <a16:colId xmlns:a16="http://schemas.microsoft.com/office/drawing/2014/main" val="1033841789"/>
                    </a:ext>
                  </a:extLst>
                </a:gridCol>
                <a:gridCol w="1293249">
                  <a:extLst>
                    <a:ext uri="{9D8B030D-6E8A-4147-A177-3AD203B41FA5}">
                      <a16:colId xmlns:a16="http://schemas.microsoft.com/office/drawing/2014/main" val="2995401934"/>
                    </a:ext>
                  </a:extLst>
                </a:gridCol>
                <a:gridCol w="1293249">
                  <a:extLst>
                    <a:ext uri="{9D8B030D-6E8A-4147-A177-3AD203B41FA5}">
                      <a16:colId xmlns:a16="http://schemas.microsoft.com/office/drawing/2014/main" val="3047874064"/>
                    </a:ext>
                  </a:extLst>
                </a:gridCol>
              </a:tblGrid>
              <a:tr h="338647">
                <a:tc>
                  <a:txBody>
                    <a:bodyPr/>
                    <a:lstStyle/>
                    <a:p>
                      <a:pPr fontAlgn="b"/>
                      <a:r>
                        <a:rPr lang="en-IN" sz="1600" b="1" dirty="0">
                          <a:effectLst/>
                        </a:rPr>
                        <a:t>Model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
                      <a:r>
                        <a:rPr lang="en-IN" sz="1600" b="1" dirty="0">
                          <a:effectLst/>
                        </a:rPr>
                        <a:t>MSE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
                      <a:r>
                        <a:rPr lang="en-IN" sz="1600" b="1" dirty="0">
                          <a:effectLst/>
                        </a:rPr>
                        <a:t>RMSE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4040231"/>
                  </a:ext>
                </a:extLst>
              </a:tr>
              <a:tr h="338647">
                <a:tc>
                  <a:txBody>
                    <a:bodyPr/>
                    <a:lstStyle/>
                    <a:p>
                      <a:pPr fontAlgn="base"/>
                      <a:r>
                        <a:rPr lang="en-IN" sz="1600" b="1" dirty="0">
                          <a:effectLst/>
                          <a:highlight>
                            <a:srgbClr val="00FF00"/>
                          </a:highlight>
                        </a:rPr>
                        <a:t>ARIMA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600" b="1" dirty="0">
                          <a:effectLst/>
                          <a:highlight>
                            <a:srgbClr val="00FF00"/>
                          </a:highlight>
                        </a:rPr>
                        <a:t>23.95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600" b="1" dirty="0">
                          <a:effectLst/>
                          <a:highlight>
                            <a:srgbClr val="00FF00"/>
                          </a:highlight>
                        </a:rPr>
                        <a:t>4.89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8812635"/>
                  </a:ext>
                </a:extLst>
              </a:tr>
            </a:tbl>
          </a:graphicData>
        </a:graphic>
      </p:graphicFrame>
    </p:spTree>
    <p:extLst>
      <p:ext uri="{BB962C8B-B14F-4D97-AF65-F5344CB8AC3E}">
        <p14:creationId xmlns:p14="http://schemas.microsoft.com/office/powerpoint/2010/main" val="32758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B731108-B5B3-0D2F-1239-B7DA0152D2CE}"/>
              </a:ext>
            </a:extLst>
          </p:cNvPr>
          <p:cNvSpPr/>
          <p:nvPr/>
        </p:nvSpPr>
        <p:spPr>
          <a:xfrm>
            <a:off x="6003635" y="889843"/>
            <a:ext cx="184730" cy="923330"/>
          </a:xfrm>
          <a:prstGeom prst="rect">
            <a:avLst/>
          </a:prstGeom>
          <a:noFill/>
        </p:spPr>
        <p:txBody>
          <a:bodyPr wrap="none" lIns="91440" tIns="45720" rIns="91440" bIns="45720">
            <a:spAutoFit/>
          </a:bodyPr>
          <a:lstStyle/>
          <a:p>
            <a:pPr algn="ctr"/>
            <a:endParaRPr lang="en-IN" sz="5400" b="1" cap="none" spc="0" dirty="0">
              <a:ln w="22225">
                <a:solidFill>
                  <a:schemeClr val="accent2"/>
                </a:solidFill>
                <a:prstDash val="solid"/>
              </a:ln>
              <a:solidFill>
                <a:schemeClr val="accent2">
                  <a:lumMod val="40000"/>
                  <a:lumOff val="60000"/>
                </a:schemeClr>
              </a:solidFill>
              <a:effectLst/>
            </a:endParaRPr>
          </a:p>
        </p:txBody>
      </p:sp>
      <p:pic>
        <p:nvPicPr>
          <p:cNvPr id="4" name="Picture 3">
            <a:extLst>
              <a:ext uri="{FF2B5EF4-FFF2-40B4-BE49-F238E27FC236}">
                <a16:creationId xmlns:a16="http://schemas.microsoft.com/office/drawing/2014/main" id="{B7FB5B41-F29E-98F5-039F-04F11DE22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9"/>
            <a:ext cx="12192000" cy="6857181"/>
          </a:xfrm>
          <a:prstGeom prst="rect">
            <a:avLst/>
          </a:prstGeom>
        </p:spPr>
      </p:pic>
      <p:sp>
        <p:nvSpPr>
          <p:cNvPr id="5" name="Rectangle 4">
            <a:extLst>
              <a:ext uri="{FF2B5EF4-FFF2-40B4-BE49-F238E27FC236}">
                <a16:creationId xmlns:a16="http://schemas.microsoft.com/office/drawing/2014/main" id="{165125D2-F659-5FFD-850A-CB29E36CC90E}"/>
              </a:ext>
            </a:extLst>
          </p:cNvPr>
          <p:cNvSpPr/>
          <p:nvPr/>
        </p:nvSpPr>
        <p:spPr>
          <a:xfrm>
            <a:off x="766916" y="420329"/>
            <a:ext cx="10658168" cy="6017342"/>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2" name="Table 1">
            <a:extLst>
              <a:ext uri="{FF2B5EF4-FFF2-40B4-BE49-F238E27FC236}">
                <a16:creationId xmlns:a16="http://schemas.microsoft.com/office/drawing/2014/main" id="{CA6F5B1B-85EA-B13A-293B-B801CBDD5950}"/>
              </a:ext>
            </a:extLst>
          </p:cNvPr>
          <p:cNvGraphicFramePr>
            <a:graphicFrameLocks noGrp="1"/>
          </p:cNvGraphicFramePr>
          <p:nvPr>
            <p:extLst>
              <p:ext uri="{D42A27DB-BD31-4B8C-83A1-F6EECF244321}">
                <p14:modId xmlns:p14="http://schemas.microsoft.com/office/powerpoint/2010/main" val="4095454066"/>
              </p:ext>
            </p:extLst>
          </p:nvPr>
        </p:nvGraphicFramePr>
        <p:xfrm>
          <a:off x="924232" y="758883"/>
          <a:ext cx="10343536" cy="5487643"/>
        </p:xfrm>
        <a:graphic>
          <a:graphicData uri="http://schemas.openxmlformats.org/drawingml/2006/table">
            <a:tbl>
              <a:tblPr/>
              <a:tblGrid>
                <a:gridCol w="1477648">
                  <a:extLst>
                    <a:ext uri="{9D8B030D-6E8A-4147-A177-3AD203B41FA5}">
                      <a16:colId xmlns:a16="http://schemas.microsoft.com/office/drawing/2014/main" val="593815813"/>
                    </a:ext>
                  </a:extLst>
                </a:gridCol>
                <a:gridCol w="1477648">
                  <a:extLst>
                    <a:ext uri="{9D8B030D-6E8A-4147-A177-3AD203B41FA5}">
                      <a16:colId xmlns:a16="http://schemas.microsoft.com/office/drawing/2014/main" val="403193792"/>
                    </a:ext>
                  </a:extLst>
                </a:gridCol>
                <a:gridCol w="1477648">
                  <a:extLst>
                    <a:ext uri="{9D8B030D-6E8A-4147-A177-3AD203B41FA5}">
                      <a16:colId xmlns:a16="http://schemas.microsoft.com/office/drawing/2014/main" val="596781777"/>
                    </a:ext>
                  </a:extLst>
                </a:gridCol>
                <a:gridCol w="1477648">
                  <a:extLst>
                    <a:ext uri="{9D8B030D-6E8A-4147-A177-3AD203B41FA5}">
                      <a16:colId xmlns:a16="http://schemas.microsoft.com/office/drawing/2014/main" val="2998168155"/>
                    </a:ext>
                  </a:extLst>
                </a:gridCol>
                <a:gridCol w="1477648">
                  <a:extLst>
                    <a:ext uri="{9D8B030D-6E8A-4147-A177-3AD203B41FA5}">
                      <a16:colId xmlns:a16="http://schemas.microsoft.com/office/drawing/2014/main" val="3490532219"/>
                    </a:ext>
                  </a:extLst>
                </a:gridCol>
                <a:gridCol w="1477648">
                  <a:extLst>
                    <a:ext uri="{9D8B030D-6E8A-4147-A177-3AD203B41FA5}">
                      <a16:colId xmlns:a16="http://schemas.microsoft.com/office/drawing/2014/main" val="861114904"/>
                    </a:ext>
                  </a:extLst>
                </a:gridCol>
                <a:gridCol w="1477648">
                  <a:extLst>
                    <a:ext uri="{9D8B030D-6E8A-4147-A177-3AD203B41FA5}">
                      <a16:colId xmlns:a16="http://schemas.microsoft.com/office/drawing/2014/main" val="48671058"/>
                    </a:ext>
                  </a:extLst>
                </a:gridCol>
              </a:tblGrid>
              <a:tr h="752479">
                <a:tc>
                  <a:txBody>
                    <a:bodyPr/>
                    <a:lstStyle/>
                    <a:p>
                      <a:pPr fontAlgn="b"/>
                      <a:r>
                        <a:rPr lang="en-IN" sz="1600" b="1">
                          <a:effectLst/>
                        </a:rPr>
                        <a:t>Title</a:t>
                      </a:r>
                    </a:p>
                  </a:txBody>
                  <a:tcPr marL="45326" marR="45326" marT="22663" marB="2266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
                      <a:r>
                        <a:rPr lang="en-IN" sz="1600" b="1">
                          <a:effectLst/>
                        </a:rPr>
                        <a:t>Writer</a:t>
                      </a:r>
                    </a:p>
                  </a:txBody>
                  <a:tcPr marL="45326" marR="45326" marT="22663" marB="2266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
                      <a:r>
                        <a:rPr lang="en-IN" sz="1600" b="1" dirty="0">
                          <a:effectLst/>
                        </a:rPr>
                        <a:t>Director</a:t>
                      </a:r>
                    </a:p>
                  </a:txBody>
                  <a:tcPr marL="45326" marR="45326" marT="22663" marB="2266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
                      <a:r>
                        <a:rPr lang="en-IN" sz="1600" b="1" dirty="0">
                          <a:effectLst/>
                        </a:rPr>
                        <a:t>Producer</a:t>
                      </a:r>
                    </a:p>
                  </a:txBody>
                  <a:tcPr marL="45326" marR="45326" marT="22663" marB="2266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
                      <a:r>
                        <a:rPr lang="en-IN" sz="1600" b="1">
                          <a:effectLst/>
                        </a:rPr>
                        <a:t>Production Company</a:t>
                      </a:r>
                    </a:p>
                  </a:txBody>
                  <a:tcPr marL="45326" marR="45326" marT="22663" marB="2266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
                      <a:r>
                        <a:rPr lang="en-IN" sz="1600" b="1">
                          <a:effectLst/>
                        </a:rPr>
                        <a:t>Production Country</a:t>
                      </a:r>
                    </a:p>
                  </a:txBody>
                  <a:tcPr marL="45326" marR="45326" marT="22663" marB="2266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
                      <a:r>
                        <a:rPr lang="en-IN" sz="1600" b="1">
                          <a:effectLst/>
                        </a:rPr>
                        <a:t>Revenue</a:t>
                      </a:r>
                    </a:p>
                  </a:txBody>
                  <a:tcPr marL="45326" marR="45326" marT="22663" marB="2266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7870559"/>
                  </a:ext>
                </a:extLst>
              </a:tr>
              <a:tr h="741546">
                <a:tc>
                  <a:txBody>
                    <a:bodyPr/>
                    <a:lstStyle/>
                    <a:p>
                      <a:pPr fontAlgn="base"/>
                      <a:r>
                        <a:rPr lang="en-IN" sz="1600" dirty="0">
                          <a:effectLst/>
                        </a:rPr>
                        <a:t>Everest</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600">
                          <a:effectLst/>
                        </a:rPr>
                        <a:t>Not Available</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600" dirty="0">
                          <a:effectLst/>
                        </a:rPr>
                        <a:t>Baltasar Kormakur</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600" dirty="0">
                          <a:effectLst/>
                        </a:rPr>
                        <a:t>Evan Hayes</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600" dirty="0">
                          <a:effectLst/>
                        </a:rPr>
                        <a:t>Universal Pictures</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600" dirty="0">
                          <a:effectLst/>
                        </a:rPr>
                        <a:t>Iceland</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600" dirty="0">
                          <a:effectLst/>
                          <a:highlight>
                            <a:srgbClr val="00FF00"/>
                          </a:highlight>
                        </a:rPr>
                        <a:t>$203.43M</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3648553"/>
                  </a:ext>
                </a:extLst>
              </a:tr>
              <a:tr h="1084024">
                <a:tc>
                  <a:txBody>
                    <a:bodyPr/>
                    <a:lstStyle/>
                    <a:p>
                      <a:pPr fontAlgn="base"/>
                      <a:r>
                        <a:rPr lang="en-IN" sz="1600">
                          <a:effectLst/>
                        </a:rPr>
                        <a:t>Vanilla Sky</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600">
                          <a:effectLst/>
                        </a:rPr>
                        <a:t>Not Available</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600" dirty="0">
                          <a:effectLst/>
                        </a:rPr>
                        <a:t>Cameron Crowe</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600" dirty="0">
                          <a:effectLst/>
                        </a:rPr>
                        <a:t>Cameron Crowe</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600" dirty="0">
                          <a:effectLst/>
                        </a:rPr>
                        <a:t>Paramount Pictures</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600" dirty="0">
                          <a:effectLst/>
                        </a:rPr>
                        <a:t>United States of America</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600" dirty="0">
                          <a:effectLst/>
                        </a:rPr>
                        <a:t>$203.39M</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9538954"/>
                  </a:ext>
                </a:extLst>
              </a:tr>
              <a:tr h="741546">
                <a:tc>
                  <a:txBody>
                    <a:bodyPr/>
                    <a:lstStyle/>
                    <a:p>
                      <a:pPr fontAlgn="base"/>
                      <a:r>
                        <a:rPr lang="en-IN" sz="1600">
                          <a:effectLst/>
                        </a:rPr>
                        <a:t>Need for Speed</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600">
                          <a:effectLst/>
                        </a:rPr>
                        <a:t>Not Available</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600" dirty="0">
                          <a:effectLst/>
                        </a:rPr>
                        <a:t>Scott Waugh</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600">
                          <a:effectLst/>
                        </a:rPr>
                        <a:t>Patrick O'Brien</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600">
                          <a:effectLst/>
                        </a:rPr>
                        <a:t>DreamWorks SKG</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600" dirty="0">
                          <a:effectLst/>
                        </a:rPr>
                        <a:t>Philippines</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600">
                          <a:effectLst/>
                        </a:rPr>
                        <a:t>$203.28M</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986920"/>
                  </a:ext>
                </a:extLst>
              </a:tr>
              <a:tr h="1084024">
                <a:tc>
                  <a:txBody>
                    <a:bodyPr/>
                    <a:lstStyle/>
                    <a:p>
                      <a:pPr fontAlgn="base"/>
                      <a:r>
                        <a:rPr lang="en-IN" sz="1600">
                          <a:effectLst/>
                        </a:rPr>
                        <a:t>Battle: Los Angeles</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600" dirty="0">
                          <a:effectLst/>
                        </a:rPr>
                        <a:t>Christopher Bertolini</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600">
                          <a:effectLst/>
                        </a:rPr>
                        <a:t>Jonathan Liebesman</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600" dirty="0">
                          <a:effectLst/>
                        </a:rPr>
                        <a:t>Ori Marmur</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600">
                          <a:effectLst/>
                        </a:rPr>
                        <a:t>Columbia Pictures</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600">
                          <a:effectLst/>
                        </a:rPr>
                        <a:t>United States of America</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600">
                          <a:effectLst/>
                        </a:rPr>
                        <a:t>$202.47M</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6688894"/>
                  </a:ext>
                </a:extLst>
              </a:tr>
              <a:tr h="1084024">
                <a:tc>
                  <a:txBody>
                    <a:bodyPr/>
                    <a:lstStyle/>
                    <a:p>
                      <a:pPr fontAlgn="base"/>
                      <a:r>
                        <a:rPr lang="en-IN" sz="1600">
                          <a:effectLst/>
                        </a:rPr>
                        <a:t>Patch Adams</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600">
                          <a:effectLst/>
                        </a:rPr>
                        <a:t>Not Available</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600">
                          <a:effectLst/>
                        </a:rPr>
                        <a:t>Tom Shadyac</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600">
                          <a:effectLst/>
                        </a:rPr>
                        <a:t>Marvin Minoff</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600" dirty="0">
                          <a:effectLst/>
                        </a:rPr>
                        <a:t>Universal Pictures</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600">
                          <a:effectLst/>
                        </a:rPr>
                        <a:t>United States of America</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600" dirty="0">
                          <a:effectLst/>
                        </a:rPr>
                        <a:t>$202.29</a:t>
                      </a:r>
                    </a:p>
                  </a:txBody>
                  <a:tcPr marL="45326" marR="45326" marT="22663" marB="226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6321363"/>
                  </a:ext>
                </a:extLst>
              </a:tr>
            </a:tbl>
          </a:graphicData>
        </a:graphic>
      </p:graphicFrame>
      <p:sp>
        <p:nvSpPr>
          <p:cNvPr id="3" name="TextBox 2">
            <a:extLst>
              <a:ext uri="{FF2B5EF4-FFF2-40B4-BE49-F238E27FC236}">
                <a16:creationId xmlns:a16="http://schemas.microsoft.com/office/drawing/2014/main" id="{613F2516-5D27-5590-8228-D1EA1AE6F71F}"/>
              </a:ext>
            </a:extLst>
          </p:cNvPr>
          <p:cNvSpPr txBox="1"/>
          <p:nvPr/>
        </p:nvSpPr>
        <p:spPr>
          <a:xfrm>
            <a:off x="3431459" y="442197"/>
            <a:ext cx="5584722" cy="338554"/>
          </a:xfrm>
          <a:prstGeom prst="rect">
            <a:avLst/>
          </a:prstGeom>
          <a:noFill/>
        </p:spPr>
        <p:txBody>
          <a:bodyPr wrap="square" rtlCol="0">
            <a:spAutoFit/>
          </a:bodyPr>
          <a:lstStyle/>
          <a:p>
            <a:r>
              <a:rPr lang="en-IN" sz="1600" b="1" dirty="0"/>
              <a:t>Top Revenue movies : Crew , and Production Details </a:t>
            </a:r>
          </a:p>
        </p:txBody>
      </p:sp>
    </p:spTree>
    <p:extLst>
      <p:ext uri="{BB962C8B-B14F-4D97-AF65-F5344CB8AC3E}">
        <p14:creationId xmlns:p14="http://schemas.microsoft.com/office/powerpoint/2010/main" val="2756538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B731108-B5B3-0D2F-1239-B7DA0152D2CE}"/>
              </a:ext>
            </a:extLst>
          </p:cNvPr>
          <p:cNvSpPr/>
          <p:nvPr/>
        </p:nvSpPr>
        <p:spPr>
          <a:xfrm>
            <a:off x="6003635" y="889843"/>
            <a:ext cx="184730" cy="923330"/>
          </a:xfrm>
          <a:prstGeom prst="rect">
            <a:avLst/>
          </a:prstGeom>
          <a:noFill/>
        </p:spPr>
        <p:txBody>
          <a:bodyPr wrap="none" lIns="91440" tIns="45720" rIns="91440" bIns="45720">
            <a:spAutoFit/>
          </a:bodyPr>
          <a:lstStyle/>
          <a:p>
            <a:pPr algn="ctr"/>
            <a:endParaRPr lang="en-IN" sz="5400" b="1" cap="none" spc="0" dirty="0">
              <a:ln w="22225">
                <a:solidFill>
                  <a:schemeClr val="accent2"/>
                </a:solidFill>
                <a:prstDash val="solid"/>
              </a:ln>
              <a:solidFill>
                <a:schemeClr val="accent2">
                  <a:lumMod val="40000"/>
                  <a:lumOff val="60000"/>
                </a:schemeClr>
              </a:solidFill>
              <a:effectLst/>
            </a:endParaRPr>
          </a:p>
        </p:txBody>
      </p:sp>
      <p:pic>
        <p:nvPicPr>
          <p:cNvPr id="4" name="Picture 3">
            <a:extLst>
              <a:ext uri="{FF2B5EF4-FFF2-40B4-BE49-F238E27FC236}">
                <a16:creationId xmlns:a16="http://schemas.microsoft.com/office/drawing/2014/main" id="{B7FB5B41-F29E-98F5-039F-04F11DE22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9"/>
            <a:ext cx="12192000" cy="6857181"/>
          </a:xfrm>
          <a:prstGeom prst="rect">
            <a:avLst/>
          </a:prstGeom>
        </p:spPr>
      </p:pic>
      <p:sp>
        <p:nvSpPr>
          <p:cNvPr id="5" name="Rectangle 4">
            <a:extLst>
              <a:ext uri="{FF2B5EF4-FFF2-40B4-BE49-F238E27FC236}">
                <a16:creationId xmlns:a16="http://schemas.microsoft.com/office/drawing/2014/main" id="{165125D2-F659-5FFD-850A-CB29E36CC90E}"/>
              </a:ext>
            </a:extLst>
          </p:cNvPr>
          <p:cNvSpPr/>
          <p:nvPr/>
        </p:nvSpPr>
        <p:spPr>
          <a:xfrm>
            <a:off x="766916" y="420329"/>
            <a:ext cx="10658168" cy="6017342"/>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11A936E-1969-7C0A-9A79-5F0DA330B485}"/>
              </a:ext>
            </a:extLst>
          </p:cNvPr>
          <p:cNvSpPr txBox="1"/>
          <p:nvPr/>
        </p:nvSpPr>
        <p:spPr>
          <a:xfrm>
            <a:off x="2182759" y="612844"/>
            <a:ext cx="8337755" cy="5632311"/>
          </a:xfrm>
          <a:prstGeom prst="rect">
            <a:avLst/>
          </a:prstGeom>
          <a:noFill/>
        </p:spPr>
        <p:txBody>
          <a:bodyPr wrap="square">
            <a:spAutoFit/>
          </a:bodyPr>
          <a:lstStyle/>
          <a:p>
            <a:pPr algn="l">
              <a:buFont typeface="+mj-lt"/>
              <a:buAutoNum type="arabicPeriod"/>
            </a:pPr>
            <a:r>
              <a:rPr lang="en-US" sz="2000" b="1" i="0" dirty="0">
                <a:effectLst/>
                <a:latin typeface="Calibri (Body)"/>
              </a:rPr>
              <a:t>Genre Strategy:</a:t>
            </a:r>
            <a:r>
              <a:rPr lang="en-US" sz="2000" b="0" i="0" dirty="0">
                <a:effectLst/>
                <a:latin typeface="Calibri (Body)"/>
              </a:rPr>
              <a:t> Drama and Adventure genres dominate the market. Investing further in these genres could yield higher returns and audience engagement.</a:t>
            </a:r>
          </a:p>
          <a:p>
            <a:pPr algn="l">
              <a:buFont typeface="+mj-lt"/>
              <a:buAutoNum type="arabicPeriod"/>
            </a:pPr>
            <a:endParaRPr lang="en-US" sz="2000" b="0" i="0" dirty="0">
              <a:effectLst/>
              <a:latin typeface="Calibri (Body)"/>
            </a:endParaRPr>
          </a:p>
          <a:p>
            <a:pPr algn="l">
              <a:buFont typeface="+mj-lt"/>
              <a:buAutoNum type="arabicPeriod"/>
            </a:pPr>
            <a:r>
              <a:rPr lang="en-US" sz="2000" b="1" i="0" dirty="0">
                <a:effectLst/>
                <a:latin typeface="Calibri (Body)"/>
              </a:rPr>
              <a:t>Release Timing:</a:t>
            </a:r>
            <a:r>
              <a:rPr lang="en-US" sz="2000" b="0" i="0" dirty="0">
                <a:effectLst/>
                <a:latin typeface="Calibri (Body)"/>
              </a:rPr>
              <a:t> Movies released in July and December consistently show higher profitability. Aligning major releases with these months could optimize profits.</a:t>
            </a:r>
          </a:p>
          <a:p>
            <a:pPr algn="l">
              <a:buFont typeface="+mj-lt"/>
              <a:buAutoNum type="arabicPeriod"/>
            </a:pPr>
            <a:endParaRPr lang="en-US" sz="2000" b="0" i="0" dirty="0">
              <a:effectLst/>
              <a:latin typeface="Calibri (Body)"/>
            </a:endParaRPr>
          </a:p>
          <a:p>
            <a:pPr algn="l">
              <a:buFont typeface="+mj-lt"/>
              <a:buAutoNum type="arabicPeriod"/>
            </a:pPr>
            <a:r>
              <a:rPr lang="en-US" sz="2000" b="1" i="0" dirty="0">
                <a:effectLst/>
                <a:latin typeface="Calibri (Body)"/>
              </a:rPr>
              <a:t>Revenue Leaders:</a:t>
            </a:r>
            <a:r>
              <a:rPr lang="en-US" sz="2000" b="0" i="0" dirty="0">
                <a:effectLst/>
                <a:latin typeface="Calibri (Body)"/>
              </a:rPr>
              <a:t> Action movies stand out in revenue generation. Collaborating with successful action movie directors and writers could boost revenue.</a:t>
            </a:r>
          </a:p>
          <a:p>
            <a:pPr algn="l">
              <a:buFont typeface="+mj-lt"/>
              <a:buAutoNum type="arabicPeriod"/>
            </a:pPr>
            <a:endParaRPr lang="en-US" sz="2000" b="0" i="0" dirty="0">
              <a:effectLst/>
              <a:latin typeface="Calibri (Body)"/>
            </a:endParaRPr>
          </a:p>
          <a:p>
            <a:pPr algn="l">
              <a:buFont typeface="+mj-lt"/>
              <a:buAutoNum type="arabicPeriod"/>
            </a:pPr>
            <a:r>
              <a:rPr lang="en-US" sz="2000" b="1" i="0" dirty="0">
                <a:effectLst/>
                <a:latin typeface="Calibri (Body)"/>
              </a:rPr>
              <a:t>Geographical Focus:</a:t>
            </a:r>
            <a:r>
              <a:rPr lang="en-US" sz="2000" b="0" i="0" dirty="0">
                <a:effectLst/>
                <a:latin typeface="Calibri (Body)"/>
              </a:rPr>
              <a:t> The United States of America remains a key player in high revenue movies. Exploring opportunities in this market can be beneficial.</a:t>
            </a:r>
          </a:p>
          <a:p>
            <a:pPr algn="l">
              <a:buFont typeface="+mj-lt"/>
              <a:buAutoNum type="arabicPeriod"/>
            </a:pPr>
            <a:endParaRPr lang="en-US" sz="2000" b="0" i="0" dirty="0">
              <a:effectLst/>
              <a:latin typeface="Calibri (Body)"/>
            </a:endParaRPr>
          </a:p>
          <a:p>
            <a:pPr algn="l">
              <a:buFont typeface="+mj-lt"/>
              <a:buAutoNum type="arabicPeriod"/>
            </a:pPr>
            <a:r>
              <a:rPr lang="en-US" sz="2000" b="1" i="0" dirty="0">
                <a:effectLst/>
                <a:latin typeface="Calibri (Body)"/>
              </a:rPr>
              <a:t>Production Partnerships:</a:t>
            </a:r>
            <a:r>
              <a:rPr lang="en-US" sz="2000" b="0" i="0" dirty="0">
                <a:effectLst/>
                <a:latin typeface="Calibri (Body)"/>
              </a:rPr>
              <a:t> Establishing or strengthening partnerships with top production companies like Universal Pictures and Paramount Pictures can enhance movie quality and revenue potential.</a:t>
            </a:r>
          </a:p>
        </p:txBody>
      </p:sp>
      <p:sp>
        <p:nvSpPr>
          <p:cNvPr id="6" name="TextBox 5">
            <a:extLst>
              <a:ext uri="{FF2B5EF4-FFF2-40B4-BE49-F238E27FC236}">
                <a16:creationId xmlns:a16="http://schemas.microsoft.com/office/drawing/2014/main" id="{855B9A86-5398-7466-208D-DE13AE7C4F81}"/>
              </a:ext>
            </a:extLst>
          </p:cNvPr>
          <p:cNvSpPr txBox="1"/>
          <p:nvPr/>
        </p:nvSpPr>
        <p:spPr>
          <a:xfrm>
            <a:off x="1236784" y="612844"/>
            <a:ext cx="324464" cy="5632311"/>
          </a:xfrm>
          <a:prstGeom prst="rect">
            <a:avLst/>
          </a:prstGeom>
          <a:noFill/>
        </p:spPr>
        <p:txBody>
          <a:bodyPr wrap="square" rtlCol="0">
            <a:spAutoFit/>
          </a:bodyPr>
          <a:lstStyle/>
          <a:p>
            <a:r>
              <a:rPr lang="en-IN" sz="3600" b="1" dirty="0">
                <a:ln w="0"/>
                <a:solidFill>
                  <a:schemeClr val="accent4">
                    <a:lumMod val="50000"/>
                  </a:schemeClr>
                </a:solidFill>
                <a:latin typeface="Algerian" panose="04020705040A02060702" pitchFamily="82" charset="0"/>
              </a:rPr>
              <a:t>conclusion</a:t>
            </a:r>
          </a:p>
        </p:txBody>
      </p:sp>
    </p:spTree>
    <p:extLst>
      <p:ext uri="{BB962C8B-B14F-4D97-AF65-F5344CB8AC3E}">
        <p14:creationId xmlns:p14="http://schemas.microsoft.com/office/powerpoint/2010/main" val="3731850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B731108-B5B3-0D2F-1239-B7DA0152D2CE}"/>
              </a:ext>
            </a:extLst>
          </p:cNvPr>
          <p:cNvSpPr/>
          <p:nvPr/>
        </p:nvSpPr>
        <p:spPr>
          <a:xfrm>
            <a:off x="6003635" y="889843"/>
            <a:ext cx="184730" cy="923330"/>
          </a:xfrm>
          <a:prstGeom prst="rect">
            <a:avLst/>
          </a:prstGeom>
          <a:noFill/>
        </p:spPr>
        <p:txBody>
          <a:bodyPr wrap="none" lIns="91440" tIns="45720" rIns="91440" bIns="45720">
            <a:spAutoFit/>
          </a:bodyPr>
          <a:lstStyle/>
          <a:p>
            <a:pPr algn="ctr"/>
            <a:endParaRPr lang="en-IN" sz="5400" b="1" cap="none" spc="0" dirty="0">
              <a:ln w="22225">
                <a:solidFill>
                  <a:schemeClr val="accent2"/>
                </a:solidFill>
                <a:prstDash val="solid"/>
              </a:ln>
              <a:solidFill>
                <a:schemeClr val="accent2">
                  <a:lumMod val="40000"/>
                  <a:lumOff val="60000"/>
                </a:schemeClr>
              </a:solidFill>
              <a:effectLst/>
            </a:endParaRPr>
          </a:p>
        </p:txBody>
      </p:sp>
      <p:pic>
        <p:nvPicPr>
          <p:cNvPr id="4" name="Picture 3">
            <a:extLst>
              <a:ext uri="{FF2B5EF4-FFF2-40B4-BE49-F238E27FC236}">
                <a16:creationId xmlns:a16="http://schemas.microsoft.com/office/drawing/2014/main" id="{B7FB5B41-F29E-98F5-039F-04F11DE22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9"/>
            <a:ext cx="12192000" cy="6857181"/>
          </a:xfrm>
          <a:prstGeom prst="rect">
            <a:avLst/>
          </a:prstGeom>
        </p:spPr>
      </p:pic>
      <p:sp>
        <p:nvSpPr>
          <p:cNvPr id="5" name="Rectangle 4">
            <a:extLst>
              <a:ext uri="{FF2B5EF4-FFF2-40B4-BE49-F238E27FC236}">
                <a16:creationId xmlns:a16="http://schemas.microsoft.com/office/drawing/2014/main" id="{165125D2-F659-5FFD-850A-CB29E36CC90E}"/>
              </a:ext>
            </a:extLst>
          </p:cNvPr>
          <p:cNvSpPr/>
          <p:nvPr/>
        </p:nvSpPr>
        <p:spPr>
          <a:xfrm>
            <a:off x="766916" y="420329"/>
            <a:ext cx="10658168" cy="6017342"/>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Font typeface="+mj-lt"/>
              <a:buAutoNum type="arabicPeriod"/>
            </a:pPr>
            <a:endParaRPr lang="en-US" b="0" i="0" dirty="0">
              <a:solidFill>
                <a:schemeClr val="tx1"/>
              </a:solidFill>
              <a:effectLst/>
              <a:latin typeface="Söhne"/>
            </a:endParaRPr>
          </a:p>
        </p:txBody>
      </p:sp>
      <p:sp>
        <p:nvSpPr>
          <p:cNvPr id="3" name="TextBox 2">
            <a:extLst>
              <a:ext uri="{FF2B5EF4-FFF2-40B4-BE49-F238E27FC236}">
                <a16:creationId xmlns:a16="http://schemas.microsoft.com/office/drawing/2014/main" id="{D0A8E42A-32AC-7DF6-9360-92F3189C96C1}"/>
              </a:ext>
            </a:extLst>
          </p:cNvPr>
          <p:cNvSpPr txBox="1"/>
          <p:nvPr/>
        </p:nvSpPr>
        <p:spPr>
          <a:xfrm>
            <a:off x="1380391" y="1410281"/>
            <a:ext cx="9615948" cy="4401205"/>
          </a:xfrm>
          <a:prstGeom prst="rect">
            <a:avLst/>
          </a:prstGeom>
          <a:noFill/>
        </p:spPr>
        <p:txBody>
          <a:bodyPr wrap="square" rtlCol="0">
            <a:spAutoFit/>
          </a:bodyPr>
          <a:lstStyle/>
          <a:p>
            <a:pPr marL="342900" indent="-342900">
              <a:buAutoNum type="arabicPeriod"/>
            </a:pPr>
            <a:r>
              <a:rPr lang="en-US" sz="2000" b="1" dirty="0"/>
              <a:t>Genre Choice : </a:t>
            </a:r>
            <a:r>
              <a:rPr lang="en-US" sz="2000" dirty="0"/>
              <a:t>Pick genres like </a:t>
            </a:r>
            <a:r>
              <a:rPr lang="en-US" sz="2000" b="1" dirty="0"/>
              <a:t>drama</a:t>
            </a:r>
            <a:r>
              <a:rPr lang="en-US" sz="2000" dirty="0"/>
              <a:t>, </a:t>
            </a:r>
            <a:r>
              <a:rPr lang="en-US" sz="2000" b="1" dirty="0"/>
              <a:t>comedy</a:t>
            </a:r>
            <a:r>
              <a:rPr lang="en-US" sz="2000" dirty="0"/>
              <a:t>, and </a:t>
            </a:r>
            <a:r>
              <a:rPr lang="en-US" sz="2000" b="1" dirty="0"/>
              <a:t>action</a:t>
            </a:r>
            <a:r>
              <a:rPr lang="en-US" sz="2000" dirty="0"/>
              <a:t> that most people enjoy to boost the movie's chances of success.</a:t>
            </a:r>
          </a:p>
          <a:p>
            <a:pPr marL="342900" indent="-342900">
              <a:buAutoNum type="arabicPeriod"/>
            </a:pPr>
            <a:endParaRPr lang="en-US" sz="2000" dirty="0"/>
          </a:p>
          <a:p>
            <a:pPr marL="342900" indent="-342900">
              <a:buAutoNum type="arabicPeriod"/>
            </a:pPr>
            <a:r>
              <a:rPr lang="en-US" sz="2000" b="1" dirty="0"/>
              <a:t>Best Timing : </a:t>
            </a:r>
            <a:r>
              <a:rPr lang="en-US" sz="2000" dirty="0"/>
              <a:t>Release the movie in </a:t>
            </a:r>
            <a:r>
              <a:rPr lang="en-US" sz="2000" b="1" dirty="0"/>
              <a:t>July</a:t>
            </a:r>
            <a:r>
              <a:rPr lang="en-US" sz="2000" dirty="0"/>
              <a:t> or </a:t>
            </a:r>
            <a:r>
              <a:rPr lang="en-US" sz="2000" b="1" dirty="0"/>
              <a:t>December</a:t>
            </a:r>
            <a:r>
              <a:rPr lang="en-US" sz="2000" dirty="0"/>
              <a:t>, the months when audiences are most active, to make more money.</a:t>
            </a:r>
          </a:p>
          <a:p>
            <a:pPr marL="342900" indent="-342900">
              <a:buAutoNum type="arabicPeriod"/>
            </a:pPr>
            <a:endParaRPr lang="en-US" sz="2000" dirty="0"/>
          </a:p>
          <a:p>
            <a:pPr marL="342900" indent="-342900">
              <a:buAutoNum type="arabicPeriod"/>
            </a:pPr>
            <a:r>
              <a:rPr lang="en-US" sz="2000" b="1" dirty="0"/>
              <a:t>Actor Selection : </a:t>
            </a:r>
            <a:r>
              <a:rPr lang="en-US" sz="2000" dirty="0"/>
              <a:t>Cast popular actors like </a:t>
            </a:r>
            <a:r>
              <a:rPr lang="en-US" sz="2000" b="1" dirty="0"/>
              <a:t>Georgina</a:t>
            </a:r>
            <a:r>
              <a:rPr lang="en-US" sz="2000" dirty="0"/>
              <a:t> </a:t>
            </a:r>
            <a:r>
              <a:rPr lang="en-US" sz="2000" b="1" dirty="0"/>
              <a:t>Cates</a:t>
            </a:r>
            <a:r>
              <a:rPr lang="en-US" sz="2000" dirty="0"/>
              <a:t> and </a:t>
            </a:r>
            <a:r>
              <a:rPr lang="en-US" sz="2000" b="1" dirty="0"/>
              <a:t>Peter</a:t>
            </a:r>
            <a:r>
              <a:rPr lang="en-US" sz="2000" dirty="0"/>
              <a:t> </a:t>
            </a:r>
            <a:r>
              <a:rPr lang="en-US" sz="2000" b="1" dirty="0"/>
              <a:t>Ustinov</a:t>
            </a:r>
            <a:r>
              <a:rPr lang="en-US" sz="2000" dirty="0"/>
              <a:t> to attract more viewers and improve the movie's reputation.</a:t>
            </a:r>
          </a:p>
          <a:p>
            <a:pPr marL="342900" indent="-342900">
              <a:buAutoNum type="arabicPeriod"/>
            </a:pPr>
            <a:endParaRPr lang="en-US" sz="2000" dirty="0"/>
          </a:p>
          <a:p>
            <a:pPr marL="342900" indent="-342900">
              <a:buAutoNum type="arabicPeriod"/>
            </a:pPr>
            <a:r>
              <a:rPr lang="en-US" sz="2000" b="1" dirty="0"/>
              <a:t>Partner Up : </a:t>
            </a:r>
            <a:r>
              <a:rPr lang="en-US" sz="2000" dirty="0"/>
              <a:t>Collaborate with companies like </a:t>
            </a:r>
            <a:r>
              <a:rPr lang="en-US" sz="2000" b="1" dirty="0"/>
              <a:t>Universal Pictures </a:t>
            </a:r>
            <a:r>
              <a:rPr lang="en-US" sz="2000" dirty="0"/>
              <a:t>and </a:t>
            </a:r>
            <a:r>
              <a:rPr lang="en-US" sz="2000" b="1" dirty="0"/>
              <a:t>Paramount Pictures </a:t>
            </a:r>
            <a:r>
              <a:rPr lang="en-US" sz="2000" dirty="0"/>
              <a:t>to get more attention and reach a wider audience.</a:t>
            </a:r>
          </a:p>
          <a:p>
            <a:pPr marL="342900" indent="-342900">
              <a:buAutoNum type="arabicPeriod"/>
            </a:pPr>
            <a:endParaRPr lang="en-US" sz="2000" dirty="0"/>
          </a:p>
          <a:p>
            <a:pPr marL="342900" indent="-342900">
              <a:buFontTx/>
              <a:buAutoNum type="arabicPeriod"/>
            </a:pPr>
            <a:r>
              <a:rPr lang="en-US" sz="2000" b="1" dirty="0"/>
              <a:t>Director Decision : </a:t>
            </a:r>
            <a:r>
              <a:rPr lang="en-US" sz="2000" dirty="0"/>
              <a:t>Hire directors like </a:t>
            </a:r>
            <a:r>
              <a:rPr lang="en-IN" sz="2000" b="1" dirty="0">
                <a:effectLst/>
              </a:rPr>
              <a:t>Baltasar Kormakur </a:t>
            </a:r>
            <a:r>
              <a:rPr lang="en-US" sz="2000" dirty="0"/>
              <a:t>and </a:t>
            </a:r>
            <a:r>
              <a:rPr lang="en-US" sz="2000" b="1" dirty="0"/>
              <a:t>Cameron Crowe</a:t>
            </a:r>
            <a:r>
              <a:rPr lang="en-US" sz="2000" dirty="0"/>
              <a:t> known for making great movies to ensure the movie turns out well.</a:t>
            </a:r>
            <a:endParaRPr lang="en-IN" sz="2000" dirty="0"/>
          </a:p>
        </p:txBody>
      </p:sp>
      <p:sp>
        <p:nvSpPr>
          <p:cNvPr id="6" name="TextBox 5">
            <a:extLst>
              <a:ext uri="{FF2B5EF4-FFF2-40B4-BE49-F238E27FC236}">
                <a16:creationId xmlns:a16="http://schemas.microsoft.com/office/drawing/2014/main" id="{A58F9581-6E65-4859-F4EF-0956F5C7E1C5}"/>
              </a:ext>
            </a:extLst>
          </p:cNvPr>
          <p:cNvSpPr txBox="1"/>
          <p:nvPr/>
        </p:nvSpPr>
        <p:spPr>
          <a:xfrm>
            <a:off x="3751008" y="500292"/>
            <a:ext cx="6037006" cy="523220"/>
          </a:xfrm>
          <a:prstGeom prst="rect">
            <a:avLst/>
          </a:prstGeom>
          <a:noFill/>
        </p:spPr>
        <p:txBody>
          <a:bodyPr wrap="square" rtlCol="0">
            <a:spAutoFit/>
          </a:bodyPr>
          <a:lstStyle/>
          <a:p>
            <a:r>
              <a:rPr lang="en-IN" sz="2800" b="1" dirty="0"/>
              <a:t>Business Implementation Report</a:t>
            </a:r>
          </a:p>
        </p:txBody>
      </p:sp>
    </p:spTree>
    <p:extLst>
      <p:ext uri="{BB962C8B-B14F-4D97-AF65-F5344CB8AC3E}">
        <p14:creationId xmlns:p14="http://schemas.microsoft.com/office/powerpoint/2010/main" val="786429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B731108-B5B3-0D2F-1239-B7DA0152D2CE}"/>
              </a:ext>
            </a:extLst>
          </p:cNvPr>
          <p:cNvSpPr/>
          <p:nvPr/>
        </p:nvSpPr>
        <p:spPr>
          <a:xfrm>
            <a:off x="6003635" y="889843"/>
            <a:ext cx="184730" cy="923330"/>
          </a:xfrm>
          <a:prstGeom prst="rect">
            <a:avLst/>
          </a:prstGeom>
          <a:noFill/>
        </p:spPr>
        <p:txBody>
          <a:bodyPr wrap="none" lIns="91440" tIns="45720" rIns="91440" bIns="45720">
            <a:spAutoFit/>
          </a:bodyPr>
          <a:lstStyle/>
          <a:p>
            <a:pPr algn="ctr"/>
            <a:endParaRPr lang="en-IN" sz="5400" b="1" cap="none" spc="0" dirty="0">
              <a:ln w="22225">
                <a:solidFill>
                  <a:schemeClr val="accent2"/>
                </a:solidFill>
                <a:prstDash val="solid"/>
              </a:ln>
              <a:solidFill>
                <a:schemeClr val="accent2">
                  <a:lumMod val="40000"/>
                  <a:lumOff val="60000"/>
                </a:schemeClr>
              </a:solidFill>
              <a:effectLst/>
            </a:endParaRPr>
          </a:p>
        </p:txBody>
      </p:sp>
      <p:pic>
        <p:nvPicPr>
          <p:cNvPr id="4" name="Picture 3">
            <a:extLst>
              <a:ext uri="{FF2B5EF4-FFF2-40B4-BE49-F238E27FC236}">
                <a16:creationId xmlns:a16="http://schemas.microsoft.com/office/drawing/2014/main" id="{B7FB5B41-F29E-98F5-039F-04F11DE22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9"/>
            <a:ext cx="12192000" cy="6857181"/>
          </a:xfrm>
          <a:prstGeom prst="rect">
            <a:avLst/>
          </a:prstGeom>
        </p:spPr>
      </p:pic>
      <p:sp>
        <p:nvSpPr>
          <p:cNvPr id="5" name="Rectangle 4">
            <a:extLst>
              <a:ext uri="{FF2B5EF4-FFF2-40B4-BE49-F238E27FC236}">
                <a16:creationId xmlns:a16="http://schemas.microsoft.com/office/drawing/2014/main" id="{165125D2-F659-5FFD-850A-CB29E36CC90E}"/>
              </a:ext>
            </a:extLst>
          </p:cNvPr>
          <p:cNvSpPr/>
          <p:nvPr/>
        </p:nvSpPr>
        <p:spPr>
          <a:xfrm>
            <a:off x="766916" y="420329"/>
            <a:ext cx="10658168" cy="6017342"/>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Font typeface="+mj-lt"/>
              <a:buAutoNum type="arabicPeriod"/>
            </a:pPr>
            <a:endParaRPr lang="en-US" b="0" i="0" dirty="0">
              <a:solidFill>
                <a:schemeClr val="tx1"/>
              </a:solidFill>
              <a:effectLst/>
              <a:latin typeface="Söhne"/>
            </a:endParaRPr>
          </a:p>
        </p:txBody>
      </p:sp>
      <p:pic>
        <p:nvPicPr>
          <p:cNvPr id="2" name="Picture 1">
            <a:extLst>
              <a:ext uri="{FF2B5EF4-FFF2-40B4-BE49-F238E27FC236}">
                <a16:creationId xmlns:a16="http://schemas.microsoft.com/office/drawing/2014/main" id="{0B361F7F-A9D1-ACA6-8C01-D679C28853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59" y="506640"/>
            <a:ext cx="10204842" cy="5740223"/>
          </a:xfrm>
          <a:prstGeom prst="rect">
            <a:avLst/>
          </a:prstGeom>
        </p:spPr>
      </p:pic>
    </p:spTree>
    <p:extLst>
      <p:ext uri="{BB962C8B-B14F-4D97-AF65-F5344CB8AC3E}">
        <p14:creationId xmlns:p14="http://schemas.microsoft.com/office/powerpoint/2010/main" val="1006083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B731108-B5B3-0D2F-1239-B7DA0152D2CE}"/>
              </a:ext>
            </a:extLst>
          </p:cNvPr>
          <p:cNvSpPr/>
          <p:nvPr/>
        </p:nvSpPr>
        <p:spPr>
          <a:xfrm>
            <a:off x="6003635" y="889843"/>
            <a:ext cx="184730" cy="923330"/>
          </a:xfrm>
          <a:prstGeom prst="rect">
            <a:avLst/>
          </a:prstGeom>
          <a:noFill/>
        </p:spPr>
        <p:txBody>
          <a:bodyPr wrap="none" lIns="91440" tIns="45720" rIns="91440" bIns="45720">
            <a:spAutoFit/>
          </a:bodyPr>
          <a:lstStyle/>
          <a:p>
            <a:pPr algn="ctr"/>
            <a:endParaRPr lang="en-IN" sz="5400" b="1" cap="none" spc="0" dirty="0">
              <a:ln w="22225">
                <a:solidFill>
                  <a:schemeClr val="accent2"/>
                </a:solidFill>
                <a:prstDash val="solid"/>
              </a:ln>
              <a:solidFill>
                <a:schemeClr val="accent2">
                  <a:lumMod val="40000"/>
                  <a:lumOff val="60000"/>
                </a:schemeClr>
              </a:solidFill>
              <a:effectLst/>
            </a:endParaRPr>
          </a:p>
        </p:txBody>
      </p:sp>
      <p:pic>
        <p:nvPicPr>
          <p:cNvPr id="4" name="Picture 3">
            <a:extLst>
              <a:ext uri="{FF2B5EF4-FFF2-40B4-BE49-F238E27FC236}">
                <a16:creationId xmlns:a16="http://schemas.microsoft.com/office/drawing/2014/main" id="{B7FB5B41-F29E-98F5-039F-04F11DE224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19"/>
            <a:ext cx="12192000" cy="6857181"/>
          </a:xfrm>
          <a:prstGeom prst="rect">
            <a:avLst/>
          </a:prstGeom>
        </p:spPr>
      </p:pic>
      <p:sp>
        <p:nvSpPr>
          <p:cNvPr id="5" name="Rectangle 4">
            <a:extLst>
              <a:ext uri="{FF2B5EF4-FFF2-40B4-BE49-F238E27FC236}">
                <a16:creationId xmlns:a16="http://schemas.microsoft.com/office/drawing/2014/main" id="{165125D2-F659-5FFD-850A-CB29E36CC90E}"/>
              </a:ext>
            </a:extLst>
          </p:cNvPr>
          <p:cNvSpPr/>
          <p:nvPr/>
        </p:nvSpPr>
        <p:spPr>
          <a:xfrm>
            <a:off x="766916" y="420329"/>
            <a:ext cx="10658168" cy="6017342"/>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8590B14-7EF7-FD29-EFDF-02F3A18A47D0}"/>
              </a:ext>
            </a:extLst>
          </p:cNvPr>
          <p:cNvSpPr/>
          <p:nvPr/>
        </p:nvSpPr>
        <p:spPr>
          <a:xfrm>
            <a:off x="1327355" y="626807"/>
            <a:ext cx="5291833" cy="4401205"/>
          </a:xfrm>
          <a:prstGeom prst="rect">
            <a:avLst/>
          </a:prstGeom>
          <a:noFill/>
        </p:spPr>
        <p:txBody>
          <a:bodyPr wrap="none" lIns="91440" tIns="45720" rIns="91440" bIns="45720">
            <a:spAutoFit/>
          </a:bodyPr>
          <a:lstStyle/>
          <a:p>
            <a:endParaRPr lang="en-IN" sz="2800" b="1" dirty="0">
              <a:ln w="0"/>
              <a:solidFill>
                <a:schemeClr val="accent4">
                  <a:lumMod val="50000"/>
                </a:schemeClr>
              </a:solidFill>
              <a:latin typeface="Algerian" panose="04020705040A02060702" pitchFamily="82" charset="0"/>
            </a:endParaRPr>
          </a:p>
          <a:p>
            <a:r>
              <a:rPr lang="en-IN" sz="2800" b="1" dirty="0">
                <a:ln w="0"/>
                <a:solidFill>
                  <a:schemeClr val="accent4">
                    <a:lumMod val="50000"/>
                  </a:schemeClr>
                </a:solidFill>
                <a:latin typeface="Algerian" panose="04020705040A02060702" pitchFamily="82" charset="0"/>
              </a:rPr>
              <a:t>PROJECT OBJECTIVE</a:t>
            </a:r>
          </a:p>
          <a:p>
            <a:endParaRPr lang="en-IN" sz="2800" b="1" dirty="0">
              <a:ln w="0"/>
              <a:solidFill>
                <a:schemeClr val="accent4">
                  <a:lumMod val="50000"/>
                </a:schemeClr>
              </a:solidFill>
              <a:latin typeface="Algerian" panose="04020705040A02060702" pitchFamily="82" charset="0"/>
            </a:endParaRPr>
          </a:p>
          <a:p>
            <a:endParaRPr lang="en-IN" sz="2800" b="1" dirty="0">
              <a:ln w="0"/>
              <a:solidFill>
                <a:schemeClr val="accent4">
                  <a:lumMod val="50000"/>
                </a:schemeClr>
              </a:solidFill>
              <a:latin typeface="Algerian" panose="04020705040A02060702" pitchFamily="82" charset="0"/>
            </a:endParaRPr>
          </a:p>
          <a:p>
            <a:endParaRPr lang="en-IN" sz="2800" b="1" dirty="0">
              <a:ln w="0"/>
              <a:solidFill>
                <a:schemeClr val="accent4">
                  <a:lumMod val="50000"/>
                </a:schemeClr>
              </a:solidFill>
              <a:latin typeface="Algerian" panose="04020705040A02060702" pitchFamily="82" charset="0"/>
            </a:endParaRPr>
          </a:p>
          <a:p>
            <a:endParaRPr lang="en-IN" sz="2800" b="1" dirty="0">
              <a:ln w="0"/>
              <a:solidFill>
                <a:schemeClr val="accent4">
                  <a:lumMod val="50000"/>
                </a:schemeClr>
              </a:solidFill>
              <a:latin typeface="Algerian" panose="04020705040A02060702" pitchFamily="82" charset="0"/>
            </a:endParaRPr>
          </a:p>
          <a:p>
            <a:endParaRPr lang="en-IN" sz="2800" b="1" dirty="0">
              <a:ln w="0"/>
              <a:solidFill>
                <a:schemeClr val="accent4">
                  <a:lumMod val="50000"/>
                </a:schemeClr>
              </a:solidFill>
              <a:latin typeface="Algerian" panose="04020705040A02060702" pitchFamily="82" charset="0"/>
            </a:endParaRPr>
          </a:p>
          <a:p>
            <a:r>
              <a:rPr lang="en-IN" sz="2800" b="1" dirty="0">
                <a:ln w="0"/>
                <a:solidFill>
                  <a:schemeClr val="accent4">
                    <a:lumMod val="50000"/>
                  </a:schemeClr>
                </a:solidFill>
                <a:latin typeface="Algerian" panose="04020705040A02060702" pitchFamily="82" charset="0"/>
              </a:rPr>
              <a:t>Description of the dataset</a:t>
            </a:r>
          </a:p>
          <a:p>
            <a:endParaRPr lang="en-IN" sz="2800" b="1" cap="none" spc="0" dirty="0">
              <a:ln w="0"/>
              <a:solidFill>
                <a:schemeClr val="accent4">
                  <a:lumMod val="50000"/>
                </a:schemeClr>
              </a:solidFill>
              <a:effectLst/>
              <a:latin typeface="Algerian" panose="04020705040A02060702" pitchFamily="82" charset="0"/>
            </a:endParaRPr>
          </a:p>
          <a:p>
            <a:endParaRPr lang="en-IN" sz="2800" b="1" cap="none" spc="0" dirty="0">
              <a:ln w="0"/>
              <a:solidFill>
                <a:schemeClr val="accent4">
                  <a:lumMod val="50000"/>
                </a:schemeClr>
              </a:solidFill>
              <a:effectLst/>
              <a:latin typeface="Algerian" panose="04020705040A02060702" pitchFamily="82" charset="0"/>
            </a:endParaRPr>
          </a:p>
        </p:txBody>
      </p:sp>
      <p:sp>
        <p:nvSpPr>
          <p:cNvPr id="12" name="TextBox 11">
            <a:extLst>
              <a:ext uri="{FF2B5EF4-FFF2-40B4-BE49-F238E27FC236}">
                <a16:creationId xmlns:a16="http://schemas.microsoft.com/office/drawing/2014/main" id="{6344FFA5-06A3-82E5-F2D0-55E4410C8C48}"/>
              </a:ext>
            </a:extLst>
          </p:cNvPr>
          <p:cNvSpPr txBox="1"/>
          <p:nvPr/>
        </p:nvSpPr>
        <p:spPr>
          <a:xfrm>
            <a:off x="1710813" y="1409205"/>
            <a:ext cx="9360310" cy="4093428"/>
          </a:xfrm>
          <a:prstGeom prst="rect">
            <a:avLst/>
          </a:prstGeom>
          <a:noFill/>
        </p:spPr>
        <p:txBody>
          <a:bodyPr wrap="square" rtlCol="0">
            <a:spAutoFit/>
          </a:bodyPr>
          <a:lstStyle/>
          <a:p>
            <a:endParaRPr lang="en-US" sz="2000" b="1" i="0" dirty="0">
              <a:effectLst/>
              <a:latin typeface="Calibri (Body)"/>
            </a:endParaRPr>
          </a:p>
          <a:p>
            <a:pPr algn="l">
              <a:buFont typeface="Arial" panose="020B0604020202020204" pitchFamily="34" charset="0"/>
              <a:buChar char="•"/>
            </a:pPr>
            <a:r>
              <a:rPr lang="en-US" sz="2000" b="1" i="0" dirty="0">
                <a:effectLst/>
                <a:latin typeface="Calibri (Body)"/>
              </a:rPr>
              <a:t>Analyze a movie dataset to uncover trends and insights.</a:t>
            </a:r>
          </a:p>
          <a:p>
            <a:pPr algn="l">
              <a:buFont typeface="Arial" panose="020B0604020202020204" pitchFamily="34" charset="0"/>
              <a:buChar char="•"/>
            </a:pPr>
            <a:r>
              <a:rPr lang="en-US" sz="2000" b="1" i="0" dirty="0">
                <a:effectLst/>
                <a:latin typeface="Calibri (Body)"/>
              </a:rPr>
              <a:t>predict movie ratings using some predictive models.</a:t>
            </a:r>
          </a:p>
          <a:p>
            <a:pPr algn="l">
              <a:buFont typeface="Arial" panose="020B0604020202020204" pitchFamily="34" charset="0"/>
              <a:buChar char="•"/>
            </a:pPr>
            <a:r>
              <a:rPr lang="en-US" sz="2000" b="1" i="0" dirty="0">
                <a:effectLst/>
                <a:latin typeface="Calibri (Body)"/>
              </a:rPr>
              <a:t>Categorize movies by genre and identify top-performing films.</a:t>
            </a:r>
          </a:p>
          <a:p>
            <a:endParaRPr lang="en-US" sz="2000" b="1" dirty="0">
              <a:latin typeface="Calibri (Body)"/>
            </a:endParaRPr>
          </a:p>
          <a:p>
            <a:endParaRPr lang="en-US" sz="2000" b="1" dirty="0">
              <a:latin typeface="Calibri (Body)"/>
            </a:endParaRPr>
          </a:p>
          <a:p>
            <a:endParaRPr lang="en-US" sz="2000" b="1" dirty="0">
              <a:latin typeface="Calibri (Body)"/>
            </a:endParaRPr>
          </a:p>
          <a:p>
            <a:endParaRPr lang="en-US" sz="2000" b="1" dirty="0">
              <a:latin typeface="Calibri (Body)"/>
            </a:endParaRPr>
          </a:p>
          <a:p>
            <a:endParaRPr lang="en-US" sz="2000" b="1" dirty="0">
              <a:latin typeface="Calibri (Body)"/>
            </a:endParaRPr>
          </a:p>
          <a:p>
            <a:endParaRPr lang="en-US" sz="2000" b="1" dirty="0">
              <a:latin typeface="Calibri (Body)"/>
            </a:endParaRPr>
          </a:p>
          <a:p>
            <a:r>
              <a:rPr lang="en-US" sz="2000" b="1" i="0" dirty="0">
                <a:effectLst/>
                <a:latin typeface="Calibri (Body)"/>
              </a:rPr>
              <a:t>The TMDB Movie Dataset contains 4,803 rows and 26 columns. It offers details on movie genres, titles, budgets, revenues, runtime, actors' names, directors, producers, writers, vote counts, production companies, and production countries.</a:t>
            </a:r>
            <a:endParaRPr lang="en-IN" sz="2000" b="1" dirty="0">
              <a:latin typeface="Calibri (Body)"/>
            </a:endParaRPr>
          </a:p>
        </p:txBody>
      </p:sp>
      <p:pic>
        <p:nvPicPr>
          <p:cNvPr id="21" name="Graphic 20">
            <a:extLst>
              <a:ext uri="{FF2B5EF4-FFF2-40B4-BE49-F238E27FC236}">
                <a16:creationId xmlns:a16="http://schemas.microsoft.com/office/drawing/2014/main" id="{CFD7D554-F043-EFD7-E56B-67C5A7BB39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84850" y="332964"/>
            <a:ext cx="1588498" cy="1680363"/>
          </a:xfrm>
          <a:prstGeom prst="rect">
            <a:avLst/>
          </a:prstGeom>
        </p:spPr>
      </p:pic>
      <p:pic>
        <p:nvPicPr>
          <p:cNvPr id="27" name="Picture 26">
            <a:extLst>
              <a:ext uri="{FF2B5EF4-FFF2-40B4-BE49-F238E27FC236}">
                <a16:creationId xmlns:a16="http://schemas.microsoft.com/office/drawing/2014/main" id="{0437CE18-DE2A-4F5A-5A07-712A7D5C1A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9499" y="3429000"/>
            <a:ext cx="946295" cy="946295"/>
          </a:xfrm>
          <a:prstGeom prst="rect">
            <a:avLst/>
          </a:prstGeom>
        </p:spPr>
      </p:pic>
    </p:spTree>
    <p:extLst>
      <p:ext uri="{BB962C8B-B14F-4D97-AF65-F5344CB8AC3E}">
        <p14:creationId xmlns:p14="http://schemas.microsoft.com/office/powerpoint/2010/main" val="3497639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B731108-B5B3-0D2F-1239-B7DA0152D2CE}"/>
              </a:ext>
            </a:extLst>
          </p:cNvPr>
          <p:cNvSpPr/>
          <p:nvPr/>
        </p:nvSpPr>
        <p:spPr>
          <a:xfrm>
            <a:off x="6003635" y="889843"/>
            <a:ext cx="184730" cy="923330"/>
          </a:xfrm>
          <a:prstGeom prst="rect">
            <a:avLst/>
          </a:prstGeom>
          <a:noFill/>
        </p:spPr>
        <p:txBody>
          <a:bodyPr wrap="none" lIns="91440" tIns="45720" rIns="91440" bIns="45720">
            <a:spAutoFit/>
          </a:bodyPr>
          <a:lstStyle/>
          <a:p>
            <a:pPr algn="ctr"/>
            <a:endParaRPr lang="en-IN" sz="5400" b="1" cap="none" spc="0" dirty="0">
              <a:ln w="22225">
                <a:solidFill>
                  <a:schemeClr val="accent2"/>
                </a:solidFill>
                <a:prstDash val="solid"/>
              </a:ln>
              <a:solidFill>
                <a:schemeClr val="accent2">
                  <a:lumMod val="40000"/>
                  <a:lumOff val="60000"/>
                </a:schemeClr>
              </a:solidFill>
              <a:effectLst/>
            </a:endParaRPr>
          </a:p>
        </p:txBody>
      </p:sp>
      <p:pic>
        <p:nvPicPr>
          <p:cNvPr id="4" name="Picture 3">
            <a:extLst>
              <a:ext uri="{FF2B5EF4-FFF2-40B4-BE49-F238E27FC236}">
                <a16:creationId xmlns:a16="http://schemas.microsoft.com/office/drawing/2014/main" id="{B7FB5B41-F29E-98F5-039F-04F11DE22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6" y="819"/>
            <a:ext cx="12192000" cy="6857181"/>
          </a:xfrm>
          <a:prstGeom prst="rect">
            <a:avLst/>
          </a:prstGeom>
        </p:spPr>
      </p:pic>
      <p:sp>
        <p:nvSpPr>
          <p:cNvPr id="5" name="Rectangle 4">
            <a:extLst>
              <a:ext uri="{FF2B5EF4-FFF2-40B4-BE49-F238E27FC236}">
                <a16:creationId xmlns:a16="http://schemas.microsoft.com/office/drawing/2014/main" id="{165125D2-F659-5FFD-850A-CB29E36CC90E}"/>
              </a:ext>
            </a:extLst>
          </p:cNvPr>
          <p:cNvSpPr/>
          <p:nvPr/>
        </p:nvSpPr>
        <p:spPr>
          <a:xfrm>
            <a:off x="766916" y="420329"/>
            <a:ext cx="10658168" cy="6017342"/>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1F5EB8CF-90C2-A31F-F097-3E89A14F1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398" y="420329"/>
            <a:ext cx="10625204" cy="60173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74414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B731108-B5B3-0D2F-1239-B7DA0152D2CE}"/>
              </a:ext>
            </a:extLst>
          </p:cNvPr>
          <p:cNvSpPr/>
          <p:nvPr/>
        </p:nvSpPr>
        <p:spPr>
          <a:xfrm>
            <a:off x="6003635" y="889843"/>
            <a:ext cx="184730" cy="923330"/>
          </a:xfrm>
          <a:prstGeom prst="rect">
            <a:avLst/>
          </a:prstGeom>
          <a:noFill/>
        </p:spPr>
        <p:txBody>
          <a:bodyPr wrap="none" lIns="91440" tIns="45720" rIns="91440" bIns="45720">
            <a:spAutoFit/>
          </a:bodyPr>
          <a:lstStyle/>
          <a:p>
            <a:pPr algn="ctr"/>
            <a:endParaRPr lang="en-IN" sz="5400" b="1" cap="none" spc="0" dirty="0">
              <a:ln w="22225">
                <a:solidFill>
                  <a:schemeClr val="accent2"/>
                </a:solidFill>
                <a:prstDash val="solid"/>
              </a:ln>
              <a:solidFill>
                <a:schemeClr val="accent2">
                  <a:lumMod val="40000"/>
                  <a:lumOff val="60000"/>
                </a:schemeClr>
              </a:solidFill>
              <a:effectLst/>
            </a:endParaRPr>
          </a:p>
        </p:txBody>
      </p:sp>
      <p:pic>
        <p:nvPicPr>
          <p:cNvPr id="4" name="Picture 3">
            <a:extLst>
              <a:ext uri="{FF2B5EF4-FFF2-40B4-BE49-F238E27FC236}">
                <a16:creationId xmlns:a16="http://schemas.microsoft.com/office/drawing/2014/main" id="{B7FB5B41-F29E-98F5-039F-04F11DE22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9"/>
            <a:ext cx="12192000" cy="6857181"/>
          </a:xfrm>
          <a:prstGeom prst="rect">
            <a:avLst/>
          </a:prstGeom>
        </p:spPr>
      </p:pic>
      <p:sp>
        <p:nvSpPr>
          <p:cNvPr id="5" name="Rectangle 4">
            <a:extLst>
              <a:ext uri="{FF2B5EF4-FFF2-40B4-BE49-F238E27FC236}">
                <a16:creationId xmlns:a16="http://schemas.microsoft.com/office/drawing/2014/main" id="{165125D2-F659-5FFD-850A-CB29E36CC90E}"/>
              </a:ext>
            </a:extLst>
          </p:cNvPr>
          <p:cNvSpPr/>
          <p:nvPr/>
        </p:nvSpPr>
        <p:spPr>
          <a:xfrm>
            <a:off x="766916" y="371144"/>
            <a:ext cx="10658168" cy="6017342"/>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A5D62CE7-9EA5-BE1F-A777-16713CDAC3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729" y="607961"/>
            <a:ext cx="10138541" cy="564207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27512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B731108-B5B3-0D2F-1239-B7DA0152D2CE}"/>
              </a:ext>
            </a:extLst>
          </p:cNvPr>
          <p:cNvSpPr/>
          <p:nvPr/>
        </p:nvSpPr>
        <p:spPr>
          <a:xfrm>
            <a:off x="6003635" y="889843"/>
            <a:ext cx="184730" cy="923330"/>
          </a:xfrm>
          <a:prstGeom prst="rect">
            <a:avLst/>
          </a:prstGeom>
          <a:noFill/>
        </p:spPr>
        <p:txBody>
          <a:bodyPr wrap="none" lIns="91440" tIns="45720" rIns="91440" bIns="45720">
            <a:spAutoFit/>
          </a:bodyPr>
          <a:lstStyle/>
          <a:p>
            <a:pPr algn="ctr"/>
            <a:endParaRPr lang="en-IN" sz="5400" b="1" cap="none" spc="0" dirty="0">
              <a:ln w="22225">
                <a:solidFill>
                  <a:schemeClr val="accent2"/>
                </a:solidFill>
                <a:prstDash val="solid"/>
              </a:ln>
              <a:solidFill>
                <a:schemeClr val="accent2">
                  <a:lumMod val="40000"/>
                  <a:lumOff val="60000"/>
                </a:schemeClr>
              </a:solidFill>
              <a:effectLst/>
            </a:endParaRPr>
          </a:p>
        </p:txBody>
      </p:sp>
      <p:pic>
        <p:nvPicPr>
          <p:cNvPr id="4" name="Picture 3">
            <a:extLst>
              <a:ext uri="{FF2B5EF4-FFF2-40B4-BE49-F238E27FC236}">
                <a16:creationId xmlns:a16="http://schemas.microsoft.com/office/drawing/2014/main" id="{B7FB5B41-F29E-98F5-039F-04F11DE22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9"/>
            <a:ext cx="12192000" cy="6857181"/>
          </a:xfrm>
          <a:prstGeom prst="rect">
            <a:avLst/>
          </a:prstGeom>
        </p:spPr>
      </p:pic>
      <p:sp>
        <p:nvSpPr>
          <p:cNvPr id="5" name="Rectangle 4">
            <a:extLst>
              <a:ext uri="{FF2B5EF4-FFF2-40B4-BE49-F238E27FC236}">
                <a16:creationId xmlns:a16="http://schemas.microsoft.com/office/drawing/2014/main" id="{165125D2-F659-5FFD-850A-CB29E36CC90E}"/>
              </a:ext>
            </a:extLst>
          </p:cNvPr>
          <p:cNvSpPr/>
          <p:nvPr/>
        </p:nvSpPr>
        <p:spPr>
          <a:xfrm>
            <a:off x="766916" y="420329"/>
            <a:ext cx="10658168" cy="6017342"/>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9C9995CA-B266-D4BE-F1FB-4B2D3EC9F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709" y="498988"/>
            <a:ext cx="9930581" cy="4965291"/>
          </a:xfrm>
          <a:prstGeom prst="rect">
            <a:avLst/>
          </a:prstGeom>
        </p:spPr>
      </p:pic>
      <p:sp>
        <p:nvSpPr>
          <p:cNvPr id="14" name="TextBox 13">
            <a:extLst>
              <a:ext uri="{FF2B5EF4-FFF2-40B4-BE49-F238E27FC236}">
                <a16:creationId xmlns:a16="http://schemas.microsoft.com/office/drawing/2014/main" id="{6A633789-4D14-2CD9-3A6E-4483CEB60222}"/>
              </a:ext>
            </a:extLst>
          </p:cNvPr>
          <p:cNvSpPr txBox="1"/>
          <p:nvPr/>
        </p:nvSpPr>
        <p:spPr>
          <a:xfrm>
            <a:off x="4227871" y="5766309"/>
            <a:ext cx="7197213" cy="369332"/>
          </a:xfrm>
          <a:prstGeom prst="rect">
            <a:avLst/>
          </a:prstGeom>
          <a:noFill/>
        </p:spPr>
        <p:txBody>
          <a:bodyPr wrap="square" rtlCol="0">
            <a:spAutoFit/>
          </a:bodyPr>
          <a:lstStyle/>
          <a:p>
            <a:r>
              <a:rPr lang="en-IN" b="1" dirty="0"/>
              <a:t>Exorcist : The Beginning loss with $ 2 million </a:t>
            </a:r>
          </a:p>
        </p:txBody>
      </p:sp>
    </p:spTree>
    <p:extLst>
      <p:ext uri="{BB962C8B-B14F-4D97-AF65-F5344CB8AC3E}">
        <p14:creationId xmlns:p14="http://schemas.microsoft.com/office/powerpoint/2010/main" val="3324969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B731108-B5B3-0D2F-1239-B7DA0152D2CE}"/>
              </a:ext>
            </a:extLst>
          </p:cNvPr>
          <p:cNvSpPr/>
          <p:nvPr/>
        </p:nvSpPr>
        <p:spPr>
          <a:xfrm>
            <a:off x="6003635" y="889843"/>
            <a:ext cx="184730" cy="923330"/>
          </a:xfrm>
          <a:prstGeom prst="rect">
            <a:avLst/>
          </a:prstGeom>
          <a:noFill/>
        </p:spPr>
        <p:txBody>
          <a:bodyPr wrap="none" lIns="91440" tIns="45720" rIns="91440" bIns="45720">
            <a:spAutoFit/>
          </a:bodyPr>
          <a:lstStyle/>
          <a:p>
            <a:pPr algn="ctr"/>
            <a:endParaRPr lang="en-IN" sz="5400" b="1" cap="none" spc="0" dirty="0">
              <a:ln w="22225">
                <a:solidFill>
                  <a:schemeClr val="accent2"/>
                </a:solidFill>
                <a:prstDash val="solid"/>
              </a:ln>
              <a:solidFill>
                <a:schemeClr val="accent2">
                  <a:lumMod val="40000"/>
                  <a:lumOff val="60000"/>
                </a:schemeClr>
              </a:solidFill>
              <a:effectLst/>
            </a:endParaRPr>
          </a:p>
        </p:txBody>
      </p:sp>
      <p:pic>
        <p:nvPicPr>
          <p:cNvPr id="4" name="Picture 3">
            <a:extLst>
              <a:ext uri="{FF2B5EF4-FFF2-40B4-BE49-F238E27FC236}">
                <a16:creationId xmlns:a16="http://schemas.microsoft.com/office/drawing/2014/main" id="{B7FB5B41-F29E-98F5-039F-04F11DE22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9"/>
            <a:ext cx="12192000" cy="6857181"/>
          </a:xfrm>
          <a:prstGeom prst="rect">
            <a:avLst/>
          </a:prstGeom>
        </p:spPr>
      </p:pic>
      <p:sp>
        <p:nvSpPr>
          <p:cNvPr id="5" name="Rectangle 4">
            <a:extLst>
              <a:ext uri="{FF2B5EF4-FFF2-40B4-BE49-F238E27FC236}">
                <a16:creationId xmlns:a16="http://schemas.microsoft.com/office/drawing/2014/main" id="{165125D2-F659-5FFD-850A-CB29E36CC90E}"/>
              </a:ext>
            </a:extLst>
          </p:cNvPr>
          <p:cNvSpPr/>
          <p:nvPr/>
        </p:nvSpPr>
        <p:spPr>
          <a:xfrm>
            <a:off x="766916" y="420329"/>
            <a:ext cx="10658168" cy="6017342"/>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C0CE44F0-64C6-B4CA-7FD5-D1FD99E3F8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943" y="569835"/>
            <a:ext cx="10056113" cy="5024720"/>
          </a:xfrm>
          <a:prstGeom prst="rect">
            <a:avLst/>
          </a:prstGeom>
        </p:spPr>
      </p:pic>
      <p:sp>
        <p:nvSpPr>
          <p:cNvPr id="6" name="TextBox 5">
            <a:extLst>
              <a:ext uri="{FF2B5EF4-FFF2-40B4-BE49-F238E27FC236}">
                <a16:creationId xmlns:a16="http://schemas.microsoft.com/office/drawing/2014/main" id="{09F3A40F-9C24-D403-A199-909A376EBFCF}"/>
              </a:ext>
            </a:extLst>
          </p:cNvPr>
          <p:cNvSpPr txBox="1"/>
          <p:nvPr/>
        </p:nvSpPr>
        <p:spPr>
          <a:xfrm>
            <a:off x="4031226" y="5729897"/>
            <a:ext cx="5456903" cy="369332"/>
          </a:xfrm>
          <a:prstGeom prst="rect">
            <a:avLst/>
          </a:prstGeom>
          <a:noFill/>
        </p:spPr>
        <p:txBody>
          <a:bodyPr wrap="square" rtlCol="0">
            <a:spAutoFit/>
          </a:bodyPr>
          <a:lstStyle/>
          <a:p>
            <a:r>
              <a:rPr lang="en-IN" b="1" dirty="0"/>
              <a:t>Paranormal Activity made profit $193.341 million</a:t>
            </a:r>
          </a:p>
        </p:txBody>
      </p:sp>
    </p:spTree>
    <p:extLst>
      <p:ext uri="{BB962C8B-B14F-4D97-AF65-F5344CB8AC3E}">
        <p14:creationId xmlns:p14="http://schemas.microsoft.com/office/powerpoint/2010/main" val="2199238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B731108-B5B3-0D2F-1239-B7DA0152D2CE}"/>
              </a:ext>
            </a:extLst>
          </p:cNvPr>
          <p:cNvSpPr/>
          <p:nvPr/>
        </p:nvSpPr>
        <p:spPr>
          <a:xfrm>
            <a:off x="6003635" y="889843"/>
            <a:ext cx="184730" cy="923330"/>
          </a:xfrm>
          <a:prstGeom prst="rect">
            <a:avLst/>
          </a:prstGeom>
          <a:noFill/>
        </p:spPr>
        <p:txBody>
          <a:bodyPr wrap="none" lIns="91440" tIns="45720" rIns="91440" bIns="45720">
            <a:spAutoFit/>
          </a:bodyPr>
          <a:lstStyle/>
          <a:p>
            <a:pPr algn="ctr"/>
            <a:endParaRPr lang="en-IN" sz="5400" b="1" cap="none" spc="0" dirty="0">
              <a:ln w="22225">
                <a:solidFill>
                  <a:schemeClr val="accent2"/>
                </a:solidFill>
                <a:prstDash val="solid"/>
              </a:ln>
              <a:solidFill>
                <a:schemeClr val="accent2">
                  <a:lumMod val="40000"/>
                  <a:lumOff val="60000"/>
                </a:schemeClr>
              </a:solidFill>
              <a:effectLst/>
            </a:endParaRPr>
          </a:p>
        </p:txBody>
      </p:sp>
      <p:pic>
        <p:nvPicPr>
          <p:cNvPr id="4" name="Picture 3">
            <a:extLst>
              <a:ext uri="{FF2B5EF4-FFF2-40B4-BE49-F238E27FC236}">
                <a16:creationId xmlns:a16="http://schemas.microsoft.com/office/drawing/2014/main" id="{B7FB5B41-F29E-98F5-039F-04F11DE22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9"/>
            <a:ext cx="12192000" cy="6857181"/>
          </a:xfrm>
          <a:prstGeom prst="rect">
            <a:avLst/>
          </a:prstGeom>
        </p:spPr>
      </p:pic>
      <p:sp>
        <p:nvSpPr>
          <p:cNvPr id="5" name="Rectangle 4">
            <a:extLst>
              <a:ext uri="{FF2B5EF4-FFF2-40B4-BE49-F238E27FC236}">
                <a16:creationId xmlns:a16="http://schemas.microsoft.com/office/drawing/2014/main" id="{165125D2-F659-5FFD-850A-CB29E36CC90E}"/>
              </a:ext>
            </a:extLst>
          </p:cNvPr>
          <p:cNvSpPr/>
          <p:nvPr/>
        </p:nvSpPr>
        <p:spPr>
          <a:xfrm>
            <a:off x="766916" y="420329"/>
            <a:ext cx="10658168" cy="6017342"/>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EF696945-4827-0004-2D54-54C2DDA685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387" y="576024"/>
            <a:ext cx="10127226" cy="5098974"/>
          </a:xfrm>
          <a:prstGeom prst="rect">
            <a:avLst/>
          </a:prstGeom>
        </p:spPr>
      </p:pic>
      <p:sp>
        <p:nvSpPr>
          <p:cNvPr id="6" name="TextBox 5">
            <a:extLst>
              <a:ext uri="{FF2B5EF4-FFF2-40B4-BE49-F238E27FC236}">
                <a16:creationId xmlns:a16="http://schemas.microsoft.com/office/drawing/2014/main" id="{8DA37842-5AA4-3779-FCA6-B87402D9C4D2}"/>
              </a:ext>
            </a:extLst>
          </p:cNvPr>
          <p:cNvSpPr txBox="1"/>
          <p:nvPr/>
        </p:nvSpPr>
        <p:spPr>
          <a:xfrm>
            <a:off x="1794387" y="5830693"/>
            <a:ext cx="9188245" cy="369332"/>
          </a:xfrm>
          <a:prstGeom prst="rect">
            <a:avLst/>
          </a:prstGeom>
          <a:noFill/>
        </p:spPr>
        <p:txBody>
          <a:bodyPr wrap="square" rtlCol="0">
            <a:spAutoFit/>
          </a:bodyPr>
          <a:lstStyle/>
          <a:p>
            <a:r>
              <a:rPr lang="en-IN" b="1" dirty="0"/>
              <a:t>Company: Sony pictures Animation and Country USA earned highest Revenue $197.31million </a:t>
            </a:r>
          </a:p>
        </p:txBody>
      </p:sp>
    </p:spTree>
    <p:extLst>
      <p:ext uri="{BB962C8B-B14F-4D97-AF65-F5344CB8AC3E}">
        <p14:creationId xmlns:p14="http://schemas.microsoft.com/office/powerpoint/2010/main" val="3558540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B731108-B5B3-0D2F-1239-B7DA0152D2CE}"/>
              </a:ext>
            </a:extLst>
          </p:cNvPr>
          <p:cNvSpPr/>
          <p:nvPr/>
        </p:nvSpPr>
        <p:spPr>
          <a:xfrm>
            <a:off x="6003635" y="889843"/>
            <a:ext cx="184730" cy="923330"/>
          </a:xfrm>
          <a:prstGeom prst="rect">
            <a:avLst/>
          </a:prstGeom>
          <a:noFill/>
        </p:spPr>
        <p:txBody>
          <a:bodyPr wrap="none" lIns="91440" tIns="45720" rIns="91440" bIns="45720">
            <a:spAutoFit/>
          </a:bodyPr>
          <a:lstStyle/>
          <a:p>
            <a:pPr algn="ctr"/>
            <a:endParaRPr lang="en-IN" sz="5400" b="1" cap="none" spc="0" dirty="0">
              <a:ln w="22225">
                <a:solidFill>
                  <a:schemeClr val="accent2"/>
                </a:solidFill>
                <a:prstDash val="solid"/>
              </a:ln>
              <a:solidFill>
                <a:schemeClr val="accent2">
                  <a:lumMod val="40000"/>
                  <a:lumOff val="60000"/>
                </a:schemeClr>
              </a:solidFill>
              <a:effectLst/>
            </a:endParaRPr>
          </a:p>
        </p:txBody>
      </p:sp>
      <p:pic>
        <p:nvPicPr>
          <p:cNvPr id="4" name="Picture 3">
            <a:extLst>
              <a:ext uri="{FF2B5EF4-FFF2-40B4-BE49-F238E27FC236}">
                <a16:creationId xmlns:a16="http://schemas.microsoft.com/office/drawing/2014/main" id="{B7FB5B41-F29E-98F5-039F-04F11DE22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9"/>
            <a:ext cx="12192000" cy="6857181"/>
          </a:xfrm>
          <a:prstGeom prst="rect">
            <a:avLst/>
          </a:prstGeom>
        </p:spPr>
      </p:pic>
      <p:sp>
        <p:nvSpPr>
          <p:cNvPr id="5" name="Rectangle 4">
            <a:extLst>
              <a:ext uri="{FF2B5EF4-FFF2-40B4-BE49-F238E27FC236}">
                <a16:creationId xmlns:a16="http://schemas.microsoft.com/office/drawing/2014/main" id="{165125D2-F659-5FFD-850A-CB29E36CC90E}"/>
              </a:ext>
            </a:extLst>
          </p:cNvPr>
          <p:cNvSpPr/>
          <p:nvPr/>
        </p:nvSpPr>
        <p:spPr>
          <a:xfrm>
            <a:off x="786580" y="430161"/>
            <a:ext cx="10658168" cy="6017342"/>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390E148B-6837-F745-0938-E044797EF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920" y="430161"/>
            <a:ext cx="10146890" cy="5442630"/>
          </a:xfrm>
          <a:prstGeom prst="rect">
            <a:avLst/>
          </a:prstGeom>
        </p:spPr>
      </p:pic>
      <p:sp>
        <p:nvSpPr>
          <p:cNvPr id="6" name="TextBox 5">
            <a:extLst>
              <a:ext uri="{FF2B5EF4-FFF2-40B4-BE49-F238E27FC236}">
                <a16:creationId xmlns:a16="http://schemas.microsoft.com/office/drawing/2014/main" id="{8CD97454-B6E1-B29A-C59B-89265F1364CD}"/>
              </a:ext>
            </a:extLst>
          </p:cNvPr>
          <p:cNvSpPr txBox="1"/>
          <p:nvPr/>
        </p:nvSpPr>
        <p:spPr>
          <a:xfrm>
            <a:off x="4220497" y="5775641"/>
            <a:ext cx="5334000" cy="646331"/>
          </a:xfrm>
          <a:prstGeom prst="rect">
            <a:avLst/>
          </a:prstGeom>
          <a:noFill/>
        </p:spPr>
        <p:txBody>
          <a:bodyPr wrap="square" rtlCol="0">
            <a:spAutoFit/>
          </a:bodyPr>
          <a:lstStyle/>
          <a:p>
            <a:r>
              <a:rPr lang="en-IN" b="1" dirty="0"/>
              <a:t>1] Georgina Cates 2] Peter Ustinov 3] Prunella Scales</a:t>
            </a:r>
          </a:p>
          <a:p>
            <a:pPr algn="ctr"/>
            <a:r>
              <a:rPr lang="en-IN" b="1" dirty="0"/>
              <a:t>Actors of Highest Rated Movie </a:t>
            </a:r>
          </a:p>
        </p:txBody>
      </p:sp>
    </p:spTree>
    <p:extLst>
      <p:ext uri="{BB962C8B-B14F-4D97-AF65-F5344CB8AC3E}">
        <p14:creationId xmlns:p14="http://schemas.microsoft.com/office/powerpoint/2010/main" val="1379277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B731108-B5B3-0D2F-1239-B7DA0152D2CE}"/>
              </a:ext>
            </a:extLst>
          </p:cNvPr>
          <p:cNvSpPr/>
          <p:nvPr/>
        </p:nvSpPr>
        <p:spPr>
          <a:xfrm>
            <a:off x="6003635" y="889843"/>
            <a:ext cx="184730" cy="923330"/>
          </a:xfrm>
          <a:prstGeom prst="rect">
            <a:avLst/>
          </a:prstGeom>
          <a:noFill/>
        </p:spPr>
        <p:txBody>
          <a:bodyPr wrap="none" lIns="91440" tIns="45720" rIns="91440" bIns="45720">
            <a:spAutoFit/>
          </a:bodyPr>
          <a:lstStyle/>
          <a:p>
            <a:pPr algn="ctr"/>
            <a:endParaRPr lang="en-IN" sz="5400" b="1" cap="none" spc="0" dirty="0">
              <a:ln w="22225">
                <a:solidFill>
                  <a:schemeClr val="accent2"/>
                </a:solidFill>
                <a:prstDash val="solid"/>
              </a:ln>
              <a:solidFill>
                <a:schemeClr val="accent2">
                  <a:lumMod val="40000"/>
                  <a:lumOff val="60000"/>
                </a:schemeClr>
              </a:solidFill>
              <a:effectLst/>
            </a:endParaRPr>
          </a:p>
        </p:txBody>
      </p:sp>
      <p:pic>
        <p:nvPicPr>
          <p:cNvPr id="4" name="Picture 3">
            <a:extLst>
              <a:ext uri="{FF2B5EF4-FFF2-40B4-BE49-F238E27FC236}">
                <a16:creationId xmlns:a16="http://schemas.microsoft.com/office/drawing/2014/main" id="{B7FB5B41-F29E-98F5-039F-04F11DE22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9"/>
            <a:ext cx="12192000" cy="6857181"/>
          </a:xfrm>
          <a:prstGeom prst="rect">
            <a:avLst/>
          </a:prstGeom>
        </p:spPr>
      </p:pic>
      <p:sp>
        <p:nvSpPr>
          <p:cNvPr id="5" name="Rectangle 4">
            <a:extLst>
              <a:ext uri="{FF2B5EF4-FFF2-40B4-BE49-F238E27FC236}">
                <a16:creationId xmlns:a16="http://schemas.microsoft.com/office/drawing/2014/main" id="{165125D2-F659-5FFD-850A-CB29E36CC90E}"/>
              </a:ext>
            </a:extLst>
          </p:cNvPr>
          <p:cNvSpPr/>
          <p:nvPr/>
        </p:nvSpPr>
        <p:spPr>
          <a:xfrm>
            <a:off x="766916" y="420329"/>
            <a:ext cx="10658168" cy="6017342"/>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 name="Table 1">
            <a:extLst>
              <a:ext uri="{FF2B5EF4-FFF2-40B4-BE49-F238E27FC236}">
                <a16:creationId xmlns:a16="http://schemas.microsoft.com/office/drawing/2014/main" id="{C1419D3B-C543-8D5A-2777-CBE60FA38ACB}"/>
              </a:ext>
            </a:extLst>
          </p:cNvPr>
          <p:cNvGraphicFramePr>
            <a:graphicFrameLocks noGrp="1"/>
          </p:cNvGraphicFramePr>
          <p:nvPr>
            <p:extLst>
              <p:ext uri="{D42A27DB-BD31-4B8C-83A1-F6EECF244321}">
                <p14:modId xmlns:p14="http://schemas.microsoft.com/office/powerpoint/2010/main" val="218478250"/>
              </p:ext>
            </p:extLst>
          </p:nvPr>
        </p:nvGraphicFramePr>
        <p:xfrm>
          <a:off x="2007832" y="767913"/>
          <a:ext cx="8982582" cy="5322173"/>
        </p:xfrm>
        <a:graphic>
          <a:graphicData uri="http://schemas.openxmlformats.org/drawingml/2006/table">
            <a:tbl>
              <a:tblPr/>
              <a:tblGrid>
                <a:gridCol w="1497097">
                  <a:extLst>
                    <a:ext uri="{9D8B030D-6E8A-4147-A177-3AD203B41FA5}">
                      <a16:colId xmlns:a16="http://schemas.microsoft.com/office/drawing/2014/main" val="3822322302"/>
                    </a:ext>
                  </a:extLst>
                </a:gridCol>
                <a:gridCol w="1497097">
                  <a:extLst>
                    <a:ext uri="{9D8B030D-6E8A-4147-A177-3AD203B41FA5}">
                      <a16:colId xmlns:a16="http://schemas.microsoft.com/office/drawing/2014/main" val="299772260"/>
                    </a:ext>
                  </a:extLst>
                </a:gridCol>
                <a:gridCol w="1644581">
                  <a:extLst>
                    <a:ext uri="{9D8B030D-6E8A-4147-A177-3AD203B41FA5}">
                      <a16:colId xmlns:a16="http://schemas.microsoft.com/office/drawing/2014/main" val="4232555976"/>
                    </a:ext>
                  </a:extLst>
                </a:gridCol>
                <a:gridCol w="1349613">
                  <a:extLst>
                    <a:ext uri="{9D8B030D-6E8A-4147-A177-3AD203B41FA5}">
                      <a16:colId xmlns:a16="http://schemas.microsoft.com/office/drawing/2014/main" val="1266344553"/>
                    </a:ext>
                  </a:extLst>
                </a:gridCol>
                <a:gridCol w="1497097">
                  <a:extLst>
                    <a:ext uri="{9D8B030D-6E8A-4147-A177-3AD203B41FA5}">
                      <a16:colId xmlns:a16="http://schemas.microsoft.com/office/drawing/2014/main" val="3018364802"/>
                    </a:ext>
                  </a:extLst>
                </a:gridCol>
                <a:gridCol w="1497097">
                  <a:extLst>
                    <a:ext uri="{9D8B030D-6E8A-4147-A177-3AD203B41FA5}">
                      <a16:colId xmlns:a16="http://schemas.microsoft.com/office/drawing/2014/main" val="2912176366"/>
                    </a:ext>
                  </a:extLst>
                </a:gridCol>
              </a:tblGrid>
              <a:tr h="443226">
                <a:tc>
                  <a:txBody>
                    <a:bodyPr/>
                    <a:lstStyle/>
                    <a:p>
                      <a:pPr fontAlgn="b"/>
                      <a:r>
                        <a:rPr lang="en-IN" sz="1400" b="1">
                          <a:effectLst/>
                          <a:latin typeface="Calibri (Body)"/>
                        </a:rPr>
                        <a:t>Machine Learning Task</a:t>
                      </a:r>
                      <a:endParaRPr lang="en-IN" sz="1400" b="1" dirty="0">
                        <a:effectLst/>
                        <a:latin typeface="Calibri (Body)"/>
                      </a:endParaRPr>
                    </a:p>
                  </a:txBody>
                  <a:tcPr marL="51192" marR="51192" marT="25596" marB="255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
                      <a:r>
                        <a:rPr lang="en-IN" sz="1400" b="1">
                          <a:effectLst/>
                          <a:latin typeface="Calibri (Body)"/>
                        </a:rPr>
                        <a:t>Algorithm Used</a:t>
                      </a:r>
                    </a:p>
                  </a:txBody>
                  <a:tcPr marL="51192" marR="51192" marT="25596" marB="255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
                      <a:r>
                        <a:rPr lang="en-IN" sz="1400" b="1">
                          <a:effectLst/>
                          <a:latin typeface="Calibri (Body)"/>
                        </a:rPr>
                        <a:t>Training Performance</a:t>
                      </a:r>
                      <a:endParaRPr lang="en-IN" sz="1400" b="1" dirty="0">
                        <a:effectLst/>
                        <a:latin typeface="Calibri (Body)"/>
                      </a:endParaRPr>
                    </a:p>
                  </a:txBody>
                  <a:tcPr marL="51192" marR="51192" marT="25596" marB="255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
                      <a:r>
                        <a:rPr lang="en-IN" sz="1400" b="1">
                          <a:effectLst/>
                          <a:latin typeface="Calibri (Body)"/>
                        </a:rPr>
                        <a:t>Testing Performance</a:t>
                      </a:r>
                      <a:endParaRPr lang="en-IN" sz="1400" b="1" dirty="0">
                        <a:effectLst/>
                        <a:latin typeface="Calibri (Body)"/>
                      </a:endParaRPr>
                    </a:p>
                  </a:txBody>
                  <a:tcPr marL="51192" marR="51192" marT="25596" marB="255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
                      <a:r>
                        <a:rPr lang="en-IN" sz="1400" b="1">
                          <a:effectLst/>
                          <a:latin typeface="Calibri (Body)"/>
                        </a:rPr>
                        <a:t>Additional Metrics</a:t>
                      </a:r>
                    </a:p>
                  </a:txBody>
                  <a:tcPr marL="51192" marR="51192" marT="25596" marB="255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
                      <a:r>
                        <a:rPr lang="en-IN" sz="1400" b="1">
                          <a:effectLst/>
                          <a:latin typeface="Calibri (Body)"/>
                        </a:rPr>
                        <a:t>Interpretation</a:t>
                      </a:r>
                    </a:p>
                  </a:txBody>
                  <a:tcPr marL="51192" marR="51192" marT="25596" marB="255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3835217"/>
                  </a:ext>
                </a:extLst>
              </a:tr>
              <a:tr h="1537373">
                <a:tc>
                  <a:txBody>
                    <a:bodyPr/>
                    <a:lstStyle/>
                    <a:p>
                      <a:pPr fontAlgn="base"/>
                      <a:r>
                        <a:rPr lang="en-IN" sz="1400" b="1">
                          <a:effectLst/>
                          <a:latin typeface="Calibri (Body)"/>
                        </a:rPr>
                        <a:t>Classification on Genres</a:t>
                      </a:r>
                      <a:endParaRPr lang="en-IN" sz="1400" b="1" dirty="0">
                        <a:effectLst/>
                        <a:latin typeface="Calibri (Body)"/>
                      </a:endParaRPr>
                    </a:p>
                  </a:txBody>
                  <a:tcPr marL="51192" marR="51192" marT="25596" marB="255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400" b="1">
                          <a:effectLst/>
                          <a:latin typeface="Calibri (Body)"/>
                        </a:rPr>
                        <a:t>XGBClassifier</a:t>
                      </a:r>
                      <a:endParaRPr lang="en-IN" sz="1400" b="1" dirty="0">
                        <a:effectLst/>
                        <a:latin typeface="Calibri (Body)"/>
                      </a:endParaRPr>
                    </a:p>
                  </a:txBody>
                  <a:tcPr marL="51192" marR="51192" marT="25596" marB="255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400" b="1">
                          <a:effectLst/>
                          <a:highlight>
                            <a:srgbClr val="00FF00"/>
                          </a:highlight>
                          <a:latin typeface="Calibri (Body)"/>
                        </a:rPr>
                        <a:t>95.52%</a:t>
                      </a:r>
                      <a:endParaRPr lang="en-IN" sz="1400" b="1" dirty="0">
                        <a:effectLst/>
                        <a:highlight>
                          <a:srgbClr val="00FF00"/>
                        </a:highlight>
                        <a:latin typeface="Calibri (Body)"/>
                      </a:endParaRPr>
                    </a:p>
                  </a:txBody>
                  <a:tcPr marL="51192" marR="51192" marT="25596" marB="255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400" b="1">
                          <a:effectLst/>
                          <a:highlight>
                            <a:srgbClr val="00FF00"/>
                          </a:highlight>
                          <a:latin typeface="Calibri (Body)"/>
                        </a:rPr>
                        <a:t>F1 Score - 96.60%</a:t>
                      </a:r>
                      <a:endParaRPr lang="en-IN" sz="1400" b="1" dirty="0">
                        <a:effectLst/>
                        <a:highlight>
                          <a:srgbClr val="00FF00"/>
                        </a:highlight>
                        <a:latin typeface="Calibri (Body)"/>
                      </a:endParaRPr>
                    </a:p>
                  </a:txBody>
                  <a:tcPr marL="51192" marR="51192" marT="25596" marB="255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endParaRPr lang="en-IN" sz="1400" b="1" dirty="0">
                        <a:effectLst/>
                        <a:latin typeface="Calibri (Body)"/>
                      </a:endParaRPr>
                    </a:p>
                  </a:txBody>
                  <a:tcPr marL="51192" marR="51192" marT="25596" marB="255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US" sz="1400" b="1">
                          <a:effectLst/>
                          <a:latin typeface="Calibri (Body)"/>
                        </a:rPr>
                        <a:t>The XGBClassifier model performs well with high score on both training and testing sets.</a:t>
                      </a:r>
                      <a:endParaRPr lang="en-US" sz="1400" b="1" dirty="0">
                        <a:effectLst/>
                        <a:latin typeface="Calibri (Body)"/>
                      </a:endParaRPr>
                    </a:p>
                  </a:txBody>
                  <a:tcPr marL="51192" marR="51192" marT="25596" marB="255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8626143"/>
                  </a:ext>
                </a:extLst>
              </a:tr>
              <a:tr h="1537373">
                <a:tc>
                  <a:txBody>
                    <a:bodyPr/>
                    <a:lstStyle/>
                    <a:p>
                      <a:pPr fontAlgn="base"/>
                      <a:r>
                        <a:rPr lang="en-IN" sz="1400" b="1">
                          <a:effectLst/>
                          <a:latin typeface="Calibri (Body)"/>
                        </a:rPr>
                        <a:t>Regression on Revenue</a:t>
                      </a:r>
                      <a:endParaRPr lang="en-IN" sz="1400" b="1" dirty="0">
                        <a:effectLst/>
                        <a:latin typeface="Calibri (Body)"/>
                      </a:endParaRPr>
                    </a:p>
                  </a:txBody>
                  <a:tcPr marL="51192" marR="51192" marT="25596" marB="255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400" b="1" dirty="0" err="1">
                          <a:effectLst/>
                          <a:latin typeface="Calibri (Body)"/>
                        </a:rPr>
                        <a:t>RandomForestRegressor</a:t>
                      </a:r>
                      <a:endParaRPr lang="en-IN" sz="1400" b="1" dirty="0">
                        <a:effectLst/>
                        <a:latin typeface="Calibri (Body)"/>
                      </a:endParaRPr>
                    </a:p>
                  </a:txBody>
                  <a:tcPr marL="51192" marR="51192" marT="25596" marB="255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400" b="1">
                          <a:effectLst/>
                          <a:highlight>
                            <a:srgbClr val="00FF00"/>
                          </a:highlight>
                          <a:latin typeface="Calibri (Body)"/>
                        </a:rPr>
                        <a:t>87.98%</a:t>
                      </a:r>
                      <a:endParaRPr lang="en-IN" sz="1400" b="1" dirty="0">
                        <a:effectLst/>
                        <a:highlight>
                          <a:srgbClr val="00FF00"/>
                        </a:highlight>
                        <a:latin typeface="Calibri (Body)"/>
                      </a:endParaRPr>
                    </a:p>
                  </a:txBody>
                  <a:tcPr marL="51192" marR="51192" marT="25596" marB="255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400" b="1">
                          <a:effectLst/>
                          <a:highlight>
                            <a:srgbClr val="00FF00"/>
                          </a:highlight>
                          <a:latin typeface="Calibri (Body)"/>
                        </a:rPr>
                        <a:t>r^2 - 88.12%</a:t>
                      </a:r>
                      <a:endParaRPr lang="en-IN" sz="1400" b="1" dirty="0">
                        <a:effectLst/>
                        <a:highlight>
                          <a:srgbClr val="00FF00"/>
                        </a:highlight>
                        <a:latin typeface="Calibri (Body)"/>
                      </a:endParaRPr>
                    </a:p>
                  </a:txBody>
                  <a:tcPr marL="51192" marR="51192" marT="25596" marB="255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400" b="1">
                          <a:effectLst/>
                          <a:highlight>
                            <a:srgbClr val="00FF00"/>
                          </a:highlight>
                          <a:latin typeface="Calibri (Body)"/>
                        </a:rPr>
                        <a:t>MSE: 1.88</a:t>
                      </a:r>
                      <a:endParaRPr lang="en-IN" sz="1400" b="1" dirty="0">
                        <a:effectLst/>
                        <a:highlight>
                          <a:srgbClr val="00FF00"/>
                        </a:highlight>
                        <a:latin typeface="Calibri (Body)"/>
                      </a:endParaRPr>
                    </a:p>
                  </a:txBody>
                  <a:tcPr marL="51192" marR="51192" marT="25596" marB="255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US" sz="1400" b="1">
                          <a:effectLst/>
                          <a:latin typeface="Calibri (Body)"/>
                        </a:rPr>
                        <a:t>The RandomForestRegressor model shows good predictive power for movie revenue, with moderate error.</a:t>
                      </a:r>
                      <a:endParaRPr lang="en-US" sz="1400" b="1" dirty="0">
                        <a:effectLst/>
                        <a:latin typeface="Calibri (Body)"/>
                      </a:endParaRPr>
                    </a:p>
                  </a:txBody>
                  <a:tcPr marL="51192" marR="51192" marT="25596" marB="255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6051230"/>
                  </a:ext>
                </a:extLst>
              </a:tr>
              <a:tr h="1548816">
                <a:tc>
                  <a:txBody>
                    <a:bodyPr/>
                    <a:lstStyle/>
                    <a:p>
                      <a:pPr fontAlgn="base"/>
                      <a:r>
                        <a:rPr lang="en-IN" sz="1400" b="1">
                          <a:effectLst/>
                          <a:latin typeface="Calibri (Body)"/>
                        </a:rPr>
                        <a:t>Classification on Categorical Rating</a:t>
                      </a:r>
                    </a:p>
                  </a:txBody>
                  <a:tcPr marL="51192" marR="51192" marT="25596" marB="255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400" b="1">
                          <a:effectLst/>
                          <a:latin typeface="Calibri (Body)"/>
                        </a:rPr>
                        <a:t>Random Forest</a:t>
                      </a:r>
                      <a:endParaRPr lang="en-IN" sz="1400" b="1" dirty="0">
                        <a:effectLst/>
                        <a:latin typeface="Calibri (Body)"/>
                      </a:endParaRPr>
                    </a:p>
                  </a:txBody>
                  <a:tcPr marL="51192" marR="51192" marT="25596" marB="255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400" b="1">
                          <a:effectLst/>
                          <a:highlight>
                            <a:srgbClr val="00FF00"/>
                          </a:highlight>
                          <a:latin typeface="Calibri (Body)"/>
                        </a:rPr>
                        <a:t>Cross-val score: 97%</a:t>
                      </a:r>
                      <a:endParaRPr lang="en-IN" sz="1400" b="1" dirty="0">
                        <a:effectLst/>
                        <a:highlight>
                          <a:srgbClr val="00FF00"/>
                        </a:highlight>
                        <a:latin typeface="Calibri (Body)"/>
                      </a:endParaRPr>
                    </a:p>
                  </a:txBody>
                  <a:tcPr marL="51192" marR="51192" marT="25596" marB="255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IN" sz="1400" b="1">
                          <a:effectLst/>
                          <a:highlight>
                            <a:srgbClr val="00FF00"/>
                          </a:highlight>
                          <a:latin typeface="Calibri (Body)"/>
                        </a:rPr>
                        <a:t>OOB Score: 94%</a:t>
                      </a:r>
                      <a:endParaRPr lang="en-IN" sz="1400" b="1" dirty="0">
                        <a:effectLst/>
                        <a:highlight>
                          <a:srgbClr val="00FF00"/>
                        </a:highlight>
                        <a:latin typeface="Calibri (Body)"/>
                      </a:endParaRPr>
                    </a:p>
                  </a:txBody>
                  <a:tcPr marL="51192" marR="51192" marT="25596" marB="255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endParaRPr lang="en-IN" sz="1400" b="1" dirty="0">
                        <a:effectLst/>
                        <a:latin typeface="Calibri (Body)"/>
                      </a:endParaRPr>
                    </a:p>
                  </a:txBody>
                  <a:tcPr marL="51192" marR="51192" marT="25596" marB="255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US" sz="1400" b="1" i="0" kern="1200" dirty="0">
                          <a:solidFill>
                            <a:schemeClr val="tx1"/>
                          </a:solidFill>
                          <a:effectLst/>
                          <a:latin typeface="Calibri (Body)"/>
                          <a:ea typeface="+mn-ea"/>
                          <a:cs typeface="+mn-cs"/>
                        </a:rPr>
                        <a:t>Random Forest rates movies accurately with good reliability.</a:t>
                      </a:r>
                      <a:endParaRPr lang="en-US" sz="1400" b="1" dirty="0">
                        <a:effectLst/>
                        <a:latin typeface="Calibri (Body)"/>
                      </a:endParaRPr>
                    </a:p>
                  </a:txBody>
                  <a:tcPr marL="51192" marR="51192" marT="25596" marB="255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5776171"/>
                  </a:ext>
                </a:extLst>
              </a:tr>
            </a:tbl>
          </a:graphicData>
        </a:graphic>
      </p:graphicFrame>
      <p:sp>
        <p:nvSpPr>
          <p:cNvPr id="6" name="TextBox 5">
            <a:extLst>
              <a:ext uri="{FF2B5EF4-FFF2-40B4-BE49-F238E27FC236}">
                <a16:creationId xmlns:a16="http://schemas.microsoft.com/office/drawing/2014/main" id="{5455F56A-6CE3-5BD8-8F45-E039B198152A}"/>
              </a:ext>
            </a:extLst>
          </p:cNvPr>
          <p:cNvSpPr txBox="1"/>
          <p:nvPr/>
        </p:nvSpPr>
        <p:spPr>
          <a:xfrm flipH="1">
            <a:off x="1103264" y="612843"/>
            <a:ext cx="275303" cy="5632311"/>
          </a:xfrm>
          <a:prstGeom prst="rect">
            <a:avLst/>
          </a:prstGeom>
          <a:noFill/>
        </p:spPr>
        <p:txBody>
          <a:bodyPr wrap="square">
            <a:spAutoFit/>
          </a:bodyPr>
          <a:lstStyle/>
          <a:p>
            <a:r>
              <a:rPr lang="en-IN" sz="2400" b="1" dirty="0">
                <a:ln w="0"/>
                <a:solidFill>
                  <a:schemeClr val="accent4">
                    <a:lumMod val="50000"/>
                  </a:schemeClr>
                </a:solidFill>
                <a:latin typeface="Algerian" panose="04020705040A02060702" pitchFamily="82" charset="0"/>
              </a:rPr>
              <a:t>Machine learning</a:t>
            </a:r>
          </a:p>
        </p:txBody>
      </p:sp>
    </p:spTree>
    <p:extLst>
      <p:ext uri="{BB962C8B-B14F-4D97-AF65-F5344CB8AC3E}">
        <p14:creationId xmlns:p14="http://schemas.microsoft.com/office/powerpoint/2010/main" val="23600960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1949</TotalTime>
  <Words>734</Words>
  <Application>Microsoft Office PowerPoint</Application>
  <PresentationFormat>Widescreen</PresentationFormat>
  <Paragraphs>159</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Algerian</vt:lpstr>
      <vt:lpstr>Arial</vt:lpstr>
      <vt:lpstr>Bahnschrift</vt:lpstr>
      <vt:lpstr>Calibri</vt:lpstr>
      <vt:lpstr>Calibri (Body)</vt:lpstr>
      <vt:lpstr>Calibri Light</vt:lpstr>
      <vt:lpstr>Courier New</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Vinod Korachgaon</dc:creator>
  <cp:lastModifiedBy>Vinod Korachgaon</cp:lastModifiedBy>
  <cp:revision>2</cp:revision>
  <dcterms:created xsi:type="dcterms:W3CDTF">2024-04-15T08:38:54Z</dcterms:created>
  <dcterms:modified xsi:type="dcterms:W3CDTF">2024-05-08T05:10:28Z</dcterms:modified>
</cp:coreProperties>
</file>