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31FF"/>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94309" autoAdjust="0"/>
  </p:normalViewPr>
  <p:slideViewPr>
    <p:cSldViewPr snapToGrid="0" snapToObjects="1" showGuides="1">
      <p:cViewPr>
        <p:scale>
          <a:sx n="40" d="100"/>
          <a:sy n="40" d="100"/>
        </p:scale>
        <p:origin x="-504" y="160"/>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vigneshkumaresan/Desktop/MIDS/Modeling%20and%20Representation%20of%20Data/Final%20Project/Modeling-Final-Project/Variable%20Importa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vigneshkumaresan/Desktop/MIDS/Modeling%20and%20Representation%20of%20Data/Final%20Project/Modeling-Final-Project/Variable%20Importanc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3200" dirty="0">
                <a:solidFill>
                  <a:schemeClr val="tx1"/>
                </a:solidFill>
                <a:latin typeface="Garamond" panose="02020404030301010803" pitchFamily="18" charset="0"/>
              </a:rPr>
              <a:t> Multinomial Logistic Regression (Scorecard) Predictor Rankings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Sheet1!$A$49</c:f>
              <c:strCache>
                <c:ptCount val="1"/>
                <c:pt idx="0">
                  <c:v>Weighted Average (Long Stay)</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Sheet1!$D$48:$R$48</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Sheet1!$D$49:$R$49</c:f>
              <c:numCache>
                <c:formatCode>General</c:formatCode>
                <c:ptCount val="15"/>
                <c:pt idx="0">
                  <c:v>0</c:v>
                </c:pt>
                <c:pt idx="1">
                  <c:v>0</c:v>
                </c:pt>
                <c:pt idx="2">
                  <c:v>1.6666666666666667</c:v>
                </c:pt>
                <c:pt idx="3">
                  <c:v>0</c:v>
                </c:pt>
                <c:pt idx="4">
                  <c:v>0.66666666666666663</c:v>
                </c:pt>
                <c:pt idx="5">
                  <c:v>2.6666666666666665</c:v>
                </c:pt>
                <c:pt idx="6">
                  <c:v>0</c:v>
                </c:pt>
                <c:pt idx="7">
                  <c:v>0</c:v>
                </c:pt>
                <c:pt idx="8">
                  <c:v>0</c:v>
                </c:pt>
                <c:pt idx="9">
                  <c:v>5</c:v>
                </c:pt>
                <c:pt idx="10">
                  <c:v>2</c:v>
                </c:pt>
                <c:pt idx="11">
                  <c:v>1</c:v>
                </c:pt>
                <c:pt idx="12">
                  <c:v>0.66666666666666663</c:v>
                </c:pt>
                <c:pt idx="13">
                  <c:v>1.3333333333333333</c:v>
                </c:pt>
                <c:pt idx="14">
                  <c:v>0</c:v>
                </c:pt>
              </c:numCache>
            </c:numRef>
          </c:val>
          <c:extLst>
            <c:ext xmlns:c16="http://schemas.microsoft.com/office/drawing/2014/chart" uri="{C3380CC4-5D6E-409C-BE32-E72D297353CC}">
              <c16:uniqueId val="{00000000-D919-D642-BA01-769449224699}"/>
            </c:ext>
          </c:extLst>
        </c:ser>
        <c:ser>
          <c:idx val="1"/>
          <c:order val="1"/>
          <c:tx>
            <c:strRef>
              <c:f>Sheet1!$A$50</c:f>
              <c:strCache>
                <c:ptCount val="1"/>
                <c:pt idx="0">
                  <c:v>Weighted Average (Short Stay)</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Sheet1!$D$48:$R$48</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Sheet1!$D$50:$R$50</c:f>
              <c:numCache>
                <c:formatCode>General</c:formatCode>
                <c:ptCount val="15"/>
                <c:pt idx="0">
                  <c:v>0</c:v>
                </c:pt>
                <c:pt idx="1">
                  <c:v>0</c:v>
                </c:pt>
                <c:pt idx="2">
                  <c:v>0</c:v>
                </c:pt>
                <c:pt idx="3">
                  <c:v>3</c:v>
                </c:pt>
                <c:pt idx="4">
                  <c:v>1</c:v>
                </c:pt>
                <c:pt idx="5">
                  <c:v>4</c:v>
                </c:pt>
                <c:pt idx="6">
                  <c:v>0</c:v>
                </c:pt>
                <c:pt idx="7">
                  <c:v>0</c:v>
                </c:pt>
                <c:pt idx="8">
                  <c:v>0.66666666666666663</c:v>
                </c:pt>
                <c:pt idx="9">
                  <c:v>3</c:v>
                </c:pt>
                <c:pt idx="10">
                  <c:v>1.3333333333333333</c:v>
                </c:pt>
                <c:pt idx="11">
                  <c:v>0.66666666666666663</c:v>
                </c:pt>
                <c:pt idx="12">
                  <c:v>0</c:v>
                </c:pt>
                <c:pt idx="13">
                  <c:v>1</c:v>
                </c:pt>
                <c:pt idx="14">
                  <c:v>0.33333333333333331</c:v>
                </c:pt>
              </c:numCache>
            </c:numRef>
          </c:val>
          <c:extLst>
            <c:ext xmlns:c16="http://schemas.microsoft.com/office/drawing/2014/chart" uri="{C3380CC4-5D6E-409C-BE32-E72D297353CC}">
              <c16:uniqueId val="{00000001-D919-D642-BA01-769449224699}"/>
            </c:ext>
          </c:extLst>
        </c:ser>
        <c:ser>
          <c:idx val="2"/>
          <c:order val="2"/>
          <c:tx>
            <c:strRef>
              <c:f>Sheet1!$A$51</c:f>
              <c:strCache>
                <c:ptCount val="1"/>
                <c:pt idx="0">
                  <c:v>Total Average</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Sheet1!$D$48:$R$48</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Sheet1!$D$51:$R$51</c:f>
              <c:numCache>
                <c:formatCode>General</c:formatCode>
                <c:ptCount val="15"/>
                <c:pt idx="0">
                  <c:v>0</c:v>
                </c:pt>
                <c:pt idx="1">
                  <c:v>0</c:v>
                </c:pt>
                <c:pt idx="2">
                  <c:v>0.83333333333333337</c:v>
                </c:pt>
                <c:pt idx="3">
                  <c:v>1.5</c:v>
                </c:pt>
                <c:pt idx="4">
                  <c:v>0.83333333333333326</c:v>
                </c:pt>
                <c:pt idx="5">
                  <c:v>3.333333333333333</c:v>
                </c:pt>
                <c:pt idx="6">
                  <c:v>0</c:v>
                </c:pt>
                <c:pt idx="7">
                  <c:v>0</c:v>
                </c:pt>
                <c:pt idx="8">
                  <c:v>0.33333333333333331</c:v>
                </c:pt>
                <c:pt idx="9">
                  <c:v>4</c:v>
                </c:pt>
                <c:pt idx="10">
                  <c:v>1.6666666666666665</c:v>
                </c:pt>
                <c:pt idx="11">
                  <c:v>0.83333333333333326</c:v>
                </c:pt>
                <c:pt idx="12">
                  <c:v>0.33333333333333331</c:v>
                </c:pt>
                <c:pt idx="13">
                  <c:v>1.1666666666666665</c:v>
                </c:pt>
                <c:pt idx="14">
                  <c:v>0.16666666666666666</c:v>
                </c:pt>
              </c:numCache>
            </c:numRef>
          </c:val>
          <c:extLst>
            <c:ext xmlns:c16="http://schemas.microsoft.com/office/drawing/2014/chart" uri="{C3380CC4-5D6E-409C-BE32-E72D297353CC}">
              <c16:uniqueId val="{00000002-D919-D642-BA01-769449224699}"/>
            </c:ext>
          </c:extLst>
        </c:ser>
        <c:dLbls>
          <c:showLegendKey val="0"/>
          <c:showVal val="0"/>
          <c:showCatName val="0"/>
          <c:showSerName val="0"/>
          <c:showPercent val="0"/>
          <c:showBubbleSize val="0"/>
        </c:dLbls>
        <c:gapWidth val="100"/>
        <c:axId val="387733392"/>
        <c:axId val="387735072"/>
      </c:barChart>
      <c:catAx>
        <c:axId val="387733392"/>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Garamond" panose="02020404030301010803" pitchFamily="18" charset="0"/>
                <a:ea typeface="+mn-ea"/>
                <a:cs typeface="+mn-cs"/>
              </a:defRPr>
            </a:pPr>
            <a:endParaRPr lang="en-US"/>
          </a:p>
        </c:txPr>
        <c:crossAx val="387735072"/>
        <c:crosses val="autoZero"/>
        <c:auto val="1"/>
        <c:lblAlgn val="ctr"/>
        <c:lblOffset val="100"/>
        <c:noMultiLvlLbl val="0"/>
      </c:catAx>
      <c:valAx>
        <c:axId val="38773507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sz="2000" b="0" dirty="0">
                    <a:solidFill>
                      <a:schemeClr val="tx1"/>
                    </a:solidFill>
                    <a:latin typeface="Garamond" panose="02020404030301010803" pitchFamily="18" charset="0"/>
                  </a:rPr>
                  <a:t>Score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Garamond" panose="02020404030301010803" pitchFamily="18" charset="0"/>
                <a:ea typeface="+mn-ea"/>
                <a:cs typeface="+mn-cs"/>
              </a:defRPr>
            </a:pPr>
            <a:endParaRPr lang="en-US"/>
          </a:p>
        </c:txPr>
        <c:crossAx val="387733392"/>
        <c:crosses val="autoZero"/>
        <c:crossBetween val="between"/>
      </c:valAx>
      <c:spPr>
        <a:noFill/>
        <a:ln>
          <a:noFill/>
        </a:ln>
        <a:effectLst/>
      </c:spPr>
    </c:plotArea>
    <c:legend>
      <c:legendPos val="b"/>
      <c:layout>
        <c:manualLayout>
          <c:xMode val="edge"/>
          <c:yMode val="edge"/>
          <c:x val="0"/>
          <c:y val="0.92025744916062613"/>
          <c:w val="0.99607518350033497"/>
          <c:h val="6.462876979818188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Garamond" panose="02020404030301010803"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baseline="0">
                <a:solidFill>
                  <a:schemeClr val="tx2"/>
                </a:solidFill>
                <a:latin typeface="Garamond" panose="02020404030301010803" pitchFamily="18" charset="0"/>
                <a:ea typeface="+mn-ea"/>
                <a:cs typeface="+mn-cs"/>
              </a:defRPr>
            </a:pPr>
            <a:r>
              <a:rPr lang="en-US" sz="3200" dirty="0">
                <a:solidFill>
                  <a:schemeClr val="tx1"/>
                </a:solidFill>
                <a:latin typeface="Garamond" panose="02020404030301010803" pitchFamily="18" charset="0"/>
              </a:rPr>
              <a:t>Logistic Regression (Top Half vs. Bottom Half) Predictor Rankings</a:t>
            </a:r>
          </a:p>
        </c:rich>
      </c:tx>
      <c:overlay val="0"/>
      <c:spPr>
        <a:noFill/>
        <a:ln>
          <a:noFill/>
        </a:ln>
        <a:effectLst/>
      </c:spPr>
      <c:txPr>
        <a:bodyPr rot="0" spcFirstLastPara="1" vertOverflow="ellipsis" vert="horz" wrap="square" anchor="ctr" anchorCtr="1"/>
        <a:lstStyle/>
        <a:p>
          <a:pPr>
            <a:defRPr sz="3200" b="1" i="0" u="none" strike="noStrike" kern="1200" baseline="0">
              <a:solidFill>
                <a:schemeClr val="tx2"/>
              </a:solidFill>
              <a:latin typeface="Garamond" panose="02020404030301010803" pitchFamily="18" charset="0"/>
              <a:ea typeface="+mn-ea"/>
              <a:cs typeface="+mn-cs"/>
            </a:defRPr>
          </a:pPr>
          <a:endParaRPr lang="en-US"/>
        </a:p>
      </c:txPr>
    </c:title>
    <c:autoTitleDeleted val="0"/>
    <c:plotArea>
      <c:layout>
        <c:manualLayout>
          <c:layoutTarget val="inner"/>
          <c:xMode val="edge"/>
          <c:yMode val="edge"/>
          <c:x val="0.56877049180327865"/>
          <c:y val="0.10319462877869388"/>
          <c:w val="0.41865409997700448"/>
          <c:h val="0.7420282819006091"/>
        </c:manualLayout>
      </c:layout>
      <c:barChart>
        <c:barDir val="bar"/>
        <c:grouping val="clustered"/>
        <c:varyColors val="0"/>
        <c:ser>
          <c:idx val="0"/>
          <c:order val="0"/>
          <c:tx>
            <c:strRef>
              <c:f>Sheet1!$A$43</c:f>
              <c:strCache>
                <c:ptCount val="1"/>
                <c:pt idx="0">
                  <c:v>Weighted Average (Long Stay)</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Sheet1!$D$42:$R$42</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Sheet1!$D$43:$R$43</c:f>
              <c:numCache>
                <c:formatCode>General</c:formatCode>
                <c:ptCount val="15"/>
                <c:pt idx="0">
                  <c:v>3</c:v>
                </c:pt>
                <c:pt idx="1">
                  <c:v>1.3333333333333333</c:v>
                </c:pt>
                <c:pt idx="2">
                  <c:v>3.3333333333333335</c:v>
                </c:pt>
                <c:pt idx="3">
                  <c:v>1</c:v>
                </c:pt>
                <c:pt idx="4">
                  <c:v>0.33333333333333331</c:v>
                </c:pt>
                <c:pt idx="5">
                  <c:v>3.3333333333333335</c:v>
                </c:pt>
                <c:pt idx="6">
                  <c:v>2</c:v>
                </c:pt>
                <c:pt idx="7">
                  <c:v>0.33333333333333331</c:v>
                </c:pt>
                <c:pt idx="8">
                  <c:v>0.66666666666666663</c:v>
                </c:pt>
                <c:pt idx="9">
                  <c:v>0</c:v>
                </c:pt>
                <c:pt idx="10">
                  <c:v>0</c:v>
                </c:pt>
                <c:pt idx="11">
                  <c:v>0</c:v>
                </c:pt>
                <c:pt idx="12">
                  <c:v>0</c:v>
                </c:pt>
                <c:pt idx="13">
                  <c:v>0</c:v>
                </c:pt>
                <c:pt idx="14">
                  <c:v>0</c:v>
                </c:pt>
              </c:numCache>
            </c:numRef>
          </c:val>
          <c:extLst>
            <c:ext xmlns:c16="http://schemas.microsoft.com/office/drawing/2014/chart" uri="{C3380CC4-5D6E-409C-BE32-E72D297353CC}">
              <c16:uniqueId val="{00000000-A3B2-1646-A421-447C3447AB09}"/>
            </c:ext>
          </c:extLst>
        </c:ser>
        <c:ser>
          <c:idx val="1"/>
          <c:order val="1"/>
          <c:tx>
            <c:strRef>
              <c:f>Sheet1!$A$44</c:f>
              <c:strCache>
                <c:ptCount val="1"/>
                <c:pt idx="0">
                  <c:v>Weighted Average (Short Stay)</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Sheet1!$D$42:$R$42</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Sheet1!$D$44:$R$44</c:f>
              <c:numCache>
                <c:formatCode>General</c:formatCode>
                <c:ptCount val="15"/>
                <c:pt idx="0">
                  <c:v>0.66666666666666663</c:v>
                </c:pt>
                <c:pt idx="1">
                  <c:v>1.3333333333333333</c:v>
                </c:pt>
                <c:pt idx="2">
                  <c:v>1.3333333333333333</c:v>
                </c:pt>
                <c:pt idx="3">
                  <c:v>1</c:v>
                </c:pt>
                <c:pt idx="4">
                  <c:v>0</c:v>
                </c:pt>
                <c:pt idx="5">
                  <c:v>4</c:v>
                </c:pt>
                <c:pt idx="6">
                  <c:v>3</c:v>
                </c:pt>
                <c:pt idx="7">
                  <c:v>0.33333333333333331</c:v>
                </c:pt>
                <c:pt idx="8">
                  <c:v>4.333333333333333</c:v>
                </c:pt>
                <c:pt idx="9">
                  <c:v>0</c:v>
                </c:pt>
                <c:pt idx="10">
                  <c:v>0</c:v>
                </c:pt>
                <c:pt idx="11">
                  <c:v>0</c:v>
                </c:pt>
                <c:pt idx="12">
                  <c:v>0</c:v>
                </c:pt>
                <c:pt idx="13">
                  <c:v>0</c:v>
                </c:pt>
                <c:pt idx="14">
                  <c:v>0</c:v>
                </c:pt>
              </c:numCache>
            </c:numRef>
          </c:val>
          <c:extLst>
            <c:ext xmlns:c16="http://schemas.microsoft.com/office/drawing/2014/chart" uri="{C3380CC4-5D6E-409C-BE32-E72D297353CC}">
              <c16:uniqueId val="{00000001-A3B2-1646-A421-447C3447AB09}"/>
            </c:ext>
          </c:extLst>
        </c:ser>
        <c:ser>
          <c:idx val="2"/>
          <c:order val="2"/>
          <c:tx>
            <c:strRef>
              <c:f>Sheet1!$A$45</c:f>
              <c:strCache>
                <c:ptCount val="1"/>
                <c:pt idx="0">
                  <c:v>Total Average</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invertIfNegative val="0"/>
          <c:cat>
            <c:strRef>
              <c:f>Sheet1!$D$42:$R$42</c:f>
              <c:strCache>
                <c:ptCount val="15"/>
                <c:pt idx="0">
                  <c:v>Number of Certified Beds</c:v>
                </c:pt>
                <c:pt idx="1">
                  <c:v>Number of Health Deficiencies on Previous Standard Health Inspection         </c:v>
                </c:pt>
                <c:pt idx="2">
                  <c:v>Adjusted CNA Staffing Hours per Resident per Day</c:v>
                </c:pt>
                <c:pt idx="3">
                  <c:v>Most Severe Deficiency Cited : Minimal Harm/Potential for Actual Harm  </c:v>
                </c:pt>
                <c:pt idx="4">
                  <c:v>Most Severe Deficiency Cited : Not Applicable </c:v>
                </c:pt>
                <c:pt idx="5">
                  <c:v>Adjusted RN Staffing Hours per Resident per Day</c:v>
                </c:pt>
                <c:pt idx="6">
                  <c:v>Health Inspection Rating </c:v>
                </c:pt>
                <c:pt idx="7">
                  <c:v>Total Weighted Health Survey Score</c:v>
                </c:pt>
                <c:pt idx="8">
                  <c:v>Adjusted LPN Staffing Hours per Resident per Day  </c:v>
                </c:pt>
                <c:pt idx="9">
                  <c:v>With a Resident and Family Council: Family</c:v>
                </c:pt>
                <c:pt idx="10">
                  <c:v>Most Severe Deficiency Cited : Potential for Minimal Harm </c:v>
                </c:pt>
                <c:pt idx="11">
                  <c:v>Most Severe Deficiency Cited : Immediate Jeopardy</c:v>
                </c:pt>
                <c:pt idx="12">
                  <c:v>Provider Changed Ownership in Last 12 Months: true</c:v>
                </c:pt>
                <c:pt idx="13">
                  <c:v>Most Severe Deficiency Cited : None</c:v>
                </c:pt>
                <c:pt idx="14">
                  <c:v>With a Resident and Family Council: None</c:v>
                </c:pt>
              </c:strCache>
            </c:strRef>
          </c:cat>
          <c:val>
            <c:numRef>
              <c:f>Sheet1!$D$45:$R$45</c:f>
              <c:numCache>
                <c:formatCode>General</c:formatCode>
                <c:ptCount val="15"/>
                <c:pt idx="0">
                  <c:v>1.8333333333333333</c:v>
                </c:pt>
                <c:pt idx="1">
                  <c:v>1.3333333333333333</c:v>
                </c:pt>
                <c:pt idx="2">
                  <c:v>2.3333333333333335</c:v>
                </c:pt>
                <c:pt idx="3">
                  <c:v>1</c:v>
                </c:pt>
                <c:pt idx="4">
                  <c:v>0.16666666666666666</c:v>
                </c:pt>
                <c:pt idx="5">
                  <c:v>3.666666666666667</c:v>
                </c:pt>
                <c:pt idx="6">
                  <c:v>2.5</c:v>
                </c:pt>
                <c:pt idx="7">
                  <c:v>0.33333333333333331</c:v>
                </c:pt>
                <c:pt idx="8">
                  <c:v>2.5</c:v>
                </c:pt>
                <c:pt idx="9">
                  <c:v>0</c:v>
                </c:pt>
                <c:pt idx="10">
                  <c:v>0</c:v>
                </c:pt>
                <c:pt idx="11">
                  <c:v>0</c:v>
                </c:pt>
                <c:pt idx="12">
                  <c:v>0</c:v>
                </c:pt>
                <c:pt idx="13">
                  <c:v>0</c:v>
                </c:pt>
                <c:pt idx="14">
                  <c:v>0</c:v>
                </c:pt>
              </c:numCache>
            </c:numRef>
          </c:val>
          <c:extLst>
            <c:ext xmlns:c16="http://schemas.microsoft.com/office/drawing/2014/chart" uri="{C3380CC4-5D6E-409C-BE32-E72D297353CC}">
              <c16:uniqueId val="{00000002-A3B2-1646-A421-447C3447AB09}"/>
            </c:ext>
          </c:extLst>
        </c:ser>
        <c:dLbls>
          <c:showLegendKey val="0"/>
          <c:showVal val="0"/>
          <c:showCatName val="0"/>
          <c:showSerName val="0"/>
          <c:showPercent val="0"/>
          <c:showBubbleSize val="0"/>
        </c:dLbls>
        <c:gapWidth val="100"/>
        <c:axId val="487146928"/>
        <c:axId val="486939296"/>
      </c:barChart>
      <c:catAx>
        <c:axId val="487146928"/>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solidFill>
                <a:latin typeface="Garamond" panose="02020404030301010803" pitchFamily="18" charset="0"/>
                <a:ea typeface="+mn-ea"/>
                <a:cs typeface="+mn-cs"/>
              </a:defRPr>
            </a:pPr>
            <a:endParaRPr lang="en-US"/>
          </a:p>
        </c:txPr>
        <c:crossAx val="486939296"/>
        <c:crosses val="autoZero"/>
        <c:auto val="0"/>
        <c:lblAlgn val="ctr"/>
        <c:lblOffset val="100"/>
        <c:noMultiLvlLbl val="0"/>
      </c:catAx>
      <c:valAx>
        <c:axId val="486939296"/>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2400" b="1" i="0" u="none" strike="noStrike" kern="1200" baseline="0">
                    <a:solidFill>
                      <a:schemeClr val="tx2"/>
                    </a:solidFill>
                    <a:latin typeface="Garamond" panose="02020404030301010803" pitchFamily="18" charset="0"/>
                    <a:ea typeface="+mn-ea"/>
                    <a:cs typeface="+mn-cs"/>
                  </a:defRPr>
                </a:pPr>
                <a:r>
                  <a:rPr lang="en-US" sz="2000" b="0" dirty="0">
                    <a:solidFill>
                      <a:schemeClr val="tx1"/>
                    </a:solidFill>
                    <a:latin typeface="Garamond" panose="02020404030301010803" pitchFamily="18" charset="0"/>
                  </a:rPr>
                  <a:t>Score</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Garamond" panose="02020404030301010803"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Garamond" panose="02020404030301010803" pitchFamily="18" charset="0"/>
                <a:ea typeface="+mn-ea"/>
                <a:cs typeface="+mn-cs"/>
              </a:defRPr>
            </a:pPr>
            <a:endParaRPr lang="en-US"/>
          </a:p>
        </c:txPr>
        <c:crossAx val="487146928"/>
        <c:crosses val="autoZero"/>
        <c:crossBetween val="between"/>
      </c:valAx>
      <c:spPr>
        <a:noFill/>
        <a:ln>
          <a:noFill/>
        </a:ln>
        <a:effectLst/>
      </c:spPr>
    </c:plotArea>
    <c:legend>
      <c:legendPos val="b"/>
      <c:layout>
        <c:manualLayout>
          <c:xMode val="edge"/>
          <c:yMode val="edge"/>
          <c:x val="1.0932604937720285E-3"/>
          <c:y val="0.9258786006887102"/>
          <c:w val="0.99890678444302095"/>
          <c:h val="5.281800268771385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Garamond" panose="02020404030301010803" pitchFamily="18"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88C68-9A5B-6642-8279-2D47868F3041}" type="doc">
      <dgm:prSet loTypeId="urn:microsoft.com/office/officeart/2009/3/layout/HorizontalOrganizationChart" loCatId="" qsTypeId="urn:microsoft.com/office/officeart/2005/8/quickstyle/simple1" qsCatId="simple" csTypeId="urn:microsoft.com/office/officeart/2005/8/colors/colorful2" csCatId="colorful" phldr="1"/>
      <dgm:spPr/>
      <dgm:t>
        <a:bodyPr/>
        <a:lstStyle/>
        <a:p>
          <a:endParaRPr lang="en-US"/>
        </a:p>
      </dgm:t>
    </dgm:pt>
    <dgm:pt modelId="{AE8237AE-88FF-8E4B-B128-3663283BADBF}">
      <dgm:prSet phldrT="[Text]" custT="1"/>
      <dgm:spPr/>
      <dgm:t>
        <a:bodyPr/>
        <a:lstStyle/>
        <a:p>
          <a:r>
            <a:rPr lang="en-US" sz="2800" dirty="0">
              <a:latin typeface="Garamond" panose="02020404030301010803" pitchFamily="18" charset="0"/>
            </a:rPr>
            <a:t>Nursing Home Medicare Data</a:t>
          </a:r>
        </a:p>
      </dgm:t>
    </dgm:pt>
    <dgm:pt modelId="{32501A32-604F-A549-BCAD-1370E8DE7205}" type="parTrans" cxnId="{96F60791-824E-674D-8A50-AE625335027F}">
      <dgm:prSet/>
      <dgm:spPr/>
      <dgm:t>
        <a:bodyPr/>
        <a:lstStyle/>
        <a:p>
          <a:endParaRPr lang="en-US"/>
        </a:p>
      </dgm:t>
    </dgm:pt>
    <dgm:pt modelId="{42A41B78-9DE6-C543-B0E5-9823C7584A89}" type="sibTrans" cxnId="{96F60791-824E-674D-8A50-AE625335027F}">
      <dgm:prSet/>
      <dgm:spPr/>
      <dgm:t>
        <a:bodyPr/>
        <a:lstStyle/>
        <a:p>
          <a:endParaRPr lang="en-US"/>
        </a:p>
      </dgm:t>
    </dgm:pt>
    <dgm:pt modelId="{95535B00-CD86-BE4C-ABBB-86A03D3A8CAD}">
      <dgm:prSet phldrT="[Text]" custT="1"/>
      <dgm:spPr/>
      <dgm:t>
        <a:bodyPr/>
        <a:lstStyle/>
        <a:p>
          <a:r>
            <a:rPr lang="en-US" sz="2800" dirty="0">
              <a:latin typeface="Garamond" panose="02020404030301010803" pitchFamily="18" charset="0"/>
            </a:rPr>
            <a:t>Linear Regression</a:t>
          </a:r>
        </a:p>
      </dgm:t>
    </dgm:pt>
    <dgm:pt modelId="{AC66CCBF-C22E-0E46-8BB0-D35D61C668B3}" type="parTrans" cxnId="{0B99EEF9-5EC2-124B-BF5E-6B15BB5FA236}">
      <dgm:prSet/>
      <dgm:spPr/>
      <dgm:t>
        <a:bodyPr/>
        <a:lstStyle/>
        <a:p>
          <a:endParaRPr lang="en-US"/>
        </a:p>
      </dgm:t>
    </dgm:pt>
    <dgm:pt modelId="{C56205C6-6F47-904A-A6C0-0ED7DDA2DFAE}" type="sibTrans" cxnId="{0B99EEF9-5EC2-124B-BF5E-6B15BB5FA236}">
      <dgm:prSet/>
      <dgm:spPr/>
      <dgm:t>
        <a:bodyPr/>
        <a:lstStyle/>
        <a:p>
          <a:endParaRPr lang="en-US"/>
        </a:p>
      </dgm:t>
    </dgm:pt>
    <dgm:pt modelId="{87F90705-D6E4-3E4B-AD01-F433B7D92C1C}">
      <dgm:prSet phldrT="[Text]" custT="1"/>
      <dgm:spPr/>
      <dgm:t>
        <a:bodyPr/>
        <a:lstStyle/>
        <a:p>
          <a:r>
            <a:rPr lang="en-US" sz="2800" dirty="0">
              <a:latin typeface="Garamond" panose="02020404030301010803" pitchFamily="18" charset="0"/>
            </a:rPr>
            <a:t>Logistic Regression</a:t>
          </a:r>
        </a:p>
      </dgm:t>
    </dgm:pt>
    <dgm:pt modelId="{61282D57-5918-BE48-A314-741780D45911}" type="parTrans" cxnId="{BDA2FB32-9345-8048-8F46-1EBD1A45C429}">
      <dgm:prSet/>
      <dgm:spPr/>
      <dgm:t>
        <a:bodyPr/>
        <a:lstStyle/>
        <a:p>
          <a:endParaRPr lang="en-US"/>
        </a:p>
      </dgm:t>
    </dgm:pt>
    <dgm:pt modelId="{C3CF8339-A28B-4F45-ABB4-3C36BF095E4B}" type="sibTrans" cxnId="{BDA2FB32-9345-8048-8F46-1EBD1A45C429}">
      <dgm:prSet/>
      <dgm:spPr/>
      <dgm:t>
        <a:bodyPr/>
        <a:lstStyle/>
        <a:p>
          <a:endParaRPr lang="en-US"/>
        </a:p>
      </dgm:t>
    </dgm:pt>
    <dgm:pt modelId="{E4682763-F3B2-5A47-8E2A-59AC12403C24}">
      <dgm:prSet phldrT="[Text]" custT="1"/>
      <dgm:spPr/>
      <dgm:t>
        <a:bodyPr/>
        <a:lstStyle/>
        <a:p>
          <a:r>
            <a:rPr lang="en-US" sz="2800" dirty="0">
              <a:latin typeface="Garamond" panose="02020404030301010803" pitchFamily="18" charset="0"/>
            </a:rPr>
            <a:t>Multinomial Logistic Regression</a:t>
          </a:r>
        </a:p>
      </dgm:t>
    </dgm:pt>
    <dgm:pt modelId="{4F1CE695-99B7-3C4B-AAF8-09A548D751A1}" type="parTrans" cxnId="{D8383A4A-8FCC-FA45-9E3B-121E1DC7F466}">
      <dgm:prSet/>
      <dgm:spPr/>
      <dgm:t>
        <a:bodyPr/>
        <a:lstStyle/>
        <a:p>
          <a:endParaRPr lang="en-US"/>
        </a:p>
      </dgm:t>
    </dgm:pt>
    <dgm:pt modelId="{8FE8102D-0130-6043-AA2E-AC52C439464F}" type="sibTrans" cxnId="{D8383A4A-8FCC-FA45-9E3B-121E1DC7F466}">
      <dgm:prSet/>
      <dgm:spPr/>
      <dgm:t>
        <a:bodyPr/>
        <a:lstStyle/>
        <a:p>
          <a:endParaRPr lang="en-US"/>
        </a:p>
      </dgm:t>
    </dgm:pt>
    <dgm:pt modelId="{A8EA9766-749F-1946-B19A-983C1C55CDBD}">
      <dgm:prSet custT="1"/>
      <dgm:spPr/>
      <dgm:t>
        <a:bodyPr/>
        <a:lstStyle/>
        <a:p>
          <a:r>
            <a:rPr lang="en-US" sz="2800" dirty="0">
              <a:latin typeface="Garamond" panose="02020404030301010803" pitchFamily="18" charset="0"/>
            </a:rPr>
            <a:t>Get top 5 predictors (</a:t>
          </a:r>
          <a:r>
            <a:rPr lang="en-US" sz="2800" dirty="0" err="1">
              <a:latin typeface="Garamond" panose="02020404030301010803" pitchFamily="18" charset="0"/>
            </a:rPr>
            <a:t>varIMP</a:t>
          </a:r>
          <a:r>
            <a:rPr lang="en-US" sz="2800" dirty="0">
              <a:latin typeface="Garamond" panose="02020404030301010803" pitchFamily="18" charset="0"/>
            </a:rPr>
            <a:t> values)</a:t>
          </a:r>
        </a:p>
      </dgm:t>
    </dgm:pt>
    <dgm:pt modelId="{0AA0956E-F3E5-3147-8029-FB69670A01A3}" type="parTrans" cxnId="{554FF107-E4D1-BF4D-88FD-925CFA3E6689}">
      <dgm:prSet/>
      <dgm:spPr/>
      <dgm:t>
        <a:bodyPr/>
        <a:lstStyle/>
        <a:p>
          <a:endParaRPr lang="en-US"/>
        </a:p>
      </dgm:t>
    </dgm:pt>
    <dgm:pt modelId="{A64B9D32-E324-8A4F-AB98-8D6574CC4F08}" type="sibTrans" cxnId="{554FF107-E4D1-BF4D-88FD-925CFA3E6689}">
      <dgm:prSet/>
      <dgm:spPr/>
      <dgm:t>
        <a:bodyPr/>
        <a:lstStyle/>
        <a:p>
          <a:endParaRPr lang="en-US"/>
        </a:p>
      </dgm:t>
    </dgm:pt>
    <dgm:pt modelId="{783652AA-2220-BE42-9584-D33811F20C13}">
      <dgm:prSet custT="1"/>
      <dgm:spPr/>
      <dgm:t>
        <a:bodyPr/>
        <a:lstStyle/>
        <a:p>
          <a:r>
            <a:rPr lang="en-US" sz="2800" dirty="0">
              <a:latin typeface="Garamond" panose="02020404030301010803" pitchFamily="18" charset="0"/>
            </a:rPr>
            <a:t>Get top 5 predictors (coefficients)</a:t>
          </a:r>
        </a:p>
      </dgm:t>
    </dgm:pt>
    <dgm:pt modelId="{8B274CAF-3D55-F44D-B89F-6588E3EE589E}" type="parTrans" cxnId="{1351F9C2-D6F9-CA49-B2A5-10561600EABA}">
      <dgm:prSet/>
      <dgm:spPr/>
      <dgm:t>
        <a:bodyPr/>
        <a:lstStyle/>
        <a:p>
          <a:endParaRPr lang="en-US"/>
        </a:p>
      </dgm:t>
    </dgm:pt>
    <dgm:pt modelId="{61D918D0-C94A-DA49-8C04-64E8297B621E}" type="sibTrans" cxnId="{1351F9C2-D6F9-CA49-B2A5-10561600EABA}">
      <dgm:prSet/>
      <dgm:spPr/>
      <dgm:t>
        <a:bodyPr/>
        <a:lstStyle/>
        <a:p>
          <a:endParaRPr lang="en-US"/>
        </a:p>
      </dgm:t>
    </dgm:pt>
    <dgm:pt modelId="{645BF9FD-C9A1-3847-8C2E-A3D148F25912}">
      <dgm:prSet custT="1"/>
      <dgm:spPr/>
      <dgm:t>
        <a:bodyPr/>
        <a:lstStyle/>
        <a:p>
          <a:r>
            <a:rPr lang="en-US" sz="2800" dirty="0">
              <a:latin typeface="Garamond" panose="02020404030301010803" pitchFamily="18" charset="0"/>
            </a:rPr>
            <a:t>Weight predictors</a:t>
          </a:r>
        </a:p>
      </dgm:t>
    </dgm:pt>
    <dgm:pt modelId="{C1DF8212-F242-8C40-A6E7-A523B179C9D4}" type="parTrans" cxnId="{DE1C8C03-A4E4-8D4C-BECD-0B8B74EA8B53}">
      <dgm:prSet/>
      <dgm:spPr/>
      <dgm:t>
        <a:bodyPr/>
        <a:lstStyle/>
        <a:p>
          <a:endParaRPr lang="en-US"/>
        </a:p>
      </dgm:t>
    </dgm:pt>
    <dgm:pt modelId="{B5FB37E9-B1C1-7642-912F-CFD9AC32FEFE}" type="sibTrans" cxnId="{DE1C8C03-A4E4-8D4C-BECD-0B8B74EA8B53}">
      <dgm:prSet/>
      <dgm:spPr/>
      <dgm:t>
        <a:bodyPr/>
        <a:lstStyle/>
        <a:p>
          <a:endParaRPr lang="en-US"/>
        </a:p>
      </dgm:t>
    </dgm:pt>
    <dgm:pt modelId="{6279F240-D0B4-CC4B-902B-B0682353DD9E}">
      <dgm:prSet custT="1"/>
      <dgm:spPr/>
      <dgm:t>
        <a:bodyPr/>
        <a:lstStyle/>
        <a:p>
          <a:r>
            <a:rPr lang="en-US" sz="2800" dirty="0">
              <a:latin typeface="Garamond" panose="02020404030301010803" pitchFamily="18" charset="0"/>
            </a:rPr>
            <a:t>Calculate weighted average (ranking) </a:t>
          </a:r>
        </a:p>
      </dgm:t>
    </dgm:pt>
    <dgm:pt modelId="{AA92E40D-96A5-AC44-AA1E-9959BC1C511D}" type="parTrans" cxnId="{270C4635-994A-FA40-B0DE-457EBEA4899E}">
      <dgm:prSet/>
      <dgm:spPr/>
      <dgm:t>
        <a:bodyPr/>
        <a:lstStyle/>
        <a:p>
          <a:endParaRPr lang="en-US"/>
        </a:p>
      </dgm:t>
    </dgm:pt>
    <dgm:pt modelId="{D88750C9-D4B8-E944-A706-C74AE36E978C}" type="sibTrans" cxnId="{270C4635-994A-FA40-B0DE-457EBEA4899E}">
      <dgm:prSet/>
      <dgm:spPr/>
      <dgm:t>
        <a:bodyPr/>
        <a:lstStyle/>
        <a:p>
          <a:endParaRPr lang="en-US"/>
        </a:p>
      </dgm:t>
    </dgm:pt>
    <dgm:pt modelId="{DB02D2EE-8002-834F-8EF2-3783D2D1FF4D}">
      <dgm:prSet custT="1"/>
      <dgm:spPr/>
      <dgm:t>
        <a:bodyPr/>
        <a:lstStyle/>
        <a:p>
          <a:r>
            <a:rPr lang="en-US" sz="2800" dirty="0">
              <a:latin typeface="Garamond" panose="02020404030301010803" pitchFamily="18" charset="0"/>
            </a:rPr>
            <a:t>Weight predictors</a:t>
          </a:r>
        </a:p>
      </dgm:t>
    </dgm:pt>
    <dgm:pt modelId="{0A7F3D26-B970-694E-BCEB-E4F0539AE4B0}" type="parTrans" cxnId="{8E54F077-2C06-9A4C-9ED5-1B938CA01A41}">
      <dgm:prSet/>
      <dgm:spPr/>
      <dgm:t>
        <a:bodyPr/>
        <a:lstStyle/>
        <a:p>
          <a:endParaRPr lang="en-US"/>
        </a:p>
      </dgm:t>
    </dgm:pt>
    <dgm:pt modelId="{5DA7104C-5412-A149-8620-4C2D969DCF11}" type="sibTrans" cxnId="{8E54F077-2C06-9A4C-9ED5-1B938CA01A41}">
      <dgm:prSet/>
      <dgm:spPr/>
      <dgm:t>
        <a:bodyPr/>
        <a:lstStyle/>
        <a:p>
          <a:endParaRPr lang="en-US"/>
        </a:p>
      </dgm:t>
    </dgm:pt>
    <dgm:pt modelId="{5B0CC11A-F747-9E43-A029-1EAA2D05A9A7}">
      <dgm:prSet custT="1"/>
      <dgm:spPr/>
      <dgm:t>
        <a:bodyPr/>
        <a:lstStyle/>
        <a:p>
          <a:r>
            <a:rPr lang="en-US" sz="2800" dirty="0">
              <a:latin typeface="Garamond" panose="02020404030301010803" pitchFamily="18" charset="0"/>
            </a:rPr>
            <a:t>Calculate weighted average (ranking)</a:t>
          </a:r>
        </a:p>
      </dgm:t>
    </dgm:pt>
    <dgm:pt modelId="{56FEC5FF-CA70-234D-ABA1-7236D4ECCB1C}" type="parTrans" cxnId="{40B0B244-0903-AE41-A042-451DA69B4579}">
      <dgm:prSet/>
      <dgm:spPr/>
      <dgm:t>
        <a:bodyPr/>
        <a:lstStyle/>
        <a:p>
          <a:endParaRPr lang="en-US"/>
        </a:p>
      </dgm:t>
    </dgm:pt>
    <dgm:pt modelId="{1FFE3039-86CF-CA46-8723-FE16D9CBF944}" type="sibTrans" cxnId="{40B0B244-0903-AE41-A042-451DA69B4579}">
      <dgm:prSet/>
      <dgm:spPr/>
      <dgm:t>
        <a:bodyPr/>
        <a:lstStyle/>
        <a:p>
          <a:endParaRPr lang="en-US"/>
        </a:p>
      </dgm:t>
    </dgm:pt>
    <dgm:pt modelId="{97A09E50-90D3-DA4C-860D-F3AF29FCD915}">
      <dgm:prSet phldrT="[Text]" custT="1"/>
      <dgm:spPr/>
      <dgm:t>
        <a:bodyPr/>
        <a:lstStyle/>
        <a:p>
          <a:r>
            <a:rPr lang="en-US" sz="2800" dirty="0">
              <a:latin typeface="Garamond" panose="02020404030301010803" pitchFamily="18" charset="0"/>
            </a:rPr>
            <a:t>Split data by outcome</a:t>
          </a:r>
        </a:p>
      </dgm:t>
    </dgm:pt>
    <dgm:pt modelId="{37E86DAB-BA76-4D49-A9FB-F539E9CBEEBB}" type="parTrans" cxnId="{141BCCAB-3C69-B34A-824F-B72E3E9EED91}">
      <dgm:prSet/>
      <dgm:spPr/>
      <dgm:t>
        <a:bodyPr/>
        <a:lstStyle/>
        <a:p>
          <a:endParaRPr lang="en-US"/>
        </a:p>
      </dgm:t>
    </dgm:pt>
    <dgm:pt modelId="{0A46BAD2-AE6A-6347-AAA9-F7CB7DB5B9B2}" type="sibTrans" cxnId="{141BCCAB-3C69-B34A-824F-B72E3E9EED91}">
      <dgm:prSet/>
      <dgm:spPr/>
      <dgm:t>
        <a:bodyPr/>
        <a:lstStyle/>
        <a:p>
          <a:endParaRPr lang="en-US"/>
        </a:p>
      </dgm:t>
    </dgm:pt>
    <dgm:pt modelId="{092D9104-DA09-9947-BCBF-994434FFE990}" type="pres">
      <dgm:prSet presAssocID="{B8888C68-9A5B-6642-8279-2D47868F3041}" presName="hierChild1" presStyleCnt="0">
        <dgm:presLayoutVars>
          <dgm:orgChart val="1"/>
          <dgm:chPref val="1"/>
          <dgm:dir/>
          <dgm:animOne val="branch"/>
          <dgm:animLvl val="lvl"/>
          <dgm:resizeHandles/>
        </dgm:presLayoutVars>
      </dgm:prSet>
      <dgm:spPr/>
    </dgm:pt>
    <dgm:pt modelId="{155C4BC8-7AA3-0346-B1A1-A915C6E7D2FF}" type="pres">
      <dgm:prSet presAssocID="{AE8237AE-88FF-8E4B-B128-3663283BADBF}" presName="hierRoot1" presStyleCnt="0">
        <dgm:presLayoutVars>
          <dgm:hierBranch val="init"/>
        </dgm:presLayoutVars>
      </dgm:prSet>
      <dgm:spPr/>
    </dgm:pt>
    <dgm:pt modelId="{FBD065E6-C1E6-034F-8A7F-C9FCCE484DAD}" type="pres">
      <dgm:prSet presAssocID="{AE8237AE-88FF-8E4B-B128-3663283BADBF}" presName="rootComposite1" presStyleCnt="0"/>
      <dgm:spPr/>
    </dgm:pt>
    <dgm:pt modelId="{8C4EF740-7C9F-954B-B84D-1BBA678BDEC2}" type="pres">
      <dgm:prSet presAssocID="{AE8237AE-88FF-8E4B-B128-3663283BADBF}" presName="rootText1" presStyleLbl="node0" presStyleIdx="0" presStyleCnt="1">
        <dgm:presLayoutVars>
          <dgm:chPref val="3"/>
        </dgm:presLayoutVars>
      </dgm:prSet>
      <dgm:spPr/>
    </dgm:pt>
    <dgm:pt modelId="{01E39805-E350-544E-954B-1702CE70F905}" type="pres">
      <dgm:prSet presAssocID="{AE8237AE-88FF-8E4B-B128-3663283BADBF}" presName="rootConnector1" presStyleLbl="node1" presStyleIdx="0" presStyleCnt="0"/>
      <dgm:spPr/>
    </dgm:pt>
    <dgm:pt modelId="{634B4277-0471-9F41-B7A8-882E046EBC42}" type="pres">
      <dgm:prSet presAssocID="{AE8237AE-88FF-8E4B-B128-3663283BADBF}" presName="hierChild2" presStyleCnt="0"/>
      <dgm:spPr/>
    </dgm:pt>
    <dgm:pt modelId="{AC644D08-44AF-DF48-8982-A8A6CF7E2A98}" type="pres">
      <dgm:prSet presAssocID="{37E86DAB-BA76-4D49-A9FB-F539E9CBEEBB}" presName="Name64" presStyleLbl="parChTrans1D2" presStyleIdx="0" presStyleCnt="1"/>
      <dgm:spPr/>
    </dgm:pt>
    <dgm:pt modelId="{BE04A8E0-9A0C-2645-B489-D75FBCCD52A0}" type="pres">
      <dgm:prSet presAssocID="{97A09E50-90D3-DA4C-860D-F3AF29FCD915}" presName="hierRoot2" presStyleCnt="0">
        <dgm:presLayoutVars>
          <dgm:hierBranch val="init"/>
        </dgm:presLayoutVars>
      </dgm:prSet>
      <dgm:spPr/>
    </dgm:pt>
    <dgm:pt modelId="{178067A9-13B4-AF4E-B4DC-707420C8A6C8}" type="pres">
      <dgm:prSet presAssocID="{97A09E50-90D3-DA4C-860D-F3AF29FCD915}" presName="rootComposite" presStyleCnt="0"/>
      <dgm:spPr/>
    </dgm:pt>
    <dgm:pt modelId="{FB36598A-C0B2-824A-86C9-98989A16A292}" type="pres">
      <dgm:prSet presAssocID="{97A09E50-90D3-DA4C-860D-F3AF29FCD915}" presName="rootText" presStyleLbl="node2" presStyleIdx="0" presStyleCnt="1" custScaleX="104704">
        <dgm:presLayoutVars>
          <dgm:chPref val="3"/>
        </dgm:presLayoutVars>
      </dgm:prSet>
      <dgm:spPr/>
    </dgm:pt>
    <dgm:pt modelId="{460E944C-B10E-6B40-8EA0-489E93A5A7F5}" type="pres">
      <dgm:prSet presAssocID="{97A09E50-90D3-DA4C-860D-F3AF29FCD915}" presName="rootConnector" presStyleLbl="node2" presStyleIdx="0" presStyleCnt="1"/>
      <dgm:spPr/>
    </dgm:pt>
    <dgm:pt modelId="{AF0EC2F5-FF9C-1946-9CCC-F600C49854A3}" type="pres">
      <dgm:prSet presAssocID="{97A09E50-90D3-DA4C-860D-F3AF29FCD915}" presName="hierChild4" presStyleCnt="0"/>
      <dgm:spPr/>
    </dgm:pt>
    <dgm:pt modelId="{8DB98CB5-8A00-A245-B18E-AEAC200C1440}" type="pres">
      <dgm:prSet presAssocID="{AC66CCBF-C22E-0E46-8BB0-D35D61C668B3}" presName="Name64" presStyleLbl="parChTrans1D3" presStyleIdx="0" presStyleCnt="3"/>
      <dgm:spPr/>
    </dgm:pt>
    <dgm:pt modelId="{F67A9EDA-CD6A-F340-A815-669CB837F0F7}" type="pres">
      <dgm:prSet presAssocID="{95535B00-CD86-BE4C-ABBB-86A03D3A8CAD}" presName="hierRoot2" presStyleCnt="0">
        <dgm:presLayoutVars>
          <dgm:hierBranch val="init"/>
        </dgm:presLayoutVars>
      </dgm:prSet>
      <dgm:spPr/>
    </dgm:pt>
    <dgm:pt modelId="{A51F2D39-39A1-F842-A76D-89DCD88B3AE5}" type="pres">
      <dgm:prSet presAssocID="{95535B00-CD86-BE4C-ABBB-86A03D3A8CAD}" presName="rootComposite" presStyleCnt="0"/>
      <dgm:spPr/>
    </dgm:pt>
    <dgm:pt modelId="{55D6318B-C2C6-784D-9D49-6A6E56007ECA}" type="pres">
      <dgm:prSet presAssocID="{95535B00-CD86-BE4C-ABBB-86A03D3A8CAD}" presName="rootText" presStyleLbl="node3" presStyleIdx="0" presStyleCnt="3">
        <dgm:presLayoutVars>
          <dgm:chPref val="3"/>
        </dgm:presLayoutVars>
      </dgm:prSet>
      <dgm:spPr/>
    </dgm:pt>
    <dgm:pt modelId="{092639EA-09BD-3444-89F2-61415EB0C441}" type="pres">
      <dgm:prSet presAssocID="{95535B00-CD86-BE4C-ABBB-86A03D3A8CAD}" presName="rootConnector" presStyleLbl="node3" presStyleIdx="0" presStyleCnt="3"/>
      <dgm:spPr/>
    </dgm:pt>
    <dgm:pt modelId="{2A8F5632-7EC8-C24E-A578-00E1C0B6D052}" type="pres">
      <dgm:prSet presAssocID="{95535B00-CD86-BE4C-ABBB-86A03D3A8CAD}" presName="hierChild4" presStyleCnt="0"/>
      <dgm:spPr/>
    </dgm:pt>
    <dgm:pt modelId="{C1251D06-CA72-6045-A0DE-627DCA4C56F7}" type="pres">
      <dgm:prSet presAssocID="{95535B00-CD86-BE4C-ABBB-86A03D3A8CAD}" presName="hierChild5" presStyleCnt="0"/>
      <dgm:spPr/>
    </dgm:pt>
    <dgm:pt modelId="{D0E7461B-BED6-7C47-8B7A-3709A2B2D44B}" type="pres">
      <dgm:prSet presAssocID="{61282D57-5918-BE48-A314-741780D45911}" presName="Name64" presStyleLbl="parChTrans1D3" presStyleIdx="1" presStyleCnt="3"/>
      <dgm:spPr/>
    </dgm:pt>
    <dgm:pt modelId="{0A566CC4-D0BA-4B4F-94CA-5D330F502B4C}" type="pres">
      <dgm:prSet presAssocID="{87F90705-D6E4-3E4B-AD01-F433B7D92C1C}" presName="hierRoot2" presStyleCnt="0">
        <dgm:presLayoutVars>
          <dgm:hierBranch val="init"/>
        </dgm:presLayoutVars>
      </dgm:prSet>
      <dgm:spPr/>
    </dgm:pt>
    <dgm:pt modelId="{EA4BA110-7B25-0F45-BB03-1A6E9A877320}" type="pres">
      <dgm:prSet presAssocID="{87F90705-D6E4-3E4B-AD01-F433B7D92C1C}" presName="rootComposite" presStyleCnt="0"/>
      <dgm:spPr/>
    </dgm:pt>
    <dgm:pt modelId="{7BE0BB93-93D8-4247-98E0-981C1317DE35}" type="pres">
      <dgm:prSet presAssocID="{87F90705-D6E4-3E4B-AD01-F433B7D92C1C}" presName="rootText" presStyleLbl="node3" presStyleIdx="1" presStyleCnt="3">
        <dgm:presLayoutVars>
          <dgm:chPref val="3"/>
        </dgm:presLayoutVars>
      </dgm:prSet>
      <dgm:spPr/>
    </dgm:pt>
    <dgm:pt modelId="{6C4953FB-68EA-0A47-8CB9-77D1D393DB25}" type="pres">
      <dgm:prSet presAssocID="{87F90705-D6E4-3E4B-AD01-F433B7D92C1C}" presName="rootConnector" presStyleLbl="node3" presStyleIdx="1" presStyleCnt="3"/>
      <dgm:spPr/>
    </dgm:pt>
    <dgm:pt modelId="{4B3AA19F-F5D8-904E-B20E-CDEBDC4F1A98}" type="pres">
      <dgm:prSet presAssocID="{87F90705-D6E4-3E4B-AD01-F433B7D92C1C}" presName="hierChild4" presStyleCnt="0"/>
      <dgm:spPr/>
    </dgm:pt>
    <dgm:pt modelId="{1EB0A880-7ADF-B946-9A2B-5059BAE8F259}" type="pres">
      <dgm:prSet presAssocID="{8B274CAF-3D55-F44D-B89F-6588E3EE589E}" presName="Name64" presStyleLbl="parChTrans1D4" presStyleIdx="0" presStyleCnt="6"/>
      <dgm:spPr/>
    </dgm:pt>
    <dgm:pt modelId="{1FED2A4D-739A-B241-B9F3-D9E8BB1A6B46}" type="pres">
      <dgm:prSet presAssocID="{783652AA-2220-BE42-9584-D33811F20C13}" presName="hierRoot2" presStyleCnt="0">
        <dgm:presLayoutVars>
          <dgm:hierBranch val="init"/>
        </dgm:presLayoutVars>
      </dgm:prSet>
      <dgm:spPr/>
    </dgm:pt>
    <dgm:pt modelId="{588833E9-97A3-7F4F-A343-25FD13F3AD4B}" type="pres">
      <dgm:prSet presAssocID="{783652AA-2220-BE42-9584-D33811F20C13}" presName="rootComposite" presStyleCnt="0"/>
      <dgm:spPr/>
    </dgm:pt>
    <dgm:pt modelId="{F50F4943-DAC5-F346-B30C-C510F82FAD3E}" type="pres">
      <dgm:prSet presAssocID="{783652AA-2220-BE42-9584-D33811F20C13}" presName="rootText" presStyleLbl="node4" presStyleIdx="0" presStyleCnt="6">
        <dgm:presLayoutVars>
          <dgm:chPref val="3"/>
        </dgm:presLayoutVars>
      </dgm:prSet>
      <dgm:spPr/>
    </dgm:pt>
    <dgm:pt modelId="{8F609D26-71F7-B841-8E66-E6F330F37460}" type="pres">
      <dgm:prSet presAssocID="{783652AA-2220-BE42-9584-D33811F20C13}" presName="rootConnector" presStyleLbl="node4" presStyleIdx="0" presStyleCnt="6"/>
      <dgm:spPr/>
    </dgm:pt>
    <dgm:pt modelId="{879C10BD-35E2-A546-9512-5C268C01BA44}" type="pres">
      <dgm:prSet presAssocID="{783652AA-2220-BE42-9584-D33811F20C13}" presName="hierChild4" presStyleCnt="0"/>
      <dgm:spPr/>
    </dgm:pt>
    <dgm:pt modelId="{C1B4E066-7ACC-2F46-A6D5-DB93F3C4A4DE}" type="pres">
      <dgm:prSet presAssocID="{0A7F3D26-B970-694E-BCEB-E4F0539AE4B0}" presName="Name64" presStyleLbl="parChTrans1D4" presStyleIdx="1" presStyleCnt="6"/>
      <dgm:spPr/>
    </dgm:pt>
    <dgm:pt modelId="{C1B2365F-0978-B240-A092-E57A54BD5F2B}" type="pres">
      <dgm:prSet presAssocID="{DB02D2EE-8002-834F-8EF2-3783D2D1FF4D}" presName="hierRoot2" presStyleCnt="0">
        <dgm:presLayoutVars>
          <dgm:hierBranch val="init"/>
        </dgm:presLayoutVars>
      </dgm:prSet>
      <dgm:spPr/>
    </dgm:pt>
    <dgm:pt modelId="{FE2BF16A-A3C7-5443-B229-C9D53A896921}" type="pres">
      <dgm:prSet presAssocID="{DB02D2EE-8002-834F-8EF2-3783D2D1FF4D}" presName="rootComposite" presStyleCnt="0"/>
      <dgm:spPr/>
    </dgm:pt>
    <dgm:pt modelId="{DD07DE2B-C1F0-134A-900C-48924E90F492}" type="pres">
      <dgm:prSet presAssocID="{DB02D2EE-8002-834F-8EF2-3783D2D1FF4D}" presName="rootText" presStyleLbl="node4" presStyleIdx="1" presStyleCnt="6" custScaleY="95150">
        <dgm:presLayoutVars>
          <dgm:chPref val="3"/>
        </dgm:presLayoutVars>
      </dgm:prSet>
      <dgm:spPr/>
    </dgm:pt>
    <dgm:pt modelId="{4CE7820E-4354-CE47-BD16-1546E5ED8E26}" type="pres">
      <dgm:prSet presAssocID="{DB02D2EE-8002-834F-8EF2-3783D2D1FF4D}" presName="rootConnector" presStyleLbl="node4" presStyleIdx="1" presStyleCnt="6"/>
      <dgm:spPr/>
    </dgm:pt>
    <dgm:pt modelId="{0D263EC8-EAB5-5E4F-A75D-2B94776DFCE4}" type="pres">
      <dgm:prSet presAssocID="{DB02D2EE-8002-834F-8EF2-3783D2D1FF4D}" presName="hierChild4" presStyleCnt="0"/>
      <dgm:spPr/>
    </dgm:pt>
    <dgm:pt modelId="{DF54FA79-98F7-F044-A8C6-E19DC1E89BC8}" type="pres">
      <dgm:prSet presAssocID="{56FEC5FF-CA70-234D-ABA1-7236D4ECCB1C}" presName="Name64" presStyleLbl="parChTrans1D4" presStyleIdx="2" presStyleCnt="6"/>
      <dgm:spPr/>
    </dgm:pt>
    <dgm:pt modelId="{E0B0C1D9-F6C2-AE44-8D46-02C8293DDCF7}" type="pres">
      <dgm:prSet presAssocID="{5B0CC11A-F747-9E43-A029-1EAA2D05A9A7}" presName="hierRoot2" presStyleCnt="0">
        <dgm:presLayoutVars>
          <dgm:hierBranch val="init"/>
        </dgm:presLayoutVars>
      </dgm:prSet>
      <dgm:spPr/>
    </dgm:pt>
    <dgm:pt modelId="{814BB737-8221-9C4D-BC4F-D6C9DD825025}" type="pres">
      <dgm:prSet presAssocID="{5B0CC11A-F747-9E43-A029-1EAA2D05A9A7}" presName="rootComposite" presStyleCnt="0"/>
      <dgm:spPr/>
    </dgm:pt>
    <dgm:pt modelId="{9DED8AE0-ECB6-1D49-A012-15F1FCAEBB56}" type="pres">
      <dgm:prSet presAssocID="{5B0CC11A-F747-9E43-A029-1EAA2D05A9A7}" presName="rootText" presStyleLbl="node4" presStyleIdx="2" presStyleCnt="6">
        <dgm:presLayoutVars>
          <dgm:chPref val="3"/>
        </dgm:presLayoutVars>
      </dgm:prSet>
      <dgm:spPr/>
    </dgm:pt>
    <dgm:pt modelId="{AEA5C123-73D5-D048-9C13-B9A4971A0EDD}" type="pres">
      <dgm:prSet presAssocID="{5B0CC11A-F747-9E43-A029-1EAA2D05A9A7}" presName="rootConnector" presStyleLbl="node4" presStyleIdx="2" presStyleCnt="6"/>
      <dgm:spPr/>
    </dgm:pt>
    <dgm:pt modelId="{C14846EC-FD96-1249-A19C-1CBFACC65171}" type="pres">
      <dgm:prSet presAssocID="{5B0CC11A-F747-9E43-A029-1EAA2D05A9A7}" presName="hierChild4" presStyleCnt="0"/>
      <dgm:spPr/>
    </dgm:pt>
    <dgm:pt modelId="{8A1E6DE5-B725-8B4E-B458-372C2677238D}" type="pres">
      <dgm:prSet presAssocID="{5B0CC11A-F747-9E43-A029-1EAA2D05A9A7}" presName="hierChild5" presStyleCnt="0"/>
      <dgm:spPr/>
    </dgm:pt>
    <dgm:pt modelId="{6DF86AC5-20A4-2D44-9A0B-E2A08B145369}" type="pres">
      <dgm:prSet presAssocID="{DB02D2EE-8002-834F-8EF2-3783D2D1FF4D}" presName="hierChild5" presStyleCnt="0"/>
      <dgm:spPr/>
    </dgm:pt>
    <dgm:pt modelId="{1AC6850E-9064-BB4D-ACFE-C8AE2E9750FB}" type="pres">
      <dgm:prSet presAssocID="{783652AA-2220-BE42-9584-D33811F20C13}" presName="hierChild5" presStyleCnt="0"/>
      <dgm:spPr/>
    </dgm:pt>
    <dgm:pt modelId="{14C1AE0C-2A3C-E145-8811-A0D85A00BBFE}" type="pres">
      <dgm:prSet presAssocID="{87F90705-D6E4-3E4B-AD01-F433B7D92C1C}" presName="hierChild5" presStyleCnt="0"/>
      <dgm:spPr/>
    </dgm:pt>
    <dgm:pt modelId="{E997D5BC-EB9A-3941-B38A-D1B5A9C36E59}" type="pres">
      <dgm:prSet presAssocID="{4F1CE695-99B7-3C4B-AAF8-09A548D751A1}" presName="Name64" presStyleLbl="parChTrans1D3" presStyleIdx="2" presStyleCnt="3"/>
      <dgm:spPr/>
    </dgm:pt>
    <dgm:pt modelId="{643B3BCA-FEF2-C54B-A11C-782FA4766744}" type="pres">
      <dgm:prSet presAssocID="{E4682763-F3B2-5A47-8E2A-59AC12403C24}" presName="hierRoot2" presStyleCnt="0">
        <dgm:presLayoutVars>
          <dgm:hierBranch val="init"/>
        </dgm:presLayoutVars>
      </dgm:prSet>
      <dgm:spPr/>
    </dgm:pt>
    <dgm:pt modelId="{B4CA36E7-728E-3C43-AF01-E8A045F04980}" type="pres">
      <dgm:prSet presAssocID="{E4682763-F3B2-5A47-8E2A-59AC12403C24}" presName="rootComposite" presStyleCnt="0"/>
      <dgm:spPr/>
    </dgm:pt>
    <dgm:pt modelId="{7C32C85A-2CED-314F-9F8A-D757C0886185}" type="pres">
      <dgm:prSet presAssocID="{E4682763-F3B2-5A47-8E2A-59AC12403C24}" presName="rootText" presStyleLbl="node3" presStyleIdx="2" presStyleCnt="3">
        <dgm:presLayoutVars>
          <dgm:chPref val="3"/>
        </dgm:presLayoutVars>
      </dgm:prSet>
      <dgm:spPr/>
    </dgm:pt>
    <dgm:pt modelId="{2F097B76-5756-DF41-B809-40C4F317DDBA}" type="pres">
      <dgm:prSet presAssocID="{E4682763-F3B2-5A47-8E2A-59AC12403C24}" presName="rootConnector" presStyleLbl="node3" presStyleIdx="2" presStyleCnt="3"/>
      <dgm:spPr/>
    </dgm:pt>
    <dgm:pt modelId="{0D93526C-F666-8043-B6EE-7C717582EB8F}" type="pres">
      <dgm:prSet presAssocID="{E4682763-F3B2-5A47-8E2A-59AC12403C24}" presName="hierChild4" presStyleCnt="0"/>
      <dgm:spPr/>
    </dgm:pt>
    <dgm:pt modelId="{3F6936EA-BEAD-3343-B7D5-6E1A7EBA86B8}" type="pres">
      <dgm:prSet presAssocID="{0AA0956E-F3E5-3147-8029-FB69670A01A3}" presName="Name64" presStyleLbl="parChTrans1D4" presStyleIdx="3" presStyleCnt="6"/>
      <dgm:spPr/>
    </dgm:pt>
    <dgm:pt modelId="{FE09BA0E-A0EC-7946-A4B0-BB806C962314}" type="pres">
      <dgm:prSet presAssocID="{A8EA9766-749F-1946-B19A-983C1C55CDBD}" presName="hierRoot2" presStyleCnt="0">
        <dgm:presLayoutVars>
          <dgm:hierBranch val="init"/>
        </dgm:presLayoutVars>
      </dgm:prSet>
      <dgm:spPr/>
    </dgm:pt>
    <dgm:pt modelId="{95279825-EDBA-E74B-AB21-1D66E4585285}" type="pres">
      <dgm:prSet presAssocID="{A8EA9766-749F-1946-B19A-983C1C55CDBD}" presName="rootComposite" presStyleCnt="0"/>
      <dgm:spPr/>
    </dgm:pt>
    <dgm:pt modelId="{03144F22-6E3D-2F47-B8B2-EF19822373C4}" type="pres">
      <dgm:prSet presAssocID="{A8EA9766-749F-1946-B19A-983C1C55CDBD}" presName="rootText" presStyleLbl="node4" presStyleIdx="3" presStyleCnt="6">
        <dgm:presLayoutVars>
          <dgm:chPref val="3"/>
        </dgm:presLayoutVars>
      </dgm:prSet>
      <dgm:spPr/>
    </dgm:pt>
    <dgm:pt modelId="{706EC3E4-8EA9-D949-8D9B-44536F7FE1E0}" type="pres">
      <dgm:prSet presAssocID="{A8EA9766-749F-1946-B19A-983C1C55CDBD}" presName="rootConnector" presStyleLbl="node4" presStyleIdx="3" presStyleCnt="6"/>
      <dgm:spPr/>
    </dgm:pt>
    <dgm:pt modelId="{1A91EFF4-F53F-8640-AD2D-D35543F38480}" type="pres">
      <dgm:prSet presAssocID="{A8EA9766-749F-1946-B19A-983C1C55CDBD}" presName="hierChild4" presStyleCnt="0"/>
      <dgm:spPr/>
    </dgm:pt>
    <dgm:pt modelId="{9A33189F-C84C-944A-B12E-FE899DEE2421}" type="pres">
      <dgm:prSet presAssocID="{C1DF8212-F242-8C40-A6E7-A523B179C9D4}" presName="Name64" presStyleLbl="parChTrans1D4" presStyleIdx="4" presStyleCnt="6"/>
      <dgm:spPr/>
    </dgm:pt>
    <dgm:pt modelId="{2BBC0504-EDB0-6B4C-8A83-C36C661370DA}" type="pres">
      <dgm:prSet presAssocID="{645BF9FD-C9A1-3847-8C2E-A3D148F25912}" presName="hierRoot2" presStyleCnt="0">
        <dgm:presLayoutVars>
          <dgm:hierBranch val="init"/>
        </dgm:presLayoutVars>
      </dgm:prSet>
      <dgm:spPr/>
    </dgm:pt>
    <dgm:pt modelId="{89C82C29-F928-BD40-97B5-C7F8D9C51412}" type="pres">
      <dgm:prSet presAssocID="{645BF9FD-C9A1-3847-8C2E-A3D148F25912}" presName="rootComposite" presStyleCnt="0"/>
      <dgm:spPr/>
    </dgm:pt>
    <dgm:pt modelId="{423C1177-B0E1-D740-AE0E-3B4A0666DF4E}" type="pres">
      <dgm:prSet presAssocID="{645BF9FD-C9A1-3847-8C2E-A3D148F25912}" presName="rootText" presStyleLbl="node4" presStyleIdx="4" presStyleCnt="6" custScaleY="98442">
        <dgm:presLayoutVars>
          <dgm:chPref val="3"/>
        </dgm:presLayoutVars>
      </dgm:prSet>
      <dgm:spPr/>
    </dgm:pt>
    <dgm:pt modelId="{8826EE57-D0AC-8546-8DAE-3AC0A86816F8}" type="pres">
      <dgm:prSet presAssocID="{645BF9FD-C9A1-3847-8C2E-A3D148F25912}" presName="rootConnector" presStyleLbl="node4" presStyleIdx="4" presStyleCnt="6"/>
      <dgm:spPr/>
    </dgm:pt>
    <dgm:pt modelId="{E076E60B-F452-1645-B456-05B26CA7890F}" type="pres">
      <dgm:prSet presAssocID="{645BF9FD-C9A1-3847-8C2E-A3D148F25912}" presName="hierChild4" presStyleCnt="0"/>
      <dgm:spPr/>
    </dgm:pt>
    <dgm:pt modelId="{C496BAA6-0DD2-ED4B-9949-A3225024120D}" type="pres">
      <dgm:prSet presAssocID="{AA92E40D-96A5-AC44-AA1E-9959BC1C511D}" presName="Name64" presStyleLbl="parChTrans1D4" presStyleIdx="5" presStyleCnt="6"/>
      <dgm:spPr/>
    </dgm:pt>
    <dgm:pt modelId="{309EA7AA-3072-1642-B387-B7331C698065}" type="pres">
      <dgm:prSet presAssocID="{6279F240-D0B4-CC4B-902B-B0682353DD9E}" presName="hierRoot2" presStyleCnt="0">
        <dgm:presLayoutVars>
          <dgm:hierBranch val="init"/>
        </dgm:presLayoutVars>
      </dgm:prSet>
      <dgm:spPr/>
    </dgm:pt>
    <dgm:pt modelId="{2FE79255-0B49-044C-BA2D-90563A76F7C5}" type="pres">
      <dgm:prSet presAssocID="{6279F240-D0B4-CC4B-902B-B0682353DD9E}" presName="rootComposite" presStyleCnt="0"/>
      <dgm:spPr/>
    </dgm:pt>
    <dgm:pt modelId="{7D1710FC-A4F2-F744-A3B1-DA9A7EF995D6}" type="pres">
      <dgm:prSet presAssocID="{6279F240-D0B4-CC4B-902B-B0682353DD9E}" presName="rootText" presStyleLbl="node4" presStyleIdx="5" presStyleCnt="6">
        <dgm:presLayoutVars>
          <dgm:chPref val="3"/>
        </dgm:presLayoutVars>
      </dgm:prSet>
      <dgm:spPr/>
    </dgm:pt>
    <dgm:pt modelId="{FA5A5D63-7963-5D4E-AF03-D9EAC58A74C6}" type="pres">
      <dgm:prSet presAssocID="{6279F240-D0B4-CC4B-902B-B0682353DD9E}" presName="rootConnector" presStyleLbl="node4" presStyleIdx="5" presStyleCnt="6"/>
      <dgm:spPr/>
    </dgm:pt>
    <dgm:pt modelId="{AFF987D5-8379-DD4B-AEB5-6557BFB13004}" type="pres">
      <dgm:prSet presAssocID="{6279F240-D0B4-CC4B-902B-B0682353DD9E}" presName="hierChild4" presStyleCnt="0"/>
      <dgm:spPr/>
    </dgm:pt>
    <dgm:pt modelId="{A77C65F9-7432-EF4B-BF21-9259D8EABFBE}" type="pres">
      <dgm:prSet presAssocID="{6279F240-D0B4-CC4B-902B-B0682353DD9E}" presName="hierChild5" presStyleCnt="0"/>
      <dgm:spPr/>
    </dgm:pt>
    <dgm:pt modelId="{90B0A25A-14EF-BA47-B4FD-2E650163FFE0}" type="pres">
      <dgm:prSet presAssocID="{645BF9FD-C9A1-3847-8C2E-A3D148F25912}" presName="hierChild5" presStyleCnt="0"/>
      <dgm:spPr/>
    </dgm:pt>
    <dgm:pt modelId="{938FC8F8-3B06-284A-9827-5536C3EAA79E}" type="pres">
      <dgm:prSet presAssocID="{A8EA9766-749F-1946-B19A-983C1C55CDBD}" presName="hierChild5" presStyleCnt="0"/>
      <dgm:spPr/>
    </dgm:pt>
    <dgm:pt modelId="{401CF071-7692-8146-93F9-13CBF61531EA}" type="pres">
      <dgm:prSet presAssocID="{E4682763-F3B2-5A47-8E2A-59AC12403C24}" presName="hierChild5" presStyleCnt="0"/>
      <dgm:spPr/>
    </dgm:pt>
    <dgm:pt modelId="{AC73AC8E-8A04-F04C-8D0B-B471B822F12A}" type="pres">
      <dgm:prSet presAssocID="{97A09E50-90D3-DA4C-860D-F3AF29FCD915}" presName="hierChild5" presStyleCnt="0"/>
      <dgm:spPr/>
    </dgm:pt>
    <dgm:pt modelId="{0005BCE8-A181-4941-B830-E8A11341589F}" type="pres">
      <dgm:prSet presAssocID="{AE8237AE-88FF-8E4B-B128-3663283BADBF}" presName="hierChild3" presStyleCnt="0"/>
      <dgm:spPr/>
    </dgm:pt>
  </dgm:ptLst>
  <dgm:cxnLst>
    <dgm:cxn modelId="{5B422F01-297B-9A42-9EAC-84E7D8675767}" type="presOf" srcId="{C1DF8212-F242-8C40-A6E7-A523B179C9D4}" destId="{9A33189F-C84C-944A-B12E-FE899DEE2421}" srcOrd="0" destOrd="0" presId="urn:microsoft.com/office/officeart/2009/3/layout/HorizontalOrganizationChart"/>
    <dgm:cxn modelId="{FDF0D501-E9A5-2447-B432-70E60E83411C}" type="presOf" srcId="{5B0CC11A-F747-9E43-A029-1EAA2D05A9A7}" destId="{9DED8AE0-ECB6-1D49-A012-15F1FCAEBB56}" srcOrd="0" destOrd="0" presId="urn:microsoft.com/office/officeart/2009/3/layout/HorizontalOrganizationChart"/>
    <dgm:cxn modelId="{DE1C8C03-A4E4-8D4C-BECD-0B8B74EA8B53}" srcId="{A8EA9766-749F-1946-B19A-983C1C55CDBD}" destId="{645BF9FD-C9A1-3847-8C2E-A3D148F25912}" srcOrd="0" destOrd="0" parTransId="{C1DF8212-F242-8C40-A6E7-A523B179C9D4}" sibTransId="{B5FB37E9-B1C1-7642-912F-CFD9AC32FEFE}"/>
    <dgm:cxn modelId="{554FF107-E4D1-BF4D-88FD-925CFA3E6689}" srcId="{E4682763-F3B2-5A47-8E2A-59AC12403C24}" destId="{A8EA9766-749F-1946-B19A-983C1C55CDBD}" srcOrd="0" destOrd="0" parTransId="{0AA0956E-F3E5-3147-8029-FB69670A01A3}" sibTransId="{A64B9D32-E324-8A4F-AB98-8D6574CC4F08}"/>
    <dgm:cxn modelId="{BF5FA50A-DC23-804E-876B-3F83562B175B}" type="presOf" srcId="{61282D57-5918-BE48-A314-741780D45911}" destId="{D0E7461B-BED6-7C47-8B7A-3709A2B2D44B}" srcOrd="0" destOrd="0" presId="urn:microsoft.com/office/officeart/2009/3/layout/HorizontalOrganizationChart"/>
    <dgm:cxn modelId="{D62AE210-2CD2-8D44-8894-D26416CDEC4D}" type="presOf" srcId="{A8EA9766-749F-1946-B19A-983C1C55CDBD}" destId="{03144F22-6E3D-2F47-B8B2-EF19822373C4}" srcOrd="0" destOrd="0" presId="urn:microsoft.com/office/officeart/2009/3/layout/HorizontalOrganizationChart"/>
    <dgm:cxn modelId="{7F6A8B1C-7A98-F641-9519-F9875080B376}" type="presOf" srcId="{0A7F3D26-B970-694E-BCEB-E4F0539AE4B0}" destId="{C1B4E066-7ACC-2F46-A6D5-DB93F3C4A4DE}" srcOrd="0" destOrd="0" presId="urn:microsoft.com/office/officeart/2009/3/layout/HorizontalOrganizationChart"/>
    <dgm:cxn modelId="{163CF622-6259-AD42-B3A7-C822F4B15222}" type="presOf" srcId="{E4682763-F3B2-5A47-8E2A-59AC12403C24}" destId="{2F097B76-5756-DF41-B809-40C4F317DDBA}" srcOrd="1" destOrd="0" presId="urn:microsoft.com/office/officeart/2009/3/layout/HorizontalOrganizationChart"/>
    <dgm:cxn modelId="{BE4D6E2D-885E-7444-952C-CA11738803D6}" type="presOf" srcId="{783652AA-2220-BE42-9584-D33811F20C13}" destId="{F50F4943-DAC5-F346-B30C-C510F82FAD3E}" srcOrd="0" destOrd="0" presId="urn:microsoft.com/office/officeart/2009/3/layout/HorizontalOrganizationChart"/>
    <dgm:cxn modelId="{2781B032-2EFC-B947-AF0C-4AC44A38DDE5}" type="presOf" srcId="{0AA0956E-F3E5-3147-8029-FB69670A01A3}" destId="{3F6936EA-BEAD-3343-B7D5-6E1A7EBA86B8}" srcOrd="0" destOrd="0" presId="urn:microsoft.com/office/officeart/2009/3/layout/HorizontalOrganizationChart"/>
    <dgm:cxn modelId="{BDA2FB32-9345-8048-8F46-1EBD1A45C429}" srcId="{97A09E50-90D3-DA4C-860D-F3AF29FCD915}" destId="{87F90705-D6E4-3E4B-AD01-F433B7D92C1C}" srcOrd="1" destOrd="0" parTransId="{61282D57-5918-BE48-A314-741780D45911}" sibTransId="{C3CF8339-A28B-4F45-ABB4-3C36BF095E4B}"/>
    <dgm:cxn modelId="{270C4635-994A-FA40-B0DE-457EBEA4899E}" srcId="{645BF9FD-C9A1-3847-8C2E-A3D148F25912}" destId="{6279F240-D0B4-CC4B-902B-B0682353DD9E}" srcOrd="0" destOrd="0" parTransId="{AA92E40D-96A5-AC44-AA1E-9959BC1C511D}" sibTransId="{D88750C9-D4B8-E944-A706-C74AE36E978C}"/>
    <dgm:cxn modelId="{40B0B244-0903-AE41-A042-451DA69B4579}" srcId="{DB02D2EE-8002-834F-8EF2-3783D2D1FF4D}" destId="{5B0CC11A-F747-9E43-A029-1EAA2D05A9A7}" srcOrd="0" destOrd="0" parTransId="{56FEC5FF-CA70-234D-ABA1-7236D4ECCB1C}" sibTransId="{1FFE3039-86CF-CA46-8723-FE16D9CBF944}"/>
    <dgm:cxn modelId="{89EFA645-517D-A34A-AACE-8735FACD7320}" type="presOf" srcId="{DB02D2EE-8002-834F-8EF2-3783D2D1FF4D}" destId="{DD07DE2B-C1F0-134A-900C-48924E90F492}" srcOrd="0" destOrd="0" presId="urn:microsoft.com/office/officeart/2009/3/layout/HorizontalOrganizationChart"/>
    <dgm:cxn modelId="{31B2B948-18BB-1F4E-BA3F-86086ACE11C4}" type="presOf" srcId="{783652AA-2220-BE42-9584-D33811F20C13}" destId="{8F609D26-71F7-B841-8E66-E6F330F37460}" srcOrd="1" destOrd="0" presId="urn:microsoft.com/office/officeart/2009/3/layout/HorizontalOrganizationChart"/>
    <dgm:cxn modelId="{4683FC48-D0A3-0D4F-87CC-DAD7383C02F5}" type="presOf" srcId="{37E86DAB-BA76-4D49-A9FB-F539E9CBEEBB}" destId="{AC644D08-44AF-DF48-8982-A8A6CF7E2A98}" srcOrd="0" destOrd="0" presId="urn:microsoft.com/office/officeart/2009/3/layout/HorizontalOrganizationChart"/>
    <dgm:cxn modelId="{D8383A4A-8FCC-FA45-9E3B-121E1DC7F466}" srcId="{97A09E50-90D3-DA4C-860D-F3AF29FCD915}" destId="{E4682763-F3B2-5A47-8E2A-59AC12403C24}" srcOrd="2" destOrd="0" parTransId="{4F1CE695-99B7-3C4B-AAF8-09A548D751A1}" sibTransId="{8FE8102D-0130-6043-AA2E-AC52C439464F}"/>
    <dgm:cxn modelId="{4FA8144E-15E5-0441-85E1-B46A80D058D6}" type="presOf" srcId="{56FEC5FF-CA70-234D-ABA1-7236D4ECCB1C}" destId="{DF54FA79-98F7-F044-A8C6-E19DC1E89BC8}" srcOrd="0" destOrd="0" presId="urn:microsoft.com/office/officeart/2009/3/layout/HorizontalOrganizationChart"/>
    <dgm:cxn modelId="{555C8F4E-2CC0-7F44-9A20-2CDEB11F1166}" type="presOf" srcId="{95535B00-CD86-BE4C-ABBB-86A03D3A8CAD}" destId="{55D6318B-C2C6-784D-9D49-6A6E56007ECA}" srcOrd="0" destOrd="0" presId="urn:microsoft.com/office/officeart/2009/3/layout/HorizontalOrganizationChart"/>
    <dgm:cxn modelId="{A814E555-7924-E542-A69F-CC2DC5FBA2A2}" type="presOf" srcId="{6279F240-D0B4-CC4B-902B-B0682353DD9E}" destId="{FA5A5D63-7963-5D4E-AF03-D9EAC58A74C6}" srcOrd="1" destOrd="0" presId="urn:microsoft.com/office/officeart/2009/3/layout/HorizontalOrganizationChart"/>
    <dgm:cxn modelId="{B8CE236C-C59D-5943-952C-F1DAB106CD4E}" type="presOf" srcId="{B8888C68-9A5B-6642-8279-2D47868F3041}" destId="{092D9104-DA09-9947-BCBF-994434FFE990}" srcOrd="0" destOrd="0" presId="urn:microsoft.com/office/officeart/2009/3/layout/HorizontalOrganizationChart"/>
    <dgm:cxn modelId="{5A52246C-EAC1-F740-A471-050DAEAD492A}" type="presOf" srcId="{AE8237AE-88FF-8E4B-B128-3663283BADBF}" destId="{01E39805-E350-544E-954B-1702CE70F905}" srcOrd="1" destOrd="0" presId="urn:microsoft.com/office/officeart/2009/3/layout/HorizontalOrganizationChart"/>
    <dgm:cxn modelId="{95FB7B6E-7AFB-DA42-8AE5-C30101F3409A}" type="presOf" srcId="{645BF9FD-C9A1-3847-8C2E-A3D148F25912}" destId="{8826EE57-D0AC-8546-8DAE-3AC0A86816F8}" srcOrd="1" destOrd="0" presId="urn:microsoft.com/office/officeart/2009/3/layout/HorizontalOrganizationChart"/>
    <dgm:cxn modelId="{413B8F72-F754-2644-8393-B32EF9F00E02}" type="presOf" srcId="{4F1CE695-99B7-3C4B-AAF8-09A548D751A1}" destId="{E997D5BC-EB9A-3941-B38A-D1B5A9C36E59}" srcOrd="0" destOrd="0" presId="urn:microsoft.com/office/officeart/2009/3/layout/HorizontalOrganizationChart"/>
    <dgm:cxn modelId="{8E54F077-2C06-9A4C-9ED5-1B938CA01A41}" srcId="{783652AA-2220-BE42-9584-D33811F20C13}" destId="{DB02D2EE-8002-834F-8EF2-3783D2D1FF4D}" srcOrd="0" destOrd="0" parTransId="{0A7F3D26-B970-694E-BCEB-E4F0539AE4B0}" sibTransId="{5DA7104C-5412-A149-8620-4C2D969DCF11}"/>
    <dgm:cxn modelId="{C908F67B-87A8-8F44-8413-C0947544C405}" type="presOf" srcId="{5B0CC11A-F747-9E43-A029-1EAA2D05A9A7}" destId="{AEA5C123-73D5-D048-9C13-B9A4971A0EDD}" srcOrd="1" destOrd="0" presId="urn:microsoft.com/office/officeart/2009/3/layout/HorizontalOrganizationChart"/>
    <dgm:cxn modelId="{EBCE638E-5596-9245-B655-711F52BEFCC6}" type="presOf" srcId="{AE8237AE-88FF-8E4B-B128-3663283BADBF}" destId="{8C4EF740-7C9F-954B-B84D-1BBA678BDEC2}" srcOrd="0" destOrd="0" presId="urn:microsoft.com/office/officeart/2009/3/layout/HorizontalOrganizationChart"/>
    <dgm:cxn modelId="{96F60791-824E-674D-8A50-AE625335027F}" srcId="{B8888C68-9A5B-6642-8279-2D47868F3041}" destId="{AE8237AE-88FF-8E4B-B128-3663283BADBF}" srcOrd="0" destOrd="0" parTransId="{32501A32-604F-A549-BCAD-1370E8DE7205}" sibTransId="{42A41B78-9DE6-C543-B0E5-9823C7584A89}"/>
    <dgm:cxn modelId="{D829A99B-CD53-C945-921A-A5867D8128E5}" type="presOf" srcId="{6279F240-D0B4-CC4B-902B-B0682353DD9E}" destId="{7D1710FC-A4F2-F744-A3B1-DA9A7EF995D6}" srcOrd="0" destOrd="0" presId="urn:microsoft.com/office/officeart/2009/3/layout/HorizontalOrganizationChart"/>
    <dgm:cxn modelId="{CB5035A0-F3D8-804A-8677-E066CBC78990}" type="presOf" srcId="{95535B00-CD86-BE4C-ABBB-86A03D3A8CAD}" destId="{092639EA-09BD-3444-89F2-61415EB0C441}" srcOrd="1" destOrd="0" presId="urn:microsoft.com/office/officeart/2009/3/layout/HorizontalOrganizationChart"/>
    <dgm:cxn modelId="{3DD52FA5-A503-9642-BDB9-35EA0460D19E}" type="presOf" srcId="{AA92E40D-96A5-AC44-AA1E-9959BC1C511D}" destId="{C496BAA6-0DD2-ED4B-9949-A3225024120D}" srcOrd="0" destOrd="0" presId="urn:microsoft.com/office/officeart/2009/3/layout/HorizontalOrganizationChart"/>
    <dgm:cxn modelId="{D68254AB-E099-BA4F-B045-974853E38E23}" type="presOf" srcId="{A8EA9766-749F-1946-B19A-983C1C55CDBD}" destId="{706EC3E4-8EA9-D949-8D9B-44536F7FE1E0}" srcOrd="1" destOrd="0" presId="urn:microsoft.com/office/officeart/2009/3/layout/HorizontalOrganizationChart"/>
    <dgm:cxn modelId="{141BCCAB-3C69-B34A-824F-B72E3E9EED91}" srcId="{AE8237AE-88FF-8E4B-B128-3663283BADBF}" destId="{97A09E50-90D3-DA4C-860D-F3AF29FCD915}" srcOrd="0" destOrd="0" parTransId="{37E86DAB-BA76-4D49-A9FB-F539E9CBEEBB}" sibTransId="{0A46BAD2-AE6A-6347-AAA9-F7CB7DB5B9B2}"/>
    <dgm:cxn modelId="{BD706BAE-03B9-8842-81AD-1DF02708D2FB}" type="presOf" srcId="{645BF9FD-C9A1-3847-8C2E-A3D148F25912}" destId="{423C1177-B0E1-D740-AE0E-3B4A0666DF4E}" srcOrd="0" destOrd="0" presId="urn:microsoft.com/office/officeart/2009/3/layout/HorizontalOrganizationChart"/>
    <dgm:cxn modelId="{CA25D5B0-E65C-FB4D-BC38-DE1B892BF3A4}" type="presOf" srcId="{87F90705-D6E4-3E4B-AD01-F433B7D92C1C}" destId="{6C4953FB-68EA-0A47-8CB9-77D1D393DB25}" srcOrd="1" destOrd="0" presId="urn:microsoft.com/office/officeart/2009/3/layout/HorizontalOrganizationChart"/>
    <dgm:cxn modelId="{0FA5AFB1-B720-D745-BEBC-260E5EFE4796}" type="presOf" srcId="{AC66CCBF-C22E-0E46-8BB0-D35D61C668B3}" destId="{8DB98CB5-8A00-A245-B18E-AEAC200C1440}" srcOrd="0" destOrd="0" presId="urn:microsoft.com/office/officeart/2009/3/layout/HorizontalOrganizationChart"/>
    <dgm:cxn modelId="{17C614C2-E8C1-8F4F-A99D-59942329EDDE}" type="presOf" srcId="{87F90705-D6E4-3E4B-AD01-F433B7D92C1C}" destId="{7BE0BB93-93D8-4247-98E0-981C1317DE35}" srcOrd="0" destOrd="0" presId="urn:microsoft.com/office/officeart/2009/3/layout/HorizontalOrganizationChart"/>
    <dgm:cxn modelId="{1351F9C2-D6F9-CA49-B2A5-10561600EABA}" srcId="{87F90705-D6E4-3E4B-AD01-F433B7D92C1C}" destId="{783652AA-2220-BE42-9584-D33811F20C13}" srcOrd="0" destOrd="0" parTransId="{8B274CAF-3D55-F44D-B89F-6588E3EE589E}" sibTransId="{61D918D0-C94A-DA49-8C04-64E8297B621E}"/>
    <dgm:cxn modelId="{5CC30ED5-7720-3D4E-B5F8-924EEFEF6C09}" type="presOf" srcId="{DB02D2EE-8002-834F-8EF2-3783D2D1FF4D}" destId="{4CE7820E-4354-CE47-BD16-1546E5ED8E26}" srcOrd="1" destOrd="0" presId="urn:microsoft.com/office/officeart/2009/3/layout/HorizontalOrganizationChart"/>
    <dgm:cxn modelId="{AD00E1D8-0B0A-AA4A-BA2C-4B89B43264B1}" type="presOf" srcId="{97A09E50-90D3-DA4C-860D-F3AF29FCD915}" destId="{FB36598A-C0B2-824A-86C9-98989A16A292}" srcOrd="0" destOrd="0" presId="urn:microsoft.com/office/officeart/2009/3/layout/HorizontalOrganizationChart"/>
    <dgm:cxn modelId="{19DD6CE7-374E-DA41-9F98-99B28E3B21AC}" type="presOf" srcId="{8B274CAF-3D55-F44D-B89F-6588E3EE589E}" destId="{1EB0A880-7ADF-B946-9A2B-5059BAE8F259}" srcOrd="0" destOrd="0" presId="urn:microsoft.com/office/officeart/2009/3/layout/HorizontalOrganizationChart"/>
    <dgm:cxn modelId="{936B6EF6-0C29-434B-81EA-00D9C7D8A76D}" type="presOf" srcId="{E4682763-F3B2-5A47-8E2A-59AC12403C24}" destId="{7C32C85A-2CED-314F-9F8A-D757C0886185}" srcOrd="0" destOrd="0" presId="urn:microsoft.com/office/officeart/2009/3/layout/HorizontalOrganizationChart"/>
    <dgm:cxn modelId="{0B99EEF9-5EC2-124B-BF5E-6B15BB5FA236}" srcId="{97A09E50-90D3-DA4C-860D-F3AF29FCD915}" destId="{95535B00-CD86-BE4C-ABBB-86A03D3A8CAD}" srcOrd="0" destOrd="0" parTransId="{AC66CCBF-C22E-0E46-8BB0-D35D61C668B3}" sibTransId="{C56205C6-6F47-904A-A6C0-0ED7DDA2DFAE}"/>
    <dgm:cxn modelId="{720481FB-CDDD-8D46-B164-C3A7F66047FD}" type="presOf" srcId="{97A09E50-90D3-DA4C-860D-F3AF29FCD915}" destId="{460E944C-B10E-6B40-8EA0-489E93A5A7F5}" srcOrd="1" destOrd="0" presId="urn:microsoft.com/office/officeart/2009/3/layout/HorizontalOrganizationChart"/>
    <dgm:cxn modelId="{A2E17916-55AC-8249-AFEA-4B43181AFE59}" type="presParOf" srcId="{092D9104-DA09-9947-BCBF-994434FFE990}" destId="{155C4BC8-7AA3-0346-B1A1-A915C6E7D2FF}" srcOrd="0" destOrd="0" presId="urn:microsoft.com/office/officeart/2009/3/layout/HorizontalOrganizationChart"/>
    <dgm:cxn modelId="{77C49804-6E22-F342-955C-91F731185A5A}" type="presParOf" srcId="{155C4BC8-7AA3-0346-B1A1-A915C6E7D2FF}" destId="{FBD065E6-C1E6-034F-8A7F-C9FCCE484DAD}" srcOrd="0" destOrd="0" presId="urn:microsoft.com/office/officeart/2009/3/layout/HorizontalOrganizationChart"/>
    <dgm:cxn modelId="{81839E1B-BE9D-3842-8D86-A279C6BC9D47}" type="presParOf" srcId="{FBD065E6-C1E6-034F-8A7F-C9FCCE484DAD}" destId="{8C4EF740-7C9F-954B-B84D-1BBA678BDEC2}" srcOrd="0" destOrd="0" presId="urn:microsoft.com/office/officeart/2009/3/layout/HorizontalOrganizationChart"/>
    <dgm:cxn modelId="{3A19A26C-3E79-B049-AB69-0407ADDF03B3}" type="presParOf" srcId="{FBD065E6-C1E6-034F-8A7F-C9FCCE484DAD}" destId="{01E39805-E350-544E-954B-1702CE70F905}" srcOrd="1" destOrd="0" presId="urn:microsoft.com/office/officeart/2009/3/layout/HorizontalOrganizationChart"/>
    <dgm:cxn modelId="{B4D233AE-5BF7-994C-A799-1A9238D8B74C}" type="presParOf" srcId="{155C4BC8-7AA3-0346-B1A1-A915C6E7D2FF}" destId="{634B4277-0471-9F41-B7A8-882E046EBC42}" srcOrd="1" destOrd="0" presId="urn:microsoft.com/office/officeart/2009/3/layout/HorizontalOrganizationChart"/>
    <dgm:cxn modelId="{5882D982-4DDD-9D4F-ABCD-7C798381813C}" type="presParOf" srcId="{634B4277-0471-9F41-B7A8-882E046EBC42}" destId="{AC644D08-44AF-DF48-8982-A8A6CF7E2A98}" srcOrd="0" destOrd="0" presId="urn:microsoft.com/office/officeart/2009/3/layout/HorizontalOrganizationChart"/>
    <dgm:cxn modelId="{47C5EBBC-A170-CB46-B5A9-B3C68ADF76CB}" type="presParOf" srcId="{634B4277-0471-9F41-B7A8-882E046EBC42}" destId="{BE04A8E0-9A0C-2645-B489-D75FBCCD52A0}" srcOrd="1" destOrd="0" presId="urn:microsoft.com/office/officeart/2009/3/layout/HorizontalOrganizationChart"/>
    <dgm:cxn modelId="{F94EFA75-9C30-274B-8EA6-5D9545422AE4}" type="presParOf" srcId="{BE04A8E0-9A0C-2645-B489-D75FBCCD52A0}" destId="{178067A9-13B4-AF4E-B4DC-707420C8A6C8}" srcOrd="0" destOrd="0" presId="urn:microsoft.com/office/officeart/2009/3/layout/HorizontalOrganizationChart"/>
    <dgm:cxn modelId="{E3364C9D-C97E-1043-A308-16FB8B5A6046}" type="presParOf" srcId="{178067A9-13B4-AF4E-B4DC-707420C8A6C8}" destId="{FB36598A-C0B2-824A-86C9-98989A16A292}" srcOrd="0" destOrd="0" presId="urn:microsoft.com/office/officeart/2009/3/layout/HorizontalOrganizationChart"/>
    <dgm:cxn modelId="{039D5E4F-E827-FE44-929C-7E2CB7A6BFD7}" type="presParOf" srcId="{178067A9-13B4-AF4E-B4DC-707420C8A6C8}" destId="{460E944C-B10E-6B40-8EA0-489E93A5A7F5}" srcOrd="1" destOrd="0" presId="urn:microsoft.com/office/officeart/2009/3/layout/HorizontalOrganizationChart"/>
    <dgm:cxn modelId="{9619BC5D-F86F-8A49-89C6-890B98C876D2}" type="presParOf" srcId="{BE04A8E0-9A0C-2645-B489-D75FBCCD52A0}" destId="{AF0EC2F5-FF9C-1946-9CCC-F600C49854A3}" srcOrd="1" destOrd="0" presId="urn:microsoft.com/office/officeart/2009/3/layout/HorizontalOrganizationChart"/>
    <dgm:cxn modelId="{73016FC7-7957-B54E-9CC4-CDA0C44A0433}" type="presParOf" srcId="{AF0EC2F5-FF9C-1946-9CCC-F600C49854A3}" destId="{8DB98CB5-8A00-A245-B18E-AEAC200C1440}" srcOrd="0" destOrd="0" presId="urn:microsoft.com/office/officeart/2009/3/layout/HorizontalOrganizationChart"/>
    <dgm:cxn modelId="{9AD88B0D-BBB5-9546-AD38-758C90574084}" type="presParOf" srcId="{AF0EC2F5-FF9C-1946-9CCC-F600C49854A3}" destId="{F67A9EDA-CD6A-F340-A815-669CB837F0F7}" srcOrd="1" destOrd="0" presId="urn:microsoft.com/office/officeart/2009/3/layout/HorizontalOrganizationChart"/>
    <dgm:cxn modelId="{743049E1-5AF4-DD4B-BE44-9FCCA5DF9FC8}" type="presParOf" srcId="{F67A9EDA-CD6A-F340-A815-669CB837F0F7}" destId="{A51F2D39-39A1-F842-A76D-89DCD88B3AE5}" srcOrd="0" destOrd="0" presId="urn:microsoft.com/office/officeart/2009/3/layout/HorizontalOrganizationChart"/>
    <dgm:cxn modelId="{5CCC9139-7337-FB4F-A9D0-48369CE2F8B8}" type="presParOf" srcId="{A51F2D39-39A1-F842-A76D-89DCD88B3AE5}" destId="{55D6318B-C2C6-784D-9D49-6A6E56007ECA}" srcOrd="0" destOrd="0" presId="urn:microsoft.com/office/officeart/2009/3/layout/HorizontalOrganizationChart"/>
    <dgm:cxn modelId="{6460A7F2-2C55-3649-9C63-C74D5BF6A8BE}" type="presParOf" srcId="{A51F2D39-39A1-F842-A76D-89DCD88B3AE5}" destId="{092639EA-09BD-3444-89F2-61415EB0C441}" srcOrd="1" destOrd="0" presId="urn:microsoft.com/office/officeart/2009/3/layout/HorizontalOrganizationChart"/>
    <dgm:cxn modelId="{642102CF-060B-F943-A017-5A95590CCC89}" type="presParOf" srcId="{F67A9EDA-CD6A-F340-A815-669CB837F0F7}" destId="{2A8F5632-7EC8-C24E-A578-00E1C0B6D052}" srcOrd="1" destOrd="0" presId="urn:microsoft.com/office/officeart/2009/3/layout/HorizontalOrganizationChart"/>
    <dgm:cxn modelId="{D95292F6-5B12-3947-8657-82B0F9EFD61A}" type="presParOf" srcId="{F67A9EDA-CD6A-F340-A815-669CB837F0F7}" destId="{C1251D06-CA72-6045-A0DE-627DCA4C56F7}" srcOrd="2" destOrd="0" presId="urn:microsoft.com/office/officeart/2009/3/layout/HorizontalOrganizationChart"/>
    <dgm:cxn modelId="{9CE7F759-43AC-E040-AE12-37BB4054FA54}" type="presParOf" srcId="{AF0EC2F5-FF9C-1946-9CCC-F600C49854A3}" destId="{D0E7461B-BED6-7C47-8B7A-3709A2B2D44B}" srcOrd="2" destOrd="0" presId="urn:microsoft.com/office/officeart/2009/3/layout/HorizontalOrganizationChart"/>
    <dgm:cxn modelId="{5F3A6F39-04F1-6143-B9F4-0B2AD2885E9B}" type="presParOf" srcId="{AF0EC2F5-FF9C-1946-9CCC-F600C49854A3}" destId="{0A566CC4-D0BA-4B4F-94CA-5D330F502B4C}" srcOrd="3" destOrd="0" presId="urn:microsoft.com/office/officeart/2009/3/layout/HorizontalOrganizationChart"/>
    <dgm:cxn modelId="{6C1299DF-3D00-8F46-A501-CF6FEC16FE81}" type="presParOf" srcId="{0A566CC4-D0BA-4B4F-94CA-5D330F502B4C}" destId="{EA4BA110-7B25-0F45-BB03-1A6E9A877320}" srcOrd="0" destOrd="0" presId="urn:microsoft.com/office/officeart/2009/3/layout/HorizontalOrganizationChart"/>
    <dgm:cxn modelId="{59C867D4-D4E9-CC4E-8FC4-98DC5F90AD24}" type="presParOf" srcId="{EA4BA110-7B25-0F45-BB03-1A6E9A877320}" destId="{7BE0BB93-93D8-4247-98E0-981C1317DE35}" srcOrd="0" destOrd="0" presId="urn:microsoft.com/office/officeart/2009/3/layout/HorizontalOrganizationChart"/>
    <dgm:cxn modelId="{E7EC5720-35FE-6B49-9BF9-C5B021D06D63}" type="presParOf" srcId="{EA4BA110-7B25-0F45-BB03-1A6E9A877320}" destId="{6C4953FB-68EA-0A47-8CB9-77D1D393DB25}" srcOrd="1" destOrd="0" presId="urn:microsoft.com/office/officeart/2009/3/layout/HorizontalOrganizationChart"/>
    <dgm:cxn modelId="{882B6781-D263-884C-8937-36484F129C28}" type="presParOf" srcId="{0A566CC4-D0BA-4B4F-94CA-5D330F502B4C}" destId="{4B3AA19F-F5D8-904E-B20E-CDEBDC4F1A98}" srcOrd="1" destOrd="0" presId="urn:microsoft.com/office/officeart/2009/3/layout/HorizontalOrganizationChart"/>
    <dgm:cxn modelId="{C701BF46-7E3F-AE4C-A915-FA8AF6BC740C}" type="presParOf" srcId="{4B3AA19F-F5D8-904E-B20E-CDEBDC4F1A98}" destId="{1EB0A880-7ADF-B946-9A2B-5059BAE8F259}" srcOrd="0" destOrd="0" presId="urn:microsoft.com/office/officeart/2009/3/layout/HorizontalOrganizationChart"/>
    <dgm:cxn modelId="{07E86D3A-6ACC-8546-AC84-AA72EB1C801D}" type="presParOf" srcId="{4B3AA19F-F5D8-904E-B20E-CDEBDC4F1A98}" destId="{1FED2A4D-739A-B241-B9F3-D9E8BB1A6B46}" srcOrd="1" destOrd="0" presId="urn:microsoft.com/office/officeart/2009/3/layout/HorizontalOrganizationChart"/>
    <dgm:cxn modelId="{C5CB0394-1B9C-1B4A-AB4A-FC198244309C}" type="presParOf" srcId="{1FED2A4D-739A-B241-B9F3-D9E8BB1A6B46}" destId="{588833E9-97A3-7F4F-A343-25FD13F3AD4B}" srcOrd="0" destOrd="0" presId="urn:microsoft.com/office/officeart/2009/3/layout/HorizontalOrganizationChart"/>
    <dgm:cxn modelId="{C53E779E-E8C1-8448-9A37-9D8F21E40225}" type="presParOf" srcId="{588833E9-97A3-7F4F-A343-25FD13F3AD4B}" destId="{F50F4943-DAC5-F346-B30C-C510F82FAD3E}" srcOrd="0" destOrd="0" presId="urn:microsoft.com/office/officeart/2009/3/layout/HorizontalOrganizationChart"/>
    <dgm:cxn modelId="{AF324E75-9BBB-B845-BBBC-F7C539853FB2}" type="presParOf" srcId="{588833E9-97A3-7F4F-A343-25FD13F3AD4B}" destId="{8F609D26-71F7-B841-8E66-E6F330F37460}" srcOrd="1" destOrd="0" presId="urn:microsoft.com/office/officeart/2009/3/layout/HorizontalOrganizationChart"/>
    <dgm:cxn modelId="{6C28FD0C-C9B9-144A-9DAF-4732DAAF44CD}" type="presParOf" srcId="{1FED2A4D-739A-B241-B9F3-D9E8BB1A6B46}" destId="{879C10BD-35E2-A546-9512-5C268C01BA44}" srcOrd="1" destOrd="0" presId="urn:microsoft.com/office/officeart/2009/3/layout/HorizontalOrganizationChart"/>
    <dgm:cxn modelId="{F1C81172-00B4-D24A-84AB-C39C2E8CC2E7}" type="presParOf" srcId="{879C10BD-35E2-A546-9512-5C268C01BA44}" destId="{C1B4E066-7ACC-2F46-A6D5-DB93F3C4A4DE}" srcOrd="0" destOrd="0" presId="urn:microsoft.com/office/officeart/2009/3/layout/HorizontalOrganizationChart"/>
    <dgm:cxn modelId="{64CE1BF0-916D-CC42-B376-2FAA9B2D1510}" type="presParOf" srcId="{879C10BD-35E2-A546-9512-5C268C01BA44}" destId="{C1B2365F-0978-B240-A092-E57A54BD5F2B}" srcOrd="1" destOrd="0" presId="urn:microsoft.com/office/officeart/2009/3/layout/HorizontalOrganizationChart"/>
    <dgm:cxn modelId="{42E542A3-66FC-4D43-8C8D-E1DAF6637E03}" type="presParOf" srcId="{C1B2365F-0978-B240-A092-E57A54BD5F2B}" destId="{FE2BF16A-A3C7-5443-B229-C9D53A896921}" srcOrd="0" destOrd="0" presId="urn:microsoft.com/office/officeart/2009/3/layout/HorizontalOrganizationChart"/>
    <dgm:cxn modelId="{1868A599-1524-9B41-AA2F-631A170FCF58}" type="presParOf" srcId="{FE2BF16A-A3C7-5443-B229-C9D53A896921}" destId="{DD07DE2B-C1F0-134A-900C-48924E90F492}" srcOrd="0" destOrd="0" presId="urn:microsoft.com/office/officeart/2009/3/layout/HorizontalOrganizationChart"/>
    <dgm:cxn modelId="{D4CDD2D5-C76E-E44F-A74C-9C9A0083F2A2}" type="presParOf" srcId="{FE2BF16A-A3C7-5443-B229-C9D53A896921}" destId="{4CE7820E-4354-CE47-BD16-1546E5ED8E26}" srcOrd="1" destOrd="0" presId="urn:microsoft.com/office/officeart/2009/3/layout/HorizontalOrganizationChart"/>
    <dgm:cxn modelId="{2F190E4F-3138-6443-AD1A-BF9B52F4EF24}" type="presParOf" srcId="{C1B2365F-0978-B240-A092-E57A54BD5F2B}" destId="{0D263EC8-EAB5-5E4F-A75D-2B94776DFCE4}" srcOrd="1" destOrd="0" presId="urn:microsoft.com/office/officeart/2009/3/layout/HorizontalOrganizationChart"/>
    <dgm:cxn modelId="{BCEFD484-0F77-9947-86BF-7A4BBE4F4A98}" type="presParOf" srcId="{0D263EC8-EAB5-5E4F-A75D-2B94776DFCE4}" destId="{DF54FA79-98F7-F044-A8C6-E19DC1E89BC8}" srcOrd="0" destOrd="0" presId="urn:microsoft.com/office/officeart/2009/3/layout/HorizontalOrganizationChart"/>
    <dgm:cxn modelId="{EAB24CA9-F0FF-DD47-ADDE-F683E5501A60}" type="presParOf" srcId="{0D263EC8-EAB5-5E4F-A75D-2B94776DFCE4}" destId="{E0B0C1D9-F6C2-AE44-8D46-02C8293DDCF7}" srcOrd="1" destOrd="0" presId="urn:microsoft.com/office/officeart/2009/3/layout/HorizontalOrganizationChart"/>
    <dgm:cxn modelId="{A7E238A7-060E-8A4E-8A8F-40CE6E60F32A}" type="presParOf" srcId="{E0B0C1D9-F6C2-AE44-8D46-02C8293DDCF7}" destId="{814BB737-8221-9C4D-BC4F-D6C9DD825025}" srcOrd="0" destOrd="0" presId="urn:microsoft.com/office/officeart/2009/3/layout/HorizontalOrganizationChart"/>
    <dgm:cxn modelId="{CB22BAB4-E117-4E47-8691-F2B45D145209}" type="presParOf" srcId="{814BB737-8221-9C4D-BC4F-D6C9DD825025}" destId="{9DED8AE0-ECB6-1D49-A012-15F1FCAEBB56}" srcOrd="0" destOrd="0" presId="urn:microsoft.com/office/officeart/2009/3/layout/HorizontalOrganizationChart"/>
    <dgm:cxn modelId="{FC067E04-09E0-A547-9EBD-25B1834578A4}" type="presParOf" srcId="{814BB737-8221-9C4D-BC4F-D6C9DD825025}" destId="{AEA5C123-73D5-D048-9C13-B9A4971A0EDD}" srcOrd="1" destOrd="0" presId="urn:microsoft.com/office/officeart/2009/3/layout/HorizontalOrganizationChart"/>
    <dgm:cxn modelId="{2F1D316A-3A0A-1044-83E5-D27AFD9E25D1}" type="presParOf" srcId="{E0B0C1D9-F6C2-AE44-8D46-02C8293DDCF7}" destId="{C14846EC-FD96-1249-A19C-1CBFACC65171}" srcOrd="1" destOrd="0" presId="urn:microsoft.com/office/officeart/2009/3/layout/HorizontalOrganizationChart"/>
    <dgm:cxn modelId="{E7E4594C-D963-2941-B8DF-2C914FA8083F}" type="presParOf" srcId="{E0B0C1D9-F6C2-AE44-8D46-02C8293DDCF7}" destId="{8A1E6DE5-B725-8B4E-B458-372C2677238D}" srcOrd="2" destOrd="0" presId="urn:microsoft.com/office/officeart/2009/3/layout/HorizontalOrganizationChart"/>
    <dgm:cxn modelId="{D2FFE48E-BB4F-DD48-958F-9254B1C12262}" type="presParOf" srcId="{C1B2365F-0978-B240-A092-E57A54BD5F2B}" destId="{6DF86AC5-20A4-2D44-9A0B-E2A08B145369}" srcOrd="2" destOrd="0" presId="urn:microsoft.com/office/officeart/2009/3/layout/HorizontalOrganizationChart"/>
    <dgm:cxn modelId="{9FC5AA44-960C-B34B-90C2-0559D1A9ADB4}" type="presParOf" srcId="{1FED2A4D-739A-B241-B9F3-D9E8BB1A6B46}" destId="{1AC6850E-9064-BB4D-ACFE-C8AE2E9750FB}" srcOrd="2" destOrd="0" presId="urn:microsoft.com/office/officeart/2009/3/layout/HorizontalOrganizationChart"/>
    <dgm:cxn modelId="{183B30E1-0243-644D-884E-D84FC3605FB2}" type="presParOf" srcId="{0A566CC4-D0BA-4B4F-94CA-5D330F502B4C}" destId="{14C1AE0C-2A3C-E145-8811-A0D85A00BBFE}" srcOrd="2" destOrd="0" presId="urn:microsoft.com/office/officeart/2009/3/layout/HorizontalOrganizationChart"/>
    <dgm:cxn modelId="{D9A54BAA-FACF-8445-A4BD-8AC48EC5814E}" type="presParOf" srcId="{AF0EC2F5-FF9C-1946-9CCC-F600C49854A3}" destId="{E997D5BC-EB9A-3941-B38A-D1B5A9C36E59}" srcOrd="4" destOrd="0" presId="urn:microsoft.com/office/officeart/2009/3/layout/HorizontalOrganizationChart"/>
    <dgm:cxn modelId="{B67E0FEF-CCD3-454B-A9AF-C2A94479C380}" type="presParOf" srcId="{AF0EC2F5-FF9C-1946-9CCC-F600C49854A3}" destId="{643B3BCA-FEF2-C54B-A11C-782FA4766744}" srcOrd="5" destOrd="0" presId="urn:microsoft.com/office/officeart/2009/3/layout/HorizontalOrganizationChart"/>
    <dgm:cxn modelId="{A30B1F10-AACB-5645-89EE-F82F62DCC529}" type="presParOf" srcId="{643B3BCA-FEF2-C54B-A11C-782FA4766744}" destId="{B4CA36E7-728E-3C43-AF01-E8A045F04980}" srcOrd="0" destOrd="0" presId="urn:microsoft.com/office/officeart/2009/3/layout/HorizontalOrganizationChart"/>
    <dgm:cxn modelId="{330CE1B2-7407-A247-9DBC-45DE2C383F9E}" type="presParOf" srcId="{B4CA36E7-728E-3C43-AF01-E8A045F04980}" destId="{7C32C85A-2CED-314F-9F8A-D757C0886185}" srcOrd="0" destOrd="0" presId="urn:microsoft.com/office/officeart/2009/3/layout/HorizontalOrganizationChart"/>
    <dgm:cxn modelId="{68D307E5-66B3-F24B-9FB7-BBB1A978574F}" type="presParOf" srcId="{B4CA36E7-728E-3C43-AF01-E8A045F04980}" destId="{2F097B76-5756-DF41-B809-40C4F317DDBA}" srcOrd="1" destOrd="0" presId="urn:microsoft.com/office/officeart/2009/3/layout/HorizontalOrganizationChart"/>
    <dgm:cxn modelId="{7B8E047D-079F-4C4B-AD1D-26739904DAA2}" type="presParOf" srcId="{643B3BCA-FEF2-C54B-A11C-782FA4766744}" destId="{0D93526C-F666-8043-B6EE-7C717582EB8F}" srcOrd="1" destOrd="0" presId="urn:microsoft.com/office/officeart/2009/3/layout/HorizontalOrganizationChart"/>
    <dgm:cxn modelId="{623D172D-8C91-0440-8764-320F2564FD58}" type="presParOf" srcId="{0D93526C-F666-8043-B6EE-7C717582EB8F}" destId="{3F6936EA-BEAD-3343-B7D5-6E1A7EBA86B8}" srcOrd="0" destOrd="0" presId="urn:microsoft.com/office/officeart/2009/3/layout/HorizontalOrganizationChart"/>
    <dgm:cxn modelId="{B478C931-3174-6642-AD68-484D6E848ACC}" type="presParOf" srcId="{0D93526C-F666-8043-B6EE-7C717582EB8F}" destId="{FE09BA0E-A0EC-7946-A4B0-BB806C962314}" srcOrd="1" destOrd="0" presId="urn:microsoft.com/office/officeart/2009/3/layout/HorizontalOrganizationChart"/>
    <dgm:cxn modelId="{94097A81-905E-7544-BAAB-7E41EB0FADF4}" type="presParOf" srcId="{FE09BA0E-A0EC-7946-A4B0-BB806C962314}" destId="{95279825-EDBA-E74B-AB21-1D66E4585285}" srcOrd="0" destOrd="0" presId="urn:microsoft.com/office/officeart/2009/3/layout/HorizontalOrganizationChart"/>
    <dgm:cxn modelId="{3FF1E25A-0A30-554F-BFE3-43DC03FFD9A1}" type="presParOf" srcId="{95279825-EDBA-E74B-AB21-1D66E4585285}" destId="{03144F22-6E3D-2F47-B8B2-EF19822373C4}" srcOrd="0" destOrd="0" presId="urn:microsoft.com/office/officeart/2009/3/layout/HorizontalOrganizationChart"/>
    <dgm:cxn modelId="{2A5F20CE-57D1-BB4B-81D0-D320999AE8CD}" type="presParOf" srcId="{95279825-EDBA-E74B-AB21-1D66E4585285}" destId="{706EC3E4-8EA9-D949-8D9B-44536F7FE1E0}" srcOrd="1" destOrd="0" presId="urn:microsoft.com/office/officeart/2009/3/layout/HorizontalOrganizationChart"/>
    <dgm:cxn modelId="{88F33D91-7D16-0940-80EF-79B3DB471C3F}" type="presParOf" srcId="{FE09BA0E-A0EC-7946-A4B0-BB806C962314}" destId="{1A91EFF4-F53F-8640-AD2D-D35543F38480}" srcOrd="1" destOrd="0" presId="urn:microsoft.com/office/officeart/2009/3/layout/HorizontalOrganizationChart"/>
    <dgm:cxn modelId="{B018142E-9C66-6544-B2AA-6FA3FE6F1C43}" type="presParOf" srcId="{1A91EFF4-F53F-8640-AD2D-D35543F38480}" destId="{9A33189F-C84C-944A-B12E-FE899DEE2421}" srcOrd="0" destOrd="0" presId="urn:microsoft.com/office/officeart/2009/3/layout/HorizontalOrganizationChart"/>
    <dgm:cxn modelId="{5C00552F-2A51-B24D-BEDF-B421495F5F39}" type="presParOf" srcId="{1A91EFF4-F53F-8640-AD2D-D35543F38480}" destId="{2BBC0504-EDB0-6B4C-8A83-C36C661370DA}" srcOrd="1" destOrd="0" presId="urn:microsoft.com/office/officeart/2009/3/layout/HorizontalOrganizationChart"/>
    <dgm:cxn modelId="{A4DC0D58-1A25-284F-8AAD-FCD8435F9EF4}" type="presParOf" srcId="{2BBC0504-EDB0-6B4C-8A83-C36C661370DA}" destId="{89C82C29-F928-BD40-97B5-C7F8D9C51412}" srcOrd="0" destOrd="0" presId="urn:microsoft.com/office/officeart/2009/3/layout/HorizontalOrganizationChart"/>
    <dgm:cxn modelId="{B0351B3D-6719-044F-9775-2C7315DAEBB6}" type="presParOf" srcId="{89C82C29-F928-BD40-97B5-C7F8D9C51412}" destId="{423C1177-B0E1-D740-AE0E-3B4A0666DF4E}" srcOrd="0" destOrd="0" presId="urn:microsoft.com/office/officeart/2009/3/layout/HorizontalOrganizationChart"/>
    <dgm:cxn modelId="{70C196CC-C5C0-C343-A0C3-805B0A6E6F5A}" type="presParOf" srcId="{89C82C29-F928-BD40-97B5-C7F8D9C51412}" destId="{8826EE57-D0AC-8546-8DAE-3AC0A86816F8}" srcOrd="1" destOrd="0" presId="urn:microsoft.com/office/officeart/2009/3/layout/HorizontalOrganizationChart"/>
    <dgm:cxn modelId="{9766236F-41B8-0545-9ADB-C169EC8DA83D}" type="presParOf" srcId="{2BBC0504-EDB0-6B4C-8A83-C36C661370DA}" destId="{E076E60B-F452-1645-B456-05B26CA7890F}" srcOrd="1" destOrd="0" presId="urn:microsoft.com/office/officeart/2009/3/layout/HorizontalOrganizationChart"/>
    <dgm:cxn modelId="{06FCAD10-9C6F-F24A-8F09-AE74F5A508F4}" type="presParOf" srcId="{E076E60B-F452-1645-B456-05B26CA7890F}" destId="{C496BAA6-0DD2-ED4B-9949-A3225024120D}" srcOrd="0" destOrd="0" presId="urn:microsoft.com/office/officeart/2009/3/layout/HorizontalOrganizationChart"/>
    <dgm:cxn modelId="{17C3AC13-80D5-334E-96CE-22341A4E286A}" type="presParOf" srcId="{E076E60B-F452-1645-B456-05B26CA7890F}" destId="{309EA7AA-3072-1642-B387-B7331C698065}" srcOrd="1" destOrd="0" presId="urn:microsoft.com/office/officeart/2009/3/layout/HorizontalOrganizationChart"/>
    <dgm:cxn modelId="{09725F80-EF1A-1447-B9BD-400E1C87A1FF}" type="presParOf" srcId="{309EA7AA-3072-1642-B387-B7331C698065}" destId="{2FE79255-0B49-044C-BA2D-90563A76F7C5}" srcOrd="0" destOrd="0" presId="urn:microsoft.com/office/officeart/2009/3/layout/HorizontalOrganizationChart"/>
    <dgm:cxn modelId="{AFAF2A33-451B-E049-ACE3-EE025F5EE892}" type="presParOf" srcId="{2FE79255-0B49-044C-BA2D-90563A76F7C5}" destId="{7D1710FC-A4F2-F744-A3B1-DA9A7EF995D6}" srcOrd="0" destOrd="0" presId="urn:microsoft.com/office/officeart/2009/3/layout/HorizontalOrganizationChart"/>
    <dgm:cxn modelId="{5C29D4F2-804A-0745-BF4D-91984B9D1C17}" type="presParOf" srcId="{2FE79255-0B49-044C-BA2D-90563A76F7C5}" destId="{FA5A5D63-7963-5D4E-AF03-D9EAC58A74C6}" srcOrd="1" destOrd="0" presId="urn:microsoft.com/office/officeart/2009/3/layout/HorizontalOrganizationChart"/>
    <dgm:cxn modelId="{9D23E07E-AC7D-E644-B834-BEB8B75D9B62}" type="presParOf" srcId="{309EA7AA-3072-1642-B387-B7331C698065}" destId="{AFF987D5-8379-DD4B-AEB5-6557BFB13004}" srcOrd="1" destOrd="0" presId="urn:microsoft.com/office/officeart/2009/3/layout/HorizontalOrganizationChart"/>
    <dgm:cxn modelId="{5743B936-6E27-ED45-8DF2-B101C35078E8}" type="presParOf" srcId="{309EA7AA-3072-1642-B387-B7331C698065}" destId="{A77C65F9-7432-EF4B-BF21-9259D8EABFBE}" srcOrd="2" destOrd="0" presId="urn:microsoft.com/office/officeart/2009/3/layout/HorizontalOrganizationChart"/>
    <dgm:cxn modelId="{32291FA0-6A87-FA46-AC92-05DC73AF0934}" type="presParOf" srcId="{2BBC0504-EDB0-6B4C-8A83-C36C661370DA}" destId="{90B0A25A-14EF-BA47-B4FD-2E650163FFE0}" srcOrd="2" destOrd="0" presId="urn:microsoft.com/office/officeart/2009/3/layout/HorizontalOrganizationChart"/>
    <dgm:cxn modelId="{E2F75BDA-04DF-B146-9DE0-058E4317AE76}" type="presParOf" srcId="{FE09BA0E-A0EC-7946-A4B0-BB806C962314}" destId="{938FC8F8-3B06-284A-9827-5536C3EAA79E}" srcOrd="2" destOrd="0" presId="urn:microsoft.com/office/officeart/2009/3/layout/HorizontalOrganizationChart"/>
    <dgm:cxn modelId="{0B408F32-932D-E64D-BEAE-48EEC27F74BD}" type="presParOf" srcId="{643B3BCA-FEF2-C54B-A11C-782FA4766744}" destId="{401CF071-7692-8146-93F9-13CBF61531EA}" srcOrd="2" destOrd="0" presId="urn:microsoft.com/office/officeart/2009/3/layout/HorizontalOrganizationChart"/>
    <dgm:cxn modelId="{E59805EF-9C84-1544-85C6-3D059955AA5A}" type="presParOf" srcId="{BE04A8E0-9A0C-2645-B489-D75FBCCD52A0}" destId="{AC73AC8E-8A04-F04C-8D0B-B471B822F12A}" srcOrd="2" destOrd="0" presId="urn:microsoft.com/office/officeart/2009/3/layout/HorizontalOrganizationChart"/>
    <dgm:cxn modelId="{32460866-2671-C340-ADF5-3751E0E2CF38}" type="presParOf" srcId="{155C4BC8-7AA3-0346-B1A1-A915C6E7D2FF}" destId="{0005BCE8-A181-4941-B830-E8A11341589F}"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6BAA6-0DD2-ED4B-9949-A3225024120D}">
      <dsp:nvSpPr>
        <dsp:cNvPr id="0" name=""/>
        <dsp:cNvSpPr/>
      </dsp:nvSpPr>
      <dsp:spPr>
        <a:xfrm>
          <a:off x="17703822" y="3782225"/>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33189F-C84C-944A-B12E-FE899DEE2421}">
      <dsp:nvSpPr>
        <dsp:cNvPr id="0" name=""/>
        <dsp:cNvSpPr/>
      </dsp:nvSpPr>
      <dsp:spPr>
        <a:xfrm>
          <a:off x="14072736" y="3782225"/>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6936EA-BEAD-3343-B7D5-6E1A7EBA86B8}">
      <dsp:nvSpPr>
        <dsp:cNvPr id="0" name=""/>
        <dsp:cNvSpPr/>
      </dsp:nvSpPr>
      <dsp:spPr>
        <a:xfrm>
          <a:off x="10441651" y="3782225"/>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97D5BC-EB9A-3941-B38A-D1B5A9C36E59}">
      <dsp:nvSpPr>
        <dsp:cNvPr id="0" name=""/>
        <dsp:cNvSpPr/>
      </dsp:nvSpPr>
      <dsp:spPr>
        <a:xfrm>
          <a:off x="6810565" y="2526806"/>
          <a:ext cx="605180" cy="1301138"/>
        </a:xfrm>
        <a:custGeom>
          <a:avLst/>
          <a:gdLst/>
          <a:ahLst/>
          <a:cxnLst/>
          <a:rect l="0" t="0" r="0" b="0"/>
          <a:pathLst>
            <a:path>
              <a:moveTo>
                <a:pt x="0" y="0"/>
              </a:moveTo>
              <a:lnTo>
                <a:pt x="302590" y="0"/>
              </a:lnTo>
              <a:lnTo>
                <a:pt x="302590" y="1301138"/>
              </a:lnTo>
              <a:lnTo>
                <a:pt x="605180" y="130113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54FA79-98F7-F044-A8C6-E19DC1E89BC8}">
      <dsp:nvSpPr>
        <dsp:cNvPr id="0" name=""/>
        <dsp:cNvSpPr/>
      </dsp:nvSpPr>
      <dsp:spPr>
        <a:xfrm>
          <a:off x="17703822" y="2481086"/>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B4E066-7ACC-2F46-A6D5-DB93F3C4A4DE}">
      <dsp:nvSpPr>
        <dsp:cNvPr id="0" name=""/>
        <dsp:cNvSpPr/>
      </dsp:nvSpPr>
      <dsp:spPr>
        <a:xfrm>
          <a:off x="14072736" y="2481086"/>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0A880-7ADF-B946-9A2B-5059BAE8F259}">
      <dsp:nvSpPr>
        <dsp:cNvPr id="0" name=""/>
        <dsp:cNvSpPr/>
      </dsp:nvSpPr>
      <dsp:spPr>
        <a:xfrm>
          <a:off x="10441651" y="2481086"/>
          <a:ext cx="605180" cy="91440"/>
        </a:xfrm>
        <a:custGeom>
          <a:avLst/>
          <a:gdLst/>
          <a:ahLst/>
          <a:cxnLst/>
          <a:rect l="0" t="0" r="0" b="0"/>
          <a:pathLst>
            <a:path>
              <a:moveTo>
                <a:pt x="0" y="45720"/>
              </a:moveTo>
              <a:lnTo>
                <a:pt x="605180" y="45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E7461B-BED6-7C47-8B7A-3709A2B2D44B}">
      <dsp:nvSpPr>
        <dsp:cNvPr id="0" name=""/>
        <dsp:cNvSpPr/>
      </dsp:nvSpPr>
      <dsp:spPr>
        <a:xfrm>
          <a:off x="6810565" y="2481086"/>
          <a:ext cx="605180" cy="91440"/>
        </a:xfrm>
        <a:custGeom>
          <a:avLst/>
          <a:gdLst/>
          <a:ahLst/>
          <a:cxnLst/>
          <a:rect l="0" t="0" r="0" b="0"/>
          <a:pathLst>
            <a:path>
              <a:moveTo>
                <a:pt x="0" y="45720"/>
              </a:moveTo>
              <a:lnTo>
                <a:pt x="605180" y="4572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B98CB5-8A00-A245-B18E-AEAC200C1440}">
      <dsp:nvSpPr>
        <dsp:cNvPr id="0" name=""/>
        <dsp:cNvSpPr/>
      </dsp:nvSpPr>
      <dsp:spPr>
        <a:xfrm>
          <a:off x="6810565" y="1225667"/>
          <a:ext cx="605180" cy="1301138"/>
        </a:xfrm>
        <a:custGeom>
          <a:avLst/>
          <a:gdLst/>
          <a:ahLst/>
          <a:cxnLst/>
          <a:rect l="0" t="0" r="0" b="0"/>
          <a:pathLst>
            <a:path>
              <a:moveTo>
                <a:pt x="0" y="1301138"/>
              </a:moveTo>
              <a:lnTo>
                <a:pt x="302590" y="1301138"/>
              </a:lnTo>
              <a:lnTo>
                <a:pt x="302590" y="0"/>
              </a:lnTo>
              <a:lnTo>
                <a:pt x="605180"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644D08-44AF-DF48-8982-A8A6CF7E2A98}">
      <dsp:nvSpPr>
        <dsp:cNvPr id="0" name=""/>
        <dsp:cNvSpPr/>
      </dsp:nvSpPr>
      <dsp:spPr>
        <a:xfrm>
          <a:off x="3037141" y="2481086"/>
          <a:ext cx="605180" cy="91440"/>
        </a:xfrm>
        <a:custGeom>
          <a:avLst/>
          <a:gdLst/>
          <a:ahLst/>
          <a:cxnLst/>
          <a:rect l="0" t="0" r="0" b="0"/>
          <a:pathLst>
            <a:path>
              <a:moveTo>
                <a:pt x="0" y="45720"/>
              </a:moveTo>
              <a:lnTo>
                <a:pt x="605180" y="457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4EF740-7C9F-954B-B84D-1BBA678BDEC2}">
      <dsp:nvSpPr>
        <dsp:cNvPr id="0" name=""/>
        <dsp:cNvSpPr/>
      </dsp:nvSpPr>
      <dsp:spPr>
        <a:xfrm>
          <a:off x="11236" y="2065356"/>
          <a:ext cx="3025904" cy="9229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Nursing Home Medicare Data</a:t>
          </a:r>
        </a:p>
      </dsp:txBody>
      <dsp:txXfrm>
        <a:off x="11236" y="2065356"/>
        <a:ext cx="3025904" cy="922900"/>
      </dsp:txXfrm>
    </dsp:sp>
    <dsp:sp modelId="{FB36598A-C0B2-824A-86C9-98989A16A292}">
      <dsp:nvSpPr>
        <dsp:cNvPr id="0" name=""/>
        <dsp:cNvSpPr/>
      </dsp:nvSpPr>
      <dsp:spPr>
        <a:xfrm>
          <a:off x="3642322" y="2065356"/>
          <a:ext cx="3168243" cy="92290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Split data by outcome</a:t>
          </a:r>
        </a:p>
      </dsp:txBody>
      <dsp:txXfrm>
        <a:off x="3642322" y="2065356"/>
        <a:ext cx="3168243" cy="922900"/>
      </dsp:txXfrm>
    </dsp:sp>
    <dsp:sp modelId="{55D6318B-C2C6-784D-9D49-6A6E56007ECA}">
      <dsp:nvSpPr>
        <dsp:cNvPr id="0" name=""/>
        <dsp:cNvSpPr/>
      </dsp:nvSpPr>
      <dsp:spPr>
        <a:xfrm>
          <a:off x="7415746" y="764217"/>
          <a:ext cx="3025904" cy="92290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Linear Regression</a:t>
          </a:r>
        </a:p>
      </dsp:txBody>
      <dsp:txXfrm>
        <a:off x="7415746" y="764217"/>
        <a:ext cx="3025904" cy="922900"/>
      </dsp:txXfrm>
    </dsp:sp>
    <dsp:sp modelId="{7BE0BB93-93D8-4247-98E0-981C1317DE35}">
      <dsp:nvSpPr>
        <dsp:cNvPr id="0" name=""/>
        <dsp:cNvSpPr/>
      </dsp:nvSpPr>
      <dsp:spPr>
        <a:xfrm>
          <a:off x="7415746" y="2065356"/>
          <a:ext cx="3025904" cy="92290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Logistic Regression</a:t>
          </a:r>
        </a:p>
      </dsp:txBody>
      <dsp:txXfrm>
        <a:off x="7415746" y="2065356"/>
        <a:ext cx="3025904" cy="922900"/>
      </dsp:txXfrm>
    </dsp:sp>
    <dsp:sp modelId="{F50F4943-DAC5-F346-B30C-C510F82FAD3E}">
      <dsp:nvSpPr>
        <dsp:cNvPr id="0" name=""/>
        <dsp:cNvSpPr/>
      </dsp:nvSpPr>
      <dsp:spPr>
        <a:xfrm>
          <a:off x="11046832" y="2065356"/>
          <a:ext cx="3025904" cy="9229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Get top 5 predictors (coefficients)</a:t>
          </a:r>
        </a:p>
      </dsp:txBody>
      <dsp:txXfrm>
        <a:off x="11046832" y="2065356"/>
        <a:ext cx="3025904" cy="922900"/>
      </dsp:txXfrm>
    </dsp:sp>
    <dsp:sp modelId="{DD07DE2B-C1F0-134A-900C-48924E90F492}">
      <dsp:nvSpPr>
        <dsp:cNvPr id="0" name=""/>
        <dsp:cNvSpPr/>
      </dsp:nvSpPr>
      <dsp:spPr>
        <a:xfrm>
          <a:off x="14677917" y="2087736"/>
          <a:ext cx="3025904" cy="87814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Weight predictors</a:t>
          </a:r>
        </a:p>
      </dsp:txBody>
      <dsp:txXfrm>
        <a:off x="14677917" y="2087736"/>
        <a:ext cx="3025904" cy="878140"/>
      </dsp:txXfrm>
    </dsp:sp>
    <dsp:sp modelId="{9DED8AE0-ECB6-1D49-A012-15F1FCAEBB56}">
      <dsp:nvSpPr>
        <dsp:cNvPr id="0" name=""/>
        <dsp:cNvSpPr/>
      </dsp:nvSpPr>
      <dsp:spPr>
        <a:xfrm>
          <a:off x="18309003" y="2065356"/>
          <a:ext cx="3025904" cy="9229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Calculate weighted average (ranking)</a:t>
          </a:r>
        </a:p>
      </dsp:txBody>
      <dsp:txXfrm>
        <a:off x="18309003" y="2065356"/>
        <a:ext cx="3025904" cy="922900"/>
      </dsp:txXfrm>
    </dsp:sp>
    <dsp:sp modelId="{7C32C85A-2CED-314F-9F8A-D757C0886185}">
      <dsp:nvSpPr>
        <dsp:cNvPr id="0" name=""/>
        <dsp:cNvSpPr/>
      </dsp:nvSpPr>
      <dsp:spPr>
        <a:xfrm>
          <a:off x="7415746" y="3366495"/>
          <a:ext cx="3025904" cy="92290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Multinomial Logistic Regression</a:t>
          </a:r>
        </a:p>
      </dsp:txBody>
      <dsp:txXfrm>
        <a:off x="7415746" y="3366495"/>
        <a:ext cx="3025904" cy="922900"/>
      </dsp:txXfrm>
    </dsp:sp>
    <dsp:sp modelId="{03144F22-6E3D-2F47-B8B2-EF19822373C4}">
      <dsp:nvSpPr>
        <dsp:cNvPr id="0" name=""/>
        <dsp:cNvSpPr/>
      </dsp:nvSpPr>
      <dsp:spPr>
        <a:xfrm>
          <a:off x="11046832" y="3366495"/>
          <a:ext cx="3025904" cy="9229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Get top 5 predictors (</a:t>
          </a:r>
          <a:r>
            <a:rPr lang="en-US" sz="2800" kern="1200" dirty="0" err="1">
              <a:latin typeface="Garamond" panose="02020404030301010803" pitchFamily="18" charset="0"/>
            </a:rPr>
            <a:t>varIMP</a:t>
          </a:r>
          <a:r>
            <a:rPr lang="en-US" sz="2800" kern="1200" dirty="0">
              <a:latin typeface="Garamond" panose="02020404030301010803" pitchFamily="18" charset="0"/>
            </a:rPr>
            <a:t> values)</a:t>
          </a:r>
        </a:p>
      </dsp:txBody>
      <dsp:txXfrm>
        <a:off x="11046832" y="3366495"/>
        <a:ext cx="3025904" cy="922900"/>
      </dsp:txXfrm>
    </dsp:sp>
    <dsp:sp modelId="{423C1177-B0E1-D740-AE0E-3B4A0666DF4E}">
      <dsp:nvSpPr>
        <dsp:cNvPr id="0" name=""/>
        <dsp:cNvSpPr/>
      </dsp:nvSpPr>
      <dsp:spPr>
        <a:xfrm>
          <a:off x="14677917" y="3373684"/>
          <a:ext cx="3025904" cy="90852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Weight predictors</a:t>
          </a:r>
        </a:p>
      </dsp:txBody>
      <dsp:txXfrm>
        <a:off x="14677917" y="3373684"/>
        <a:ext cx="3025904" cy="908522"/>
      </dsp:txXfrm>
    </dsp:sp>
    <dsp:sp modelId="{7D1710FC-A4F2-F744-A3B1-DA9A7EF995D6}">
      <dsp:nvSpPr>
        <dsp:cNvPr id="0" name=""/>
        <dsp:cNvSpPr/>
      </dsp:nvSpPr>
      <dsp:spPr>
        <a:xfrm>
          <a:off x="18309003" y="3366495"/>
          <a:ext cx="3025904" cy="92290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Garamond" panose="02020404030301010803" pitchFamily="18" charset="0"/>
            </a:rPr>
            <a:t>Calculate weighted average (ranking) </a:t>
          </a:r>
        </a:p>
      </dsp:txBody>
      <dsp:txXfrm>
        <a:off x="18309003" y="3366495"/>
        <a:ext cx="3025904" cy="922900"/>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11/19/18</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trifold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3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3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3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3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marL="344488" indent="-34448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344488"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chart" Target="../charts/chart2.xml"/><Relationship Id="rId12"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chart" Target="../charts/chart1.xml"/><Relationship Id="rId11" Type="http://schemas.openxmlformats.org/officeDocument/2006/relationships/diagramQuickStyle" Target="../diagrams/quickStyle1.xml"/><Relationship Id="rId5" Type="http://schemas.openxmlformats.org/officeDocument/2006/relationships/image" Target="../media/image13.emf"/><Relationship Id="rId10" Type="http://schemas.openxmlformats.org/officeDocument/2006/relationships/diagramLayout" Target="../diagrams/layout1.xml"/><Relationship Id="rId4" Type="http://schemas.openxmlformats.org/officeDocument/2006/relationships/image" Target="../media/image12.png"/><Relationship Id="rId9"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082738"/>
          </a:xfrm>
        </p:spPr>
        <p:txBody>
          <a:bodyPr/>
          <a:lstStyle/>
          <a:p>
            <a:r>
              <a:rPr lang="en-US" sz="2400" dirty="0">
                <a:solidFill>
                  <a:schemeClr val="tx1"/>
                </a:solidFill>
                <a:latin typeface="Garamond" panose="02020404030301010803" pitchFamily="18" charset="0"/>
              </a:rPr>
              <a:t>As the regulatory landscape in the United States shifts towards a value-based care system, CMS (Center for Medicare and Medicaid Services) has begun implementing reimbursement models that rewards provider systems for delivering better care, as documented by their outcomes data. This transition is still in progress, and the metrics for various services are being created and modified constantly. </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In the nursing home system, quality has often been difficult to measure and improve. While some improvement has occurred in recent years, researchers have found that there is still a long way to go¹. Part of the difficulty lies in the fact that nursing homes know which factors are related to positive health broadly, but do not know how these factors directly relate to specific outcomes for patients and how to adjust their care management resources accordingly. This can be a key difference, especially between outcomes for short stay patients and long stay patients, who have very different health characteristics and require different resources. </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Previous research in this area looked at certain outcome measures and used linear regression techniques to investigate correlations of predictors with the outcomes. While their model had mixed performance, the researchers concluded that the quality measures contributed unique information and incorporated structural factors of healthcare, leading them to validate these measures. However, they also mentioned that there is a need to further understand nursing home behavior and characteristics in order to improve performance². </a:t>
            </a:r>
          </a:p>
          <a:p>
            <a:endParaRPr lang="en-US" dirty="0"/>
          </a:p>
        </p:txBody>
      </p:sp>
      <p:sp>
        <p:nvSpPr>
          <p:cNvPr id="3" name="Text Placeholder 2"/>
          <p:cNvSpPr>
            <a:spLocks noGrp="1"/>
          </p:cNvSpPr>
          <p:nvPr>
            <p:ph type="body" sz="quarter" idx="11"/>
          </p:nvPr>
        </p:nvSpPr>
        <p:spPr/>
        <p:txBody>
          <a:bodyPr/>
          <a:lstStyle/>
          <a:p>
            <a:r>
              <a:rPr lang="en-US" dirty="0"/>
              <a:t>Introduction</a:t>
            </a:r>
          </a:p>
        </p:txBody>
      </p:sp>
      <p:sp>
        <p:nvSpPr>
          <p:cNvPr id="6" name="Text Placeholder 5"/>
          <p:cNvSpPr>
            <a:spLocks noGrp="1"/>
          </p:cNvSpPr>
          <p:nvPr>
            <p:ph type="body" sz="quarter" idx="20"/>
          </p:nvPr>
        </p:nvSpPr>
        <p:spPr>
          <a:xfrm>
            <a:off x="547689" y="15522053"/>
            <a:ext cx="10210799" cy="754045"/>
          </a:xfrm>
        </p:spPr>
        <p:txBody>
          <a:bodyPr/>
          <a:lstStyle/>
          <a:p>
            <a:r>
              <a:rPr lang="en-US" dirty="0"/>
              <a:t>Objectives</a:t>
            </a:r>
          </a:p>
        </p:txBody>
      </p:sp>
      <p:sp>
        <p:nvSpPr>
          <p:cNvPr id="8" name="Text Placeholder 7"/>
          <p:cNvSpPr>
            <a:spLocks noGrp="1"/>
          </p:cNvSpPr>
          <p:nvPr>
            <p:ph type="body" sz="quarter" idx="22"/>
          </p:nvPr>
        </p:nvSpPr>
        <p:spPr/>
        <p:txBody>
          <a:bodyPr/>
          <a:lstStyle/>
          <a:p>
            <a:r>
              <a:rPr lang="en-US" dirty="0"/>
              <a:t>Methodology</a:t>
            </a:r>
          </a:p>
        </p:txBody>
      </p:sp>
      <p:sp>
        <p:nvSpPr>
          <p:cNvPr id="9" name="Text Placeholder 8"/>
          <p:cNvSpPr>
            <a:spLocks noGrp="1"/>
          </p:cNvSpPr>
          <p:nvPr>
            <p:ph type="body" sz="quarter" idx="23"/>
          </p:nvPr>
        </p:nvSpPr>
        <p:spPr>
          <a:xfrm>
            <a:off x="11264899" y="28006470"/>
            <a:ext cx="21421724" cy="5539956"/>
          </a:xfrm>
        </p:spPr>
        <p:txBody>
          <a:bodyPr/>
          <a:lstStyle/>
          <a:p>
            <a:r>
              <a:rPr lang="en-US" dirty="0">
                <a:solidFill>
                  <a:schemeClr val="tx1"/>
                </a:solidFill>
                <a:latin typeface="Garamond" panose="02020404030301010803" pitchFamily="18" charset="0"/>
              </a:rPr>
              <a:t>The figures above show the weighted averages for the predictor variables in the logistic and multinomial logistic regression models. The linear regression models had high standard errors for the coefficients and low total R-squared values (&lt; 0.1), which is why those coefficients were not ranked. For the logistic regression models, the AUC values ranged from 0.5479 to 0.6424, and binned residual plots validated the multinomial logistic regression models. Further analysis and supplementary plots can be seen in the full R Markdown report.</a:t>
            </a:r>
          </a:p>
          <a:p>
            <a:endParaRPr lang="en-US" dirty="0">
              <a:solidFill>
                <a:schemeClr val="tx1"/>
              </a:solidFill>
              <a:latin typeface="Garamond" panose="02020404030301010803" pitchFamily="18" charset="0"/>
            </a:endParaRPr>
          </a:p>
          <a:p>
            <a:r>
              <a:rPr lang="en-US" dirty="0">
                <a:solidFill>
                  <a:schemeClr val="tx1"/>
                </a:solidFill>
                <a:latin typeface="Garamond" panose="02020404030301010803" pitchFamily="18" charset="0"/>
              </a:rPr>
              <a:t>To calculate variable importance, coefficient values (with standard error) were used for logistic regression, and </a:t>
            </a:r>
            <a:r>
              <a:rPr lang="en-US" dirty="0" err="1">
                <a:solidFill>
                  <a:schemeClr val="tx1"/>
                </a:solidFill>
                <a:latin typeface="Garamond" panose="02020404030301010803" pitchFamily="18" charset="0"/>
              </a:rPr>
              <a:t>varIMP</a:t>
            </a:r>
            <a:r>
              <a:rPr lang="en-US" dirty="0">
                <a:solidFill>
                  <a:schemeClr val="tx1"/>
                </a:solidFill>
                <a:latin typeface="Garamond" panose="02020404030301010803" pitchFamily="18" charset="0"/>
              </a:rPr>
              <a:t> values (from the caret package in R) were used for the multinomial logistic regression, which takes into account model information when calculating variable importance. Ranking and weight calculations were performed in Excel, and complete calculations can be seen in the Variable Importance Excel report.</a:t>
            </a:r>
          </a:p>
          <a:p>
            <a:endParaRPr lang="en-US" dirty="0">
              <a:solidFill>
                <a:schemeClr val="tx1"/>
              </a:solidFill>
              <a:latin typeface="Garamond" panose="02020404030301010803" pitchFamily="18" charset="0"/>
            </a:endParaRPr>
          </a:p>
          <a:p>
            <a:endParaRPr lang="en-US" dirty="0">
              <a:solidFill>
                <a:schemeClr val="tx1"/>
              </a:solidFill>
              <a:latin typeface="Garamond" panose="02020404030301010803" pitchFamily="18" charset="0"/>
            </a:endParaRPr>
          </a:p>
          <a:p>
            <a:endParaRPr lang="en-US" dirty="0">
              <a:solidFill>
                <a:schemeClr val="tx1"/>
              </a:solidFill>
              <a:latin typeface="Garamond" panose="02020404030301010803" pitchFamily="18" charset="0"/>
            </a:endParaRPr>
          </a:p>
          <a:p>
            <a:endParaRPr lang="en-US" dirty="0">
              <a:solidFill>
                <a:schemeClr val="tx1"/>
              </a:solidFill>
              <a:latin typeface="Garamond" panose="02020404030301010803" pitchFamily="18" charset="0"/>
            </a:endParaRPr>
          </a:p>
        </p:txBody>
      </p:sp>
      <p:sp>
        <p:nvSpPr>
          <p:cNvPr id="10" name="Text Placeholder 9"/>
          <p:cNvSpPr>
            <a:spLocks noGrp="1"/>
          </p:cNvSpPr>
          <p:nvPr>
            <p:ph type="body" sz="quarter" idx="24"/>
          </p:nvPr>
        </p:nvSpPr>
        <p:spPr>
          <a:xfrm>
            <a:off x="11194083" y="15240476"/>
            <a:ext cx="21421724" cy="754045"/>
          </a:xfrm>
        </p:spPr>
        <p:txBody>
          <a:bodyPr/>
          <a:lstStyle/>
          <a:p>
            <a:r>
              <a:rPr lang="en-US" dirty="0"/>
              <a:t>Results</a:t>
            </a:r>
          </a:p>
        </p:txBody>
      </p:sp>
      <p:sp>
        <p:nvSpPr>
          <p:cNvPr id="11" name="Text Placeholder 10"/>
          <p:cNvSpPr>
            <a:spLocks noGrp="1"/>
          </p:cNvSpPr>
          <p:nvPr>
            <p:ph type="body" sz="quarter" idx="25"/>
          </p:nvPr>
        </p:nvSpPr>
        <p:spPr/>
        <p:txBody>
          <a:bodyPr/>
          <a:lstStyle/>
          <a:p>
            <a:r>
              <a:rPr lang="en-US" dirty="0"/>
              <a:t>Conclusions</a:t>
            </a:r>
          </a:p>
        </p:txBody>
      </p:sp>
      <p:sp>
        <p:nvSpPr>
          <p:cNvPr id="12" name="Text Placeholder 11"/>
          <p:cNvSpPr>
            <a:spLocks noGrp="1"/>
          </p:cNvSpPr>
          <p:nvPr>
            <p:ph type="body" sz="quarter" idx="26"/>
          </p:nvPr>
        </p:nvSpPr>
        <p:spPr>
          <a:xfrm>
            <a:off x="33185099" y="6021370"/>
            <a:ext cx="10201275" cy="17506309"/>
          </a:xfrm>
        </p:spPr>
        <p:txBody>
          <a:bodyPr/>
          <a:lstStyle/>
          <a:p>
            <a:r>
              <a:rPr lang="en-US" sz="2400" dirty="0">
                <a:solidFill>
                  <a:schemeClr val="tx1"/>
                </a:solidFill>
                <a:latin typeface="Garamond" panose="02020404030301010803" pitchFamily="18" charset="0"/>
              </a:rPr>
              <a:t>While the linear regression model did not have high accuracy, the logistic and multinomial logistic regression models performed better, as shown by AUC scores and residual diagnostics. By ranking the predictors in these models and looking at how these vary by outcome type, we can see some clear patterns.</a:t>
            </a:r>
          </a:p>
          <a:p>
            <a:endParaRPr lang="en-US" sz="2400" dirty="0">
              <a:solidFill>
                <a:schemeClr val="tx1"/>
              </a:solidFill>
              <a:latin typeface="Garamond" panose="02020404030301010803" pitchFamily="18" charset="0"/>
            </a:endParaRPr>
          </a:p>
          <a:p>
            <a:r>
              <a:rPr lang="en-US" sz="2400" u="sng" dirty="0">
                <a:solidFill>
                  <a:schemeClr val="tx1"/>
                </a:solidFill>
                <a:latin typeface="Garamond" panose="02020404030301010803" pitchFamily="18" charset="0"/>
              </a:rPr>
              <a:t>Short Stay</a:t>
            </a:r>
          </a:p>
          <a:p>
            <a:r>
              <a:rPr lang="en-US" sz="2400" dirty="0">
                <a:solidFill>
                  <a:schemeClr val="tx1"/>
                </a:solidFill>
                <a:latin typeface="Garamond" panose="02020404030301010803" pitchFamily="18" charset="0"/>
              </a:rPr>
              <a:t>From our logistic regression model, we can see that LPN (Licensed Practical Nurse) and RN (Registered Nurse) staffing were the most important predictors, with Health Inspection Rating being important as well. From the multinomial logistic regression model, the predictors are more mixed in their importance, but RN staffing is still the most important predictor.</a:t>
            </a:r>
          </a:p>
          <a:p>
            <a:endParaRPr lang="en-US" sz="2400" dirty="0">
              <a:solidFill>
                <a:schemeClr val="tx1"/>
              </a:solidFill>
              <a:latin typeface="Garamond" panose="02020404030301010803" pitchFamily="18" charset="0"/>
            </a:endParaRPr>
          </a:p>
          <a:p>
            <a:r>
              <a:rPr lang="en-US" sz="2400" u="sng" dirty="0">
                <a:solidFill>
                  <a:schemeClr val="tx1"/>
                </a:solidFill>
                <a:latin typeface="Garamond" panose="02020404030301010803" pitchFamily="18" charset="0"/>
              </a:rPr>
              <a:t>Long Stay</a:t>
            </a:r>
          </a:p>
          <a:p>
            <a:r>
              <a:rPr lang="en-US" sz="2400" dirty="0">
                <a:solidFill>
                  <a:schemeClr val="tx1"/>
                </a:solidFill>
                <a:latin typeface="Garamond" panose="02020404030301010803" pitchFamily="18" charset="0"/>
              </a:rPr>
              <a:t>From our logistic regression model, we can see that RN and CNA (Certified Nursing Assistant) staffing were the most predictors, with Number of Certified Beds following closely behind. In the multinomial logistic regression model, having a Family Counsel is by far the most important predictor, with RN staffing and Most Severe Deficiency Cited: Potential for Minimal Harm being the next most important predictors.</a:t>
            </a:r>
          </a:p>
          <a:p>
            <a:endParaRPr lang="en-US" sz="2400" dirty="0">
              <a:solidFill>
                <a:schemeClr val="tx1"/>
              </a:solidFill>
              <a:latin typeface="Garamond" panose="02020404030301010803" pitchFamily="18" charset="0"/>
            </a:endParaRPr>
          </a:p>
          <a:p>
            <a:r>
              <a:rPr lang="en-US" sz="2400" u="sng" dirty="0">
                <a:solidFill>
                  <a:schemeClr val="tx1"/>
                </a:solidFill>
                <a:latin typeface="Garamond" panose="02020404030301010803" pitchFamily="18" charset="0"/>
              </a:rPr>
              <a:t>Discussion</a:t>
            </a:r>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Not only did the short stay and long stay outcome models have different important predictors, but the nature of the outcome (ex. Top 50% vs. Grade) also changed the predictor rankings. This indicates that improving quality of care requires understanding which factors are most important for specific health outcomes, as well as identifying target goals for one’s own organization, which lines up with our initial hypothesis. </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Broadly speaking, increased staffing can help to improve short-stay measures, while having a family council can help to improve long-stay measures. But nursing homes might like to be more granular in their approach to care management, so by analyzing each model separately, organizations can understand the relationships between their factors and the health outcomes that matter most to their population. This project established and tested a framework for this purpose, and can be further modified in the future to include more predictors and health outcomes. Modeling can also be adapted and improved to include different predictors that could potentially improve the performance of the models.  </a:t>
            </a:r>
          </a:p>
          <a:p>
            <a:endParaRPr lang="en-US" dirty="0"/>
          </a:p>
          <a:p>
            <a:r>
              <a:rPr lang="en-US" sz="2400" dirty="0">
                <a:solidFill>
                  <a:schemeClr val="tx1"/>
                </a:solidFill>
                <a:latin typeface="Garamond" panose="02020404030301010803" pitchFamily="18" charset="0"/>
              </a:rPr>
              <a:t>All additional materials and code are published on </a:t>
            </a:r>
            <a:r>
              <a:rPr lang="en-US" sz="2400" dirty="0" err="1">
                <a:solidFill>
                  <a:schemeClr val="tx1"/>
                </a:solidFill>
                <a:latin typeface="Garamond" panose="02020404030301010803" pitchFamily="18" charset="0"/>
              </a:rPr>
              <a:t>Github</a:t>
            </a:r>
            <a:r>
              <a:rPr lang="en-US" sz="2400" dirty="0">
                <a:solidFill>
                  <a:schemeClr val="tx1"/>
                </a:solidFill>
                <a:latin typeface="Garamond" panose="02020404030301010803" pitchFamily="18" charset="0"/>
              </a:rPr>
              <a:t>, including documentation and datasets (https://</a:t>
            </a:r>
            <a:r>
              <a:rPr lang="en-US" sz="2400" dirty="0" err="1">
                <a:solidFill>
                  <a:schemeClr val="tx1"/>
                </a:solidFill>
                <a:latin typeface="Garamond" panose="02020404030301010803" pitchFamily="18" charset="0"/>
              </a:rPr>
              <a:t>github.com</a:t>
            </a:r>
            <a:r>
              <a:rPr lang="en-US" sz="2400" dirty="0">
                <a:solidFill>
                  <a:schemeClr val="tx1"/>
                </a:solidFill>
                <a:latin typeface="Garamond" panose="02020404030301010803" pitchFamily="18" charset="0"/>
              </a:rPr>
              <a:t>/</a:t>
            </a:r>
            <a:r>
              <a:rPr lang="en-US" sz="2400" dirty="0" err="1">
                <a:solidFill>
                  <a:schemeClr val="tx1"/>
                </a:solidFill>
                <a:latin typeface="Garamond" panose="02020404030301010803" pitchFamily="18" charset="0"/>
              </a:rPr>
              <a:t>vkumaresan</a:t>
            </a:r>
            <a:r>
              <a:rPr lang="en-US" sz="2400" dirty="0">
                <a:solidFill>
                  <a:schemeClr val="tx1"/>
                </a:solidFill>
                <a:latin typeface="Garamond" panose="02020404030301010803" pitchFamily="18" charset="0"/>
              </a:rPr>
              <a:t>/Nursing-Home-Analysis). </a:t>
            </a:r>
          </a:p>
          <a:p>
            <a:endParaRPr lang="en-US" dirty="0"/>
          </a:p>
          <a:p>
            <a:endParaRPr lang="en-US" dirty="0"/>
          </a:p>
        </p:txBody>
      </p:sp>
      <p:sp>
        <p:nvSpPr>
          <p:cNvPr id="13" name="Text Placeholder 12"/>
          <p:cNvSpPr>
            <a:spLocks noGrp="1"/>
          </p:cNvSpPr>
          <p:nvPr>
            <p:ph type="body" sz="quarter" idx="27"/>
          </p:nvPr>
        </p:nvSpPr>
        <p:spPr>
          <a:xfrm>
            <a:off x="33132715" y="22363104"/>
            <a:ext cx="10201275" cy="754045"/>
          </a:xfrm>
        </p:spPr>
        <p:txBody>
          <a:bodyPr/>
          <a:lstStyle/>
          <a:p>
            <a:r>
              <a:rPr lang="en-US" dirty="0"/>
              <a:t>References</a:t>
            </a:r>
          </a:p>
        </p:txBody>
      </p:sp>
      <p:sp>
        <p:nvSpPr>
          <p:cNvPr id="14" name="Text Placeholder 13"/>
          <p:cNvSpPr>
            <a:spLocks noGrp="1"/>
          </p:cNvSpPr>
          <p:nvPr>
            <p:ph type="body" sz="quarter" idx="28"/>
          </p:nvPr>
        </p:nvSpPr>
        <p:spPr>
          <a:xfrm>
            <a:off x="33132716" y="23117149"/>
            <a:ext cx="10201275" cy="4889321"/>
          </a:xfrm>
        </p:spPr>
        <p:txBody>
          <a:bodyPr/>
          <a:lstStyle/>
          <a:p>
            <a:pPr marL="457200" indent="-457200">
              <a:buAutoNum type="arabicPeriod"/>
            </a:pPr>
            <a:r>
              <a:rPr lang="en-US" sz="2400" dirty="0">
                <a:solidFill>
                  <a:schemeClr val="tx1"/>
                </a:solidFill>
                <a:latin typeface="Garamond" panose="02020404030301010803" pitchFamily="18" charset="0"/>
              </a:rPr>
              <a:t>Castle, Nicholas G and Jamie C Ferguson. “What is nursing home quality and how is it measured?” </a:t>
            </a:r>
            <a:r>
              <a:rPr lang="en-US" sz="2400" i="1" dirty="0">
                <a:solidFill>
                  <a:schemeClr val="tx1"/>
                </a:solidFill>
                <a:latin typeface="Garamond" panose="02020404030301010803" pitchFamily="18" charset="0"/>
              </a:rPr>
              <a:t>Gerontologist</a:t>
            </a:r>
            <a:r>
              <a:rPr lang="en-US" sz="2400" dirty="0">
                <a:solidFill>
                  <a:schemeClr val="tx1"/>
                </a:solidFill>
                <a:latin typeface="Garamond" panose="02020404030301010803" pitchFamily="18" charset="0"/>
              </a:rPr>
              <a:t> vol. 50,4 (2010): 426-42. </a:t>
            </a:r>
          </a:p>
          <a:p>
            <a:pPr marL="457200" indent="-457200">
              <a:buAutoNum type="arabicPeriod"/>
            </a:pPr>
            <a:endParaRPr lang="en-US" sz="2400" dirty="0">
              <a:solidFill>
                <a:schemeClr val="tx1"/>
              </a:solidFill>
              <a:latin typeface="Garamond" panose="02020404030301010803" pitchFamily="18" charset="0"/>
            </a:endParaRPr>
          </a:p>
          <a:p>
            <a:pPr marL="457200" indent="-457200">
              <a:buAutoNum type="arabicPeriod"/>
            </a:pPr>
            <a:r>
              <a:rPr lang="en-US" sz="2400" dirty="0" err="1">
                <a:solidFill>
                  <a:schemeClr val="tx1"/>
                </a:solidFill>
                <a:latin typeface="Garamond" panose="02020404030301010803" pitchFamily="18" charset="0"/>
              </a:rPr>
              <a:t>Saliba</a:t>
            </a:r>
            <a:r>
              <a:rPr lang="en-US" sz="2400" dirty="0">
                <a:solidFill>
                  <a:schemeClr val="tx1"/>
                </a:solidFill>
                <a:latin typeface="Garamond" panose="02020404030301010803" pitchFamily="18" charset="0"/>
              </a:rPr>
              <a:t>, Debra et al. “Examination of the New Short-Stay Nursing Home Quality Measures: Rehospitalizations, Emergency Department Visits, and Successful Returns to the Community” </a:t>
            </a:r>
            <a:r>
              <a:rPr lang="en-US" sz="2400" i="1" dirty="0">
                <a:solidFill>
                  <a:schemeClr val="tx1"/>
                </a:solidFill>
                <a:latin typeface="Garamond" panose="02020404030301010803" pitchFamily="18" charset="0"/>
              </a:rPr>
              <a:t>Inquiry : a journal of medical care organization, provision and financing</a:t>
            </a:r>
            <a:r>
              <a:rPr lang="en-US" sz="2400" dirty="0">
                <a:solidFill>
                  <a:schemeClr val="tx1"/>
                </a:solidFill>
                <a:latin typeface="Garamond" panose="02020404030301010803" pitchFamily="18" charset="0"/>
              </a:rPr>
              <a:t> vol. 55 (2018): 46958018786816. </a:t>
            </a:r>
          </a:p>
          <a:p>
            <a:pPr marL="457200" indent="-457200">
              <a:buAutoNum type="arabicPeriod"/>
            </a:pPr>
            <a:endParaRPr lang="en-US" sz="2400" dirty="0">
              <a:solidFill>
                <a:schemeClr val="tx1"/>
              </a:solidFill>
              <a:latin typeface="Garamond" panose="02020404030301010803" pitchFamily="18" charset="0"/>
            </a:endParaRPr>
          </a:p>
          <a:p>
            <a:pPr marL="457200" indent="-457200">
              <a:buAutoNum type="arabicPeriod"/>
            </a:pPr>
            <a:r>
              <a:rPr lang="en-US" sz="2400" dirty="0">
                <a:solidFill>
                  <a:schemeClr val="tx1"/>
                </a:solidFill>
                <a:latin typeface="Garamond" panose="02020404030301010803" pitchFamily="18" charset="0"/>
              </a:rPr>
              <a:t>Goodwin, James S et al. “Comparison of methods to identify long term care nursing home residence with administrative data” </a:t>
            </a:r>
            <a:r>
              <a:rPr lang="en-US" sz="2400" i="1" dirty="0">
                <a:solidFill>
                  <a:schemeClr val="tx1"/>
                </a:solidFill>
                <a:latin typeface="Garamond" panose="02020404030301010803" pitchFamily="18" charset="0"/>
              </a:rPr>
              <a:t>BMC health services research</a:t>
            </a:r>
            <a:r>
              <a:rPr lang="en-US" sz="2400" dirty="0">
                <a:solidFill>
                  <a:schemeClr val="tx1"/>
                </a:solidFill>
                <a:latin typeface="Garamond" panose="02020404030301010803" pitchFamily="18" charset="0"/>
              </a:rPr>
              <a:t> vol. 17,1 376. 30 May. 2017, doi:10.1186/s12913-017-2318-9</a:t>
            </a:r>
          </a:p>
          <a:p>
            <a:endParaRPr lang="en-US" dirty="0"/>
          </a:p>
          <a:p>
            <a:endParaRPr lang="en-US" dirty="0"/>
          </a:p>
        </p:txBody>
      </p:sp>
      <p:sp>
        <p:nvSpPr>
          <p:cNvPr id="15" name="Text Placeholder 14"/>
          <p:cNvSpPr>
            <a:spLocks noGrp="1"/>
          </p:cNvSpPr>
          <p:nvPr>
            <p:ph type="body" sz="quarter" idx="29"/>
          </p:nvPr>
        </p:nvSpPr>
        <p:spPr>
          <a:xfrm>
            <a:off x="33185093" y="28287781"/>
            <a:ext cx="10201275" cy="754045"/>
          </a:xfrm>
        </p:spPr>
        <p:txBody>
          <a:bodyPr/>
          <a:lstStyle/>
          <a:p>
            <a:r>
              <a:rPr lang="en-US" dirty="0"/>
              <a:t>Acknowledgements</a:t>
            </a:r>
          </a:p>
        </p:txBody>
      </p:sp>
      <p:sp>
        <p:nvSpPr>
          <p:cNvPr id="16" name="Text Placeholder 15"/>
          <p:cNvSpPr>
            <a:spLocks noGrp="1"/>
          </p:cNvSpPr>
          <p:nvPr>
            <p:ph type="body" sz="quarter" idx="30"/>
          </p:nvPr>
        </p:nvSpPr>
        <p:spPr>
          <a:xfrm>
            <a:off x="33185092" y="29041826"/>
            <a:ext cx="10201275" cy="2693023"/>
          </a:xfrm>
        </p:spPr>
        <p:txBody>
          <a:bodyPr/>
          <a:lstStyle/>
          <a:p>
            <a:r>
              <a:rPr lang="en-US" sz="2400" dirty="0">
                <a:solidFill>
                  <a:schemeClr val="tx1"/>
                </a:solidFill>
                <a:latin typeface="Garamond" panose="02020404030301010803" pitchFamily="18" charset="0"/>
              </a:rPr>
              <a:t>Social Science Research Institute, Duke University</a:t>
            </a:r>
          </a:p>
          <a:p>
            <a:r>
              <a:rPr lang="en-US" sz="2400" dirty="0">
                <a:solidFill>
                  <a:schemeClr val="tx1"/>
                </a:solidFill>
                <a:latin typeface="Garamond" panose="02020404030301010803" pitchFamily="18" charset="0"/>
              </a:rPr>
              <a:t>Master in Interdisciplinary Data Science Program, Duke University</a:t>
            </a:r>
          </a:p>
          <a:p>
            <a:r>
              <a:rPr lang="en-US" sz="2400" dirty="0">
                <a:solidFill>
                  <a:schemeClr val="tx1"/>
                </a:solidFill>
                <a:latin typeface="Garamond" panose="02020404030301010803" pitchFamily="18" charset="0"/>
              </a:rPr>
              <a:t>Dr. Jerry Reiter, Duke University</a:t>
            </a:r>
          </a:p>
          <a:p>
            <a:endParaRPr lang="en-US" dirty="0"/>
          </a:p>
          <a:p>
            <a:endParaRPr lang="en-US" dirty="0"/>
          </a:p>
        </p:txBody>
      </p:sp>
      <p:sp>
        <p:nvSpPr>
          <p:cNvPr id="17" name="Text Placeholder 16"/>
          <p:cNvSpPr>
            <a:spLocks noGrp="1"/>
          </p:cNvSpPr>
          <p:nvPr>
            <p:ph type="body" sz="quarter" idx="96"/>
          </p:nvPr>
        </p:nvSpPr>
        <p:spPr>
          <a:xfrm>
            <a:off x="504830" y="16276098"/>
            <a:ext cx="10201275" cy="16933844"/>
          </a:xfrm>
        </p:spPr>
        <p:txBody>
          <a:bodyPr/>
          <a:lstStyle/>
          <a:p>
            <a:r>
              <a:rPr lang="en-US" sz="2400" dirty="0">
                <a:solidFill>
                  <a:schemeClr val="tx1"/>
                </a:solidFill>
                <a:latin typeface="Garamond" panose="02020404030301010803" pitchFamily="18" charset="0"/>
              </a:rPr>
              <a:t>The purpose of this research project was to understand more about the factors that influence various health outcomes in nursing homes, and how these factors differ between short-stay and long-stay measures.</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In order to do this, we built various models and calculated the variable importance for each outcome. The top 5 variables were then ranked and weighted, giving scores across short stays, long stays, and total (both types). By understanding which factors are most related to better health outcomes, nursing homes can adjust their resources and strategy to focus on their weaknesses. Collecting data and creating a feedback cycle will ultimately benefit patients and bring in increased revenue from CMS reimbursement. </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This project focused on 6 outcome measures defined by the CMS: 3 long-stay and 3 short-stay. CMS uses length of stay to differentiate short stays (≤100 days) from long stays (&gt; 100 days), and while research has been conducted to investigate other definitions, we will use this definition for our research purposes, since this is how CMS organizes their value-based reimbursements³.</a:t>
            </a:r>
          </a:p>
          <a:p>
            <a:endParaRPr lang="en-US" sz="2400"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These outcomes are listed below, along with their measure code:</a:t>
            </a:r>
          </a:p>
          <a:p>
            <a:endParaRPr lang="en-US" sz="2400" dirty="0">
              <a:solidFill>
                <a:schemeClr val="tx1"/>
              </a:solidFill>
              <a:latin typeface="Garamond" panose="02020404030301010803" pitchFamily="18" charset="0"/>
            </a:endParaRPr>
          </a:p>
          <a:p>
            <a:r>
              <a:rPr lang="en-US" sz="2400" b="1" u="sng" dirty="0">
                <a:solidFill>
                  <a:schemeClr val="tx1"/>
                </a:solidFill>
                <a:latin typeface="Garamond" panose="02020404030301010803" pitchFamily="18" charset="0"/>
              </a:rPr>
              <a:t>Long Stay </a:t>
            </a:r>
          </a:p>
          <a:p>
            <a:r>
              <a:rPr lang="en-US" sz="2400" b="1" dirty="0">
                <a:solidFill>
                  <a:schemeClr val="tx1"/>
                </a:solidFill>
                <a:latin typeface="Garamond" panose="02020404030301010803" pitchFamily="18" charset="0"/>
              </a:rPr>
              <a:t>410: Percentage of long-stay residents experiencing one or more falls with major injury </a:t>
            </a:r>
          </a:p>
          <a:p>
            <a:r>
              <a:rPr lang="en-US" sz="2400" b="1" dirty="0">
                <a:solidFill>
                  <a:schemeClr val="tx1"/>
                </a:solidFill>
                <a:latin typeface="Garamond" panose="02020404030301010803" pitchFamily="18" charset="0"/>
              </a:rPr>
              <a:t>402: Percentage of long-stay residents who self-report moderate to severe pain </a:t>
            </a:r>
            <a:endParaRPr lang="en-US" sz="2400" dirty="0">
              <a:solidFill>
                <a:schemeClr val="tx1"/>
              </a:solidFill>
              <a:latin typeface="Garamond" panose="02020404030301010803" pitchFamily="18" charset="0"/>
            </a:endParaRPr>
          </a:p>
          <a:p>
            <a:r>
              <a:rPr lang="en-US" sz="2400" b="1" dirty="0">
                <a:solidFill>
                  <a:schemeClr val="tx1"/>
                </a:solidFill>
                <a:latin typeface="Garamond" panose="02020404030301010803" pitchFamily="18" charset="0"/>
              </a:rPr>
              <a:t>551: Number of hospitalizations per 1000 long-stay resident days*   </a:t>
            </a:r>
            <a:endParaRPr lang="en-US" sz="2400" dirty="0">
              <a:solidFill>
                <a:schemeClr val="tx1"/>
              </a:solidFill>
              <a:latin typeface="Garamond" panose="02020404030301010803" pitchFamily="18" charset="0"/>
            </a:endParaRPr>
          </a:p>
          <a:p>
            <a:endParaRPr lang="en-US" sz="2400" b="1" dirty="0">
              <a:solidFill>
                <a:schemeClr val="tx1"/>
              </a:solidFill>
              <a:latin typeface="Garamond" panose="02020404030301010803" pitchFamily="18" charset="0"/>
            </a:endParaRPr>
          </a:p>
          <a:p>
            <a:r>
              <a:rPr lang="en-US" sz="2400" b="1" u="sng" dirty="0">
                <a:solidFill>
                  <a:schemeClr val="tx1"/>
                </a:solidFill>
                <a:latin typeface="Garamond" panose="02020404030301010803" pitchFamily="18" charset="0"/>
              </a:rPr>
              <a:t>Short Stay</a:t>
            </a:r>
          </a:p>
          <a:p>
            <a:r>
              <a:rPr lang="en-US" sz="2400" b="1" dirty="0">
                <a:solidFill>
                  <a:schemeClr val="tx1"/>
                </a:solidFill>
                <a:latin typeface="Garamond" panose="02020404030301010803" pitchFamily="18" charset="0"/>
              </a:rPr>
              <a:t>424: Percentage of short-stay residents who self-report moderate to severe pain </a:t>
            </a:r>
            <a:endParaRPr lang="en-US" sz="2400" dirty="0">
              <a:solidFill>
                <a:schemeClr val="tx1"/>
              </a:solidFill>
              <a:latin typeface="Garamond" panose="02020404030301010803" pitchFamily="18" charset="0"/>
            </a:endParaRPr>
          </a:p>
          <a:p>
            <a:r>
              <a:rPr lang="en-US" sz="2400" b="1" dirty="0">
                <a:solidFill>
                  <a:schemeClr val="tx1"/>
                </a:solidFill>
                <a:latin typeface="Garamond" panose="02020404030301010803" pitchFamily="18" charset="0"/>
              </a:rPr>
              <a:t>521: Percentage of short-stay residents who were </a:t>
            </a:r>
            <a:r>
              <a:rPr lang="en-US" sz="2400" b="1" dirty="0" err="1">
                <a:solidFill>
                  <a:schemeClr val="tx1"/>
                </a:solidFill>
                <a:latin typeface="Garamond" panose="02020404030301010803" pitchFamily="18" charset="0"/>
              </a:rPr>
              <a:t>rehospitalized</a:t>
            </a:r>
            <a:r>
              <a:rPr lang="en-US" sz="2400" b="1" dirty="0">
                <a:solidFill>
                  <a:schemeClr val="tx1"/>
                </a:solidFill>
                <a:latin typeface="Garamond" panose="02020404030301010803" pitchFamily="18" charset="0"/>
              </a:rPr>
              <a:t> after a nursing home admission* </a:t>
            </a:r>
            <a:endParaRPr lang="en-US" sz="2400" dirty="0">
              <a:solidFill>
                <a:schemeClr val="tx1"/>
              </a:solidFill>
              <a:latin typeface="Garamond" panose="02020404030301010803" pitchFamily="18" charset="0"/>
            </a:endParaRPr>
          </a:p>
          <a:p>
            <a:r>
              <a:rPr lang="en-US" sz="2400" b="1" dirty="0">
                <a:solidFill>
                  <a:schemeClr val="tx1"/>
                </a:solidFill>
                <a:latin typeface="Garamond" panose="02020404030301010803" pitchFamily="18" charset="0"/>
              </a:rPr>
              <a:t>523: Percentage of short-stay residents who were successfully discharged to the community*</a:t>
            </a:r>
          </a:p>
          <a:p>
            <a:endParaRPr lang="en-US" sz="2400" b="1" dirty="0">
              <a:solidFill>
                <a:schemeClr val="tx1"/>
              </a:solidFill>
              <a:latin typeface="Garamond" panose="02020404030301010803" pitchFamily="18" charset="0"/>
            </a:endParaRPr>
          </a:p>
          <a:p>
            <a:r>
              <a:rPr lang="en-US" sz="2400" dirty="0">
                <a:solidFill>
                  <a:schemeClr val="tx1"/>
                </a:solidFill>
                <a:latin typeface="Garamond" panose="02020404030301010803" pitchFamily="18" charset="0"/>
              </a:rPr>
              <a:t>* Five Star Quality Measures</a:t>
            </a:r>
            <a:endParaRPr lang="en-US" sz="2400"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a:p>
            <a:endParaRPr lang="en-US" dirty="0">
              <a:latin typeface="Garamond" panose="02020404030301010803" pitchFamily="18" charset="0"/>
            </a:endParaRPr>
          </a:p>
          <a:p>
            <a:endParaRPr lang="en-US" dirty="0"/>
          </a:p>
        </p:txBody>
      </p:sp>
      <p:sp>
        <p:nvSpPr>
          <p:cNvPr id="19" name="Text Placeholder 18"/>
          <p:cNvSpPr>
            <a:spLocks noGrp="1"/>
          </p:cNvSpPr>
          <p:nvPr>
            <p:ph type="body" sz="quarter" idx="150"/>
          </p:nvPr>
        </p:nvSpPr>
        <p:spPr/>
        <p:txBody>
          <a:bodyPr/>
          <a:lstStyle/>
          <a:p>
            <a:r>
              <a:rPr lang="en-US" dirty="0"/>
              <a:t>Viggy Kumaresan</a:t>
            </a:r>
          </a:p>
        </p:txBody>
      </p:sp>
      <p:sp>
        <p:nvSpPr>
          <p:cNvPr id="43" name="Text Placeholder 42"/>
          <p:cNvSpPr>
            <a:spLocks noGrp="1"/>
          </p:cNvSpPr>
          <p:nvPr>
            <p:ph type="body" sz="quarter" idx="184"/>
          </p:nvPr>
        </p:nvSpPr>
        <p:spPr/>
        <p:txBody>
          <a:bodyPr/>
          <a:lstStyle/>
          <a:p>
            <a:r>
              <a:rPr lang="en-US" dirty="0"/>
              <a:t>Master in Interdisciplinary Data Science, Duke University</a:t>
            </a:r>
          </a:p>
        </p:txBody>
      </p:sp>
      <p:sp>
        <p:nvSpPr>
          <p:cNvPr id="44" name="Text Placeholder 43"/>
          <p:cNvSpPr>
            <a:spLocks noGrp="1"/>
          </p:cNvSpPr>
          <p:nvPr>
            <p:ph type="body" sz="quarter" idx="185"/>
          </p:nvPr>
        </p:nvSpPr>
        <p:spPr>
          <a:xfrm>
            <a:off x="3493988" y="352431"/>
            <a:ext cx="39482812" cy="1280160"/>
          </a:xfrm>
        </p:spPr>
        <p:txBody>
          <a:bodyPr>
            <a:noAutofit/>
          </a:bodyPr>
          <a:lstStyle/>
          <a:p>
            <a:r>
              <a:rPr lang="en-US" sz="7200" dirty="0"/>
              <a:t>Modeling Predictors of Quality in Healthcare Delivery Across Nursing Homes in the United States</a:t>
            </a:r>
          </a:p>
        </p:txBody>
      </p:sp>
      <p:sp>
        <p:nvSpPr>
          <p:cNvPr id="4" name="TextBox 3">
            <a:extLst>
              <a:ext uri="{FF2B5EF4-FFF2-40B4-BE49-F238E27FC236}">
                <a16:creationId xmlns:a16="http://schemas.microsoft.com/office/drawing/2014/main" id="{DDB43C7C-8183-E746-B8EA-EE318F3A17B0}"/>
              </a:ext>
            </a:extLst>
          </p:cNvPr>
          <p:cNvSpPr txBox="1"/>
          <p:nvPr/>
        </p:nvSpPr>
        <p:spPr>
          <a:xfrm>
            <a:off x="10189029" y="2612571"/>
            <a:ext cx="184731" cy="477054"/>
          </a:xfrm>
          <a:prstGeom prst="rect">
            <a:avLst/>
          </a:prstGeom>
          <a:noFill/>
        </p:spPr>
        <p:txBody>
          <a:bodyPr wrap="none" rtlCol="0">
            <a:spAutoFit/>
          </a:bodyPr>
          <a:lstStyle/>
          <a:p>
            <a:endParaRPr lang="en-US" sz="2500" dirty="0">
              <a:latin typeface="Times New Roman" panose="02020603050405020304" pitchFamily="18" charset="0"/>
              <a:cs typeface="Times New Roman" panose="02020603050405020304" pitchFamily="18" charset="0"/>
            </a:endParaRPr>
          </a:p>
        </p:txBody>
      </p:sp>
      <p:pic>
        <p:nvPicPr>
          <p:cNvPr id="2058" name="Picture 10" descr="https://ssri.duke.edu/sites/ssri.duke.edu/files/logos/ssri/SSRI_logo_hor_print.png">
            <a:extLst>
              <a:ext uri="{FF2B5EF4-FFF2-40B4-BE49-F238E27FC236}">
                <a16:creationId xmlns:a16="http://schemas.microsoft.com/office/drawing/2014/main" id="{37CF12FC-7704-8E4C-9E19-EC83E5BAE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45890" y="2162231"/>
            <a:ext cx="8479683" cy="147216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627F830F-001B-454F-95DE-0CC35D2BFB61}"/>
              </a:ext>
            </a:extLst>
          </p:cNvPr>
          <p:cNvPicPr>
            <a:picLocks noChangeAspect="1"/>
          </p:cNvPicPr>
          <p:nvPr/>
        </p:nvPicPr>
        <p:blipFill>
          <a:blip r:embed="rId5"/>
          <a:stretch>
            <a:fillRect/>
          </a:stretch>
        </p:blipFill>
        <p:spPr>
          <a:xfrm>
            <a:off x="11233150" y="26897028"/>
            <a:ext cx="21424900" cy="838200"/>
          </a:xfrm>
          <a:prstGeom prst="rect">
            <a:avLst/>
          </a:prstGeom>
        </p:spPr>
      </p:pic>
      <p:sp>
        <p:nvSpPr>
          <p:cNvPr id="20" name="TextBox 19">
            <a:extLst>
              <a:ext uri="{FF2B5EF4-FFF2-40B4-BE49-F238E27FC236}">
                <a16:creationId xmlns:a16="http://schemas.microsoft.com/office/drawing/2014/main" id="{5B44D3B6-0FD4-BE48-BC73-932EEF8664DE}"/>
              </a:ext>
            </a:extLst>
          </p:cNvPr>
          <p:cNvSpPr txBox="1"/>
          <p:nvPr/>
        </p:nvSpPr>
        <p:spPr>
          <a:xfrm>
            <a:off x="11222039" y="6021370"/>
            <a:ext cx="21393768" cy="7478970"/>
          </a:xfrm>
          <a:prstGeom prst="rect">
            <a:avLst/>
          </a:prstGeom>
          <a:noFill/>
        </p:spPr>
        <p:txBody>
          <a:bodyPr wrap="square" rtlCol="0">
            <a:spAutoFit/>
          </a:bodyPr>
          <a:lstStyle/>
          <a:p>
            <a:r>
              <a:rPr lang="en-US" sz="2400" u="sng" dirty="0">
                <a:latin typeface="Garamond" panose="02020404030301010803" pitchFamily="18" charset="0"/>
                <a:cs typeface="Times New Roman" panose="02020603050405020304" pitchFamily="18" charset="0"/>
              </a:rPr>
              <a:t>Data Sources</a:t>
            </a:r>
          </a:p>
          <a:p>
            <a:r>
              <a:rPr lang="en-US" sz="2400" dirty="0">
                <a:latin typeface="Garamond" panose="02020404030301010803" pitchFamily="18" charset="0"/>
                <a:cs typeface="Times New Roman" panose="02020603050405020304" pitchFamily="18" charset="0"/>
              </a:rPr>
              <a:t>Three datasets were used from the Medicare Nursing Home Compare data repository:</a:t>
            </a:r>
          </a:p>
          <a:p>
            <a:endParaRPr lang="en-US" sz="2400" dirty="0">
              <a:latin typeface="Garamond" panose="02020404030301010803" pitchFamily="18" charset="0"/>
              <a:cs typeface="Times New Roman" panose="02020603050405020304" pitchFamily="18" charset="0"/>
            </a:endParaRPr>
          </a:p>
          <a:p>
            <a:pPr marL="457200" indent="-457200">
              <a:buAutoNum type="arabicParenR"/>
            </a:pPr>
            <a:r>
              <a:rPr lang="en-US" sz="2400" dirty="0">
                <a:latin typeface="Garamond" panose="02020404030301010803" pitchFamily="18" charset="0"/>
              </a:rPr>
              <a:t>Medicare Claims Quality Measures: Quality measures displayed on Nursing Home Compare that are based on Medicare claims data. Each row contains a specific quality measure for a specific nursing home and includes the risk-adjusted score.</a:t>
            </a:r>
          </a:p>
          <a:p>
            <a:pPr marL="457200" indent="-457200">
              <a:buAutoNum type="arabicParenR"/>
            </a:pPr>
            <a:r>
              <a:rPr lang="en-US" sz="2400" dirty="0">
                <a:latin typeface="Garamond" panose="02020404030301010803" pitchFamily="18" charset="0"/>
              </a:rPr>
              <a:t>MDS Quality Measures: Quality measures displayed on Nursing Home Compare that are based on the resident assessments that make up the nursing home Minimum Data Set (MDS). Each row contains a specific quality measure for a specific nursing home and includes the 4-quarter score average and scores for each individual quarter.</a:t>
            </a:r>
          </a:p>
          <a:p>
            <a:pPr marL="457200" indent="-457200">
              <a:buFontTx/>
              <a:buAutoNum type="arabicParenR"/>
            </a:pPr>
            <a:r>
              <a:rPr lang="en-US" sz="2400" dirty="0">
                <a:latin typeface="Garamond" panose="02020404030301010803" pitchFamily="18" charset="0"/>
                <a:cs typeface="Times New Roman" panose="02020603050405020304" pitchFamily="18" charset="0"/>
              </a:rPr>
              <a:t>Provider Info: </a:t>
            </a:r>
            <a:r>
              <a:rPr lang="en-US" sz="2400" dirty="0">
                <a:latin typeface="Garamond" panose="02020404030301010803" pitchFamily="18" charset="0"/>
              </a:rPr>
              <a:t>General information on currently active nursing homes, including number of certified beds, quality measure scores, staffing and other information. Data are presented as one row per nursing home.</a:t>
            </a:r>
          </a:p>
          <a:p>
            <a:pPr marL="457200" indent="-457200">
              <a:buFontTx/>
              <a:buAutoNum type="arabicParenR"/>
            </a:pPr>
            <a:endParaRPr lang="en-US" sz="2400" dirty="0">
              <a:latin typeface="Garamond" panose="02020404030301010803" pitchFamily="18" charset="0"/>
              <a:cs typeface="Times New Roman" panose="02020603050405020304" pitchFamily="18" charset="0"/>
            </a:endParaRPr>
          </a:p>
          <a:p>
            <a:r>
              <a:rPr lang="en-US" sz="2400" dirty="0">
                <a:latin typeface="Garamond" panose="02020404030301010803" pitchFamily="18" charset="0"/>
              </a:rPr>
              <a:t>15,613 nursing home provider organizations were included in the analysis, distributed all across the United States. </a:t>
            </a:r>
          </a:p>
          <a:p>
            <a:pPr marL="457200" indent="-457200">
              <a:buFontTx/>
              <a:buAutoNum type="arabicParenR"/>
            </a:pPr>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5C7A0745-13C7-094D-BAB3-918E1AA60F5C}"/>
              </a:ext>
            </a:extLst>
          </p:cNvPr>
          <p:cNvSpPr/>
          <p:nvPr/>
        </p:nvSpPr>
        <p:spPr>
          <a:xfrm>
            <a:off x="527049" y="32181800"/>
            <a:ext cx="2660651" cy="384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 name="Chart 49">
            <a:extLst>
              <a:ext uri="{FF2B5EF4-FFF2-40B4-BE49-F238E27FC236}">
                <a16:creationId xmlns:a16="http://schemas.microsoft.com/office/drawing/2014/main" id="{7289A3BB-2F59-4048-A190-ECED957B45B1}"/>
              </a:ext>
            </a:extLst>
          </p:cNvPr>
          <p:cNvGraphicFramePr>
            <a:graphicFrameLocks/>
          </p:cNvGraphicFramePr>
          <p:nvPr>
            <p:extLst>
              <p:ext uri="{D42A27DB-BD31-4B8C-83A1-F6EECF244321}">
                <p14:modId xmlns:p14="http://schemas.microsoft.com/office/powerpoint/2010/main" val="3166808004"/>
              </p:ext>
            </p:extLst>
          </p:nvPr>
        </p:nvGraphicFramePr>
        <p:xfrm>
          <a:off x="21822405" y="16276099"/>
          <a:ext cx="10793402" cy="1201168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1" name="Chart 50">
            <a:extLst>
              <a:ext uri="{FF2B5EF4-FFF2-40B4-BE49-F238E27FC236}">
                <a16:creationId xmlns:a16="http://schemas.microsoft.com/office/drawing/2014/main" id="{51E5D50F-8779-EB44-9B14-892B69F37DDD}"/>
              </a:ext>
            </a:extLst>
          </p:cNvPr>
          <p:cNvGraphicFramePr>
            <a:graphicFrameLocks/>
          </p:cNvGraphicFramePr>
          <p:nvPr>
            <p:extLst>
              <p:ext uri="{D42A27DB-BD31-4B8C-83A1-F6EECF244321}">
                <p14:modId xmlns:p14="http://schemas.microsoft.com/office/powerpoint/2010/main" val="4132341040"/>
              </p:ext>
            </p:extLst>
          </p:nvPr>
        </p:nvGraphicFramePr>
        <p:xfrm>
          <a:off x="11152198" y="16276099"/>
          <a:ext cx="10793402" cy="12011682"/>
        </p:xfrm>
        <a:graphic>
          <a:graphicData uri="http://schemas.openxmlformats.org/drawingml/2006/chart">
            <c:chart xmlns:c="http://schemas.openxmlformats.org/drawingml/2006/chart" xmlns:r="http://schemas.openxmlformats.org/officeDocument/2006/relationships" r:id="rId7"/>
          </a:graphicData>
        </a:graphic>
      </p:graphicFrame>
      <p:pic>
        <p:nvPicPr>
          <p:cNvPr id="47" name="Picture 46">
            <a:extLst>
              <a:ext uri="{FF2B5EF4-FFF2-40B4-BE49-F238E27FC236}">
                <a16:creationId xmlns:a16="http://schemas.microsoft.com/office/drawing/2014/main" id="{FB0EF955-AB64-D746-BC09-0BC5A5ACB0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400" y="1030122"/>
            <a:ext cx="6923314" cy="3641951"/>
          </a:xfrm>
          <a:prstGeom prst="rect">
            <a:avLst/>
          </a:prstGeom>
        </p:spPr>
      </p:pic>
      <p:graphicFrame>
        <p:nvGraphicFramePr>
          <p:cNvPr id="52" name="Diagram 51">
            <a:extLst>
              <a:ext uri="{FF2B5EF4-FFF2-40B4-BE49-F238E27FC236}">
                <a16:creationId xmlns:a16="http://schemas.microsoft.com/office/drawing/2014/main" id="{F89393E9-EC53-254C-8FF6-1A030539DBA4}"/>
              </a:ext>
            </a:extLst>
          </p:cNvPr>
          <p:cNvGraphicFramePr/>
          <p:nvPr>
            <p:extLst>
              <p:ext uri="{D42A27DB-BD31-4B8C-83A1-F6EECF244321}">
                <p14:modId xmlns:p14="http://schemas.microsoft.com/office/powerpoint/2010/main" val="2474429099"/>
              </p:ext>
            </p:extLst>
          </p:nvPr>
        </p:nvGraphicFramePr>
        <p:xfrm>
          <a:off x="11269662" y="10332820"/>
          <a:ext cx="21346145" cy="50536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54" name="Straight Connector 53">
            <a:extLst>
              <a:ext uri="{FF2B5EF4-FFF2-40B4-BE49-F238E27FC236}">
                <a16:creationId xmlns:a16="http://schemas.microsoft.com/office/drawing/2014/main" id="{EE5765E2-A3F8-E74D-A164-5D68445059AF}"/>
              </a:ext>
            </a:extLst>
          </p:cNvPr>
          <p:cNvCxnSpPr/>
          <p:nvPr/>
        </p:nvCxnSpPr>
        <p:spPr>
          <a:xfrm>
            <a:off x="25668514" y="10781472"/>
            <a:ext cx="0" cy="445900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35CE6B28-56B1-8847-9C3D-47BB0E0D5D91}"/>
              </a:ext>
            </a:extLst>
          </p:cNvPr>
          <p:cNvSpPr txBox="1"/>
          <p:nvPr/>
        </p:nvSpPr>
        <p:spPr>
          <a:xfrm>
            <a:off x="23651780" y="10293147"/>
            <a:ext cx="4033468" cy="461665"/>
          </a:xfrm>
          <a:prstGeom prst="rect">
            <a:avLst/>
          </a:prstGeom>
          <a:noFill/>
        </p:spPr>
        <p:txBody>
          <a:bodyPr wrap="square" rtlCol="0">
            <a:spAutoFit/>
          </a:bodyPr>
          <a:lstStyle/>
          <a:p>
            <a:r>
              <a:rPr lang="en-US" sz="2400" dirty="0">
                <a:latin typeface="Garamond" panose="02020404030301010803" pitchFamily="18" charset="0"/>
                <a:cs typeface="Times New Roman" panose="02020603050405020304" pitchFamily="18" charset="0"/>
              </a:rPr>
              <a:t>Consolidate all model predictors</a:t>
            </a:r>
          </a:p>
        </p:txBody>
      </p:sp>
    </p:spTree>
    <p:extLst>
      <p:ext uri="{BB962C8B-B14F-4D97-AF65-F5344CB8AC3E}">
        <p14:creationId xmlns:p14="http://schemas.microsoft.com/office/powerpoint/2010/main" val="2852536314"/>
      </p:ext>
    </p:extLst>
  </p:cSld>
  <p:clrMapOvr>
    <a:masterClrMapping/>
  </p:clrMapOvr>
</p:sld>
</file>

<file path=ppt/theme/theme1.xml><?xml version="1.0" encoding="utf-8"?>
<a:theme xmlns:a="http://schemas.openxmlformats.org/drawingml/2006/main" name="PosterPresentations.com-36x48_Trifold_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21547</TotalTime>
  <Words>1391</Words>
  <Application>Microsoft Macintosh PowerPoint</Application>
  <PresentationFormat>Custom</PresentationFormat>
  <Paragraphs>95</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Garamond</vt:lpstr>
      <vt:lpstr>Times New Roman</vt:lpstr>
      <vt:lpstr>Trebuchet MS</vt: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Viggy Kumaresan</cp:lastModifiedBy>
  <cp:revision>100</cp:revision>
  <dcterms:created xsi:type="dcterms:W3CDTF">2012-02-03T23:30:52Z</dcterms:created>
  <dcterms:modified xsi:type="dcterms:W3CDTF">2018-12-04T16:57:44Z</dcterms:modified>
</cp:coreProperties>
</file>