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12192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0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5B219F-FFEB-4ADE-8EF0-822F14DF6E13}">
  <a:tblStyle styleId="{E35B219F-FFEB-4ADE-8EF0-822F14DF6E1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08"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368675" cy="5048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402138" y="0"/>
            <a:ext cx="3368675" cy="5048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77875" y="4840288"/>
            <a:ext cx="6216650" cy="396081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553575"/>
            <a:ext cx="3368675" cy="5048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402138" y="9553575"/>
            <a:ext cx="3368675" cy="50482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1: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be2aa5eff_0_1379:notes"/>
          <p:cNvSpPr txBox="1"/>
          <p:nvPr>
            <p:ph idx="1" type="body"/>
          </p:nvPr>
        </p:nvSpPr>
        <p:spPr>
          <a:xfrm>
            <a:off x="777240" y="4777740"/>
            <a:ext cx="6217800" cy="4526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cbe2aa5eff_0_1379:notes"/>
          <p:cNvSpPr/>
          <p:nvPr>
            <p:ph idx="2" type="sldImg"/>
          </p:nvPr>
        </p:nvSpPr>
        <p:spPr>
          <a:xfrm>
            <a:off x="1295655" y="754380"/>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ce0b05893_1_0: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ce0b05893_1_0: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cce0b05893_1_0: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ce0b05893_5_0: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ce0b05893_5_0: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cce0b05893_5_0: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ce0b05893_5_9: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cce0b05893_5_9: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cce0b05893_5_9: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31: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31: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ce0b05893_2_2: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ce0b05893_2_2: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cce0b05893_2_2: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be2aa5eff_0_1460: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be2aa5eff_0_1460: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cbe2aa5eff_0_1460: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be2aa5eff_0_1476: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be2aa5eff_0_1476: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cbe2aa5eff_0_1476: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be2aa5eff_0_1483: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be2aa5eff_0_1483: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cbe2aa5eff_0_1483: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be2aa5eff_0_1211:notes"/>
          <p:cNvSpPr txBox="1"/>
          <p:nvPr>
            <p:ph idx="1" type="body"/>
          </p:nvPr>
        </p:nvSpPr>
        <p:spPr>
          <a:xfrm>
            <a:off x="777240" y="4777740"/>
            <a:ext cx="6217800" cy="4526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cbe2aa5eff_0_1211:notes"/>
          <p:cNvSpPr/>
          <p:nvPr>
            <p:ph idx="2" type="sldImg"/>
          </p:nvPr>
        </p:nvSpPr>
        <p:spPr>
          <a:xfrm>
            <a:off x="1295655" y="754380"/>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be2aa5eff_0_1298:notes"/>
          <p:cNvSpPr txBox="1"/>
          <p:nvPr>
            <p:ph idx="1" type="body"/>
          </p:nvPr>
        </p:nvSpPr>
        <p:spPr>
          <a:xfrm>
            <a:off x="777240" y="4777740"/>
            <a:ext cx="6217800" cy="4526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cbe2aa5eff_0_1298:notes"/>
          <p:cNvSpPr/>
          <p:nvPr>
            <p:ph idx="2" type="sldImg"/>
          </p:nvPr>
        </p:nvSpPr>
        <p:spPr>
          <a:xfrm>
            <a:off x="1295655" y="754380"/>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be2aa5eff_0_1499: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be2aa5eff_0_1499: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cbe2aa5eff_0_1499: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 name="Google Shape;15;p2"/>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p11"/>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1" name="Google Shape;51;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13"/>
          <p:cNvSpPr/>
          <p:nvPr/>
        </p:nvSpPr>
        <p:spPr>
          <a:xfrm>
            <a:off x="0" y="3352800"/>
            <a:ext cx="11582400" cy="2743200"/>
          </a:xfrm>
          <a:prstGeom prst="rect">
            <a:avLst/>
          </a:prstGeom>
          <a:solidFill>
            <a:srgbClr val="1011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6" name="Google Shape;56;p13"/>
          <p:cNvSpPr/>
          <p:nvPr/>
        </p:nvSpPr>
        <p:spPr>
          <a:xfrm>
            <a:off x="3860800" y="6096000"/>
            <a:ext cx="3860700" cy="762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7" name="Google Shape;57;p13"/>
          <p:cNvSpPr/>
          <p:nvPr/>
        </p:nvSpPr>
        <p:spPr>
          <a:xfrm>
            <a:off x="0" y="6096000"/>
            <a:ext cx="3860700" cy="762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8" name="Google Shape;58;p13"/>
          <p:cNvSpPr/>
          <p:nvPr/>
        </p:nvSpPr>
        <p:spPr>
          <a:xfrm>
            <a:off x="7721600" y="6096000"/>
            <a:ext cx="3860700" cy="762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9" name="Google Shape;59;p13"/>
          <p:cNvSpPr txBox="1"/>
          <p:nvPr>
            <p:ph idx="1" type="body"/>
          </p:nvPr>
        </p:nvSpPr>
        <p:spPr>
          <a:xfrm>
            <a:off x="3352800" y="5410200"/>
            <a:ext cx="8026500" cy="533400"/>
          </a:xfrm>
          <a:prstGeom prst="rect">
            <a:avLst/>
          </a:prstGeom>
          <a:noFill/>
          <a:ln>
            <a:noFill/>
          </a:ln>
        </p:spPr>
        <p:txBody>
          <a:bodyPr anchorCtr="0" anchor="b" bIns="0" lIns="0" spcFirstLastPara="1" rIns="0" wrap="square" tIns="0">
            <a:normAutofit/>
          </a:bodyPr>
          <a:lstStyle>
            <a:lvl1pPr indent="-228600" lvl="0" marL="457200" rtl="0" algn="r">
              <a:lnSpc>
                <a:spcPct val="100000"/>
              </a:lnSpc>
              <a:spcBef>
                <a:spcPts val="0"/>
              </a:spcBef>
              <a:spcAft>
                <a:spcPts val="0"/>
              </a:spcAft>
              <a:buClr>
                <a:schemeClr val="lt1"/>
              </a:buClr>
              <a:buSzPts val="1800"/>
              <a:buNone/>
              <a:defRPr sz="1800">
                <a:solidFill>
                  <a:schemeClr val="lt1"/>
                </a:solidFill>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60" name="Google Shape;60;p13"/>
          <p:cNvSpPr txBox="1"/>
          <p:nvPr>
            <p:ph type="title"/>
          </p:nvPr>
        </p:nvSpPr>
        <p:spPr>
          <a:xfrm>
            <a:off x="3352800" y="3810000"/>
            <a:ext cx="8026500" cy="1524000"/>
          </a:xfrm>
          <a:prstGeom prst="rect">
            <a:avLst/>
          </a:prstGeom>
          <a:noFill/>
          <a:ln>
            <a:noFill/>
          </a:ln>
        </p:spPr>
        <p:txBody>
          <a:bodyPr anchorCtr="0" anchor="ctr" bIns="0" lIns="0" spcFirstLastPara="1" rIns="0" wrap="square" tIns="0">
            <a:normAutofit/>
          </a:bodyPr>
          <a:lstStyle>
            <a:lvl1pPr lvl="0" rtl="0" algn="l">
              <a:lnSpc>
                <a:spcPct val="90909"/>
              </a:lnSpc>
              <a:spcBef>
                <a:spcPts val="0"/>
              </a:spcBef>
              <a:spcAft>
                <a:spcPts val="0"/>
              </a:spcAft>
              <a:buClr>
                <a:schemeClr val="lt1"/>
              </a:buClr>
              <a:buSzPts val="4400"/>
              <a:buFont typeface="Arial"/>
              <a:buNone/>
              <a:defRPr sz="4400">
                <a:solidFill>
                  <a:schemeClr val="lt1"/>
                </a:solidFill>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pic>
        <p:nvPicPr>
          <p:cNvPr descr="BITS_university_logo_whitevert.png" id="61" name="Google Shape;61;p13"/>
          <p:cNvPicPr preferRelativeResize="0"/>
          <p:nvPr/>
        </p:nvPicPr>
        <p:blipFill rotWithShape="1">
          <a:blip r:embed="rId3">
            <a:alphaModFix/>
          </a:blip>
          <a:srcRect b="28591" l="0" r="0" t="0"/>
          <a:stretch/>
        </p:blipFill>
        <p:spPr>
          <a:xfrm>
            <a:off x="101600" y="3352800"/>
            <a:ext cx="2743200" cy="1980000"/>
          </a:xfrm>
          <a:prstGeom prst="rect">
            <a:avLst/>
          </a:prstGeom>
          <a:noFill/>
          <a:ln>
            <a:noFill/>
          </a:ln>
        </p:spPr>
      </p:pic>
      <p:sp>
        <p:nvSpPr>
          <p:cNvPr id="62" name="Google Shape;62;p13"/>
          <p:cNvSpPr txBox="1"/>
          <p:nvPr/>
        </p:nvSpPr>
        <p:spPr>
          <a:xfrm>
            <a:off x="-101600" y="5257800"/>
            <a:ext cx="2946300" cy="554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IN" sz="2900" u="none" cap="none" strike="noStrike">
                <a:solidFill>
                  <a:schemeClr val="lt1"/>
                </a:solidFill>
                <a:latin typeface="Arial"/>
                <a:ea typeface="Arial"/>
                <a:cs typeface="Arial"/>
                <a:sym typeface="Arial"/>
              </a:rPr>
              <a:t>BITS</a:t>
            </a:r>
            <a:r>
              <a:rPr b="0" i="0" lang="en-IN" sz="2900" u="none" cap="none" strike="noStrike">
                <a:solidFill>
                  <a:schemeClr val="lt1"/>
                </a:solidFill>
                <a:latin typeface="Arial"/>
                <a:ea typeface="Arial"/>
                <a:cs typeface="Arial"/>
                <a:sym typeface="Arial"/>
              </a:rPr>
              <a:t> Pilani</a:t>
            </a:r>
            <a:endParaRPr/>
          </a:p>
        </p:txBody>
      </p:sp>
      <p:sp>
        <p:nvSpPr>
          <p:cNvPr id="63" name="Google Shape;63;p13"/>
          <p:cNvSpPr txBox="1"/>
          <p:nvPr/>
        </p:nvSpPr>
        <p:spPr>
          <a:xfrm>
            <a:off x="203200" y="5666602"/>
            <a:ext cx="25401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IN" sz="1200" u="none" cap="none" strike="noStrike">
                <a:solidFill>
                  <a:srgbClr val="FFFFFF"/>
                </a:solidFill>
                <a:latin typeface="Arial"/>
                <a:ea typeface="Arial"/>
                <a:cs typeface="Arial"/>
                <a:sym typeface="Arial"/>
              </a:rPr>
              <a:t>Pilani Campus</a:t>
            </a:r>
            <a:endParaRPr b="0" i="0" sz="1200" u="none" cap="none" strike="noStrike">
              <a:solidFill>
                <a:srgbClr val="FFFFFF"/>
              </a:solidFill>
              <a:latin typeface="Arial"/>
              <a:ea typeface="Arial"/>
              <a:cs typeface="Arial"/>
              <a:sym typeface="Arial"/>
            </a:endParaRPr>
          </a:p>
        </p:txBody>
      </p:sp>
      <p:sp>
        <p:nvSpPr>
          <p:cNvPr id="64" name="Google Shape;64;p1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5" name="Google Shape;65;p1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13"/>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rmAutofit/>
          </a:bodyPr>
          <a:lstStyle>
            <a:lvl1pPr indent="0" lvl="0" marL="0" marR="0" rtl="0" algn="l">
              <a:spcBef>
                <a:spcPts val="0"/>
              </a:spcBef>
              <a:buNone/>
              <a:defRPr b="0" i="0" sz="1800" u="none" cap="none" strike="noStrike">
                <a:solidFill>
                  <a:schemeClr val="dk1"/>
                </a:solidFill>
                <a:latin typeface="Arial"/>
                <a:ea typeface="Arial"/>
                <a:cs typeface="Arial"/>
                <a:sym typeface="Arial"/>
              </a:defRPr>
            </a:lvl1pPr>
            <a:lvl2pPr indent="0" lvl="1" marL="0" marR="0" rtl="0" algn="l">
              <a:spcBef>
                <a:spcPts val="0"/>
              </a:spcBef>
              <a:buNone/>
              <a:defRPr b="0" i="0" sz="1800" u="none" cap="none" strike="noStrike">
                <a:solidFill>
                  <a:schemeClr val="dk1"/>
                </a:solidFill>
                <a:latin typeface="Arial"/>
                <a:ea typeface="Arial"/>
                <a:cs typeface="Arial"/>
                <a:sym typeface="Arial"/>
              </a:defRPr>
            </a:lvl2pPr>
            <a:lvl3pPr indent="0" lvl="2" marL="0" marR="0" rtl="0" algn="l">
              <a:spcBef>
                <a:spcPts val="0"/>
              </a:spcBef>
              <a:buNone/>
              <a:defRPr b="0" i="0" sz="1800" u="none" cap="none" strike="noStrike">
                <a:solidFill>
                  <a:schemeClr val="dk1"/>
                </a:solidFill>
                <a:latin typeface="Arial"/>
                <a:ea typeface="Arial"/>
                <a:cs typeface="Arial"/>
                <a:sym typeface="Arial"/>
              </a:defRPr>
            </a:lvl3pPr>
            <a:lvl4pPr indent="0" lvl="3" marL="0" marR="0" rtl="0" algn="l">
              <a:spcBef>
                <a:spcPts val="0"/>
              </a:spcBef>
              <a:buNone/>
              <a:defRPr b="0" i="0" sz="1800" u="none" cap="none" strike="noStrike">
                <a:solidFill>
                  <a:schemeClr val="dk1"/>
                </a:solidFill>
                <a:latin typeface="Arial"/>
                <a:ea typeface="Arial"/>
                <a:cs typeface="Arial"/>
                <a:sym typeface="Arial"/>
              </a:defRPr>
            </a:lvl4pPr>
            <a:lvl5pPr indent="0" lvl="4" marL="0" marR="0" rtl="0" algn="l">
              <a:spcBef>
                <a:spcPts val="0"/>
              </a:spcBef>
              <a:buNone/>
              <a:defRPr b="0" i="0" sz="1800" u="none" cap="none" strike="noStrike">
                <a:solidFill>
                  <a:schemeClr val="dk1"/>
                </a:solidFill>
                <a:latin typeface="Arial"/>
                <a:ea typeface="Arial"/>
                <a:cs typeface="Arial"/>
                <a:sym typeface="Arial"/>
              </a:defRPr>
            </a:lvl5pPr>
            <a:lvl6pPr indent="0" lvl="5" marL="0" marR="0" rtl="0" algn="l">
              <a:spcBef>
                <a:spcPts val="0"/>
              </a:spcBef>
              <a:buNone/>
              <a:defRPr b="0" i="0" sz="1800" u="none" cap="none" strike="noStrike">
                <a:solidFill>
                  <a:schemeClr val="dk1"/>
                </a:solidFill>
                <a:latin typeface="Arial"/>
                <a:ea typeface="Arial"/>
                <a:cs typeface="Arial"/>
                <a:sym typeface="Arial"/>
              </a:defRPr>
            </a:lvl6pPr>
            <a:lvl7pPr indent="0" lvl="6" marL="0" marR="0" rtl="0" algn="l">
              <a:spcBef>
                <a:spcPts val="0"/>
              </a:spcBef>
              <a:buNone/>
              <a:defRPr b="0" i="0" sz="1800" u="none" cap="none" strike="noStrike">
                <a:solidFill>
                  <a:schemeClr val="dk1"/>
                </a:solidFill>
                <a:latin typeface="Arial"/>
                <a:ea typeface="Arial"/>
                <a:cs typeface="Arial"/>
                <a:sym typeface="Arial"/>
              </a:defRPr>
            </a:lvl7pPr>
            <a:lvl8pPr indent="0" lvl="7" marL="0" marR="0" rtl="0" algn="l">
              <a:spcBef>
                <a:spcPts val="0"/>
              </a:spcBef>
              <a:buNone/>
              <a:defRPr b="0" i="0" sz="1800" u="none" cap="none" strike="noStrike">
                <a:solidFill>
                  <a:schemeClr val="dk1"/>
                </a:solidFill>
                <a:latin typeface="Arial"/>
                <a:ea typeface="Arial"/>
                <a:cs typeface="Arial"/>
                <a:sym typeface="Arial"/>
              </a:defRPr>
            </a:lvl8pPr>
            <a:lvl9pPr indent="0" lvl="8" marL="0" marR="0" rtl="0" algn="l">
              <a:spcBef>
                <a:spcPts val="0"/>
              </a:spcBef>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67" name="Shape 67"/>
        <p:cNvGrpSpPr/>
        <p:nvPr/>
      </p:nvGrpSpPr>
      <p:grpSpPr>
        <a:xfrm>
          <a:off x="0" y="0"/>
          <a:ext cx="0" cy="0"/>
          <a:chOff x="0" y="0"/>
          <a:chExt cx="0" cy="0"/>
        </a:xfrm>
      </p:grpSpPr>
      <p:grpSp>
        <p:nvGrpSpPr>
          <p:cNvPr id="68" name="Google Shape;68;p14"/>
          <p:cNvGrpSpPr/>
          <p:nvPr/>
        </p:nvGrpSpPr>
        <p:grpSpPr>
          <a:xfrm>
            <a:off x="2778448" y="6550672"/>
            <a:ext cx="9413346" cy="48601"/>
            <a:chOff x="2083888" y="6550671"/>
            <a:chExt cx="7060186" cy="48601"/>
          </a:xfrm>
        </p:grpSpPr>
        <p:sp>
          <p:nvSpPr>
            <p:cNvPr id="69" name="Google Shape;69;p14"/>
            <p:cNvSpPr/>
            <p:nvPr/>
          </p:nvSpPr>
          <p:spPr>
            <a:xfrm>
              <a:off x="4630476" y="6550672"/>
              <a:ext cx="2328600" cy="486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0" name="Google Shape;70;p14"/>
            <p:cNvSpPr/>
            <p:nvPr/>
          </p:nvSpPr>
          <p:spPr>
            <a:xfrm>
              <a:off x="6907874" y="6550671"/>
              <a:ext cx="2236200" cy="45600"/>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1" name="Google Shape;71;p14"/>
            <p:cNvSpPr/>
            <p:nvPr/>
          </p:nvSpPr>
          <p:spPr>
            <a:xfrm>
              <a:off x="2083888" y="6550672"/>
              <a:ext cx="2580600" cy="486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descr="Picture 7.png" id="72" name="Google Shape;72;p14"/>
          <p:cNvPicPr preferRelativeResize="0"/>
          <p:nvPr/>
        </p:nvPicPr>
        <p:blipFill rotWithShape="1">
          <a:blip r:embed="rId2">
            <a:alphaModFix/>
          </a:blip>
          <a:srcRect b="5338" l="1922" r="0" t="0"/>
          <a:stretch/>
        </p:blipFill>
        <p:spPr>
          <a:xfrm>
            <a:off x="8839201" y="-1"/>
            <a:ext cx="2924257" cy="692697"/>
          </a:xfrm>
          <a:prstGeom prst="rect">
            <a:avLst/>
          </a:prstGeom>
          <a:noFill/>
          <a:ln>
            <a:noFill/>
          </a:ln>
        </p:spPr>
      </p:pic>
      <p:grpSp>
        <p:nvGrpSpPr>
          <p:cNvPr id="73" name="Google Shape;73;p14"/>
          <p:cNvGrpSpPr/>
          <p:nvPr/>
        </p:nvGrpSpPr>
        <p:grpSpPr>
          <a:xfrm>
            <a:off x="2844737" y="6553201"/>
            <a:ext cx="9346979" cy="45600"/>
            <a:chOff x="1905000" y="6553200"/>
            <a:chExt cx="7010409" cy="45600"/>
          </a:xfrm>
        </p:grpSpPr>
        <p:sp>
          <p:nvSpPr>
            <p:cNvPr id="74" name="Google Shape;74;p14"/>
            <p:cNvSpPr/>
            <p:nvPr/>
          </p:nvSpPr>
          <p:spPr>
            <a:xfrm>
              <a:off x="4267200" y="6553200"/>
              <a:ext cx="2328600" cy="456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5" name="Google Shape;75;p14"/>
            <p:cNvSpPr/>
            <p:nvPr/>
          </p:nvSpPr>
          <p:spPr>
            <a:xfrm>
              <a:off x="1905000" y="6553200"/>
              <a:ext cx="2362200" cy="456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6" name="Google Shape;76;p14"/>
            <p:cNvSpPr/>
            <p:nvPr/>
          </p:nvSpPr>
          <p:spPr>
            <a:xfrm>
              <a:off x="6586809" y="6553200"/>
              <a:ext cx="2328600" cy="456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77" name="Google Shape;77;p14"/>
          <p:cNvGrpSpPr/>
          <p:nvPr/>
        </p:nvGrpSpPr>
        <p:grpSpPr>
          <a:xfrm>
            <a:off x="-63" y="1295401"/>
            <a:ext cx="9346979" cy="45600"/>
            <a:chOff x="1905000" y="6553200"/>
            <a:chExt cx="7010409" cy="45600"/>
          </a:xfrm>
        </p:grpSpPr>
        <p:sp>
          <p:nvSpPr>
            <p:cNvPr id="78" name="Google Shape;78;p14"/>
            <p:cNvSpPr/>
            <p:nvPr/>
          </p:nvSpPr>
          <p:spPr>
            <a:xfrm>
              <a:off x="4267200" y="6553200"/>
              <a:ext cx="2328600" cy="456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9" name="Google Shape;79;p14"/>
            <p:cNvSpPr/>
            <p:nvPr/>
          </p:nvSpPr>
          <p:spPr>
            <a:xfrm>
              <a:off x="1905000" y="6553200"/>
              <a:ext cx="2362200" cy="456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0" name="Google Shape;80;p14"/>
            <p:cNvSpPr/>
            <p:nvPr/>
          </p:nvSpPr>
          <p:spPr>
            <a:xfrm>
              <a:off x="6586809" y="6553200"/>
              <a:ext cx="2328600" cy="456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81" name="Google Shape;81;p14"/>
          <p:cNvSpPr txBox="1"/>
          <p:nvPr>
            <p:ph idx="1" type="body"/>
          </p:nvPr>
        </p:nvSpPr>
        <p:spPr>
          <a:xfrm>
            <a:off x="406400" y="152400"/>
            <a:ext cx="8432700" cy="1143000"/>
          </a:xfrm>
          <a:prstGeom prst="rect">
            <a:avLst/>
          </a:prstGeom>
          <a:noFill/>
          <a:ln>
            <a:noFill/>
          </a:ln>
        </p:spPr>
        <p:txBody>
          <a:bodyPr anchorCtr="0" anchor="ctr" bIns="0" lIns="0" spcFirstLastPara="1" rIns="0" wrap="square" tIns="0">
            <a:normAutofit/>
          </a:bodyPr>
          <a:lstStyle>
            <a:lvl1pPr indent="-228600" lvl="0" marL="457200" rtl="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82" name="Google Shape;82;p14"/>
          <p:cNvSpPr txBox="1"/>
          <p:nvPr>
            <p:ph idx="11" type="ftr"/>
          </p:nvPr>
        </p:nvSpPr>
        <p:spPr>
          <a:xfrm>
            <a:off x="0" y="6554056"/>
            <a:ext cx="12192000" cy="303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4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3" name="Google Shape;83;p14"/>
          <p:cNvSpPr txBox="1"/>
          <p:nvPr>
            <p:ph idx="12" type="sldNum"/>
          </p:nvPr>
        </p:nvSpPr>
        <p:spPr>
          <a:xfrm>
            <a:off x="11815" y="6554055"/>
            <a:ext cx="12180300" cy="261600"/>
          </a:xfrm>
          <a:prstGeom prst="rect">
            <a:avLst/>
          </a:prstGeom>
          <a:noFill/>
          <a:ln>
            <a:noFill/>
          </a:ln>
        </p:spPr>
        <p:txBody>
          <a:bodyPr anchorCtr="0" anchor="t" bIns="45700" lIns="91425" spcFirstLastPara="1" rIns="91425" wrap="square" tIns="45700">
            <a:norm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4" name="Shape 84"/>
        <p:cNvGrpSpPr/>
        <p:nvPr/>
      </p:nvGrpSpPr>
      <p:grpSpPr>
        <a:xfrm>
          <a:off x="0" y="0"/>
          <a:ext cx="0" cy="0"/>
          <a:chOff x="0" y="0"/>
          <a:chExt cx="0" cy="0"/>
        </a:xfrm>
      </p:grpSpPr>
      <p:sp>
        <p:nvSpPr>
          <p:cNvPr id="85" name="Google Shape;85;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86" name="Google Shape;86;p1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87" name="Google Shape;87;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8" name="Google Shape;88;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 name="Google Shape;26;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1" name="Google Shape;31;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8" name="Google Shape;38;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p9"/>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p9"/>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4" name="Google Shape;44;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7" name="Google Shape;47;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idx="1" type="body"/>
          </p:nvPr>
        </p:nvSpPr>
        <p:spPr>
          <a:xfrm>
            <a:off x="2618025" y="4272875"/>
            <a:ext cx="8677500" cy="1670700"/>
          </a:xfrm>
          <a:prstGeom prst="rect">
            <a:avLst/>
          </a:prstGeom>
          <a:noFill/>
          <a:ln>
            <a:noFill/>
          </a:ln>
        </p:spPr>
        <p:txBody>
          <a:bodyPr anchorCtr="0" anchor="b" bIns="0" lIns="0" spcFirstLastPara="1" rIns="0" wrap="square" tIns="0">
            <a:normAutofit/>
          </a:bodyPr>
          <a:lstStyle/>
          <a:p>
            <a:pPr indent="0" lvl="0" marL="0" rtl="0" algn="l">
              <a:lnSpc>
                <a:spcPct val="115000"/>
              </a:lnSpc>
              <a:spcBef>
                <a:spcPts val="1200"/>
              </a:spcBef>
              <a:spcAft>
                <a:spcPts val="0"/>
              </a:spcAft>
              <a:buClr>
                <a:schemeClr val="dk1"/>
              </a:buClr>
              <a:buSzPts val="1100"/>
              <a:buFont typeface="Arial"/>
              <a:buNone/>
            </a:pPr>
            <a:r>
              <a:t/>
            </a:r>
            <a:endParaRPr sz="1400"/>
          </a:p>
          <a:p>
            <a:pPr indent="0" lvl="0" marL="0" rtl="0" algn="l">
              <a:lnSpc>
                <a:spcPct val="112500"/>
              </a:lnSpc>
              <a:spcBef>
                <a:spcPts val="1200"/>
              </a:spcBef>
              <a:spcAft>
                <a:spcPts val="0"/>
              </a:spcAft>
              <a:buClr>
                <a:schemeClr val="lt1"/>
              </a:buClr>
              <a:buSzPts val="1600"/>
              <a:buNone/>
            </a:pPr>
            <a:br>
              <a:rPr lang="en-IN" sz="1600">
                <a:latin typeface="Arial"/>
                <a:ea typeface="Arial"/>
                <a:cs typeface="Arial"/>
                <a:sym typeface="Arial"/>
              </a:rPr>
            </a:br>
            <a:r>
              <a:rPr lang="en-IN" sz="1600">
                <a:latin typeface="Arial"/>
                <a:ea typeface="Arial"/>
                <a:cs typeface="Arial"/>
                <a:sym typeface="Arial"/>
              </a:rPr>
              <a:t>Supervisor      : Prof. Yenuganti Sujan</a:t>
            </a:r>
            <a:endParaRPr/>
          </a:p>
          <a:p>
            <a:pPr indent="0" lvl="0" marL="0" rtl="0" algn="l">
              <a:lnSpc>
                <a:spcPct val="112500"/>
              </a:lnSpc>
              <a:spcBef>
                <a:spcPts val="0"/>
              </a:spcBef>
              <a:spcAft>
                <a:spcPts val="1600"/>
              </a:spcAft>
              <a:buClr>
                <a:schemeClr val="lt1"/>
              </a:buClr>
              <a:buSzPts val="1600"/>
              <a:buNone/>
            </a:pPr>
            <a:r>
              <a:rPr lang="en-IN" sz="1600">
                <a:latin typeface="Arial"/>
                <a:ea typeface="Arial"/>
                <a:cs typeface="Arial"/>
                <a:sym typeface="Arial"/>
              </a:rPr>
              <a:t>Department of </a:t>
            </a:r>
            <a:r>
              <a:rPr lang="en-IN" sz="1600"/>
              <a:t>Electrical</a:t>
            </a:r>
            <a:r>
              <a:rPr lang="en-IN" sz="1600">
                <a:latin typeface="Arial"/>
                <a:ea typeface="Arial"/>
                <a:cs typeface="Arial"/>
                <a:sym typeface="Arial"/>
              </a:rPr>
              <a:t> Engineering</a:t>
            </a:r>
            <a:endParaRPr/>
          </a:p>
        </p:txBody>
      </p:sp>
      <p:sp>
        <p:nvSpPr>
          <p:cNvPr id="95" name="Google Shape;95;p16"/>
          <p:cNvSpPr txBox="1"/>
          <p:nvPr/>
        </p:nvSpPr>
        <p:spPr>
          <a:xfrm>
            <a:off x="3718275" y="4138625"/>
            <a:ext cx="6477000" cy="519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2000">
                <a:solidFill>
                  <a:schemeClr val="lt1"/>
                </a:solidFill>
                <a:latin typeface="Times New Roman"/>
                <a:ea typeface="Times New Roman"/>
                <a:cs typeface="Times New Roman"/>
                <a:sym typeface="Times New Roman"/>
              </a:rPr>
              <a:t>Real Time Analysis of EEG Signal Using FPGA</a:t>
            </a:r>
            <a:endParaRPr b="1" i="1" sz="1400">
              <a:solidFill>
                <a:schemeClr val="lt1"/>
              </a:solidFill>
              <a:latin typeface="Times New Roman"/>
              <a:ea typeface="Times New Roman"/>
              <a:cs typeface="Times New Roman"/>
              <a:sym typeface="Times New Roman"/>
            </a:endParaRPr>
          </a:p>
        </p:txBody>
      </p:sp>
      <p:sp>
        <p:nvSpPr>
          <p:cNvPr id="96" name="Google Shape;96;p16"/>
          <p:cNvSpPr txBox="1"/>
          <p:nvPr/>
        </p:nvSpPr>
        <p:spPr>
          <a:xfrm>
            <a:off x="3733799" y="3352801"/>
            <a:ext cx="670560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400">
                <a:solidFill>
                  <a:schemeClr val="lt1"/>
                </a:solidFill>
                <a:latin typeface="Arial"/>
                <a:ea typeface="Arial"/>
                <a:cs typeface="Arial"/>
                <a:sym typeface="Arial"/>
              </a:rPr>
              <a:t>Presentation</a:t>
            </a:r>
            <a:endParaRPr/>
          </a:p>
        </p:txBody>
      </p:sp>
      <p:sp>
        <p:nvSpPr>
          <p:cNvPr id="97" name="Google Shape;97;p16"/>
          <p:cNvSpPr txBox="1"/>
          <p:nvPr/>
        </p:nvSpPr>
        <p:spPr>
          <a:xfrm>
            <a:off x="10178283" y="0"/>
            <a:ext cx="195438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Arial"/>
                <a:ea typeface="Arial"/>
                <a:cs typeface="Arial"/>
                <a:sym typeface="Arial"/>
              </a:rPr>
              <a:t>Date: 31.03.21</a:t>
            </a:r>
            <a:endParaRPr/>
          </a:p>
        </p:txBody>
      </p:sp>
      <p:sp>
        <p:nvSpPr>
          <p:cNvPr id="98" name="Google Shape;98;p16"/>
          <p:cNvSpPr txBox="1"/>
          <p:nvPr/>
        </p:nvSpPr>
        <p:spPr>
          <a:xfrm>
            <a:off x="340500" y="252225"/>
            <a:ext cx="41478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500">
                <a:solidFill>
                  <a:srgbClr val="FFFFFF"/>
                </a:solidFill>
                <a:latin typeface="Times New Roman"/>
                <a:ea typeface="Times New Roman"/>
                <a:cs typeface="Times New Roman"/>
                <a:sym typeface="Times New Roman"/>
              </a:rPr>
              <a:t>V. KEERTHIVASAN                   2018A8PS0480P</a:t>
            </a:r>
            <a:endParaRPr sz="15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IN" sz="1500">
                <a:solidFill>
                  <a:srgbClr val="FFFFFF"/>
                </a:solidFill>
                <a:latin typeface="Times New Roman"/>
                <a:ea typeface="Times New Roman"/>
                <a:cs typeface="Times New Roman"/>
                <a:sym typeface="Times New Roman"/>
              </a:rPr>
              <a:t>KESHAV TAWARI                      2017B3A30511P</a:t>
            </a:r>
            <a:endParaRPr sz="15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IN" sz="1500">
                <a:solidFill>
                  <a:srgbClr val="FFFFFF"/>
                </a:solidFill>
                <a:latin typeface="Times New Roman"/>
                <a:ea typeface="Times New Roman"/>
                <a:cs typeface="Times New Roman"/>
                <a:sym typeface="Times New Roman"/>
              </a:rPr>
              <a:t>VEDANT CHAUDHARI             2018A8PS0353P</a:t>
            </a:r>
            <a:endParaRPr sz="15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IN" sz="1500">
                <a:solidFill>
                  <a:srgbClr val="FFFFFF"/>
                </a:solidFill>
                <a:latin typeface="Times New Roman"/>
                <a:ea typeface="Times New Roman"/>
                <a:cs typeface="Times New Roman"/>
                <a:sym typeface="Times New Roman"/>
              </a:rPr>
              <a:t>YASH JHA                                   2017B3A30603P</a:t>
            </a:r>
            <a:endParaRPr sz="15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IN" sz="1500">
                <a:solidFill>
                  <a:srgbClr val="FFFFFF"/>
                </a:solidFill>
                <a:latin typeface="Times New Roman"/>
                <a:ea typeface="Times New Roman"/>
                <a:cs typeface="Times New Roman"/>
                <a:sym typeface="Times New Roman"/>
              </a:rPr>
              <a:t>VISHWANATHA ISHAN            2017B3A80520P</a:t>
            </a:r>
            <a:endParaRPr sz="15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sz="4200">
                <a:latin typeface="Times New Roman"/>
                <a:ea typeface="Times New Roman"/>
                <a:cs typeface="Times New Roman"/>
                <a:sym typeface="Times New Roman"/>
              </a:rPr>
              <a:t>CLASSIFICATION</a:t>
            </a:r>
            <a:endParaRPr sz="4200">
              <a:latin typeface="Times New Roman"/>
              <a:ea typeface="Times New Roman"/>
              <a:cs typeface="Times New Roman"/>
              <a:sym typeface="Times New Roman"/>
            </a:endParaRPr>
          </a:p>
        </p:txBody>
      </p:sp>
      <p:sp>
        <p:nvSpPr>
          <p:cNvPr id="181" name="Google Shape;181;p2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00000"/>
              </a:buClr>
              <a:buSzPts val="2400"/>
              <a:buNone/>
            </a:pPr>
            <a:r>
              <a:rPr i="0" lang="en-IN" sz="2400" u="none" strike="noStrike">
                <a:solidFill>
                  <a:srgbClr val="000000"/>
                </a:solidFill>
                <a:latin typeface="Times New Roman"/>
                <a:ea typeface="Times New Roman"/>
                <a:cs typeface="Times New Roman"/>
                <a:sym typeface="Times New Roman"/>
              </a:rPr>
              <a:t>We require efficient classification techniques to properly distinguish the EEG segments based on the acquired data and help in the making the decisions on the person’s health.</a:t>
            </a:r>
            <a:endParaRPr>
              <a:latin typeface="Times New Roman"/>
              <a:ea typeface="Times New Roman"/>
              <a:cs typeface="Times New Roman"/>
              <a:sym typeface="Times New Roman"/>
            </a:endParaRPr>
          </a:p>
          <a:p>
            <a:pPr indent="0" lvl="0" marL="0" rtl="0" algn="just">
              <a:lnSpc>
                <a:spcPct val="90000"/>
              </a:lnSpc>
              <a:spcBef>
                <a:spcPts val="2400"/>
              </a:spcBef>
              <a:spcAft>
                <a:spcPts val="0"/>
              </a:spcAft>
              <a:buClr>
                <a:schemeClr val="dk1"/>
              </a:buClr>
              <a:buSzPts val="2400"/>
              <a:buNone/>
            </a:pPr>
            <a:r>
              <a:t/>
            </a:r>
            <a:endParaRPr b="0" i="0" sz="2400" u="none" strike="noStrike">
              <a:solidFill>
                <a:srgbClr val="000000"/>
              </a:solidFill>
              <a:latin typeface="Arial"/>
              <a:ea typeface="Arial"/>
              <a:cs typeface="Arial"/>
              <a:sym typeface="Arial"/>
            </a:endParaRPr>
          </a:p>
          <a:p>
            <a:pPr indent="0" lvl="0" marL="0" rtl="0" algn="just">
              <a:lnSpc>
                <a:spcPct val="90000"/>
              </a:lnSpc>
              <a:spcBef>
                <a:spcPts val="2400"/>
              </a:spcBef>
              <a:spcAft>
                <a:spcPts val="0"/>
              </a:spcAft>
              <a:buClr>
                <a:schemeClr val="dk1"/>
              </a:buClr>
              <a:buSzPts val="2800"/>
              <a:buNone/>
            </a:pPr>
            <a:r>
              <a:t/>
            </a:r>
            <a:endParaRPr/>
          </a:p>
        </p:txBody>
      </p:sp>
      <p:graphicFrame>
        <p:nvGraphicFramePr>
          <p:cNvPr id="182" name="Google Shape;182;p25"/>
          <p:cNvGraphicFramePr/>
          <p:nvPr/>
        </p:nvGraphicFramePr>
        <p:xfrm>
          <a:off x="973221" y="2950568"/>
          <a:ext cx="3000000" cy="3000000"/>
        </p:xfrm>
        <a:graphic>
          <a:graphicData uri="http://schemas.openxmlformats.org/drawingml/2006/table">
            <a:tbl>
              <a:tblPr bandRow="1" firstRow="1">
                <a:noFill/>
                <a:tableStyleId>{E35B219F-FFEB-4ADE-8EF0-822F14DF6E13}</a:tableStyleId>
              </a:tblPr>
              <a:tblGrid>
                <a:gridCol w="1721850"/>
                <a:gridCol w="3272600"/>
                <a:gridCol w="5386125"/>
              </a:tblGrid>
              <a:tr h="681650">
                <a:tc>
                  <a:txBody>
                    <a:bodyPr/>
                    <a:lstStyle/>
                    <a:p>
                      <a:pPr indent="0" lvl="0" marL="0" marR="0" rtl="0" algn="l">
                        <a:spcBef>
                          <a:spcPts val="0"/>
                        </a:spcBef>
                        <a:spcAft>
                          <a:spcPts val="0"/>
                        </a:spcAft>
                        <a:buNone/>
                      </a:pPr>
                      <a:r>
                        <a:rPr lang="en-IN" sz="1800"/>
                        <a:t>TYPE</a:t>
                      </a:r>
                      <a:endParaRPr/>
                    </a:p>
                  </a:txBody>
                  <a:tcPr marT="45725" marB="45725" marR="91450" marL="91450"/>
                </a:tc>
                <a:tc>
                  <a:txBody>
                    <a:bodyPr/>
                    <a:lstStyle/>
                    <a:p>
                      <a:pPr indent="0" lvl="0" marL="0" marR="0" rtl="0" algn="l">
                        <a:spcBef>
                          <a:spcPts val="0"/>
                        </a:spcBef>
                        <a:spcAft>
                          <a:spcPts val="0"/>
                        </a:spcAft>
                        <a:buNone/>
                      </a:pPr>
                      <a:r>
                        <a:rPr lang="en-IN" sz="1800"/>
                        <a:t>CLASSIFIER</a:t>
                      </a:r>
                      <a:endParaRPr/>
                    </a:p>
                  </a:txBody>
                  <a:tcPr marT="45725" marB="45725" marR="91450" marL="91450"/>
                </a:tc>
                <a:tc>
                  <a:txBody>
                    <a:bodyPr/>
                    <a:lstStyle/>
                    <a:p>
                      <a:pPr indent="0" lvl="0" marL="0" marR="0" rtl="0" algn="l">
                        <a:spcBef>
                          <a:spcPts val="0"/>
                        </a:spcBef>
                        <a:spcAft>
                          <a:spcPts val="0"/>
                        </a:spcAft>
                        <a:buNone/>
                      </a:pPr>
                      <a:r>
                        <a:rPr lang="en-IN" sz="1800"/>
                        <a:t>MISCELLANEOUS</a:t>
                      </a:r>
                      <a:endParaRPr/>
                    </a:p>
                  </a:txBody>
                  <a:tcPr marT="45725" marB="45725" marR="91450" marL="91450"/>
                </a:tc>
              </a:tr>
              <a:tr h="681650">
                <a:tc>
                  <a:txBody>
                    <a:bodyPr/>
                    <a:lstStyle/>
                    <a:p>
                      <a:pPr indent="0" lvl="0" marL="0" marR="0" rtl="0" algn="l">
                        <a:spcBef>
                          <a:spcPts val="0"/>
                        </a:spcBef>
                        <a:spcAft>
                          <a:spcPts val="0"/>
                        </a:spcAft>
                        <a:buNone/>
                      </a:pPr>
                      <a:r>
                        <a:rPr lang="en-IN" sz="1800"/>
                        <a:t>LINEAR</a:t>
                      </a:r>
                      <a:endParaRPr/>
                    </a:p>
                  </a:txBody>
                  <a:tcPr marT="45725" marB="45725" marR="91450" marL="91450"/>
                </a:tc>
                <a:tc>
                  <a:txBody>
                    <a:bodyPr/>
                    <a:lstStyle/>
                    <a:p>
                      <a:pPr indent="0" lvl="0" marL="0" marR="0" rtl="0" algn="l">
                        <a:spcBef>
                          <a:spcPts val="0"/>
                        </a:spcBef>
                        <a:spcAft>
                          <a:spcPts val="0"/>
                        </a:spcAft>
                        <a:buNone/>
                      </a:pPr>
                      <a:r>
                        <a:rPr b="0" i="0" lang="en-IN" sz="1800" u="none" strike="noStrike">
                          <a:solidFill>
                            <a:srgbClr val="000000"/>
                          </a:solidFill>
                          <a:latin typeface="Arial"/>
                          <a:ea typeface="Arial"/>
                          <a:cs typeface="Arial"/>
                          <a:sym typeface="Arial"/>
                        </a:rPr>
                        <a:t>Linear Discriminant Analysis,  Support Vector Methods</a:t>
                      </a:r>
                      <a:endParaRPr sz="1800"/>
                    </a:p>
                  </a:txBody>
                  <a:tcPr marT="45725" marB="45725" marR="91450" marL="91450"/>
                </a:tc>
                <a:tc>
                  <a:txBody>
                    <a:bodyPr/>
                    <a:lstStyle/>
                    <a:p>
                      <a:pPr indent="0" lvl="0" marL="0" marR="0" rtl="0" algn="l">
                        <a:spcBef>
                          <a:spcPts val="0"/>
                        </a:spcBef>
                        <a:spcAft>
                          <a:spcPts val="0"/>
                        </a:spcAft>
                        <a:buNone/>
                      </a:pPr>
                      <a:r>
                        <a:rPr b="0" i="0" lang="en-IN" sz="1800" u="none" strike="noStrike">
                          <a:solidFill>
                            <a:schemeClr val="dk1"/>
                          </a:solidFill>
                          <a:latin typeface="Calibri"/>
                          <a:ea typeface="Calibri"/>
                          <a:cs typeface="Calibri"/>
                          <a:sym typeface="Calibri"/>
                        </a:rPr>
                        <a:t>Use hyperplanes to classify and separate the data.</a:t>
                      </a:r>
                      <a:endParaRPr/>
                    </a:p>
                    <a:p>
                      <a:pPr indent="0" lvl="0" marL="0" marR="0" rtl="0" algn="l">
                        <a:spcBef>
                          <a:spcPts val="0"/>
                        </a:spcBef>
                        <a:spcAft>
                          <a:spcPts val="0"/>
                        </a:spcAft>
                        <a:buNone/>
                      </a:pPr>
                      <a:r>
                        <a:rPr b="0" i="0" lang="en-IN" sz="1800" u="none" strike="noStrike">
                          <a:solidFill>
                            <a:schemeClr val="dk1"/>
                          </a:solidFill>
                          <a:latin typeface="Calibri"/>
                          <a:ea typeface="Calibri"/>
                          <a:cs typeface="Calibri"/>
                          <a:sym typeface="Calibri"/>
                        </a:rPr>
                        <a:t>Give poor outcomes to nonlinear complex data.</a:t>
                      </a:r>
                      <a:endParaRPr sz="1800"/>
                    </a:p>
                  </a:txBody>
                  <a:tcPr marT="45725" marB="45725" marR="91450" marL="91450"/>
                </a:tc>
              </a:tr>
              <a:tr h="952900">
                <a:tc>
                  <a:txBody>
                    <a:bodyPr/>
                    <a:lstStyle/>
                    <a:p>
                      <a:pPr indent="0" lvl="0" marL="0" marR="0" rtl="0" algn="l">
                        <a:spcBef>
                          <a:spcPts val="0"/>
                        </a:spcBef>
                        <a:spcAft>
                          <a:spcPts val="0"/>
                        </a:spcAft>
                        <a:buNone/>
                      </a:pPr>
                      <a:r>
                        <a:rPr lang="en-IN" sz="1800"/>
                        <a:t>NEURAL NETWORKS</a:t>
                      </a:r>
                      <a:endParaRPr/>
                    </a:p>
                  </a:txBody>
                  <a:tcPr marT="45725" marB="45725" marR="91450" marL="91450"/>
                </a:tc>
                <a:tc>
                  <a:txBody>
                    <a:bodyPr/>
                    <a:lstStyle/>
                    <a:p>
                      <a:pPr indent="0" lvl="0" marL="0" marR="0" rtl="0" algn="l">
                        <a:spcBef>
                          <a:spcPts val="0"/>
                        </a:spcBef>
                        <a:spcAft>
                          <a:spcPts val="0"/>
                        </a:spcAft>
                        <a:buNone/>
                      </a:pPr>
                      <a:r>
                        <a:rPr lang="en-IN" sz="1800"/>
                        <a:t>ANTMINER+ </a:t>
                      </a:r>
                      <a:endParaRPr/>
                    </a:p>
                  </a:txBody>
                  <a:tcPr marT="45725" marB="45725" marR="91450" marL="91450"/>
                </a:tc>
                <a:tc>
                  <a:txBody>
                    <a:bodyPr/>
                    <a:lstStyle/>
                    <a:p>
                      <a:pPr indent="0" lvl="0" marL="0" marR="0" rtl="0" algn="l">
                        <a:spcBef>
                          <a:spcPts val="0"/>
                        </a:spcBef>
                        <a:spcAft>
                          <a:spcPts val="0"/>
                        </a:spcAft>
                        <a:buNone/>
                      </a:pPr>
                      <a:r>
                        <a:rPr b="0" i="0" lang="en-IN" sz="1800" u="none" strike="noStrike">
                          <a:solidFill>
                            <a:srgbClr val="000000"/>
                          </a:solidFill>
                          <a:latin typeface="Arial"/>
                          <a:ea typeface="Arial"/>
                          <a:cs typeface="Arial"/>
                          <a:sym typeface="Arial"/>
                        </a:rPr>
                        <a:t> Comes under Ant Colony Optimization (ACO)</a:t>
                      </a:r>
                      <a:endParaRPr/>
                    </a:p>
                    <a:p>
                      <a:pPr indent="0" lvl="0" marL="0" marR="0" rtl="0" algn="l">
                        <a:spcBef>
                          <a:spcPts val="0"/>
                        </a:spcBef>
                        <a:spcAft>
                          <a:spcPts val="0"/>
                        </a:spcAft>
                        <a:buNone/>
                      </a:pPr>
                      <a:r>
                        <a:rPr b="0" i="0" lang="en-IN" sz="1800" u="none" strike="noStrike">
                          <a:solidFill>
                            <a:srgbClr val="000000"/>
                          </a:solidFill>
                          <a:latin typeface="Arial"/>
                          <a:ea typeface="Arial"/>
                          <a:cs typeface="Arial"/>
                          <a:sym typeface="Arial"/>
                        </a:rPr>
                        <a:t>keeps working on improving the levels classification from the classified data.</a:t>
                      </a:r>
                      <a:endParaRPr sz="1800"/>
                    </a:p>
                  </a:txBody>
                  <a:tcPr marT="45725" marB="45725" marR="91450" marL="91450"/>
                </a:tc>
              </a:tr>
              <a:tr h="681650">
                <a:tc>
                  <a:txBody>
                    <a:bodyPr/>
                    <a:lstStyle/>
                    <a:p>
                      <a:pPr indent="0" lvl="0" marL="0" marR="0" rtl="0" algn="l">
                        <a:spcBef>
                          <a:spcPts val="0"/>
                        </a:spcBef>
                        <a:spcAft>
                          <a:spcPts val="0"/>
                        </a:spcAft>
                        <a:buNone/>
                      </a:pPr>
                      <a:r>
                        <a:rPr lang="en-IN" sz="1800"/>
                        <a:t>NON-LINEAR BAYER</a:t>
                      </a:r>
                      <a:endParaRPr/>
                    </a:p>
                  </a:txBody>
                  <a:tcPr marT="45725" marB="45725" marR="91450" marL="91450"/>
                </a:tc>
                <a:tc>
                  <a:txBody>
                    <a:bodyPr/>
                    <a:lstStyle/>
                    <a:p>
                      <a:pPr indent="0" lvl="0" marL="0" marR="0" rtl="0" algn="l">
                        <a:spcBef>
                          <a:spcPts val="0"/>
                        </a:spcBef>
                        <a:spcAft>
                          <a:spcPts val="0"/>
                        </a:spcAft>
                        <a:buNone/>
                      </a:pPr>
                      <a:r>
                        <a:rPr b="0" i="0" lang="en-IN" sz="1800" u="none" strike="noStrike">
                          <a:solidFill>
                            <a:schemeClr val="dk1"/>
                          </a:solidFill>
                          <a:latin typeface="Calibri"/>
                          <a:ea typeface="Calibri"/>
                          <a:cs typeface="Calibri"/>
                          <a:sym typeface="Calibri"/>
                        </a:rPr>
                        <a:t> Hidden Markov </a:t>
                      </a:r>
                      <a:endParaRPr/>
                    </a:p>
                    <a:p>
                      <a:pPr indent="0" lvl="0" marL="0" marR="0" rtl="0" algn="l">
                        <a:spcBef>
                          <a:spcPts val="0"/>
                        </a:spcBef>
                        <a:spcAft>
                          <a:spcPts val="0"/>
                        </a:spcAft>
                        <a:buNone/>
                      </a:pPr>
                      <a:r>
                        <a:rPr b="0" i="0" lang="en-IN" sz="1800" u="none" strike="noStrike">
                          <a:solidFill>
                            <a:schemeClr val="dk1"/>
                          </a:solidFill>
                          <a:latin typeface="Calibri"/>
                          <a:ea typeface="Calibri"/>
                          <a:cs typeface="Calibri"/>
                          <a:sym typeface="Calibri"/>
                        </a:rPr>
                        <a:t> Bayes Quadratic</a:t>
                      </a:r>
                      <a:endParaRPr sz="1800"/>
                    </a:p>
                  </a:txBody>
                  <a:tcPr marT="45725" marB="45725" marR="91450" marL="91450"/>
                </a:tc>
                <a:tc>
                  <a:txBody>
                    <a:bodyPr/>
                    <a:lstStyle/>
                    <a:p>
                      <a:pPr indent="0" lvl="0" marL="0" marR="0" rtl="0" algn="l">
                        <a:spcBef>
                          <a:spcPts val="0"/>
                        </a:spcBef>
                        <a:spcAft>
                          <a:spcPts val="0"/>
                        </a:spcAft>
                        <a:buNone/>
                      </a:pPr>
                      <a:r>
                        <a:rPr b="0" i="0" lang="en-IN" sz="1800" u="none" strike="noStrike">
                          <a:solidFill>
                            <a:srgbClr val="000000"/>
                          </a:solidFill>
                          <a:latin typeface="Arial"/>
                          <a:ea typeface="Arial"/>
                          <a:cs typeface="Arial"/>
                          <a:sym typeface="Arial"/>
                        </a:rPr>
                        <a:t>Efficient in rejecting uncertain samples than other classifiers</a:t>
                      </a:r>
                      <a:endParaRPr sz="1800"/>
                    </a:p>
                  </a:txBody>
                  <a:tcPr marT="45725" marB="45725" marR="91450" marL="91450"/>
                </a:tc>
              </a:tr>
              <a:tr h="681650">
                <a:tc>
                  <a:txBody>
                    <a:bodyPr/>
                    <a:lstStyle/>
                    <a:p>
                      <a:pPr indent="0" lvl="0" marL="0" marR="0" rtl="0" algn="l">
                        <a:spcBef>
                          <a:spcPts val="0"/>
                        </a:spcBef>
                        <a:spcAft>
                          <a:spcPts val="0"/>
                        </a:spcAft>
                        <a:buNone/>
                      </a:pPr>
                      <a:r>
                        <a:rPr lang="en-IN" sz="1800"/>
                        <a:t>NEAREST NEIGHBOUR</a:t>
                      </a:r>
                      <a:endParaRPr/>
                    </a:p>
                  </a:txBody>
                  <a:tcPr marT="45725" marB="45725" marR="91450" marL="91450"/>
                </a:tc>
                <a:tc>
                  <a:txBody>
                    <a:bodyPr/>
                    <a:lstStyle/>
                    <a:p>
                      <a:pPr indent="0" lvl="0" marL="0" marR="0" rtl="0" algn="l">
                        <a:spcBef>
                          <a:spcPts val="0"/>
                        </a:spcBef>
                        <a:spcAft>
                          <a:spcPts val="0"/>
                        </a:spcAft>
                        <a:buNone/>
                      </a:pPr>
                      <a:r>
                        <a:rPr b="0" i="0" lang="en-IN" sz="1800" u="none" strike="noStrike">
                          <a:solidFill>
                            <a:schemeClr val="dk1"/>
                          </a:solidFill>
                          <a:latin typeface="Calibri"/>
                          <a:ea typeface="Calibri"/>
                          <a:cs typeface="Calibri"/>
                          <a:sym typeface="Calibri"/>
                        </a:rPr>
                        <a:t> Mahalanobis Distance, </a:t>
                      </a:r>
                      <a:endParaRPr/>
                    </a:p>
                    <a:p>
                      <a:pPr indent="0" lvl="0" marL="0" marR="0" rtl="0" algn="l">
                        <a:spcBef>
                          <a:spcPts val="0"/>
                        </a:spcBef>
                        <a:spcAft>
                          <a:spcPts val="0"/>
                        </a:spcAft>
                        <a:buNone/>
                      </a:pPr>
                      <a:r>
                        <a:rPr b="0" i="0" lang="en-IN" sz="1800" u="none" strike="noStrike">
                          <a:solidFill>
                            <a:schemeClr val="dk1"/>
                          </a:solidFill>
                          <a:latin typeface="Calibri"/>
                          <a:ea typeface="Calibri"/>
                          <a:cs typeface="Calibri"/>
                          <a:sym typeface="Calibri"/>
                        </a:rPr>
                        <a:t> K Nearest Neighbour</a:t>
                      </a:r>
                      <a:endParaRPr sz="1800"/>
                    </a:p>
                  </a:txBody>
                  <a:tcPr marT="45725" marB="45725" marR="91450" marL="91450"/>
                </a:tc>
                <a:tc>
                  <a:txBody>
                    <a:bodyPr/>
                    <a:lstStyle/>
                    <a:p>
                      <a:pPr indent="0" lvl="0" marL="0" marR="0" rtl="0" algn="l">
                        <a:spcBef>
                          <a:spcPts val="0"/>
                        </a:spcBef>
                        <a:spcAft>
                          <a:spcPts val="0"/>
                        </a:spcAft>
                        <a:buNone/>
                      </a:pPr>
                      <a:r>
                        <a:rPr b="0" i="0" lang="en-IN" sz="1800" u="none" strike="noStrike">
                          <a:solidFill>
                            <a:srgbClr val="000000"/>
                          </a:solidFill>
                          <a:latin typeface="Arial"/>
                          <a:ea typeface="Arial"/>
                          <a:cs typeface="Arial"/>
                          <a:sym typeface="Arial"/>
                        </a:rPr>
                        <a:t>Perform accurately even with low dimensional Feature Vectors</a:t>
                      </a:r>
                      <a:endParaRPr sz="1800"/>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idx="1" type="body"/>
          </p:nvPr>
        </p:nvSpPr>
        <p:spPr>
          <a:xfrm>
            <a:off x="406400" y="152400"/>
            <a:ext cx="8432700" cy="1143000"/>
          </a:xfrm>
          <a:prstGeom prst="rect">
            <a:avLst/>
          </a:prstGeom>
        </p:spPr>
        <p:txBody>
          <a:bodyPr anchorCtr="0" anchor="ctr" bIns="0" lIns="0" spcFirstLastPara="1" rIns="0" wrap="square" tIns="0">
            <a:normAutofit/>
          </a:bodyPr>
          <a:lstStyle/>
          <a:p>
            <a:pPr indent="0" lvl="0" marL="0" rtl="0" algn="l">
              <a:spcBef>
                <a:spcPts val="0"/>
              </a:spcBef>
              <a:spcAft>
                <a:spcPts val="1600"/>
              </a:spcAft>
              <a:buNone/>
            </a:pPr>
            <a:r>
              <a:rPr lang="en-IN" sz="3000">
                <a:latin typeface="Times New Roman"/>
                <a:ea typeface="Times New Roman"/>
                <a:cs typeface="Times New Roman"/>
                <a:sym typeface="Times New Roman"/>
              </a:rPr>
              <a:t>LITERATURE REVIEW</a:t>
            </a:r>
            <a:endParaRPr sz="3000">
              <a:latin typeface="Times New Roman"/>
              <a:ea typeface="Times New Roman"/>
              <a:cs typeface="Times New Roman"/>
              <a:sym typeface="Times New Roman"/>
            </a:endParaRPr>
          </a:p>
        </p:txBody>
      </p:sp>
      <p:sp>
        <p:nvSpPr>
          <p:cNvPr id="189" name="Google Shape;189;p26"/>
          <p:cNvSpPr txBox="1"/>
          <p:nvPr/>
        </p:nvSpPr>
        <p:spPr>
          <a:xfrm>
            <a:off x="0" y="1397350"/>
            <a:ext cx="12192000" cy="5171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IN" sz="1800">
                <a:latin typeface="Times New Roman"/>
                <a:ea typeface="Times New Roman"/>
                <a:cs typeface="Times New Roman"/>
                <a:sym typeface="Times New Roman"/>
              </a:rPr>
              <a:t>Ozpolat, E., Karakaya, B., Kaya, T., &amp; Gulten, A. (2016, April)</a:t>
            </a:r>
            <a:r>
              <a:rPr lang="en-IN" sz="1800">
                <a:latin typeface="Times New Roman"/>
                <a:ea typeface="Times New Roman"/>
                <a:cs typeface="Times New Roman"/>
                <a:sym typeface="Times New Roman"/>
              </a:rPr>
              <a:t> highlights FPGA-based digital Filter Design for Biomedical Signal. This paper presents a Field Programmable Gate Array (FPGA)-based Fir Filter Design for Biomedical signal processing.The focus of this paper is to compute FIR filter coefficients on MATLAB Filter Design Toolbox and then transfer them to embedded design on FPGA to filter EEG signal.</a:t>
            </a:r>
            <a:endParaRPr sz="1800">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a:p>
            <a:pPr indent="0" lvl="0" marL="0" rtl="0" algn="just">
              <a:spcBef>
                <a:spcPts val="0"/>
              </a:spcBef>
              <a:spcAft>
                <a:spcPts val="0"/>
              </a:spcAft>
              <a:buNone/>
            </a:pPr>
            <a:r>
              <a:rPr b="1" lang="en-IN" sz="1800">
                <a:latin typeface="Times New Roman"/>
                <a:ea typeface="Times New Roman"/>
                <a:cs typeface="Times New Roman"/>
                <a:sym typeface="Times New Roman"/>
              </a:rPr>
              <a:t>Sundaram, K. (2016, March)</a:t>
            </a:r>
            <a:r>
              <a:rPr lang="en-IN" sz="1800">
                <a:latin typeface="Times New Roman"/>
                <a:ea typeface="Times New Roman"/>
                <a:cs typeface="Times New Roman"/>
                <a:sym typeface="Times New Roman"/>
              </a:rPr>
              <a:t> talks about FPGA-based filters for EEG pre-processing. In this paper, filters such as Moving average and Median filter are implemented in FPGA (Virtex-5) and compared in terms of area, power, and delay.</a:t>
            </a:r>
            <a:endParaRPr sz="1800">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a:p>
            <a:pPr indent="0" lvl="0" marL="0" rtl="0" algn="just">
              <a:spcBef>
                <a:spcPts val="0"/>
              </a:spcBef>
              <a:spcAft>
                <a:spcPts val="0"/>
              </a:spcAft>
              <a:buNone/>
            </a:pPr>
            <a:r>
              <a:rPr b="1" lang="en-IN" sz="1800">
                <a:latin typeface="Times New Roman"/>
                <a:ea typeface="Times New Roman"/>
                <a:cs typeface="Times New Roman"/>
                <a:sym typeface="Times New Roman"/>
              </a:rPr>
              <a:t>Subha, D. P., Joseph, P. K., Acharya, R., &amp; Lim, C. M. (2010)</a:t>
            </a:r>
            <a:r>
              <a:rPr lang="en-IN" sz="1800">
                <a:latin typeface="Times New Roman"/>
                <a:ea typeface="Times New Roman"/>
                <a:cs typeface="Times New Roman"/>
                <a:sym typeface="Times New Roman"/>
              </a:rPr>
              <a:t> gives details about EEG signal analysis. In this paper, the effect of different events on the EEG signal and different signal processing methods used to extract the hidden information from the signal are discussed in detail. Linear, Frequency domain, time-frequency, and non-linear techniques like correlation dimension (CD), largest Lyapunov exponent (LLE), Hurst exponent (H), different entropies, fractal dimension(FD), Higher-Order Spectra (HOS), phase space plots, and recurrence plots are discussed in detail using a typical normal EEG signal.</a:t>
            </a:r>
            <a:endParaRPr sz="1800">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a:p>
            <a:pPr indent="0" lvl="0" marL="0" rtl="0" algn="just">
              <a:spcBef>
                <a:spcPts val="0"/>
              </a:spcBef>
              <a:spcAft>
                <a:spcPts val="0"/>
              </a:spcAft>
              <a:buNone/>
            </a:pPr>
            <a:r>
              <a:rPr b="1" lang="en-IN" sz="1800">
                <a:latin typeface="Times New Roman"/>
                <a:ea typeface="Times New Roman"/>
                <a:cs typeface="Times New Roman"/>
                <a:sym typeface="Times New Roman"/>
              </a:rPr>
              <a:t>J. C. R., &amp; Huamaní-Navarrete, P. F. (2020, October)</a:t>
            </a:r>
            <a:r>
              <a:rPr lang="en-IN" sz="1800">
                <a:latin typeface="Times New Roman"/>
                <a:ea typeface="Times New Roman"/>
                <a:cs typeface="Times New Roman"/>
                <a:sym typeface="Times New Roman"/>
              </a:rPr>
              <a:t> presents a Design and Simulation of a Digital Filter with Finite Impulse Response in Hardware for electroencephalographic (EEG) signals based on Field Programmable Gate Array (FPGA). The Modelsim and Matlab software were used for the design and simulation stage of digital filter and the Hamming and Blackman windows for the design of the filter.</a:t>
            </a:r>
            <a:endParaRPr sz="1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idx="1" type="body"/>
          </p:nvPr>
        </p:nvSpPr>
        <p:spPr>
          <a:xfrm>
            <a:off x="406400" y="152400"/>
            <a:ext cx="8432700" cy="1143000"/>
          </a:xfrm>
          <a:prstGeom prst="rect">
            <a:avLst/>
          </a:prstGeom>
        </p:spPr>
        <p:txBody>
          <a:bodyPr anchorCtr="0" anchor="ctr" bIns="0" lIns="0" spcFirstLastPara="1" rIns="0" wrap="square" tIns="0">
            <a:normAutofit/>
          </a:bodyPr>
          <a:lstStyle/>
          <a:p>
            <a:pPr indent="0" lvl="0" marL="0" rtl="0" algn="l">
              <a:spcBef>
                <a:spcPts val="0"/>
              </a:spcBef>
              <a:spcAft>
                <a:spcPts val="1600"/>
              </a:spcAft>
              <a:buNone/>
            </a:pPr>
            <a:r>
              <a:rPr lang="en-IN">
                <a:latin typeface="Times New Roman"/>
                <a:ea typeface="Times New Roman"/>
                <a:cs typeface="Times New Roman"/>
                <a:sym typeface="Times New Roman"/>
              </a:rPr>
              <a:t>Preprocessing of EEG signal using FIR Filter in FPGA</a:t>
            </a:r>
            <a:endParaRPr>
              <a:latin typeface="Times New Roman"/>
              <a:ea typeface="Times New Roman"/>
              <a:cs typeface="Times New Roman"/>
              <a:sym typeface="Times New Roman"/>
            </a:endParaRPr>
          </a:p>
        </p:txBody>
      </p:sp>
      <p:pic>
        <p:nvPicPr>
          <p:cNvPr id="196" name="Google Shape;196;p27"/>
          <p:cNvPicPr preferRelativeResize="0"/>
          <p:nvPr/>
        </p:nvPicPr>
        <p:blipFill>
          <a:blip r:embed="rId3">
            <a:alphaModFix/>
          </a:blip>
          <a:stretch>
            <a:fillRect/>
          </a:stretch>
        </p:blipFill>
        <p:spPr>
          <a:xfrm>
            <a:off x="152400" y="1447800"/>
            <a:ext cx="5324475" cy="1685925"/>
          </a:xfrm>
          <a:prstGeom prst="rect">
            <a:avLst/>
          </a:prstGeom>
          <a:noFill/>
          <a:ln>
            <a:noFill/>
          </a:ln>
        </p:spPr>
      </p:pic>
      <p:sp>
        <p:nvSpPr>
          <p:cNvPr id="197" name="Google Shape;197;p27"/>
          <p:cNvSpPr txBox="1"/>
          <p:nvPr/>
        </p:nvSpPr>
        <p:spPr>
          <a:xfrm>
            <a:off x="4620400" y="3485475"/>
            <a:ext cx="9294600" cy="108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98" name="Google Shape;198;p27"/>
          <p:cNvSpPr txBox="1"/>
          <p:nvPr/>
        </p:nvSpPr>
        <p:spPr>
          <a:xfrm>
            <a:off x="392650" y="3227300"/>
            <a:ext cx="11489100" cy="3178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The above </a:t>
            </a:r>
            <a:r>
              <a:rPr lang="en-IN" sz="1800">
                <a:solidFill>
                  <a:schemeClr val="dk1"/>
                </a:solidFill>
                <a:latin typeface="Times New Roman"/>
                <a:ea typeface="Times New Roman"/>
                <a:cs typeface="Times New Roman"/>
                <a:sym typeface="Times New Roman"/>
              </a:rPr>
              <a:t>architecture</a:t>
            </a:r>
            <a:r>
              <a:rPr lang="en-IN" sz="1800">
                <a:solidFill>
                  <a:schemeClr val="dk1"/>
                </a:solidFill>
                <a:latin typeface="Times New Roman"/>
                <a:ea typeface="Times New Roman"/>
                <a:cs typeface="Times New Roman"/>
                <a:sym typeface="Times New Roman"/>
              </a:rPr>
              <a:t> of FIR filter is implemented in FPGA for segregrating the EEG signal into Alpha , Beta and Gamma waves in time domain</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X[n] is the input EEG signal</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We represent it by taking 12 bits without the decimal point and finally we take the decimal point into account in the end result.</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b0, b1, b2……..bn are the coefficients of the FIR Filter of Hamming window. They are computed in MATLAB and fed to Vivado for computation of output signal.</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The hamming window coefficients are converted to 12 bit binary values and these values without the decimal point are taken and multiplied with X[n] and finally the powers are added along with the multiplied result to get the final result. </a:t>
            </a:r>
            <a:endParaRPr sz="18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ph idx="1" type="body"/>
          </p:nvPr>
        </p:nvSpPr>
        <p:spPr>
          <a:xfrm>
            <a:off x="406400" y="152400"/>
            <a:ext cx="8432700" cy="1143000"/>
          </a:xfrm>
          <a:prstGeom prst="rect">
            <a:avLst/>
          </a:prstGeom>
        </p:spPr>
        <p:txBody>
          <a:bodyPr anchorCtr="0" anchor="ctr" bIns="0" lIns="0" spcFirstLastPara="1" rIns="0" wrap="square" tIns="0">
            <a:normAutofit/>
          </a:bodyPr>
          <a:lstStyle/>
          <a:p>
            <a:pPr indent="0" lvl="0" marL="0" rtl="0" algn="l">
              <a:spcBef>
                <a:spcPts val="0"/>
              </a:spcBef>
              <a:spcAft>
                <a:spcPts val="1600"/>
              </a:spcAft>
              <a:buClr>
                <a:schemeClr val="dk1"/>
              </a:buClr>
              <a:buSzPts val="1100"/>
              <a:buFont typeface="Arial"/>
              <a:buNone/>
            </a:pPr>
            <a:r>
              <a:rPr lang="en-IN"/>
              <a:t>Preprocessing of EEG signal using FIR Filter in FPGA(Continuation )</a:t>
            </a:r>
            <a:endParaRPr/>
          </a:p>
        </p:txBody>
      </p:sp>
      <p:sp>
        <p:nvSpPr>
          <p:cNvPr id="205" name="Google Shape;205;p28"/>
          <p:cNvSpPr txBox="1"/>
          <p:nvPr/>
        </p:nvSpPr>
        <p:spPr>
          <a:xfrm>
            <a:off x="311950" y="1645925"/>
            <a:ext cx="11715000" cy="48087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IN" sz="2200">
                <a:solidFill>
                  <a:schemeClr val="dk1"/>
                </a:solidFill>
                <a:latin typeface="Times New Roman"/>
                <a:ea typeface="Times New Roman"/>
                <a:cs typeface="Times New Roman"/>
                <a:sym typeface="Times New Roman"/>
              </a:rPr>
              <a:t>Since each sample is of 12 bits and coefficients is also of 12 bits, the resulting computation requires 24 bits </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Since the order is 16 ( requires 5 bits), each resulting value is added with the partial product from other coefficients . resulting in 29  bits( 24 + 5 ). </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From This resulting 29 bits the decimal point is kept at 5 places from left.</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In each clock cycle  computation is done ( multiplication and addition  as shown in the architecture) to find Y[n] at that clock cycle. </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As the clock count increases, the input values move from left to right . </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The Architecture shown before introduces the Z^-1 block which introduces the delay. </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So therefore the convolution of input signal with the Filter coefficients is done effectively to form the FIR FIlter. </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Results from verilog are fed into MATLAB to visualize Alpha,Beta and Gamma signals  (Shown in report)</a:t>
            </a:r>
            <a:endParaRPr sz="22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nvSpPr>
        <p:spPr>
          <a:xfrm>
            <a:off x="4185669" y="2921168"/>
            <a:ext cx="3820661"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6000">
                <a:solidFill>
                  <a:schemeClr val="dk1"/>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idx="1" type="body"/>
          </p:nvPr>
        </p:nvSpPr>
        <p:spPr>
          <a:xfrm>
            <a:off x="406400" y="152400"/>
            <a:ext cx="8432800" cy="11430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1600"/>
              </a:spcAft>
              <a:buClr>
                <a:schemeClr val="dk1"/>
              </a:buClr>
              <a:buSzPts val="3600"/>
              <a:buNone/>
            </a:pPr>
            <a:r>
              <a:rPr lang="en-IN" sz="4000">
                <a:solidFill>
                  <a:srgbClr val="000000"/>
                </a:solidFill>
                <a:latin typeface="Times New Roman"/>
                <a:ea typeface="Times New Roman"/>
                <a:cs typeface="Times New Roman"/>
                <a:sym typeface="Times New Roman"/>
              </a:rPr>
              <a:t>Introduction</a:t>
            </a:r>
            <a:endParaRPr sz="4000">
              <a:solidFill>
                <a:srgbClr val="000000"/>
              </a:solidFill>
              <a:latin typeface="Times New Roman"/>
              <a:ea typeface="Times New Roman"/>
              <a:cs typeface="Times New Roman"/>
              <a:sym typeface="Times New Roman"/>
            </a:endParaRPr>
          </a:p>
        </p:txBody>
      </p:sp>
      <p:sp>
        <p:nvSpPr>
          <p:cNvPr id="104" name="Google Shape;104;p17"/>
          <p:cNvSpPr txBox="1"/>
          <p:nvPr/>
        </p:nvSpPr>
        <p:spPr>
          <a:xfrm>
            <a:off x="406400" y="2390502"/>
            <a:ext cx="10345783" cy="267765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2400">
              <a:solidFill>
                <a:schemeClr val="dk1"/>
              </a:solidFill>
              <a:latin typeface="Arial"/>
              <a:ea typeface="Arial"/>
              <a:cs typeface="Arial"/>
              <a:sym typeface="Arial"/>
            </a:endParaRPr>
          </a:p>
        </p:txBody>
      </p:sp>
      <p:sp>
        <p:nvSpPr>
          <p:cNvPr id="105" name="Google Shape;105;p17"/>
          <p:cNvSpPr txBox="1"/>
          <p:nvPr/>
        </p:nvSpPr>
        <p:spPr>
          <a:xfrm>
            <a:off x="406400" y="1512425"/>
            <a:ext cx="3441900" cy="966300"/>
          </a:xfrm>
          <a:prstGeom prst="rect">
            <a:avLst/>
          </a:prstGeom>
          <a:noFill/>
          <a:ln>
            <a:noFill/>
          </a:ln>
        </p:spPr>
        <p:txBody>
          <a:bodyPr anchorCtr="0" anchor="b" bIns="91425" lIns="91425" spcFirstLastPara="1" rIns="91425" wrap="square" tIns="91425">
            <a:normAutofit/>
          </a:bodyPr>
          <a:lstStyle/>
          <a:p>
            <a:pPr indent="0" lvl="0" marL="0" rtl="0" algn="l">
              <a:spcBef>
                <a:spcPts val="0"/>
              </a:spcBef>
              <a:spcAft>
                <a:spcPts val="0"/>
              </a:spcAft>
              <a:buNone/>
            </a:pPr>
            <a:r>
              <a:rPr lang="en-IN" sz="3700">
                <a:solidFill>
                  <a:srgbClr val="000000"/>
                </a:solidFill>
                <a:latin typeface="Times New Roman"/>
                <a:ea typeface="Times New Roman"/>
                <a:cs typeface="Times New Roman"/>
                <a:sym typeface="Times New Roman"/>
              </a:rPr>
              <a:t>EEG</a:t>
            </a:r>
            <a:endParaRPr sz="3700">
              <a:solidFill>
                <a:srgbClr val="000000"/>
              </a:solidFill>
              <a:latin typeface="Times New Roman"/>
              <a:ea typeface="Times New Roman"/>
              <a:cs typeface="Times New Roman"/>
              <a:sym typeface="Times New Roman"/>
            </a:endParaRPr>
          </a:p>
        </p:txBody>
      </p:sp>
      <p:sp>
        <p:nvSpPr>
          <p:cNvPr id="106" name="Google Shape;106;p17"/>
          <p:cNvSpPr txBox="1"/>
          <p:nvPr/>
        </p:nvSpPr>
        <p:spPr>
          <a:xfrm>
            <a:off x="406400" y="2795100"/>
            <a:ext cx="10705800" cy="2797500"/>
          </a:xfrm>
          <a:prstGeom prst="rect">
            <a:avLst/>
          </a:prstGeom>
          <a:noFill/>
          <a:ln>
            <a:noFill/>
          </a:ln>
        </p:spPr>
        <p:txBody>
          <a:bodyPr anchorCtr="0" anchor="t" bIns="91425" lIns="91425" spcFirstLastPara="1" rIns="91425" wrap="square" tIns="91425">
            <a:noAutofit/>
          </a:bodyPr>
          <a:lstStyle/>
          <a:p>
            <a:pPr indent="-381000" lvl="0" marL="457200" rtl="0" algn="l">
              <a:lnSpc>
                <a:spcPct val="80000"/>
              </a:lnSpc>
              <a:spcBef>
                <a:spcPts val="0"/>
              </a:spcBef>
              <a:spcAft>
                <a:spcPts val="0"/>
              </a:spcAft>
              <a:buClr>
                <a:srgbClr val="595959"/>
              </a:buClr>
              <a:buSzPts val="2400"/>
              <a:buFont typeface="Times New Roman"/>
              <a:buChar char="●"/>
            </a:pPr>
            <a:r>
              <a:rPr lang="en-IN" sz="2400">
                <a:solidFill>
                  <a:srgbClr val="595959"/>
                </a:solidFill>
                <a:latin typeface="Times New Roman"/>
                <a:ea typeface="Times New Roman"/>
                <a:cs typeface="Times New Roman"/>
                <a:sym typeface="Times New Roman"/>
              </a:rPr>
              <a:t>Introduced in 1924, Electroencephalography (EEG) is serving the healthcare industry for diagnosing various diseases.</a:t>
            </a:r>
            <a:endParaRPr sz="2400">
              <a:solidFill>
                <a:srgbClr val="595959"/>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sz="2400">
              <a:solidFill>
                <a:srgbClr val="595959"/>
              </a:solidFill>
              <a:latin typeface="Times New Roman"/>
              <a:ea typeface="Times New Roman"/>
              <a:cs typeface="Times New Roman"/>
              <a:sym typeface="Times New Roman"/>
            </a:endParaRPr>
          </a:p>
          <a:p>
            <a:pPr indent="-381000" lvl="0" marL="457200" rtl="0" algn="l">
              <a:lnSpc>
                <a:spcPct val="80000"/>
              </a:lnSpc>
              <a:spcBef>
                <a:spcPts val="0"/>
              </a:spcBef>
              <a:spcAft>
                <a:spcPts val="0"/>
              </a:spcAft>
              <a:buClr>
                <a:srgbClr val="595959"/>
              </a:buClr>
              <a:buSzPts val="2400"/>
              <a:buFont typeface="Times New Roman"/>
              <a:buChar char="●"/>
            </a:pPr>
            <a:r>
              <a:rPr lang="en-IN" sz="2400">
                <a:solidFill>
                  <a:srgbClr val="595959"/>
                </a:solidFill>
                <a:latin typeface="Times New Roman"/>
                <a:ea typeface="Times New Roman"/>
                <a:cs typeface="Times New Roman"/>
                <a:sym typeface="Times New Roman"/>
              </a:rPr>
              <a:t>EEG is the physiological approach of choice to record the brain's electrical activity via electrodes placed on the scalp surface.</a:t>
            </a:r>
            <a:endParaRPr sz="2400">
              <a:solidFill>
                <a:srgbClr val="595959"/>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sz="2400">
              <a:solidFill>
                <a:srgbClr val="595959"/>
              </a:solidFill>
              <a:latin typeface="Times New Roman"/>
              <a:ea typeface="Times New Roman"/>
              <a:cs typeface="Times New Roman"/>
              <a:sym typeface="Times New Roman"/>
            </a:endParaRPr>
          </a:p>
          <a:p>
            <a:pPr indent="-381000" lvl="0" marL="457200" rtl="0" algn="l">
              <a:lnSpc>
                <a:spcPct val="80000"/>
              </a:lnSpc>
              <a:spcBef>
                <a:spcPts val="0"/>
              </a:spcBef>
              <a:spcAft>
                <a:spcPts val="0"/>
              </a:spcAft>
              <a:buClr>
                <a:srgbClr val="595959"/>
              </a:buClr>
              <a:buSzPts val="2400"/>
              <a:buFont typeface="Times New Roman"/>
              <a:buChar char="●"/>
            </a:pPr>
            <a:r>
              <a:rPr lang="en-IN" sz="2400">
                <a:solidFill>
                  <a:srgbClr val="595959"/>
                </a:solidFill>
                <a:latin typeface="Times New Roman"/>
                <a:ea typeface="Times New Roman"/>
                <a:cs typeface="Times New Roman"/>
                <a:sym typeface="Times New Roman"/>
              </a:rPr>
              <a:t>EEG is one of the quickest imaging-techniques, as it often has a high sampling rate.</a:t>
            </a:r>
            <a:endParaRPr sz="2400">
              <a:solidFill>
                <a:srgbClr val="595959"/>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idx="1" type="body"/>
          </p:nvPr>
        </p:nvSpPr>
        <p:spPr>
          <a:xfrm>
            <a:off x="406400" y="152400"/>
            <a:ext cx="8432700" cy="1143000"/>
          </a:xfrm>
          <a:prstGeom prst="rect">
            <a:avLst/>
          </a:prstGeom>
        </p:spPr>
        <p:txBody>
          <a:bodyPr anchorCtr="0" anchor="ctr" bIns="0" lIns="0" spcFirstLastPara="1" rIns="0" wrap="square" tIns="0">
            <a:normAutofit/>
          </a:bodyPr>
          <a:lstStyle/>
          <a:p>
            <a:pPr indent="0" lvl="0" marL="0" rtl="0" algn="l">
              <a:spcBef>
                <a:spcPts val="0"/>
              </a:spcBef>
              <a:spcAft>
                <a:spcPts val="1600"/>
              </a:spcAft>
              <a:buNone/>
            </a:pPr>
            <a:r>
              <a:rPr lang="en-IN" sz="4000">
                <a:solidFill>
                  <a:srgbClr val="000000"/>
                </a:solidFill>
                <a:latin typeface="Times New Roman"/>
                <a:ea typeface="Times New Roman"/>
                <a:cs typeface="Times New Roman"/>
                <a:sym typeface="Times New Roman"/>
              </a:rPr>
              <a:t>Introduction</a:t>
            </a:r>
            <a:endParaRPr sz="4000">
              <a:solidFill>
                <a:srgbClr val="000000"/>
              </a:solidFill>
              <a:latin typeface="Times New Roman"/>
              <a:ea typeface="Times New Roman"/>
              <a:cs typeface="Times New Roman"/>
              <a:sym typeface="Times New Roman"/>
            </a:endParaRPr>
          </a:p>
        </p:txBody>
      </p:sp>
      <p:sp>
        <p:nvSpPr>
          <p:cNvPr id="113" name="Google Shape;113;p18"/>
          <p:cNvSpPr txBox="1"/>
          <p:nvPr/>
        </p:nvSpPr>
        <p:spPr>
          <a:xfrm>
            <a:off x="406400" y="1295400"/>
            <a:ext cx="30000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3700">
                <a:solidFill>
                  <a:srgbClr val="000000"/>
                </a:solidFill>
                <a:latin typeface="Times New Roman"/>
                <a:ea typeface="Times New Roman"/>
                <a:cs typeface="Times New Roman"/>
                <a:sym typeface="Times New Roman"/>
              </a:rPr>
              <a:t>FPGA</a:t>
            </a:r>
            <a:endParaRPr sz="3700">
              <a:latin typeface="Times New Roman"/>
              <a:ea typeface="Times New Roman"/>
              <a:cs typeface="Times New Roman"/>
              <a:sym typeface="Times New Roman"/>
            </a:endParaRPr>
          </a:p>
        </p:txBody>
      </p:sp>
      <p:sp>
        <p:nvSpPr>
          <p:cNvPr id="114" name="Google Shape;114;p18"/>
          <p:cNvSpPr txBox="1"/>
          <p:nvPr/>
        </p:nvSpPr>
        <p:spPr>
          <a:xfrm>
            <a:off x="527850" y="2122700"/>
            <a:ext cx="11418000" cy="1982700"/>
          </a:xfrm>
          <a:prstGeom prst="rect">
            <a:avLst/>
          </a:prstGeom>
          <a:noFill/>
          <a:ln>
            <a:noFill/>
          </a:ln>
        </p:spPr>
        <p:txBody>
          <a:bodyPr anchorCtr="0" anchor="t" bIns="91425" lIns="91425" spcFirstLastPara="1" rIns="91425" wrap="square" tIns="91425">
            <a:noAutofit/>
          </a:bodyPr>
          <a:lstStyle/>
          <a:p>
            <a:pPr indent="-381000" lvl="0" marL="457200" rtl="0" algn="l">
              <a:lnSpc>
                <a:spcPct val="80000"/>
              </a:lnSpc>
              <a:spcBef>
                <a:spcPts val="1000"/>
              </a:spcBef>
              <a:spcAft>
                <a:spcPts val="0"/>
              </a:spcAft>
              <a:buClr>
                <a:srgbClr val="595959"/>
              </a:buClr>
              <a:buSzPts val="2400"/>
              <a:buFont typeface="Times New Roman"/>
              <a:buChar char="●"/>
            </a:pPr>
            <a:r>
              <a:rPr lang="en-IN" sz="2400">
                <a:solidFill>
                  <a:srgbClr val="595959"/>
                </a:solidFill>
                <a:latin typeface="Times New Roman"/>
                <a:ea typeface="Times New Roman"/>
                <a:cs typeface="Times New Roman"/>
                <a:sym typeface="Times New Roman"/>
              </a:rPr>
              <a:t>The field-programmable gate array (FPGA) is an integrated circuit consisting of internal hardware blocks with user-programmable interconnects to customize operation for a specific application.</a:t>
            </a:r>
            <a:endParaRPr sz="2400">
              <a:solidFill>
                <a:srgbClr val="595959"/>
              </a:solidFill>
              <a:latin typeface="Times New Roman"/>
              <a:ea typeface="Times New Roman"/>
              <a:cs typeface="Times New Roman"/>
              <a:sym typeface="Times New Roman"/>
            </a:endParaRPr>
          </a:p>
          <a:p>
            <a:pPr indent="-381000" lvl="0" marL="457200" rtl="0" algn="l">
              <a:lnSpc>
                <a:spcPct val="80000"/>
              </a:lnSpc>
              <a:spcBef>
                <a:spcPts val="1200"/>
              </a:spcBef>
              <a:spcAft>
                <a:spcPts val="1200"/>
              </a:spcAft>
              <a:buClr>
                <a:srgbClr val="595959"/>
              </a:buClr>
              <a:buSzPts val="2400"/>
              <a:buFont typeface="Times New Roman"/>
              <a:buChar char="●"/>
            </a:pPr>
            <a:r>
              <a:rPr lang="en-IN" sz="2400">
                <a:solidFill>
                  <a:srgbClr val="595959"/>
                </a:solidFill>
                <a:latin typeface="Times New Roman"/>
                <a:ea typeface="Times New Roman"/>
                <a:cs typeface="Times New Roman"/>
                <a:sym typeface="Times New Roman"/>
              </a:rPr>
              <a:t>FPGAs are particularly useful for prototyping application-specific integrated circuits (ASICs) or processors.</a:t>
            </a:r>
            <a:endParaRPr sz="2400">
              <a:solidFill>
                <a:srgbClr val="595959"/>
              </a:solidFill>
              <a:latin typeface="Times New Roman"/>
              <a:ea typeface="Times New Roman"/>
              <a:cs typeface="Times New Roman"/>
              <a:sym typeface="Times New Roman"/>
            </a:endParaRPr>
          </a:p>
        </p:txBody>
      </p:sp>
      <p:sp>
        <p:nvSpPr>
          <p:cNvPr id="115" name="Google Shape;115;p18"/>
          <p:cNvSpPr txBox="1"/>
          <p:nvPr/>
        </p:nvSpPr>
        <p:spPr>
          <a:xfrm>
            <a:off x="362450" y="39658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IN" sz="3700">
                <a:solidFill>
                  <a:srgbClr val="000000"/>
                </a:solidFill>
                <a:latin typeface="Times New Roman"/>
                <a:ea typeface="Times New Roman"/>
                <a:cs typeface="Times New Roman"/>
                <a:sym typeface="Times New Roman"/>
              </a:rPr>
              <a:t>FPGA based implementation of EEG</a:t>
            </a:r>
            <a:endParaRPr sz="3700">
              <a:solidFill>
                <a:srgbClr val="000000"/>
              </a:solidFill>
              <a:latin typeface="Times New Roman"/>
              <a:ea typeface="Times New Roman"/>
              <a:cs typeface="Times New Roman"/>
              <a:sym typeface="Times New Roman"/>
            </a:endParaRPr>
          </a:p>
        </p:txBody>
      </p:sp>
      <p:sp>
        <p:nvSpPr>
          <p:cNvPr id="116" name="Google Shape;116;p18"/>
          <p:cNvSpPr txBox="1"/>
          <p:nvPr/>
        </p:nvSpPr>
        <p:spPr>
          <a:xfrm>
            <a:off x="553650" y="4858175"/>
            <a:ext cx="11366400" cy="3423600"/>
          </a:xfrm>
          <a:prstGeom prst="rect">
            <a:avLst/>
          </a:prstGeom>
          <a:noFill/>
          <a:ln>
            <a:noFill/>
          </a:ln>
        </p:spPr>
        <p:txBody>
          <a:bodyPr anchorCtr="0" anchor="t" bIns="91425" lIns="91425" spcFirstLastPara="1" rIns="91425" wrap="square" tIns="91425">
            <a:normAutofit/>
          </a:bodyPr>
          <a:lstStyle/>
          <a:p>
            <a:pPr indent="-381000" lvl="0" marL="457200" rtl="0" algn="l">
              <a:lnSpc>
                <a:spcPct val="115000"/>
              </a:lnSpc>
              <a:spcBef>
                <a:spcPts val="0"/>
              </a:spcBef>
              <a:spcAft>
                <a:spcPts val="0"/>
              </a:spcAft>
              <a:buClr>
                <a:srgbClr val="595959"/>
              </a:buClr>
              <a:buSzPts val="2400"/>
              <a:buFont typeface="Times New Roman"/>
              <a:buChar char="●"/>
            </a:pPr>
            <a:r>
              <a:rPr lang="en-IN" sz="2400">
                <a:solidFill>
                  <a:srgbClr val="595959"/>
                </a:solidFill>
                <a:latin typeface="Times New Roman"/>
                <a:ea typeface="Times New Roman"/>
                <a:cs typeface="Times New Roman"/>
                <a:sym typeface="Times New Roman"/>
              </a:rPr>
              <a:t>FPGA based implementation of EEG allows better optimization of workflow.</a:t>
            </a:r>
            <a:endParaRPr sz="2400">
              <a:solidFill>
                <a:srgbClr val="595959"/>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rgbClr val="595959"/>
              </a:buClr>
              <a:buSzPts val="2400"/>
              <a:buFont typeface="Times New Roman"/>
              <a:buChar char="●"/>
            </a:pPr>
            <a:r>
              <a:rPr lang="en-IN" sz="2400">
                <a:solidFill>
                  <a:srgbClr val="595959"/>
                </a:solidFill>
                <a:latin typeface="Times New Roman"/>
                <a:ea typeface="Times New Roman"/>
                <a:cs typeface="Times New Roman"/>
                <a:sym typeface="Times New Roman"/>
              </a:rPr>
              <a:t>It enables making any possible iteration at the chip level throughout experimentation.</a:t>
            </a:r>
            <a:endParaRPr sz="2400">
              <a:solidFill>
                <a:srgbClr val="595959"/>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rgbClr val="595959"/>
              </a:buClr>
              <a:buSzPts val="2400"/>
              <a:buFont typeface="Times New Roman"/>
              <a:buChar char="●"/>
            </a:pPr>
            <a:r>
              <a:rPr lang="en-IN" sz="2400">
                <a:solidFill>
                  <a:srgbClr val="595959"/>
                </a:solidFill>
                <a:latin typeface="Times New Roman"/>
                <a:ea typeface="Times New Roman"/>
                <a:cs typeface="Times New Roman"/>
                <a:sym typeface="Times New Roman"/>
              </a:rPr>
              <a:t>It proves to be more cost efficient.</a:t>
            </a:r>
            <a:endParaRPr sz="2400">
              <a:solidFill>
                <a:srgbClr val="595959"/>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idx="1" type="body"/>
          </p:nvPr>
        </p:nvSpPr>
        <p:spPr>
          <a:xfrm>
            <a:off x="406400" y="152400"/>
            <a:ext cx="8432700" cy="1143000"/>
          </a:xfrm>
          <a:prstGeom prst="rect">
            <a:avLst/>
          </a:prstGeom>
        </p:spPr>
        <p:txBody>
          <a:bodyPr anchorCtr="0" anchor="ctr" bIns="0" lIns="0" spcFirstLastPara="1" rIns="0" wrap="square" tIns="0">
            <a:normAutofit/>
          </a:bodyPr>
          <a:lstStyle/>
          <a:p>
            <a:pPr indent="0" lvl="0" marL="0" rtl="0" algn="l">
              <a:lnSpc>
                <a:spcPct val="90000"/>
              </a:lnSpc>
              <a:spcBef>
                <a:spcPts val="0"/>
              </a:spcBef>
              <a:spcAft>
                <a:spcPts val="0"/>
              </a:spcAft>
              <a:buClr>
                <a:schemeClr val="dk1"/>
              </a:buClr>
              <a:buSzPts val="4400"/>
              <a:buFont typeface="Calibri"/>
              <a:buNone/>
            </a:pPr>
            <a:r>
              <a:rPr lang="en-IN">
                <a:solidFill>
                  <a:schemeClr val="dk1"/>
                </a:solidFill>
                <a:latin typeface="Times New Roman"/>
                <a:ea typeface="Times New Roman"/>
                <a:cs typeface="Times New Roman"/>
                <a:sym typeface="Times New Roman"/>
              </a:rPr>
              <a:t>DECIPHERING THE EEG SIGNAL</a:t>
            </a:r>
            <a:endParaRPr>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pic>
        <p:nvPicPr>
          <p:cNvPr descr="See the source image" id="123" name="Google Shape;123;p19"/>
          <p:cNvPicPr preferRelativeResize="0"/>
          <p:nvPr/>
        </p:nvPicPr>
        <p:blipFill rotWithShape="1">
          <a:blip r:embed="rId3">
            <a:alphaModFix/>
          </a:blip>
          <a:srcRect b="0" l="0" r="0" t="0"/>
          <a:stretch/>
        </p:blipFill>
        <p:spPr>
          <a:xfrm>
            <a:off x="245144" y="2081973"/>
            <a:ext cx="2454649" cy="1522504"/>
          </a:xfrm>
          <a:prstGeom prst="rect">
            <a:avLst/>
          </a:prstGeom>
          <a:noFill/>
          <a:ln>
            <a:noFill/>
          </a:ln>
        </p:spPr>
      </p:pic>
      <p:sp>
        <p:nvSpPr>
          <p:cNvPr id="124" name="Google Shape;124;p19"/>
          <p:cNvSpPr txBox="1"/>
          <p:nvPr/>
        </p:nvSpPr>
        <p:spPr>
          <a:xfrm>
            <a:off x="3845386" y="2239048"/>
            <a:ext cx="2518500" cy="1200600"/>
          </a:xfrm>
          <a:prstGeom prst="rect">
            <a:avLst/>
          </a:prstGeom>
          <a:noFill/>
          <a:ln cap="flat" cmpd="sng" w="76200">
            <a:solidFill>
              <a:srgbClr val="C55A1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3600" u="none" cap="none" strike="noStrike">
                <a:solidFill>
                  <a:schemeClr val="dk1"/>
                </a:solidFill>
                <a:latin typeface="Calibri"/>
                <a:ea typeface="Calibri"/>
                <a:cs typeface="Calibri"/>
                <a:sym typeface="Calibri"/>
              </a:rPr>
              <a:t>EEG SIGNAL RECORDING</a:t>
            </a:r>
            <a:endParaRPr/>
          </a:p>
        </p:txBody>
      </p:sp>
      <p:sp>
        <p:nvSpPr>
          <p:cNvPr id="125" name="Google Shape;125;p19"/>
          <p:cNvSpPr txBox="1"/>
          <p:nvPr/>
        </p:nvSpPr>
        <p:spPr>
          <a:xfrm>
            <a:off x="7310481" y="2239048"/>
            <a:ext cx="2711100" cy="1200600"/>
          </a:xfrm>
          <a:prstGeom prst="rect">
            <a:avLst/>
          </a:prstGeom>
          <a:noFill/>
          <a:ln cap="flat" cmpd="sng" w="76200">
            <a:solidFill>
              <a:srgbClr val="F4B08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IN" sz="3600">
                <a:solidFill>
                  <a:schemeClr val="dk1"/>
                </a:solidFill>
                <a:latin typeface="Calibri"/>
                <a:ea typeface="Calibri"/>
                <a:cs typeface="Calibri"/>
                <a:sym typeface="Calibri"/>
              </a:rPr>
              <a:t>PRE - PROCESSING</a:t>
            </a:r>
            <a:endParaRPr/>
          </a:p>
        </p:txBody>
      </p:sp>
      <p:sp>
        <p:nvSpPr>
          <p:cNvPr id="126" name="Google Shape;126;p19"/>
          <p:cNvSpPr txBox="1"/>
          <p:nvPr/>
        </p:nvSpPr>
        <p:spPr>
          <a:xfrm>
            <a:off x="6363997" y="4323109"/>
            <a:ext cx="2711100" cy="1200600"/>
          </a:xfrm>
          <a:prstGeom prst="rect">
            <a:avLst/>
          </a:prstGeom>
          <a:solidFill>
            <a:schemeClr val="lt1"/>
          </a:solidFill>
          <a:ln cap="flat" cmpd="sng" w="76200">
            <a:solidFill>
              <a:srgbClr val="C55A1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IN" sz="3600">
                <a:solidFill>
                  <a:schemeClr val="dk1"/>
                </a:solidFill>
                <a:latin typeface="Calibri"/>
                <a:ea typeface="Calibri"/>
                <a:cs typeface="Calibri"/>
                <a:sym typeface="Calibri"/>
              </a:rPr>
              <a:t>FEATURE EXTRACTION</a:t>
            </a:r>
            <a:endParaRPr/>
          </a:p>
        </p:txBody>
      </p:sp>
      <p:sp>
        <p:nvSpPr>
          <p:cNvPr id="127" name="Google Shape;127;p19"/>
          <p:cNvSpPr txBox="1"/>
          <p:nvPr/>
        </p:nvSpPr>
        <p:spPr>
          <a:xfrm>
            <a:off x="1918434" y="4573512"/>
            <a:ext cx="3186300" cy="646500"/>
          </a:xfrm>
          <a:prstGeom prst="rect">
            <a:avLst/>
          </a:prstGeom>
          <a:noFill/>
          <a:ln cap="flat" cmpd="sng" w="762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IN" sz="3600">
                <a:solidFill>
                  <a:schemeClr val="dk1"/>
                </a:solidFill>
                <a:latin typeface="Calibri"/>
                <a:ea typeface="Calibri"/>
                <a:cs typeface="Calibri"/>
                <a:sym typeface="Calibri"/>
              </a:rPr>
              <a:t>CLASSIFICATION</a:t>
            </a:r>
            <a:endParaRPr/>
          </a:p>
        </p:txBody>
      </p:sp>
      <p:cxnSp>
        <p:nvCxnSpPr>
          <p:cNvPr id="128" name="Google Shape;128;p19"/>
          <p:cNvCxnSpPr>
            <a:stCxn id="123" idx="3"/>
            <a:endCxn id="124" idx="1"/>
          </p:cNvCxnSpPr>
          <p:nvPr/>
        </p:nvCxnSpPr>
        <p:spPr>
          <a:xfrm flipH="1" rot="10800000">
            <a:off x="2699793" y="2839325"/>
            <a:ext cx="1145700" cy="3900"/>
          </a:xfrm>
          <a:prstGeom prst="straightConnector1">
            <a:avLst/>
          </a:prstGeom>
          <a:noFill/>
          <a:ln cap="flat" cmpd="sng" w="76200">
            <a:solidFill>
              <a:schemeClr val="accent1"/>
            </a:solidFill>
            <a:prstDash val="solid"/>
            <a:miter lim="800000"/>
            <a:headEnd len="sm" w="sm" type="none"/>
            <a:tailEnd len="med" w="med" type="triangle"/>
          </a:ln>
        </p:spPr>
      </p:cxnSp>
      <p:cxnSp>
        <p:nvCxnSpPr>
          <p:cNvPr id="129" name="Google Shape;129;p19"/>
          <p:cNvCxnSpPr>
            <a:stCxn id="124" idx="3"/>
            <a:endCxn id="125" idx="1"/>
          </p:cNvCxnSpPr>
          <p:nvPr/>
        </p:nvCxnSpPr>
        <p:spPr>
          <a:xfrm>
            <a:off x="6363886" y="2839348"/>
            <a:ext cx="946500" cy="0"/>
          </a:xfrm>
          <a:prstGeom prst="straightConnector1">
            <a:avLst/>
          </a:prstGeom>
          <a:noFill/>
          <a:ln cap="flat" cmpd="sng" w="76200">
            <a:solidFill>
              <a:schemeClr val="accent1"/>
            </a:solidFill>
            <a:prstDash val="solid"/>
            <a:miter lim="800000"/>
            <a:headEnd len="sm" w="sm" type="none"/>
            <a:tailEnd len="med" w="med" type="triangle"/>
          </a:ln>
        </p:spPr>
      </p:cxnSp>
      <p:cxnSp>
        <p:nvCxnSpPr>
          <p:cNvPr id="130" name="Google Shape;130;p19"/>
          <p:cNvCxnSpPr>
            <a:stCxn id="125" idx="3"/>
          </p:cNvCxnSpPr>
          <p:nvPr/>
        </p:nvCxnSpPr>
        <p:spPr>
          <a:xfrm>
            <a:off x="10021581" y="2839348"/>
            <a:ext cx="1111500" cy="0"/>
          </a:xfrm>
          <a:prstGeom prst="straightConnector1">
            <a:avLst/>
          </a:prstGeom>
          <a:noFill/>
          <a:ln cap="flat" cmpd="sng" w="76200">
            <a:solidFill>
              <a:schemeClr val="accent1"/>
            </a:solidFill>
            <a:prstDash val="solid"/>
            <a:miter lim="800000"/>
            <a:headEnd len="sm" w="sm" type="none"/>
            <a:tailEnd len="sm" w="sm" type="none"/>
          </a:ln>
        </p:spPr>
      </p:cxnSp>
      <p:cxnSp>
        <p:nvCxnSpPr>
          <p:cNvPr id="131" name="Google Shape;131;p19"/>
          <p:cNvCxnSpPr/>
          <p:nvPr/>
        </p:nvCxnSpPr>
        <p:spPr>
          <a:xfrm>
            <a:off x="11149263" y="2839212"/>
            <a:ext cx="0" cy="2057400"/>
          </a:xfrm>
          <a:prstGeom prst="straightConnector1">
            <a:avLst/>
          </a:prstGeom>
          <a:noFill/>
          <a:ln cap="flat" cmpd="sng" w="76200">
            <a:solidFill>
              <a:schemeClr val="accent1"/>
            </a:solidFill>
            <a:prstDash val="solid"/>
            <a:miter lim="800000"/>
            <a:headEnd len="sm" w="sm" type="none"/>
            <a:tailEnd len="sm" w="sm" type="none"/>
          </a:ln>
        </p:spPr>
      </p:cxnSp>
      <p:cxnSp>
        <p:nvCxnSpPr>
          <p:cNvPr id="132" name="Google Shape;132;p19"/>
          <p:cNvCxnSpPr>
            <a:endCxn id="126" idx="3"/>
          </p:cNvCxnSpPr>
          <p:nvPr/>
        </p:nvCxnSpPr>
        <p:spPr>
          <a:xfrm flipH="1">
            <a:off x="9075097" y="4896709"/>
            <a:ext cx="2058000" cy="26700"/>
          </a:xfrm>
          <a:prstGeom prst="straightConnector1">
            <a:avLst/>
          </a:prstGeom>
          <a:noFill/>
          <a:ln cap="flat" cmpd="sng" w="76200">
            <a:solidFill>
              <a:schemeClr val="accent1"/>
            </a:solidFill>
            <a:prstDash val="solid"/>
            <a:miter lim="800000"/>
            <a:headEnd len="sm" w="sm" type="none"/>
            <a:tailEnd len="med" w="med" type="triangle"/>
          </a:ln>
        </p:spPr>
      </p:cxnSp>
      <p:cxnSp>
        <p:nvCxnSpPr>
          <p:cNvPr id="133" name="Google Shape;133;p19"/>
          <p:cNvCxnSpPr>
            <a:stCxn id="126" idx="1"/>
            <a:endCxn id="127" idx="3"/>
          </p:cNvCxnSpPr>
          <p:nvPr/>
        </p:nvCxnSpPr>
        <p:spPr>
          <a:xfrm rot="10800000">
            <a:off x="5104597" y="4896709"/>
            <a:ext cx="1259400" cy="26700"/>
          </a:xfrm>
          <a:prstGeom prst="straightConnector1">
            <a:avLst/>
          </a:prstGeom>
          <a:noFill/>
          <a:ln cap="flat" cmpd="sng" w="76200">
            <a:solidFill>
              <a:schemeClr val="accent1"/>
            </a:solidFill>
            <a:prstDash val="solid"/>
            <a:miter lim="800000"/>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idx="1" type="body"/>
          </p:nvPr>
        </p:nvSpPr>
        <p:spPr>
          <a:xfrm>
            <a:off x="406400" y="152400"/>
            <a:ext cx="8432700" cy="1143000"/>
          </a:xfrm>
          <a:prstGeom prst="rect">
            <a:avLst/>
          </a:prstGeom>
        </p:spPr>
        <p:txBody>
          <a:bodyPr anchorCtr="0" anchor="ctr" bIns="0" lIns="0" spcFirstLastPara="1" rIns="0" wrap="square" tIns="0">
            <a:normAutofit/>
          </a:bodyPr>
          <a:lstStyle/>
          <a:p>
            <a:pPr indent="0" lvl="0" marL="0" rtl="0" algn="l">
              <a:lnSpc>
                <a:spcPct val="90000"/>
              </a:lnSpc>
              <a:spcBef>
                <a:spcPts val="0"/>
              </a:spcBef>
              <a:spcAft>
                <a:spcPts val="0"/>
              </a:spcAft>
              <a:buClr>
                <a:schemeClr val="dk1"/>
              </a:buClr>
              <a:buSzPts val="4400"/>
              <a:buFont typeface="Calibri"/>
              <a:buNone/>
            </a:pPr>
            <a:r>
              <a:rPr lang="en-IN" sz="3700">
                <a:solidFill>
                  <a:schemeClr val="dk1"/>
                </a:solidFill>
                <a:latin typeface="Times New Roman"/>
                <a:ea typeface="Times New Roman"/>
                <a:cs typeface="Times New Roman"/>
                <a:sym typeface="Times New Roman"/>
              </a:rPr>
              <a:t>EEG SIGNAL RECORDING</a:t>
            </a:r>
            <a:endParaRPr/>
          </a:p>
        </p:txBody>
      </p:sp>
      <p:sp>
        <p:nvSpPr>
          <p:cNvPr id="140" name="Google Shape;140;p20"/>
          <p:cNvSpPr txBox="1"/>
          <p:nvPr/>
        </p:nvSpPr>
        <p:spPr>
          <a:xfrm>
            <a:off x="102450" y="1843075"/>
            <a:ext cx="11987100" cy="4116000"/>
          </a:xfrm>
          <a:prstGeom prst="rect">
            <a:avLst/>
          </a:prstGeom>
          <a:noFill/>
          <a:ln>
            <a:noFill/>
          </a:ln>
        </p:spPr>
        <p:txBody>
          <a:bodyPr anchorCtr="0" anchor="t" bIns="91425" lIns="91425" spcFirstLastPara="1" rIns="91425" wrap="square" tIns="91425">
            <a:spAutoFit/>
          </a:bodyPr>
          <a:lstStyle/>
          <a:p>
            <a:pPr indent="-228600" lvl="0" marL="228600" rtl="0" algn="l">
              <a:lnSpc>
                <a:spcPct val="90000"/>
              </a:lnSpc>
              <a:spcBef>
                <a:spcPts val="0"/>
              </a:spcBef>
              <a:spcAft>
                <a:spcPts val="0"/>
              </a:spcAft>
              <a:buClr>
                <a:schemeClr val="dk1"/>
              </a:buClr>
              <a:buSzPts val="3200"/>
              <a:buFont typeface="Times New Roman"/>
              <a:buChar char="●"/>
            </a:pPr>
            <a:r>
              <a:rPr lang="en-IN" sz="3200">
                <a:solidFill>
                  <a:schemeClr val="dk2"/>
                </a:solidFill>
                <a:latin typeface="Times New Roman"/>
                <a:ea typeface="Times New Roman"/>
                <a:cs typeface="Times New Roman"/>
                <a:sym typeface="Times New Roman"/>
              </a:rPr>
              <a:t>The recordings of the EEG signal are obtained by connecting cup electrodes or scalp discs on the scalp. </a:t>
            </a:r>
            <a:endParaRPr sz="2400">
              <a:solidFill>
                <a:schemeClr val="dk2"/>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3200"/>
              <a:buFont typeface="Times New Roman"/>
              <a:buChar char="●"/>
            </a:pPr>
            <a:r>
              <a:rPr lang="en-IN" sz="3200">
                <a:solidFill>
                  <a:schemeClr val="dk2"/>
                </a:solidFill>
                <a:latin typeface="Times New Roman"/>
                <a:ea typeface="Times New Roman"/>
                <a:cs typeface="Times New Roman"/>
                <a:sym typeface="Times New Roman"/>
              </a:rPr>
              <a:t>The scalp is prepared beforehand by light abrasion to decrease the resistance caused due to light skin cells. </a:t>
            </a:r>
            <a:endParaRPr sz="2400">
              <a:solidFill>
                <a:schemeClr val="dk2"/>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3200"/>
              <a:buFont typeface="Times New Roman"/>
              <a:buChar char="●"/>
            </a:pPr>
            <a:r>
              <a:rPr lang="en-IN" sz="3200">
                <a:solidFill>
                  <a:schemeClr val="dk2"/>
                </a:solidFill>
                <a:latin typeface="Times New Roman"/>
                <a:ea typeface="Times New Roman"/>
                <a:cs typeface="Times New Roman"/>
                <a:sym typeface="Times New Roman"/>
              </a:rPr>
              <a:t>Then the conducting gel is applied to the scalp, followed by attaching the electrodes to the head. </a:t>
            </a:r>
            <a:endParaRPr sz="2400">
              <a:solidFill>
                <a:schemeClr val="dk2"/>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3200"/>
              <a:buFont typeface="Times New Roman"/>
              <a:buChar char="●"/>
            </a:pPr>
            <a:r>
              <a:rPr lang="en-IN" sz="3200">
                <a:solidFill>
                  <a:schemeClr val="dk2"/>
                </a:solidFill>
                <a:latin typeface="Times New Roman"/>
                <a:ea typeface="Times New Roman"/>
                <a:cs typeface="Times New Roman"/>
                <a:sym typeface="Times New Roman"/>
              </a:rPr>
              <a:t>The sampling occurs between 256- 512 Hz for Analog to digital conversion.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idx="1" type="body"/>
          </p:nvPr>
        </p:nvSpPr>
        <p:spPr>
          <a:xfrm>
            <a:off x="406400" y="152400"/>
            <a:ext cx="8432700" cy="1143000"/>
          </a:xfrm>
          <a:prstGeom prst="rect">
            <a:avLst/>
          </a:prstGeom>
        </p:spPr>
        <p:txBody>
          <a:bodyPr anchorCtr="0" anchor="ctr" bIns="0" lIns="0" spcFirstLastPara="1" rIns="0" wrap="square" tIns="0">
            <a:normAutofit/>
          </a:bodyPr>
          <a:lstStyle/>
          <a:p>
            <a:pPr indent="0" lvl="0" marL="0" rtl="0" algn="l">
              <a:lnSpc>
                <a:spcPct val="90000"/>
              </a:lnSpc>
              <a:spcBef>
                <a:spcPts val="0"/>
              </a:spcBef>
              <a:spcAft>
                <a:spcPts val="0"/>
              </a:spcAft>
              <a:buClr>
                <a:schemeClr val="dk1"/>
              </a:buClr>
              <a:buSzPts val="4400"/>
              <a:buFont typeface="Calibri"/>
              <a:buNone/>
            </a:pPr>
            <a:r>
              <a:rPr lang="en-IN" sz="4000">
                <a:solidFill>
                  <a:schemeClr val="dk1"/>
                </a:solidFill>
                <a:latin typeface="Times New Roman"/>
                <a:ea typeface="Times New Roman"/>
                <a:cs typeface="Times New Roman"/>
                <a:sym typeface="Times New Roman"/>
              </a:rPr>
              <a:t>DATA PREPROCESSING</a:t>
            </a:r>
            <a:endParaRPr/>
          </a:p>
        </p:txBody>
      </p:sp>
      <p:sp>
        <p:nvSpPr>
          <p:cNvPr id="147" name="Google Shape;147;p21"/>
          <p:cNvSpPr txBox="1"/>
          <p:nvPr/>
        </p:nvSpPr>
        <p:spPr>
          <a:xfrm>
            <a:off x="406400" y="1463425"/>
            <a:ext cx="72801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3400">
                <a:solidFill>
                  <a:schemeClr val="dk1"/>
                </a:solidFill>
                <a:latin typeface="Times New Roman"/>
                <a:ea typeface="Times New Roman"/>
                <a:cs typeface="Times New Roman"/>
                <a:sym typeface="Times New Roman"/>
              </a:rPr>
              <a:t>Filtering operation by FIR filter</a:t>
            </a:r>
            <a:endParaRPr sz="3400">
              <a:solidFill>
                <a:schemeClr val="dk1"/>
              </a:solidFill>
              <a:latin typeface="Times New Roman"/>
              <a:ea typeface="Times New Roman"/>
              <a:cs typeface="Times New Roman"/>
              <a:sym typeface="Times New Roman"/>
            </a:endParaRPr>
          </a:p>
        </p:txBody>
      </p:sp>
      <p:sp>
        <p:nvSpPr>
          <p:cNvPr id="148" name="Google Shape;148;p21"/>
          <p:cNvSpPr txBox="1"/>
          <p:nvPr/>
        </p:nvSpPr>
        <p:spPr>
          <a:xfrm>
            <a:off x="223800" y="2571725"/>
            <a:ext cx="11744400" cy="25986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0"/>
              </a:spcBef>
              <a:spcAft>
                <a:spcPts val="0"/>
              </a:spcAft>
              <a:buClr>
                <a:schemeClr val="dk2"/>
              </a:buClr>
              <a:buSzPts val="2200"/>
              <a:buFont typeface="Times New Roman"/>
              <a:buChar char="●"/>
            </a:pPr>
            <a:r>
              <a:rPr lang="en-IN" sz="2200">
                <a:solidFill>
                  <a:schemeClr val="dk2"/>
                </a:solidFill>
                <a:latin typeface="Times New Roman"/>
                <a:ea typeface="Times New Roman"/>
                <a:cs typeface="Times New Roman"/>
                <a:sym typeface="Times New Roman"/>
              </a:rPr>
              <a:t>Wavelet decomposition needs additional processing to extract specific frequency bands of EEG signal.</a:t>
            </a:r>
            <a:endParaRPr sz="2200">
              <a:solidFill>
                <a:schemeClr val="dk2"/>
              </a:solidFill>
              <a:latin typeface="Times New Roman"/>
              <a:ea typeface="Times New Roman"/>
              <a:cs typeface="Times New Roman"/>
              <a:sym typeface="Times New Roman"/>
            </a:endParaRPr>
          </a:p>
          <a:p>
            <a:pPr indent="-368300" lvl="0" marL="457200" rtl="0" algn="l">
              <a:lnSpc>
                <a:spcPct val="115000"/>
              </a:lnSpc>
              <a:spcBef>
                <a:spcPts val="1000"/>
              </a:spcBef>
              <a:spcAft>
                <a:spcPts val="1000"/>
              </a:spcAft>
              <a:buClr>
                <a:schemeClr val="dk2"/>
              </a:buClr>
              <a:buSzPts val="2200"/>
              <a:buFont typeface="Times New Roman"/>
              <a:buChar char="●"/>
            </a:pPr>
            <a:r>
              <a:rPr lang="en-IN" sz="2200">
                <a:solidFill>
                  <a:schemeClr val="dk2"/>
                </a:solidFill>
                <a:latin typeface="Times New Roman"/>
                <a:ea typeface="Times New Roman"/>
                <a:cs typeface="Times New Roman"/>
                <a:sym typeface="Times New Roman"/>
              </a:rPr>
              <a:t>The frequency range of the five EEG sub-bands is delimited between 8-60 Hz and higher frequencies are considered as noise. Therefore, to obtain more easily the frequency sub-bands of the EEG during the wavelet analysis, the EEG is band-limited to 0–64Hz range by convolving with a low-pass finite impulse response (FIR) filter.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 name="Shape 152"/>
        <p:cNvGrpSpPr/>
        <p:nvPr/>
      </p:nvGrpSpPr>
      <p:grpSpPr>
        <a:xfrm>
          <a:off x="0" y="0"/>
          <a:ext cx="0" cy="0"/>
          <a:chOff x="0" y="0"/>
          <a:chExt cx="0" cy="0"/>
        </a:xfrm>
      </p:grpSpPr>
      <p:pic>
        <p:nvPicPr>
          <p:cNvPr descr="Diagram, schematic&#10;&#10;Description automatically generated" id="153" name="Google Shape;153;p22"/>
          <p:cNvPicPr preferRelativeResize="0"/>
          <p:nvPr/>
        </p:nvPicPr>
        <p:blipFill rotWithShape="1">
          <a:blip r:embed="rId3">
            <a:alphaModFix/>
          </a:blip>
          <a:srcRect b="32650" l="7037" r="0" t="0"/>
          <a:stretch/>
        </p:blipFill>
        <p:spPr>
          <a:xfrm>
            <a:off x="3288632" y="643466"/>
            <a:ext cx="6074857" cy="3752071"/>
          </a:xfrm>
          <a:prstGeom prst="rect">
            <a:avLst/>
          </a:prstGeom>
          <a:noFill/>
          <a:ln>
            <a:noFill/>
          </a:ln>
        </p:spPr>
      </p:pic>
      <p:cxnSp>
        <p:nvCxnSpPr>
          <p:cNvPr id="154" name="Google Shape;154;p22"/>
          <p:cNvCxnSpPr>
            <a:endCxn id="155" idx="0"/>
          </p:cNvCxnSpPr>
          <p:nvPr/>
        </p:nvCxnSpPr>
        <p:spPr>
          <a:xfrm flipH="1">
            <a:off x="4462353" y="4219178"/>
            <a:ext cx="8700" cy="1053900"/>
          </a:xfrm>
          <a:prstGeom prst="straightConnector1">
            <a:avLst/>
          </a:prstGeom>
          <a:noFill/>
          <a:ln cap="flat" cmpd="sng" w="76200">
            <a:solidFill>
              <a:schemeClr val="dk1"/>
            </a:solidFill>
            <a:prstDash val="solid"/>
            <a:miter lim="800000"/>
            <a:headEnd len="sm" w="sm" type="none"/>
            <a:tailEnd len="med" w="med" type="triangle"/>
          </a:ln>
        </p:spPr>
      </p:cxnSp>
      <p:cxnSp>
        <p:nvCxnSpPr>
          <p:cNvPr id="156" name="Google Shape;156;p22"/>
          <p:cNvCxnSpPr>
            <a:endCxn id="157" idx="0"/>
          </p:cNvCxnSpPr>
          <p:nvPr/>
        </p:nvCxnSpPr>
        <p:spPr>
          <a:xfrm flipH="1">
            <a:off x="6646854" y="4219175"/>
            <a:ext cx="26700" cy="1053900"/>
          </a:xfrm>
          <a:prstGeom prst="straightConnector1">
            <a:avLst/>
          </a:prstGeom>
          <a:noFill/>
          <a:ln cap="flat" cmpd="sng" w="76200">
            <a:solidFill>
              <a:schemeClr val="dk1"/>
            </a:solidFill>
            <a:prstDash val="solid"/>
            <a:miter lim="800000"/>
            <a:headEnd len="sm" w="sm" type="none"/>
            <a:tailEnd len="med" w="med" type="triangle"/>
          </a:ln>
        </p:spPr>
      </p:cxnSp>
      <p:cxnSp>
        <p:nvCxnSpPr>
          <p:cNvPr id="158" name="Google Shape;158;p22"/>
          <p:cNvCxnSpPr>
            <a:endCxn id="159" idx="0"/>
          </p:cNvCxnSpPr>
          <p:nvPr/>
        </p:nvCxnSpPr>
        <p:spPr>
          <a:xfrm>
            <a:off x="7796485" y="3144277"/>
            <a:ext cx="0" cy="2128800"/>
          </a:xfrm>
          <a:prstGeom prst="straightConnector1">
            <a:avLst/>
          </a:prstGeom>
          <a:noFill/>
          <a:ln cap="flat" cmpd="sng" w="76200">
            <a:solidFill>
              <a:schemeClr val="dk1"/>
            </a:solidFill>
            <a:prstDash val="solid"/>
            <a:miter lim="800000"/>
            <a:headEnd len="sm" w="sm" type="none"/>
            <a:tailEnd len="med" w="med" type="triangle"/>
          </a:ln>
        </p:spPr>
      </p:cxnSp>
      <p:cxnSp>
        <p:nvCxnSpPr>
          <p:cNvPr id="160" name="Google Shape;160;p22"/>
          <p:cNvCxnSpPr>
            <a:endCxn id="161" idx="0"/>
          </p:cNvCxnSpPr>
          <p:nvPr/>
        </p:nvCxnSpPr>
        <p:spPr>
          <a:xfrm>
            <a:off x="8983588" y="2406285"/>
            <a:ext cx="0" cy="2866800"/>
          </a:xfrm>
          <a:prstGeom prst="straightConnector1">
            <a:avLst/>
          </a:prstGeom>
          <a:noFill/>
          <a:ln cap="flat" cmpd="sng" w="76200">
            <a:solidFill>
              <a:schemeClr val="dk1"/>
            </a:solidFill>
            <a:prstDash val="solid"/>
            <a:miter lim="800000"/>
            <a:headEnd len="sm" w="sm" type="none"/>
            <a:tailEnd len="med" w="med" type="triangle"/>
          </a:ln>
        </p:spPr>
      </p:cxnSp>
      <p:sp>
        <p:nvSpPr>
          <p:cNvPr id="155" name="Google Shape;155;p22"/>
          <p:cNvSpPr txBox="1"/>
          <p:nvPr/>
        </p:nvSpPr>
        <p:spPr>
          <a:xfrm>
            <a:off x="3984453" y="5273078"/>
            <a:ext cx="9558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Calibri"/>
                <a:ea typeface="Calibri"/>
                <a:cs typeface="Calibri"/>
                <a:sym typeface="Calibri"/>
              </a:rPr>
              <a:t>NOISE</a:t>
            </a:r>
            <a:endParaRPr/>
          </a:p>
        </p:txBody>
      </p:sp>
      <p:sp>
        <p:nvSpPr>
          <p:cNvPr id="157" name="Google Shape;157;p22"/>
          <p:cNvSpPr txBox="1"/>
          <p:nvPr/>
        </p:nvSpPr>
        <p:spPr>
          <a:xfrm>
            <a:off x="6136104" y="5273075"/>
            <a:ext cx="10215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Calibri"/>
                <a:ea typeface="Calibri"/>
                <a:cs typeface="Calibri"/>
                <a:sym typeface="Calibri"/>
              </a:rPr>
              <a:t>ALPHA</a:t>
            </a:r>
            <a:endParaRPr/>
          </a:p>
        </p:txBody>
      </p:sp>
      <p:sp>
        <p:nvSpPr>
          <p:cNvPr id="159" name="Google Shape;159;p22"/>
          <p:cNvSpPr txBox="1"/>
          <p:nvPr/>
        </p:nvSpPr>
        <p:spPr>
          <a:xfrm>
            <a:off x="7393135" y="5273077"/>
            <a:ext cx="8067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Calibri"/>
                <a:ea typeface="Calibri"/>
                <a:cs typeface="Calibri"/>
                <a:sym typeface="Calibri"/>
              </a:rPr>
              <a:t>BETA</a:t>
            </a:r>
            <a:endParaRPr sz="2000">
              <a:solidFill>
                <a:schemeClr val="dk1"/>
              </a:solidFill>
              <a:latin typeface="Calibri"/>
              <a:ea typeface="Calibri"/>
              <a:cs typeface="Calibri"/>
              <a:sym typeface="Calibri"/>
            </a:endParaRPr>
          </a:p>
        </p:txBody>
      </p:sp>
      <p:sp>
        <p:nvSpPr>
          <p:cNvPr id="161" name="Google Shape;161;p22"/>
          <p:cNvSpPr txBox="1"/>
          <p:nvPr/>
        </p:nvSpPr>
        <p:spPr>
          <a:xfrm>
            <a:off x="8353438" y="5273085"/>
            <a:ext cx="12603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Calibri"/>
                <a:ea typeface="Calibri"/>
                <a:cs typeface="Calibri"/>
                <a:sym typeface="Calibri"/>
              </a:rPr>
              <a:t>GAMMA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838200" y="4222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sz="4000">
                <a:latin typeface="Times New Roman"/>
                <a:ea typeface="Times New Roman"/>
                <a:cs typeface="Times New Roman"/>
                <a:sym typeface="Times New Roman"/>
              </a:rPr>
              <a:t>FEATURE EXTRACTION</a:t>
            </a:r>
            <a:endParaRPr b="1" sz="4000">
              <a:latin typeface="Times New Roman"/>
              <a:ea typeface="Times New Roman"/>
              <a:cs typeface="Times New Roman"/>
              <a:sym typeface="Times New Roman"/>
            </a:endParaRPr>
          </a:p>
        </p:txBody>
      </p:sp>
      <p:sp>
        <p:nvSpPr>
          <p:cNvPr id="167" name="Google Shape;167;p2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55000" lnSpcReduction="20000"/>
          </a:bodyPr>
          <a:lstStyle/>
          <a:p>
            <a:pPr indent="-254000" lvl="0" marL="228600" rtl="0" algn="l">
              <a:lnSpc>
                <a:spcPct val="90000"/>
              </a:lnSpc>
              <a:spcBef>
                <a:spcPts val="0"/>
              </a:spcBef>
              <a:spcAft>
                <a:spcPts val="0"/>
              </a:spcAft>
              <a:buClr>
                <a:srgbClr val="000000"/>
              </a:buClr>
              <a:buSzPct val="100000"/>
              <a:buChar char="●"/>
            </a:pPr>
            <a:r>
              <a:rPr i="0" lang="en-IN" sz="4000" u="none" strike="noStrike">
                <a:solidFill>
                  <a:srgbClr val="000000"/>
                </a:solidFill>
                <a:latin typeface="Times New Roman"/>
                <a:ea typeface="Times New Roman"/>
                <a:cs typeface="Times New Roman"/>
                <a:sym typeface="Times New Roman"/>
              </a:rPr>
              <a:t> Important so as to unravel the complexity of the signal, to further compress the data and reduce the cost of maintaining the information.</a:t>
            </a:r>
            <a:endParaRPr sz="4000">
              <a:latin typeface="Times New Roman"/>
              <a:ea typeface="Times New Roman"/>
              <a:cs typeface="Times New Roman"/>
              <a:sym typeface="Times New Roman"/>
            </a:endParaRPr>
          </a:p>
          <a:p>
            <a:pPr indent="-114300" lvl="0" marL="228600" rtl="0" algn="l">
              <a:lnSpc>
                <a:spcPct val="90000"/>
              </a:lnSpc>
              <a:spcBef>
                <a:spcPts val="1000"/>
              </a:spcBef>
              <a:spcAft>
                <a:spcPts val="0"/>
              </a:spcAft>
              <a:buClr>
                <a:schemeClr val="dk1"/>
              </a:buClr>
              <a:buSzPct val="74954"/>
              <a:buNone/>
            </a:pPr>
            <a:r>
              <a:t/>
            </a:r>
            <a:endParaRPr sz="2401">
              <a:solidFill>
                <a:srgbClr val="000000"/>
              </a:solidFill>
              <a:latin typeface="Times New Roman"/>
              <a:ea typeface="Times New Roman"/>
              <a:cs typeface="Times New Roman"/>
              <a:sym typeface="Times New Roman"/>
            </a:endParaRPr>
          </a:p>
          <a:p>
            <a:pPr indent="-114300" lvl="0" marL="228600" rtl="0" algn="l">
              <a:lnSpc>
                <a:spcPct val="90000"/>
              </a:lnSpc>
              <a:spcBef>
                <a:spcPts val="1000"/>
              </a:spcBef>
              <a:spcAft>
                <a:spcPts val="0"/>
              </a:spcAft>
              <a:buClr>
                <a:schemeClr val="dk1"/>
              </a:buClr>
              <a:buSzPct val="74954"/>
              <a:buNone/>
            </a:pPr>
            <a:r>
              <a:t/>
            </a:r>
            <a:endParaRPr i="0" sz="2401" u="none" strike="noStrike">
              <a:solidFill>
                <a:srgbClr val="000000"/>
              </a:solidFill>
              <a:latin typeface="Times New Roman"/>
              <a:ea typeface="Times New Roman"/>
              <a:cs typeface="Times New Roman"/>
              <a:sym typeface="Times New Roman"/>
            </a:endParaRPr>
          </a:p>
          <a:p>
            <a:pPr indent="-114300" lvl="0" marL="228600" rtl="0" algn="l">
              <a:lnSpc>
                <a:spcPct val="90000"/>
              </a:lnSpc>
              <a:spcBef>
                <a:spcPts val="1000"/>
              </a:spcBef>
              <a:spcAft>
                <a:spcPts val="0"/>
              </a:spcAft>
              <a:buClr>
                <a:schemeClr val="dk1"/>
              </a:buClr>
              <a:buSzPct val="74954"/>
              <a:buNone/>
            </a:pPr>
            <a:r>
              <a:t/>
            </a:r>
            <a:endParaRPr sz="2401">
              <a:solidFill>
                <a:srgbClr val="000000"/>
              </a:solidFill>
              <a:latin typeface="Times New Roman"/>
              <a:ea typeface="Times New Roman"/>
              <a:cs typeface="Times New Roman"/>
              <a:sym typeface="Times New Roman"/>
            </a:endParaRPr>
          </a:p>
          <a:p>
            <a:pPr indent="-114300" lvl="0" marL="228600" rtl="0" algn="l">
              <a:lnSpc>
                <a:spcPct val="90000"/>
              </a:lnSpc>
              <a:spcBef>
                <a:spcPts val="1000"/>
              </a:spcBef>
              <a:spcAft>
                <a:spcPts val="0"/>
              </a:spcAft>
              <a:buClr>
                <a:schemeClr val="dk1"/>
              </a:buClr>
              <a:buSzPct val="74954"/>
              <a:buNone/>
            </a:pPr>
            <a:r>
              <a:t/>
            </a:r>
            <a:endParaRPr i="0" sz="2401" u="none" strike="noStrike">
              <a:solidFill>
                <a:srgbClr val="000000"/>
              </a:solidFill>
              <a:latin typeface="Times New Roman"/>
              <a:ea typeface="Times New Roman"/>
              <a:cs typeface="Times New Roman"/>
              <a:sym typeface="Times New Roman"/>
            </a:endParaRPr>
          </a:p>
          <a:p>
            <a:pPr indent="-114300" lvl="0" marL="228600" rtl="0" algn="l">
              <a:lnSpc>
                <a:spcPct val="90000"/>
              </a:lnSpc>
              <a:spcBef>
                <a:spcPts val="1000"/>
              </a:spcBef>
              <a:spcAft>
                <a:spcPts val="0"/>
              </a:spcAft>
              <a:buClr>
                <a:schemeClr val="dk1"/>
              </a:buClr>
              <a:buSzPct val="74954"/>
              <a:buNone/>
            </a:pPr>
            <a:r>
              <a:t/>
            </a:r>
            <a:endParaRPr sz="2401">
              <a:solidFill>
                <a:srgbClr val="000000"/>
              </a:solidFill>
              <a:latin typeface="Times New Roman"/>
              <a:ea typeface="Times New Roman"/>
              <a:cs typeface="Times New Roman"/>
              <a:sym typeface="Times New Roman"/>
            </a:endParaRPr>
          </a:p>
          <a:p>
            <a:pPr indent="-114300" lvl="0" marL="228600" rtl="0" algn="l">
              <a:lnSpc>
                <a:spcPct val="90000"/>
              </a:lnSpc>
              <a:spcBef>
                <a:spcPts val="1000"/>
              </a:spcBef>
              <a:spcAft>
                <a:spcPts val="0"/>
              </a:spcAft>
              <a:buClr>
                <a:schemeClr val="dk1"/>
              </a:buClr>
              <a:buSzPct val="74954"/>
              <a:buNone/>
            </a:pPr>
            <a:r>
              <a:t/>
            </a:r>
            <a:endParaRPr sz="2401">
              <a:solidFill>
                <a:srgbClr val="000000"/>
              </a:solidFill>
              <a:latin typeface="Times New Roman"/>
              <a:ea typeface="Times New Roman"/>
              <a:cs typeface="Times New Roman"/>
              <a:sym typeface="Times New Roman"/>
            </a:endParaRPr>
          </a:p>
          <a:p>
            <a:pPr indent="-114300" lvl="0" marL="228600" rtl="0" algn="l">
              <a:lnSpc>
                <a:spcPct val="90000"/>
              </a:lnSpc>
              <a:spcBef>
                <a:spcPts val="1000"/>
              </a:spcBef>
              <a:spcAft>
                <a:spcPts val="0"/>
              </a:spcAft>
              <a:buClr>
                <a:schemeClr val="dk1"/>
              </a:buClr>
              <a:buSzPct val="74954"/>
              <a:buNone/>
            </a:pPr>
            <a:r>
              <a:t/>
            </a:r>
            <a:endParaRPr sz="2401">
              <a:solidFill>
                <a:srgbClr val="000000"/>
              </a:solidFill>
              <a:latin typeface="Times New Roman"/>
              <a:ea typeface="Times New Roman"/>
              <a:cs typeface="Times New Roman"/>
              <a:sym typeface="Times New Roman"/>
            </a:endParaRPr>
          </a:p>
          <a:p>
            <a:pPr indent="0" lvl="0" marL="228600" rtl="0" algn="just">
              <a:lnSpc>
                <a:spcPct val="90000"/>
              </a:lnSpc>
              <a:spcBef>
                <a:spcPts val="1200"/>
              </a:spcBef>
              <a:spcAft>
                <a:spcPts val="0"/>
              </a:spcAft>
              <a:buNone/>
            </a:pPr>
            <a:r>
              <a:t/>
            </a:r>
            <a:endParaRPr sz="2601">
              <a:solidFill>
                <a:srgbClr val="000000"/>
              </a:solidFill>
              <a:latin typeface="Times New Roman"/>
              <a:ea typeface="Times New Roman"/>
              <a:cs typeface="Times New Roman"/>
              <a:sym typeface="Times New Roman"/>
            </a:endParaRPr>
          </a:p>
          <a:p>
            <a:pPr indent="-254000" lvl="0" marL="228600" rtl="0" algn="just">
              <a:spcBef>
                <a:spcPts val="1200"/>
              </a:spcBef>
              <a:spcAft>
                <a:spcPts val="0"/>
              </a:spcAft>
              <a:buClr>
                <a:srgbClr val="000000"/>
              </a:buClr>
              <a:buSzPct val="100000"/>
              <a:buFont typeface="Times New Roman"/>
              <a:buChar char="●"/>
            </a:pPr>
            <a:r>
              <a:rPr lang="en-IN" sz="4000">
                <a:solidFill>
                  <a:schemeClr val="dk1"/>
                </a:solidFill>
                <a:latin typeface="Times New Roman"/>
                <a:ea typeface="Times New Roman"/>
                <a:cs typeface="Times New Roman"/>
                <a:sym typeface="Times New Roman"/>
              </a:rPr>
              <a:t>The features extracted using DWT are : i)Maximum and minimum amplitude, ii)Mean, iii)Standard deviation, iv)the energy percentages of the wavelets and its details.</a:t>
            </a:r>
            <a:endParaRPr sz="4000">
              <a:solidFill>
                <a:srgbClr val="000000"/>
              </a:solidFill>
              <a:latin typeface="Times New Roman"/>
              <a:ea typeface="Times New Roman"/>
              <a:cs typeface="Times New Roman"/>
              <a:sym typeface="Times New Roman"/>
            </a:endParaRPr>
          </a:p>
          <a:p>
            <a:pPr indent="0" lvl="0" marL="228600" rtl="0" algn="l">
              <a:lnSpc>
                <a:spcPct val="90000"/>
              </a:lnSpc>
              <a:spcBef>
                <a:spcPts val="2200"/>
              </a:spcBef>
              <a:spcAft>
                <a:spcPts val="0"/>
              </a:spcAft>
              <a:buNone/>
            </a:pPr>
            <a:br>
              <a:rPr lang="en-IN" sz="1872">
                <a:latin typeface="Times New Roman"/>
                <a:ea typeface="Times New Roman"/>
                <a:cs typeface="Times New Roman"/>
                <a:sym typeface="Times New Roman"/>
              </a:rPr>
            </a:br>
            <a:endParaRPr i="0" sz="2472" u="none" strike="noStrike">
              <a:solidFill>
                <a:srgbClr val="000000"/>
              </a:solidFill>
              <a:latin typeface="Times New Roman"/>
              <a:ea typeface="Times New Roman"/>
              <a:cs typeface="Times New Roman"/>
              <a:sym typeface="Times New Roman"/>
            </a:endParaRPr>
          </a:p>
          <a:p>
            <a:pPr indent="-50800" lvl="0" marL="228600" rtl="0" algn="l">
              <a:lnSpc>
                <a:spcPct val="90000"/>
              </a:lnSpc>
              <a:spcBef>
                <a:spcPts val="1000"/>
              </a:spcBef>
              <a:spcAft>
                <a:spcPts val="1600"/>
              </a:spcAft>
              <a:buClr>
                <a:schemeClr val="dk1"/>
              </a:buClr>
              <a:buSzPct val="116666"/>
              <a:buNone/>
            </a:pPr>
            <a:r>
              <a:t/>
            </a:r>
            <a:endParaRPr>
              <a:latin typeface="Times New Roman"/>
              <a:ea typeface="Times New Roman"/>
              <a:cs typeface="Times New Roman"/>
              <a:sym typeface="Times New Roman"/>
            </a:endParaRPr>
          </a:p>
        </p:txBody>
      </p:sp>
      <p:graphicFrame>
        <p:nvGraphicFramePr>
          <p:cNvPr id="168" name="Google Shape;168;p23"/>
          <p:cNvGraphicFramePr/>
          <p:nvPr/>
        </p:nvGraphicFramePr>
        <p:xfrm>
          <a:off x="1062789" y="2499641"/>
          <a:ext cx="3000000" cy="3000000"/>
        </p:xfrm>
        <a:graphic>
          <a:graphicData uri="http://schemas.openxmlformats.org/drawingml/2006/table">
            <a:tbl>
              <a:tblPr bandRow="1" firstRow="1">
                <a:noFill/>
                <a:tableStyleId>{E35B219F-FFEB-4ADE-8EF0-822F14DF6E13}</a:tableStyleId>
              </a:tblPr>
              <a:tblGrid>
                <a:gridCol w="2709325"/>
                <a:gridCol w="2709325"/>
                <a:gridCol w="2709325"/>
              </a:tblGrid>
              <a:tr h="347475">
                <a:tc>
                  <a:txBody>
                    <a:bodyPr/>
                    <a:lstStyle/>
                    <a:p>
                      <a:pPr indent="0" lvl="0" marL="0" marR="0" rtl="0" algn="l">
                        <a:spcBef>
                          <a:spcPts val="0"/>
                        </a:spcBef>
                        <a:spcAft>
                          <a:spcPts val="0"/>
                        </a:spcAft>
                        <a:buNone/>
                      </a:pPr>
                      <a:r>
                        <a:rPr lang="en-IN" sz="1800" u="none" cap="none" strike="noStrike"/>
                        <a:t>DOMAIN</a:t>
                      </a:r>
                      <a:endParaRPr/>
                    </a:p>
                  </a:txBody>
                  <a:tcPr marT="45725" marB="45725" marR="91450" marL="91450"/>
                </a:tc>
                <a:tc>
                  <a:txBody>
                    <a:bodyPr/>
                    <a:lstStyle/>
                    <a:p>
                      <a:pPr indent="0" lvl="0" marL="0" marR="0" rtl="0" algn="l">
                        <a:spcBef>
                          <a:spcPts val="0"/>
                        </a:spcBef>
                        <a:spcAft>
                          <a:spcPts val="0"/>
                        </a:spcAft>
                        <a:buNone/>
                      </a:pPr>
                      <a:r>
                        <a:rPr lang="en-IN" sz="1800"/>
                        <a:t>MODELS IN THE DOMAIN</a:t>
                      </a:r>
                      <a:endParaRPr/>
                    </a:p>
                  </a:txBody>
                  <a:tcPr marT="45725" marB="45725" marR="91450" marL="91450"/>
                </a:tc>
                <a:tc>
                  <a:txBody>
                    <a:bodyPr/>
                    <a:lstStyle/>
                    <a:p>
                      <a:pPr indent="0" lvl="0" marL="0" marR="0" rtl="0" algn="l">
                        <a:spcBef>
                          <a:spcPts val="0"/>
                        </a:spcBef>
                        <a:spcAft>
                          <a:spcPts val="0"/>
                        </a:spcAft>
                        <a:buNone/>
                      </a:pPr>
                      <a:r>
                        <a:rPr lang="en-IN" sz="1800"/>
                        <a:t>ACCURACY</a:t>
                      </a:r>
                      <a:endParaRPr/>
                    </a:p>
                  </a:txBody>
                  <a:tcPr marT="45725" marB="45725" marR="91450" marL="91450"/>
                </a:tc>
              </a:tr>
              <a:tr h="557725">
                <a:tc>
                  <a:txBody>
                    <a:bodyPr/>
                    <a:lstStyle/>
                    <a:p>
                      <a:pPr indent="0" lvl="0" marL="0" marR="0" rtl="0" algn="l">
                        <a:spcBef>
                          <a:spcPts val="0"/>
                        </a:spcBef>
                        <a:spcAft>
                          <a:spcPts val="0"/>
                        </a:spcAft>
                        <a:buNone/>
                      </a:pPr>
                      <a:r>
                        <a:rPr lang="en-IN" sz="1800"/>
                        <a:t>TIME</a:t>
                      </a:r>
                      <a:endParaRPr/>
                    </a:p>
                  </a:txBody>
                  <a:tcPr marT="45725" marB="45725" marR="91450" marL="91450"/>
                </a:tc>
                <a:tc>
                  <a:txBody>
                    <a:bodyPr/>
                    <a:lstStyle/>
                    <a:p>
                      <a:pPr indent="0" lvl="0" marL="0" marR="0" rtl="0" algn="l">
                        <a:spcBef>
                          <a:spcPts val="0"/>
                        </a:spcBef>
                        <a:spcAft>
                          <a:spcPts val="0"/>
                        </a:spcAft>
                        <a:buNone/>
                      </a:pPr>
                      <a:r>
                        <a:rPr lang="en-IN" sz="1800"/>
                        <a:t>FAST FOURIER TRANSFORM</a:t>
                      </a:r>
                      <a:endParaRPr/>
                    </a:p>
                  </a:txBody>
                  <a:tcPr marT="45725" marB="45725" marR="91450" marL="91450"/>
                </a:tc>
                <a:tc>
                  <a:txBody>
                    <a:bodyPr/>
                    <a:lstStyle/>
                    <a:p>
                      <a:pPr indent="0" lvl="0" marL="0" marR="0" rtl="0" algn="l">
                        <a:spcBef>
                          <a:spcPts val="0"/>
                        </a:spcBef>
                        <a:spcAft>
                          <a:spcPts val="0"/>
                        </a:spcAft>
                        <a:buNone/>
                      </a:pPr>
                      <a:r>
                        <a:rPr lang="en-IN" sz="1800"/>
                        <a:t>91%</a:t>
                      </a:r>
                      <a:endParaRPr/>
                    </a:p>
                  </a:txBody>
                  <a:tcPr marT="45725" marB="45725" marR="91450" marL="91450"/>
                </a:tc>
              </a:tr>
              <a:tr h="557725">
                <a:tc>
                  <a:txBody>
                    <a:bodyPr/>
                    <a:lstStyle/>
                    <a:p>
                      <a:pPr indent="0" lvl="0" marL="0" marR="0" rtl="0" algn="l">
                        <a:spcBef>
                          <a:spcPts val="0"/>
                        </a:spcBef>
                        <a:spcAft>
                          <a:spcPts val="0"/>
                        </a:spcAft>
                        <a:buNone/>
                      </a:pPr>
                      <a:r>
                        <a:rPr lang="en-IN" sz="1800"/>
                        <a:t>TIME</a:t>
                      </a:r>
                      <a:endParaRPr/>
                    </a:p>
                  </a:txBody>
                  <a:tcPr marT="45725" marB="45725" marR="91450" marL="91450"/>
                </a:tc>
                <a:tc>
                  <a:txBody>
                    <a:bodyPr/>
                    <a:lstStyle/>
                    <a:p>
                      <a:pPr indent="0" lvl="0" marL="0" marR="0" rtl="0" algn="l">
                        <a:spcBef>
                          <a:spcPts val="0"/>
                        </a:spcBef>
                        <a:spcAft>
                          <a:spcPts val="0"/>
                        </a:spcAft>
                        <a:buNone/>
                      </a:pPr>
                      <a:r>
                        <a:rPr lang="en-IN" sz="1800"/>
                        <a:t>DISCRETE WAVELET TRANSFORMATION</a:t>
                      </a:r>
                      <a:endParaRPr/>
                    </a:p>
                  </a:txBody>
                  <a:tcPr marT="45725" marB="45725" marR="91450" marL="91450"/>
                </a:tc>
                <a:tc>
                  <a:txBody>
                    <a:bodyPr/>
                    <a:lstStyle/>
                    <a:p>
                      <a:pPr indent="0" lvl="0" marL="0" marR="0" rtl="0" algn="l">
                        <a:spcBef>
                          <a:spcPts val="0"/>
                        </a:spcBef>
                        <a:spcAft>
                          <a:spcPts val="0"/>
                        </a:spcAft>
                        <a:buNone/>
                      </a:pPr>
                      <a:r>
                        <a:rPr lang="en-IN" sz="1800"/>
                        <a:t>93.33%</a:t>
                      </a:r>
                      <a:endParaRPr/>
                    </a:p>
                  </a:txBody>
                  <a:tcPr marT="45725" marB="45725" marR="91450" marL="91450"/>
                </a:tc>
              </a:tr>
              <a:tr h="318700">
                <a:tc>
                  <a:txBody>
                    <a:bodyPr/>
                    <a:lstStyle/>
                    <a:p>
                      <a:pPr indent="0" lvl="0" marL="0" marR="0" rtl="0" algn="l">
                        <a:spcBef>
                          <a:spcPts val="0"/>
                        </a:spcBef>
                        <a:spcAft>
                          <a:spcPts val="0"/>
                        </a:spcAft>
                        <a:buNone/>
                      </a:pPr>
                      <a:r>
                        <a:rPr lang="en-IN" sz="1800"/>
                        <a:t>WAVELET</a:t>
                      </a:r>
                      <a:endParaRPr/>
                    </a:p>
                  </a:txBody>
                  <a:tcPr marT="45725" marB="45725" marR="91450" marL="91450"/>
                </a:tc>
                <a:tc>
                  <a:txBody>
                    <a:bodyPr/>
                    <a:lstStyle/>
                    <a:p>
                      <a:pPr indent="0" lvl="0" marL="0" marR="0" rtl="0" algn="l">
                        <a:spcBef>
                          <a:spcPts val="0"/>
                        </a:spcBef>
                        <a:spcAft>
                          <a:spcPts val="0"/>
                        </a:spcAft>
                        <a:buNone/>
                      </a:pPr>
                      <a:r>
                        <a:rPr lang="en-IN" sz="1800"/>
                        <a:t>NEURAL NETWORKS</a:t>
                      </a:r>
                      <a:endParaRPr/>
                    </a:p>
                  </a:txBody>
                  <a:tcPr marT="45725" marB="45725" marR="91450" marL="91450"/>
                </a:tc>
                <a:tc>
                  <a:txBody>
                    <a:bodyPr/>
                    <a:lstStyle/>
                    <a:p>
                      <a:pPr indent="0" lvl="0" marL="0" marR="0" rtl="0" algn="l">
                        <a:spcBef>
                          <a:spcPts val="0"/>
                        </a:spcBef>
                        <a:spcAft>
                          <a:spcPts val="0"/>
                        </a:spcAft>
                        <a:buNone/>
                      </a:pPr>
                      <a:r>
                        <a:rPr lang="en-IN" sz="1800"/>
                        <a:t>97-98%</a:t>
                      </a:r>
                      <a:endParaRPr/>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idx="1" type="body"/>
          </p:nvPr>
        </p:nvSpPr>
        <p:spPr>
          <a:xfrm>
            <a:off x="406400" y="152400"/>
            <a:ext cx="8432700" cy="1143000"/>
          </a:xfrm>
          <a:prstGeom prst="rect">
            <a:avLst/>
          </a:prstGeom>
        </p:spPr>
        <p:txBody>
          <a:bodyPr anchorCtr="0" anchor="ctr" bIns="0" lIns="0" spcFirstLastPara="1" rIns="0" wrap="square" tIns="0">
            <a:normAutofit/>
          </a:bodyPr>
          <a:lstStyle/>
          <a:p>
            <a:pPr indent="0" lvl="0" marL="0" rtl="0" algn="l">
              <a:lnSpc>
                <a:spcPct val="90000"/>
              </a:lnSpc>
              <a:spcBef>
                <a:spcPts val="0"/>
              </a:spcBef>
              <a:spcAft>
                <a:spcPts val="0"/>
              </a:spcAft>
              <a:buClr>
                <a:schemeClr val="dk1"/>
              </a:buClr>
              <a:buSzPts val="1100"/>
              <a:buFont typeface="Arial"/>
              <a:buNone/>
            </a:pPr>
            <a:r>
              <a:rPr b="0" lang="en-IN" sz="3255" u="sng">
                <a:solidFill>
                  <a:schemeClr val="dk1"/>
                </a:solidFill>
                <a:latin typeface="Times New Roman"/>
                <a:ea typeface="Times New Roman"/>
                <a:cs typeface="Times New Roman"/>
                <a:sym typeface="Times New Roman"/>
              </a:rPr>
              <a:t>Feature extraction based on discrete wavelet transform(DWT)</a:t>
            </a:r>
            <a:endParaRPr/>
          </a:p>
        </p:txBody>
      </p:sp>
      <p:sp>
        <p:nvSpPr>
          <p:cNvPr id="175" name="Google Shape;175;p24"/>
          <p:cNvSpPr txBox="1"/>
          <p:nvPr/>
        </p:nvSpPr>
        <p:spPr>
          <a:xfrm>
            <a:off x="123750" y="1973400"/>
            <a:ext cx="11944500" cy="2911200"/>
          </a:xfrm>
          <a:prstGeom prst="rect">
            <a:avLst/>
          </a:prstGeom>
          <a:noFill/>
          <a:ln>
            <a:noFill/>
          </a:ln>
        </p:spPr>
        <p:txBody>
          <a:bodyPr anchorCtr="0" anchor="t" bIns="91425" lIns="91425" spcFirstLastPara="1" rIns="91425" wrap="square" tIns="91425">
            <a:spAutoFit/>
          </a:bodyPr>
          <a:lstStyle/>
          <a:p>
            <a:pPr indent="-247650" lvl="0" marL="228600" rtl="0" algn="l">
              <a:lnSpc>
                <a:spcPct val="90000"/>
              </a:lnSpc>
              <a:spcBef>
                <a:spcPts val="2400"/>
              </a:spcBef>
              <a:spcAft>
                <a:spcPts val="0"/>
              </a:spcAft>
              <a:buClr>
                <a:schemeClr val="dk1"/>
              </a:buClr>
              <a:buSzPts val="2300"/>
              <a:buFont typeface="Times New Roman"/>
              <a:buChar char="●"/>
            </a:pPr>
            <a:r>
              <a:rPr lang="en-IN" sz="2300">
                <a:solidFill>
                  <a:schemeClr val="dk1"/>
                </a:solidFill>
                <a:latin typeface="Times New Roman"/>
                <a:ea typeface="Times New Roman"/>
                <a:cs typeface="Times New Roman"/>
                <a:sym typeface="Times New Roman"/>
              </a:rPr>
              <a:t>Discrete Wavelet Transformation (DWT) is used. Using db4 wavelet transform, first the signal is differentiated into two groups using High pass filters and low pass filters, into 0-30 Hz and 30-60 Hz,  The method is repeated three times</a:t>
            </a:r>
            <a:endParaRPr sz="2700">
              <a:solidFill>
                <a:schemeClr val="dk2"/>
              </a:solidFill>
              <a:latin typeface="Times New Roman"/>
              <a:ea typeface="Times New Roman"/>
              <a:cs typeface="Times New Roman"/>
              <a:sym typeface="Times New Roman"/>
            </a:endParaRPr>
          </a:p>
          <a:p>
            <a:pPr indent="0" lvl="0" marL="0" rtl="0" algn="l">
              <a:lnSpc>
                <a:spcPct val="90000"/>
              </a:lnSpc>
              <a:spcBef>
                <a:spcPts val="2400"/>
              </a:spcBef>
              <a:spcAft>
                <a:spcPts val="0"/>
              </a:spcAft>
              <a:buNone/>
            </a:pPr>
            <a:r>
              <a:rPr lang="en-IN" sz="2100">
                <a:solidFill>
                  <a:schemeClr val="dk1"/>
                </a:solidFill>
                <a:latin typeface="Times New Roman"/>
                <a:ea typeface="Times New Roman"/>
                <a:cs typeface="Times New Roman"/>
                <a:sym typeface="Times New Roman"/>
              </a:rPr>
              <a:t>1. alpha (8-15 Hz)</a:t>
            </a:r>
            <a:endParaRPr sz="2700">
              <a:solidFill>
                <a:schemeClr val="dk2"/>
              </a:solidFill>
              <a:latin typeface="Times New Roman"/>
              <a:ea typeface="Times New Roman"/>
              <a:cs typeface="Times New Roman"/>
              <a:sym typeface="Times New Roman"/>
            </a:endParaRPr>
          </a:p>
          <a:p>
            <a:pPr indent="0" lvl="0" marL="0" rtl="0" algn="l">
              <a:lnSpc>
                <a:spcPct val="90000"/>
              </a:lnSpc>
              <a:spcBef>
                <a:spcPts val="2400"/>
              </a:spcBef>
              <a:spcAft>
                <a:spcPts val="0"/>
              </a:spcAft>
              <a:buNone/>
            </a:pPr>
            <a:r>
              <a:rPr lang="en-IN" sz="2100">
                <a:solidFill>
                  <a:schemeClr val="dk1"/>
                </a:solidFill>
                <a:latin typeface="Times New Roman"/>
                <a:ea typeface="Times New Roman"/>
                <a:cs typeface="Times New Roman"/>
                <a:sym typeface="Times New Roman"/>
              </a:rPr>
              <a:t>2. beta (15-30 Hz)</a:t>
            </a:r>
            <a:endParaRPr sz="2700">
              <a:solidFill>
                <a:schemeClr val="dk2"/>
              </a:solidFill>
              <a:latin typeface="Times New Roman"/>
              <a:ea typeface="Times New Roman"/>
              <a:cs typeface="Times New Roman"/>
              <a:sym typeface="Times New Roman"/>
            </a:endParaRPr>
          </a:p>
          <a:p>
            <a:pPr indent="0" lvl="0" marL="0" rtl="0" algn="l">
              <a:lnSpc>
                <a:spcPct val="90000"/>
              </a:lnSpc>
              <a:spcBef>
                <a:spcPts val="2200"/>
              </a:spcBef>
              <a:spcAft>
                <a:spcPts val="1600"/>
              </a:spcAft>
              <a:buNone/>
            </a:pPr>
            <a:r>
              <a:rPr lang="en-IN" sz="2100">
                <a:solidFill>
                  <a:schemeClr val="dk1"/>
                </a:solidFill>
                <a:latin typeface="Times New Roman"/>
                <a:ea typeface="Times New Roman"/>
                <a:cs typeface="Times New Roman"/>
                <a:sym typeface="Times New Roman"/>
              </a:rPr>
              <a:t>3. gamma (30 – 60 Hz) </a:t>
            </a:r>
            <a:endParaRPr sz="2400">
              <a:solidFill>
                <a:schemeClr val="dk2"/>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