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70" r:id="rId8"/>
    <p:sldId id="271" r:id="rId9"/>
    <p:sldId id="305" r:id="rId10"/>
    <p:sldId id="263" r:id="rId11"/>
    <p:sldId id="266" r:id="rId12"/>
    <p:sldId id="306" r:id="rId13"/>
    <p:sldId id="298" r:id="rId14"/>
    <p:sldId id="307" r:id="rId15"/>
    <p:sldId id="308" r:id="rId16"/>
    <p:sldId id="309" r:id="rId17"/>
    <p:sldId id="310" r:id="rId18"/>
    <p:sldId id="311" r:id="rId19"/>
    <p:sldId id="312" r:id="rId20"/>
    <p:sldId id="313" r:id="rId21"/>
    <p:sldId id="314"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726" autoAdjust="0"/>
    <p:restoredTop sz="94660"/>
  </p:normalViewPr>
  <p:slideViewPr>
    <p:cSldViewPr snapToGrid="0">
      <p:cViewPr varScale="1">
        <p:scale>
          <a:sx n="73" d="100"/>
          <a:sy n="73" d="100"/>
        </p:scale>
        <p:origin x="-39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9DA8986-F67E-4D31-8148-2BA7F4938893}" type="datetimeFigureOut">
              <a:rPr lang="en-IN" smtClean="0"/>
              <a:pPr/>
              <a:t>07-04-2017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C1144-4CBE-4D7C-80BA-C6F021B78D86}" type="slidenum">
              <a:rPr lang="en-IN" smtClean="0"/>
              <a:pPr/>
              <a:t>‹#›</a:t>
            </a:fld>
            <a:endParaRPr lang="en-IN"/>
          </a:p>
        </p:txBody>
      </p:sp>
    </p:spTree>
    <p:extLst>
      <p:ext uri="{BB962C8B-B14F-4D97-AF65-F5344CB8AC3E}">
        <p14:creationId xmlns="" xmlns:p14="http://schemas.microsoft.com/office/powerpoint/2010/main" val="156603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DA8986-F67E-4D31-8148-2BA7F4938893}" type="datetimeFigureOut">
              <a:rPr lang="en-IN" smtClean="0"/>
              <a:pPr/>
              <a:t>07-04-2017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C1144-4CBE-4D7C-80BA-C6F021B78D86}" type="slidenum">
              <a:rPr lang="en-IN" smtClean="0"/>
              <a:pPr/>
              <a:t>‹#›</a:t>
            </a:fld>
            <a:endParaRPr lang="en-IN"/>
          </a:p>
        </p:txBody>
      </p:sp>
    </p:spTree>
    <p:extLst>
      <p:ext uri="{BB962C8B-B14F-4D97-AF65-F5344CB8AC3E}">
        <p14:creationId xmlns="" xmlns:p14="http://schemas.microsoft.com/office/powerpoint/2010/main" val="123740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DA8986-F67E-4D31-8148-2BA7F4938893}" type="datetimeFigureOut">
              <a:rPr lang="en-IN" smtClean="0"/>
              <a:pPr/>
              <a:t>07-04-2017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C1144-4CBE-4D7C-80BA-C6F021B78D86}" type="slidenum">
              <a:rPr lang="en-IN" smtClean="0"/>
              <a:pPr/>
              <a:t>‹#›</a:t>
            </a:fld>
            <a:endParaRPr lang="en-IN"/>
          </a:p>
        </p:txBody>
      </p:sp>
    </p:spTree>
    <p:extLst>
      <p:ext uri="{BB962C8B-B14F-4D97-AF65-F5344CB8AC3E}">
        <p14:creationId xmlns="" xmlns:p14="http://schemas.microsoft.com/office/powerpoint/2010/main" val="132540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DA8986-F67E-4D31-8148-2BA7F4938893}" type="datetimeFigureOut">
              <a:rPr lang="en-IN" smtClean="0"/>
              <a:pPr/>
              <a:t>07-04-2017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C1144-4CBE-4D7C-80BA-C6F021B78D86}" type="slidenum">
              <a:rPr lang="en-IN" smtClean="0"/>
              <a:pPr/>
              <a:t>‹#›</a:t>
            </a:fld>
            <a:endParaRPr lang="en-IN"/>
          </a:p>
        </p:txBody>
      </p:sp>
    </p:spTree>
    <p:extLst>
      <p:ext uri="{BB962C8B-B14F-4D97-AF65-F5344CB8AC3E}">
        <p14:creationId xmlns="" xmlns:p14="http://schemas.microsoft.com/office/powerpoint/2010/main" val="328412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DA8986-F67E-4D31-8148-2BA7F4938893}" type="datetimeFigureOut">
              <a:rPr lang="en-IN" smtClean="0"/>
              <a:pPr/>
              <a:t>07-04-2017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3C1144-4CBE-4D7C-80BA-C6F021B78D86}" type="slidenum">
              <a:rPr lang="en-IN" smtClean="0"/>
              <a:pPr/>
              <a:t>‹#›</a:t>
            </a:fld>
            <a:endParaRPr lang="en-IN"/>
          </a:p>
        </p:txBody>
      </p:sp>
    </p:spTree>
    <p:extLst>
      <p:ext uri="{BB962C8B-B14F-4D97-AF65-F5344CB8AC3E}">
        <p14:creationId xmlns="" xmlns:p14="http://schemas.microsoft.com/office/powerpoint/2010/main" val="2963932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9DA8986-F67E-4D31-8148-2BA7F4938893}" type="datetimeFigureOut">
              <a:rPr lang="en-IN" smtClean="0"/>
              <a:pPr/>
              <a:t>07-04-2017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3C1144-4CBE-4D7C-80BA-C6F021B78D86}" type="slidenum">
              <a:rPr lang="en-IN" smtClean="0"/>
              <a:pPr/>
              <a:t>‹#›</a:t>
            </a:fld>
            <a:endParaRPr lang="en-IN"/>
          </a:p>
        </p:txBody>
      </p:sp>
    </p:spTree>
    <p:extLst>
      <p:ext uri="{BB962C8B-B14F-4D97-AF65-F5344CB8AC3E}">
        <p14:creationId xmlns="" xmlns:p14="http://schemas.microsoft.com/office/powerpoint/2010/main" val="3237957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9DA8986-F67E-4D31-8148-2BA7F4938893}" type="datetimeFigureOut">
              <a:rPr lang="en-IN" smtClean="0"/>
              <a:pPr/>
              <a:t>07-04-2017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3C1144-4CBE-4D7C-80BA-C6F021B78D86}" type="slidenum">
              <a:rPr lang="en-IN" smtClean="0"/>
              <a:pPr/>
              <a:t>‹#›</a:t>
            </a:fld>
            <a:endParaRPr lang="en-IN"/>
          </a:p>
        </p:txBody>
      </p:sp>
    </p:spTree>
    <p:extLst>
      <p:ext uri="{BB962C8B-B14F-4D97-AF65-F5344CB8AC3E}">
        <p14:creationId xmlns="" xmlns:p14="http://schemas.microsoft.com/office/powerpoint/2010/main" val="421391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9DA8986-F67E-4D31-8148-2BA7F4938893}" type="datetimeFigureOut">
              <a:rPr lang="en-IN" smtClean="0"/>
              <a:pPr/>
              <a:t>07-04-2017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3C1144-4CBE-4D7C-80BA-C6F021B78D86}" type="slidenum">
              <a:rPr lang="en-IN" smtClean="0"/>
              <a:pPr/>
              <a:t>‹#›</a:t>
            </a:fld>
            <a:endParaRPr lang="en-IN"/>
          </a:p>
        </p:txBody>
      </p:sp>
    </p:spTree>
    <p:extLst>
      <p:ext uri="{BB962C8B-B14F-4D97-AF65-F5344CB8AC3E}">
        <p14:creationId xmlns="" xmlns:p14="http://schemas.microsoft.com/office/powerpoint/2010/main" val="4003868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A8986-F67E-4D31-8148-2BA7F4938893}" type="datetimeFigureOut">
              <a:rPr lang="en-IN" smtClean="0"/>
              <a:pPr/>
              <a:t>07-04-2017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3C1144-4CBE-4D7C-80BA-C6F021B78D86}" type="slidenum">
              <a:rPr lang="en-IN" smtClean="0"/>
              <a:pPr/>
              <a:t>‹#›</a:t>
            </a:fld>
            <a:endParaRPr lang="en-IN"/>
          </a:p>
        </p:txBody>
      </p:sp>
    </p:spTree>
    <p:extLst>
      <p:ext uri="{BB962C8B-B14F-4D97-AF65-F5344CB8AC3E}">
        <p14:creationId xmlns="" xmlns:p14="http://schemas.microsoft.com/office/powerpoint/2010/main" val="174226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DA8986-F67E-4D31-8148-2BA7F4938893}" type="datetimeFigureOut">
              <a:rPr lang="en-IN" smtClean="0"/>
              <a:pPr/>
              <a:t>07-04-2017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3C1144-4CBE-4D7C-80BA-C6F021B78D86}" type="slidenum">
              <a:rPr lang="en-IN" smtClean="0"/>
              <a:pPr/>
              <a:t>‹#›</a:t>
            </a:fld>
            <a:endParaRPr lang="en-IN"/>
          </a:p>
        </p:txBody>
      </p:sp>
    </p:spTree>
    <p:extLst>
      <p:ext uri="{BB962C8B-B14F-4D97-AF65-F5344CB8AC3E}">
        <p14:creationId xmlns="" xmlns:p14="http://schemas.microsoft.com/office/powerpoint/2010/main" val="149326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DA8986-F67E-4D31-8148-2BA7F4938893}" type="datetimeFigureOut">
              <a:rPr lang="en-IN" smtClean="0"/>
              <a:pPr/>
              <a:t>07-04-2017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3C1144-4CBE-4D7C-80BA-C6F021B78D86}" type="slidenum">
              <a:rPr lang="en-IN" smtClean="0"/>
              <a:pPr/>
              <a:t>‹#›</a:t>
            </a:fld>
            <a:endParaRPr lang="en-IN"/>
          </a:p>
        </p:txBody>
      </p:sp>
    </p:spTree>
    <p:extLst>
      <p:ext uri="{BB962C8B-B14F-4D97-AF65-F5344CB8AC3E}">
        <p14:creationId xmlns="" xmlns:p14="http://schemas.microsoft.com/office/powerpoint/2010/main" val="204084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A8986-F67E-4D31-8148-2BA7F4938893}" type="datetimeFigureOut">
              <a:rPr lang="en-IN" smtClean="0"/>
              <a:pPr/>
              <a:t>07-04-2017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C1144-4CBE-4D7C-80BA-C6F021B78D86}" type="slidenum">
              <a:rPr lang="en-IN" smtClean="0"/>
              <a:pPr/>
              <a:t>‹#›</a:t>
            </a:fld>
            <a:endParaRPr lang="en-IN"/>
          </a:p>
        </p:txBody>
      </p:sp>
    </p:spTree>
    <p:extLst>
      <p:ext uri="{BB962C8B-B14F-4D97-AF65-F5344CB8AC3E}">
        <p14:creationId xmlns="" xmlns:p14="http://schemas.microsoft.com/office/powerpoint/2010/main" val="113644413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2084" y="1133419"/>
            <a:ext cx="8178801" cy="810305"/>
          </a:xfrm>
        </p:spPr>
        <p:txBody>
          <a:bodyPr>
            <a:normAutofit fontScale="90000"/>
          </a:bodyPr>
          <a:lstStyle/>
          <a:p>
            <a:r>
              <a:rPr lang="en-IN" sz="4900" dirty="0">
                <a:latin typeface="Times New Roman" panose="02020603050405020304" pitchFamily="18" charset="0"/>
                <a:cs typeface="Times New Roman" panose="02020603050405020304" pitchFamily="18" charset="0"/>
              </a:rPr>
              <a:t>CITY ENGINEERING COLLEGE</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DEPARTMENT </a:t>
            </a:r>
            <a:r>
              <a:rPr lang="en-IN" sz="2200" dirty="0" smtClean="0">
                <a:latin typeface="Times New Roman" panose="02020603050405020304" pitchFamily="18" charset="0"/>
                <a:cs typeface="Times New Roman" panose="02020603050405020304" pitchFamily="18" charset="0"/>
              </a:rPr>
              <a:t>OF COMPUTER </a:t>
            </a:r>
            <a:r>
              <a:rPr lang="en-IN" sz="2200" dirty="0">
                <a:latin typeface="Times New Roman" panose="02020603050405020304" pitchFamily="18" charset="0"/>
                <a:cs typeface="Times New Roman" panose="02020603050405020304" pitchFamily="18" charset="0"/>
              </a:rPr>
              <a:t>SCIENCE AND ENGINEERING</a:t>
            </a:r>
            <a:r>
              <a:rPr lang="en-IN" dirty="0"/>
              <a:t/>
            </a:r>
            <a:br>
              <a:rPr lang="en-IN" dirty="0"/>
            </a:b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0912" y="3221037"/>
            <a:ext cx="11321143" cy="1655762"/>
          </a:xfrm>
        </p:spPr>
        <p:txBody>
          <a:bodyPr>
            <a:normAutofit/>
          </a:bodyPr>
          <a:lstStyle/>
          <a:p>
            <a:r>
              <a:rPr lang="en-IN" sz="4000" b="1" dirty="0" smtClean="0">
                <a:latin typeface="Times New Roman" pitchFamily="18" charset="0"/>
                <a:cs typeface="Times New Roman" pitchFamily="18" charset="0"/>
              </a:rPr>
              <a:t>PowerPi: Measuring and Modelling the Power Consumption of the Raspberry Pi</a:t>
            </a:r>
            <a:endParaRPr lang="en-IN" sz="4000" b="1" dirty="0">
              <a:latin typeface="Times New Roman" pitchFamily="18" charset="0"/>
              <a:cs typeface="Times New Roman" pitchFamily="18" charset="0"/>
            </a:endParaRPr>
          </a:p>
        </p:txBody>
      </p:sp>
      <p:sp>
        <p:nvSpPr>
          <p:cNvPr id="6" name="TextBox 5"/>
          <p:cNvSpPr txBox="1"/>
          <p:nvPr/>
        </p:nvSpPr>
        <p:spPr>
          <a:xfrm>
            <a:off x="573630" y="4642009"/>
            <a:ext cx="4354286" cy="1661993"/>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Presented </a:t>
            </a:r>
            <a:r>
              <a:rPr lang="en-IN" sz="2800" b="1" dirty="0" smtClean="0">
                <a:latin typeface="Times New Roman" panose="02020603050405020304" pitchFamily="18" charset="0"/>
                <a:cs typeface="Times New Roman" panose="02020603050405020304" pitchFamily="18" charset="0"/>
              </a:rPr>
              <a:t>by:</a:t>
            </a:r>
            <a:endParaRPr lang="en-IN" sz="2800" b="1" dirty="0">
              <a:latin typeface="Times New Roman" panose="02020603050405020304" pitchFamily="18" charset="0"/>
              <a:cs typeface="Times New Roman" panose="02020603050405020304" pitchFamily="18" charset="0"/>
            </a:endParaRPr>
          </a:p>
          <a:p>
            <a:r>
              <a:rPr lang="en-IN" sz="2800" b="1" dirty="0" smtClean="0">
                <a:latin typeface="Times New Roman" panose="02020603050405020304" pitchFamily="18" charset="0"/>
                <a:cs typeface="Times New Roman" panose="02020603050405020304" pitchFamily="18" charset="0"/>
              </a:rPr>
              <a:t>VINAY KARTHIK M B </a:t>
            </a:r>
            <a:r>
              <a:rPr lang="en-IN" sz="2800" dirty="0" smtClean="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1CE13CS124)</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7" name="TextBox 6"/>
          <p:cNvSpPr txBox="1"/>
          <p:nvPr/>
        </p:nvSpPr>
        <p:spPr>
          <a:xfrm>
            <a:off x="7430052" y="4525831"/>
            <a:ext cx="4701928" cy="2092881"/>
          </a:xfrm>
          <a:prstGeom prst="rect">
            <a:avLst/>
          </a:prstGeom>
          <a:noFill/>
        </p:spPr>
        <p:txBody>
          <a:bodyPr wrap="none" rtlCol="0">
            <a:spAutoFit/>
          </a:bodyPr>
          <a:lstStyle/>
          <a:p>
            <a:r>
              <a:rPr lang="en-IN" sz="2600" b="1" dirty="0">
                <a:latin typeface="Times New Roman" panose="02020603050405020304" pitchFamily="18" charset="0"/>
                <a:cs typeface="Times New Roman" panose="02020603050405020304" pitchFamily="18" charset="0"/>
              </a:rPr>
              <a:t>Under the guidance of </a:t>
            </a:r>
            <a:r>
              <a:rPr lang="en-IN" sz="2600" b="1" dirty="0" smtClean="0">
                <a:latin typeface="Times New Roman" panose="02020603050405020304" pitchFamily="18" charset="0"/>
                <a:cs typeface="Times New Roman" panose="02020603050405020304" pitchFamily="18" charset="0"/>
              </a:rPr>
              <a:t>:</a:t>
            </a:r>
            <a:endParaRPr lang="en-IN" sz="2600" b="1"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 </a:t>
            </a:r>
            <a:r>
              <a:rPr lang="en-IN" sz="2600" b="1" dirty="0" smtClean="0">
                <a:latin typeface="Times New Roman" panose="02020603050405020304" pitchFamily="18" charset="0"/>
                <a:cs typeface="Times New Roman" panose="02020603050405020304" pitchFamily="18" charset="0"/>
              </a:rPr>
              <a:t>Mrs. RASHMI GANGADHAR</a:t>
            </a:r>
            <a:endParaRPr lang="en-IN" sz="2600" b="1"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 Assistant professor,</a:t>
            </a:r>
          </a:p>
          <a:p>
            <a:r>
              <a:rPr lang="en-IN" sz="2600" dirty="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Dept. </a:t>
            </a:r>
            <a:r>
              <a:rPr lang="en-IN" sz="2600" dirty="0">
                <a:latin typeface="Times New Roman" panose="02020603050405020304" pitchFamily="18" charset="0"/>
                <a:cs typeface="Times New Roman" panose="02020603050405020304" pitchFamily="18" charset="0"/>
              </a:rPr>
              <a:t>of CSE,</a:t>
            </a:r>
          </a:p>
          <a:p>
            <a:r>
              <a:rPr lang="en-IN" sz="2600" dirty="0">
                <a:latin typeface="Times New Roman" panose="02020603050405020304" pitchFamily="18" charset="0"/>
                <a:cs typeface="Times New Roman" panose="02020603050405020304" pitchFamily="18" charset="0"/>
              </a:rPr>
              <a:t>City Engineering College</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927916" y="1374378"/>
            <a:ext cx="2118925" cy="1769303"/>
          </a:xfrm>
          <a:prstGeom prst="rect">
            <a:avLst/>
          </a:prstGeom>
        </p:spPr>
      </p:pic>
    </p:spTree>
    <p:extLst>
      <p:ext uri="{BB962C8B-B14F-4D97-AF65-F5344CB8AC3E}">
        <p14:creationId xmlns="" xmlns:p14="http://schemas.microsoft.com/office/powerpoint/2010/main" val="21602566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 </a:t>
            </a:r>
            <a:endParaRPr lang="en-IN" dirty="0"/>
          </a:p>
        </p:txBody>
      </p:sp>
      <p:sp>
        <p:nvSpPr>
          <p:cNvPr id="3" name="Content Placeholder 2"/>
          <p:cNvSpPr>
            <a:spLocks noGrp="1"/>
          </p:cNvSpPr>
          <p:nvPr>
            <p:ph idx="1"/>
          </p:nvPr>
        </p:nvSpPr>
        <p:spPr/>
        <p:txBody>
          <a:bodyPr>
            <a:normAutofit/>
          </a:bodyPr>
          <a:lstStyle/>
          <a:p>
            <a:pPr algn="just">
              <a:buNone/>
            </a:pPr>
            <a:r>
              <a:rPr lang="en-US" sz="3200" dirty="0" smtClean="0"/>
              <a:t>	There are several related works which focus on the high performance, networking models for the Raspberry Pi. But there exists no power model for the Raspberry Pi or for any other ARM boards.</a:t>
            </a:r>
            <a:endParaRPr lang="en-IN" sz="3200" dirty="0"/>
          </a:p>
        </p:txBody>
      </p:sp>
      <p:pic>
        <p:nvPicPr>
          <p:cNvPr id="5122" name="Picture 2" descr="C:\Users\Balachandra\Desktop\images (1).jpg"/>
          <p:cNvPicPr>
            <a:picLocks noChangeAspect="1" noChangeArrowheads="1"/>
          </p:cNvPicPr>
          <p:nvPr/>
        </p:nvPicPr>
        <p:blipFill>
          <a:blip r:embed="rId2"/>
          <a:srcRect/>
          <a:stretch>
            <a:fillRect/>
          </a:stretch>
        </p:blipFill>
        <p:spPr bwMode="auto">
          <a:xfrm>
            <a:off x="7035800" y="4589622"/>
            <a:ext cx="3403600" cy="1669891"/>
          </a:xfrm>
          <a:prstGeom prst="rect">
            <a:avLst/>
          </a:prstGeom>
          <a:noFill/>
        </p:spPr>
      </p:pic>
      <p:pic>
        <p:nvPicPr>
          <p:cNvPr id="5" name="Picture 2" descr="C:\Users\Balachandra\Desktop\images.png"/>
          <p:cNvPicPr>
            <a:picLocks noChangeAspect="1" noChangeArrowheads="1"/>
          </p:cNvPicPr>
          <p:nvPr/>
        </p:nvPicPr>
        <p:blipFill>
          <a:blip r:embed="rId3"/>
          <a:srcRect/>
          <a:stretch>
            <a:fillRect/>
          </a:stretch>
        </p:blipFill>
        <p:spPr bwMode="auto">
          <a:xfrm>
            <a:off x="1" y="0"/>
            <a:ext cx="666206" cy="666206"/>
          </a:xfrm>
          <a:prstGeom prst="rect">
            <a:avLst/>
          </a:prstGeom>
          <a:noFill/>
        </p:spPr>
      </p:pic>
    </p:spTree>
    <p:extLst>
      <p:ext uri="{BB962C8B-B14F-4D97-AF65-F5344CB8AC3E}">
        <p14:creationId xmlns="" xmlns:p14="http://schemas.microsoft.com/office/powerpoint/2010/main" val="145325617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885" y="326571"/>
            <a:ext cx="10515600" cy="1325563"/>
          </a:xfrm>
        </p:spPr>
        <p:txBody>
          <a:bodyPr/>
          <a:lstStyle/>
          <a:p>
            <a:pPr algn="ctr"/>
            <a:r>
              <a:rPr lang="en-IN" dirty="0" smtClean="0">
                <a:latin typeface="Times New Roman" panose="02020603050405020304" pitchFamily="18" charset="0"/>
                <a:cs typeface="Times New Roman" panose="02020603050405020304" pitchFamily="18" charset="0"/>
              </a:rPr>
              <a:t>PROBLEM STATEMENT(cont..) ..... </a:t>
            </a:r>
            <a:endParaRPr lang="en-IN" dirty="0"/>
          </a:p>
        </p:txBody>
      </p:sp>
      <p:sp>
        <p:nvSpPr>
          <p:cNvPr id="3" name="Content Placeholder 2"/>
          <p:cNvSpPr>
            <a:spLocks noGrp="1"/>
          </p:cNvSpPr>
          <p:nvPr>
            <p:ph idx="1"/>
          </p:nvPr>
        </p:nvSpPr>
        <p:spPr>
          <a:xfrm>
            <a:off x="558800" y="2276610"/>
            <a:ext cx="11150600" cy="3716338"/>
          </a:xfrm>
        </p:spPr>
        <p:txBody>
          <a:bodyPr/>
          <a:lstStyle/>
          <a:p>
            <a:pPr algn="just">
              <a:buNone/>
            </a:pPr>
            <a:r>
              <a:rPr lang="en-IN" dirty="0" smtClean="0"/>
              <a:t>   </a:t>
            </a:r>
            <a:r>
              <a:rPr lang="en-IN" b="1" dirty="0" smtClean="0"/>
              <a:t>PROPOSED SYSTEM</a:t>
            </a:r>
          </a:p>
          <a:p>
            <a:pPr algn="just">
              <a:buFont typeface="Wingdings" pitchFamily="2" charset="2"/>
              <a:buChar char="Ø"/>
            </a:pPr>
            <a:r>
              <a:rPr lang="en-IN" dirty="0" smtClean="0"/>
              <a:t> This power model focuses on the power consumption of the Raspberry Pi to derive possible power saving strategies. The hypotheses of the paper are:</a:t>
            </a:r>
          </a:p>
          <a:p>
            <a:pPr lvl="0" algn="just">
              <a:buFont typeface="Wingdings" pitchFamily="2" charset="2"/>
              <a:buChar char="§"/>
            </a:pPr>
            <a:r>
              <a:rPr lang="en-IN" dirty="0" smtClean="0"/>
              <a:t> An accurate estimation of the Raspberry Pi’s power consumption can be obtained using the system utilization only.</a:t>
            </a:r>
          </a:p>
          <a:p>
            <a:pPr algn="just">
              <a:buFont typeface="Wingdings" pitchFamily="2" charset="2"/>
              <a:buChar char="§"/>
            </a:pPr>
            <a:r>
              <a:rPr lang="en-IN" dirty="0" smtClean="0"/>
              <a:t> Knowing the power model, it is possible to reduce the power consumption by optimizing the software running on the platform. </a:t>
            </a:r>
            <a:endParaRPr lang="en-IN" dirty="0"/>
          </a:p>
        </p:txBody>
      </p:sp>
      <p:pic>
        <p:nvPicPr>
          <p:cNvPr id="6146" name="Picture 2" descr="C:\Users\Balachandra\Desktop\images (1).png"/>
          <p:cNvPicPr>
            <a:picLocks noChangeAspect="1" noChangeArrowheads="1"/>
          </p:cNvPicPr>
          <p:nvPr/>
        </p:nvPicPr>
        <p:blipFill>
          <a:blip r:embed="rId2"/>
          <a:srcRect/>
          <a:stretch>
            <a:fillRect/>
          </a:stretch>
        </p:blipFill>
        <p:spPr bwMode="auto">
          <a:xfrm>
            <a:off x="9344024" y="0"/>
            <a:ext cx="2847976" cy="1609726"/>
          </a:xfrm>
          <a:prstGeom prst="rect">
            <a:avLst/>
          </a:prstGeom>
          <a:noFill/>
        </p:spPr>
      </p:pic>
      <p:pic>
        <p:nvPicPr>
          <p:cNvPr id="5" name="Picture 2" descr="C:\Users\Balachandra\Desktop\images.png"/>
          <p:cNvPicPr>
            <a:picLocks noChangeAspect="1" noChangeArrowheads="1"/>
          </p:cNvPicPr>
          <p:nvPr/>
        </p:nvPicPr>
        <p:blipFill>
          <a:blip r:embed="rId3"/>
          <a:srcRect/>
          <a:stretch>
            <a:fillRect/>
          </a:stretch>
        </p:blipFill>
        <p:spPr bwMode="auto">
          <a:xfrm>
            <a:off x="1" y="0"/>
            <a:ext cx="666206" cy="666206"/>
          </a:xfrm>
          <a:prstGeom prst="rect">
            <a:avLst/>
          </a:prstGeom>
          <a:noFill/>
        </p:spPr>
      </p:pic>
    </p:spTree>
    <p:extLst>
      <p:ext uri="{BB962C8B-B14F-4D97-AF65-F5344CB8AC3E}">
        <p14:creationId xmlns="" xmlns:p14="http://schemas.microsoft.com/office/powerpoint/2010/main" val="366725174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231" y="441367"/>
            <a:ext cx="10515600" cy="1325563"/>
          </a:xfrm>
        </p:spPr>
        <p:txBody>
          <a:bodyPr>
            <a:normAutofit/>
          </a:bodyPr>
          <a:lstStyle/>
          <a:p>
            <a:pPr algn="ctr"/>
            <a:r>
              <a:rPr lang="en-US" b="1" dirty="0" smtClean="0"/>
              <a:t/>
            </a:r>
            <a:br>
              <a:rPr lang="en-US" b="1" dirty="0" smtClean="0"/>
            </a:br>
            <a:r>
              <a:rPr lang="en-US" b="1" dirty="0" smtClean="0"/>
              <a:t>PROBLEM STATEMENT(cont..)  </a:t>
            </a:r>
            <a:r>
              <a:rPr lang="en-US" b="1" dirty="0" smtClean="0"/>
              <a:t>                   </a:t>
            </a:r>
            <a:endParaRPr lang="en-IN" dirty="0"/>
          </a:p>
        </p:txBody>
      </p:sp>
      <p:sp>
        <p:nvSpPr>
          <p:cNvPr id="3" name="Content Placeholder 2"/>
          <p:cNvSpPr>
            <a:spLocks noGrp="1"/>
          </p:cNvSpPr>
          <p:nvPr>
            <p:ph idx="1"/>
          </p:nvPr>
        </p:nvSpPr>
        <p:spPr>
          <a:xfrm>
            <a:off x="797858" y="2330356"/>
            <a:ext cx="10515600" cy="3640138"/>
          </a:xfrm>
        </p:spPr>
        <p:txBody>
          <a:bodyPr/>
          <a:lstStyle/>
          <a:p>
            <a:pPr algn="just">
              <a:buNone/>
            </a:pPr>
            <a:r>
              <a:rPr lang="en-US" b="1" dirty="0" smtClean="0"/>
              <a:t>Advantages of proposed system</a:t>
            </a:r>
            <a:endParaRPr lang="en-IN" dirty="0" smtClean="0"/>
          </a:p>
          <a:p>
            <a:pPr lvl="0" algn="just"/>
            <a:r>
              <a:rPr lang="en-IN" dirty="0" smtClean="0"/>
              <a:t>Using the PowerPi model, and similar models of other devices connected to the network, it becomes possible to estimate the power consumption of the full network for a given load.</a:t>
            </a:r>
          </a:p>
          <a:p>
            <a:pPr lvl="0" algn="just"/>
            <a:r>
              <a:rPr lang="en-IN" dirty="0" smtClean="0"/>
              <a:t>Energy efficiency improvements of the full network infrastructure are possible based on the power models and the system utilization only.</a:t>
            </a:r>
          </a:p>
          <a:p>
            <a:pPr>
              <a:buNone/>
            </a:pPr>
            <a:endParaRPr lang="en-IN" dirty="0"/>
          </a:p>
        </p:txBody>
      </p:sp>
      <p:pic>
        <p:nvPicPr>
          <p:cNvPr id="7170" name="Picture 2" descr="C:\Users\Balachandra\Desktop\images (1).png"/>
          <p:cNvPicPr>
            <a:picLocks noChangeAspect="1" noChangeArrowheads="1"/>
          </p:cNvPicPr>
          <p:nvPr/>
        </p:nvPicPr>
        <p:blipFill>
          <a:blip r:embed="rId2"/>
          <a:srcRect/>
          <a:stretch>
            <a:fillRect/>
          </a:stretch>
        </p:blipFill>
        <p:spPr bwMode="auto">
          <a:xfrm>
            <a:off x="9344024" y="5248275"/>
            <a:ext cx="2847976" cy="1609725"/>
          </a:xfrm>
          <a:prstGeom prst="rect">
            <a:avLst/>
          </a:prstGeom>
          <a:noFill/>
        </p:spPr>
      </p:pic>
      <p:pic>
        <p:nvPicPr>
          <p:cNvPr id="5" name="Picture 2" descr="C:\Users\Balachandra\Desktop\images.png"/>
          <p:cNvPicPr>
            <a:picLocks noChangeAspect="1" noChangeArrowheads="1"/>
          </p:cNvPicPr>
          <p:nvPr/>
        </p:nvPicPr>
        <p:blipFill>
          <a:blip r:embed="rId3"/>
          <a:srcRect/>
          <a:stretch>
            <a:fillRect/>
          </a:stretch>
        </p:blipFill>
        <p:spPr bwMode="auto">
          <a:xfrm>
            <a:off x="1" y="0"/>
            <a:ext cx="666206" cy="66620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METHODOLOGY</a:t>
            </a:r>
            <a:endParaRPr lang="en-IN" dirty="0"/>
          </a:p>
        </p:txBody>
      </p:sp>
      <p:sp>
        <p:nvSpPr>
          <p:cNvPr id="3" name="Content Placeholder 2"/>
          <p:cNvSpPr>
            <a:spLocks noGrp="1"/>
          </p:cNvSpPr>
          <p:nvPr>
            <p:ph idx="1"/>
          </p:nvPr>
        </p:nvSpPr>
        <p:spPr/>
        <p:txBody>
          <a:bodyPr>
            <a:normAutofit/>
          </a:bodyPr>
          <a:lstStyle/>
          <a:p>
            <a:pPr algn="just">
              <a:buNone/>
            </a:pPr>
            <a:r>
              <a:rPr lang="en-US" b="1" dirty="0" smtClean="0"/>
              <a:t>Power Measurement</a:t>
            </a:r>
          </a:p>
          <a:p>
            <a:pPr algn="just"/>
            <a:r>
              <a:rPr lang="en-IN" dirty="0" smtClean="0"/>
              <a:t>The Raspberry Pi is a low-power device, its power consumption is measured by interrupting the power lines of the USB connection and inserting a measurement shunt in the 5 V line.</a:t>
            </a:r>
            <a:endParaRPr lang="en-US" b="1" dirty="0" smtClean="0"/>
          </a:p>
          <a:p>
            <a:pPr algn="just">
              <a:buNone/>
            </a:pPr>
            <a:r>
              <a:rPr lang="en-US" b="1" dirty="0" smtClean="0"/>
              <a:t>Measurement PC Setup</a:t>
            </a:r>
          </a:p>
          <a:p>
            <a:pPr algn="just"/>
            <a:r>
              <a:rPr lang="en-IN" dirty="0" smtClean="0"/>
              <a:t>These measurements are run from a conventional laptop.</a:t>
            </a:r>
          </a:p>
          <a:p>
            <a:pPr algn="just"/>
            <a:r>
              <a:rPr lang="en-IN" dirty="0" smtClean="0"/>
              <a:t>The measurements are best run from a Linux PC, as most software required for the measurements is readily available for this platform. </a:t>
            </a:r>
          </a:p>
        </p:txBody>
      </p:sp>
      <p:pic>
        <p:nvPicPr>
          <p:cNvPr id="4" name="Picture 2" descr="C:\Users\Balachandra\Desktop\images.png"/>
          <p:cNvPicPr>
            <a:picLocks noChangeAspect="1" noChangeArrowheads="1"/>
          </p:cNvPicPr>
          <p:nvPr/>
        </p:nvPicPr>
        <p:blipFill>
          <a:blip r:embed="rId2"/>
          <a:srcRect/>
          <a:stretch>
            <a:fillRect/>
          </a:stretch>
        </p:blipFill>
        <p:spPr bwMode="auto">
          <a:xfrm>
            <a:off x="1" y="0"/>
            <a:ext cx="666206" cy="666206"/>
          </a:xfrm>
          <a:prstGeom prst="rect">
            <a:avLst/>
          </a:prstGeom>
          <a:noFill/>
        </p:spPr>
      </p:pic>
    </p:spTree>
    <p:extLst>
      <p:ext uri="{BB962C8B-B14F-4D97-AF65-F5344CB8AC3E}">
        <p14:creationId xmlns="" xmlns:p14="http://schemas.microsoft.com/office/powerpoint/2010/main" val="81364464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METHODOLOGY(cont..)</a:t>
            </a:r>
            <a:endParaRPr lang="en-IN" dirty="0"/>
          </a:p>
        </p:txBody>
      </p:sp>
      <p:sp>
        <p:nvSpPr>
          <p:cNvPr id="3" name="Content Placeholder 2"/>
          <p:cNvSpPr>
            <a:spLocks noGrp="1"/>
          </p:cNvSpPr>
          <p:nvPr>
            <p:ph idx="1"/>
          </p:nvPr>
        </p:nvSpPr>
        <p:spPr/>
        <p:txBody>
          <a:bodyPr>
            <a:normAutofit/>
          </a:bodyPr>
          <a:lstStyle/>
          <a:p>
            <a:pPr algn="just">
              <a:buNone/>
            </a:pPr>
            <a:r>
              <a:rPr lang="en-US" b="1" dirty="0" smtClean="0"/>
              <a:t>Setup of Raspberry Pi</a:t>
            </a:r>
          </a:p>
          <a:p>
            <a:pPr algn="just"/>
            <a:r>
              <a:rPr lang="en-IN" dirty="0" smtClean="0"/>
              <a:t>The measured platform is a Raspberry Pi Model B running a software image based on Raspbian4. It is a </a:t>
            </a:r>
            <a:r>
              <a:rPr lang="en-IN" dirty="0" err="1" smtClean="0"/>
              <a:t>Debian</a:t>
            </a:r>
            <a:r>
              <a:rPr lang="en-IN" dirty="0" smtClean="0"/>
              <a:t>-based Linux distribution specifically designed for the Raspberry Pi.</a:t>
            </a:r>
          </a:p>
          <a:p>
            <a:pPr algn="just">
              <a:buNone/>
            </a:pPr>
            <a:r>
              <a:rPr lang="en-US" b="1" dirty="0" smtClean="0"/>
              <a:t> System State Monitoring</a:t>
            </a:r>
          </a:p>
          <a:p>
            <a:pPr algn="just"/>
            <a:r>
              <a:rPr lang="en-IN" dirty="0" smtClean="0"/>
              <a:t>During the tests, only required services run, minimizing side effects.</a:t>
            </a:r>
          </a:p>
          <a:p>
            <a:pPr algn="just"/>
            <a:r>
              <a:rPr lang="en-IN" dirty="0" smtClean="0"/>
              <a:t>The system is monitored using custom scripts tracking state and utilization of the platform.</a:t>
            </a:r>
          </a:p>
          <a:p>
            <a:endParaRPr lang="en-IN" dirty="0"/>
          </a:p>
        </p:txBody>
      </p:sp>
      <p:pic>
        <p:nvPicPr>
          <p:cNvPr id="4" name="Picture 2" descr="C:\Users\Balachandra\Desktop\images.png"/>
          <p:cNvPicPr>
            <a:picLocks noChangeAspect="1" noChangeArrowheads="1"/>
          </p:cNvPicPr>
          <p:nvPr/>
        </p:nvPicPr>
        <p:blipFill>
          <a:blip r:embed="rId2"/>
          <a:srcRect/>
          <a:stretch>
            <a:fillRect/>
          </a:stretch>
        </p:blipFill>
        <p:spPr bwMode="auto">
          <a:xfrm>
            <a:off x="1" y="0"/>
            <a:ext cx="666206" cy="66620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96925"/>
            <a:ext cx="10515600" cy="1325563"/>
          </a:xfrm>
        </p:spPr>
        <p:txBody>
          <a:bodyPr/>
          <a:lstStyle/>
          <a:p>
            <a:pPr algn="ctr"/>
            <a:r>
              <a:rPr lang="en-US" b="1" dirty="0" smtClean="0"/>
              <a:t>METHODOLOGY(cont..)</a:t>
            </a:r>
            <a:endParaRPr lang="en-IN" dirty="0"/>
          </a:p>
        </p:txBody>
      </p:sp>
      <p:sp>
        <p:nvSpPr>
          <p:cNvPr id="3" name="Content Placeholder 2"/>
          <p:cNvSpPr>
            <a:spLocks noGrp="1"/>
          </p:cNvSpPr>
          <p:nvPr>
            <p:ph idx="1"/>
          </p:nvPr>
        </p:nvSpPr>
        <p:spPr>
          <a:xfrm>
            <a:off x="901337" y="2661648"/>
            <a:ext cx="10515600" cy="2924175"/>
          </a:xfrm>
        </p:spPr>
        <p:txBody>
          <a:bodyPr/>
          <a:lstStyle/>
          <a:p>
            <a:pPr algn="just">
              <a:buNone/>
            </a:pPr>
            <a:r>
              <a:rPr lang="en-US" b="1" dirty="0" smtClean="0"/>
              <a:t> Load Generation</a:t>
            </a:r>
          </a:p>
          <a:p>
            <a:pPr algn="just"/>
            <a:r>
              <a:rPr lang="en-IN" dirty="0" smtClean="0"/>
              <a:t>To measure the different operating points of the CPU and the network interfaces, it is required to generate a configurable load.</a:t>
            </a:r>
            <a:endParaRPr lang="en-US" b="1" dirty="0" smtClean="0"/>
          </a:p>
          <a:p>
            <a:pPr algn="just"/>
            <a:r>
              <a:rPr lang="en-IN" dirty="0" smtClean="0"/>
              <a:t>The load is generated by running an infinite loop adding numbers, filling up the CPU load to the desired limit.</a:t>
            </a:r>
          </a:p>
          <a:p>
            <a:endParaRPr lang="en-IN" dirty="0" smtClean="0"/>
          </a:p>
          <a:p>
            <a:endParaRPr lang="en-IN" dirty="0"/>
          </a:p>
        </p:txBody>
      </p:sp>
      <p:pic>
        <p:nvPicPr>
          <p:cNvPr id="8194" name="Picture 2" descr="C:\Users\Balachandra\Desktop\images (1).jpg"/>
          <p:cNvPicPr>
            <a:picLocks noChangeAspect="1" noChangeArrowheads="1"/>
          </p:cNvPicPr>
          <p:nvPr/>
        </p:nvPicPr>
        <p:blipFill>
          <a:blip r:embed="rId2"/>
          <a:srcRect/>
          <a:stretch>
            <a:fillRect/>
          </a:stretch>
        </p:blipFill>
        <p:spPr bwMode="auto">
          <a:xfrm>
            <a:off x="9496697" y="5368834"/>
            <a:ext cx="2695303" cy="1322383"/>
          </a:xfrm>
          <a:prstGeom prst="rect">
            <a:avLst/>
          </a:prstGeom>
          <a:noFill/>
        </p:spPr>
      </p:pic>
      <p:pic>
        <p:nvPicPr>
          <p:cNvPr id="5" name="Picture 2" descr="C:\Users\Balachandra\Desktop\images.png"/>
          <p:cNvPicPr>
            <a:picLocks noChangeAspect="1" noChangeArrowheads="1"/>
          </p:cNvPicPr>
          <p:nvPr/>
        </p:nvPicPr>
        <p:blipFill>
          <a:blip r:embed="rId3"/>
          <a:srcRect/>
          <a:stretch>
            <a:fillRect/>
          </a:stretch>
        </p:blipFill>
        <p:spPr bwMode="auto">
          <a:xfrm>
            <a:off x="1" y="0"/>
            <a:ext cx="666206" cy="66620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RESULTS AND DISCUSSIONS</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a:buNone/>
            </a:pPr>
            <a:r>
              <a:rPr lang="en-US" b="1" dirty="0" smtClean="0"/>
              <a:t>Measurements</a:t>
            </a:r>
          </a:p>
          <a:p>
            <a:pPr algn="just"/>
            <a:r>
              <a:rPr lang="en-IN" dirty="0" smtClean="0"/>
              <a:t>The measurements were conducted in a home environment during the night to reduce potential interference of the WiFi measurements. </a:t>
            </a:r>
          </a:p>
          <a:p>
            <a:pPr algn="just"/>
            <a:r>
              <a:rPr lang="en-IN" dirty="0" smtClean="0"/>
              <a:t>All measurement values between two system or network utilization samples are averaged and then mapped to the second value.</a:t>
            </a:r>
          </a:p>
          <a:p>
            <a:pPr algn="just"/>
            <a:r>
              <a:rPr lang="en-IN" dirty="0" smtClean="0"/>
              <a:t>The time difference between the utilization and bandwidth measurement points is always below 80 </a:t>
            </a:r>
            <a:r>
              <a:rPr lang="en-IN" dirty="0" err="1" smtClean="0"/>
              <a:t>ms.</a:t>
            </a:r>
            <a:endParaRPr lang="en-IN" dirty="0" smtClean="0"/>
          </a:p>
          <a:p>
            <a:pPr>
              <a:buNone/>
            </a:pPr>
            <a:endParaRPr lang="en-US" b="1" dirty="0" smtClean="0"/>
          </a:p>
          <a:p>
            <a:endParaRPr lang="en-US" b="1" dirty="0" smtClean="0"/>
          </a:p>
          <a:p>
            <a:endParaRPr lang="en-IN" dirty="0"/>
          </a:p>
        </p:txBody>
      </p:sp>
      <p:pic>
        <p:nvPicPr>
          <p:cNvPr id="9218" name="Picture 2" descr="C:\Users\Balachandra\Desktop\download.png"/>
          <p:cNvPicPr>
            <a:picLocks noChangeAspect="1" noChangeArrowheads="1"/>
          </p:cNvPicPr>
          <p:nvPr/>
        </p:nvPicPr>
        <p:blipFill>
          <a:blip r:embed="rId2"/>
          <a:srcRect/>
          <a:stretch>
            <a:fillRect/>
          </a:stretch>
        </p:blipFill>
        <p:spPr bwMode="auto">
          <a:xfrm>
            <a:off x="0" y="5577840"/>
            <a:ext cx="1016000" cy="1280160"/>
          </a:xfrm>
          <a:prstGeom prst="rect">
            <a:avLst/>
          </a:prstGeom>
          <a:noFill/>
        </p:spPr>
      </p:pic>
      <p:pic>
        <p:nvPicPr>
          <p:cNvPr id="5" name="Picture 2" descr="C:\Users\Balachandra\Desktop\images.png"/>
          <p:cNvPicPr>
            <a:picLocks noChangeAspect="1" noChangeArrowheads="1"/>
          </p:cNvPicPr>
          <p:nvPr/>
        </p:nvPicPr>
        <p:blipFill>
          <a:blip r:embed="rId3"/>
          <a:srcRect/>
          <a:stretch>
            <a:fillRect/>
          </a:stretch>
        </p:blipFill>
        <p:spPr bwMode="auto">
          <a:xfrm>
            <a:off x="1" y="0"/>
            <a:ext cx="666206" cy="666206"/>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RESULTS AND DISCUSSIONS(cont..)</a:t>
            </a:r>
            <a:endParaRPr lang="en-IN" dirty="0"/>
          </a:p>
        </p:txBody>
      </p:sp>
      <p:sp>
        <p:nvSpPr>
          <p:cNvPr id="3" name="Content Placeholder 2"/>
          <p:cNvSpPr>
            <a:spLocks noGrp="1"/>
          </p:cNvSpPr>
          <p:nvPr>
            <p:ph idx="1"/>
          </p:nvPr>
        </p:nvSpPr>
        <p:spPr/>
        <p:txBody>
          <a:bodyPr/>
          <a:lstStyle/>
          <a:p>
            <a:pPr>
              <a:buNone/>
            </a:pPr>
            <a:r>
              <a:rPr lang="en-US" b="1" dirty="0" smtClean="0"/>
              <a:t>Model Generation</a:t>
            </a:r>
            <a:endParaRPr lang="en-IN" dirty="0" smtClean="0"/>
          </a:p>
          <a:p>
            <a:r>
              <a:rPr lang="en-IN" dirty="0" smtClean="0"/>
              <a:t>The power model for the different measurements is generated by fitting a linear function to the measured data, minimizing the remaining Root Mean Square Error[RMSE].</a:t>
            </a:r>
          </a:p>
          <a:p>
            <a:r>
              <a:rPr lang="en-IN" dirty="0" smtClean="0"/>
              <a:t>Matlab’s TM robust-fit function is used for this purpose. This function is based on an iterative process fitting the linear function to the data, minimizing the RMSE. </a:t>
            </a:r>
            <a:endParaRPr lang="en-IN" dirty="0"/>
          </a:p>
        </p:txBody>
      </p:sp>
      <p:pic>
        <p:nvPicPr>
          <p:cNvPr id="10242" name="Picture 2" descr="C:\Users\Balachandra\Desktop\download.png"/>
          <p:cNvPicPr>
            <a:picLocks noChangeAspect="1" noChangeArrowheads="1"/>
          </p:cNvPicPr>
          <p:nvPr/>
        </p:nvPicPr>
        <p:blipFill>
          <a:blip r:embed="rId2"/>
          <a:srcRect/>
          <a:stretch>
            <a:fillRect/>
          </a:stretch>
        </p:blipFill>
        <p:spPr bwMode="auto">
          <a:xfrm>
            <a:off x="0" y="5577840"/>
            <a:ext cx="1016000" cy="128016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RESULTS AND DISCUSSIONS(cont..)</a:t>
            </a:r>
            <a:endParaRPr lang="en-IN" dirty="0"/>
          </a:p>
        </p:txBody>
      </p:sp>
      <p:sp>
        <p:nvSpPr>
          <p:cNvPr id="3" name="Content Placeholder 2"/>
          <p:cNvSpPr>
            <a:spLocks noGrp="1"/>
          </p:cNvSpPr>
          <p:nvPr>
            <p:ph idx="1"/>
          </p:nvPr>
        </p:nvSpPr>
        <p:spPr/>
        <p:txBody>
          <a:bodyPr/>
          <a:lstStyle/>
          <a:p>
            <a:pPr algn="just">
              <a:buNone/>
            </a:pPr>
            <a:r>
              <a:rPr lang="en-IN" b="1" dirty="0" smtClean="0"/>
              <a:t>Description of the Power Model</a:t>
            </a:r>
            <a:endParaRPr lang="en-IN" dirty="0" smtClean="0"/>
          </a:p>
          <a:p>
            <a:pPr algn="just"/>
            <a:r>
              <a:rPr lang="en-IN" dirty="0" smtClean="0"/>
              <a:t>The measurements of the CPU utilization in Figure 2 show a clear linear dependency. This observation is confirmed, by calculating the 1st order regression. </a:t>
            </a:r>
            <a:endParaRPr lang="en-IN" dirty="0"/>
          </a:p>
        </p:txBody>
      </p:sp>
      <p:pic>
        <p:nvPicPr>
          <p:cNvPr id="4" name="Picture 3"/>
          <p:cNvPicPr/>
          <p:nvPr/>
        </p:nvPicPr>
        <p:blipFill>
          <a:blip r:embed="rId2"/>
          <a:srcRect/>
          <a:stretch>
            <a:fillRect/>
          </a:stretch>
        </p:blipFill>
        <p:spPr bwMode="auto">
          <a:xfrm>
            <a:off x="3028950" y="3786187"/>
            <a:ext cx="5067300" cy="2486025"/>
          </a:xfrm>
          <a:prstGeom prst="rect">
            <a:avLst/>
          </a:prstGeom>
          <a:noFill/>
          <a:ln w="9525">
            <a:noFill/>
            <a:miter lim="800000"/>
            <a:headEnd/>
            <a:tailEnd/>
          </a:ln>
        </p:spPr>
      </p:pic>
      <p:pic>
        <p:nvPicPr>
          <p:cNvPr id="11266" name="Picture 2" descr="C:\Users\Balachandra\Desktop\download.png"/>
          <p:cNvPicPr>
            <a:picLocks noChangeAspect="1" noChangeArrowheads="1"/>
          </p:cNvPicPr>
          <p:nvPr/>
        </p:nvPicPr>
        <p:blipFill>
          <a:blip r:embed="rId3"/>
          <a:srcRect/>
          <a:stretch>
            <a:fillRect/>
          </a:stretch>
        </p:blipFill>
        <p:spPr bwMode="auto">
          <a:xfrm>
            <a:off x="0" y="5613400"/>
            <a:ext cx="1028095" cy="12446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RESULTS AND DISCUSSIONS(cont..)</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pPr algn="just">
              <a:buNone/>
            </a:pPr>
            <a:r>
              <a:rPr lang="en-IN" b="1" dirty="0" smtClean="0"/>
              <a:t>Description of the Power Model(cont..)</a:t>
            </a:r>
            <a:endParaRPr lang="en-IN" dirty="0" smtClean="0"/>
          </a:p>
          <a:p>
            <a:pPr algn="just"/>
            <a:r>
              <a:rPr lang="en-IN" dirty="0" smtClean="0"/>
              <a:t>The measurements of the CPU utilization in Figure 2 show a clear linear dependency. This observation is confirmed, by calculating the 1st order regression. </a:t>
            </a:r>
          </a:p>
          <a:p>
            <a:pPr algn="just"/>
            <a:r>
              <a:rPr lang="en-IN" dirty="0" smtClean="0"/>
              <a:t>The measurements below 10% CPU utilization represent the idle state of the Raspberry Pi without additional load.</a:t>
            </a:r>
          </a:p>
          <a:p>
            <a:pPr algn="just">
              <a:buNone/>
            </a:pPr>
            <a:r>
              <a:rPr lang="en-IN" b="1" dirty="0" smtClean="0"/>
              <a:t>Combined Power Model and Usage</a:t>
            </a:r>
            <a:endParaRPr lang="en-IN" dirty="0" smtClean="0"/>
          </a:p>
          <a:p>
            <a:pPr algn="just"/>
            <a:r>
              <a:rPr lang="en-IN" dirty="0" smtClean="0"/>
              <a:t>Table I shows the approximations of the power consumption of the Raspberry Pi for different utilization. </a:t>
            </a:r>
            <a:endParaRPr lang="en-IN" dirty="0"/>
          </a:p>
        </p:txBody>
      </p:sp>
      <p:pic>
        <p:nvPicPr>
          <p:cNvPr id="5" name="Picture 2" descr="C:\Users\Balachandra\Desktop\images.png"/>
          <p:cNvPicPr>
            <a:picLocks noChangeAspect="1" noChangeArrowheads="1"/>
          </p:cNvPicPr>
          <p:nvPr/>
        </p:nvPicPr>
        <p:blipFill>
          <a:blip r:embed="rId2"/>
          <a:srcRect/>
          <a:stretch>
            <a:fillRect/>
          </a:stretch>
        </p:blipFill>
        <p:spPr bwMode="auto">
          <a:xfrm>
            <a:off x="1" y="0"/>
            <a:ext cx="666206" cy="66620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pPr algn="ctr"/>
            <a:r>
              <a:rPr lang="en-IN" sz="5400"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normAutofit/>
          </a:bodyPr>
          <a:lstStyle/>
          <a:p>
            <a:r>
              <a:rPr lang="en-IN" sz="3200" dirty="0">
                <a:latin typeface="Times New Roman" panose="02020603050405020304" pitchFamily="18" charset="0"/>
                <a:cs typeface="Times New Roman" panose="02020603050405020304" pitchFamily="18" charset="0"/>
              </a:rPr>
              <a:t>INTRODUCTION</a:t>
            </a:r>
          </a:p>
          <a:p>
            <a:r>
              <a:rPr lang="en-IN" sz="3200" dirty="0">
                <a:latin typeface="Times New Roman" panose="02020603050405020304" pitchFamily="18" charset="0"/>
                <a:cs typeface="Times New Roman" panose="02020603050405020304" pitchFamily="18" charset="0"/>
              </a:rPr>
              <a:t>LITERATURE SURVEY</a:t>
            </a:r>
          </a:p>
          <a:p>
            <a:r>
              <a:rPr lang="en-IN" sz="3200" dirty="0">
                <a:latin typeface="Times New Roman" panose="02020603050405020304" pitchFamily="18" charset="0"/>
                <a:cs typeface="Times New Roman" panose="02020603050405020304" pitchFamily="18" charset="0"/>
              </a:rPr>
              <a:t>PROBLEM STATEMENT</a:t>
            </a:r>
          </a:p>
          <a:p>
            <a:r>
              <a:rPr lang="en-IN" sz="3200" dirty="0" smtClean="0">
                <a:latin typeface="Times New Roman" panose="02020603050405020304" pitchFamily="18" charset="0"/>
                <a:cs typeface="Times New Roman" panose="02020603050405020304" pitchFamily="18" charset="0"/>
              </a:rPr>
              <a:t>METHODOLOGY</a:t>
            </a:r>
          </a:p>
          <a:p>
            <a:r>
              <a:rPr lang="en-US" sz="3200" dirty="0" smtClean="0">
                <a:latin typeface="Times New Roman" panose="02020603050405020304" pitchFamily="18" charset="0"/>
                <a:cs typeface="Times New Roman" panose="02020603050405020304" pitchFamily="18" charset="0"/>
              </a:rPr>
              <a:t>RESULTS AND DISCUSSION</a:t>
            </a:r>
          </a:p>
          <a:p>
            <a:r>
              <a:rPr lang="en-US" sz="3200" dirty="0" smtClean="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pic>
        <p:nvPicPr>
          <p:cNvPr id="1026" name="Picture 2" descr="C:\Users\Balachandra\Desktop\download.png"/>
          <p:cNvPicPr>
            <a:picLocks noChangeAspect="1" noChangeArrowheads="1"/>
          </p:cNvPicPr>
          <p:nvPr/>
        </p:nvPicPr>
        <p:blipFill>
          <a:blip r:embed="rId2"/>
          <a:srcRect/>
          <a:stretch>
            <a:fillRect/>
          </a:stretch>
        </p:blipFill>
        <p:spPr bwMode="auto">
          <a:xfrm>
            <a:off x="8978900" y="2076450"/>
            <a:ext cx="1905000" cy="2400300"/>
          </a:xfrm>
          <a:prstGeom prst="rect">
            <a:avLst/>
          </a:prstGeom>
          <a:noFill/>
        </p:spPr>
      </p:pic>
    </p:spTree>
    <p:extLst>
      <p:ext uri="{BB962C8B-B14F-4D97-AF65-F5344CB8AC3E}">
        <p14:creationId xmlns="" xmlns:p14="http://schemas.microsoft.com/office/powerpoint/2010/main" val="169839421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1075"/>
          </a:xfrm>
        </p:spPr>
        <p:txBody>
          <a:bodyPr>
            <a:noAutofit/>
          </a:bodyPr>
          <a:lstStyle/>
          <a:p>
            <a:pPr algn="ctr"/>
            <a:r>
              <a:rPr lang="en-US" b="1" dirty="0" smtClean="0"/>
              <a:t>RESULTS</a:t>
            </a:r>
            <a:r>
              <a:rPr lang="en-US" sz="4000" b="1" dirty="0" smtClean="0"/>
              <a:t> AND DISCUSSIONS(cont..)</a:t>
            </a:r>
            <a:r>
              <a:rPr lang="en-IN" sz="4000" dirty="0" smtClean="0"/>
              <a:t/>
            </a:r>
            <a:br>
              <a:rPr lang="en-IN" sz="4000" dirty="0" smtClean="0"/>
            </a:br>
            <a:endParaRPr lang="en-IN" sz="4000" dirty="0"/>
          </a:p>
        </p:txBody>
      </p:sp>
      <p:pic>
        <p:nvPicPr>
          <p:cNvPr id="4" name="Content Placeholder 3"/>
          <p:cNvPicPr>
            <a:picLocks noGrp="1"/>
          </p:cNvPicPr>
          <p:nvPr>
            <p:ph idx="1"/>
          </p:nvPr>
        </p:nvPicPr>
        <p:blipFill>
          <a:blip r:embed="rId2"/>
          <a:srcRect/>
          <a:stretch>
            <a:fillRect/>
          </a:stretch>
        </p:blipFill>
        <p:spPr bwMode="auto">
          <a:xfrm>
            <a:off x="2870200" y="2311400"/>
            <a:ext cx="7950200" cy="4089400"/>
          </a:xfrm>
          <a:prstGeom prst="rect">
            <a:avLst/>
          </a:prstGeom>
          <a:noFill/>
        </p:spPr>
      </p:pic>
      <p:sp>
        <p:nvSpPr>
          <p:cNvPr id="6" name="TextBox 5"/>
          <p:cNvSpPr txBox="1"/>
          <p:nvPr/>
        </p:nvSpPr>
        <p:spPr>
          <a:xfrm>
            <a:off x="304800" y="1346200"/>
            <a:ext cx="11023600" cy="892552"/>
          </a:xfrm>
          <a:prstGeom prst="rect">
            <a:avLst/>
          </a:prstGeom>
          <a:noFill/>
        </p:spPr>
        <p:txBody>
          <a:bodyPr wrap="square" rtlCol="0">
            <a:spAutoFit/>
          </a:bodyPr>
          <a:lstStyle/>
          <a:p>
            <a:pPr algn="just">
              <a:buFont typeface="Arial" pitchFamily="34" charset="0"/>
              <a:buChar char="•"/>
            </a:pPr>
            <a:r>
              <a:rPr lang="en-IN" sz="2800" dirty="0" smtClean="0"/>
              <a:t>The table is grouped to distinguish the different measurement categorie</a:t>
            </a:r>
            <a:r>
              <a:rPr lang="en-IN" sz="2400" dirty="0" smtClean="0"/>
              <a:t>s.</a:t>
            </a:r>
          </a:p>
          <a:p>
            <a:pPr>
              <a:buFont typeface="Arial" pitchFamily="34" charset="0"/>
              <a:buChar char="•"/>
            </a:pPr>
            <a:endParaRPr lang="en-IN" sz="2400" dirty="0"/>
          </a:p>
        </p:txBody>
      </p:sp>
      <p:pic>
        <p:nvPicPr>
          <p:cNvPr id="13315" name="Picture 3" descr="C:\Users\Balachandra\Desktop\download.png"/>
          <p:cNvPicPr>
            <a:picLocks noChangeAspect="1" noChangeArrowheads="1"/>
          </p:cNvPicPr>
          <p:nvPr/>
        </p:nvPicPr>
        <p:blipFill>
          <a:blip r:embed="rId3"/>
          <a:srcRect/>
          <a:stretch>
            <a:fillRect/>
          </a:stretch>
        </p:blipFill>
        <p:spPr bwMode="auto">
          <a:xfrm>
            <a:off x="0" y="5673852"/>
            <a:ext cx="939800" cy="1184148"/>
          </a:xfrm>
          <a:prstGeom prst="rect">
            <a:avLst/>
          </a:prstGeom>
          <a:noFill/>
        </p:spPr>
      </p:pic>
      <p:pic>
        <p:nvPicPr>
          <p:cNvPr id="7" name="Picture 2" descr="C:\Users\Balachandra\Desktop\images.png"/>
          <p:cNvPicPr>
            <a:picLocks noChangeAspect="1" noChangeArrowheads="1"/>
          </p:cNvPicPr>
          <p:nvPr/>
        </p:nvPicPr>
        <p:blipFill>
          <a:blip r:embed="rId4"/>
          <a:srcRect/>
          <a:stretch>
            <a:fillRect/>
          </a:stretch>
        </p:blipFill>
        <p:spPr bwMode="auto">
          <a:xfrm>
            <a:off x="1" y="0"/>
            <a:ext cx="666206" cy="66620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 AND OUTLOOK</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algn="just"/>
            <a:r>
              <a:rPr lang="en-IN" dirty="0" smtClean="0"/>
              <a:t>Presented here was PowerPi, a power model for the Raspberry Pi, which includes the CPU and Ethernet power consumption as well as the power consumption of an external USB WiFi dongle. The power model is modular to incorporate all measured components.</a:t>
            </a:r>
          </a:p>
          <a:p>
            <a:pPr algn="just"/>
            <a:r>
              <a:rPr lang="en-IN" dirty="0" smtClean="0"/>
              <a:t>Using the PowerPi model, and similar models of other devices connected to the network, it becomes possible to estimate the power consumption of the full network for a given load.</a:t>
            </a:r>
          </a:p>
          <a:p>
            <a:endParaRPr lang="en-IN" dirty="0"/>
          </a:p>
        </p:txBody>
      </p:sp>
      <p:pic>
        <p:nvPicPr>
          <p:cNvPr id="14338" name="Picture 2" descr="C:\Users\Balachandra\Desktop\images (1).png"/>
          <p:cNvPicPr>
            <a:picLocks noChangeAspect="1" noChangeArrowheads="1"/>
          </p:cNvPicPr>
          <p:nvPr/>
        </p:nvPicPr>
        <p:blipFill>
          <a:blip r:embed="rId2"/>
          <a:srcRect/>
          <a:stretch>
            <a:fillRect/>
          </a:stretch>
        </p:blipFill>
        <p:spPr bwMode="auto">
          <a:xfrm>
            <a:off x="0" y="5364922"/>
            <a:ext cx="2641600" cy="1493078"/>
          </a:xfrm>
          <a:prstGeom prst="rect">
            <a:avLst/>
          </a:prstGeom>
          <a:noFill/>
        </p:spPr>
      </p:pic>
      <p:pic>
        <p:nvPicPr>
          <p:cNvPr id="5" name="Picture 2" descr="C:\Users\Balachandra\Desktop\images.png"/>
          <p:cNvPicPr>
            <a:picLocks noChangeAspect="1" noChangeArrowheads="1"/>
          </p:cNvPicPr>
          <p:nvPr/>
        </p:nvPicPr>
        <p:blipFill>
          <a:blip r:embed="rId3"/>
          <a:srcRect/>
          <a:stretch>
            <a:fillRect/>
          </a:stretch>
        </p:blipFill>
        <p:spPr bwMode="auto">
          <a:xfrm>
            <a:off x="1" y="0"/>
            <a:ext cx="666206" cy="66620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576" y="511248"/>
            <a:ext cx="10515600" cy="2852737"/>
          </a:xfrm>
        </p:spPr>
        <p:txBody>
          <a:bodyPr/>
          <a:lstStyle/>
          <a:p>
            <a:pPr algn="ctr"/>
            <a:r>
              <a:rPr lang="en-IN" b="1" dirty="0">
                <a:latin typeface="Algerian" panose="04020705040A02060702" pitchFamily="82" charset="0"/>
                <a:cs typeface="Times New Roman" panose="02020603050405020304" pitchFamily="18" charset="0"/>
              </a:rPr>
              <a:t>THANK YOU</a:t>
            </a:r>
          </a:p>
        </p:txBody>
      </p:sp>
      <p:pic>
        <p:nvPicPr>
          <p:cNvPr id="15363" name="Picture 3" descr="C:\Users\Balachandra\Desktop\images (1).png"/>
          <p:cNvPicPr>
            <a:picLocks noChangeAspect="1" noChangeArrowheads="1"/>
          </p:cNvPicPr>
          <p:nvPr/>
        </p:nvPicPr>
        <p:blipFill>
          <a:blip r:embed="rId2"/>
          <a:srcRect/>
          <a:stretch>
            <a:fillRect/>
          </a:stretch>
        </p:blipFill>
        <p:spPr bwMode="auto">
          <a:xfrm>
            <a:off x="0" y="3225801"/>
            <a:ext cx="6426200" cy="3632200"/>
          </a:xfrm>
          <a:prstGeom prst="rect">
            <a:avLst/>
          </a:prstGeom>
          <a:noFill/>
        </p:spPr>
      </p:pic>
      <p:pic>
        <p:nvPicPr>
          <p:cNvPr id="15364" name="Picture 4" descr="C:\Users\Balachandra\Desktop\download.png"/>
          <p:cNvPicPr>
            <a:picLocks noChangeAspect="1" noChangeArrowheads="1"/>
          </p:cNvPicPr>
          <p:nvPr/>
        </p:nvPicPr>
        <p:blipFill>
          <a:blip r:embed="rId3"/>
          <a:srcRect/>
          <a:stretch>
            <a:fillRect/>
          </a:stretch>
        </p:blipFill>
        <p:spPr bwMode="auto">
          <a:xfrm>
            <a:off x="-1" y="0"/>
            <a:ext cx="3606801" cy="3333750"/>
          </a:xfrm>
          <a:prstGeom prst="rect">
            <a:avLst/>
          </a:prstGeom>
          <a:noFill/>
        </p:spPr>
      </p:pic>
      <p:pic>
        <p:nvPicPr>
          <p:cNvPr id="15365" name="Picture 5" descr="C:\Users\Balachandra\Desktop\images (1).png"/>
          <p:cNvPicPr>
            <a:picLocks noChangeAspect="1" noChangeArrowheads="1"/>
          </p:cNvPicPr>
          <p:nvPr/>
        </p:nvPicPr>
        <p:blipFill>
          <a:blip r:embed="rId2"/>
          <a:srcRect/>
          <a:stretch>
            <a:fillRect/>
          </a:stretch>
        </p:blipFill>
        <p:spPr bwMode="auto">
          <a:xfrm>
            <a:off x="8051800" y="0"/>
            <a:ext cx="4140200" cy="3243263"/>
          </a:xfrm>
          <a:prstGeom prst="rect">
            <a:avLst/>
          </a:prstGeom>
          <a:noFill/>
        </p:spPr>
      </p:pic>
      <p:pic>
        <p:nvPicPr>
          <p:cNvPr id="15366" name="Picture 6" descr="C:\Users\Balachandra\Desktop\images (1).jpg"/>
          <p:cNvPicPr>
            <a:picLocks noChangeAspect="1" noChangeArrowheads="1"/>
          </p:cNvPicPr>
          <p:nvPr/>
        </p:nvPicPr>
        <p:blipFill>
          <a:blip r:embed="rId4"/>
          <a:srcRect/>
          <a:stretch>
            <a:fillRect/>
          </a:stretch>
        </p:blipFill>
        <p:spPr bwMode="auto">
          <a:xfrm>
            <a:off x="6426199" y="3225800"/>
            <a:ext cx="5765801" cy="3632201"/>
          </a:xfrm>
          <a:prstGeom prst="rect">
            <a:avLst/>
          </a:prstGeom>
          <a:noFill/>
        </p:spPr>
      </p:pic>
      <p:pic>
        <p:nvPicPr>
          <p:cNvPr id="15367" name="Picture 7" descr="C:\Users\Balachandra\Desktop\images.jpg"/>
          <p:cNvPicPr>
            <a:picLocks noChangeAspect="1" noChangeArrowheads="1"/>
          </p:cNvPicPr>
          <p:nvPr/>
        </p:nvPicPr>
        <p:blipFill>
          <a:blip r:embed="rId5"/>
          <a:srcRect/>
          <a:stretch>
            <a:fillRect/>
          </a:stretch>
        </p:blipFill>
        <p:spPr bwMode="auto">
          <a:xfrm>
            <a:off x="3606800" y="0"/>
            <a:ext cx="4445000" cy="2336800"/>
          </a:xfrm>
          <a:prstGeom prst="rect">
            <a:avLst/>
          </a:prstGeom>
          <a:noFill/>
        </p:spPr>
      </p:pic>
    </p:spTree>
    <p:extLst>
      <p:ext uri="{BB962C8B-B14F-4D97-AF65-F5344CB8AC3E}">
        <p14:creationId xmlns="" xmlns:p14="http://schemas.microsoft.com/office/powerpoint/2010/main" val="102204138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914400" y="2684462"/>
            <a:ext cx="10770704" cy="3182938"/>
          </a:xfrm>
        </p:spPr>
        <p:txBody>
          <a:bodyPr>
            <a:normAutofit/>
          </a:bodyPr>
          <a:lstStyle/>
          <a:p>
            <a:pPr algn="just"/>
            <a:r>
              <a:rPr lang="en-IN" dirty="0" smtClean="0">
                <a:latin typeface="Times New Roman" pitchFamily="18" charset="0"/>
                <a:cs typeface="Times New Roman" pitchFamily="18" charset="0"/>
              </a:rPr>
              <a:t>PowerPi considers the world’s population of 7.1 billion people. </a:t>
            </a:r>
            <a:r>
              <a:rPr lang="en-IN" dirty="0" smtClean="0"/>
              <a:t>With a power consumption of around 10 W each, their power draw alone results in approximately 6.7T Wh of electrical energy per year.</a:t>
            </a:r>
          </a:p>
          <a:p>
            <a:pPr algn="just"/>
            <a:r>
              <a:rPr lang="en-IN" dirty="0" smtClean="0"/>
              <a:t>The Raspberry Pi is a popular platform for low-power and low-cost computational tasks, suitable for a large range of applications.</a:t>
            </a:r>
            <a:endParaRPr lang="en-IN" dirty="0" smtClean="0">
              <a:latin typeface="Times New Roman" pitchFamily="18" charset="0"/>
              <a:cs typeface="Times New Roman" pitchFamily="18" charset="0"/>
            </a:endParaRPr>
          </a:p>
        </p:txBody>
      </p:sp>
      <p:pic>
        <p:nvPicPr>
          <p:cNvPr id="2050" name="Picture 2" descr="C:\Users\Balachandra\Desktop\images.png"/>
          <p:cNvPicPr>
            <a:picLocks noChangeAspect="1" noChangeArrowheads="1"/>
          </p:cNvPicPr>
          <p:nvPr/>
        </p:nvPicPr>
        <p:blipFill>
          <a:blip r:embed="rId2"/>
          <a:srcRect/>
          <a:stretch>
            <a:fillRect/>
          </a:stretch>
        </p:blipFill>
        <p:spPr bwMode="auto">
          <a:xfrm>
            <a:off x="1" y="0"/>
            <a:ext cx="666206" cy="666206"/>
          </a:xfrm>
          <a:prstGeom prst="rect">
            <a:avLst/>
          </a:prstGeom>
          <a:noFill/>
        </p:spPr>
      </p:pic>
    </p:spTree>
    <p:extLst>
      <p:ext uri="{BB962C8B-B14F-4D97-AF65-F5344CB8AC3E}">
        <p14:creationId xmlns="" xmlns:p14="http://schemas.microsoft.com/office/powerpoint/2010/main" val="185001644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400" y="390525"/>
            <a:ext cx="10515600" cy="1325563"/>
          </a:xfrm>
        </p:spPr>
        <p:txBody>
          <a:bodyPr/>
          <a:lstStyle/>
          <a:p>
            <a:pPr algn="ctr"/>
            <a:r>
              <a:rPr lang="en-IN" dirty="0" smtClean="0">
                <a:latin typeface="Times New Roman" panose="02020603050405020304" pitchFamily="18" charset="0"/>
                <a:cs typeface="Times New Roman" panose="02020603050405020304" pitchFamily="18" charset="0"/>
              </a:rPr>
              <a:t>INTRODUCTION(cont..)</a:t>
            </a:r>
            <a:endParaRPr lang="en-IN" dirty="0"/>
          </a:p>
        </p:txBody>
      </p:sp>
      <p:sp>
        <p:nvSpPr>
          <p:cNvPr id="3" name="Content Placeholder 2"/>
          <p:cNvSpPr>
            <a:spLocks noGrp="1"/>
          </p:cNvSpPr>
          <p:nvPr>
            <p:ph idx="1"/>
          </p:nvPr>
        </p:nvSpPr>
        <p:spPr>
          <a:xfrm>
            <a:off x="941977" y="2304596"/>
            <a:ext cx="10515600" cy="3355975"/>
          </a:xfrm>
        </p:spPr>
        <p:txBody>
          <a:bodyPr/>
          <a:lstStyle/>
          <a:p>
            <a:pPr algn="just"/>
            <a:r>
              <a:rPr lang="en-US" dirty="0" smtClean="0"/>
              <a:t>The method proposed in tries </a:t>
            </a:r>
            <a:r>
              <a:rPr lang="en-IN" dirty="0" smtClean="0"/>
              <a:t>to accurately estimate the power consumption and possible improvements to each application, But to achieve this, accurate power models of the devices are necessary.</a:t>
            </a:r>
          </a:p>
          <a:p>
            <a:pPr algn="just"/>
            <a:r>
              <a:rPr lang="en-IN" dirty="0" smtClean="0"/>
              <a:t>To this end, this paper presents PowerPi, a power model focusing on the power consumption of the Raspberry Pi to derive possible power saving strategies. </a:t>
            </a:r>
            <a:endParaRPr lang="en-IN" dirty="0">
              <a:latin typeface="Times New Roman" panose="02020603050405020304" pitchFamily="18" charset="0"/>
              <a:cs typeface="Times New Roman" panose="02020603050405020304" pitchFamily="18" charset="0"/>
            </a:endParaRPr>
          </a:p>
        </p:txBody>
      </p:sp>
      <p:pic>
        <p:nvPicPr>
          <p:cNvPr id="5" name="Picture 2" descr="C:\Users\Balachandra\Desktop\images.png"/>
          <p:cNvPicPr>
            <a:picLocks noChangeAspect="1" noChangeArrowheads="1"/>
          </p:cNvPicPr>
          <p:nvPr/>
        </p:nvPicPr>
        <p:blipFill>
          <a:blip r:embed="rId2"/>
          <a:srcRect/>
          <a:stretch>
            <a:fillRect/>
          </a:stretch>
        </p:blipFill>
        <p:spPr bwMode="auto">
          <a:xfrm>
            <a:off x="1" y="0"/>
            <a:ext cx="666206" cy="666206"/>
          </a:xfrm>
          <a:prstGeom prst="rect">
            <a:avLst/>
          </a:prstGeom>
          <a:noFill/>
        </p:spPr>
      </p:pic>
    </p:spTree>
    <p:extLst>
      <p:ext uri="{BB962C8B-B14F-4D97-AF65-F5344CB8AC3E}">
        <p14:creationId xmlns="" xmlns:p14="http://schemas.microsoft.com/office/powerpoint/2010/main" val="4076351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17525"/>
            <a:ext cx="10515600" cy="1325563"/>
          </a:xfrm>
        </p:spPr>
        <p:txBody>
          <a:bodyPr/>
          <a:lstStyle/>
          <a:p>
            <a:pPr algn="ctr"/>
            <a:r>
              <a:rPr lang="en-IN" dirty="0" smtClean="0">
                <a:latin typeface="Times New Roman" panose="02020603050405020304" pitchFamily="18" charset="0"/>
                <a:cs typeface="Times New Roman" panose="02020603050405020304" pitchFamily="18" charset="0"/>
              </a:rPr>
              <a:t>INTRODUCTION(cont..)</a:t>
            </a:r>
            <a:endParaRPr lang="en-IN" dirty="0"/>
          </a:p>
        </p:txBody>
      </p:sp>
      <p:sp>
        <p:nvSpPr>
          <p:cNvPr id="3" name="Content Placeholder 2"/>
          <p:cNvSpPr>
            <a:spLocks noGrp="1"/>
          </p:cNvSpPr>
          <p:nvPr>
            <p:ph idx="1"/>
          </p:nvPr>
        </p:nvSpPr>
        <p:spPr>
          <a:xfrm>
            <a:off x="786674" y="1913753"/>
            <a:ext cx="10515600" cy="3665538"/>
          </a:xfrm>
        </p:spPr>
        <p:txBody>
          <a:bodyPr/>
          <a:lstStyle/>
          <a:p>
            <a:pPr algn="just"/>
            <a:r>
              <a:rPr lang="en-IN" dirty="0" smtClean="0"/>
              <a:t>The hypotheses of the paper are:</a:t>
            </a:r>
          </a:p>
          <a:p>
            <a:pPr algn="just">
              <a:buNone/>
            </a:pPr>
            <a:endParaRPr lang="en-IN" dirty="0" smtClean="0"/>
          </a:p>
          <a:p>
            <a:pPr lvl="0" algn="just">
              <a:buFont typeface="Wingdings" pitchFamily="2" charset="2"/>
              <a:buChar char="Ø"/>
            </a:pPr>
            <a:r>
              <a:rPr lang="en-IN" dirty="0" smtClean="0"/>
              <a:t>An accurate estimation of the Raspberry Pi’s power consumption can be obtained using the system utilization only.</a:t>
            </a:r>
          </a:p>
          <a:p>
            <a:pPr lvl="0" algn="just">
              <a:buFont typeface="Wingdings" pitchFamily="2" charset="2"/>
              <a:buChar char="Ø"/>
            </a:pPr>
            <a:r>
              <a:rPr lang="en-IN" dirty="0" smtClean="0"/>
              <a:t>Knowing the power model, it is possible to reduce the power consumption by optimizing the software running on the platform.</a:t>
            </a:r>
          </a:p>
          <a:p>
            <a:endParaRPr lang="en-IN" dirty="0"/>
          </a:p>
        </p:txBody>
      </p:sp>
      <p:pic>
        <p:nvPicPr>
          <p:cNvPr id="5" name="Picture 2" descr="C:\Users\Balachandra\Desktop\images.png"/>
          <p:cNvPicPr>
            <a:picLocks noChangeAspect="1" noChangeArrowheads="1"/>
          </p:cNvPicPr>
          <p:nvPr/>
        </p:nvPicPr>
        <p:blipFill>
          <a:blip r:embed="rId2"/>
          <a:srcRect/>
          <a:stretch>
            <a:fillRect/>
          </a:stretch>
        </p:blipFill>
        <p:spPr bwMode="auto">
          <a:xfrm>
            <a:off x="1" y="0"/>
            <a:ext cx="666206" cy="666206"/>
          </a:xfrm>
          <a:prstGeom prst="rect">
            <a:avLst/>
          </a:prstGeom>
          <a:noFill/>
        </p:spPr>
      </p:pic>
    </p:spTree>
    <p:extLst>
      <p:ext uri="{BB962C8B-B14F-4D97-AF65-F5344CB8AC3E}">
        <p14:creationId xmlns="" xmlns:p14="http://schemas.microsoft.com/office/powerpoint/2010/main" val="2006712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47203083"/>
              </p:ext>
            </p:extLst>
          </p:nvPr>
        </p:nvGraphicFramePr>
        <p:xfrm>
          <a:off x="304800" y="1690688"/>
          <a:ext cx="11486148" cy="4786312"/>
        </p:xfrm>
        <a:graphic>
          <a:graphicData uri="http://schemas.openxmlformats.org/drawingml/2006/table">
            <a:tbl>
              <a:tblPr firstRow="1" bandRow="1">
                <a:tableStyleId>{073A0DAA-6AF3-43AB-8588-CEC1D06C72B9}</a:tableStyleId>
              </a:tblPr>
              <a:tblGrid>
                <a:gridCol w="1246452">
                  <a:extLst>
                    <a:ext uri="{9D8B030D-6E8A-4147-A177-3AD203B41FA5}">
                      <a16:colId xmlns="" xmlns:a16="http://schemas.microsoft.com/office/drawing/2014/main" val="3616992389"/>
                    </a:ext>
                  </a:extLst>
                </a:gridCol>
                <a:gridCol w="2279573">
                  <a:extLst>
                    <a:ext uri="{9D8B030D-6E8A-4147-A177-3AD203B41FA5}">
                      <a16:colId xmlns="" xmlns:a16="http://schemas.microsoft.com/office/drawing/2014/main" val="1007539522"/>
                    </a:ext>
                  </a:extLst>
                </a:gridCol>
                <a:gridCol w="2662257">
                  <a:extLst>
                    <a:ext uri="{9D8B030D-6E8A-4147-A177-3AD203B41FA5}">
                      <a16:colId xmlns="" xmlns:a16="http://schemas.microsoft.com/office/drawing/2014/main" val="2828883031"/>
                    </a:ext>
                  </a:extLst>
                </a:gridCol>
                <a:gridCol w="1621136">
                  <a:extLst>
                    <a:ext uri="{9D8B030D-6E8A-4147-A177-3AD203B41FA5}">
                      <a16:colId xmlns="" xmlns:a16="http://schemas.microsoft.com/office/drawing/2014/main" val="318305796"/>
                    </a:ext>
                  </a:extLst>
                </a:gridCol>
                <a:gridCol w="3676730">
                  <a:extLst>
                    <a:ext uri="{9D8B030D-6E8A-4147-A177-3AD203B41FA5}">
                      <a16:colId xmlns="" xmlns:a16="http://schemas.microsoft.com/office/drawing/2014/main" val="3248992437"/>
                    </a:ext>
                  </a:extLst>
                </a:gridCol>
              </a:tblGrid>
              <a:tr h="825716">
                <a:tc>
                  <a:txBody>
                    <a:bodyPr/>
                    <a:lstStyle/>
                    <a:p>
                      <a:r>
                        <a:rPr lang="en-IN" sz="2800" dirty="0">
                          <a:latin typeface="Times New Roman" panose="02020603050405020304" pitchFamily="18" charset="0"/>
                          <a:cs typeface="Times New Roman" panose="02020603050405020304" pitchFamily="18" charset="0"/>
                        </a:rPr>
                        <a:t>SL NO</a:t>
                      </a:r>
                    </a:p>
                  </a:txBody>
                  <a:tcPr/>
                </a:tc>
                <a:tc>
                  <a:txBody>
                    <a:bodyPr/>
                    <a:lstStyle/>
                    <a:p>
                      <a:r>
                        <a:rPr lang="en-IN" sz="2800" dirty="0">
                          <a:latin typeface="Times New Roman" panose="02020603050405020304" pitchFamily="18" charset="0"/>
                          <a:cs typeface="Times New Roman" panose="02020603050405020304" pitchFamily="18" charset="0"/>
                        </a:rPr>
                        <a:t>AUTHOR</a:t>
                      </a:r>
                    </a:p>
                  </a:txBody>
                  <a:tcPr/>
                </a:tc>
                <a:tc>
                  <a:txBody>
                    <a:bodyPr/>
                    <a:lstStyle/>
                    <a:p>
                      <a:r>
                        <a:rPr lang="en-IN" sz="2800" dirty="0">
                          <a:latin typeface="Times New Roman" panose="02020603050405020304" pitchFamily="18" charset="0"/>
                          <a:cs typeface="Times New Roman" panose="02020603050405020304" pitchFamily="18" charset="0"/>
                        </a:rPr>
                        <a:t>TOPIC</a:t>
                      </a:r>
                    </a:p>
                  </a:txBody>
                  <a:tcPr/>
                </a:tc>
                <a:tc>
                  <a:txBody>
                    <a:bodyPr/>
                    <a:lstStyle/>
                    <a:p>
                      <a:r>
                        <a:rPr lang="en-IN" sz="2800" dirty="0">
                          <a:latin typeface="Times New Roman" panose="02020603050405020304" pitchFamily="18" charset="0"/>
                          <a:cs typeface="Times New Roman" panose="02020603050405020304" pitchFamily="18" charset="0"/>
                        </a:rPr>
                        <a:t>YEAR</a:t>
                      </a:r>
                    </a:p>
                  </a:txBody>
                  <a:tcPr/>
                </a:tc>
                <a:tc>
                  <a:txBody>
                    <a:bodyPr/>
                    <a:lstStyle/>
                    <a:p>
                      <a:r>
                        <a:rPr lang="en-IN" sz="2800" dirty="0">
                          <a:latin typeface="Times New Roman" panose="02020603050405020304" pitchFamily="18" charset="0"/>
                          <a:cs typeface="Times New Roman" panose="02020603050405020304" pitchFamily="18" charset="0"/>
                        </a:rPr>
                        <a:t>METHODOLOGY</a:t>
                      </a:r>
                    </a:p>
                  </a:txBody>
                  <a:tcPr/>
                </a:tc>
                <a:extLst>
                  <a:ext uri="{0D108BD9-81ED-4DB2-BD59-A6C34878D82A}">
                    <a16:rowId xmlns="" xmlns:a16="http://schemas.microsoft.com/office/drawing/2014/main" val="3425059925"/>
                  </a:ext>
                </a:extLst>
              </a:tr>
              <a:tr h="3960596">
                <a:tc>
                  <a:txBody>
                    <a:bodyPr/>
                    <a:lstStyle/>
                    <a:p>
                      <a:r>
                        <a:rPr lang="en-IN" sz="2400" b="0" dirty="0">
                          <a:latin typeface="Times New Roman" pitchFamily="18" charset="0"/>
                          <a:cs typeface="Times New Roman" pitchFamily="18" charset="0"/>
                        </a:rPr>
                        <a:t>1.</a:t>
                      </a:r>
                    </a:p>
                  </a:txBody>
                  <a:tcPr/>
                </a:tc>
                <a:tc>
                  <a:txBody>
                    <a:bodyPr/>
                    <a:lstStyle/>
                    <a:p>
                      <a:r>
                        <a:rPr lang="en-IN" sz="2400" b="0" kern="1200" baseline="0" dirty="0" err="1" smtClean="0">
                          <a:solidFill>
                            <a:schemeClr val="dk1"/>
                          </a:solidFill>
                          <a:latin typeface="Times New Roman" pitchFamily="18" charset="0"/>
                          <a:ea typeface="+mn-ea"/>
                          <a:cs typeface="Times New Roman" pitchFamily="18" charset="0"/>
                        </a:rPr>
                        <a:t>Fabián</a:t>
                      </a:r>
                      <a:r>
                        <a:rPr lang="en-IN" sz="2400" b="0" kern="1200" baseline="0" dirty="0" smtClean="0">
                          <a:solidFill>
                            <a:schemeClr val="dk1"/>
                          </a:solidFill>
                          <a:latin typeface="Times New Roman" pitchFamily="18" charset="0"/>
                          <a:ea typeface="+mn-ea"/>
                          <a:cs typeface="Times New Roman" pitchFamily="18" charset="0"/>
                        </a:rPr>
                        <a:t> </a:t>
                      </a:r>
                      <a:r>
                        <a:rPr lang="en-IN" sz="2400" b="0" kern="1200" baseline="0" dirty="0" err="1" smtClean="0">
                          <a:solidFill>
                            <a:schemeClr val="dk1"/>
                          </a:solidFill>
                          <a:latin typeface="Times New Roman" pitchFamily="18" charset="0"/>
                          <a:ea typeface="+mn-ea"/>
                          <a:cs typeface="Times New Roman" pitchFamily="18" charset="0"/>
                        </a:rPr>
                        <a:t>Astudillo</a:t>
                      </a:r>
                      <a:r>
                        <a:rPr lang="en-IN" sz="2400" b="0" kern="1200" baseline="0" dirty="0" smtClean="0">
                          <a:solidFill>
                            <a:schemeClr val="dk1"/>
                          </a:solidFill>
                          <a:latin typeface="Times New Roman" pitchFamily="18" charset="0"/>
                          <a:ea typeface="+mn-ea"/>
                          <a:cs typeface="Times New Roman" pitchFamily="18" charset="0"/>
                        </a:rPr>
                        <a:t>-Salinas, Daniela Barrera-</a:t>
                      </a:r>
                      <a:r>
                        <a:rPr lang="en-IN" sz="2400" b="0" kern="1200" baseline="0" dirty="0" err="1" smtClean="0">
                          <a:solidFill>
                            <a:schemeClr val="dk1"/>
                          </a:solidFill>
                          <a:latin typeface="Times New Roman" pitchFamily="18" charset="0"/>
                          <a:ea typeface="+mn-ea"/>
                          <a:cs typeface="Times New Roman" pitchFamily="18" charset="0"/>
                        </a:rPr>
                        <a:t>Salamea</a:t>
                      </a:r>
                      <a:r>
                        <a:rPr lang="en-IN" sz="2400" b="0" kern="1200" baseline="0" dirty="0" smtClean="0">
                          <a:solidFill>
                            <a:schemeClr val="dk1"/>
                          </a:solidFill>
                          <a:latin typeface="Times New Roman" pitchFamily="18" charset="0"/>
                          <a:ea typeface="+mn-ea"/>
                          <a:cs typeface="Times New Roman" pitchFamily="18" charset="0"/>
                        </a:rPr>
                        <a:t>, Andrés </a:t>
                      </a:r>
                      <a:r>
                        <a:rPr lang="en-IN" sz="2400" b="0" kern="1200" baseline="0" dirty="0" err="1" smtClean="0">
                          <a:solidFill>
                            <a:schemeClr val="dk1"/>
                          </a:solidFill>
                          <a:latin typeface="Times New Roman" pitchFamily="18" charset="0"/>
                          <a:ea typeface="+mn-ea"/>
                          <a:cs typeface="Times New Roman" pitchFamily="18" charset="0"/>
                        </a:rPr>
                        <a:t>Vázquez-Rodas</a:t>
                      </a:r>
                      <a:r>
                        <a:rPr lang="en-IN" sz="2400" b="0" kern="1200" baseline="0" dirty="0" smtClean="0">
                          <a:solidFill>
                            <a:schemeClr val="dk1"/>
                          </a:solidFill>
                          <a:latin typeface="Times New Roman" pitchFamily="18" charset="0"/>
                          <a:ea typeface="+mn-ea"/>
                          <a:cs typeface="Times New Roman" pitchFamily="18" charset="0"/>
                        </a:rPr>
                        <a:t>, </a:t>
                      </a:r>
                      <a:r>
                        <a:rPr lang="en-IN" sz="2400" b="0" kern="1200" baseline="0" dirty="0" err="1" smtClean="0">
                          <a:solidFill>
                            <a:schemeClr val="dk1"/>
                          </a:solidFill>
                          <a:latin typeface="Times New Roman" pitchFamily="18" charset="0"/>
                          <a:ea typeface="+mn-ea"/>
                          <a:cs typeface="Times New Roman" pitchFamily="18" charset="0"/>
                        </a:rPr>
                        <a:t>Lizandro</a:t>
                      </a:r>
                      <a:r>
                        <a:rPr lang="en-IN" sz="2400" b="0" kern="1200" baseline="0" dirty="0" smtClean="0">
                          <a:solidFill>
                            <a:schemeClr val="dk1"/>
                          </a:solidFill>
                          <a:latin typeface="Times New Roman" pitchFamily="18" charset="0"/>
                          <a:ea typeface="+mn-ea"/>
                          <a:cs typeface="Times New Roman" pitchFamily="18" charset="0"/>
                        </a:rPr>
                        <a:t> </a:t>
                      </a:r>
                      <a:r>
                        <a:rPr lang="en-IN" sz="2400" b="0" kern="1200" baseline="0" dirty="0" err="1" smtClean="0">
                          <a:solidFill>
                            <a:schemeClr val="dk1"/>
                          </a:solidFill>
                          <a:latin typeface="Times New Roman" pitchFamily="18" charset="0"/>
                          <a:ea typeface="+mn-ea"/>
                          <a:cs typeface="Times New Roman" pitchFamily="18" charset="0"/>
                        </a:rPr>
                        <a:t>Solano-Quinde</a:t>
                      </a:r>
                      <a:endParaRPr lang="en-IN" sz="2400" b="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dk1"/>
                          </a:solidFill>
                          <a:latin typeface="Times New Roman" pitchFamily="18" charset="0"/>
                          <a:ea typeface="+mn-ea"/>
                          <a:cs typeface="Times New Roman" pitchFamily="18" charset="0"/>
                        </a:rPr>
                        <a:t>Minimizing Power Consumption in Raspberry Pi to use as remote WSN Gateway</a:t>
                      </a:r>
                      <a:endParaRPr lang="en-IN" sz="2400" b="0" kern="1200" dirty="0" smtClean="0">
                        <a:solidFill>
                          <a:schemeClr val="dk1"/>
                        </a:solidFill>
                        <a:latin typeface="Times New Roman" pitchFamily="18" charset="0"/>
                        <a:ea typeface="+mn-ea"/>
                        <a:cs typeface="Times New Roman" pitchFamily="18" charset="0"/>
                      </a:endParaRPr>
                    </a:p>
                    <a:p>
                      <a:endParaRPr lang="en-IN" sz="2400" b="0" dirty="0">
                        <a:latin typeface="Times New Roman" pitchFamily="18" charset="0"/>
                        <a:cs typeface="Times New Roman" pitchFamily="18" charset="0"/>
                      </a:endParaRPr>
                    </a:p>
                  </a:txBody>
                  <a:tcPr/>
                </a:tc>
                <a:tc>
                  <a:txBody>
                    <a:bodyPr/>
                    <a:lstStyle/>
                    <a:p>
                      <a:r>
                        <a:rPr lang="en-IN" sz="2400" b="0" dirty="0" smtClean="0">
                          <a:latin typeface="Times New Roman" pitchFamily="18" charset="0"/>
                          <a:cs typeface="Times New Roman" pitchFamily="18" charset="0"/>
                        </a:rPr>
                        <a:t>2016</a:t>
                      </a:r>
                      <a:endParaRPr lang="en-IN" sz="2400" b="0" dirty="0">
                        <a:latin typeface="Times New Roman" pitchFamily="18" charset="0"/>
                        <a:cs typeface="Times New Roman" pitchFamily="18" charset="0"/>
                      </a:endParaRPr>
                    </a:p>
                  </a:txBody>
                  <a:tcPr/>
                </a:tc>
                <a:tc>
                  <a:txBody>
                    <a:bodyPr/>
                    <a:lstStyle/>
                    <a:p>
                      <a:r>
                        <a:rPr lang="en-IN" sz="2400" b="0" kern="1200" baseline="0" dirty="0" smtClean="0">
                          <a:solidFill>
                            <a:schemeClr val="dk1"/>
                          </a:solidFill>
                          <a:latin typeface="Times New Roman" pitchFamily="18" charset="0"/>
                          <a:ea typeface="+mn-ea"/>
                          <a:cs typeface="Times New Roman" pitchFamily="18" charset="0"/>
                        </a:rPr>
                        <a:t>This paper presents a comparative analysis</a:t>
                      </a:r>
                    </a:p>
                    <a:p>
                      <a:r>
                        <a:rPr lang="en-IN" sz="2400" b="0" kern="1200" baseline="0" dirty="0" smtClean="0">
                          <a:solidFill>
                            <a:schemeClr val="dk1"/>
                          </a:solidFill>
                          <a:latin typeface="Times New Roman" pitchFamily="18" charset="0"/>
                          <a:ea typeface="+mn-ea"/>
                          <a:cs typeface="Times New Roman" pitchFamily="18" charset="0"/>
                        </a:rPr>
                        <a:t>of Raspberry Pi power consumption profile under</a:t>
                      </a:r>
                    </a:p>
                    <a:p>
                      <a:r>
                        <a:rPr lang="en-IN" sz="2400" b="0" kern="1200" baseline="0" dirty="0" smtClean="0">
                          <a:solidFill>
                            <a:schemeClr val="dk1"/>
                          </a:solidFill>
                          <a:latin typeface="Times New Roman" pitchFamily="18" charset="0"/>
                          <a:ea typeface="+mn-ea"/>
                          <a:cs typeface="Times New Roman" pitchFamily="18" charset="0"/>
                        </a:rPr>
                        <a:t>multiple settings</a:t>
                      </a:r>
                      <a:r>
                        <a:rPr lang="en-IN" sz="2400" b="0" dirty="0" smtClean="0">
                          <a:latin typeface="Times New Roman" pitchFamily="18" charset="0"/>
                          <a:cs typeface="Times New Roman" pitchFamily="18" charset="0"/>
                        </a:rPr>
                        <a:t>.</a:t>
                      </a:r>
                      <a:endParaRPr lang="en-IN" sz="2400" b="0" dirty="0">
                        <a:latin typeface="Times New Roman" pitchFamily="18" charset="0"/>
                        <a:cs typeface="Times New Roman" pitchFamily="18" charset="0"/>
                      </a:endParaRPr>
                    </a:p>
                  </a:txBody>
                  <a:tcPr/>
                </a:tc>
                <a:extLst>
                  <a:ext uri="{0D108BD9-81ED-4DB2-BD59-A6C34878D82A}">
                    <a16:rowId xmlns="" xmlns:a16="http://schemas.microsoft.com/office/drawing/2014/main" val="887172215"/>
                  </a:ext>
                </a:extLst>
              </a:tr>
            </a:tbl>
          </a:graphicData>
        </a:graphic>
      </p:graphicFrame>
      <p:pic>
        <p:nvPicPr>
          <p:cNvPr id="5" name="Picture 2" descr="C:\Users\Balachandra\Desktop\images.png"/>
          <p:cNvPicPr>
            <a:picLocks noChangeAspect="1" noChangeArrowheads="1"/>
          </p:cNvPicPr>
          <p:nvPr/>
        </p:nvPicPr>
        <p:blipFill>
          <a:blip r:embed="rId2"/>
          <a:srcRect/>
          <a:stretch>
            <a:fillRect/>
          </a:stretch>
        </p:blipFill>
        <p:spPr bwMode="auto">
          <a:xfrm>
            <a:off x="1" y="0"/>
            <a:ext cx="666206" cy="666206"/>
          </a:xfrm>
          <a:prstGeom prst="rect">
            <a:avLst/>
          </a:prstGeom>
          <a:noFill/>
        </p:spPr>
      </p:pic>
    </p:spTree>
    <p:extLst>
      <p:ext uri="{BB962C8B-B14F-4D97-AF65-F5344CB8AC3E}">
        <p14:creationId xmlns="" xmlns:p14="http://schemas.microsoft.com/office/powerpoint/2010/main" val="152286167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3385315462"/>
              </p:ext>
            </p:extLst>
          </p:nvPr>
        </p:nvGraphicFramePr>
        <p:xfrm>
          <a:off x="355597" y="1612231"/>
          <a:ext cx="11506205" cy="4940969"/>
        </p:xfrm>
        <a:graphic>
          <a:graphicData uri="http://schemas.openxmlformats.org/drawingml/2006/table">
            <a:tbl>
              <a:tblPr firstRow="1" bandRow="1">
                <a:tableStyleId>{073A0DAA-6AF3-43AB-8588-CEC1D06C72B9}</a:tableStyleId>
              </a:tblPr>
              <a:tblGrid>
                <a:gridCol w="883152">
                  <a:extLst>
                    <a:ext uri="{9D8B030D-6E8A-4147-A177-3AD203B41FA5}">
                      <a16:colId xmlns="" xmlns:a16="http://schemas.microsoft.com/office/drawing/2014/main" val="75431543"/>
                    </a:ext>
                  </a:extLst>
                </a:gridCol>
                <a:gridCol w="2800853">
                  <a:extLst>
                    <a:ext uri="{9D8B030D-6E8A-4147-A177-3AD203B41FA5}">
                      <a16:colId xmlns="" xmlns:a16="http://schemas.microsoft.com/office/drawing/2014/main" val="3792075825"/>
                    </a:ext>
                  </a:extLst>
                </a:gridCol>
                <a:gridCol w="2725153">
                  <a:extLst>
                    <a:ext uri="{9D8B030D-6E8A-4147-A177-3AD203B41FA5}">
                      <a16:colId xmlns="" xmlns:a16="http://schemas.microsoft.com/office/drawing/2014/main" val="2075316572"/>
                    </a:ext>
                  </a:extLst>
                </a:gridCol>
                <a:gridCol w="1513974">
                  <a:extLst>
                    <a:ext uri="{9D8B030D-6E8A-4147-A177-3AD203B41FA5}">
                      <a16:colId xmlns="" xmlns:a16="http://schemas.microsoft.com/office/drawing/2014/main" val="540139038"/>
                    </a:ext>
                  </a:extLst>
                </a:gridCol>
                <a:gridCol w="3583073">
                  <a:extLst>
                    <a:ext uri="{9D8B030D-6E8A-4147-A177-3AD203B41FA5}">
                      <a16:colId xmlns="" xmlns:a16="http://schemas.microsoft.com/office/drawing/2014/main" val="3164222387"/>
                    </a:ext>
                  </a:extLst>
                </a:gridCol>
              </a:tblGrid>
              <a:tr h="992874">
                <a:tc>
                  <a:txBody>
                    <a:bodyPr/>
                    <a:lstStyle/>
                    <a:p>
                      <a:r>
                        <a:rPr lang="en-IN" sz="2800" b="0" dirty="0">
                          <a:latin typeface="Times New Roman" pitchFamily="18" charset="0"/>
                          <a:cs typeface="Times New Roman" pitchFamily="18" charset="0"/>
                        </a:rPr>
                        <a:t>SL </a:t>
                      </a:r>
                      <a:r>
                        <a:rPr lang="en-IN" sz="2800" b="0" dirty="0" smtClean="0">
                          <a:latin typeface="Times New Roman" pitchFamily="18" charset="0"/>
                          <a:cs typeface="Times New Roman" pitchFamily="18" charset="0"/>
                        </a:rPr>
                        <a:t>NO</a:t>
                      </a:r>
                      <a:endParaRPr lang="en-IN" sz="2800" b="0" dirty="0">
                        <a:latin typeface="Times New Roman" pitchFamily="18" charset="0"/>
                        <a:cs typeface="Times New Roman" pitchFamily="18" charset="0"/>
                      </a:endParaRPr>
                    </a:p>
                  </a:txBody>
                  <a:tcPr/>
                </a:tc>
                <a:tc>
                  <a:txBody>
                    <a:bodyPr/>
                    <a:lstStyle/>
                    <a:p>
                      <a:r>
                        <a:rPr lang="en-IN" sz="2800" b="0" dirty="0">
                          <a:latin typeface="Times New Roman" pitchFamily="18" charset="0"/>
                          <a:cs typeface="Times New Roman" pitchFamily="18" charset="0"/>
                        </a:rPr>
                        <a:t>AUTHOR</a:t>
                      </a:r>
                    </a:p>
                  </a:txBody>
                  <a:tcPr/>
                </a:tc>
                <a:tc>
                  <a:txBody>
                    <a:bodyPr/>
                    <a:lstStyle/>
                    <a:p>
                      <a:r>
                        <a:rPr lang="en-IN" sz="2800" b="0" dirty="0">
                          <a:latin typeface="Times New Roman" pitchFamily="18" charset="0"/>
                          <a:cs typeface="Times New Roman" pitchFamily="18" charset="0"/>
                        </a:rPr>
                        <a:t>TOPIC</a:t>
                      </a:r>
                    </a:p>
                  </a:txBody>
                  <a:tcPr/>
                </a:tc>
                <a:tc>
                  <a:txBody>
                    <a:bodyPr/>
                    <a:lstStyle/>
                    <a:p>
                      <a:r>
                        <a:rPr lang="en-IN" sz="2800" b="0" dirty="0">
                          <a:latin typeface="Times New Roman" pitchFamily="18" charset="0"/>
                          <a:cs typeface="Times New Roman" pitchFamily="18" charset="0"/>
                        </a:rPr>
                        <a:t>YEAR</a:t>
                      </a:r>
                    </a:p>
                  </a:txBody>
                  <a:tcPr/>
                </a:tc>
                <a:tc>
                  <a:txBody>
                    <a:bodyPr/>
                    <a:lstStyle/>
                    <a:p>
                      <a:r>
                        <a:rPr lang="en-IN" sz="2800" b="0" dirty="0">
                          <a:latin typeface="Times New Roman" pitchFamily="18" charset="0"/>
                          <a:cs typeface="Times New Roman" pitchFamily="18" charset="0"/>
                        </a:rPr>
                        <a:t>METHODOLOGY</a:t>
                      </a:r>
                    </a:p>
                  </a:txBody>
                  <a:tcPr/>
                </a:tc>
                <a:extLst>
                  <a:ext uri="{0D108BD9-81ED-4DB2-BD59-A6C34878D82A}">
                    <a16:rowId xmlns="" xmlns:a16="http://schemas.microsoft.com/office/drawing/2014/main" val="2482839953"/>
                  </a:ext>
                </a:extLst>
              </a:tr>
              <a:tr h="3948095">
                <a:tc>
                  <a:txBody>
                    <a:bodyPr/>
                    <a:lstStyle/>
                    <a:p>
                      <a:r>
                        <a:rPr lang="en-IN" sz="2400" b="0" dirty="0">
                          <a:latin typeface="Times New Roman" pitchFamily="18" charset="0"/>
                          <a:cs typeface="Times New Roman" pitchFamily="18" charset="0"/>
                        </a:rPr>
                        <a:t>2.</a:t>
                      </a:r>
                    </a:p>
                  </a:txBody>
                  <a:tcPr/>
                </a:tc>
                <a:tc>
                  <a:txBody>
                    <a:bodyPr/>
                    <a:lstStyle/>
                    <a:p>
                      <a:r>
                        <a:rPr lang="en-IN" sz="2400" b="0" kern="1200" baseline="0" dirty="0" smtClean="0">
                          <a:solidFill>
                            <a:schemeClr val="dk1"/>
                          </a:solidFill>
                          <a:latin typeface="Times New Roman" pitchFamily="18" charset="0"/>
                          <a:ea typeface="+mn-ea"/>
                          <a:cs typeface="Times New Roman" pitchFamily="18" charset="0"/>
                        </a:rPr>
                        <a:t>Kerry Hinton, </a:t>
                      </a:r>
                      <a:r>
                        <a:rPr lang="en-IN" sz="2400" b="0" kern="1200" baseline="0" dirty="0" err="1" smtClean="0">
                          <a:solidFill>
                            <a:schemeClr val="dk1"/>
                          </a:solidFill>
                          <a:latin typeface="Times New Roman" pitchFamily="18" charset="0"/>
                          <a:ea typeface="+mn-ea"/>
                          <a:cs typeface="Times New Roman" pitchFamily="18" charset="0"/>
                        </a:rPr>
                        <a:t>Jayant</a:t>
                      </a:r>
                      <a:r>
                        <a:rPr lang="en-IN" sz="2400" b="0" kern="1200" baseline="0" dirty="0" smtClean="0">
                          <a:solidFill>
                            <a:schemeClr val="dk1"/>
                          </a:solidFill>
                          <a:latin typeface="Times New Roman" pitchFamily="18" charset="0"/>
                          <a:ea typeface="+mn-ea"/>
                          <a:cs typeface="Times New Roman" pitchFamily="18" charset="0"/>
                        </a:rPr>
                        <a:t> </a:t>
                      </a:r>
                      <a:r>
                        <a:rPr lang="en-IN" sz="2400" b="0" kern="1200" baseline="0" dirty="0" err="1" smtClean="0">
                          <a:solidFill>
                            <a:schemeClr val="dk1"/>
                          </a:solidFill>
                          <a:latin typeface="Times New Roman" pitchFamily="18" charset="0"/>
                          <a:ea typeface="+mn-ea"/>
                          <a:cs typeface="Times New Roman" pitchFamily="18" charset="0"/>
                        </a:rPr>
                        <a:t>Baliga</a:t>
                      </a:r>
                      <a:r>
                        <a:rPr lang="en-IN" sz="2400" b="0" kern="1200" baseline="0" dirty="0" smtClean="0">
                          <a:solidFill>
                            <a:schemeClr val="dk1"/>
                          </a:solidFill>
                          <a:latin typeface="Times New Roman" pitchFamily="18" charset="0"/>
                          <a:ea typeface="+mn-ea"/>
                          <a:cs typeface="Times New Roman" pitchFamily="18" charset="0"/>
                        </a:rPr>
                        <a:t>, Michael </a:t>
                      </a:r>
                      <a:r>
                        <a:rPr lang="en-IN" sz="2400" b="0" kern="1200" baseline="0" dirty="0" err="1" smtClean="0">
                          <a:solidFill>
                            <a:schemeClr val="dk1"/>
                          </a:solidFill>
                          <a:latin typeface="Times New Roman" pitchFamily="18" charset="0"/>
                          <a:ea typeface="+mn-ea"/>
                          <a:cs typeface="Times New Roman" pitchFamily="18" charset="0"/>
                        </a:rPr>
                        <a:t>Feng</a:t>
                      </a:r>
                      <a:r>
                        <a:rPr lang="en-IN" sz="2400" b="0" kern="1200" baseline="0" dirty="0" smtClean="0">
                          <a:solidFill>
                            <a:schemeClr val="dk1"/>
                          </a:solidFill>
                          <a:latin typeface="Times New Roman" pitchFamily="18" charset="0"/>
                          <a:ea typeface="+mn-ea"/>
                          <a:cs typeface="Times New Roman" pitchFamily="18" charset="0"/>
                        </a:rPr>
                        <a:t>, Robert </a:t>
                      </a:r>
                      <a:r>
                        <a:rPr lang="en-IN" sz="2400" b="0" kern="1200" baseline="0" dirty="0" err="1" smtClean="0">
                          <a:solidFill>
                            <a:schemeClr val="dk1"/>
                          </a:solidFill>
                          <a:latin typeface="Times New Roman" pitchFamily="18" charset="0"/>
                          <a:ea typeface="+mn-ea"/>
                          <a:cs typeface="Times New Roman" pitchFamily="18" charset="0"/>
                        </a:rPr>
                        <a:t>Ayre</a:t>
                      </a:r>
                      <a:r>
                        <a:rPr lang="en-IN" sz="2400" b="0" kern="1200" baseline="0" dirty="0" smtClean="0">
                          <a:solidFill>
                            <a:schemeClr val="dk1"/>
                          </a:solidFill>
                          <a:latin typeface="Times New Roman" pitchFamily="18" charset="0"/>
                          <a:ea typeface="+mn-ea"/>
                          <a:cs typeface="Times New Roman" pitchFamily="18" charset="0"/>
                        </a:rPr>
                        <a:t>, and Rodney S. Tucker,</a:t>
                      </a:r>
                    </a:p>
                    <a:p>
                      <a:r>
                        <a:rPr lang="en-IN" sz="2400" b="0" kern="1200" baseline="0" dirty="0" smtClean="0">
                          <a:solidFill>
                            <a:schemeClr val="dk1"/>
                          </a:solidFill>
                          <a:latin typeface="Times New Roman" pitchFamily="18" charset="0"/>
                          <a:ea typeface="+mn-ea"/>
                          <a:cs typeface="Times New Roman" pitchFamily="18" charset="0"/>
                        </a:rPr>
                        <a:t>University of Melbourne</a:t>
                      </a:r>
                      <a:endParaRPr lang="en-IN" sz="2400" b="0" dirty="0">
                        <a:latin typeface="Times New Roman" pitchFamily="18" charset="0"/>
                        <a:cs typeface="Times New Roman" pitchFamily="18" charset="0"/>
                      </a:endParaRPr>
                    </a:p>
                  </a:txBody>
                  <a:tcPr/>
                </a:tc>
                <a:tc>
                  <a:txBody>
                    <a:bodyPr/>
                    <a:lstStyle/>
                    <a:p>
                      <a:pPr lvl="0"/>
                      <a:r>
                        <a:rPr lang="en-IN" sz="2400" b="0" kern="1200" dirty="0" smtClean="0">
                          <a:solidFill>
                            <a:schemeClr val="dk1"/>
                          </a:solidFill>
                          <a:latin typeface="Times New Roman" pitchFamily="18" charset="0"/>
                          <a:ea typeface="+mn-ea"/>
                          <a:cs typeface="Times New Roman" pitchFamily="18" charset="0"/>
                        </a:rPr>
                        <a:t>Power Consumption and Energy Efficiency in the Internet.</a:t>
                      </a:r>
                      <a:endParaRPr lang="en-IN" sz="2400" b="0" kern="1200" dirty="0">
                        <a:solidFill>
                          <a:schemeClr val="dk1"/>
                        </a:solidFill>
                        <a:latin typeface="Times New Roman" pitchFamily="18" charset="0"/>
                        <a:ea typeface="+mn-ea"/>
                        <a:cs typeface="Times New Roman" pitchFamily="18" charset="0"/>
                      </a:endParaRPr>
                    </a:p>
                  </a:txBody>
                  <a:tcPr/>
                </a:tc>
                <a:tc>
                  <a:txBody>
                    <a:bodyPr/>
                    <a:lstStyle/>
                    <a:p>
                      <a:r>
                        <a:rPr lang="en-IN" sz="2400" b="0" dirty="0" smtClean="0">
                          <a:latin typeface="Times New Roman" pitchFamily="18" charset="0"/>
                          <a:cs typeface="Times New Roman" pitchFamily="18" charset="0"/>
                        </a:rPr>
                        <a:t>2011</a:t>
                      </a:r>
                      <a:endParaRPr lang="en-IN" sz="2400" b="0" dirty="0">
                        <a:latin typeface="Times New Roman" pitchFamily="18" charset="0"/>
                        <a:cs typeface="Times New Roman" pitchFamily="18" charset="0"/>
                      </a:endParaRPr>
                    </a:p>
                  </a:txBody>
                  <a:tcPr/>
                </a:tc>
                <a:tc>
                  <a:txBody>
                    <a:bodyPr/>
                    <a:lstStyle/>
                    <a:p>
                      <a:r>
                        <a:rPr lang="en-IN" sz="2400" b="0" kern="1200" baseline="0" dirty="0" smtClean="0">
                          <a:solidFill>
                            <a:schemeClr val="dk1"/>
                          </a:solidFill>
                          <a:latin typeface="Times New Roman" pitchFamily="18" charset="0"/>
                          <a:ea typeface="+mn-ea"/>
                          <a:cs typeface="Times New Roman" pitchFamily="18" charset="0"/>
                        </a:rPr>
                        <a:t>This article provides an overview of a network-based model of power consumption</a:t>
                      </a:r>
                    </a:p>
                    <a:p>
                      <a:r>
                        <a:rPr lang="en-IN" sz="2400" b="0" kern="1200" baseline="0" dirty="0" smtClean="0">
                          <a:solidFill>
                            <a:schemeClr val="dk1"/>
                          </a:solidFill>
                          <a:latin typeface="Times New Roman" pitchFamily="18" charset="0"/>
                          <a:ea typeface="+mn-ea"/>
                          <a:cs typeface="Times New Roman" pitchFamily="18" charset="0"/>
                        </a:rPr>
                        <a:t>in Internet infrastructure and insight into how different parts of the</a:t>
                      </a:r>
                    </a:p>
                    <a:p>
                      <a:r>
                        <a:rPr lang="en-IN" sz="2400" b="0" kern="1200" baseline="0" dirty="0" smtClean="0">
                          <a:solidFill>
                            <a:schemeClr val="dk1"/>
                          </a:solidFill>
                          <a:latin typeface="Times New Roman" pitchFamily="18" charset="0"/>
                          <a:ea typeface="+mn-ea"/>
                          <a:cs typeface="Times New Roman" pitchFamily="18" charset="0"/>
                        </a:rPr>
                        <a:t>Internet will contribute to network power as Internet access increase over time.</a:t>
                      </a:r>
                      <a:endParaRPr lang="en-IN" sz="2400" b="0" dirty="0">
                        <a:latin typeface="Times New Roman" pitchFamily="18" charset="0"/>
                        <a:cs typeface="Times New Roman" pitchFamily="18" charset="0"/>
                      </a:endParaRPr>
                    </a:p>
                  </a:txBody>
                  <a:tcPr/>
                </a:tc>
                <a:extLst>
                  <a:ext uri="{0D108BD9-81ED-4DB2-BD59-A6C34878D82A}">
                    <a16:rowId xmlns="" xmlns:a16="http://schemas.microsoft.com/office/drawing/2014/main" val="180959372"/>
                  </a:ext>
                </a:extLst>
              </a:tr>
            </a:tbl>
          </a:graphicData>
        </a:graphic>
      </p:graphicFrame>
      <p:pic>
        <p:nvPicPr>
          <p:cNvPr id="4" name="Picture 2" descr="C:\Users\Balachandra\Desktop\images.png"/>
          <p:cNvPicPr>
            <a:picLocks noChangeAspect="1" noChangeArrowheads="1"/>
          </p:cNvPicPr>
          <p:nvPr/>
        </p:nvPicPr>
        <p:blipFill>
          <a:blip r:embed="rId2"/>
          <a:srcRect/>
          <a:stretch>
            <a:fillRect/>
          </a:stretch>
        </p:blipFill>
        <p:spPr bwMode="auto">
          <a:xfrm>
            <a:off x="1" y="0"/>
            <a:ext cx="666206" cy="666206"/>
          </a:xfrm>
          <a:prstGeom prst="rect">
            <a:avLst/>
          </a:prstGeom>
          <a:noFill/>
        </p:spPr>
      </p:pic>
    </p:spTree>
    <p:extLst>
      <p:ext uri="{BB962C8B-B14F-4D97-AF65-F5344CB8AC3E}">
        <p14:creationId xmlns="" xmlns:p14="http://schemas.microsoft.com/office/powerpoint/2010/main" val="229911459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354585297"/>
              </p:ext>
            </p:extLst>
          </p:nvPr>
        </p:nvGraphicFramePr>
        <p:xfrm>
          <a:off x="422826" y="1540042"/>
          <a:ext cx="11295931" cy="4911558"/>
        </p:xfrm>
        <a:graphic>
          <a:graphicData uri="http://schemas.openxmlformats.org/drawingml/2006/table">
            <a:tbl>
              <a:tblPr firstRow="1" bandRow="1">
                <a:tableStyleId>{073A0DAA-6AF3-43AB-8588-CEC1D06C72B9}</a:tableStyleId>
              </a:tblPr>
              <a:tblGrid>
                <a:gridCol w="1374969">
                  <a:extLst>
                    <a:ext uri="{9D8B030D-6E8A-4147-A177-3AD203B41FA5}">
                      <a16:colId xmlns="" xmlns:a16="http://schemas.microsoft.com/office/drawing/2014/main" val="357131547"/>
                    </a:ext>
                  </a:extLst>
                </a:gridCol>
                <a:gridCol w="2428648">
                  <a:extLst>
                    <a:ext uri="{9D8B030D-6E8A-4147-A177-3AD203B41FA5}">
                      <a16:colId xmlns="" xmlns:a16="http://schemas.microsoft.com/office/drawing/2014/main" val="2718976696"/>
                    </a:ext>
                  </a:extLst>
                </a:gridCol>
                <a:gridCol w="2676313">
                  <a:extLst>
                    <a:ext uri="{9D8B030D-6E8A-4147-A177-3AD203B41FA5}">
                      <a16:colId xmlns="" xmlns:a16="http://schemas.microsoft.com/office/drawing/2014/main" val="1927464880"/>
                    </a:ext>
                  </a:extLst>
                </a:gridCol>
                <a:gridCol w="1714496">
                  <a:extLst>
                    <a:ext uri="{9D8B030D-6E8A-4147-A177-3AD203B41FA5}">
                      <a16:colId xmlns="" xmlns:a16="http://schemas.microsoft.com/office/drawing/2014/main" val="1182013253"/>
                    </a:ext>
                  </a:extLst>
                </a:gridCol>
                <a:gridCol w="3101505">
                  <a:extLst>
                    <a:ext uri="{9D8B030D-6E8A-4147-A177-3AD203B41FA5}">
                      <a16:colId xmlns="" xmlns:a16="http://schemas.microsoft.com/office/drawing/2014/main" val="2171005277"/>
                    </a:ext>
                  </a:extLst>
                </a:gridCol>
              </a:tblGrid>
              <a:tr h="838558">
                <a:tc>
                  <a:txBody>
                    <a:bodyPr/>
                    <a:lstStyle/>
                    <a:p>
                      <a:r>
                        <a:rPr lang="en-IN" sz="2800" dirty="0"/>
                        <a:t>SL </a:t>
                      </a:r>
                      <a:r>
                        <a:rPr lang="en-IN" sz="2800" dirty="0" smtClean="0"/>
                        <a:t>NO</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IN" sz="2800" dirty="0"/>
                        <a:t>AUTHOR</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IN" sz="2800" dirty="0"/>
                        <a:t>TOPIC</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IN" sz="2800" dirty="0"/>
                        <a:t>YEAR</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IN" sz="2800" dirty="0"/>
                        <a:t>METHODOLOGY</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53336436"/>
                  </a:ext>
                </a:extLst>
              </a:tr>
              <a:tr h="4073000">
                <a:tc>
                  <a:txBody>
                    <a:bodyPr/>
                    <a:lstStyle/>
                    <a:p>
                      <a:r>
                        <a:rPr lang="en-IN" sz="2400" b="0" dirty="0">
                          <a:latin typeface="Times New Roman" pitchFamily="18" charset="0"/>
                          <a:cs typeface="Times New Roman" pitchFamily="18" charset="0"/>
                        </a:rPr>
                        <a:t>3.</a:t>
                      </a:r>
                    </a:p>
                  </a:txBody>
                  <a:tcPr/>
                </a:tc>
                <a:tc>
                  <a:txBody>
                    <a:bodyPr/>
                    <a:lstStyle/>
                    <a:p>
                      <a:r>
                        <a:rPr lang="en-IN" sz="2400" b="0" kern="1200" baseline="0" dirty="0" err="1" smtClean="0">
                          <a:solidFill>
                            <a:schemeClr val="dk1"/>
                          </a:solidFill>
                          <a:latin typeface="Times New Roman" pitchFamily="18" charset="0"/>
                          <a:ea typeface="+mn-ea"/>
                          <a:cs typeface="Times New Roman" pitchFamily="18" charset="0"/>
                        </a:rPr>
                        <a:t>Girish</a:t>
                      </a:r>
                      <a:r>
                        <a:rPr lang="en-IN" sz="2400" b="0" kern="1200" baseline="0" dirty="0" smtClean="0">
                          <a:solidFill>
                            <a:schemeClr val="dk1"/>
                          </a:solidFill>
                          <a:latin typeface="Times New Roman" pitchFamily="18" charset="0"/>
                          <a:ea typeface="+mn-ea"/>
                          <a:cs typeface="Times New Roman" pitchFamily="18" charset="0"/>
                        </a:rPr>
                        <a:t> </a:t>
                      </a:r>
                      <a:r>
                        <a:rPr lang="en-IN" sz="2400" b="0" kern="1200" baseline="0" dirty="0" err="1" smtClean="0">
                          <a:solidFill>
                            <a:schemeClr val="dk1"/>
                          </a:solidFill>
                          <a:latin typeface="Times New Roman" pitchFamily="18" charset="0"/>
                          <a:ea typeface="+mn-ea"/>
                          <a:cs typeface="Times New Roman" pitchFamily="18" charset="0"/>
                        </a:rPr>
                        <a:t>Bekaroo</a:t>
                      </a:r>
                      <a:r>
                        <a:rPr lang="en-IN" sz="2400" b="0" kern="1200" baseline="0" dirty="0" smtClean="0">
                          <a:solidFill>
                            <a:schemeClr val="dk1"/>
                          </a:solidFill>
                          <a:latin typeface="Times New Roman" pitchFamily="18" charset="0"/>
                          <a:ea typeface="+mn-ea"/>
                          <a:cs typeface="Times New Roman" pitchFamily="18" charset="0"/>
                        </a:rPr>
                        <a:t>, Bonne Terre</a:t>
                      </a:r>
                      <a:endParaRPr lang="en-IN" sz="2400" b="0" dirty="0">
                        <a:latin typeface="Times New Roman" pitchFamily="18" charset="0"/>
                        <a:cs typeface="Times New Roman" pitchFamily="18" charset="0"/>
                      </a:endParaRPr>
                    </a:p>
                  </a:txBody>
                  <a:tcPr/>
                </a:tc>
                <a:tc>
                  <a:txBody>
                    <a:bodyPr/>
                    <a:lstStyle/>
                    <a:p>
                      <a:pPr lvl="0"/>
                      <a:r>
                        <a:rPr lang="en-US" sz="2400" b="0" kern="1200" dirty="0" smtClean="0">
                          <a:solidFill>
                            <a:schemeClr val="dk1"/>
                          </a:solidFill>
                          <a:latin typeface="Times New Roman" pitchFamily="18" charset="0"/>
                          <a:ea typeface="+mn-ea"/>
                          <a:cs typeface="Times New Roman" pitchFamily="18" charset="0"/>
                        </a:rPr>
                        <a:t>Power Consumption of the Raspberry Pi: A </a:t>
                      </a:r>
                      <a:r>
                        <a:rPr lang="en-US" sz="2400" b="0" kern="1200" smtClean="0">
                          <a:solidFill>
                            <a:schemeClr val="dk1"/>
                          </a:solidFill>
                          <a:latin typeface="Times New Roman" pitchFamily="18" charset="0"/>
                          <a:ea typeface="+mn-ea"/>
                          <a:cs typeface="Times New Roman" pitchFamily="18" charset="0"/>
                        </a:rPr>
                        <a:t>Comparative Analysis.</a:t>
                      </a:r>
                      <a:endParaRPr lang="en-IN" sz="2400" b="0" kern="1200" dirty="0">
                        <a:solidFill>
                          <a:schemeClr val="dk1"/>
                        </a:solidFill>
                        <a:latin typeface="Times New Roman" pitchFamily="18" charset="0"/>
                        <a:ea typeface="+mn-ea"/>
                        <a:cs typeface="Times New Roman" pitchFamily="18" charset="0"/>
                      </a:endParaRPr>
                    </a:p>
                  </a:txBody>
                  <a:tcPr/>
                </a:tc>
                <a:tc>
                  <a:txBody>
                    <a:bodyPr/>
                    <a:lstStyle/>
                    <a:p>
                      <a:r>
                        <a:rPr lang="en-IN" sz="2400" b="0" dirty="0" smtClean="0">
                          <a:latin typeface="Times New Roman" pitchFamily="18" charset="0"/>
                          <a:cs typeface="Times New Roman" pitchFamily="18" charset="0"/>
                        </a:rPr>
                        <a:t>2016</a:t>
                      </a:r>
                      <a:endParaRPr lang="en-IN" sz="2400" b="0" dirty="0">
                        <a:latin typeface="Times New Roman" pitchFamily="18" charset="0"/>
                        <a:cs typeface="Times New Roman" pitchFamily="18" charset="0"/>
                      </a:endParaRPr>
                    </a:p>
                  </a:txBody>
                  <a:tcPr/>
                </a:tc>
                <a:tc>
                  <a:txBody>
                    <a:bodyPr/>
                    <a:lstStyle/>
                    <a:p>
                      <a:r>
                        <a:rPr lang="en-IN" sz="2400" b="0" kern="1200" baseline="0" smtClean="0">
                          <a:solidFill>
                            <a:schemeClr val="dk1"/>
                          </a:solidFill>
                          <a:latin typeface="Times New Roman" pitchFamily="18" charset="0"/>
                          <a:ea typeface="+mn-ea"/>
                          <a:cs typeface="Times New Roman" pitchFamily="18" charset="0"/>
                        </a:rPr>
                        <a:t>This paper investigates </a:t>
                      </a:r>
                      <a:r>
                        <a:rPr lang="en-IN" sz="2400" b="0" kern="1200" baseline="0" dirty="0" smtClean="0">
                          <a:solidFill>
                            <a:schemeClr val="dk1"/>
                          </a:solidFill>
                          <a:latin typeface="Times New Roman" pitchFamily="18" charset="0"/>
                          <a:ea typeface="+mn-ea"/>
                          <a:cs typeface="Times New Roman" pitchFamily="18" charset="0"/>
                        </a:rPr>
                        <a:t>how power consumption of the Raspberry Pi is affected by the key functionalities that could be performed by end-users on the platform. </a:t>
                      </a:r>
                      <a:endParaRPr lang="en-IN" sz="2400" b="0" dirty="0">
                        <a:latin typeface="Times New Roman" pitchFamily="18" charset="0"/>
                        <a:cs typeface="Times New Roman" pitchFamily="18" charset="0"/>
                      </a:endParaRPr>
                    </a:p>
                  </a:txBody>
                  <a:tcPr/>
                </a:tc>
                <a:extLst>
                  <a:ext uri="{0D108BD9-81ED-4DB2-BD59-A6C34878D82A}">
                    <a16:rowId xmlns="" xmlns:a16="http://schemas.microsoft.com/office/drawing/2014/main" val="1400292175"/>
                  </a:ext>
                </a:extLst>
              </a:tr>
            </a:tbl>
          </a:graphicData>
        </a:graphic>
      </p:graphicFrame>
      <p:pic>
        <p:nvPicPr>
          <p:cNvPr id="5" name="Picture 2" descr="C:\Users\Balachandra\Desktop\images.png"/>
          <p:cNvPicPr>
            <a:picLocks noChangeAspect="1" noChangeArrowheads="1"/>
          </p:cNvPicPr>
          <p:nvPr/>
        </p:nvPicPr>
        <p:blipFill>
          <a:blip r:embed="rId2"/>
          <a:srcRect/>
          <a:stretch>
            <a:fillRect/>
          </a:stretch>
        </p:blipFill>
        <p:spPr bwMode="auto">
          <a:xfrm>
            <a:off x="1" y="0"/>
            <a:ext cx="666206" cy="666206"/>
          </a:xfrm>
          <a:prstGeom prst="rect">
            <a:avLst/>
          </a:prstGeom>
          <a:noFill/>
        </p:spPr>
      </p:pic>
    </p:spTree>
    <p:extLst>
      <p:ext uri="{BB962C8B-B14F-4D97-AF65-F5344CB8AC3E}">
        <p14:creationId xmlns="" xmlns:p14="http://schemas.microsoft.com/office/powerpoint/2010/main" val="210116962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354585297"/>
              </p:ext>
            </p:extLst>
          </p:nvPr>
        </p:nvGraphicFramePr>
        <p:xfrm>
          <a:off x="422826" y="1690687"/>
          <a:ext cx="11413575" cy="4786313"/>
        </p:xfrm>
        <a:graphic>
          <a:graphicData uri="http://schemas.openxmlformats.org/drawingml/2006/table">
            <a:tbl>
              <a:tblPr firstRow="1" bandRow="1">
                <a:tableStyleId>{073A0DAA-6AF3-43AB-8588-CEC1D06C72B9}</a:tableStyleId>
              </a:tblPr>
              <a:tblGrid>
                <a:gridCol w="1389289">
                  <a:extLst>
                    <a:ext uri="{9D8B030D-6E8A-4147-A177-3AD203B41FA5}">
                      <a16:colId xmlns="" xmlns:a16="http://schemas.microsoft.com/office/drawing/2014/main" val="357131547"/>
                    </a:ext>
                  </a:extLst>
                </a:gridCol>
                <a:gridCol w="2472489">
                  <a:extLst>
                    <a:ext uri="{9D8B030D-6E8A-4147-A177-3AD203B41FA5}">
                      <a16:colId xmlns="" xmlns:a16="http://schemas.microsoft.com/office/drawing/2014/main" val="2718976696"/>
                    </a:ext>
                  </a:extLst>
                </a:gridCol>
                <a:gridCol w="2685639">
                  <a:extLst>
                    <a:ext uri="{9D8B030D-6E8A-4147-A177-3AD203B41FA5}">
                      <a16:colId xmlns="" xmlns:a16="http://schemas.microsoft.com/office/drawing/2014/main" val="1927464880"/>
                    </a:ext>
                  </a:extLst>
                </a:gridCol>
                <a:gridCol w="1732352">
                  <a:extLst>
                    <a:ext uri="{9D8B030D-6E8A-4147-A177-3AD203B41FA5}">
                      <a16:colId xmlns="" xmlns:a16="http://schemas.microsoft.com/office/drawing/2014/main" val="1182013253"/>
                    </a:ext>
                  </a:extLst>
                </a:gridCol>
                <a:gridCol w="3133806">
                  <a:extLst>
                    <a:ext uri="{9D8B030D-6E8A-4147-A177-3AD203B41FA5}">
                      <a16:colId xmlns="" xmlns:a16="http://schemas.microsoft.com/office/drawing/2014/main" val="2171005277"/>
                    </a:ext>
                  </a:extLst>
                </a:gridCol>
              </a:tblGrid>
              <a:tr h="817175">
                <a:tc>
                  <a:txBody>
                    <a:bodyPr/>
                    <a:lstStyle/>
                    <a:p>
                      <a:r>
                        <a:rPr lang="en-IN" sz="2800" dirty="0"/>
                        <a:t>SL NO</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IN" sz="2800" dirty="0"/>
                        <a:t>AUTHOR</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IN" sz="2800" dirty="0"/>
                        <a:t>TOPIC</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IN" sz="2800" dirty="0"/>
                        <a:t>YEAR</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IN" sz="2800" dirty="0"/>
                        <a:t>METHODOLOGY</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53336436"/>
                  </a:ext>
                </a:extLst>
              </a:tr>
              <a:tr h="3969138">
                <a:tc>
                  <a:txBody>
                    <a:bodyPr/>
                    <a:lstStyle/>
                    <a:p>
                      <a:r>
                        <a:rPr lang="en-IN" sz="2400" b="0" dirty="0">
                          <a:latin typeface="Times New Roman" pitchFamily="18" charset="0"/>
                          <a:cs typeface="Times New Roman" pitchFamily="18" charset="0"/>
                        </a:rPr>
                        <a:t>4</a:t>
                      </a:r>
                      <a:r>
                        <a:rPr lang="en-IN" sz="2400" b="0" dirty="0" smtClean="0">
                          <a:latin typeface="Times New Roman" pitchFamily="18" charset="0"/>
                          <a:cs typeface="Times New Roman" pitchFamily="18" charset="0"/>
                        </a:rPr>
                        <a:t>.</a:t>
                      </a:r>
                      <a:endParaRPr lang="en-IN" sz="2400" b="0" dirty="0">
                        <a:latin typeface="Times New Roman" pitchFamily="18" charset="0"/>
                        <a:cs typeface="Times New Roman" pitchFamily="18" charset="0"/>
                      </a:endParaRPr>
                    </a:p>
                  </a:txBody>
                  <a:tcPr/>
                </a:tc>
                <a:tc>
                  <a:txBody>
                    <a:bodyPr/>
                    <a:lstStyle/>
                    <a:p>
                      <a:r>
                        <a:rPr lang="en-IN" sz="2400" b="0" kern="1200" baseline="0" dirty="0" smtClean="0">
                          <a:solidFill>
                            <a:schemeClr val="dk1"/>
                          </a:solidFill>
                          <a:latin typeface="Times New Roman" pitchFamily="18" charset="0"/>
                          <a:ea typeface="+mn-ea"/>
                          <a:cs typeface="Times New Roman" pitchFamily="18" charset="0"/>
                        </a:rPr>
                        <a:t>M. Anwar </a:t>
                      </a:r>
                      <a:r>
                        <a:rPr lang="en-IN" sz="2400" b="0" kern="1200" baseline="0" dirty="0" err="1" smtClean="0">
                          <a:solidFill>
                            <a:schemeClr val="dk1"/>
                          </a:solidFill>
                          <a:latin typeface="Times New Roman" pitchFamily="18" charset="0"/>
                          <a:ea typeface="+mn-ea"/>
                          <a:cs typeface="Times New Roman" pitchFamily="18" charset="0"/>
                        </a:rPr>
                        <a:t>Hossain</a:t>
                      </a:r>
                      <a:r>
                        <a:rPr lang="en-IN" sz="2400" b="0" kern="1200" baseline="0" dirty="0" smtClean="0">
                          <a:solidFill>
                            <a:schemeClr val="dk1"/>
                          </a:solidFill>
                          <a:latin typeface="Times New Roman" pitchFamily="18" charset="0"/>
                          <a:ea typeface="+mn-ea"/>
                          <a:cs typeface="Times New Roman" pitchFamily="18" charset="0"/>
                        </a:rPr>
                        <a:t>, </a:t>
                      </a:r>
                      <a:r>
                        <a:rPr lang="en-IN" sz="2400" b="0" kern="1200" baseline="0" dirty="0" err="1" smtClean="0">
                          <a:solidFill>
                            <a:schemeClr val="dk1"/>
                          </a:solidFill>
                          <a:latin typeface="Times New Roman" pitchFamily="18" charset="0"/>
                          <a:ea typeface="+mn-ea"/>
                          <a:cs typeface="Times New Roman" pitchFamily="18" charset="0"/>
                        </a:rPr>
                        <a:t>Pradeep</a:t>
                      </a:r>
                      <a:r>
                        <a:rPr lang="en-IN" sz="2400" b="0" kern="1200" baseline="0" dirty="0" smtClean="0">
                          <a:solidFill>
                            <a:schemeClr val="dk1"/>
                          </a:solidFill>
                          <a:latin typeface="Times New Roman" pitchFamily="18" charset="0"/>
                          <a:ea typeface="+mn-ea"/>
                          <a:cs typeface="Times New Roman" pitchFamily="18" charset="0"/>
                        </a:rPr>
                        <a:t> K. </a:t>
                      </a:r>
                      <a:r>
                        <a:rPr lang="en-IN" sz="2400" b="0" kern="1200" baseline="0" dirty="0" err="1" smtClean="0">
                          <a:solidFill>
                            <a:schemeClr val="dk1"/>
                          </a:solidFill>
                          <a:latin typeface="Times New Roman" pitchFamily="18" charset="0"/>
                          <a:ea typeface="+mn-ea"/>
                          <a:cs typeface="Times New Roman" pitchFamily="18" charset="0"/>
                        </a:rPr>
                        <a:t>Atrey</a:t>
                      </a:r>
                      <a:r>
                        <a:rPr lang="en-IN" sz="2400" b="0" kern="1200" baseline="0" dirty="0" smtClean="0">
                          <a:solidFill>
                            <a:schemeClr val="dk1"/>
                          </a:solidFill>
                          <a:latin typeface="Times New Roman" pitchFamily="18" charset="0"/>
                          <a:ea typeface="+mn-ea"/>
                          <a:cs typeface="Times New Roman" pitchFamily="18" charset="0"/>
                        </a:rPr>
                        <a:t> and </a:t>
                      </a:r>
                      <a:r>
                        <a:rPr lang="en-IN" sz="2400" b="0" kern="1200" baseline="0" dirty="0" err="1" smtClean="0">
                          <a:solidFill>
                            <a:schemeClr val="dk1"/>
                          </a:solidFill>
                          <a:latin typeface="Times New Roman" pitchFamily="18" charset="0"/>
                          <a:ea typeface="+mn-ea"/>
                          <a:cs typeface="Times New Roman" pitchFamily="18" charset="0"/>
                        </a:rPr>
                        <a:t>Abdulmotaleb</a:t>
                      </a:r>
                      <a:r>
                        <a:rPr lang="en-IN" sz="2400" b="0" kern="1200" baseline="0" dirty="0" smtClean="0">
                          <a:solidFill>
                            <a:schemeClr val="dk1"/>
                          </a:solidFill>
                          <a:latin typeface="Times New Roman" pitchFamily="18" charset="0"/>
                          <a:ea typeface="+mn-ea"/>
                          <a:cs typeface="Times New Roman" pitchFamily="18" charset="0"/>
                        </a:rPr>
                        <a:t> El </a:t>
                      </a:r>
                      <a:r>
                        <a:rPr lang="en-IN" sz="2400" b="0" kern="1200" baseline="0" dirty="0" err="1" smtClean="0">
                          <a:solidFill>
                            <a:schemeClr val="dk1"/>
                          </a:solidFill>
                          <a:latin typeface="Times New Roman" pitchFamily="18" charset="0"/>
                          <a:ea typeface="+mn-ea"/>
                          <a:cs typeface="Times New Roman" pitchFamily="18" charset="0"/>
                        </a:rPr>
                        <a:t>Saddik</a:t>
                      </a:r>
                      <a:endParaRPr lang="en-IN" sz="2400" b="0" dirty="0">
                        <a:latin typeface="Times New Roman" pitchFamily="18" charset="0"/>
                        <a:cs typeface="Times New Roman" pitchFamily="18" charset="0"/>
                      </a:endParaRPr>
                    </a:p>
                  </a:txBody>
                  <a:tcPr/>
                </a:tc>
                <a:tc>
                  <a:txBody>
                    <a:bodyPr/>
                    <a:lstStyle/>
                    <a:p>
                      <a:pPr lvl="0"/>
                      <a:r>
                        <a:rPr lang="en-IN" sz="2400" b="0" kern="1200" dirty="0" smtClean="0">
                          <a:solidFill>
                            <a:schemeClr val="dk1"/>
                          </a:solidFill>
                          <a:latin typeface="Times New Roman" pitchFamily="18" charset="0"/>
                          <a:ea typeface="+mn-ea"/>
                          <a:cs typeface="Times New Roman" pitchFamily="18" charset="0"/>
                        </a:rPr>
                        <a:t>Smart mirror for ambient home environment.</a:t>
                      </a:r>
                      <a:endParaRPr lang="en-IN" sz="2400" b="0" kern="1200" dirty="0">
                        <a:solidFill>
                          <a:schemeClr val="dk1"/>
                        </a:solidFill>
                        <a:latin typeface="Times New Roman" pitchFamily="18" charset="0"/>
                        <a:ea typeface="+mn-ea"/>
                        <a:cs typeface="Times New Roman" pitchFamily="18" charset="0"/>
                      </a:endParaRPr>
                    </a:p>
                  </a:txBody>
                  <a:tcPr/>
                </a:tc>
                <a:tc>
                  <a:txBody>
                    <a:bodyPr/>
                    <a:lstStyle/>
                    <a:p>
                      <a:r>
                        <a:rPr lang="en-IN" sz="2400" b="0" dirty="0">
                          <a:latin typeface="Times New Roman" pitchFamily="18" charset="0"/>
                          <a:cs typeface="Times New Roman" pitchFamily="18" charset="0"/>
                        </a:rPr>
                        <a:t>2013</a:t>
                      </a:r>
                    </a:p>
                  </a:txBody>
                  <a:tcPr/>
                </a:tc>
                <a:tc>
                  <a:txBody>
                    <a:bodyPr/>
                    <a:lstStyle/>
                    <a:p>
                      <a:r>
                        <a:rPr lang="en-IN" sz="2400" b="0" kern="1200" baseline="0" dirty="0" smtClean="0">
                          <a:solidFill>
                            <a:schemeClr val="dk1"/>
                          </a:solidFill>
                          <a:latin typeface="Times New Roman" pitchFamily="18" charset="0"/>
                          <a:ea typeface="+mn-ea"/>
                          <a:cs typeface="Times New Roman" pitchFamily="18" charset="0"/>
                        </a:rPr>
                        <a:t>This paper describes the design and development of a futuristic</a:t>
                      </a:r>
                    </a:p>
                    <a:p>
                      <a:r>
                        <a:rPr lang="en-IN" sz="2400" b="0" kern="1200" baseline="0" dirty="0" smtClean="0">
                          <a:solidFill>
                            <a:schemeClr val="dk1"/>
                          </a:solidFill>
                          <a:latin typeface="Times New Roman" pitchFamily="18" charset="0"/>
                          <a:ea typeface="+mn-ea"/>
                          <a:cs typeface="Times New Roman" pitchFamily="18" charset="0"/>
                        </a:rPr>
                        <a:t>smart mirror that represents an unobtrusive interface</a:t>
                      </a:r>
                    </a:p>
                    <a:p>
                      <a:r>
                        <a:rPr lang="en-IN" sz="2400" b="0" kern="1200" baseline="0" dirty="0" smtClean="0">
                          <a:solidFill>
                            <a:schemeClr val="dk1"/>
                          </a:solidFill>
                          <a:latin typeface="Times New Roman" pitchFamily="18" charset="0"/>
                          <a:ea typeface="+mn-ea"/>
                          <a:cs typeface="Times New Roman" pitchFamily="18" charset="0"/>
                        </a:rPr>
                        <a:t>for the ambient home environment.</a:t>
                      </a:r>
                      <a:endParaRPr lang="en-IN" sz="2400" b="0" dirty="0">
                        <a:latin typeface="Times New Roman" pitchFamily="18" charset="0"/>
                        <a:cs typeface="Times New Roman" pitchFamily="18" charset="0"/>
                      </a:endParaRPr>
                    </a:p>
                  </a:txBody>
                  <a:tcPr/>
                </a:tc>
                <a:extLst>
                  <a:ext uri="{0D108BD9-81ED-4DB2-BD59-A6C34878D82A}">
                    <a16:rowId xmlns="" xmlns:a16="http://schemas.microsoft.com/office/drawing/2014/main" val="1400292175"/>
                  </a:ext>
                </a:extLst>
              </a:tr>
            </a:tbl>
          </a:graphicData>
        </a:graphic>
      </p:graphicFrame>
      <p:pic>
        <p:nvPicPr>
          <p:cNvPr id="5" name="Picture 2" descr="C:\Users\Balachandra\Desktop\images.png"/>
          <p:cNvPicPr>
            <a:picLocks noChangeAspect="1" noChangeArrowheads="1"/>
          </p:cNvPicPr>
          <p:nvPr/>
        </p:nvPicPr>
        <p:blipFill>
          <a:blip r:embed="rId2"/>
          <a:srcRect/>
          <a:stretch>
            <a:fillRect/>
          </a:stretch>
        </p:blipFill>
        <p:spPr bwMode="auto">
          <a:xfrm>
            <a:off x="1" y="0"/>
            <a:ext cx="666206" cy="666206"/>
          </a:xfrm>
          <a:prstGeom prst="rect">
            <a:avLst/>
          </a:prstGeom>
          <a:noFill/>
        </p:spPr>
      </p:pic>
    </p:spTree>
    <p:extLst>
      <p:ext uri="{BB962C8B-B14F-4D97-AF65-F5344CB8AC3E}">
        <p14:creationId xmlns="" xmlns:p14="http://schemas.microsoft.com/office/powerpoint/2010/main" val="2101169628"/>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1306</TotalTime>
  <Words>1123</Words>
  <Application>Microsoft Office PowerPoint</Application>
  <PresentationFormat>Custom</PresentationFormat>
  <Paragraphs>130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CITY ENGINEERING COLLEGE DEPARTMENT OF COMPUTER SCIENCE AND ENGINEERING </vt:lpstr>
      <vt:lpstr>CONTENTS</vt:lpstr>
      <vt:lpstr>INTRODUCTION</vt:lpstr>
      <vt:lpstr>INTRODUCTION(cont..)</vt:lpstr>
      <vt:lpstr>INTRODUCTION(cont..)</vt:lpstr>
      <vt:lpstr>LITERATURE SURVEY</vt:lpstr>
      <vt:lpstr>LITERATURE SURVEY</vt:lpstr>
      <vt:lpstr>LITERATURE SURVEY</vt:lpstr>
      <vt:lpstr>LITERATURE SURVEY</vt:lpstr>
      <vt:lpstr>PROBLEM STATEMENT </vt:lpstr>
      <vt:lpstr>PROBLEM STATEMENT(cont..) ..... </vt:lpstr>
      <vt:lpstr> PROBLEM STATEMENT(cont..)                     </vt:lpstr>
      <vt:lpstr>METHODOLOGY</vt:lpstr>
      <vt:lpstr>METHODOLOGY(cont..)</vt:lpstr>
      <vt:lpstr>METHODOLOGY(cont..)</vt:lpstr>
      <vt:lpstr>RESULTS AND DISCUSSIONS </vt:lpstr>
      <vt:lpstr>RESULTS AND DISCUSSIONS(cont..)</vt:lpstr>
      <vt:lpstr>RESULTS AND DISCUSSIONS(cont..)</vt:lpstr>
      <vt:lpstr>RESULTS AND DISCUSSIONS(cont..) </vt:lpstr>
      <vt:lpstr>RESULTS AND DISCUSSIONS(cont..) </vt:lpstr>
      <vt:lpstr>CONCLUSION AND OUTLOOK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ENGINEERING COLLEGE</dc:title>
  <dc:creator>Manish</dc:creator>
  <cp:lastModifiedBy>Balachandra</cp:lastModifiedBy>
  <cp:revision>175</cp:revision>
  <dcterms:created xsi:type="dcterms:W3CDTF">2017-02-16T11:52:21Z</dcterms:created>
  <dcterms:modified xsi:type="dcterms:W3CDTF">2017-04-07T01:44:41Z</dcterms:modified>
</cp:coreProperties>
</file>