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5" r:id="rId9"/>
    <p:sldId id="266" r:id="rId10"/>
    <p:sldId id="267" r:id="rId11"/>
    <p:sldId id="268" r:id="rId12"/>
    <p:sldId id="263" r:id="rId13"/>
    <p:sldId id="264" r:id="rId14"/>
    <p:sldId id="278" r:id="rId15"/>
    <p:sldId id="269" r:id="rId16"/>
    <p:sldId id="270" r:id="rId17"/>
    <p:sldId id="280" r:id="rId18"/>
    <p:sldId id="275" r:id="rId19"/>
    <p:sldId id="279" r:id="rId20"/>
    <p:sldId id="282" r:id="rId21"/>
    <p:sldId id="283" r:id="rId22"/>
    <p:sldId id="284" r:id="rId23"/>
    <p:sldId id="287" r:id="rId24"/>
    <p:sldId id="274" r:id="rId25"/>
    <p:sldId id="285" r:id="rId26"/>
    <p:sldId id="286" r:id="rId27"/>
    <p:sldId id="288" r:id="rId28"/>
    <p:sldId id="289" r:id="rId29"/>
    <p:sldId id="272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 V REDDY" initials="VVR" lastIdx="1" clrIdx="0">
    <p:extLst>
      <p:ext uri="{19B8F6BF-5375-455C-9EA6-DF929625EA0E}">
        <p15:presenceInfo xmlns:p15="http://schemas.microsoft.com/office/powerpoint/2012/main" userId="7734e3b9db296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A22"/>
    <a:srgbClr val="E0A7EB"/>
    <a:srgbClr val="BAE3F0"/>
    <a:srgbClr val="E8F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60"/>
  </p:normalViewPr>
  <p:slideViewPr>
    <p:cSldViewPr snapToGrid="0">
      <p:cViewPr>
        <p:scale>
          <a:sx n="50" d="100"/>
          <a:sy n="50" d="100"/>
        </p:scale>
        <p:origin x="54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D3DE-03F2-43F5-A4D4-678E9CD7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7DF4-C05D-45A3-9F24-E63CC29C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865B-1934-494B-ADCE-5568004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62AA-64FE-46D4-A940-D6D65493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D77E-A663-4256-B46D-E75E111B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B505-7191-4224-8A2E-423826B3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51E11-F409-4002-BA08-FE18261E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30C5-F3D5-4CD9-9F38-9B08CEE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13D1-1E5F-4307-B2A8-E744B22C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D59C-B19B-4EF1-AFA0-710C1248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EA997-F38E-40D6-A183-5092BA679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569C-7246-4845-AE74-093781A0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69BC-7001-473D-9904-2393021D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F66A-EFE9-41E9-9C00-E47115C3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7FA6-2C2E-4CCA-A928-5FC47681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50E5-9C42-44C6-9214-B8EFB689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E944-5E3A-42EA-BAA7-B75B08D6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A1F0-4A75-4B1F-8DBE-67B9D7A9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5F8F-4A7F-46C2-A189-B007DD4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B400-FA37-4FF5-9343-DED978AE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4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425-DAED-4004-84A9-738DACBA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E9D7-FEAA-4956-8ED2-9326981F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195D-2443-4E2A-AB21-F104676D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66D5-62B0-4444-B1D4-580727AA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0DF4-EF0F-4AF2-93B2-0E19309B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B761-AECD-4550-8020-CEB4085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96E-C395-43B8-8A9D-5E91032A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2496-E01A-4F3B-ADC7-B82CCF75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EF05-6512-4B56-BF22-486F06BF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4748-6083-4574-BA53-822D53F3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DB8D7-DD45-4564-A4CE-C15EE187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5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2262-523C-4004-9DA7-7F696ED2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AC01-6D74-4448-AFCB-F1C32249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715D-8B79-4AFF-9E36-3C702D2B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4459F-8A1F-4111-B550-1AA76D4D5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375A7-8239-4E6A-A2FD-53C3A21A1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836B9-E0C4-41CE-88B1-39DB7F8E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E76B6-8A7E-4887-B3D6-80BD816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1C962-7FB6-4544-8D34-861DA20F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BC19-B3C0-4327-8604-55EF3750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C6021-D6AC-4F86-A39B-37B98AB7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315BF-B69D-4E62-8CDD-543E746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104A-F9DC-44CC-BE58-511CFB45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9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E3B67-F777-40A0-9D82-591BCDF1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5E0C9-3F88-49BF-97D0-7DE05103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97C6-9DC7-4180-B8EC-584A9DD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9FE8-F93B-4B7B-9543-A7F1F56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0BDA-6424-442C-B3A7-CA12B524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71468-5466-48D8-97A8-899F4C11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F208-7F8C-401C-B0D4-49B37D5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0FEA-D825-49A6-9A09-6936FAA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3331-61A5-430C-B331-C0010C4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3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70DA-5CC7-4B25-8549-5887B0AC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F17C-7FB2-4FB9-B55D-A12D9196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89300-F1C7-47CE-BC92-4EB79EFC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7F76-9821-441A-ADD1-8EEBF83C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30AE6-FF75-42F6-84C5-114B1C9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3EFB-6F02-42EC-9B92-4F27883E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E7B1-124F-4B9B-9A46-33DE88B6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C1B27-C046-47DF-A45C-100ED0E98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C3CA-1CF6-4457-9CE0-98F4D1E9A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DB49-DCFC-469F-AF12-30BC1610DEC0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E85C-87E7-4709-983F-FBA60C0D6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C4D4-523F-4D23-94EE-8F2CE5CE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712D-2111-4692-8470-AABC947BF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-35252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>
            <a:off x="-3655724" y="-660659"/>
            <a:ext cx="8790039" cy="8525393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>
            <a:off x="-3327644" y="-394413"/>
            <a:ext cx="8133878" cy="7808752"/>
            <a:chOff x="-3556002" y="-477837"/>
            <a:chExt cx="8133878" cy="78087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3094620" y="3897642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-588540" y="-477837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588540" y="6961583"/>
              <a:ext cx="2258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331372" y="3319741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>
              <a:off x="-2199904" y="834114"/>
              <a:ext cx="5481354" cy="5481354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4E2865-358F-40E5-BAAC-D7E34FCCF94A}"/>
              </a:ext>
            </a:extLst>
          </p:cNvPr>
          <p:cNvSpPr txBox="1"/>
          <p:nvPr/>
        </p:nvSpPr>
        <p:spPr>
          <a:xfrm>
            <a:off x="6429225" y="2828394"/>
            <a:ext cx="465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Simple voting management system</a:t>
            </a:r>
            <a:endParaRPr lang="en-IN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6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432619" y="1165805"/>
            <a:ext cx="537348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Why Voting Systems Matter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48640" indent="-41148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defRPr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FOUNDATION OF DEMOCRACY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48640" indent="-41148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defRPr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ENSURES FAIR REPRESENTATION</a:t>
            </a:r>
          </a:p>
          <a:p>
            <a:pPr marL="548640" indent="-411480">
              <a:spcBef>
                <a:spcPct val="20000"/>
              </a:spcBef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defRPr/>
            </a:pPr>
            <a:r>
              <a:rPr lang="en-IN" sz="3600" dirty="0">
                <a:solidFill>
                  <a:schemeClr val="bg1"/>
                </a:solidFill>
                <a:latin typeface="Agency FB" panose="020B0503020202020204" pitchFamily="34" charset="0"/>
              </a:rPr>
              <a:t>BUILDS TRUST IN OUTCOMES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6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452284" y="1122363"/>
            <a:ext cx="537348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Components of a Simple Voting System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Register candidates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Vote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Show results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Show voter and candidate info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0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 rot="16200000">
            <a:off x="-3837749" y="-988873"/>
            <a:ext cx="8868697" cy="8868697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>
            <a:off x="-3393696" y="-207497"/>
            <a:ext cx="7787448" cy="7576409"/>
            <a:chOff x="-3393696" y="-207497"/>
            <a:chExt cx="7787448" cy="75764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2910496" y="3355584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394687" y="-207497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532714" y="6661026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Project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169066" y="3091533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 rot="2872223">
              <a:off x="-2199904" y="834114"/>
              <a:ext cx="5481354" cy="5481354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5000" sy="10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7161053" y="296387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9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 rot="10800000">
            <a:off x="-3775587" y="-832311"/>
            <a:ext cx="8868697" cy="8868697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>
            <a:off x="-3275709" y="78595"/>
            <a:ext cx="7868939" cy="7317009"/>
            <a:chOff x="-3393696" y="-61783"/>
            <a:chExt cx="7868939" cy="7212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2991987" y="3445332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Project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-588541" y="-61783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655967" y="6453037"/>
              <a:ext cx="2258625" cy="69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Refences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169066" y="2609935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 rot="8066274">
              <a:off x="-1966959" y="1010900"/>
              <a:ext cx="5012979" cy="4987980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5000" sy="10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7161053" y="296387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47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815094" y="2499407"/>
            <a:ext cx="2075543" cy="27583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855360" y="615621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01.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4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432619" y="1184726"/>
            <a:ext cx="5373480" cy="58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Agency FB" panose="020B0503020202020204" pitchFamily="34" charset="0"/>
              </a:rPr>
              <a:t>Objectives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Develop a command-line-based voting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Use Array for managing candidate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Use Linked List for storing voter details.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Practice file handling for data persistence.</a:t>
            </a:r>
          </a:p>
          <a:p>
            <a:pPr marL="13716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12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722520" y="1571350"/>
            <a:ext cx="5373480" cy="508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Scope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CLI-based interface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No GUI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Local execution only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42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815094" y="2499407"/>
            <a:ext cx="2075543" cy="27583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855360" y="615621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01.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6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3548360" y="2440976"/>
            <a:ext cx="2075543" cy="2758393"/>
          </a:xfrm>
          <a:prstGeom prst="roundRect">
            <a:avLst/>
          </a:prstGeom>
          <a:solidFill>
            <a:srgbClr val="E0A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881027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02.</a:t>
            </a:r>
          </a:p>
          <a:p>
            <a:endParaRPr lang="en-US" sz="4800" b="1" dirty="0">
              <a:latin typeface="Agency FB" panose="020B0503020202020204" pitchFamily="34" charset="0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99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973394" y="1734542"/>
            <a:ext cx="53734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Technologies Used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Programming Language: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Platform: Online C 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Data Structures: Array, 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File Handling for storing data securely.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79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 rot="16200000">
            <a:off x="-3775587" y="-832311"/>
            <a:ext cx="8868697" cy="8868697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>
            <a:off x="-3393696" y="-477837"/>
            <a:ext cx="7868939" cy="7878992"/>
            <a:chOff x="-3393696" y="-477837"/>
            <a:chExt cx="7868939" cy="7878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2991987" y="3445332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394687" y="-477837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588540" y="6693269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169066" y="3091533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 rot="2872223">
              <a:off x="-2199904" y="834114"/>
              <a:ext cx="5481354" cy="5481354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5000" sy="10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7161053" y="296387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16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725323" y="1301358"/>
            <a:ext cx="5373480" cy="611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System Design – Modules</a:t>
            </a:r>
          </a:p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Candidate Management: Add, display, and search candidates using an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Voter Management: Record voter details using linked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Voting: Vote casting with 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Result Display: Show vote counts and declare winner.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70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3" y="1805494"/>
            <a:ext cx="44394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Array – Candidate List</a:t>
            </a:r>
          </a:p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Candidates stored in a structure array.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Each element includes: Candidate ID, Name, Party, Vote Count.</a:t>
            </a:r>
          </a:p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Ensures quick access and update</a:t>
            </a:r>
            <a:r>
              <a:rPr lang="en-US" dirty="0"/>
              <a:t>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973394" y="1734542"/>
            <a:ext cx="53734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CEA201-7217-4E23-8273-0BDBF8CE50EA}"/>
              </a:ext>
            </a:extLst>
          </p:cNvPr>
          <p:cNvSpPr txBox="1">
            <a:spLocks/>
          </p:cNvSpPr>
          <p:nvPr/>
        </p:nvSpPr>
        <p:spPr>
          <a:xfrm>
            <a:off x="0" y="9048750"/>
            <a:ext cx="8229600" cy="72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Candidates stored in a structure array.</a:t>
            </a:r>
          </a:p>
          <a:p>
            <a:r>
              <a:rPr lang="en-US" dirty="0">
                <a:solidFill>
                  <a:schemeClr val="bg1"/>
                </a:solidFill>
              </a:rPr>
              <a:t>Each element includes: Candidate ID, Name, Party, Vote Count.</a:t>
            </a:r>
          </a:p>
          <a:p>
            <a:r>
              <a:rPr lang="en-US" dirty="0">
                <a:solidFill>
                  <a:schemeClr val="bg1"/>
                </a:solidFill>
              </a:rPr>
              <a:t>Ensures quick access and update.</a:t>
            </a:r>
          </a:p>
        </p:txBody>
      </p:sp>
    </p:spTree>
    <p:extLst>
      <p:ext uri="{BB962C8B-B14F-4D97-AF65-F5344CB8AC3E}">
        <p14:creationId xmlns:p14="http://schemas.microsoft.com/office/powerpoint/2010/main" val="1595671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642710" y="1532952"/>
            <a:ext cx="5373480" cy="556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Linked List – Voter Details</a:t>
            </a:r>
          </a:p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Each node represents a voter: Name, Voter ID, Candidate Voted.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Linked to the candidate they voted for.</a:t>
            </a: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Prevents double voting and enables vote traceability.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9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3548360" y="2440976"/>
            <a:ext cx="2075543" cy="2758393"/>
          </a:xfrm>
          <a:prstGeom prst="roundRect">
            <a:avLst/>
          </a:prstGeom>
          <a:solidFill>
            <a:srgbClr val="E0A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881027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02.</a:t>
            </a:r>
          </a:p>
          <a:p>
            <a:endParaRPr lang="en-US" sz="4800" b="1" dirty="0">
              <a:latin typeface="Agency FB" panose="020B0503020202020204" pitchFamily="34" charset="0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44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6309321" y="2410198"/>
            <a:ext cx="2075543" cy="2758393"/>
          </a:xfrm>
          <a:prstGeom prst="roundRect">
            <a:avLst/>
          </a:prstGeom>
          <a:solidFill>
            <a:srgbClr val="BAE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966553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39949" y="2506205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03.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40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19861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D55E4-61E0-4787-9128-06854CB90BED}"/>
              </a:ext>
            </a:extLst>
          </p:cNvPr>
          <p:cNvSpPr txBox="1"/>
          <p:nvPr/>
        </p:nvSpPr>
        <p:spPr>
          <a:xfrm>
            <a:off x="1143113" y="1453908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Code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FFBE34-3785-4357-92CC-409A7C8F0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54051"/>
              </p:ext>
            </p:extLst>
          </p:nvPr>
        </p:nvGraphicFramePr>
        <p:xfrm>
          <a:off x="839590" y="2692132"/>
          <a:ext cx="4226546" cy="157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ckager Shell Object" showAsIcon="1" r:id="rId4" imgW="1381300" imgH="514326" progId="Package">
                  <p:embed/>
                </p:oleObj>
              </mc:Choice>
              <mc:Fallback>
                <p:oleObj name="Packager Shell Object" showAsIcon="1" r:id="rId4" imgW="138130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590" y="2692132"/>
                        <a:ext cx="4226546" cy="157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25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774755" y="652541"/>
            <a:ext cx="53734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Agency FB" panose="020B0503020202020204" pitchFamily="34" charset="0"/>
              </a:rPr>
              <a:t>Output</a:t>
            </a:r>
          </a:p>
          <a:p>
            <a:pPr marL="137160"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tabLst/>
              <a:defRPr/>
            </a:pPr>
            <a:endParaRPr lang="en-US" sz="4000" dirty="0">
              <a:solidFill>
                <a:prstClr val="white"/>
              </a:solidFill>
              <a:latin typeface="Agency FB" panose="020B0503020202020204" pitchFamily="34" charset="0"/>
            </a:endParaRPr>
          </a:p>
          <a:p>
            <a:pPr marL="137160"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Agency FB" panose="020B0503020202020204" pitchFamily="34" charset="0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35C9D-C4BD-44BE-954C-0D0354CCE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3" y="1756062"/>
            <a:ext cx="7144155" cy="44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4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19861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D55E4-61E0-4787-9128-06854CB90BED}"/>
              </a:ext>
            </a:extLst>
          </p:cNvPr>
          <p:cNvSpPr txBox="1"/>
          <p:nvPr/>
        </p:nvSpPr>
        <p:spPr>
          <a:xfrm>
            <a:off x="1937639" y="778360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Output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236D6-C04A-4EDB-B107-FD01068F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2" y="1718226"/>
            <a:ext cx="7593652" cy="42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6309321" y="2410198"/>
            <a:ext cx="2075543" cy="2758393"/>
          </a:xfrm>
          <a:prstGeom prst="roundRect">
            <a:avLst/>
          </a:prstGeom>
          <a:solidFill>
            <a:srgbClr val="BAE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966553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39949" y="2506205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03.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1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9202057" y="2499407"/>
            <a:ext cx="2075543" cy="2758393"/>
          </a:xfrm>
          <a:prstGeom prst="roundRect">
            <a:avLst/>
          </a:prstGeom>
          <a:solidFill>
            <a:srgbClr val="E8F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1004257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570578" y="2573678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332685" y="2654283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04.</a:t>
            </a:r>
          </a:p>
          <a:p>
            <a:endParaRPr lang="en-US" sz="4000" b="1" dirty="0">
              <a:latin typeface="Agency FB" panose="020B0503020202020204" pitchFamily="34" charset="0"/>
            </a:endParaRPr>
          </a:p>
          <a:p>
            <a:endParaRPr lang="en-US" sz="4000" b="1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4311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4857027" y="1752062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CCB35-1DBF-4DED-9441-C896FDB26618}"/>
              </a:ext>
            </a:extLst>
          </p:cNvPr>
          <p:cNvSpPr txBox="1"/>
          <p:nvPr/>
        </p:nvSpPr>
        <p:spPr>
          <a:xfrm>
            <a:off x="5596553" y="2996269"/>
            <a:ext cx="229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95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868076" y="1446909"/>
            <a:ext cx="537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  <a:p>
            <a:pPr algn="ctr"/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We successfully built a basic voting system using C. This project reinforces the importance and application of arrays and linked lists. Future upgrades include GUI, duplicate vote checks, file storage, and result analytics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63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9202057" y="2499407"/>
            <a:ext cx="2075543" cy="2758393"/>
          </a:xfrm>
          <a:prstGeom prst="roundRect">
            <a:avLst/>
          </a:prstGeom>
          <a:solidFill>
            <a:srgbClr val="E8F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1078509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570578" y="2573678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332685" y="2654283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04.</a:t>
            </a:r>
          </a:p>
          <a:p>
            <a:endParaRPr lang="en-US" sz="4000" b="1" dirty="0">
              <a:latin typeface="Agency FB" panose="020B0503020202020204" pitchFamily="34" charset="0"/>
            </a:endParaRPr>
          </a:p>
          <a:p>
            <a:endParaRPr lang="en-US" sz="4000" b="1" dirty="0">
              <a:latin typeface="Agency FB" panose="020B0503020202020204" pitchFamily="34" charset="0"/>
            </a:endParaRPr>
          </a:p>
          <a:p>
            <a:r>
              <a:rPr lang="en-US" sz="3200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0441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  <a:lumMod val="8100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 rot="10800000">
            <a:off x="-3775587" y="-832311"/>
            <a:ext cx="8868697" cy="8868697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>
            <a:off x="-3275709" y="78595"/>
            <a:ext cx="7868939" cy="7317009"/>
            <a:chOff x="-3393696" y="-61783"/>
            <a:chExt cx="7868939" cy="7212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2991987" y="3445332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Project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-588541" y="-61783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655967" y="6453037"/>
              <a:ext cx="2258625" cy="69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Refences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169066" y="2609935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 rot="8066274">
              <a:off x="-1966959" y="1010900"/>
              <a:ext cx="5012979" cy="4987980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5000" sy="10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7161053" y="296387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4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lumMod val="75000"/>
                  <a:alpha val="0"/>
                </a:schemeClr>
              </a:gs>
              <a:gs pos="77000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8" name="Flowchart: Summing Junction 7">
            <a:extLst>
              <a:ext uri="{FF2B5EF4-FFF2-40B4-BE49-F238E27FC236}">
                <a16:creationId xmlns:a16="http://schemas.microsoft.com/office/drawing/2014/main" id="{8CC99A6A-5098-414C-B0F3-CC7BDA0F7E25}"/>
              </a:ext>
            </a:extLst>
          </p:cNvPr>
          <p:cNvSpPr/>
          <p:nvPr/>
        </p:nvSpPr>
        <p:spPr>
          <a:xfrm rot="5400000">
            <a:off x="-3775587" y="-832311"/>
            <a:ext cx="8868697" cy="8868697"/>
          </a:xfrm>
          <a:prstGeom prst="flowChartSummingJunction">
            <a:avLst/>
          </a:prstGeom>
          <a:ln>
            <a:solidFill>
              <a:schemeClr val="bg1"/>
            </a:solidFill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75947-AE6F-4356-9882-E88114B3DA8F}"/>
              </a:ext>
            </a:extLst>
          </p:cNvPr>
          <p:cNvGrpSpPr/>
          <p:nvPr/>
        </p:nvGrpSpPr>
        <p:grpSpPr>
          <a:xfrm rot="16200000">
            <a:off x="-3275709" y="78595"/>
            <a:ext cx="7868939" cy="7317008"/>
            <a:chOff x="-3393696" y="-61783"/>
            <a:chExt cx="7868939" cy="72126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FCA39-007B-4925-BCED-6D22BA7F7AC2}"/>
                </a:ext>
              </a:extLst>
            </p:cNvPr>
            <p:cNvSpPr txBox="1"/>
            <p:nvPr/>
          </p:nvSpPr>
          <p:spPr>
            <a:xfrm rot="5400000">
              <a:off x="2991987" y="3445332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Project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74E075-C919-46CA-960F-6055D06DB24F}"/>
                </a:ext>
              </a:extLst>
            </p:cNvPr>
            <p:cNvSpPr txBox="1"/>
            <p:nvPr/>
          </p:nvSpPr>
          <p:spPr>
            <a:xfrm>
              <a:off x="-588541" y="-61783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A9401D-67B7-467F-BBA7-F423A474F4B6}"/>
                </a:ext>
              </a:extLst>
            </p:cNvPr>
            <p:cNvSpPr txBox="1"/>
            <p:nvPr/>
          </p:nvSpPr>
          <p:spPr>
            <a:xfrm rot="10800000">
              <a:off x="-655967" y="6453036"/>
              <a:ext cx="2258625" cy="69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5C4A19-6253-485C-B9BC-7AFC7B90EEC1}"/>
                </a:ext>
              </a:extLst>
            </p:cNvPr>
            <p:cNvSpPr txBox="1"/>
            <p:nvPr/>
          </p:nvSpPr>
          <p:spPr>
            <a:xfrm rot="16200000">
              <a:off x="-4169066" y="2609935"/>
              <a:ext cx="22586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Title</a:t>
              </a:r>
              <a:endParaRPr lang="en-IN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 useBgFill="1"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67CBA6A-93FB-4C68-8D69-35D5CACDAC14}"/>
                </a:ext>
              </a:extLst>
            </p:cNvPr>
            <p:cNvSpPr/>
            <p:nvPr/>
          </p:nvSpPr>
          <p:spPr>
            <a:xfrm rot="13490271">
              <a:off x="-2003241" y="1046486"/>
              <a:ext cx="5085543" cy="4916808"/>
            </a:xfrm>
            <a:prstGeom prst="flowChartConnector">
              <a:avLst/>
            </a:prstGeom>
            <a:ln>
              <a:noFill/>
            </a:ln>
            <a:effectLst>
              <a:outerShdw blurRad="152400" dist="38100" sx="105000" sy="10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7161053" y="2963878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69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314632" y="321001"/>
            <a:ext cx="53734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References</a:t>
            </a:r>
          </a:p>
          <a:p>
            <a:pPr algn="ctr"/>
            <a:endParaRPr lang="en-IN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The C Programming Language by Dennis Ritchie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GeeksforGeeks.org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Lecture notes &amp; documentation</a:t>
            </a: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err="1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</a:rPr>
              <a:t>Gramarlly</a:t>
            </a:r>
            <a:endParaRPr lang="en-IN" sz="20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2000" dirty="0">
              <a:solidFill>
                <a:schemeClr val="bg1"/>
              </a:solidFill>
              <a:latin typeface="Agency FB" panose="020B0503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Links</a:t>
            </a:r>
          </a:p>
          <a:p>
            <a:pPr lvl="0" algn="ctr">
              <a:lnSpc>
                <a:spcPct val="150000"/>
              </a:lnSpc>
              <a:spcAft>
                <a:spcPts val="600"/>
              </a:spcAft>
              <a:tabLst>
                <a:tab pos="457200" algn="l"/>
              </a:tabLst>
            </a:pPr>
            <a:endParaRPr lang="en-IN" sz="1400" dirty="0">
              <a:solidFill>
                <a:schemeClr val="bg1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https://github.com/vkvr-2007/simple_voting_system</a:t>
            </a:r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86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4993088" y="-9494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7061657" y="-456902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8803241" y="3134015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722520" y="766667"/>
            <a:ext cx="537348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How Our Project Reflects Real-World Digital Voting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Uses linked list to ensure each voter is recorded uniquely.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Arrays help in quick access and result processing.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Simulates how a secure system prevents multiple voting.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File storage mimics a backend database for recordkeeping.</a:t>
            </a:r>
          </a:p>
          <a:p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If We Had More Time – Future Improvements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Authentication System: Add OTP or biometric login for voter verification.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GUI Implementation: Develop a web or mobile app for better user experience.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Database Integration: Use MySQL or MongoDB instead of file handling.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Blockchain Concept: Implement a transparent, tamper-proof voting ledger.</a:t>
            </a:r>
          </a:p>
          <a:p>
            <a:r>
              <a:rPr lang="en-US" sz="1600" dirty="0">
                <a:solidFill>
                  <a:schemeClr val="bg1"/>
                </a:solidFill>
                <a:latin typeface="Agency FB" panose="020B0503020202020204" pitchFamily="34" charset="0"/>
              </a:rPr>
              <a:t>Analytics Module: Real-time vote tracking, heatmaps, and participation trends.</a:t>
            </a:r>
          </a:p>
          <a:p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If any further queries please ask us</a:t>
            </a:r>
          </a:p>
          <a:p>
            <a:endParaRPr lang="en-US" sz="1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24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722520" y="1701117"/>
            <a:ext cx="5373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Conclusion 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Thank you for the entire faculty for giving us this 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opurtunity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to prove ourselves and enhance our skills not only in the aspect of coding but also in presentation skills.</a:t>
            </a: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3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815094" y="2499407"/>
            <a:ext cx="2075543" cy="27583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291224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3F7E-D3FC-4359-8E4A-C844E2912599}"/>
              </a:ext>
            </a:extLst>
          </p:cNvPr>
          <p:cNvSpPr txBox="1"/>
          <p:nvPr/>
        </p:nvSpPr>
        <p:spPr>
          <a:xfrm>
            <a:off x="914400" y="1355507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3548360" y="2440976"/>
            <a:ext cx="2075543" cy="2758393"/>
          </a:xfrm>
          <a:prstGeom prst="roundRect">
            <a:avLst/>
          </a:prstGeom>
          <a:solidFill>
            <a:srgbClr val="E0A7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8069942"/>
            <a:ext cx="9144000" cy="9869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291224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3F7E-D3FC-4359-8E4A-C844E2912599}"/>
              </a:ext>
            </a:extLst>
          </p:cNvPr>
          <p:cNvSpPr txBox="1"/>
          <p:nvPr/>
        </p:nvSpPr>
        <p:spPr>
          <a:xfrm>
            <a:off x="914400" y="1355507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81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6309321" y="2410198"/>
            <a:ext cx="2075543" cy="2758393"/>
          </a:xfrm>
          <a:prstGeom prst="roundRect">
            <a:avLst/>
          </a:prstGeom>
          <a:solidFill>
            <a:srgbClr val="BAE3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291224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3F7E-D3FC-4359-8E4A-C844E2912599}"/>
              </a:ext>
            </a:extLst>
          </p:cNvPr>
          <p:cNvSpPr txBox="1"/>
          <p:nvPr/>
        </p:nvSpPr>
        <p:spPr>
          <a:xfrm>
            <a:off x="914400" y="1355507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443577" y="257367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Lasya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43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8888A2-AE15-46CC-9E88-2437D7207873}"/>
              </a:ext>
            </a:extLst>
          </p:cNvPr>
          <p:cNvSpPr/>
          <p:nvPr/>
        </p:nvSpPr>
        <p:spPr>
          <a:xfrm>
            <a:off x="9202057" y="2499407"/>
            <a:ext cx="2075543" cy="2758393"/>
          </a:xfrm>
          <a:prstGeom prst="roundRect">
            <a:avLst/>
          </a:prstGeom>
          <a:solidFill>
            <a:srgbClr val="E8F0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 flipV="1">
            <a:off x="0" y="6857999"/>
            <a:ext cx="12192000" cy="297543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914400" y="291224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93F7E-D3FC-4359-8E4A-C844E2912599}"/>
              </a:ext>
            </a:extLst>
          </p:cNvPr>
          <p:cNvSpPr txBox="1"/>
          <p:nvPr/>
        </p:nvSpPr>
        <p:spPr>
          <a:xfrm>
            <a:off x="914400" y="1355507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1FB4-F821-4904-9678-F3A60F99CE43}"/>
              </a:ext>
            </a:extLst>
          </p:cNvPr>
          <p:cNvSpPr txBox="1"/>
          <p:nvPr/>
        </p:nvSpPr>
        <p:spPr>
          <a:xfrm>
            <a:off x="914400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01.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24kb1a05mk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AF061-C159-4BB6-9559-29348D37129C}"/>
              </a:ext>
            </a:extLst>
          </p:cNvPr>
          <p:cNvSpPr txBox="1"/>
          <p:nvPr/>
        </p:nvSpPr>
        <p:spPr>
          <a:xfrm>
            <a:off x="3759964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02.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Aishwarya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24kb1a05mr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1FAD-7FB7-47CB-8391-B251185E02EF}"/>
              </a:ext>
            </a:extLst>
          </p:cNvPr>
          <p:cNvSpPr txBox="1"/>
          <p:nvPr/>
        </p:nvSpPr>
        <p:spPr>
          <a:xfrm>
            <a:off x="6570578" y="2573678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03.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V. Kamal </a:t>
            </a:r>
            <a:r>
              <a:rPr lang="en-US" sz="2000" dirty="0" err="1">
                <a:latin typeface="Agency FB" panose="020B0503020202020204" pitchFamily="34" charset="0"/>
              </a:rPr>
              <a:t>Vaarshneya</a:t>
            </a:r>
            <a:r>
              <a:rPr lang="en-US" sz="2000" dirty="0">
                <a:latin typeface="Agency FB" panose="020B0503020202020204" pitchFamily="34" charset="0"/>
              </a:rPr>
              <a:t> Reddy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24kb1a05nu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73DE5-0FDA-42C6-98C3-EECA547AC7FD}"/>
              </a:ext>
            </a:extLst>
          </p:cNvPr>
          <p:cNvSpPr txBox="1"/>
          <p:nvPr/>
        </p:nvSpPr>
        <p:spPr>
          <a:xfrm>
            <a:off x="9416142" y="2604456"/>
            <a:ext cx="18142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04.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Y. Meghana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24kb1a05ph</a:t>
            </a:r>
            <a:endParaRPr lang="en-IN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50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879">
                <a:schemeClr val="bg1">
                  <a:alpha val="0"/>
                </a:schemeClr>
              </a:gs>
              <a:gs pos="88488">
                <a:schemeClr val="tx1">
                  <a:alpha val="7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961F9-8D3C-4967-86B3-2BBC2ED191C0}"/>
              </a:ext>
            </a:extLst>
          </p:cNvPr>
          <p:cNvSpPr txBox="1"/>
          <p:nvPr/>
        </p:nvSpPr>
        <p:spPr>
          <a:xfrm>
            <a:off x="4857027" y="1752062"/>
            <a:ext cx="41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  <a:endParaRPr lang="en-IN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CCB35-1DBF-4DED-9441-C896FDB26618}"/>
              </a:ext>
            </a:extLst>
          </p:cNvPr>
          <p:cNvSpPr txBox="1"/>
          <p:nvPr/>
        </p:nvSpPr>
        <p:spPr>
          <a:xfrm>
            <a:off x="5596553" y="2996269"/>
            <a:ext cx="229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Members</a:t>
            </a:r>
            <a:endParaRPr lang="en-IN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AF0EF-2587-4857-AB49-3A4CBD580324}"/>
              </a:ext>
            </a:extLst>
          </p:cNvPr>
          <p:cNvSpPr txBox="1"/>
          <p:nvPr/>
        </p:nvSpPr>
        <p:spPr>
          <a:xfrm>
            <a:off x="5653908" y="3573406"/>
            <a:ext cx="121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Project</a:t>
            </a:r>
            <a:endParaRPr lang="en-IN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6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043-9778-4BD9-A8A0-7D3BBD75A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899E-EAF6-4A81-82DE-C47330AEF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A856E-5452-4FAC-AD77-B82264DAE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E2BE5-928B-46CF-9363-D35400AB0D36}"/>
              </a:ext>
            </a:extLst>
          </p:cNvPr>
          <p:cNvSpPr txBox="1"/>
          <p:nvPr/>
        </p:nvSpPr>
        <p:spPr>
          <a:xfrm>
            <a:off x="973394" y="686571"/>
            <a:ext cx="4439416" cy="577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CD1BC-328A-409C-A856-D6C28DD1AC33}"/>
              </a:ext>
            </a:extLst>
          </p:cNvPr>
          <p:cNvSpPr/>
          <p:nvPr/>
        </p:nvSpPr>
        <p:spPr>
          <a:xfrm rot="19019088">
            <a:off x="5381075" y="-1359160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59C272-7A63-467C-90A9-A75DC57C0836}"/>
              </a:ext>
            </a:extLst>
          </p:cNvPr>
          <p:cNvSpPr/>
          <p:nvPr/>
        </p:nvSpPr>
        <p:spPr>
          <a:xfrm rot="19019088">
            <a:off x="5807658" y="690259"/>
            <a:ext cx="9174064" cy="3158527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5E52AC-D607-4EA1-9D26-97D9BE37F455}"/>
              </a:ext>
            </a:extLst>
          </p:cNvPr>
          <p:cNvSpPr/>
          <p:nvPr/>
        </p:nvSpPr>
        <p:spPr>
          <a:xfrm rot="19019088">
            <a:off x="9045972" y="2937774"/>
            <a:ext cx="7393263" cy="2013268"/>
          </a:xfrm>
          <a:custGeom>
            <a:avLst/>
            <a:gdLst>
              <a:gd name="connsiteX0" fmla="*/ 7121635 w 7393263"/>
              <a:gd name="connsiteY0" fmla="*/ 366309 h 2013268"/>
              <a:gd name="connsiteX1" fmla="*/ 7393263 w 7393263"/>
              <a:gd name="connsiteY1" fmla="*/ 1006634 h 2013268"/>
              <a:gd name="connsiteX2" fmla="*/ 6203837 w 7393263"/>
              <a:gd name="connsiteY2" fmla="*/ 2013268 h 2013268"/>
              <a:gd name="connsiteX3" fmla="*/ 1189425 w 7393263"/>
              <a:gd name="connsiteY3" fmla="*/ 2013268 h 2013268"/>
              <a:gd name="connsiteX4" fmla="*/ 0 w 7393263"/>
              <a:gd name="connsiteY4" fmla="*/ 1006634 h 2013268"/>
              <a:gd name="connsiteX5" fmla="*/ 1189425 w 7393263"/>
              <a:gd name="connsiteY5" fmla="*/ 0 h 2013268"/>
              <a:gd name="connsiteX6" fmla="*/ 6203837 w 7393263"/>
              <a:gd name="connsiteY6" fmla="*/ 0 h 2013268"/>
              <a:gd name="connsiteX7" fmla="*/ 7121635 w 7393263"/>
              <a:gd name="connsiteY7" fmla="*/ 366309 h 201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3263" h="2013268">
                <a:moveTo>
                  <a:pt x="7121635" y="366309"/>
                </a:moveTo>
                <a:cubicBezTo>
                  <a:pt x="7291322" y="540312"/>
                  <a:pt x="7393263" y="763394"/>
                  <a:pt x="7393263" y="1006634"/>
                </a:cubicBezTo>
                <a:cubicBezTo>
                  <a:pt x="7393263" y="1562613"/>
                  <a:pt x="6860674" y="2013268"/>
                  <a:pt x="6203837" y="2013268"/>
                </a:cubicBezTo>
                <a:lnTo>
                  <a:pt x="1189425" y="2013268"/>
                </a:lnTo>
                <a:cubicBezTo>
                  <a:pt x="532589" y="2013268"/>
                  <a:pt x="0" y="1562613"/>
                  <a:pt x="0" y="1006634"/>
                </a:cubicBezTo>
                <a:cubicBezTo>
                  <a:pt x="0" y="450655"/>
                  <a:pt x="532588" y="0"/>
                  <a:pt x="1189425" y="0"/>
                </a:cubicBezTo>
                <a:lnTo>
                  <a:pt x="6203837" y="0"/>
                </a:lnTo>
                <a:cubicBezTo>
                  <a:pt x="6573308" y="0"/>
                  <a:pt x="6903465" y="142590"/>
                  <a:pt x="7121635" y="366309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9CE915-5C59-4078-A111-4253F7945776}"/>
              </a:ext>
            </a:extLst>
          </p:cNvPr>
          <p:cNvSpPr txBox="1"/>
          <p:nvPr/>
        </p:nvSpPr>
        <p:spPr>
          <a:xfrm>
            <a:off x="487963" y="191835"/>
            <a:ext cx="5373480" cy="847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What is a Voting System?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A voting system is a method by which voters make a choice between options.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Used in: Governments, schools, organizations.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Voter Registration: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Each eligible voter is registered with a unique ID to ensure one-person-one-vote.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Authentication: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Before voting, the system verifies the voter's identity (e.g., ID check, login, token).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Vote Casting: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Voters select their preferred candidate/option via a simple interface (ballot form or button).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Vote Recording: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The vote is stored securely in a database or tallying system to prevent tampering.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Counting &amp; Result: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</a:rPr>
              <a:t>The system automatically counts votes and displays the results transparently.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white">
                  <a:shade val="95000"/>
                </a:prst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endParaRPr lang="en-US" sz="5400" dirty="0"/>
          </a:p>
          <a:p>
            <a:pPr algn="ctr"/>
            <a:endParaRPr lang="en-IN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49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1001</Words>
  <Application>Microsoft Office PowerPoint</Application>
  <PresentationFormat>Widescreen</PresentationFormat>
  <Paragraphs>476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Agency FB</vt:lpstr>
      <vt:lpstr>Arial</vt:lpstr>
      <vt:lpstr>Book Antiqua</vt:lpstr>
      <vt:lpstr>Calibri</vt:lpstr>
      <vt:lpstr>Calibri Light</vt:lpstr>
      <vt:lpstr>Symbol</vt:lpstr>
      <vt:lpstr>Times New Roman</vt:lpstr>
      <vt:lpstr>Wingdings 2</vt:lpstr>
      <vt:lpstr>Office Theme</vt:lpstr>
      <vt:lpstr>Package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 V REDDY</dc:creator>
  <cp:lastModifiedBy>V V REDDY</cp:lastModifiedBy>
  <cp:revision>25</cp:revision>
  <dcterms:created xsi:type="dcterms:W3CDTF">2025-05-04T19:29:44Z</dcterms:created>
  <dcterms:modified xsi:type="dcterms:W3CDTF">2025-05-05T05:57:52Z</dcterms:modified>
</cp:coreProperties>
</file>