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8" r:id="rId11"/>
    <p:sldId id="329" r:id="rId12"/>
    <p:sldId id="330" r:id="rId13"/>
    <p:sldId id="326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08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87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9BD690-3A40-400C-9F73-56F70C0BE27D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7EDD9A-C0B3-4A78-8FA5-9F3474998E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EDD9A-C0B3-4A78-8FA5-9F3474998EA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A290-AC4D-4C47-8CCF-9981A1CC6984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F070-668B-45DF-A808-70942C216C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9EE1-C297-4595-8A92-7F57C7FF2E26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57F6B-1A59-4813-9E00-A9C5896761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3648-46DE-4533-BDC6-D90ABC1F783D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923EB-0CF2-4714-BC8D-07F899B700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BF58-FBBD-4DB6-9CBB-F5EA7077AAD4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A704D-3110-4B38-A35A-705FDDD0F6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AD163-3729-4F13-B683-ADA2FA0341F7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2053D-D591-4486-9ACD-C225332FFE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4199-B347-4451-972F-BE1650411611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E34B-FCC9-4929-B09E-E46A9BDC08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6969-8BE7-4264-ACEB-87AB6804BC1B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309C-0354-420F-B0D8-8DD550961B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82F54-BE6A-436E-B2FD-C76E0C997272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4C4CD-4EB9-4095-9014-F2762CE5C4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16D9-DD85-4874-9A47-9517EF0F6845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9243B-E25B-45A7-AAF0-0EFC28911F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2406F-E812-4E87-B375-4ACFA7D49AB4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DA04-7A65-4DA2-8B4B-F0AF9ACE0A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A7289-1C00-4E95-BADC-5B4EB446344A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5ED6-6EE3-4125-8430-57F8DF134D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9E0F63-ACF3-4D01-969D-1542D943DF5C}" type="datetimeFigureOut">
              <a:rPr lang="zh-TW" altLang="en-US"/>
              <a:pPr>
                <a:defRPr/>
              </a:pPr>
              <a:t>2011/9/8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5B9205-D13F-48F2-97FF-FBAD9A619D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/>
          </p:nvPr>
        </p:nvSpPr>
        <p:spPr>
          <a:xfrm>
            <a:off x="214282" y="2463800"/>
            <a:ext cx="8715436" cy="1470025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Cross Camera People Counting with Perspective Estimation and Occlusion Handling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800" dirty="0" smtClean="0"/>
              <a:t>(WIFS </a:t>
            </a:r>
            <a:r>
              <a:rPr lang="en-US" altLang="zh-TW" sz="2800" dirty="0" smtClean="0"/>
              <a:t>2011)</a:t>
            </a:r>
            <a:endParaRPr lang="zh-TW" altLang="en-US" sz="2800" dirty="0" smtClean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071538" y="4827603"/>
            <a:ext cx="7143800" cy="88741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Yen-Yu Lin</a:t>
            </a:r>
          </a:p>
          <a:p>
            <a:pPr eaLnBrk="1" hangingPunct="1"/>
            <a:r>
              <a:rPr lang="en-US" altLang="zh-TW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Research Center for IT Innovation, Academia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Sinica</a:t>
            </a:r>
            <a:endParaRPr lang="en-US" altLang="zh-TW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First-pass GP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Counting the visual parts:</a:t>
            </a:r>
          </a:p>
          <a:p>
            <a:pPr lvl="1"/>
            <a:r>
              <a:rPr lang="en-US" altLang="zh-TW" dirty="0" smtClean="0"/>
              <a:t>Multiple visual features</a:t>
            </a:r>
          </a:p>
          <a:p>
            <a:pPr lvl="1"/>
            <a:r>
              <a:rPr lang="en-US" altLang="zh-TW" dirty="0" smtClean="0"/>
              <a:t>Complement these features to boost accuracy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Camera-dependent: </a:t>
            </a:r>
          </a:p>
          <a:p>
            <a:pPr lvl="1"/>
            <a:r>
              <a:rPr lang="en-US" altLang="zh-TW" dirty="0" smtClean="0"/>
              <a:t>Online single-person blob collection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Gaussian processes</a:t>
            </a:r>
          </a:p>
          <a:p>
            <a:pPr lvl="1"/>
            <a:r>
              <a:rPr lang="en-US" altLang="zh-TW" dirty="0" smtClean="0"/>
              <a:t>Linear kernel:                              for any constant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590" y="3723896"/>
            <a:ext cx="2143140" cy="36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326" y="4401700"/>
            <a:ext cx="2071702" cy="35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20054"/>
            <a:ext cx="1857388" cy="3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9762" y="4974918"/>
            <a:ext cx="125077" cy="2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Second-pass GP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Counting the occluded parts</a:t>
            </a:r>
          </a:p>
          <a:p>
            <a:pPr lvl="1"/>
            <a:r>
              <a:rPr lang="en-US" altLang="zh-TW" dirty="0" smtClean="0"/>
              <a:t>Assume abilities of features against occlusions are fixed 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chemeClr val="accent1"/>
                </a:solidFill>
              </a:rPr>
              <a:t>extrapolation</a:t>
            </a:r>
            <a:r>
              <a:rPr lang="en-US" altLang="zh-TW" dirty="0" smtClean="0"/>
              <a:t> method</a:t>
            </a:r>
          </a:p>
          <a:p>
            <a:pPr lvl="1"/>
            <a:r>
              <a:rPr lang="en-US" altLang="zh-TW" dirty="0" smtClean="0"/>
              <a:t>Investigate the </a:t>
            </a:r>
            <a:r>
              <a:rPr lang="en-US" altLang="zh-TW" dirty="0" smtClean="0">
                <a:solidFill>
                  <a:schemeClr val="accent1"/>
                </a:solidFill>
              </a:rPr>
              <a:t>extent of disagreement among different features </a:t>
            </a:r>
            <a:r>
              <a:rPr lang="en-US" altLang="zh-TW" dirty="0" smtClean="0"/>
              <a:t>to measure the underestimate by occlusions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Feature-dependent</a:t>
            </a:r>
          </a:p>
          <a:p>
            <a:pPr lvl="1"/>
            <a:r>
              <a:rPr lang="en-US" altLang="zh-TW" dirty="0" smtClean="0"/>
              <a:t>Offline blob collection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002" y="4947486"/>
            <a:ext cx="2214578" cy="38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Second-pass GP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accent1"/>
                </a:solidFill>
              </a:rPr>
              <a:t>occlusion rate </a:t>
            </a:r>
            <a:r>
              <a:rPr lang="en-US" altLang="zh-TW" dirty="0" smtClean="0"/>
              <a:t>for each blob</a:t>
            </a:r>
          </a:p>
          <a:p>
            <a:endParaRPr lang="en-US" altLang="zh-TW" dirty="0" smtClean="0"/>
          </a:p>
          <a:p>
            <a:endParaRPr lang="en-US" altLang="zh-TW" sz="500" dirty="0" smtClean="0"/>
          </a:p>
          <a:p>
            <a:r>
              <a:rPr lang="en-US" altLang="zh-TW" dirty="0" smtClean="0"/>
              <a:t>Feature value normalization for comparison</a:t>
            </a:r>
          </a:p>
          <a:p>
            <a:endParaRPr lang="en-US" altLang="zh-TW" dirty="0" smtClean="0"/>
          </a:p>
          <a:p>
            <a:endParaRPr lang="en-US" altLang="zh-TW" sz="1500" dirty="0" smtClean="0"/>
          </a:p>
          <a:p>
            <a:r>
              <a:rPr lang="en-US" altLang="zh-TW" dirty="0" smtClean="0"/>
              <a:t>Feature vector transformation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Learning the second-pass GP by the transformed data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712" y="1718555"/>
            <a:ext cx="842964" cy="3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035102"/>
            <a:ext cx="1839100" cy="66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3371" y="3170680"/>
            <a:ext cx="397889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8454" y="4572008"/>
            <a:ext cx="6140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8092" y="5680154"/>
            <a:ext cx="2000263" cy="41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36770" y="5715016"/>
            <a:ext cx="2214578" cy="38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向右箭號 9"/>
          <p:cNvSpPr/>
          <p:nvPr/>
        </p:nvSpPr>
        <p:spPr>
          <a:xfrm>
            <a:off x="4214810" y="5786454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Flowchart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80" y="2434584"/>
            <a:ext cx="89789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Datasets</a:t>
            </a:r>
          </a:p>
          <a:p>
            <a:pPr lvl="1"/>
            <a:r>
              <a:rPr lang="en-US" altLang="zh-TW" dirty="0" smtClean="0"/>
              <a:t>PETS’09 S1 (light occlusions)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PETS’09 S2 (medium occlusions)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PETS’09 S3 (heavy occlusions)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UCSD (no/light occlusions)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3643314"/>
            <a:ext cx="1825881" cy="136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398" y="1928802"/>
            <a:ext cx="1839926" cy="13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357826"/>
            <a:ext cx="1924198" cy="12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–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en-US" altLang="zh-TW" dirty="0" smtClean="0"/>
              <a:t>The proposed method: </a:t>
            </a:r>
            <a:r>
              <a:rPr lang="en-US" altLang="zh-TW" dirty="0" smtClean="0">
                <a:solidFill>
                  <a:srgbClr val="C00000"/>
                </a:solidFill>
              </a:rPr>
              <a:t>TPGP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Baselines</a:t>
            </a:r>
          </a:p>
          <a:p>
            <a:pPr lvl="1"/>
            <a:r>
              <a:rPr lang="en-US" altLang="zh-TW" dirty="0" smtClean="0">
                <a:solidFill>
                  <a:srgbClr val="92D050"/>
                </a:solidFill>
              </a:rPr>
              <a:t>MAGP</a:t>
            </a:r>
            <a:r>
              <a:rPr lang="en-US" altLang="zh-TW" dirty="0" smtClean="0"/>
              <a:t> (manually annotated GP): for cross-camera evaluation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FPGP</a:t>
            </a:r>
            <a:r>
              <a:rPr lang="en-US" altLang="zh-TW" dirty="0" smtClean="0"/>
              <a:t> (the first-pass GP): for occlusion evaluation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Public systems</a:t>
            </a:r>
          </a:p>
          <a:p>
            <a:pPr lvl="1"/>
            <a:r>
              <a:rPr lang="en-US" altLang="zh-TW" sz="2200" dirty="0" smtClean="0"/>
              <a:t>[</a:t>
            </a:r>
            <a:r>
              <a:rPr lang="en-US" altLang="zh-TW" sz="2200" i="1" dirty="0" smtClean="0"/>
              <a:t>Kong et al. BMVC’05</a:t>
            </a:r>
            <a:r>
              <a:rPr lang="en-US" altLang="zh-TW" sz="2200" dirty="0" smtClean="0"/>
              <a:t>]          </a:t>
            </a:r>
            <a:r>
              <a:rPr lang="en-US" altLang="zh-TW" sz="2200" b="1" dirty="0" smtClean="0"/>
              <a:t>-</a:t>
            </a:r>
            <a:r>
              <a:rPr lang="en-US" altLang="zh-TW" sz="2200" dirty="0" smtClean="0"/>
              <a:t> [</a:t>
            </a:r>
            <a:r>
              <a:rPr lang="en-US" altLang="zh-TW" sz="2200" i="1" dirty="0" smtClean="0"/>
              <a:t>Chan et al. ICCV’09</a:t>
            </a:r>
            <a:r>
              <a:rPr lang="en-US" altLang="zh-TW" sz="2200" dirty="0" smtClean="0"/>
              <a:t>]</a:t>
            </a:r>
          </a:p>
          <a:p>
            <a:pPr lvl="1"/>
            <a:r>
              <a:rPr lang="en-US" altLang="zh-TW" sz="2200" dirty="0" smtClean="0"/>
              <a:t>[</a:t>
            </a:r>
            <a:r>
              <a:rPr lang="en-US" altLang="zh-TW" sz="2200" i="1" dirty="0" smtClean="0"/>
              <a:t>Ryan et al. DICTA’09</a:t>
            </a:r>
            <a:r>
              <a:rPr lang="en-US" altLang="zh-TW" sz="2200" dirty="0" smtClean="0"/>
              <a:t>]           </a:t>
            </a:r>
            <a:r>
              <a:rPr lang="en-US" altLang="zh-TW" sz="2200" b="1" dirty="0" smtClean="0"/>
              <a:t>-</a:t>
            </a:r>
            <a:r>
              <a:rPr lang="en-US" altLang="zh-TW" sz="2200" dirty="0" smtClean="0"/>
              <a:t> [</a:t>
            </a:r>
            <a:r>
              <a:rPr lang="en-US" altLang="zh-TW" sz="2200" i="1" dirty="0" err="1" smtClean="0"/>
              <a:t>Lempitsky</a:t>
            </a:r>
            <a:r>
              <a:rPr lang="en-US" altLang="zh-TW" sz="2200" i="1" dirty="0" smtClean="0"/>
              <a:t> &amp; </a:t>
            </a:r>
            <a:r>
              <a:rPr lang="en-US" altLang="zh-TW" sz="2200" i="1" dirty="0" err="1" smtClean="0"/>
              <a:t>Zisserman</a:t>
            </a:r>
            <a:r>
              <a:rPr lang="en-US" altLang="zh-TW" sz="2200" i="1" dirty="0" smtClean="0"/>
              <a:t>, NIPS’10</a:t>
            </a:r>
            <a:r>
              <a:rPr lang="en-US" altLang="zh-TW" sz="2200" dirty="0" smtClean="0"/>
              <a:t>]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Quantitative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chemeClr val="accent1"/>
                </a:solidFill>
              </a:rPr>
              <a:t>occlusions handling, </a:t>
            </a:r>
            <a:r>
              <a:rPr lang="en-US" altLang="zh-TW" dirty="0" smtClean="0"/>
              <a:t>[mean absolute error]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84440"/>
            <a:ext cx="7169448" cy="287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Quantitative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chemeClr val="accent1"/>
                </a:solidFill>
              </a:rPr>
              <a:t>cross camera setting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490667" y="2571744"/>
            <a:ext cx="6153167" cy="2726068"/>
            <a:chOff x="1785918" y="2643182"/>
            <a:chExt cx="6153167" cy="272606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4810" y="2643182"/>
              <a:ext cx="37242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5918" y="2659756"/>
              <a:ext cx="243840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05920" y="4479812"/>
              <a:ext cx="2505075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95036" y="4454850"/>
              <a:ext cx="3581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Occlusion handling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864486"/>
            <a:ext cx="9144001" cy="235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357826"/>
            <a:ext cx="785818" cy="2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7104" y="5341252"/>
            <a:ext cx="792422" cy="28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357826"/>
            <a:ext cx="2113124" cy="29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 camera setting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65634"/>
            <a:ext cx="661342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5237402"/>
            <a:ext cx="1720635" cy="26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237402"/>
            <a:ext cx="1714512" cy="26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Introduction</a:t>
            </a:r>
            <a:endParaRPr lang="en-US" altLang="zh-TW" sz="4000" dirty="0" smtClean="0">
              <a:solidFill>
                <a:schemeClr val="hlink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711325"/>
            <a:ext cx="8329642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0070C0"/>
                </a:solidFill>
              </a:rPr>
              <a:t>Cross camera </a:t>
            </a:r>
            <a:r>
              <a:rPr lang="en-US" altLang="zh-TW" sz="2800" dirty="0" smtClean="0"/>
              <a:t>people counting</a:t>
            </a:r>
          </a:p>
          <a:p>
            <a:pPr lvl="1" eaLnBrk="1" hangingPunct="1"/>
            <a:r>
              <a:rPr lang="en-US" altLang="zh-TW" sz="2400" dirty="0" smtClean="0"/>
              <a:t>Learning a counting model that adapt itself to a new environment without manual inspection</a:t>
            </a:r>
          </a:p>
          <a:p>
            <a:pPr lvl="1" eaLnBrk="1" hangingPunct="1"/>
            <a:endParaRPr lang="en-US" altLang="zh-TW" sz="1000" dirty="0" smtClean="0"/>
          </a:p>
          <a:p>
            <a:pPr eaLnBrk="1" hangingPunct="1"/>
            <a:r>
              <a:rPr lang="en-US" altLang="zh-TW" sz="2800" dirty="0" smtClean="0"/>
              <a:t>Our model: </a:t>
            </a:r>
            <a:r>
              <a:rPr lang="en-US" altLang="zh-TW" sz="2800" dirty="0" smtClean="0">
                <a:solidFill>
                  <a:srgbClr val="0070C0"/>
                </a:solidFill>
              </a:rPr>
              <a:t>a pair of collaborative Gaussian processes</a:t>
            </a:r>
          </a:p>
          <a:p>
            <a:pPr lvl="1" eaLnBrk="1" hangingPunct="1"/>
            <a:r>
              <a:rPr lang="en-US" altLang="zh-TW" sz="2400" dirty="0" smtClean="0"/>
              <a:t>First-pass GP</a:t>
            </a:r>
          </a:p>
          <a:p>
            <a:pPr lvl="2" eaLnBrk="1" hangingPunct="1"/>
            <a:r>
              <a:rPr lang="en-US" altLang="zh-TW" sz="2000" dirty="0" smtClean="0"/>
              <a:t>Taking the </a:t>
            </a:r>
            <a:r>
              <a:rPr lang="en-US" altLang="zh-TW" sz="2000" dirty="0" smtClean="0">
                <a:solidFill>
                  <a:srgbClr val="0070C0"/>
                </a:solidFill>
              </a:rPr>
              <a:t>visual parts </a:t>
            </a:r>
            <a:r>
              <a:rPr lang="en-US" altLang="zh-TW" sz="2000" dirty="0" smtClean="0"/>
              <a:t>of pedestrians into account</a:t>
            </a:r>
          </a:p>
          <a:p>
            <a:pPr lvl="2" eaLnBrk="1" hangingPunct="1"/>
            <a:r>
              <a:rPr lang="en-US" altLang="zh-TW" sz="2000" dirty="0" smtClean="0"/>
              <a:t>Complement multiple features to boost prediction accuracy</a:t>
            </a:r>
          </a:p>
          <a:p>
            <a:pPr lvl="1" eaLnBrk="1" hangingPunct="1"/>
            <a:r>
              <a:rPr lang="en-US" altLang="zh-TW" sz="2400" dirty="0" smtClean="0"/>
              <a:t>Second-pass GP</a:t>
            </a:r>
          </a:p>
          <a:p>
            <a:pPr lvl="2" eaLnBrk="1" hangingPunct="1"/>
            <a:r>
              <a:rPr lang="en-US" altLang="zh-TW" sz="2000" dirty="0" smtClean="0"/>
              <a:t>Taking the </a:t>
            </a:r>
            <a:r>
              <a:rPr lang="en-US" altLang="zh-TW" sz="2000" dirty="0" smtClean="0">
                <a:solidFill>
                  <a:srgbClr val="0070C0"/>
                </a:solidFill>
              </a:rPr>
              <a:t>occluded parts </a:t>
            </a:r>
            <a:r>
              <a:rPr lang="en-US" altLang="zh-TW" sz="2000" dirty="0" smtClean="0"/>
              <a:t>in account</a:t>
            </a:r>
          </a:p>
          <a:p>
            <a:pPr lvl="2" eaLnBrk="1" hangingPunct="1"/>
            <a:r>
              <a:rPr lang="en-US" altLang="zh-TW" sz="2000" dirty="0" smtClean="0"/>
              <a:t>Investigate </a:t>
            </a:r>
            <a:r>
              <a:rPr lang="en-US" altLang="zh-TW" sz="2000" dirty="0" smtClean="0">
                <a:solidFill>
                  <a:srgbClr val="0070C0"/>
                </a:solidFill>
              </a:rPr>
              <a:t>the extent of disagreement </a:t>
            </a:r>
            <a:r>
              <a:rPr lang="en-US" altLang="zh-TW" sz="2000" dirty="0" smtClean="0"/>
              <a:t>among different features to recover the underestimate by occlusions</a:t>
            </a:r>
          </a:p>
          <a:p>
            <a:pPr lvl="1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Perspective modeling and online data acquisition at the same time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New features, especially for second-pass GP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New datasets, such as UCF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More experiments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3276600" y="2997200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u="sng">
                <a:solidFill>
                  <a:srgbClr val="003366"/>
                </a:solidFill>
              </a:rPr>
              <a:t>Thank You</a:t>
            </a:r>
          </a:p>
        </p:txBody>
      </p:sp>
      <p:sp>
        <p:nvSpPr>
          <p:cNvPr id="70659" name="Rectangle 9"/>
          <p:cNvSpPr>
            <a:spLocks noChangeArrowheads="1"/>
          </p:cNvSpPr>
          <p:nvPr/>
        </p:nvSpPr>
        <p:spPr bwMode="auto">
          <a:xfrm>
            <a:off x="431800" y="4830763"/>
            <a:ext cx="824547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300">
                <a:solidFill>
                  <a:srgbClr val="003366"/>
                </a:solidFill>
                <a:latin typeface="Times New Roman" pitchFamily="18" charset="0"/>
              </a:rPr>
              <a:t>Yen-Yu Lin (</a:t>
            </a:r>
            <a:r>
              <a:rPr lang="zh-TW" altLang="en-US" sz="2300">
                <a:solidFill>
                  <a:srgbClr val="003366"/>
                </a:solidFill>
                <a:latin typeface="Times New Roman" pitchFamily="18" charset="0"/>
                <a:ea typeface="標楷體" pitchFamily="65" charset="-120"/>
              </a:rPr>
              <a:t>林彥宇</a:t>
            </a:r>
            <a:r>
              <a:rPr lang="en-US" altLang="zh-TW" sz="2300">
                <a:solidFill>
                  <a:srgbClr val="003366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-142875" y="5192713"/>
            <a:ext cx="824547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000">
                <a:solidFill>
                  <a:srgbClr val="003366"/>
                </a:solidFill>
                <a:latin typeface="Batang" pitchFamily="18" charset="-127"/>
                <a:ea typeface="Batang" pitchFamily="18" charset="-127"/>
              </a:rPr>
              <a:t>Tel: (02) 2787-2392</a:t>
            </a:r>
          </a:p>
        </p:txBody>
      </p:sp>
      <p:sp>
        <p:nvSpPr>
          <p:cNvPr id="70661" name="Rectangle 9"/>
          <p:cNvSpPr>
            <a:spLocks noChangeArrowheads="1"/>
          </p:cNvSpPr>
          <p:nvPr/>
        </p:nvSpPr>
        <p:spPr bwMode="auto">
          <a:xfrm>
            <a:off x="482600" y="5527675"/>
            <a:ext cx="824547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000">
                <a:solidFill>
                  <a:srgbClr val="003366"/>
                </a:solidFill>
                <a:latin typeface="Batang" pitchFamily="18" charset="-127"/>
                <a:ea typeface="Batang" pitchFamily="18" charset="-127"/>
              </a:rPr>
              <a:t>Email: yylin@citi.sinica.edu.tw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Motivation of the Second-pass GP</a:t>
            </a:r>
            <a:endParaRPr lang="zh-TW" altLang="en-US" sz="40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" y="2000240"/>
            <a:ext cx="90666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接點 5"/>
          <p:cNvCxnSpPr/>
          <p:nvPr/>
        </p:nvCxnSpPr>
        <p:spPr>
          <a:xfrm>
            <a:off x="1285852" y="521495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285852" y="5643578"/>
            <a:ext cx="571504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285852" y="6070618"/>
            <a:ext cx="571504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035094" y="500978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Ground truth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5952" y="5456696"/>
            <a:ext cx="531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 by the feature of </a:t>
            </a:r>
            <a:r>
              <a:rPr lang="en-US" altLang="zh-TW" dirty="0" smtClean="0">
                <a:solidFill>
                  <a:srgbClr val="0070C0"/>
                </a:solidFill>
              </a:rPr>
              <a:t>horizontal</a:t>
            </a:r>
            <a:r>
              <a:rPr lang="en-US" altLang="zh-TW" dirty="0" smtClean="0"/>
              <a:t> gradients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45952" y="5891470"/>
            <a:ext cx="531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 by the feature of </a:t>
            </a:r>
            <a:r>
              <a:rPr lang="en-US" altLang="zh-TW" dirty="0" smtClean="0">
                <a:solidFill>
                  <a:srgbClr val="0070C0"/>
                </a:solidFill>
              </a:rPr>
              <a:t>vertical</a:t>
            </a:r>
            <a:r>
              <a:rPr lang="en-US" altLang="zh-TW" dirty="0" smtClean="0"/>
              <a:t> gradients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Camera People Counting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Blob representation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 extraction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Perspective modeling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Online training data acquisition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Blob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Blob: a natural unit for people counting</a:t>
            </a:r>
          </a:p>
          <a:p>
            <a:pPr lvl="1"/>
            <a:r>
              <a:rPr lang="en-US" altLang="zh-TW" dirty="0" smtClean="0"/>
              <a:t>Each pedestrian typically appears in one blob</a:t>
            </a:r>
          </a:p>
          <a:p>
            <a:pPr lvl="1"/>
            <a:r>
              <a:rPr lang="en-US" altLang="zh-TW" dirty="0" smtClean="0"/>
              <a:t>A pedestrian can be occluded only by other pedestrians within the same blob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849376"/>
            <a:ext cx="5357850" cy="188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009" y="5767064"/>
            <a:ext cx="4932316" cy="33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Feature: characterize blobs for counting</a:t>
            </a:r>
          </a:p>
          <a:p>
            <a:pPr lvl="1"/>
            <a:r>
              <a:rPr lang="en-US" altLang="zh-TW" dirty="0" smtClean="0"/>
              <a:t>Area</a:t>
            </a:r>
          </a:p>
          <a:p>
            <a:pPr lvl="1"/>
            <a:r>
              <a:rPr lang="en-US" altLang="zh-TW" dirty="0" smtClean="0"/>
              <a:t>Canny edge pixels</a:t>
            </a:r>
          </a:p>
          <a:p>
            <a:pPr lvl="1"/>
            <a:r>
              <a:rPr lang="en-US" altLang="zh-TW" dirty="0" smtClean="0"/>
              <a:t>Gradient orientations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Properties of the adopted features</a:t>
            </a:r>
          </a:p>
          <a:p>
            <a:pPr lvl="1"/>
            <a:r>
              <a:rPr lang="en-US" altLang="zh-TW" dirty="0" smtClean="0"/>
              <a:t>Applying to each pixel in a blob and summing over the responses on all the pixels</a:t>
            </a:r>
          </a:p>
          <a:p>
            <a:pPr lvl="1"/>
            <a:r>
              <a:rPr lang="en-US" altLang="zh-TW" dirty="0" smtClean="0"/>
              <a:t>Feature values grow </a:t>
            </a:r>
            <a:r>
              <a:rPr lang="en-US" altLang="zh-TW" dirty="0" smtClean="0">
                <a:solidFill>
                  <a:schemeClr val="accent1"/>
                </a:solidFill>
              </a:rPr>
              <a:t>linearly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w.r.t</a:t>
            </a:r>
            <a:r>
              <a:rPr lang="en-US" altLang="zh-TW" dirty="0" smtClean="0"/>
              <a:t>. the number of people in the blob if no occlusions occur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Perspective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construct the </a:t>
            </a:r>
            <a:r>
              <a:rPr lang="en-US" altLang="zh-TW" dirty="0" smtClean="0">
                <a:solidFill>
                  <a:schemeClr val="accent1"/>
                </a:solidFill>
              </a:rPr>
              <a:t>perspective normalization map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Adopt the perspective model by </a:t>
            </a:r>
            <a:r>
              <a:rPr lang="en-US" altLang="zh-TW" sz="2200" dirty="0" smtClean="0"/>
              <a:t>[</a:t>
            </a:r>
            <a:r>
              <a:rPr lang="en-US" altLang="zh-TW" sz="2200" i="1" dirty="0" err="1" smtClean="0"/>
              <a:t>Hoiem</a:t>
            </a:r>
            <a:r>
              <a:rPr lang="en-US" altLang="zh-TW" sz="2200" i="1" dirty="0" smtClean="0"/>
              <a:t> et al. CVPR’06</a:t>
            </a:r>
            <a:r>
              <a:rPr lang="en-US" altLang="zh-TW" sz="2200" dirty="0" smtClean="0"/>
              <a:t>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where    and    : pedestrian height and camera height</a:t>
            </a:r>
          </a:p>
          <a:p>
            <a:pPr>
              <a:buNone/>
            </a:pPr>
            <a:r>
              <a:rPr lang="en-US" altLang="zh-TW" dirty="0" smtClean="0"/>
              <a:t>                       : bottom position in image</a:t>
            </a:r>
          </a:p>
          <a:p>
            <a:pPr>
              <a:buNone/>
            </a:pPr>
            <a:r>
              <a:rPr lang="en-US" altLang="zh-TW" dirty="0" smtClean="0"/>
              <a:t>                           : pedestrian height in image with </a:t>
            </a:r>
          </a:p>
          <a:p>
            <a:pPr>
              <a:buNone/>
            </a:pPr>
            <a:r>
              <a:rPr lang="en-US" altLang="zh-TW" dirty="0" smtClean="0"/>
              <a:t>                        : horizon position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6698" y="2892669"/>
            <a:ext cx="2276475" cy="68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4788" y="3947354"/>
            <a:ext cx="144462" cy="28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5468" y="3938210"/>
            <a:ext cx="244474" cy="33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964" y="5546422"/>
            <a:ext cx="294480" cy="2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518858"/>
            <a:ext cx="177799" cy="2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3934" y="4938342"/>
            <a:ext cx="638966" cy="40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2396" y="5053786"/>
            <a:ext cx="177799" cy="2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Training Data Acquisition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online acquisition?</a:t>
            </a:r>
          </a:p>
          <a:p>
            <a:pPr lvl="1"/>
            <a:r>
              <a:rPr lang="en-US" altLang="zh-TW" dirty="0" smtClean="0"/>
              <a:t>The appearances of pedestrians taken by different cameras span a wide spectrum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Apply off-the-shelf pedestrian detector </a:t>
            </a:r>
            <a:r>
              <a:rPr lang="en-US" altLang="zh-TW" sz="2200" dirty="0" smtClean="0"/>
              <a:t>[</a:t>
            </a:r>
            <a:r>
              <a:rPr lang="en-US" altLang="zh-TW" sz="2200" i="1" dirty="0" err="1" smtClean="0"/>
              <a:t>Dalal</a:t>
            </a:r>
            <a:r>
              <a:rPr lang="en-US" altLang="zh-TW" sz="2200" i="1" dirty="0" smtClean="0"/>
              <a:t> &amp; </a:t>
            </a:r>
            <a:r>
              <a:rPr lang="en-US" altLang="zh-TW" sz="2200" i="1" dirty="0" err="1" smtClean="0"/>
              <a:t>Triggs</a:t>
            </a:r>
            <a:r>
              <a:rPr lang="en-US" altLang="zh-TW" sz="2200" i="1" dirty="0" smtClean="0"/>
              <a:t>, CVPR’05</a:t>
            </a:r>
            <a:r>
              <a:rPr lang="en-US" altLang="zh-TW" sz="2200" dirty="0" smtClean="0"/>
              <a:t>]</a:t>
            </a:r>
            <a:r>
              <a:rPr lang="en-US" altLang="zh-TW" dirty="0" smtClean="0"/>
              <a:t> for training data collection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 special case of the blob representation</a:t>
            </a:r>
          </a:p>
          <a:p>
            <a:pPr lvl="1"/>
            <a:r>
              <a:rPr lang="en-US" altLang="zh-TW" dirty="0" smtClean="0"/>
              <a:t>Each blob contains exactly one pedestrian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134" y="5224094"/>
            <a:ext cx="2857520" cy="40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TPGP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en-US" altLang="zh-TW" dirty="0" smtClean="0"/>
              <a:t>TPGP = </a:t>
            </a:r>
            <a:r>
              <a:rPr lang="en-US" altLang="zh-TW" dirty="0" smtClean="0">
                <a:solidFill>
                  <a:schemeClr val="accent1"/>
                </a:solidFill>
              </a:rPr>
              <a:t>T</a:t>
            </a:r>
            <a:r>
              <a:rPr lang="en-US" altLang="zh-TW" dirty="0" smtClean="0"/>
              <a:t>wo-</a:t>
            </a:r>
            <a:r>
              <a:rPr lang="en-US" altLang="zh-TW" dirty="0" smtClean="0">
                <a:solidFill>
                  <a:schemeClr val="accent1"/>
                </a:solidFill>
              </a:rPr>
              <a:t>p</a:t>
            </a:r>
            <a:r>
              <a:rPr lang="en-US" altLang="zh-TW" dirty="0" smtClean="0"/>
              <a:t>ass </a:t>
            </a:r>
            <a:r>
              <a:rPr lang="en-US" altLang="zh-TW" dirty="0" smtClean="0">
                <a:solidFill>
                  <a:schemeClr val="accent1"/>
                </a:solidFill>
              </a:rPr>
              <a:t>G</a:t>
            </a:r>
            <a:r>
              <a:rPr lang="en-US" altLang="zh-TW" dirty="0" smtClean="0"/>
              <a:t>aussian </a:t>
            </a:r>
            <a:r>
              <a:rPr lang="en-US" altLang="zh-TW" dirty="0" smtClean="0">
                <a:solidFill>
                  <a:schemeClr val="accent1"/>
                </a:solidFill>
              </a:rPr>
              <a:t>P</a:t>
            </a:r>
            <a:r>
              <a:rPr lang="en-US" altLang="zh-TW" dirty="0" smtClean="0"/>
              <a:t>rocesses</a:t>
            </a:r>
          </a:p>
          <a:p>
            <a:pPr lvl="1"/>
            <a:r>
              <a:rPr lang="en-US" altLang="zh-TW" dirty="0" smtClean="0"/>
              <a:t>The estimated number of pedestrians in blob</a:t>
            </a:r>
          </a:p>
          <a:p>
            <a:endParaRPr lang="en-US" altLang="zh-TW" sz="1000" dirty="0" smtClean="0"/>
          </a:p>
          <a:p>
            <a:pPr>
              <a:buNone/>
            </a:pPr>
            <a:endParaRPr lang="en-US" altLang="zh-TW" sz="1000" dirty="0" smtClean="0"/>
          </a:p>
          <a:p>
            <a:endParaRPr lang="en-US" altLang="zh-TW" sz="1000" dirty="0" smtClean="0"/>
          </a:p>
          <a:p>
            <a:endParaRPr lang="en-US" altLang="zh-TW" sz="200" dirty="0" smtClean="0"/>
          </a:p>
          <a:p>
            <a:endParaRPr lang="en-US" altLang="zh-TW" sz="200" dirty="0" smtClean="0"/>
          </a:p>
          <a:p>
            <a:endParaRPr lang="en-US" altLang="zh-TW" sz="200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accent2"/>
                </a:solidFill>
              </a:rPr>
              <a:t>first-pass GP 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Visible parts</a:t>
            </a:r>
          </a:p>
          <a:p>
            <a:pPr lvl="1"/>
            <a:r>
              <a:rPr lang="en-US" altLang="zh-TW" dirty="0" smtClean="0"/>
              <a:t>Pedestrian appearances are </a:t>
            </a:r>
            <a:r>
              <a:rPr lang="en-US" altLang="zh-TW" dirty="0" smtClean="0">
                <a:solidFill>
                  <a:schemeClr val="accent1"/>
                </a:solidFill>
              </a:rPr>
              <a:t>camera-dependent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accent3"/>
                </a:solidFill>
              </a:rPr>
              <a:t>second-pass GP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Occluded parts</a:t>
            </a:r>
          </a:p>
          <a:p>
            <a:pPr lvl="1"/>
            <a:r>
              <a:rPr lang="en-US" altLang="zh-TW" dirty="0" smtClean="0"/>
              <a:t>Assume abilities of features against occlusions are fixed </a:t>
            </a:r>
            <a:r>
              <a:rPr lang="en-US" altLang="zh-TW" dirty="0" smtClean="0">
                <a:sym typeface="Wingdings" pitchFamily="2" charset="2"/>
              </a:rPr>
              <a:t>--&gt;   </a:t>
            </a:r>
          </a:p>
          <a:p>
            <a:pPr lvl="1">
              <a:buNone/>
            </a:pPr>
            <a:r>
              <a:rPr lang="en-US" altLang="zh-TW" dirty="0" smtClean="0">
                <a:sym typeface="Wingdings" pitchFamily="2" charset="2"/>
              </a:rPr>
              <a:t>              is </a:t>
            </a:r>
            <a:r>
              <a:rPr lang="en-US" altLang="zh-TW" dirty="0" smtClean="0">
                <a:solidFill>
                  <a:schemeClr val="accent1"/>
                </a:solidFill>
                <a:sym typeface="Wingdings" pitchFamily="2" charset="2"/>
              </a:rPr>
              <a:t>feature-dependent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3" y="2611896"/>
            <a:ext cx="2857519" cy="35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2416" y="3345704"/>
            <a:ext cx="598936" cy="29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5908" y="4944011"/>
            <a:ext cx="598936" cy="27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276848"/>
            <a:ext cx="244476" cy="20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線接點 8"/>
          <p:cNvCxnSpPr/>
          <p:nvPr/>
        </p:nvCxnSpPr>
        <p:spPr>
          <a:xfrm>
            <a:off x="2357422" y="3000372"/>
            <a:ext cx="64294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465568" y="2998784"/>
            <a:ext cx="642942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6708" y="6277376"/>
            <a:ext cx="598936" cy="27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592</Words>
  <Application>Microsoft Office PowerPoint</Application>
  <PresentationFormat>如螢幕大小 (4:3)</PresentationFormat>
  <Paragraphs>143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Cross Camera People Counting with Perspective Estimation and Occlusion Handling (WIFS 2011)</vt:lpstr>
      <vt:lpstr>Introduction</vt:lpstr>
      <vt:lpstr>Motivation of the Second-pass GP</vt:lpstr>
      <vt:lpstr>Cross Camera People Counting</vt:lpstr>
      <vt:lpstr>Blob Representation</vt:lpstr>
      <vt:lpstr>Feature Extraction</vt:lpstr>
      <vt:lpstr>Perspective Modeling</vt:lpstr>
      <vt:lpstr>Online Training Data Acquisition</vt:lpstr>
      <vt:lpstr>The TPGP Algorithm</vt:lpstr>
      <vt:lpstr>The First-pass GP</vt:lpstr>
      <vt:lpstr>The Second-pass GP</vt:lpstr>
      <vt:lpstr>The Second-pass GP</vt:lpstr>
      <vt:lpstr>System Flowchart</vt:lpstr>
      <vt:lpstr>Experimental Results - Dataset</vt:lpstr>
      <vt:lpstr>Experimental Results – Comparison</vt:lpstr>
      <vt:lpstr>Quantitative Results</vt:lpstr>
      <vt:lpstr>Quantitative Results</vt:lpstr>
      <vt:lpstr>Experimental Results</vt:lpstr>
      <vt:lpstr>Experimental Results</vt:lpstr>
      <vt:lpstr>Future Work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Counting in Video</dc:title>
  <dc:creator>LAB519</dc:creator>
  <cp:lastModifiedBy>yylin</cp:lastModifiedBy>
  <cp:revision>209</cp:revision>
  <dcterms:created xsi:type="dcterms:W3CDTF">2011-04-21T12:10:23Z</dcterms:created>
  <dcterms:modified xsi:type="dcterms:W3CDTF">2011-09-08T04:44:45Z</dcterms:modified>
</cp:coreProperties>
</file>