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6" y="-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54CFD2E-74F9-4022-81FA-9C4E12CAA7F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C9D8989-9BC0-491C-849E-093CEC41F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FD2E-74F9-4022-81FA-9C4E12CAA7F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8989-9BC0-491C-849E-093CEC41F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FD2E-74F9-4022-81FA-9C4E12CAA7F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8989-9BC0-491C-849E-093CEC41F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54CFD2E-74F9-4022-81FA-9C4E12CAA7F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8989-9BC0-491C-849E-093CEC41F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54CFD2E-74F9-4022-81FA-9C4E12CAA7F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C9D8989-9BC0-491C-849E-093CEC41F8D3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54CFD2E-74F9-4022-81FA-9C4E12CAA7F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C9D8989-9BC0-491C-849E-093CEC41F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54CFD2E-74F9-4022-81FA-9C4E12CAA7F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C9D8989-9BC0-491C-849E-093CEC41F8D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FD2E-74F9-4022-81FA-9C4E12CAA7F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8989-9BC0-491C-849E-093CEC41F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54CFD2E-74F9-4022-81FA-9C4E12CAA7F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C9D8989-9BC0-491C-849E-093CEC41F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54CFD2E-74F9-4022-81FA-9C4E12CAA7F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C9D8989-9BC0-491C-849E-093CEC41F8D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54CFD2E-74F9-4022-81FA-9C4E12CAA7F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C9D8989-9BC0-491C-849E-093CEC41F8D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54CFD2E-74F9-4022-81FA-9C4E12CAA7F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C9D8989-9BC0-491C-849E-093CEC41F8D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147002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 smtClean="0"/>
              <a:t>Жизненный цикл программного обеспечения</a:t>
            </a:r>
            <a:endParaRPr lang="ru-RU" sz="4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2996952"/>
            <a:ext cx="8062912" cy="1752600"/>
          </a:xfrm>
        </p:spPr>
        <p:txBody>
          <a:bodyPr/>
          <a:lstStyle/>
          <a:p>
            <a:r>
              <a:rPr lang="ru-RU" dirty="0" smtClean="0"/>
              <a:t>Авторы: </a:t>
            </a:r>
            <a:r>
              <a:rPr lang="ru-RU" dirty="0" err="1" smtClean="0"/>
              <a:t>Ефименкова</a:t>
            </a:r>
            <a:r>
              <a:rPr lang="ru-RU" dirty="0" smtClean="0"/>
              <a:t> </a:t>
            </a:r>
            <a:r>
              <a:rPr lang="ru-RU" dirty="0" smtClean="0"/>
              <a:t>Екатерина, Яковлев Виталий </a:t>
            </a:r>
            <a:r>
              <a:rPr lang="ru-RU" dirty="0" smtClean="0"/>
              <a:t>20П-3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21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9036496" cy="1399032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Каскадная модель с промежуточным контролем (водоворот)</a:t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Данная модель является почти эквивалентной по алгоритму предыдущей модели, однако при этом имеет обратные связи с каждым этапом жизненного цикла, при этом порождает очень весомый недостаток: </a:t>
            </a:r>
            <a:r>
              <a:rPr lang="ru-RU" i="1" dirty="0"/>
              <a:t>10-ти кратное увеличение затрат на разработку</a:t>
            </a:r>
            <a:r>
              <a:rPr lang="ru-RU" dirty="0"/>
              <a:t>. Относится к первой группе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112716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V модель (разработка через тестирование)</a:t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1330168"/>
          </a:xfrm>
        </p:spPr>
        <p:txBody>
          <a:bodyPr>
            <a:normAutofit fontScale="77500" lnSpcReduction="20000"/>
          </a:bodyPr>
          <a:lstStyle/>
          <a:p>
            <a:pPr marL="64008" indent="0">
              <a:buNone/>
            </a:pPr>
            <a:r>
              <a:rPr lang="ru-RU" dirty="0"/>
              <a:t>Данная модель имеет более приближенный к современным методам алгоритм, однако все еще имеет ряд недостатков. Является одной из основных практик экстремального программирования.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24" y="2492896"/>
            <a:ext cx="6696744" cy="421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41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7494"/>
            <a:ext cx="8856984" cy="1399032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Модель на основе разработки прототипа</a:t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5400600"/>
          </a:xfrm>
        </p:spPr>
        <p:txBody>
          <a:bodyPr>
            <a:normAutofit fontScale="62500" lnSpcReduction="20000"/>
          </a:bodyPr>
          <a:lstStyle/>
          <a:p>
            <a:pPr marL="64008" indent="0">
              <a:buNone/>
            </a:pPr>
            <a:r>
              <a:rPr lang="ru-RU" dirty="0"/>
              <a:t>Данная модель основывается на разработки прототипов и </a:t>
            </a:r>
            <a:r>
              <a:rPr lang="ru-RU" dirty="0" err="1"/>
              <a:t>прототипирования</a:t>
            </a:r>
            <a:r>
              <a:rPr lang="ru-RU" dirty="0"/>
              <a:t> продукта.</a:t>
            </a:r>
            <a:br>
              <a:rPr lang="ru-RU" dirty="0"/>
            </a:br>
            <a:r>
              <a:rPr lang="ru-RU" b="1" dirty="0" err="1"/>
              <a:t>Прототипирование</a:t>
            </a:r>
            <a:r>
              <a:rPr lang="ru-RU" dirty="0"/>
              <a:t> используется на ранних стадиях жизненного цикла программного обеспечения</a:t>
            </a:r>
            <a:r>
              <a:rPr lang="ru-RU" dirty="0" smtClean="0"/>
              <a:t>:</a:t>
            </a:r>
          </a:p>
          <a:p>
            <a:r>
              <a:rPr lang="ru-RU" dirty="0" smtClean="0"/>
              <a:t>Прояснить </a:t>
            </a:r>
            <a:r>
              <a:rPr lang="ru-RU" dirty="0"/>
              <a:t>не ясные требования (прототип UI)</a:t>
            </a:r>
          </a:p>
          <a:p>
            <a:r>
              <a:rPr lang="ru-RU" dirty="0"/>
              <a:t>Выбрать одно из ряда концептуальных решений (реализация </a:t>
            </a:r>
            <a:r>
              <a:rPr lang="ru-RU" dirty="0" err="1"/>
              <a:t>сцинариев</a:t>
            </a:r>
            <a:r>
              <a:rPr lang="ru-RU" dirty="0"/>
              <a:t>)</a:t>
            </a:r>
          </a:p>
          <a:p>
            <a:r>
              <a:rPr lang="ru-RU" dirty="0"/>
              <a:t>Проанализировать осуществимость проекта</a:t>
            </a:r>
          </a:p>
          <a:p>
            <a:pPr marL="64008" indent="0">
              <a:buNone/>
            </a:pPr>
            <a:r>
              <a:rPr lang="ru-RU" dirty="0"/>
              <a:t>Классификация </a:t>
            </a:r>
            <a:r>
              <a:rPr lang="ru-RU" dirty="0" err="1"/>
              <a:t>протопипов</a:t>
            </a:r>
            <a:r>
              <a:rPr lang="ru-RU" dirty="0" smtClean="0"/>
              <a:t>:</a:t>
            </a:r>
          </a:p>
          <a:p>
            <a:r>
              <a:rPr lang="ru-RU" dirty="0" smtClean="0"/>
              <a:t>Горизонтальные </a:t>
            </a:r>
            <a:r>
              <a:rPr lang="ru-RU" dirty="0"/>
              <a:t>и вертикальные</a:t>
            </a:r>
          </a:p>
          <a:p>
            <a:r>
              <a:rPr lang="ru-RU" dirty="0"/>
              <a:t>Одноразовые и эволюционные</a:t>
            </a:r>
          </a:p>
          <a:p>
            <a:r>
              <a:rPr lang="ru-RU" dirty="0"/>
              <a:t>бумажные и </a:t>
            </a:r>
            <a:r>
              <a:rPr lang="ru-RU" dirty="0" err="1"/>
              <a:t>раскадровки</a:t>
            </a:r>
            <a:endParaRPr lang="ru-RU" dirty="0"/>
          </a:p>
          <a:p>
            <a:pPr marL="64008" indent="0">
              <a:buNone/>
            </a:pPr>
            <a:r>
              <a:rPr lang="ru-RU" b="1" dirty="0"/>
              <a:t>Горизонтальные</a:t>
            </a:r>
            <a:r>
              <a:rPr lang="ru-RU" dirty="0"/>
              <a:t> прототипы — моделирует исключительно UI не затрагивая логику обработки и базу данных.</a:t>
            </a:r>
            <a:br>
              <a:rPr lang="ru-RU" dirty="0"/>
            </a:br>
            <a:r>
              <a:rPr lang="ru-RU" b="1" dirty="0"/>
              <a:t>Вертикальные</a:t>
            </a:r>
            <a:r>
              <a:rPr lang="ru-RU" dirty="0"/>
              <a:t> прототипы — проверка архитектурных решений.</a:t>
            </a:r>
            <a:br>
              <a:rPr lang="ru-RU" dirty="0"/>
            </a:br>
            <a:r>
              <a:rPr lang="ru-RU" b="1" dirty="0"/>
              <a:t>Одноразовые</a:t>
            </a:r>
            <a:r>
              <a:rPr lang="ru-RU" dirty="0"/>
              <a:t> прототипы — для быстрой разработки.</a:t>
            </a:r>
            <a:br>
              <a:rPr lang="ru-RU" dirty="0"/>
            </a:br>
            <a:r>
              <a:rPr lang="ru-RU" b="1" dirty="0"/>
              <a:t>Эволюционные</a:t>
            </a:r>
            <a:r>
              <a:rPr lang="ru-RU" dirty="0"/>
              <a:t> прототипы — первое приближение эволюционной системы.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принадлежит второй группе.</a:t>
            </a:r>
          </a:p>
        </p:txBody>
      </p:sp>
    </p:spTree>
    <p:extLst>
      <p:ext uri="{BB962C8B-B14F-4D97-AF65-F5344CB8AC3E}">
        <p14:creationId xmlns:p14="http://schemas.microsoft.com/office/powerpoint/2010/main" val="308551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520" y="620688"/>
            <a:ext cx="9001000" cy="1152128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Спиральная модель жизненного цикла программного обеспечения</a:t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2186"/>
            <a:ext cx="4904167" cy="474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16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Спиральная модель жизненного цикла программного обеспечения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363272" cy="4858560"/>
          </a:xfrm>
        </p:spPr>
        <p:txBody>
          <a:bodyPr>
            <a:normAutofit fontScale="70000" lnSpcReduction="20000"/>
          </a:bodyPr>
          <a:lstStyle/>
          <a:p>
            <a:pPr marL="64008" indent="0">
              <a:buNone/>
            </a:pPr>
            <a:r>
              <a:rPr lang="ru-RU" dirty="0"/>
              <a:t>Спиральная модель представляет собой процесс разработки программного обеспечения, сочетающий в себе как проектирование, так и </a:t>
            </a:r>
            <a:r>
              <a:rPr lang="ru-RU" dirty="0" err="1"/>
              <a:t>постадийное</a:t>
            </a:r>
            <a:r>
              <a:rPr lang="ru-RU" dirty="0"/>
              <a:t> </a:t>
            </a:r>
            <a:r>
              <a:rPr lang="ru-RU" dirty="0" err="1"/>
              <a:t>прототипирование</a:t>
            </a:r>
            <a:r>
              <a:rPr lang="ru-RU" dirty="0"/>
              <a:t> с целью сочетания преимуществ восходящей и нисходящей концепции</a:t>
            </a:r>
            <a:r>
              <a:rPr lang="ru-RU" dirty="0" smtClean="0"/>
              <a:t>.</a:t>
            </a:r>
          </a:p>
          <a:p>
            <a:pPr marL="64008" indent="0">
              <a:buNone/>
            </a:pPr>
            <a:r>
              <a:rPr lang="ru-RU" dirty="0"/>
              <a:t>Преимущества</a:t>
            </a:r>
            <a:r>
              <a:rPr lang="ru-RU" dirty="0" smtClean="0"/>
              <a:t>:</a:t>
            </a:r>
          </a:p>
          <a:p>
            <a:r>
              <a:rPr lang="ru-RU" dirty="0" smtClean="0"/>
              <a:t>Быстрое </a:t>
            </a:r>
            <a:r>
              <a:rPr lang="ru-RU" dirty="0"/>
              <a:t>получение результата</a:t>
            </a:r>
          </a:p>
          <a:p>
            <a:r>
              <a:rPr lang="ru-RU" dirty="0"/>
              <a:t>Повышение конкурентоспособности</a:t>
            </a:r>
          </a:p>
          <a:p>
            <a:r>
              <a:rPr lang="ru-RU" dirty="0"/>
              <a:t>Изменяющиеся требования — не проблема</a:t>
            </a:r>
          </a:p>
          <a:p>
            <a:pPr marL="64008" indent="0">
              <a:buNone/>
            </a:pPr>
            <a:r>
              <a:rPr lang="ru-RU" dirty="0"/>
              <a:t>Недостатки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Отсутствие </a:t>
            </a:r>
            <a:r>
              <a:rPr lang="ru-RU" dirty="0"/>
              <a:t>регламентации стадий</a:t>
            </a:r>
          </a:p>
          <a:p>
            <a:pPr marL="64008" indent="0">
              <a:buNone/>
            </a:pPr>
            <a:r>
              <a:rPr lang="ru-RU" i="1" dirty="0"/>
              <a:t>Третьей группе принадлежат такие модели как</a:t>
            </a:r>
            <a:r>
              <a:rPr lang="ru-RU" dirty="0"/>
              <a:t> </a:t>
            </a:r>
            <a:r>
              <a:rPr lang="ru-RU" b="1" dirty="0"/>
              <a:t>экстремальное программирование</a:t>
            </a:r>
            <a:r>
              <a:rPr lang="ru-RU" dirty="0"/>
              <a:t> (XP), </a:t>
            </a:r>
            <a:r>
              <a:rPr lang="ru-RU" b="1" dirty="0"/>
              <a:t>SCRUM</a:t>
            </a:r>
            <a:r>
              <a:rPr lang="ru-RU" dirty="0"/>
              <a:t>, </a:t>
            </a:r>
            <a:r>
              <a:rPr lang="ru-RU" b="1" dirty="0" err="1"/>
              <a:t>инкриментальная</a:t>
            </a:r>
            <a:r>
              <a:rPr lang="ru-RU" b="1" dirty="0"/>
              <a:t> модель</a:t>
            </a:r>
            <a:r>
              <a:rPr lang="ru-RU" dirty="0"/>
              <a:t> (RUP), но о них я бы хотел рассказать в отдельном топике</a:t>
            </a:r>
          </a:p>
        </p:txBody>
      </p:sp>
    </p:spTree>
    <p:extLst>
      <p:ext uri="{BB962C8B-B14F-4D97-AF65-F5344CB8AC3E}">
        <p14:creationId xmlns:p14="http://schemas.microsoft.com/office/powerpoint/2010/main" val="129583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8992" y="116632"/>
            <a:ext cx="8229600" cy="1399032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749" y="1127720"/>
            <a:ext cx="8496944" cy="2448272"/>
          </a:xfrm>
        </p:spPr>
        <p:txBody>
          <a:bodyPr>
            <a:normAutofit fontScale="55000" lnSpcReduction="20000"/>
          </a:bodyPr>
          <a:lstStyle/>
          <a:p>
            <a:pPr marL="64008" indent="0">
              <a:buNone/>
            </a:pPr>
            <a:r>
              <a:rPr lang="ru-RU" b="1" dirty="0"/>
              <a:t>Жизненный цикл</a:t>
            </a:r>
            <a:r>
              <a:rPr lang="ru-RU" dirty="0"/>
              <a:t>(ЖЦ) </a:t>
            </a:r>
            <a:r>
              <a:rPr lang="ru-RU" b="1" dirty="0"/>
              <a:t>ПО</a:t>
            </a:r>
            <a:r>
              <a:rPr lang="ru-RU" dirty="0"/>
              <a:t> – это период времени, который начинается с момента принятия решения о необходимости создания ПО и заканчивается в момент его полного изъятия из эксплуатации. Жизненный цикл ПО включает следующие </a:t>
            </a:r>
            <a:r>
              <a:rPr lang="ru-RU" b="1" dirty="0"/>
              <a:t>стадии</a:t>
            </a:r>
            <a:r>
              <a:rPr lang="ru-RU" dirty="0"/>
              <a:t>:</a:t>
            </a:r>
          </a:p>
          <a:p>
            <a:r>
              <a:rPr lang="ru-RU" dirty="0" smtClean="0"/>
              <a:t>Анализ</a:t>
            </a:r>
            <a:r>
              <a:rPr lang="ru-RU" dirty="0"/>
              <a:t>.</a:t>
            </a:r>
          </a:p>
          <a:p>
            <a:r>
              <a:rPr lang="ru-RU" dirty="0" smtClean="0"/>
              <a:t>Проектирование</a:t>
            </a:r>
            <a:r>
              <a:rPr lang="ru-RU" dirty="0"/>
              <a:t>.</a:t>
            </a:r>
          </a:p>
          <a:p>
            <a:r>
              <a:rPr lang="ru-RU" dirty="0" smtClean="0"/>
              <a:t>Программирование</a:t>
            </a:r>
            <a:r>
              <a:rPr lang="ru-RU" dirty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Тестирование и отладка.</a:t>
            </a:r>
          </a:p>
          <a:p>
            <a:r>
              <a:rPr lang="ru-RU" dirty="0" smtClean="0"/>
              <a:t> </a:t>
            </a:r>
            <a:r>
              <a:rPr lang="ru-RU" dirty="0"/>
              <a:t>Эксплуатация.</a:t>
            </a:r>
          </a:p>
          <a:p>
            <a:pPr marL="64008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7128792" cy="175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99747" y="5157414"/>
            <a:ext cx="8560529" cy="1582660"/>
          </a:xfrm>
          <a:prstGeom prst="rect">
            <a:avLst/>
          </a:prstGeom>
        </p:spPr>
        <p:txBody>
          <a:bodyPr vert="horz" anchor="t">
            <a:normAutofit fontScale="700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None/>
            </a:pPr>
            <a:r>
              <a:rPr lang="ru-RU" sz="2700" dirty="0"/>
              <a:t>Каждый процесс разделен на набор действий, каждое действие — на набор задач. Каждый процесс, действие или задача инициируется и выполняется другим процессом по мере необходимости, причем не существует заранее определенных последовательностей выполнения (естественно, при сохранении связей по входным данным).</a:t>
            </a:r>
            <a:endParaRPr lang="ru-RU" sz="27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82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0"/>
          <a:stretch/>
        </p:blipFill>
        <p:spPr bwMode="auto">
          <a:xfrm>
            <a:off x="5076056" y="1340768"/>
            <a:ext cx="3847901" cy="352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99032"/>
          </a:xfrm>
        </p:spPr>
        <p:txBody>
          <a:bodyPr/>
          <a:lstStyle/>
          <a:p>
            <a:r>
              <a:rPr lang="ru-RU" dirty="0" smtClean="0"/>
              <a:t>Основные этапы ЖЦ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7528" y="1124744"/>
            <a:ext cx="4824536" cy="3528392"/>
          </a:xfrm>
        </p:spPr>
        <p:txBody>
          <a:bodyPr>
            <a:normAutofit fontScale="85000" lnSpcReduction="20000"/>
          </a:bodyPr>
          <a:lstStyle/>
          <a:p>
            <a:pPr marL="64008" indent="0">
              <a:buNone/>
            </a:pPr>
            <a:endParaRPr lang="ru-RU" b="1" dirty="0" smtClean="0"/>
          </a:p>
          <a:p>
            <a:pPr marL="64008" indent="0">
              <a:buNone/>
            </a:pPr>
            <a:r>
              <a:rPr lang="ru-RU" sz="2000" b="1" dirty="0" smtClean="0"/>
              <a:t>Процесс </a:t>
            </a:r>
            <a:r>
              <a:rPr lang="ru-RU" sz="2000" b="1" dirty="0"/>
              <a:t>приобретения </a:t>
            </a:r>
            <a:r>
              <a:rPr lang="ru-RU" sz="2000" dirty="0"/>
              <a:t>(</a:t>
            </a:r>
            <a:r>
              <a:rPr lang="ru-RU" sz="2000" dirty="0" err="1"/>
              <a:t>acquisition</a:t>
            </a:r>
            <a:r>
              <a:rPr lang="ru-RU" sz="2000" dirty="0"/>
              <a:t> </a:t>
            </a:r>
            <a:r>
              <a:rPr lang="ru-RU" sz="2000" dirty="0" err="1"/>
              <a:t>process</a:t>
            </a:r>
            <a:r>
              <a:rPr lang="ru-RU" sz="2000" dirty="0"/>
              <a:t>). Он состоит из действий и задач заказчика, приобретающего ПО. Данный процесс охватывает следующие действия:</a:t>
            </a:r>
          </a:p>
          <a:p>
            <a:r>
              <a:rPr lang="ru-RU" sz="2000" dirty="0"/>
              <a:t>инициирование приобретения;</a:t>
            </a:r>
          </a:p>
          <a:p>
            <a:r>
              <a:rPr lang="ru-RU" sz="2000" dirty="0"/>
              <a:t>подготовку заявочных предложений;</a:t>
            </a:r>
          </a:p>
          <a:p>
            <a:r>
              <a:rPr lang="ru-RU" sz="2000" dirty="0"/>
              <a:t>подготовку и корректировку договора;</a:t>
            </a:r>
          </a:p>
          <a:p>
            <a:r>
              <a:rPr lang="ru-RU" sz="2000" dirty="0"/>
              <a:t>надзор за деятельностью поставщика;</a:t>
            </a:r>
          </a:p>
          <a:p>
            <a:r>
              <a:rPr lang="ru-RU" sz="2000" dirty="0"/>
              <a:t>приемку и завершение работ.</a:t>
            </a:r>
          </a:p>
          <a:p>
            <a:endParaRPr lang="ru-RU" sz="2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7504" y="4220372"/>
            <a:ext cx="9036496" cy="2736303"/>
          </a:xfrm>
          <a:prstGeom prst="rect">
            <a:avLst/>
          </a:prstGeom>
        </p:spPr>
        <p:txBody>
          <a:bodyPr vert="horz" anchor="t">
            <a:normAutofit fontScale="475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endParaRPr lang="ru-RU" b="1" dirty="0" smtClean="0"/>
          </a:p>
          <a:p>
            <a:pPr marL="64008" indent="0">
              <a:buNone/>
            </a:pPr>
            <a:r>
              <a:rPr lang="ru-RU" b="1" dirty="0"/>
              <a:t>Процесс поставки </a:t>
            </a:r>
            <a:r>
              <a:rPr lang="ru-RU" dirty="0"/>
              <a:t>(</a:t>
            </a:r>
            <a:r>
              <a:rPr lang="ru-RU" dirty="0" err="1"/>
              <a:t>supply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). Он </a:t>
            </a:r>
            <a:r>
              <a:rPr lang="ru-RU" dirty="0" smtClean="0"/>
              <a:t>охватывает</a:t>
            </a:r>
            <a:endParaRPr lang="en-US" dirty="0" smtClean="0"/>
          </a:p>
          <a:p>
            <a:pPr marL="64008" indent="0">
              <a:buNone/>
            </a:pPr>
            <a:r>
              <a:rPr lang="ru-RU" dirty="0" smtClean="0"/>
              <a:t> </a:t>
            </a:r>
            <a:r>
              <a:rPr lang="ru-RU" dirty="0"/>
              <a:t>действия и задачи, выполняемые поставщиком</a:t>
            </a:r>
            <a:r>
              <a:rPr lang="ru-RU" dirty="0" smtClean="0"/>
              <a:t>,</a:t>
            </a:r>
            <a:endParaRPr lang="en-US" dirty="0" smtClean="0"/>
          </a:p>
          <a:p>
            <a:pPr marL="64008" indent="0">
              <a:buNone/>
            </a:pPr>
            <a:r>
              <a:rPr lang="ru-RU" dirty="0" smtClean="0"/>
              <a:t> </a:t>
            </a:r>
            <a:r>
              <a:rPr lang="ru-RU" dirty="0"/>
              <a:t>который снабжает заказчика программным </a:t>
            </a:r>
            <a:r>
              <a:rPr lang="ru-RU" dirty="0" smtClean="0"/>
              <a:t>продуктом </a:t>
            </a:r>
            <a:r>
              <a:rPr lang="ru-RU" dirty="0"/>
              <a:t>или услугой. Данный процесс </a:t>
            </a:r>
            <a:r>
              <a:rPr lang="ru-RU" dirty="0" smtClean="0"/>
              <a:t>включает </a:t>
            </a:r>
            <a:r>
              <a:rPr lang="ru-RU" dirty="0"/>
              <a:t>следующие действия:</a:t>
            </a:r>
          </a:p>
          <a:p>
            <a:r>
              <a:rPr lang="ru-RU" dirty="0"/>
              <a:t>инициирование поставки;</a:t>
            </a:r>
          </a:p>
          <a:p>
            <a:r>
              <a:rPr lang="ru-RU" dirty="0"/>
              <a:t>подготовку ответа на заявочные предложения;</a:t>
            </a:r>
          </a:p>
          <a:p>
            <a:r>
              <a:rPr lang="ru-RU" dirty="0"/>
              <a:t>подготовку договора;</a:t>
            </a:r>
          </a:p>
          <a:p>
            <a:r>
              <a:rPr lang="ru-RU" dirty="0"/>
              <a:t>планирование;</a:t>
            </a:r>
          </a:p>
          <a:p>
            <a:r>
              <a:rPr lang="ru-RU" dirty="0"/>
              <a:t>выполнение и контроль;</a:t>
            </a:r>
          </a:p>
          <a:p>
            <a:r>
              <a:rPr lang="ru-RU" dirty="0"/>
              <a:t>проверку и оценку;</a:t>
            </a:r>
          </a:p>
          <a:p>
            <a:r>
              <a:rPr lang="ru-RU" dirty="0"/>
              <a:t>поставку и завершение работ.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57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этапы ЖЦ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424936" cy="5256584"/>
          </a:xfrm>
        </p:spPr>
        <p:txBody>
          <a:bodyPr>
            <a:normAutofit fontScale="55000" lnSpcReduction="20000"/>
          </a:bodyPr>
          <a:lstStyle/>
          <a:p>
            <a:pPr marL="64008" indent="0">
              <a:buNone/>
            </a:pPr>
            <a:r>
              <a:rPr lang="ru-RU" b="1" dirty="0"/>
              <a:t>Процесс разработки</a:t>
            </a:r>
            <a:r>
              <a:rPr lang="ru-RU" dirty="0"/>
              <a:t> (</a:t>
            </a:r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). Он предусматривает действия и задачи, выполняемые разработчиком, и охватывает работы по созданию ПО и его компонентов в соответствии с заданными требованиями, включая оформление проектной и эксплуатационной документации, подготовку материалов, необходимых для проверки работоспособности и соответствующего качества программных продуктов, материалов, необходимых для организации обучения персонала, и т. д. Процесс разработки включает следующие действия:</a:t>
            </a:r>
          </a:p>
          <a:p>
            <a:r>
              <a:rPr lang="ru-RU" dirty="0"/>
              <a:t>подготовительную работу;</a:t>
            </a:r>
          </a:p>
          <a:p>
            <a:r>
              <a:rPr lang="ru-RU" dirty="0"/>
              <a:t>анализ требований к системе;</a:t>
            </a:r>
          </a:p>
          <a:p>
            <a:r>
              <a:rPr lang="ru-RU" dirty="0"/>
              <a:t>проектирование архитектуры системы;</a:t>
            </a:r>
          </a:p>
          <a:p>
            <a:r>
              <a:rPr lang="ru-RU" dirty="0"/>
              <a:t>анализ требований к ПО;</a:t>
            </a:r>
          </a:p>
          <a:p>
            <a:r>
              <a:rPr lang="ru-RU" dirty="0"/>
              <a:t>проектирование архитектуры ПО;</a:t>
            </a:r>
          </a:p>
          <a:p>
            <a:r>
              <a:rPr lang="ru-RU" dirty="0"/>
              <a:t>детальное проектирование ПО;</a:t>
            </a:r>
          </a:p>
          <a:p>
            <a:r>
              <a:rPr lang="ru-RU" dirty="0"/>
              <a:t>кодирование и тестирование ПО;</a:t>
            </a:r>
          </a:p>
          <a:p>
            <a:r>
              <a:rPr lang="ru-RU" dirty="0"/>
              <a:t>интеграцию ПО;</a:t>
            </a:r>
          </a:p>
          <a:p>
            <a:r>
              <a:rPr lang="ru-RU" dirty="0"/>
              <a:t>квалификационное тестирование ПО;</a:t>
            </a:r>
          </a:p>
          <a:p>
            <a:r>
              <a:rPr lang="ru-RU" dirty="0"/>
              <a:t>интеграцию системы;</a:t>
            </a:r>
          </a:p>
          <a:p>
            <a:r>
              <a:rPr lang="ru-RU" dirty="0"/>
              <a:t>квалификационное тестирование системы;</a:t>
            </a:r>
          </a:p>
          <a:p>
            <a:r>
              <a:rPr lang="ru-RU" dirty="0"/>
              <a:t>установку ПО;</a:t>
            </a:r>
          </a:p>
          <a:p>
            <a:r>
              <a:rPr lang="ru-RU" dirty="0"/>
              <a:t>приемку ПО.</a:t>
            </a:r>
          </a:p>
          <a:p>
            <a:endParaRPr lang="ru-RU" dirty="0"/>
          </a:p>
        </p:txBody>
      </p:sp>
      <p:pic>
        <p:nvPicPr>
          <p:cNvPr id="3076" name="Picture 4" descr="https://saitorob.ru/wp-content/uploads/2020/05/%D1%83%D1%81%D0%BB%D1%83%D0%B3%D0%B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29000"/>
            <a:ext cx="381942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2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этапы ЖЦ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328592"/>
          </a:xfrm>
        </p:spPr>
        <p:txBody>
          <a:bodyPr>
            <a:normAutofit fontScale="47500" lnSpcReduction="20000"/>
          </a:bodyPr>
          <a:lstStyle/>
          <a:p>
            <a:pPr marL="64008" indent="0">
              <a:buNone/>
            </a:pPr>
            <a:r>
              <a:rPr lang="ru-RU" b="1" dirty="0" smtClean="0"/>
              <a:t>Процесс </a:t>
            </a:r>
            <a:r>
              <a:rPr lang="ru-RU" b="1" dirty="0"/>
              <a:t>эксплуатации </a:t>
            </a:r>
            <a:r>
              <a:rPr lang="ru-RU" dirty="0"/>
              <a:t>(</a:t>
            </a:r>
            <a:r>
              <a:rPr lang="ru-RU" dirty="0" err="1"/>
              <a:t>operation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). Он охватывает действия и задачи оператора — организации, эксплуатирующей систему. Данный процесс включает следующие действия:</a:t>
            </a:r>
          </a:p>
          <a:p>
            <a:r>
              <a:rPr lang="ru-RU" dirty="0"/>
              <a:t>подготовительную работу;</a:t>
            </a:r>
          </a:p>
          <a:p>
            <a:r>
              <a:rPr lang="ru-RU" dirty="0"/>
              <a:t>эксплуатационное тестирование;</a:t>
            </a:r>
          </a:p>
          <a:p>
            <a:r>
              <a:rPr lang="ru-RU" dirty="0"/>
              <a:t>эксплуатацию системы;</a:t>
            </a:r>
          </a:p>
          <a:p>
            <a:r>
              <a:rPr lang="ru-RU" dirty="0"/>
              <a:t>поддержку пользователей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pPr marL="64008" indent="0">
              <a:buNone/>
            </a:pPr>
            <a:r>
              <a:rPr lang="ru-RU" b="1" dirty="0"/>
              <a:t>Процесс сопровождения </a:t>
            </a:r>
            <a:r>
              <a:rPr lang="ru-RU" dirty="0"/>
              <a:t>(</a:t>
            </a:r>
            <a:r>
              <a:rPr lang="ru-RU" dirty="0" err="1"/>
              <a:t>maintenance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). Он предусматривает действия и задачи, выполняемые сопровождающей организацией (службой сопровождения). Данный процесс активизируется </a:t>
            </a:r>
            <a:r>
              <a:rPr lang="ru-RU" b="1" dirty="0"/>
              <a:t>при </a:t>
            </a:r>
            <a:r>
              <a:rPr lang="ru-RU" dirty="0"/>
              <a:t>изменениях (модификациях) программного продукта и соответствующей документации, вызванных возникшими проблемами или потребностями в модернизации либо адаптации ПО. В соответствии со стандартом IEEE-90 под </a:t>
            </a:r>
            <a:r>
              <a:rPr lang="ru-RU" i="1" dirty="0"/>
              <a:t>сопровождением </a:t>
            </a:r>
            <a:r>
              <a:rPr lang="ru-RU" dirty="0"/>
              <a:t>понимается внесение изменений в ПО в целях исправления ошибок, повышения производительности или адаптации к изменившимся условиям работы или требованиям.</a:t>
            </a:r>
          </a:p>
          <a:p>
            <a:r>
              <a:rPr lang="ru-RU" dirty="0"/>
              <a:t>Изменения, вносимые в существующее ПО, не должны нарушать его целостность. Процесс сопровождения включает перенос ПО в другую среду (миграцию) и заканчивается снятием ПО с эксплуатации.</a:t>
            </a:r>
          </a:p>
          <a:p>
            <a:r>
              <a:rPr lang="ru-RU" dirty="0"/>
              <a:t>Процесс сопровождения охватывает следующие действия:</a:t>
            </a:r>
          </a:p>
          <a:p>
            <a:r>
              <a:rPr lang="ru-RU" dirty="0"/>
              <a:t>подготовительную работу;</a:t>
            </a:r>
          </a:p>
          <a:p>
            <a:r>
              <a:rPr lang="ru-RU" dirty="0"/>
              <a:t>анализ проблем и запросов на модификацию ПО;</a:t>
            </a:r>
          </a:p>
          <a:p>
            <a:r>
              <a:rPr lang="ru-RU" dirty="0"/>
              <a:t>модификацию ПО;</a:t>
            </a:r>
          </a:p>
          <a:p>
            <a:r>
              <a:rPr lang="ru-RU" dirty="0"/>
              <a:t>проверку и приемку;</a:t>
            </a:r>
          </a:p>
          <a:p>
            <a:r>
              <a:rPr lang="ru-RU" dirty="0"/>
              <a:t>перенос ПО в другую среду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снятие ПО с эксплуатации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92513"/>
            <a:ext cx="149862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53136"/>
            <a:ext cx="1713650" cy="197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67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19256" cy="1073274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Модели жизненного цикла </a:t>
            </a:r>
            <a:r>
              <a:rPr lang="ru-RU" dirty="0" smtClean="0">
                <a:effectLst/>
              </a:rPr>
              <a:t>по</a:t>
            </a:r>
            <a:br>
              <a:rPr lang="ru-RU" dirty="0" smtClean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079180" cy="5114040"/>
          </a:xfrm>
        </p:spPr>
        <p:txBody>
          <a:bodyPr>
            <a:normAutofit fontScale="47500" lnSpcReduction="20000"/>
          </a:bodyPr>
          <a:lstStyle/>
          <a:p>
            <a:pPr marL="64008" indent="0">
              <a:buNone/>
            </a:pPr>
            <a:r>
              <a:rPr lang="ru-RU" dirty="0"/>
              <a:t>Под </a:t>
            </a:r>
            <a:r>
              <a:rPr lang="ru-RU" i="1" dirty="0"/>
              <a:t>моделью ЖЦ ПО </a:t>
            </a:r>
            <a:r>
              <a:rPr lang="ru-RU" dirty="0"/>
              <a:t>понимается структура, определяющая последовательность выполнения и взаимосвязи процессов, действий и задач на протяжении ЖЦ. Модель ЖЦ зависит от специфики, масштаба и сложности проекта и специфики условий, в которых система создается и функционирует</a:t>
            </a:r>
            <a:r>
              <a:rPr lang="ru-RU" dirty="0" smtClean="0"/>
              <a:t>.</a:t>
            </a:r>
          </a:p>
          <a:p>
            <a:pPr marL="64008" indent="0">
              <a:buNone/>
            </a:pPr>
            <a:endParaRPr lang="ru-RU" dirty="0" smtClean="0"/>
          </a:p>
          <a:p>
            <a:pPr marL="64008" indent="0">
              <a:buNone/>
            </a:pPr>
            <a:r>
              <a:rPr lang="ru-RU" dirty="0" smtClean="0"/>
              <a:t>Модель </a:t>
            </a:r>
            <a:r>
              <a:rPr lang="ru-RU" dirty="0"/>
              <a:t>ЖЦ любого конкретного ПО ЭИС определяет характер </a:t>
            </a:r>
            <a:r>
              <a:rPr lang="ru-RU" i="1" dirty="0"/>
              <a:t>процесса его создания, </a:t>
            </a:r>
            <a:r>
              <a:rPr lang="ru-RU" dirty="0"/>
              <a:t>который представляет собой совокупность упорядоченных во времени, взаимосвязанных и объединенных в стадии работ, выполнение которых необходимо и достаточно для создания ПО, соответствующего заданным требованиям. Под </a:t>
            </a:r>
            <a:r>
              <a:rPr lang="ru-RU" i="1" dirty="0"/>
              <a:t>стадией создания ПО </a:t>
            </a:r>
            <a:r>
              <a:rPr lang="ru-RU" dirty="0"/>
              <a:t>понимается </a:t>
            </a:r>
            <a:r>
              <a:rPr lang="ru-RU" dirty="0" smtClean="0"/>
              <a:t>часть процесса </a:t>
            </a:r>
            <a:r>
              <a:rPr lang="ru-RU" dirty="0"/>
              <a:t>создания ПО, </a:t>
            </a:r>
            <a:r>
              <a:rPr lang="ru-RU" dirty="0" smtClean="0"/>
              <a:t>ограниченная </a:t>
            </a:r>
            <a:r>
              <a:rPr lang="ru-RU" dirty="0"/>
              <a:t>некоторыми </a:t>
            </a:r>
            <a:r>
              <a:rPr lang="ru-RU" dirty="0" smtClean="0"/>
              <a:t>временными </a:t>
            </a:r>
            <a:r>
              <a:rPr lang="ru-RU" dirty="0"/>
              <a:t>рамками и </a:t>
            </a:r>
            <a:r>
              <a:rPr lang="ru-RU" dirty="0" smtClean="0"/>
              <a:t>заканчивающаяся </a:t>
            </a:r>
            <a:r>
              <a:rPr lang="ru-RU" dirty="0"/>
              <a:t>выпуском конкретного продукта </a:t>
            </a:r>
            <a:r>
              <a:rPr lang="ru-RU" dirty="0" smtClean="0"/>
              <a:t>(</a:t>
            </a:r>
            <a:r>
              <a:rPr lang="ru-RU" dirty="0"/>
              <a:t>моделей ПО, </a:t>
            </a:r>
            <a:r>
              <a:rPr lang="ru-RU" dirty="0" smtClean="0"/>
              <a:t>программных </a:t>
            </a:r>
            <a:r>
              <a:rPr lang="ru-RU" dirty="0"/>
              <a:t>компонентов, документации), определяемого заданными для данной стадии требованиями. Стадии создания ПО выделяются по соображениям рационального планирования и организации работ, заканчивающихся заданными результатами. В состав жизненного цикла ПО обычно включаются следующие стадии:</a:t>
            </a:r>
          </a:p>
          <a:p>
            <a:r>
              <a:rPr lang="ru-RU" dirty="0"/>
              <a:t>Формирование требований к ПО.</a:t>
            </a:r>
          </a:p>
          <a:p>
            <a:r>
              <a:rPr lang="ru-RU" dirty="0"/>
              <a:t>Проектирование.</a:t>
            </a:r>
          </a:p>
          <a:p>
            <a:r>
              <a:rPr lang="ru-RU" dirty="0"/>
              <a:t>Реализация.</a:t>
            </a:r>
          </a:p>
          <a:p>
            <a:r>
              <a:rPr lang="ru-RU" dirty="0"/>
              <a:t>Тестирование.</a:t>
            </a:r>
          </a:p>
          <a:p>
            <a:r>
              <a:rPr lang="ru-RU" dirty="0"/>
              <a:t>Ввод в действие.</a:t>
            </a:r>
          </a:p>
          <a:p>
            <a:r>
              <a:rPr lang="ru-RU" dirty="0"/>
              <a:t>Эксплуатация и сопровождение.</a:t>
            </a:r>
          </a:p>
          <a:p>
            <a:r>
              <a:rPr lang="ru-RU" dirty="0"/>
              <a:t>Снятие с эксплуатации.</a:t>
            </a:r>
          </a:p>
          <a:p>
            <a:endParaRPr lang="ru-RU" dirty="0"/>
          </a:p>
        </p:txBody>
      </p:sp>
      <p:pic>
        <p:nvPicPr>
          <p:cNvPr id="5124" name="Picture 4" descr="https://cf.ppt-online.org/files1/slide/o/OHAyfv5xJt8aeWXGIU3z6YcLdksu1Z9B0hSpQj/slide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73" y="3501008"/>
            <a:ext cx="4363164" cy="327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16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4544" y="267494"/>
            <a:ext cx="9289032" cy="92925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Стадия формирования требований к ПО.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3384376"/>
          </a:xfrm>
        </p:spPr>
        <p:txBody>
          <a:bodyPr>
            <a:normAutofit fontScale="47500" lnSpcReduction="20000"/>
          </a:bodyPr>
          <a:lstStyle/>
          <a:p>
            <a:pPr marL="64008" indent="0">
              <a:buNone/>
            </a:pPr>
            <a:r>
              <a:rPr lang="ru-RU" dirty="0"/>
              <a:t>Она является одной из важнейших, поскольку определяет успех всего проекта. Данная стадия включает следующие этапы:</a:t>
            </a:r>
          </a:p>
          <a:p>
            <a:r>
              <a:rPr lang="ru-RU" i="1" dirty="0"/>
              <a:t>планирование работ, </a:t>
            </a:r>
            <a:r>
              <a:rPr lang="ru-RU" dirty="0"/>
              <a:t>предваряющее работы над проектом. Основными задачами этапа являются: определение целей разработки, предварительная экономическая оценка проекта, построение плана-графика выполнения работ, создание и обучение совместной рабочей группы;</a:t>
            </a:r>
          </a:p>
          <a:p>
            <a:r>
              <a:rPr lang="ru-RU" i="1" dirty="0"/>
              <a:t>проведение обследования деятельности автоматизируемого объекта (организации), </a:t>
            </a:r>
            <a:r>
              <a:rPr lang="ru-RU" dirty="0"/>
              <a:t>в рамках которого осуществляются: предварительное выявление требований к будущей системе; определение структуры организации; определение перечня целевых функций организации; анализ распределения функций по подразделениям и сотрудникам; выявление функциональных взаимодействий между подразделениями, информационных потоков внутри подразделений и между ними, внешних по отношению к организации объектов и внешних </a:t>
            </a:r>
            <a:r>
              <a:rPr lang="ru-RU" dirty="0" smtClean="0"/>
              <a:t>информационных </a:t>
            </a:r>
            <a:r>
              <a:rPr lang="ru-RU" dirty="0"/>
              <a:t>взаимодействий; анализ существующих средств автоматизации </a:t>
            </a:r>
            <a:r>
              <a:rPr lang="ru-RU" dirty="0" smtClean="0"/>
              <a:t>деятельности </a:t>
            </a:r>
            <a:r>
              <a:rPr lang="ru-RU" dirty="0"/>
              <a:t>организации;</a:t>
            </a:r>
          </a:p>
          <a:p>
            <a:r>
              <a:rPr lang="ru-RU" i="1" dirty="0"/>
              <a:t>построение моделей деятельности организации, </a:t>
            </a:r>
            <a:r>
              <a:rPr lang="ru-RU" dirty="0" smtClean="0"/>
              <a:t>предусматривающее </a:t>
            </a:r>
            <a:r>
              <a:rPr lang="ru-RU" dirty="0"/>
              <a:t>обработку материалов обследования и построение двух видов моделей:</a:t>
            </a:r>
          </a:p>
          <a:p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65104"/>
            <a:ext cx="2294384" cy="229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07504" y="4221088"/>
            <a:ext cx="6552728" cy="2232248"/>
          </a:xfrm>
          <a:prstGeom prst="rect">
            <a:avLst/>
          </a:prstGeom>
        </p:spPr>
        <p:txBody>
          <a:bodyPr vert="horz" anchor="t">
            <a:normAutofit fontScale="550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модели </a:t>
            </a:r>
            <a:r>
              <a:rPr lang="ru-RU" i="1" dirty="0"/>
              <a:t>"AS-IS" ("как есть"), </a:t>
            </a:r>
            <a:r>
              <a:rPr lang="ru-RU" dirty="0"/>
              <a:t>отражающей существующее на момент обследования положение дел в организации и позволяющей понять, каким образом функционирует данная организация, а также выявить узкие места и сформулировать предложения по улучшению ситуации;</a:t>
            </a:r>
          </a:p>
          <a:p>
            <a:r>
              <a:rPr lang="ru-RU" dirty="0"/>
              <a:t>модели </a:t>
            </a:r>
            <a:r>
              <a:rPr lang="ru-RU" i="1" dirty="0"/>
              <a:t>"ТО-ВЕ" ("как должно быть"), </a:t>
            </a:r>
            <a:r>
              <a:rPr lang="ru-RU" dirty="0"/>
              <a:t>отражающей представление о новых технологиях работы организации.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8147248" cy="1001266"/>
          </a:xfrm>
        </p:spPr>
        <p:txBody>
          <a:bodyPr/>
          <a:lstStyle/>
          <a:p>
            <a:r>
              <a:rPr lang="ru-RU" b="1" dirty="0">
                <a:effectLst/>
              </a:rPr>
              <a:t>Стадия проектирования</a:t>
            </a:r>
            <a:r>
              <a:rPr lang="ru-RU" dirty="0">
                <a:effectLst/>
              </a:rPr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32859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 </a:t>
            </a:r>
            <a:r>
              <a:rPr lang="ru-RU" i="1" dirty="0"/>
              <a:t>разработка системного проекта. </a:t>
            </a:r>
            <a:r>
              <a:rPr lang="ru-RU" dirty="0"/>
              <a:t>На этом этапе дается ответ на вопрос: "Что должна делать будущая система?", а именно: определяются архитектура системы, ее функции, внешние условия функционирования, интерфейсы и распределение функций между пользователями и системой, требования к программным и информационным компонентам, состав исполнителей и сроки разработки. Основу системного проекта составляют модели проектируемой ЭИС, которые строятся на основе модели "ТО-ВЕ". Документальным результатом этапа является техническое задание;</a:t>
            </a:r>
          </a:p>
          <a:p>
            <a:r>
              <a:rPr lang="ru-RU" dirty="0" smtClean="0"/>
              <a:t> </a:t>
            </a:r>
            <a:r>
              <a:rPr lang="ru-RU" dirty="0"/>
              <a:t>разработка технического проекта. На этом этапе на основе системного проекта осуществляется собственно проектирование системы, включающее проектирование архитектуры системы и детальное проектирование. Таким образом, дается ответ на вопрос: "Как построить систему, чтобы она удовлетворяла предъявленным к ней требованиям?". Модели проектируемой ЭИС при этом уточняются и детализируются до необходимого уровня.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3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</a:t>
            </a:r>
            <a:r>
              <a:rPr lang="ru-RU" dirty="0"/>
              <a:t>модели жизненного цикла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760" y="1844824"/>
            <a:ext cx="8964488" cy="1584177"/>
          </a:xfrm>
        </p:spPr>
        <p:txBody>
          <a:bodyPr>
            <a:normAutofit fontScale="77500" lnSpcReduction="20000"/>
          </a:bodyPr>
          <a:lstStyle/>
          <a:p>
            <a:pPr marL="64008" indent="0">
              <a:buNone/>
            </a:pPr>
            <a:r>
              <a:rPr lang="ru-RU" b="1" dirty="0"/>
              <a:t>Каскадная модель жизненного цикла программного обеспечения (водопад</a:t>
            </a:r>
            <a:r>
              <a:rPr lang="ru-RU" b="1" dirty="0" smtClean="0"/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Алгоритм данного метода, который я привожу на схеме, имеет ряд преимуществ перед алгоритмом предыдущей модели, но также имеет и ряд </a:t>
            </a:r>
            <a:r>
              <a:rPr lang="ru-RU" b="1" dirty="0"/>
              <a:t>весомых</a:t>
            </a:r>
            <a:r>
              <a:rPr lang="ru-RU" dirty="0"/>
              <a:t> недостатков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00" y="3715870"/>
            <a:ext cx="4896544" cy="288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20712" y="3320987"/>
            <a:ext cx="4352900" cy="3672408"/>
          </a:xfrm>
          <a:prstGeom prst="rect">
            <a:avLst/>
          </a:prstGeom>
        </p:spPr>
        <p:txBody>
          <a:bodyPr vert="horz" anchor="t">
            <a:normAutofit fontScale="550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ru-RU" dirty="0" smtClean="0"/>
              <a:t>Преимущества:</a:t>
            </a:r>
          </a:p>
          <a:p>
            <a:r>
              <a:rPr lang="ru-RU" dirty="0" smtClean="0"/>
              <a:t>Позволяет оценивать качество продукта на каждом этапе</a:t>
            </a:r>
          </a:p>
          <a:p>
            <a:r>
              <a:rPr lang="ru-RU" dirty="0" smtClean="0"/>
              <a:t>Последовательное выполнение этапов проекта в строгом фиксированном порядке</a:t>
            </a:r>
          </a:p>
          <a:p>
            <a:pPr marL="64008" indent="0">
              <a:buFont typeface="Wingdings 2"/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 smtClean="0"/>
              <a:t>Не соответствует реальным условиям </a:t>
            </a:r>
          </a:p>
          <a:p>
            <a:pPr marL="64008" indent="0">
              <a:buFont typeface="Wingdings 2"/>
              <a:buNone/>
            </a:pPr>
            <a:r>
              <a:rPr lang="ru-RU" dirty="0" smtClean="0"/>
              <a:t>разработки программного продукта</a:t>
            </a:r>
          </a:p>
          <a:p>
            <a:r>
              <a:rPr lang="ru-RU" dirty="0" smtClean="0"/>
              <a:t>Относится к первой группе моделей</a:t>
            </a:r>
          </a:p>
          <a:p>
            <a:r>
              <a:rPr lang="ru-RU" dirty="0" smtClean="0"/>
              <a:t>Отсутствие обратных связей между этапами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857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102</TotalTime>
  <Words>314</Words>
  <Application>Microsoft Office PowerPoint</Application>
  <PresentationFormat>Экран (4:3)</PresentationFormat>
  <Paragraphs>116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Яркая</vt:lpstr>
      <vt:lpstr>Жизненный цикл программного обеспечения</vt:lpstr>
      <vt:lpstr>Введение</vt:lpstr>
      <vt:lpstr>Основные этапы ЖЦ ПО</vt:lpstr>
      <vt:lpstr>Основные этапы ЖЦ ПО</vt:lpstr>
      <vt:lpstr>Основные этапы ЖЦ ПО</vt:lpstr>
      <vt:lpstr>Модели жизненного цикла по </vt:lpstr>
      <vt:lpstr>Стадия формирования требований к ПО.</vt:lpstr>
      <vt:lpstr>Стадия проектирования.</vt:lpstr>
      <vt:lpstr>Дополнительные модели жизненного цикла </vt:lpstr>
      <vt:lpstr>Каскадная модель с промежуточным контролем (водоворот) </vt:lpstr>
      <vt:lpstr>V модель (разработка через тестирование) </vt:lpstr>
      <vt:lpstr>Модель на основе разработки прототипа </vt:lpstr>
      <vt:lpstr>Спиральная модель жизненного цикла программного обеспечения </vt:lpstr>
      <vt:lpstr>Спиральная модель жизненного цикла программного обеспечения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программного обеспечения</dc:title>
  <dc:creator>Екатерина Ефименкова</dc:creator>
  <cp:lastModifiedBy>Екатерина Ефименкова</cp:lastModifiedBy>
  <cp:revision>10</cp:revision>
  <dcterms:created xsi:type="dcterms:W3CDTF">2023-01-18T05:13:51Z</dcterms:created>
  <dcterms:modified xsi:type="dcterms:W3CDTF">2023-01-18T06:57:17Z</dcterms:modified>
</cp:coreProperties>
</file>