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Impact" panose="020B0806030902050204" pitchFamily="3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fe4cc8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1fe4cc8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e4cc8c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1fe4cc8c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f146f8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31ff146f8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fe4cc8cd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1fe4cc8cd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c8cd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1fe4cc8cd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e4cc8cd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1fe4cc8cd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75325" y="783300"/>
            <a:ext cx="5491800" cy="3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500">
              <a:solidFill>
                <a:schemeClr val="accent4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900">
              <a:solidFill>
                <a:schemeClr val="accent4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" sz="2900">
                <a:solidFill>
                  <a:srgbClr val="004388"/>
                </a:solidFill>
                <a:latin typeface="Impact"/>
                <a:ea typeface="Impact"/>
                <a:cs typeface="Impact"/>
                <a:sym typeface="Impact"/>
              </a:rPr>
              <a:t>АНОНИМИЗАЦИЯ ПЕРСОНАЛЬНЫХ ДАННЫХ В НЕСТРУКТУРИРОВАННОМ ТЕКСТЕ</a:t>
            </a:r>
            <a:endParaRPr sz="2900">
              <a:solidFill>
                <a:srgbClr val="004388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900">
              <a:solidFill>
                <a:srgbClr val="00438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1030" y="230360"/>
            <a:ext cx="1405291" cy="2338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-81550" y="3541975"/>
            <a:ext cx="3325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b="1">
                <a:latin typeface="Century Gothic"/>
                <a:ea typeface="Century Gothic"/>
                <a:cs typeface="Century Gothic"/>
                <a:sym typeface="Century Gothic"/>
              </a:rPr>
              <a:t>Гостищев Александр</a:t>
            </a:r>
            <a:endParaRPr b="1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Руководитель продукта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>
                <a:latin typeface="Century Gothic"/>
                <a:ea typeface="Century Gothic"/>
                <a:cs typeface="Century Gothic"/>
                <a:sym typeface="Century Gothic"/>
              </a:rPr>
              <a:t>ООО "ЭРЛЛЕКТА"</a:t>
            </a:r>
            <a:endParaRPr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08923" flipH="1">
            <a:off x="-152801" y="2665935"/>
            <a:ext cx="1459101" cy="75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400" y="3811475"/>
            <a:ext cx="2181225" cy="1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643600" y="1453375"/>
            <a:ext cx="1764600" cy="17409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ФОТО эксперта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l="24618" r="50000" b="67622"/>
          <a:stretch/>
        </p:blipFill>
        <p:spPr>
          <a:xfrm>
            <a:off x="611550" y="1453375"/>
            <a:ext cx="1870200" cy="1740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ADD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530205" y="647796"/>
            <a:ext cx="8247000" cy="4278300"/>
          </a:xfrm>
          <a:prstGeom prst="roundRect">
            <a:avLst>
              <a:gd name="adj" fmla="val 10649"/>
            </a:avLst>
          </a:prstGeom>
          <a:noFill/>
          <a:ln w="9525" cap="flat" cmpd="sng">
            <a:solidFill>
              <a:srgbClr val="044385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E5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678273">
            <a:off x="4626741" y="3378272"/>
            <a:ext cx="2240667" cy="2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384319" y="737478"/>
            <a:ext cx="8247000" cy="4310100"/>
          </a:xfrm>
          <a:prstGeom prst="roundRect">
            <a:avLst>
              <a:gd name="adj" fmla="val 10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692993" y="962400"/>
            <a:ext cx="562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0142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Актуальность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030" y="230360"/>
            <a:ext cx="1405291" cy="23388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367950" y="1423975"/>
            <a:ext cx="6487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1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В крупных компаниях объем неструктурированных текстовых данных, таких как текстовые документы, электронные письма, сообщения пользователей, транскрибация контактов колл-центра, огромен. Анализ этих данных позволяет компаниям лучше выявлять общие проблемы и оптимизировать процессы, искать новые рыночные возможности или области для улучшения клиентского опыта.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1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этом, инструменты анализа данных, реализованные с использованием последних достижений в области ИИ и машинного обучения требуют доступа к большим объемам данных для тренировки и тестирования моделей, что сопряжено с серьезными рисками нарушения конфиденциальности и защиты информации. Невыполнение требований по защите персональных данных (ПД) может привести к раскрытию чувствительной информации, юридическим последствиям и финансовым штрафам, а также потери лояльности клиентов.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17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Решение по анонимизации позволит использовать накопленные данные для разработки и улучшения ИИ-моделей без риска потери конфиденциальности; безопасно интегрировать ИИ-технологии в процессы компании; быстрее разрабатывать, тестировать и внедрять новые алгоритмы и модели, не опасаясь последствий, связанных с утечкой или неправомерным использованием ПД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6550283">
            <a:off x="-238394" y="3616452"/>
            <a:ext cx="1484972" cy="153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285724">
            <a:off x="7185337" y="-322288"/>
            <a:ext cx="1707444" cy="272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296954">
            <a:off x="-44829" y="-924992"/>
            <a:ext cx="1707444" cy="15304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35438" y="4840982"/>
            <a:ext cx="41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4285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ADD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530205" y="647796"/>
            <a:ext cx="8247000" cy="4278300"/>
          </a:xfrm>
          <a:prstGeom prst="roundRect">
            <a:avLst>
              <a:gd name="adj" fmla="val 10649"/>
            </a:avLst>
          </a:prstGeom>
          <a:noFill/>
          <a:ln w="9525" cap="flat" cmpd="sng">
            <a:solidFill>
              <a:srgbClr val="044385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E5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678273">
            <a:off x="4626741" y="3378272"/>
            <a:ext cx="2240667" cy="2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384319" y="737478"/>
            <a:ext cx="8247000" cy="4310100"/>
          </a:xfrm>
          <a:prstGeom prst="roundRect">
            <a:avLst>
              <a:gd name="adj" fmla="val 10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030" y="230360"/>
            <a:ext cx="1405291" cy="23388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066500" y="802800"/>
            <a:ext cx="70110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43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Цель проекта </a:t>
            </a: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создание программного инструмента для обеспечения конфиденциальности ПД в текстовых данных за счет автоматической анонимизации.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43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Задачи проекта:</a:t>
            </a:r>
            <a:endParaRPr sz="1200" b="1">
              <a:solidFill>
                <a:srgbClr val="0043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Анализ существующих решений и их применимости для достижения поставленной цели.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Разработка алгоритмов для точного распознавания и анонимизации ПД различных форматов в неструктурированном тексте.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Тестирование и валидация приложения на реальных данных для оценки его эффективности и точности.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ПД, требующие анонимизации, включают идентификационные данные: имя; дата рождения, серия, номер и дата выдачи идентификационных документов; ИНН; СНИЛС и прочие; контактные данные: адрес электронной почты, номер телефонов, почтовый адрес; финансовую информацию: номера банковских карт, данные о счетах; данные о местоположении: геолокационные данные, адреса проживания.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043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Методы и алгоритмы. </a:t>
            </a:r>
            <a:endParaRPr sz="1200" b="1">
              <a:solidFill>
                <a:srgbClr val="0043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решения поставленных задач необходимо использовать современные методы обработки естественного языка (NLP) и машинного обучения для автоматического распознавания ПД в неструктурированном тексте.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6550283">
            <a:off x="-238394" y="3616452"/>
            <a:ext cx="1484972" cy="153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285724">
            <a:off x="7438537" y="-440988"/>
            <a:ext cx="1707444" cy="272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296954">
            <a:off x="-44829" y="-924992"/>
            <a:ext cx="1707444" cy="153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2000" y="956325"/>
            <a:ext cx="1233349" cy="1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2000" y="1522100"/>
            <a:ext cx="1436149" cy="12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2000" y="4228675"/>
            <a:ext cx="1826825" cy="1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8735438" y="4840982"/>
            <a:ext cx="41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4285"/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ADD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530205" y="647796"/>
            <a:ext cx="8247000" cy="4278300"/>
          </a:xfrm>
          <a:prstGeom prst="roundRect">
            <a:avLst>
              <a:gd name="adj" fmla="val 10649"/>
            </a:avLst>
          </a:prstGeom>
          <a:noFill/>
          <a:ln w="9525" cap="flat" cmpd="sng">
            <a:solidFill>
              <a:srgbClr val="044385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E5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678273">
            <a:off x="4626741" y="3378272"/>
            <a:ext cx="2240667" cy="2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384319" y="737478"/>
            <a:ext cx="8247000" cy="4310100"/>
          </a:xfrm>
          <a:prstGeom prst="roundRect">
            <a:avLst>
              <a:gd name="adj" fmla="val 10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Понимание основ обработки естественного языка, включая методы и алгоритмы для анализа текстов, такие как токенизация, лемматизация и распознавание именованных сущностей (NER).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Понимание принципов обучения моделей на основе данных</a:t>
            </a:r>
            <a:endParaRPr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023049" y="876638"/>
            <a:ext cx="696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400" b="1">
                <a:solidFill>
                  <a:srgbClr val="0142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Планируемый результат</a:t>
            </a:r>
            <a:endParaRPr sz="2400" b="1">
              <a:solidFill>
                <a:srgbClr val="0142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168725" y="1449800"/>
            <a:ext cx="7320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Разработка полностью функционирующего приложения (скрипта), способного в неструктурированных текстах идентифицировать токены ПД (чем больше видов, тем лучше) и анонимизировать их любым способом. 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Усложненные требования к анонимизации: </a:t>
            </a:r>
            <a:endParaRPr sz="1300" i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При анонимизации имен учитывать состав и формат токенов ПД для сокрытия факта анонимизации. Так, для имени следует учитывать падеж, пол и тп. Пример: Иванов Иван Иванович –&gt;Петров Вениамин Александрович; Алисе Васильевне –&gt; Антонине Михайловне</a:t>
            </a:r>
            <a:endParaRPr sz="1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030" y="230360"/>
            <a:ext cx="1405291" cy="23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637576" y="3660596"/>
            <a:ext cx="437640" cy="4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285724">
            <a:off x="7232812" y="-448913"/>
            <a:ext cx="1707444" cy="272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296954">
            <a:off x="-44829" y="-924992"/>
            <a:ext cx="1707444" cy="153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1182600" y="3587250"/>
            <a:ext cx="73071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Century Gothic"/>
                <a:ea typeface="Century Gothic"/>
                <a:cs typeface="Century Gothic"/>
                <a:sym typeface="Century Gothic"/>
              </a:rPr>
              <a:t>Понимание основ обработки естественного языка, включая методы и алгоритмы для анализа текстов, такие как токенизация, лемматизация и распознавание именованных сущностей (NER).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Century Gothic"/>
                <a:ea typeface="Century Gothic"/>
                <a:cs typeface="Century Gothic"/>
                <a:sym typeface="Century Gothic"/>
              </a:rPr>
              <a:t>Понимание принципов обучения моделей на основе данных</a:t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169049" y="3173013"/>
            <a:ext cx="696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2400" b="1">
                <a:solidFill>
                  <a:srgbClr val="0142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Навыки, необходимые участникам</a:t>
            </a:r>
            <a:endParaRPr sz="2400" b="1">
              <a:solidFill>
                <a:srgbClr val="0142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637576" y="4312996"/>
            <a:ext cx="437640" cy="48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8735438" y="4840982"/>
            <a:ext cx="41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4285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ADD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530205" y="647796"/>
            <a:ext cx="8247000" cy="4278300"/>
          </a:xfrm>
          <a:prstGeom prst="roundRect">
            <a:avLst>
              <a:gd name="adj" fmla="val 10649"/>
            </a:avLst>
          </a:prstGeom>
          <a:noFill/>
          <a:ln w="9525" cap="flat" cmpd="sng">
            <a:solidFill>
              <a:srgbClr val="044385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E5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678273">
            <a:off x="4626741" y="3378272"/>
            <a:ext cx="2240667" cy="2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384319" y="737478"/>
            <a:ext cx="8247000" cy="4310100"/>
          </a:xfrm>
          <a:prstGeom prst="roundRect">
            <a:avLst>
              <a:gd name="adj" fmla="val 10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693068" y="759300"/>
            <a:ext cx="562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solidFill>
                  <a:srgbClr val="0142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Деятельность участников</a:t>
            </a:r>
            <a:endParaRPr sz="2400" b="1">
              <a:solidFill>
                <a:srgbClr val="0142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086725" y="1221000"/>
            <a:ext cx="7011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Ход работы над проектом:</a:t>
            </a:r>
            <a:endParaRPr sz="1200" b="1">
              <a:solidFill>
                <a:srgbClr val="0443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Анализ существующих решений и технологий в области анонимизации данных.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Разработка алгоритмов анонимизации различных видов ПД.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Написание кода для реализации функционала приложения, включая алгоритмы анонимизации и обработки текстов / работа с библиотеками для обработки естественного языка (NLP) и машинного обучения.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Тестирование функциональности разработанного приложения.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Описание процесса разработки и результатов тестирования.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030" y="230360"/>
            <a:ext cx="1405291" cy="23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590079" y="1086446"/>
            <a:ext cx="437640" cy="4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6550283">
            <a:off x="-238394" y="3616452"/>
            <a:ext cx="1484972" cy="153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285724">
            <a:off x="7185337" y="-322288"/>
            <a:ext cx="1707444" cy="2725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296954">
            <a:off x="-44829" y="-924992"/>
            <a:ext cx="1707444" cy="153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590079" y="2781946"/>
            <a:ext cx="437640" cy="48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086725" y="2897400"/>
            <a:ext cx="7011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Навыки и компетенции, которые смогут получить участники по итогу: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Знание основ законодательства о защите ПД и этичных практик в разработке программного обеспечения.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Умение анализировать требования и потребности пользователей.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Умение выявлять и решать проблемы в процессе разработки.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Умение работать и выстраивать коммуникацию в команде, распределять задачи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Навык программирования на языках высокого уровня, например Python, которые используются для разработки приложений и работы с данными.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Навык работы с библиотеками и фреймворками для обработки данных, такими как Pandas, NumPy, NLTK и другие.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388"/>
              </a:buClr>
              <a:buSzPts val="1200"/>
              <a:buFont typeface="Century Gothic"/>
              <a:buChar char="●"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Навык тестирования программного обеспечения.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8735438" y="4840982"/>
            <a:ext cx="41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4285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CADD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530205" y="647796"/>
            <a:ext cx="8247000" cy="4278300"/>
          </a:xfrm>
          <a:prstGeom prst="roundRect">
            <a:avLst>
              <a:gd name="adj" fmla="val 10649"/>
            </a:avLst>
          </a:prstGeom>
          <a:noFill/>
          <a:ln w="9525" cap="flat" cmpd="sng">
            <a:solidFill>
              <a:srgbClr val="044385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E5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678273">
            <a:off x="4626741" y="3378272"/>
            <a:ext cx="2240667" cy="29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384319" y="737478"/>
            <a:ext cx="8247000" cy="4310100"/>
          </a:xfrm>
          <a:prstGeom prst="roundRect">
            <a:avLst>
              <a:gd name="adj" fmla="val 109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01030" y="230360"/>
            <a:ext cx="1405291" cy="23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81" y="807707"/>
            <a:ext cx="437640" cy="4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76" y="1470342"/>
            <a:ext cx="437640" cy="4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296954">
            <a:off x="-44829" y="-924992"/>
            <a:ext cx="1707444" cy="153048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239125" y="916200"/>
            <a:ext cx="701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Площадка, оборудование и материалы:</a:t>
            </a:r>
            <a:endParaRPr sz="1200" b="1">
              <a:solidFill>
                <a:srgbClr val="0443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Для работы над проектам команде потребуется доступ к серверу c GPU и развернутой средой разработки под выбранный язык программирования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239125" y="1601275"/>
            <a:ext cx="701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Тип проекта:</a:t>
            </a:r>
            <a:endParaRPr sz="1200" b="1">
              <a:solidFill>
                <a:srgbClr val="04438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Можно рассматривать как исследовательский, так и прикладной в зависимости от выбранного объема ПД для анонимизации, но в большей степени прикладной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1239125" y="2288063"/>
            <a:ext cx="701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Формат реализации проекта - </a:t>
            </a:r>
            <a:r>
              <a:rPr lang="ru" sz="1200">
                <a:latin typeface="Century Gothic"/>
                <a:ea typeface="Century Gothic"/>
                <a:cs typeface="Century Gothic"/>
                <a:sym typeface="Century Gothic"/>
              </a:rPr>
              <a:t>дистанционный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76" y="2163980"/>
            <a:ext cx="437640" cy="48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230925" y="3084063"/>
            <a:ext cx="701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Максимальное количество команд, которые могут присоединиться к решению проектной задачи - </a:t>
            </a:r>
            <a:r>
              <a:rPr lang="ru" sz="1200">
                <a:latin typeface="Century Gothic"/>
                <a:ea typeface="Century Gothic"/>
                <a:cs typeface="Century Gothic"/>
                <a:sym typeface="Century Gothic"/>
              </a:rPr>
              <a:t>3-5 команд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76" y="2558542"/>
            <a:ext cx="437640" cy="48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239125" y="2670038"/>
            <a:ext cx="701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Регион реализации проекта - </a:t>
            </a:r>
            <a:r>
              <a:rPr lang="ru" sz="1200">
                <a:latin typeface="Century Gothic"/>
                <a:ea typeface="Century Gothic"/>
                <a:cs typeface="Century Gothic"/>
                <a:sym typeface="Century Gothic"/>
              </a:rPr>
              <a:t>не имеет значения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239125" y="3588938"/>
            <a:ext cx="701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Научно-технологическое направление проектной задачи: </a:t>
            </a:r>
            <a:r>
              <a:rPr lang="ru" sz="1200">
                <a:latin typeface="Century Gothic"/>
                <a:ea typeface="Century Gothic"/>
                <a:cs typeface="Century Gothic"/>
                <a:sym typeface="Century Gothic"/>
              </a:rPr>
              <a:t>большие данные, искусственный интеллект, финансовые технологии и машинное обучение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239125" y="4191788"/>
            <a:ext cx="701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Предметное соответствие: </a:t>
            </a:r>
            <a:r>
              <a:rPr lang="ru" sz="1200">
                <a:latin typeface="Century Gothic"/>
                <a:ea typeface="Century Gothic"/>
                <a:cs typeface="Century Gothic"/>
                <a:sym typeface="Century Gothic"/>
              </a:rPr>
              <a:t>Информатика, Математика, Русский язык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239125" y="4609838"/>
            <a:ext cx="7011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b="1">
                <a:solidFill>
                  <a:srgbClr val="04438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Файлы к заявке: </a:t>
            </a:r>
            <a:r>
              <a:rPr lang="ru" sz="1200">
                <a:latin typeface="Century Gothic"/>
                <a:ea typeface="Century Gothic"/>
                <a:cs typeface="Century Gothic"/>
                <a:sym typeface="Century Gothic"/>
              </a:rPr>
              <a:t>датасет для анализа и тестирования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76" y="2939542"/>
            <a:ext cx="437640" cy="4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76" y="3472942"/>
            <a:ext cx="437640" cy="4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76" y="4082542"/>
            <a:ext cx="437640" cy="4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699941">
            <a:off x="742476" y="4463542"/>
            <a:ext cx="437640" cy="48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8735438" y="4840982"/>
            <a:ext cx="410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4285"/>
                </a:solidFill>
              </a:rPr>
              <a:t>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Экран (16:9)</PresentationFormat>
  <Paragraphs>62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Century Gothic</vt:lpstr>
      <vt:lpstr>Arial</vt:lpstr>
      <vt:lpstr>Impact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Ланин Вячеслав Владимирович</cp:lastModifiedBy>
  <cp:revision>1</cp:revision>
  <dcterms:modified xsi:type="dcterms:W3CDTF">2025-02-10T04:08:06Z</dcterms:modified>
</cp:coreProperties>
</file>