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98" r:id="rId5"/>
    <p:sldId id="266" r:id="rId6"/>
    <p:sldId id="296" r:id="rId7"/>
    <p:sldId id="364" r:id="rId8"/>
    <p:sldId id="351" r:id="rId9"/>
    <p:sldId id="365" r:id="rId10"/>
    <p:sldId id="352" r:id="rId11"/>
    <p:sldId id="362" r:id="rId12"/>
    <p:sldId id="353" r:id="rId13"/>
    <p:sldId id="363" r:id="rId14"/>
    <p:sldId id="356" r:id="rId15"/>
    <p:sldId id="355" r:id="rId16"/>
    <p:sldId id="357" r:id="rId17"/>
    <p:sldId id="358" r:id="rId18"/>
    <p:sldId id="361" r:id="rId19"/>
    <p:sldId id="360" r:id="rId20"/>
    <p:sldId id="332" r:id="rId21"/>
    <p:sldId id="36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4" autoAdjust="0"/>
    <p:restoredTop sz="94980" autoAdjust="0"/>
  </p:normalViewPr>
  <p:slideViewPr>
    <p:cSldViewPr snapToGrid="0" showGuides="1">
      <p:cViewPr varScale="1">
        <p:scale>
          <a:sx n="43" d="100"/>
          <a:sy n="43" d="100"/>
        </p:scale>
        <p:origin x="111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6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9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BBEA396-F579-4D36-B534-FCCD21A4EF0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78680" y="5937906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756C4A0-8412-40CF-A58C-5E45CC3379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F78DA17-EDAA-4F9B-B139-A55F9FE3E3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18288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grpSp>
        <p:nvGrpSpPr>
          <p:cNvPr id="17" name="Group 4">
            <a:extLst>
              <a:ext uri="{FF2B5EF4-FFF2-40B4-BE49-F238E27FC236}">
                <a16:creationId xmlns:a16="http://schemas.microsoft.com/office/drawing/2014/main" id="{546F7C53-F6C6-4A74-9BD8-1E397BE766F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2138C98-C64E-4DF1-A66F-8C6884501C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3BECFB6-AAC9-4C93-98EC-D95690FFE9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F60AC0DD-E782-4EB2-B3ED-5D0C07D2EF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78680" y="5937906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F468BE-7F23-4582-A629-51D9D6574B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7EE4EEF-2F80-4ADB-AAD7-418C30D931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6351CB4A-50D3-497B-BB15-D1D4CD21491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3198A1BD-7CDC-4502-95F8-B19DE817068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/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/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BCF38080-0B22-4073-A881-34B6ECE8DD2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B99D8A1-848B-4127-8A59-6BC22525A4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CBB5986-D979-43F3-BD26-1B0AFBE606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B8CF1336-5E21-4602-895B-E662859208F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979408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DF2FFC-1F1E-4E53-8BDD-227E1E7750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DB7CAF5-D5C5-43D1-8339-FDEC2661F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C2C8B790-2753-43CC-B7E3-3B208F3A7C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7D10252-A056-443F-AE29-2A4DD2C32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524ACCD-AB13-474F-AC5D-DD06AD7D65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1E9E02E6-169F-4718-B038-70685BCCC7C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E8AD25F-C4FA-48E4-9505-5B978850BA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8039EC9D-213B-4185-93BA-C1ED90C85E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2FE5E3A4-4A09-4FE3-94B6-FB1095423F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976104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BC8E4C9-F6B9-4F96-9FBC-5995A8ABF8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5058E4C-F21E-42F7-AAED-2D6E27E7EA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ED9ADC42-DA8F-45B5-BC3E-DB38D105F9C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1FB2A25-7B0B-4F12-88C4-C4D20DBC56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CCB220D-DD63-4B9A-A323-88B56E3679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5D3-C132-4720-8A28-BCF016E5E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Server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B86A-8ACA-4140-9D5B-E61CB0BE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092" y="4000500"/>
            <a:ext cx="8607649" cy="1092845"/>
          </a:xfrm>
        </p:spPr>
        <p:txBody>
          <a:bodyPr/>
          <a:lstStyle/>
          <a:p>
            <a:r>
              <a:rPr lang="en-US" dirty="0"/>
              <a:t>Working with necessary tools to create a Client Server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523BC-91C0-46DE-8B5D-DA29631462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 : Muresan Vlad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83D029-6369-FFD0-EA34-5299D77717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2 August 2022</a:t>
            </a:r>
          </a:p>
        </p:txBody>
      </p:sp>
      <p:pic>
        <p:nvPicPr>
          <p:cNvPr id="14" name="Picture 13" descr="Shape, icon&#10;&#10;Description automatically generated">
            <a:extLst>
              <a:ext uri="{FF2B5EF4-FFF2-40B4-BE49-F238E27FC236}">
                <a16:creationId xmlns:a16="http://schemas.microsoft.com/office/drawing/2014/main" id="{33D7C8A4-5934-C695-F208-6F6BAC09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568" y="2719642"/>
            <a:ext cx="1665735" cy="182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2DC6-F889-7A0B-CE6A-8D59DC223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C13E-999A-62E0-82F5-D0FA1C45C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ACC94AC-5677-DE76-49DD-97A58E6987EB}"/>
              </a:ext>
            </a:extLst>
          </p:cNvPr>
          <p:cNvSpPr txBox="1">
            <a:spLocks/>
          </p:cNvSpPr>
          <p:nvPr/>
        </p:nvSpPr>
        <p:spPr>
          <a:xfrm>
            <a:off x="321548" y="171448"/>
            <a:ext cx="7531331" cy="5968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Client Server Application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2C738A1-9356-6E80-465A-35BB43BFFA10}"/>
              </a:ext>
            </a:extLst>
          </p:cNvPr>
          <p:cNvSpPr txBox="1">
            <a:spLocks/>
          </p:cNvSpPr>
          <p:nvPr/>
        </p:nvSpPr>
        <p:spPr>
          <a:xfrm>
            <a:off x="321548" y="1044916"/>
            <a:ext cx="8607649" cy="1092845"/>
          </a:xfrm>
          <a:prstGeom prst="rect">
            <a:avLst/>
          </a:prstGeom>
        </p:spPr>
        <p:txBody>
          <a:bodyPr/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GT Sectra Fine Rg" panose="00000500000000000000"/>
              </a:rPr>
              <a:t>How the application works</a:t>
            </a:r>
            <a:r>
              <a:rPr lang="en-US" sz="2000" dirty="0">
                <a:latin typeface="GT Sectra Fine Rg" panose="00000500000000000000"/>
              </a:rPr>
              <a:t>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C8E78-8CC8-E4C8-7563-E8D04B7039F7}"/>
              </a:ext>
            </a:extLst>
          </p:cNvPr>
          <p:cNvSpPr txBox="1"/>
          <p:nvPr/>
        </p:nvSpPr>
        <p:spPr>
          <a:xfrm>
            <a:off x="182880" y="1978430"/>
            <a:ext cx="11687572" cy="38346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2400" b="0" dirty="0"/>
              <a:t>The server parses an xml file and waits for connections</a:t>
            </a:r>
            <a:endParaRPr lang="en-US" sz="2400" dirty="0"/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2400" b="0" dirty="0"/>
              <a:t>The client is trying to connect to the server</a:t>
            </a:r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2400" b="0" dirty="0"/>
              <a:t>If the connection is established, the client receives the information extracted from the xml file by the server </a:t>
            </a:r>
            <a:endParaRPr lang="en-US" sz="2400" dirty="0"/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r>
              <a:rPr lang="en-US" sz="2400" b="0" dirty="0"/>
              <a:t>The client creates a new xml file with the information received from the server</a:t>
            </a:r>
          </a:p>
          <a:p>
            <a:pPr marL="342900" indent="-342900" algn="l" defTabSz="228600">
              <a:spcAft>
                <a:spcPts val="1200"/>
              </a:spcAft>
              <a:buFont typeface="+mj-lt"/>
              <a:buAutoNum type="arabicPeriod"/>
            </a:pPr>
            <a:endParaRPr lang="en-US" sz="2400" noProof="0" dirty="0"/>
          </a:p>
          <a:p>
            <a:pPr algn="l" defTabSz="228600">
              <a:spcAft>
                <a:spcPts val="1200"/>
              </a:spcAft>
            </a:pPr>
            <a:r>
              <a:rPr lang="en-US" sz="2800" b="1" noProof="0" dirty="0"/>
              <a:t>Steps </a:t>
            </a:r>
            <a:r>
              <a:rPr lang="en-US" sz="2800" b="1" dirty="0"/>
              <a:t>3</a:t>
            </a:r>
            <a:r>
              <a:rPr lang="en-US" sz="2800" b="1" noProof="0" dirty="0"/>
              <a:t> </a:t>
            </a:r>
            <a:r>
              <a:rPr lang="en-US" sz="2800" b="1" dirty="0"/>
              <a:t> and 4 are repeated every time a client connects</a:t>
            </a:r>
            <a:endParaRPr lang="en-US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53827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DF127F-1BC5-08C9-EC96-C72A852929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454" y="851163"/>
            <a:ext cx="4953000" cy="1474215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pic>
        <p:nvPicPr>
          <p:cNvPr id="8" name="Picture Placeholder 7" descr="Text&#10;&#10;Description automatically generated">
            <a:extLst>
              <a:ext uri="{FF2B5EF4-FFF2-40B4-BE49-F238E27FC236}">
                <a16:creationId xmlns:a16="http://schemas.microsoft.com/office/drawing/2014/main" id="{53ABBC6F-6836-E0B6-6166-6D05E15971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9" r="119"/>
          <a:stretch>
            <a:fillRect/>
          </a:stretch>
        </p:blipFill>
        <p:spPr>
          <a:xfrm>
            <a:off x="762000" y="1190665"/>
            <a:ext cx="4953000" cy="532349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32EC14-5D33-9886-CCF4-0EFC13E6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4" y="139832"/>
            <a:ext cx="4952999" cy="711331"/>
          </a:xfrm>
        </p:spPr>
        <p:txBody>
          <a:bodyPr/>
          <a:lstStyle/>
          <a:p>
            <a:r>
              <a:rPr lang="en-US" dirty="0"/>
              <a:t>Server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EFF5-1AAC-CD72-0BC9-A726CB7850D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5883-A30B-D7CC-666B-4D115990F2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CD9EF1D-1EF3-A4C8-0A90-140A4EDD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56" y="1190665"/>
            <a:ext cx="4810690" cy="52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5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E5E332-E803-A3A6-57BE-8AFB9A72F7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0614" y="876944"/>
            <a:ext cx="4953000" cy="1474215"/>
          </a:xfrm>
        </p:spPr>
        <p:txBody>
          <a:bodyPr/>
          <a:lstStyle/>
          <a:p>
            <a:r>
              <a:rPr lang="en-US" dirty="0"/>
              <a:t>In 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F0CAB-5DBC-F25B-20C9-BA4E3A7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14" y="170822"/>
            <a:ext cx="4952999" cy="706122"/>
          </a:xfrm>
        </p:spPr>
        <p:txBody>
          <a:bodyPr/>
          <a:lstStyle/>
          <a:p>
            <a:r>
              <a:rPr lang="en-US" dirty="0"/>
              <a:t>Server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AF073-44A2-DAAF-660D-6E6D9A098B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4524-7BF4-4CE1-8819-970BCF47F9E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44C1B24C-EC86-6AF4-F365-881B4C90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26" y="1754729"/>
            <a:ext cx="83903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E5E332-E803-A3A6-57BE-8AFB9A72F7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0614" y="876944"/>
            <a:ext cx="4953000" cy="1474215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F0CAB-5DBC-F25B-20C9-BA4E3A7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14" y="170822"/>
            <a:ext cx="4952999" cy="706122"/>
          </a:xfrm>
        </p:spPr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AF073-44A2-DAAF-660D-6E6D9A098B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4524-7BF4-4CE1-8819-970BCF47F9E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DFC66CC-F40B-4873-2F66-5324B613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47" y="995970"/>
            <a:ext cx="4707972" cy="569512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6C30B3F-17D0-79E7-0092-48646624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28" y="2571675"/>
            <a:ext cx="3962743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4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E5E332-E803-A3A6-57BE-8AFB9A72F7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0614" y="876944"/>
            <a:ext cx="4953000" cy="1474215"/>
          </a:xfrm>
        </p:spPr>
        <p:txBody>
          <a:bodyPr/>
          <a:lstStyle/>
          <a:p>
            <a:r>
              <a:rPr lang="en-US" dirty="0"/>
              <a:t>In 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F0CAB-5DBC-F25B-20C9-BA4E3A7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14" y="170822"/>
            <a:ext cx="4952999" cy="706122"/>
          </a:xfrm>
        </p:spPr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AF073-44A2-DAAF-660D-6E6D9A098B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4524-7BF4-4CE1-8819-970BCF47F9E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45D7F8E-09D5-182C-160A-1D446688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233"/>
            <a:ext cx="5721663" cy="403581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A9468D8-E8B3-21B5-66BF-F3AA962B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655" y="1359233"/>
            <a:ext cx="6379345" cy="4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7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0CAB-5DBC-F25B-20C9-BA4E3A7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14" y="170822"/>
            <a:ext cx="4952999" cy="706122"/>
          </a:xfrm>
        </p:spPr>
        <p:txBody>
          <a:bodyPr/>
          <a:lstStyle/>
          <a:p>
            <a:r>
              <a:rPr lang="en-US" dirty="0"/>
              <a:t>Cram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AF073-44A2-DAAF-660D-6E6D9A098B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4524-7BF4-4CE1-8819-970BCF47F9E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B054FF-0DE3-88C3-FAE9-AFD51419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363" y="2135269"/>
            <a:ext cx="6057597" cy="30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1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0CAB-5DBC-F25B-20C9-BA4E3A7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14" y="170822"/>
            <a:ext cx="4952999" cy="706122"/>
          </a:xfrm>
        </p:spPr>
        <p:txBody>
          <a:bodyPr/>
          <a:lstStyle/>
          <a:p>
            <a:r>
              <a:rPr lang="en-US" dirty="0"/>
              <a:t>XML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AF073-44A2-DAAF-660D-6E6D9A098B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4524-7BF4-4CE1-8819-970BCF47F9E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79EED03-D56A-9C31-D35B-3EE7B9D9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3" y="1360607"/>
            <a:ext cx="5288738" cy="438188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10F6D5C-B83B-CB32-955D-9C9AF150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09" y="1360607"/>
            <a:ext cx="5662169" cy="4381881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9AFBEBC-E5D4-42F1-9A4B-7215330AD7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0613" y="876944"/>
            <a:ext cx="4953000" cy="1474215"/>
          </a:xfrm>
        </p:spPr>
        <p:txBody>
          <a:bodyPr/>
          <a:lstStyle/>
          <a:p>
            <a:r>
              <a:rPr lang="en-US" dirty="0"/>
              <a:t>Input XML (Server)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64BA84A-4362-55AE-221D-A36661E1EE09}"/>
              </a:ext>
            </a:extLst>
          </p:cNvPr>
          <p:cNvSpPr txBox="1">
            <a:spLocks/>
          </p:cNvSpPr>
          <p:nvPr/>
        </p:nvSpPr>
        <p:spPr>
          <a:xfrm>
            <a:off x="6077808" y="814520"/>
            <a:ext cx="4808413" cy="6019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None/>
              <a:defRPr sz="2400" kern="1200">
                <a:solidFill>
                  <a:schemeClr val="tx1"/>
                </a:solidFill>
                <a:latin typeface="GT Sectra Fine Rg" pitchFamily="2" charset="77"/>
                <a:ea typeface="+mn-ea"/>
                <a:cs typeface="+mn-cs"/>
              </a:defRPr>
            </a:lvl2pPr>
            <a:lvl3pPr marL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2400" kern="1200">
                <a:solidFill>
                  <a:schemeClr val="tx1"/>
                </a:solidFill>
                <a:latin typeface="GT Sectra Fine Rg" pitchFamily="2" charset="77"/>
                <a:ea typeface="+mn-ea"/>
                <a:cs typeface="+mn-cs"/>
              </a:defRPr>
            </a:lvl3pPr>
            <a:lvl4pPr marL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defRPr sz="2400" kern="1200">
                <a:solidFill>
                  <a:schemeClr val="tx1"/>
                </a:solidFill>
                <a:latin typeface="GT Sectra Fine Rg" pitchFamily="2" charset="77"/>
                <a:ea typeface="+mn-ea"/>
                <a:cs typeface="+mn-cs"/>
              </a:defRPr>
            </a:lvl4pPr>
            <a:lvl5pPr marL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2400" kern="1200">
                <a:solidFill>
                  <a:schemeClr val="tx1"/>
                </a:solidFill>
                <a:latin typeface="GT Sectra Fine Rg" pitchFamily="2" charset="77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XML(Client)</a:t>
            </a:r>
          </a:p>
        </p:txBody>
      </p:sp>
    </p:spTree>
    <p:extLst>
      <p:ext uri="{BB962C8B-B14F-4D97-AF65-F5344CB8AC3E}">
        <p14:creationId xmlns:p14="http://schemas.microsoft.com/office/powerpoint/2010/main" val="333149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982" y="2015925"/>
            <a:ext cx="12385964" cy="2826150"/>
          </a:xfrm>
        </p:spPr>
        <p:txBody>
          <a:bodyPr/>
          <a:lstStyle/>
          <a:p>
            <a:r>
              <a:rPr lang="en-US" dirty="0"/>
              <a:t>In conclusion, this experience was an opportunity to improve my skills and meet new people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50FE7-1EF3-4809-8B6B-17F80930B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1CD2-5A00-34E2-5295-0BD50F27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274" y="2015925"/>
            <a:ext cx="8656320" cy="282615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653C4-B53D-E6D4-24CB-DF5F2074B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FC951-6705-DFCE-D1A3-059DC07FF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2707" y="1696660"/>
            <a:ext cx="3451165" cy="485340"/>
          </a:xfrm>
        </p:spPr>
        <p:txBody>
          <a:bodyPr/>
          <a:lstStyle/>
          <a:p>
            <a:r>
              <a:rPr lang="en-GB" sz="2400" dirty="0">
                <a:latin typeface="GT Sectra Fine Rg" panose="00000500000000000000"/>
              </a:rPr>
              <a:t>How I see this experience</a:t>
            </a:r>
            <a:endParaRPr lang="en-US" sz="2400" dirty="0">
              <a:latin typeface="GT Sectra Fine Rg" panose="00000500000000000000"/>
            </a:endParaRPr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707" y="2691335"/>
            <a:ext cx="2953039" cy="485340"/>
          </a:xfrm>
        </p:spPr>
        <p:txBody>
          <a:bodyPr/>
          <a:lstStyle/>
          <a:p>
            <a:r>
              <a:rPr lang="en-GB" sz="2400" dirty="0">
                <a:latin typeface="GT Sectra Fine Rg" panose="00000500000000000000"/>
              </a:rPr>
              <a:t>About the people I met</a:t>
            </a:r>
            <a:endParaRPr lang="en-US" sz="2400" dirty="0">
              <a:latin typeface="GT Sectra Fine Rg" panose="00000500000000000000"/>
            </a:endParaRPr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22707" y="3588030"/>
            <a:ext cx="2953039" cy="485340"/>
          </a:xfrm>
        </p:spPr>
        <p:txBody>
          <a:bodyPr/>
          <a:lstStyle/>
          <a:p>
            <a:r>
              <a:rPr lang="en-GB" sz="2400" dirty="0">
                <a:latin typeface="GT Sectra Fine Rg" panose="00000500000000000000"/>
              </a:rPr>
              <a:t>What I learned</a:t>
            </a:r>
            <a:endParaRPr lang="en-US" sz="2400" dirty="0">
              <a:latin typeface="GT Sectra Fine Rg" panose="00000500000000000000"/>
            </a:endParaRP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03741C61-192B-4BFE-AEFD-61F9F96359DB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0E316C-F3EF-615E-BF75-95B0E4449F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22707" y="4498884"/>
            <a:ext cx="3696262" cy="485340"/>
          </a:xfrm>
        </p:spPr>
        <p:txBody>
          <a:bodyPr/>
          <a:lstStyle/>
          <a:p>
            <a:r>
              <a:rPr lang="en-US" sz="2400" dirty="0">
                <a:latin typeface="GT Sectra Fine Rg" panose="00000500000000000000"/>
              </a:rPr>
              <a:t>Client Server Application</a:t>
            </a:r>
          </a:p>
        </p:txBody>
      </p:sp>
      <p:grpSp>
        <p:nvGrpSpPr>
          <p:cNvPr id="84" name="Group 248">
            <a:extLst>
              <a:ext uri="{FF2B5EF4-FFF2-40B4-BE49-F238E27FC236}">
                <a16:creationId xmlns:a16="http://schemas.microsoft.com/office/drawing/2014/main" id="{3561BC25-A27F-3708-9F3A-43742CE00F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7627" y="4565773"/>
            <a:ext cx="422663" cy="420688"/>
            <a:chOff x="351" y="438"/>
            <a:chExt cx="428" cy="426"/>
          </a:xfrm>
          <a:solidFill>
            <a:srgbClr val="A100FF"/>
          </a:solidFill>
        </p:grpSpPr>
        <p:sp>
          <p:nvSpPr>
            <p:cNvPr id="85" name="Freeform 249">
              <a:extLst>
                <a:ext uri="{FF2B5EF4-FFF2-40B4-BE49-F238E27FC236}">
                  <a16:creationId xmlns:a16="http://schemas.microsoft.com/office/drawing/2014/main" id="{4A4AA029-067D-EC7E-8E79-FCD167FC04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" y="527"/>
              <a:ext cx="426" cy="124"/>
            </a:xfrm>
            <a:custGeom>
              <a:avLst/>
              <a:gdLst>
                <a:gd name="T0" fmla="*/ 282 w 288"/>
                <a:gd name="T1" fmla="*/ 84 h 84"/>
                <a:gd name="T2" fmla="*/ 6 w 288"/>
                <a:gd name="T3" fmla="*/ 84 h 84"/>
                <a:gd name="T4" fmla="*/ 0 w 288"/>
                <a:gd name="T5" fmla="*/ 78 h 84"/>
                <a:gd name="T6" fmla="*/ 0 w 288"/>
                <a:gd name="T7" fmla="*/ 6 h 84"/>
                <a:gd name="T8" fmla="*/ 6 w 288"/>
                <a:gd name="T9" fmla="*/ 0 h 84"/>
                <a:gd name="T10" fmla="*/ 282 w 288"/>
                <a:gd name="T11" fmla="*/ 0 h 84"/>
                <a:gd name="T12" fmla="*/ 288 w 288"/>
                <a:gd name="T13" fmla="*/ 6 h 84"/>
                <a:gd name="T14" fmla="*/ 288 w 288"/>
                <a:gd name="T15" fmla="*/ 78 h 84"/>
                <a:gd name="T16" fmla="*/ 282 w 288"/>
                <a:gd name="T17" fmla="*/ 84 h 84"/>
                <a:gd name="T18" fmla="*/ 12 w 288"/>
                <a:gd name="T19" fmla="*/ 72 h 84"/>
                <a:gd name="T20" fmla="*/ 276 w 288"/>
                <a:gd name="T21" fmla="*/ 72 h 84"/>
                <a:gd name="T22" fmla="*/ 276 w 288"/>
                <a:gd name="T23" fmla="*/ 12 h 84"/>
                <a:gd name="T24" fmla="*/ 12 w 288"/>
                <a:gd name="T25" fmla="*/ 12 h 84"/>
                <a:gd name="T26" fmla="*/ 12 w 288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84">
                  <a:moveTo>
                    <a:pt x="282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1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8" y="81"/>
                    <a:pt x="286" y="84"/>
                    <a:pt x="282" y="84"/>
                  </a:cubicBezTo>
                  <a:close/>
                  <a:moveTo>
                    <a:pt x="12" y="72"/>
                  </a:moveTo>
                  <a:cubicBezTo>
                    <a:pt x="276" y="72"/>
                    <a:pt x="276" y="72"/>
                    <a:pt x="276" y="7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86" name="Freeform 250">
              <a:extLst>
                <a:ext uri="{FF2B5EF4-FFF2-40B4-BE49-F238E27FC236}">
                  <a16:creationId xmlns:a16="http://schemas.microsoft.com/office/drawing/2014/main" id="{85700C18-05CF-87EC-A6CA-E929065E8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" y="438"/>
              <a:ext cx="428" cy="106"/>
            </a:xfrm>
            <a:custGeom>
              <a:avLst/>
              <a:gdLst>
                <a:gd name="T0" fmla="*/ 282 w 289"/>
                <a:gd name="T1" fmla="*/ 72 h 72"/>
                <a:gd name="T2" fmla="*/ 278 w 289"/>
                <a:gd name="T3" fmla="*/ 70 h 72"/>
                <a:gd name="T4" fmla="*/ 208 w 289"/>
                <a:gd name="T5" fmla="*/ 12 h 72"/>
                <a:gd name="T6" fmla="*/ 80 w 289"/>
                <a:gd name="T7" fmla="*/ 12 h 72"/>
                <a:gd name="T8" fmla="*/ 10 w 289"/>
                <a:gd name="T9" fmla="*/ 70 h 72"/>
                <a:gd name="T10" fmla="*/ 2 w 289"/>
                <a:gd name="T11" fmla="*/ 69 h 72"/>
                <a:gd name="T12" fmla="*/ 2 w 289"/>
                <a:gd name="T13" fmla="*/ 61 h 72"/>
                <a:gd name="T14" fmla="*/ 74 w 289"/>
                <a:gd name="T15" fmla="*/ 1 h 72"/>
                <a:gd name="T16" fmla="*/ 78 w 289"/>
                <a:gd name="T17" fmla="*/ 0 h 72"/>
                <a:gd name="T18" fmla="*/ 210 w 289"/>
                <a:gd name="T19" fmla="*/ 0 h 72"/>
                <a:gd name="T20" fmla="*/ 214 w 289"/>
                <a:gd name="T21" fmla="*/ 1 h 72"/>
                <a:gd name="T22" fmla="*/ 286 w 289"/>
                <a:gd name="T23" fmla="*/ 61 h 72"/>
                <a:gd name="T24" fmla="*/ 287 w 289"/>
                <a:gd name="T25" fmla="*/ 69 h 72"/>
                <a:gd name="T26" fmla="*/ 282 w 289"/>
                <a:gd name="T2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72">
                  <a:moveTo>
                    <a:pt x="282" y="72"/>
                  </a:moveTo>
                  <a:cubicBezTo>
                    <a:pt x="281" y="72"/>
                    <a:pt x="280" y="71"/>
                    <a:pt x="278" y="70"/>
                  </a:cubicBezTo>
                  <a:cubicBezTo>
                    <a:pt x="208" y="12"/>
                    <a:pt x="208" y="12"/>
                    <a:pt x="208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8" y="72"/>
                    <a:pt x="4" y="72"/>
                    <a:pt x="2" y="69"/>
                  </a:cubicBezTo>
                  <a:cubicBezTo>
                    <a:pt x="0" y="67"/>
                    <a:pt x="0" y="63"/>
                    <a:pt x="2" y="6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2" y="0"/>
                    <a:pt x="213" y="0"/>
                    <a:pt x="214" y="1"/>
                  </a:cubicBezTo>
                  <a:cubicBezTo>
                    <a:pt x="286" y="61"/>
                    <a:pt x="286" y="61"/>
                    <a:pt x="286" y="61"/>
                  </a:cubicBezTo>
                  <a:cubicBezTo>
                    <a:pt x="289" y="63"/>
                    <a:pt x="289" y="67"/>
                    <a:pt x="287" y="69"/>
                  </a:cubicBezTo>
                  <a:cubicBezTo>
                    <a:pt x="286" y="71"/>
                    <a:pt x="284" y="72"/>
                    <a:pt x="28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87" name="Oval 251">
              <a:extLst>
                <a:ext uri="{FF2B5EF4-FFF2-40B4-BE49-F238E27FC236}">
                  <a16:creationId xmlns:a16="http://schemas.microsoft.com/office/drawing/2014/main" id="{D96DBA6A-C2E5-7A23-B5AE-70B20BE25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571"/>
              <a:ext cx="35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88" name="Oval 252">
              <a:extLst>
                <a:ext uri="{FF2B5EF4-FFF2-40B4-BE49-F238E27FC236}">
                  <a16:creationId xmlns:a16="http://schemas.microsoft.com/office/drawing/2014/main" id="{25E15F32-D524-3113-3ED6-AFC6807B1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571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89" name="Oval 253">
              <a:extLst>
                <a:ext uri="{FF2B5EF4-FFF2-40B4-BE49-F238E27FC236}">
                  <a16:creationId xmlns:a16="http://schemas.microsoft.com/office/drawing/2014/main" id="{2AC53126-C45D-BDF1-F010-35BD96C75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571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90" name="Freeform 254">
              <a:extLst>
                <a:ext uri="{FF2B5EF4-FFF2-40B4-BE49-F238E27FC236}">
                  <a16:creationId xmlns:a16="http://schemas.microsoft.com/office/drawing/2014/main" id="{C2FED8BA-5BED-8E2E-2172-491792924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" y="562"/>
              <a:ext cx="54" cy="54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4"/>
                    <a:pt x="12" y="18"/>
                  </a:cubicBezTo>
                  <a:cubicBezTo>
                    <a:pt x="12" y="21"/>
                    <a:pt x="15" y="24"/>
                    <a:pt x="18" y="24"/>
                  </a:cubicBezTo>
                  <a:cubicBezTo>
                    <a:pt x="22" y="24"/>
                    <a:pt x="24" y="21"/>
                    <a:pt x="24" y="18"/>
                  </a:cubicBezTo>
                  <a:cubicBezTo>
                    <a:pt x="24" y="14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91" name="Freeform 255">
              <a:extLst>
                <a:ext uri="{FF2B5EF4-FFF2-40B4-BE49-F238E27FC236}">
                  <a16:creationId xmlns:a16="http://schemas.microsoft.com/office/drawing/2014/main" id="{B734F83F-5745-357F-C776-FB6799EB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" y="633"/>
              <a:ext cx="426" cy="125"/>
            </a:xfrm>
            <a:custGeom>
              <a:avLst/>
              <a:gdLst>
                <a:gd name="T0" fmla="*/ 282 w 288"/>
                <a:gd name="T1" fmla="*/ 84 h 84"/>
                <a:gd name="T2" fmla="*/ 6 w 288"/>
                <a:gd name="T3" fmla="*/ 84 h 84"/>
                <a:gd name="T4" fmla="*/ 0 w 288"/>
                <a:gd name="T5" fmla="*/ 78 h 84"/>
                <a:gd name="T6" fmla="*/ 0 w 288"/>
                <a:gd name="T7" fmla="*/ 6 h 84"/>
                <a:gd name="T8" fmla="*/ 6 w 288"/>
                <a:gd name="T9" fmla="*/ 0 h 84"/>
                <a:gd name="T10" fmla="*/ 12 w 288"/>
                <a:gd name="T11" fmla="*/ 6 h 84"/>
                <a:gd name="T12" fmla="*/ 12 w 288"/>
                <a:gd name="T13" fmla="*/ 72 h 84"/>
                <a:gd name="T14" fmla="*/ 276 w 288"/>
                <a:gd name="T15" fmla="*/ 72 h 84"/>
                <a:gd name="T16" fmla="*/ 276 w 288"/>
                <a:gd name="T17" fmla="*/ 6 h 84"/>
                <a:gd name="T18" fmla="*/ 282 w 288"/>
                <a:gd name="T19" fmla="*/ 0 h 84"/>
                <a:gd name="T20" fmla="*/ 288 w 288"/>
                <a:gd name="T21" fmla="*/ 6 h 84"/>
                <a:gd name="T22" fmla="*/ 288 w 288"/>
                <a:gd name="T23" fmla="*/ 78 h 84"/>
                <a:gd name="T24" fmla="*/ 282 w 288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84">
                  <a:moveTo>
                    <a:pt x="282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1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76" y="72"/>
                    <a:pt x="276" y="72"/>
                    <a:pt x="276" y="72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76" y="2"/>
                    <a:pt x="279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8" y="81"/>
                    <a:pt x="286" y="84"/>
                    <a:pt x="28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92" name="Oval 256">
              <a:extLst>
                <a:ext uri="{FF2B5EF4-FFF2-40B4-BE49-F238E27FC236}">
                  <a16:creationId xmlns:a16="http://schemas.microsoft.com/office/drawing/2014/main" id="{C801B52F-BCB4-1587-ECE7-5280A69E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67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93" name="Oval 257">
              <a:extLst>
                <a:ext uri="{FF2B5EF4-FFF2-40B4-BE49-F238E27FC236}">
                  <a16:creationId xmlns:a16="http://schemas.microsoft.com/office/drawing/2014/main" id="{080FDC6A-5925-09CA-0ADB-792DD0F19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678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94" name="Oval 258">
              <a:extLst>
                <a:ext uri="{FF2B5EF4-FFF2-40B4-BE49-F238E27FC236}">
                  <a16:creationId xmlns:a16="http://schemas.microsoft.com/office/drawing/2014/main" id="{A43A53D0-AF3B-023A-3493-D870C7906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678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95" name="Freeform 259">
              <a:extLst>
                <a:ext uri="{FF2B5EF4-FFF2-40B4-BE49-F238E27FC236}">
                  <a16:creationId xmlns:a16="http://schemas.microsoft.com/office/drawing/2014/main" id="{AD7D0B29-3BAA-67F9-328F-171F37024B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" y="669"/>
              <a:ext cx="54" cy="53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4"/>
                    <a:pt x="12" y="18"/>
                  </a:cubicBezTo>
                  <a:cubicBezTo>
                    <a:pt x="12" y="21"/>
                    <a:pt x="15" y="24"/>
                    <a:pt x="18" y="24"/>
                  </a:cubicBezTo>
                  <a:cubicBezTo>
                    <a:pt x="22" y="24"/>
                    <a:pt x="24" y="21"/>
                    <a:pt x="24" y="18"/>
                  </a:cubicBezTo>
                  <a:cubicBezTo>
                    <a:pt x="24" y="14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96" name="Freeform 260">
              <a:extLst>
                <a:ext uri="{FF2B5EF4-FFF2-40B4-BE49-F238E27FC236}">
                  <a16:creationId xmlns:a16="http://schemas.microsoft.com/office/drawing/2014/main" id="{32F99185-9C19-7929-5AE1-96D14C7CD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" y="740"/>
              <a:ext cx="426" cy="124"/>
            </a:xfrm>
            <a:custGeom>
              <a:avLst/>
              <a:gdLst>
                <a:gd name="T0" fmla="*/ 258 w 288"/>
                <a:gd name="T1" fmla="*/ 84 h 84"/>
                <a:gd name="T2" fmla="*/ 30 w 288"/>
                <a:gd name="T3" fmla="*/ 84 h 84"/>
                <a:gd name="T4" fmla="*/ 0 w 288"/>
                <a:gd name="T5" fmla="*/ 54 h 84"/>
                <a:gd name="T6" fmla="*/ 0 w 288"/>
                <a:gd name="T7" fmla="*/ 6 h 84"/>
                <a:gd name="T8" fmla="*/ 6 w 288"/>
                <a:gd name="T9" fmla="*/ 0 h 84"/>
                <a:gd name="T10" fmla="*/ 12 w 288"/>
                <a:gd name="T11" fmla="*/ 6 h 84"/>
                <a:gd name="T12" fmla="*/ 12 w 288"/>
                <a:gd name="T13" fmla="*/ 54 h 84"/>
                <a:gd name="T14" fmla="*/ 30 w 288"/>
                <a:gd name="T15" fmla="*/ 72 h 84"/>
                <a:gd name="T16" fmla="*/ 258 w 288"/>
                <a:gd name="T17" fmla="*/ 72 h 84"/>
                <a:gd name="T18" fmla="*/ 276 w 288"/>
                <a:gd name="T19" fmla="*/ 54 h 84"/>
                <a:gd name="T20" fmla="*/ 276 w 288"/>
                <a:gd name="T21" fmla="*/ 6 h 84"/>
                <a:gd name="T22" fmla="*/ 282 w 288"/>
                <a:gd name="T23" fmla="*/ 0 h 84"/>
                <a:gd name="T24" fmla="*/ 288 w 288"/>
                <a:gd name="T25" fmla="*/ 6 h 84"/>
                <a:gd name="T26" fmla="*/ 288 w 288"/>
                <a:gd name="T27" fmla="*/ 54 h 84"/>
                <a:gd name="T28" fmla="*/ 258 w 288"/>
                <a:gd name="T2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84">
                  <a:moveTo>
                    <a:pt x="258" y="84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14" y="84"/>
                    <a:pt x="0" y="70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64"/>
                    <a:pt x="20" y="72"/>
                    <a:pt x="30" y="72"/>
                  </a:cubicBezTo>
                  <a:cubicBezTo>
                    <a:pt x="258" y="72"/>
                    <a:pt x="258" y="72"/>
                    <a:pt x="258" y="72"/>
                  </a:cubicBezTo>
                  <a:cubicBezTo>
                    <a:pt x="268" y="72"/>
                    <a:pt x="276" y="64"/>
                    <a:pt x="276" y="54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76" y="2"/>
                    <a:pt x="279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70"/>
                    <a:pt x="275" y="84"/>
                    <a:pt x="25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97" name="Oval 261">
              <a:extLst>
                <a:ext uri="{FF2B5EF4-FFF2-40B4-BE49-F238E27FC236}">
                  <a16:creationId xmlns:a16="http://schemas.microsoft.com/office/drawing/2014/main" id="{92977E63-AC1B-928B-BDA1-FB26E4E7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784"/>
              <a:ext cx="35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98" name="Oval 262">
              <a:extLst>
                <a:ext uri="{FF2B5EF4-FFF2-40B4-BE49-F238E27FC236}">
                  <a16:creationId xmlns:a16="http://schemas.microsoft.com/office/drawing/2014/main" id="{24849A7B-4A9A-76D0-D17C-BB4E6FE2A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784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99" name="Oval 263">
              <a:extLst>
                <a:ext uri="{FF2B5EF4-FFF2-40B4-BE49-F238E27FC236}">
                  <a16:creationId xmlns:a16="http://schemas.microsoft.com/office/drawing/2014/main" id="{60B1E8CA-6C7A-9D73-46BB-3D0D30F45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784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  <p:sp>
          <p:nvSpPr>
            <p:cNvPr id="100" name="Freeform 264">
              <a:extLst>
                <a:ext uri="{FF2B5EF4-FFF2-40B4-BE49-F238E27FC236}">
                  <a16:creationId xmlns:a16="http://schemas.microsoft.com/office/drawing/2014/main" id="{77772D5E-1364-FCFA-8B67-94E187D48F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" y="775"/>
              <a:ext cx="54" cy="54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4"/>
                    <a:pt x="12" y="18"/>
                  </a:cubicBezTo>
                  <a:cubicBezTo>
                    <a:pt x="12" y="21"/>
                    <a:pt x="15" y="24"/>
                    <a:pt x="18" y="24"/>
                  </a:cubicBezTo>
                  <a:cubicBezTo>
                    <a:pt x="22" y="24"/>
                    <a:pt x="24" y="21"/>
                    <a:pt x="24" y="18"/>
                  </a:cubicBezTo>
                  <a:cubicBezTo>
                    <a:pt x="24" y="14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raphik" charset="0"/>
                <a:cs typeface="Arial" charset="0"/>
              </a:endParaRPr>
            </a:p>
          </p:txBody>
        </p:sp>
      </p:grpSp>
      <p:sp>
        <p:nvSpPr>
          <p:cNvPr id="103" name="Freeform 132">
            <a:extLst>
              <a:ext uri="{FF2B5EF4-FFF2-40B4-BE49-F238E27FC236}">
                <a16:creationId xmlns:a16="http://schemas.microsoft.com/office/drawing/2014/main" id="{265B591A-1298-806E-A879-FB90F632D5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71431" y="3636542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6" name="Freeform 16">
            <a:extLst>
              <a:ext uri="{FF2B5EF4-FFF2-40B4-BE49-F238E27FC236}">
                <a16:creationId xmlns:a16="http://schemas.microsoft.com/office/drawing/2014/main" id="{E1B7781D-5544-E735-5AA5-6F07170024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67627" y="2701179"/>
            <a:ext cx="485775" cy="444500"/>
          </a:xfrm>
          <a:custGeom>
            <a:avLst/>
            <a:gdLst>
              <a:gd name="T0" fmla="*/ 458 w 636"/>
              <a:gd name="T1" fmla="*/ 459 h 583"/>
              <a:gd name="T2" fmla="*/ 535 w 636"/>
              <a:gd name="T3" fmla="*/ 448 h 583"/>
              <a:gd name="T4" fmla="*/ 431 w 636"/>
              <a:gd name="T5" fmla="*/ 517 h 583"/>
              <a:gd name="T6" fmla="*/ 292 w 636"/>
              <a:gd name="T7" fmla="*/ 492 h 583"/>
              <a:gd name="T8" fmla="*/ 369 w 636"/>
              <a:gd name="T9" fmla="*/ 503 h 583"/>
              <a:gd name="T10" fmla="*/ 24 w 636"/>
              <a:gd name="T11" fmla="*/ 517 h 583"/>
              <a:gd name="T12" fmla="*/ 128 w 636"/>
              <a:gd name="T13" fmla="*/ 453 h 583"/>
              <a:gd name="T14" fmla="*/ 228 w 636"/>
              <a:gd name="T15" fmla="*/ 496 h 583"/>
              <a:gd name="T16" fmla="*/ 128 w 636"/>
              <a:gd name="T17" fmla="*/ 340 h 583"/>
              <a:gd name="T18" fmla="*/ 83 w 636"/>
              <a:gd name="T19" fmla="*/ 385 h 583"/>
              <a:gd name="T20" fmla="*/ 364 w 636"/>
              <a:gd name="T21" fmla="*/ 429 h 583"/>
              <a:gd name="T22" fmla="*/ 318 w 636"/>
              <a:gd name="T23" fmla="*/ 384 h 583"/>
              <a:gd name="T24" fmla="*/ 508 w 636"/>
              <a:gd name="T25" fmla="*/ 431 h 583"/>
              <a:gd name="T26" fmla="*/ 566 w 636"/>
              <a:gd name="T27" fmla="*/ 438 h 583"/>
              <a:gd name="T28" fmla="*/ 508 w 636"/>
              <a:gd name="T29" fmla="*/ 317 h 583"/>
              <a:gd name="T30" fmla="*/ 450 w 636"/>
              <a:gd name="T31" fmla="*/ 438 h 583"/>
              <a:gd name="T32" fmla="*/ 366 w 636"/>
              <a:gd name="T33" fmla="*/ 478 h 583"/>
              <a:gd name="T34" fmla="*/ 250 w 636"/>
              <a:gd name="T35" fmla="*/ 429 h 583"/>
              <a:gd name="T36" fmla="*/ 248 w 636"/>
              <a:gd name="T37" fmla="*/ 486 h 583"/>
              <a:gd name="T38" fmla="*/ 196 w 636"/>
              <a:gd name="T39" fmla="*/ 385 h 583"/>
              <a:gd name="T40" fmla="*/ 81 w 636"/>
              <a:gd name="T41" fmla="*/ 434 h 583"/>
              <a:gd name="T42" fmla="*/ 12 w 636"/>
              <a:gd name="T43" fmla="*/ 539 h 583"/>
              <a:gd name="T44" fmla="*/ 202 w 636"/>
              <a:gd name="T45" fmla="*/ 583 h 583"/>
              <a:gd name="T46" fmla="*/ 442 w 636"/>
              <a:gd name="T47" fmla="*/ 539 h 583"/>
              <a:gd name="T48" fmla="*/ 566 w 636"/>
              <a:gd name="T49" fmla="*/ 438 h 583"/>
              <a:gd name="T50" fmla="*/ 421 w 636"/>
              <a:gd name="T51" fmla="*/ 23 h 583"/>
              <a:gd name="T52" fmla="*/ 421 w 636"/>
              <a:gd name="T53" fmla="*/ 241 h 583"/>
              <a:gd name="T54" fmla="*/ 330 w 636"/>
              <a:gd name="T55" fmla="*/ 299 h 583"/>
              <a:gd name="T56" fmla="*/ 213 w 636"/>
              <a:gd name="T57" fmla="*/ 241 h 583"/>
              <a:gd name="T58" fmla="*/ 213 w 636"/>
              <a:gd name="T59" fmla="*/ 264 h 583"/>
              <a:gd name="T60" fmla="*/ 314 w 636"/>
              <a:gd name="T61" fmla="*/ 336 h 583"/>
              <a:gd name="T62" fmla="*/ 396 w 636"/>
              <a:gd name="T63" fmla="*/ 264 h 583"/>
              <a:gd name="T64" fmla="*/ 516 w 636"/>
              <a:gd name="T65" fmla="*/ 84 h 583"/>
              <a:gd name="T66" fmla="*/ 118 w 636"/>
              <a:gd name="T67" fmla="*/ 95 h 583"/>
              <a:gd name="T68" fmla="*/ 412 w 636"/>
              <a:gd name="T69" fmla="*/ 119 h 583"/>
              <a:gd name="T70" fmla="*/ 398 w 636"/>
              <a:gd name="T71" fmla="*/ 133 h 583"/>
              <a:gd name="T72" fmla="*/ 449 w 636"/>
              <a:gd name="T73" fmla="*/ 133 h 583"/>
              <a:gd name="T74" fmla="*/ 412 w 636"/>
              <a:gd name="T75" fmla="*/ 170 h 583"/>
              <a:gd name="T76" fmla="*/ 320 w 636"/>
              <a:gd name="T77" fmla="*/ 147 h 583"/>
              <a:gd name="T78" fmla="*/ 320 w 636"/>
              <a:gd name="T79" fmla="*/ 170 h 583"/>
              <a:gd name="T80" fmla="*/ 283 w 636"/>
              <a:gd name="T81" fmla="*/ 133 h 583"/>
              <a:gd name="T82" fmla="*/ 242 w 636"/>
              <a:gd name="T83" fmla="*/ 133 h 583"/>
              <a:gd name="T84" fmla="*/ 228 w 636"/>
              <a:gd name="T85" fmla="*/ 119 h 583"/>
              <a:gd name="T86" fmla="*/ 228 w 636"/>
              <a:gd name="T87" fmla="*/ 96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6" h="583">
                <a:moveTo>
                  <a:pt x="431" y="517"/>
                </a:moveTo>
                <a:cubicBezTo>
                  <a:pt x="424" y="508"/>
                  <a:pt x="417" y="502"/>
                  <a:pt x="408" y="496"/>
                </a:cubicBezTo>
                <a:cubicBezTo>
                  <a:pt x="418" y="474"/>
                  <a:pt x="439" y="466"/>
                  <a:pt x="458" y="459"/>
                </a:cubicBezTo>
                <a:cubicBezTo>
                  <a:pt x="467" y="456"/>
                  <a:pt x="475" y="453"/>
                  <a:pt x="481" y="448"/>
                </a:cubicBezTo>
                <a:cubicBezTo>
                  <a:pt x="490" y="451"/>
                  <a:pt x="499" y="453"/>
                  <a:pt x="508" y="453"/>
                </a:cubicBezTo>
                <a:cubicBezTo>
                  <a:pt x="518" y="453"/>
                  <a:pt x="527" y="451"/>
                  <a:pt x="535" y="448"/>
                </a:cubicBezTo>
                <a:cubicBezTo>
                  <a:pt x="541" y="453"/>
                  <a:pt x="549" y="456"/>
                  <a:pt x="559" y="459"/>
                </a:cubicBezTo>
                <a:cubicBezTo>
                  <a:pt x="582" y="468"/>
                  <a:pt x="609" y="477"/>
                  <a:pt x="613" y="517"/>
                </a:cubicBezTo>
                <a:lnTo>
                  <a:pt x="431" y="517"/>
                </a:lnTo>
                <a:close/>
                <a:moveTo>
                  <a:pt x="213" y="561"/>
                </a:moveTo>
                <a:cubicBezTo>
                  <a:pt x="218" y="521"/>
                  <a:pt x="244" y="512"/>
                  <a:pt x="268" y="503"/>
                </a:cubicBezTo>
                <a:cubicBezTo>
                  <a:pt x="277" y="500"/>
                  <a:pt x="285" y="496"/>
                  <a:pt x="292" y="492"/>
                </a:cubicBezTo>
                <a:cubicBezTo>
                  <a:pt x="300" y="495"/>
                  <a:pt x="309" y="497"/>
                  <a:pt x="318" y="497"/>
                </a:cubicBezTo>
                <a:cubicBezTo>
                  <a:pt x="328" y="497"/>
                  <a:pt x="337" y="495"/>
                  <a:pt x="345" y="492"/>
                </a:cubicBezTo>
                <a:cubicBezTo>
                  <a:pt x="351" y="496"/>
                  <a:pt x="359" y="500"/>
                  <a:pt x="369" y="503"/>
                </a:cubicBezTo>
                <a:cubicBezTo>
                  <a:pt x="392" y="512"/>
                  <a:pt x="419" y="521"/>
                  <a:pt x="423" y="561"/>
                </a:cubicBezTo>
                <a:lnTo>
                  <a:pt x="213" y="561"/>
                </a:lnTo>
                <a:close/>
                <a:moveTo>
                  <a:pt x="24" y="517"/>
                </a:moveTo>
                <a:cubicBezTo>
                  <a:pt x="28" y="477"/>
                  <a:pt x="54" y="468"/>
                  <a:pt x="78" y="459"/>
                </a:cubicBezTo>
                <a:cubicBezTo>
                  <a:pt x="87" y="456"/>
                  <a:pt x="95" y="453"/>
                  <a:pt x="102" y="448"/>
                </a:cubicBezTo>
                <a:cubicBezTo>
                  <a:pt x="110" y="451"/>
                  <a:pt x="119" y="453"/>
                  <a:pt x="128" y="453"/>
                </a:cubicBezTo>
                <a:cubicBezTo>
                  <a:pt x="138" y="453"/>
                  <a:pt x="147" y="451"/>
                  <a:pt x="155" y="448"/>
                </a:cubicBezTo>
                <a:cubicBezTo>
                  <a:pt x="161" y="453"/>
                  <a:pt x="170" y="456"/>
                  <a:pt x="179" y="459"/>
                </a:cubicBezTo>
                <a:cubicBezTo>
                  <a:pt x="198" y="466"/>
                  <a:pt x="218" y="474"/>
                  <a:pt x="228" y="496"/>
                </a:cubicBezTo>
                <a:cubicBezTo>
                  <a:pt x="220" y="502"/>
                  <a:pt x="212" y="508"/>
                  <a:pt x="206" y="517"/>
                </a:cubicBezTo>
                <a:lnTo>
                  <a:pt x="24" y="517"/>
                </a:lnTo>
                <a:close/>
                <a:moveTo>
                  <a:pt x="128" y="340"/>
                </a:moveTo>
                <a:cubicBezTo>
                  <a:pt x="153" y="340"/>
                  <a:pt x="174" y="360"/>
                  <a:pt x="174" y="385"/>
                </a:cubicBezTo>
                <a:cubicBezTo>
                  <a:pt x="174" y="410"/>
                  <a:pt x="153" y="431"/>
                  <a:pt x="128" y="431"/>
                </a:cubicBezTo>
                <a:cubicBezTo>
                  <a:pt x="103" y="431"/>
                  <a:pt x="83" y="410"/>
                  <a:pt x="83" y="385"/>
                </a:cubicBezTo>
                <a:cubicBezTo>
                  <a:pt x="83" y="360"/>
                  <a:pt x="103" y="340"/>
                  <a:pt x="128" y="340"/>
                </a:cubicBezTo>
                <a:close/>
                <a:moveTo>
                  <a:pt x="318" y="384"/>
                </a:moveTo>
                <a:cubicBezTo>
                  <a:pt x="343" y="384"/>
                  <a:pt x="364" y="404"/>
                  <a:pt x="364" y="429"/>
                </a:cubicBezTo>
                <a:cubicBezTo>
                  <a:pt x="364" y="454"/>
                  <a:pt x="343" y="475"/>
                  <a:pt x="318" y="475"/>
                </a:cubicBezTo>
                <a:cubicBezTo>
                  <a:pt x="293" y="475"/>
                  <a:pt x="273" y="454"/>
                  <a:pt x="273" y="429"/>
                </a:cubicBezTo>
                <a:cubicBezTo>
                  <a:pt x="273" y="404"/>
                  <a:pt x="293" y="384"/>
                  <a:pt x="318" y="384"/>
                </a:cubicBezTo>
                <a:close/>
                <a:moveTo>
                  <a:pt x="508" y="340"/>
                </a:moveTo>
                <a:cubicBezTo>
                  <a:pt x="533" y="340"/>
                  <a:pt x="554" y="360"/>
                  <a:pt x="554" y="385"/>
                </a:cubicBezTo>
                <a:cubicBezTo>
                  <a:pt x="554" y="410"/>
                  <a:pt x="533" y="431"/>
                  <a:pt x="508" y="431"/>
                </a:cubicBezTo>
                <a:cubicBezTo>
                  <a:pt x="483" y="431"/>
                  <a:pt x="463" y="410"/>
                  <a:pt x="463" y="385"/>
                </a:cubicBezTo>
                <a:cubicBezTo>
                  <a:pt x="463" y="360"/>
                  <a:pt x="483" y="340"/>
                  <a:pt x="508" y="340"/>
                </a:cubicBezTo>
                <a:close/>
                <a:moveTo>
                  <a:pt x="566" y="438"/>
                </a:moveTo>
                <a:cubicBezTo>
                  <a:pt x="563" y="437"/>
                  <a:pt x="559" y="435"/>
                  <a:pt x="556" y="434"/>
                </a:cubicBezTo>
                <a:cubicBezTo>
                  <a:pt x="568" y="422"/>
                  <a:pt x="576" y="404"/>
                  <a:pt x="576" y="385"/>
                </a:cubicBezTo>
                <a:cubicBezTo>
                  <a:pt x="576" y="348"/>
                  <a:pt x="546" y="317"/>
                  <a:pt x="508" y="317"/>
                </a:cubicBezTo>
                <a:cubicBezTo>
                  <a:pt x="471" y="317"/>
                  <a:pt x="440" y="348"/>
                  <a:pt x="440" y="385"/>
                </a:cubicBezTo>
                <a:cubicBezTo>
                  <a:pt x="440" y="404"/>
                  <a:pt x="448" y="422"/>
                  <a:pt x="461" y="434"/>
                </a:cubicBezTo>
                <a:cubicBezTo>
                  <a:pt x="457" y="435"/>
                  <a:pt x="454" y="437"/>
                  <a:pt x="450" y="438"/>
                </a:cubicBezTo>
                <a:cubicBezTo>
                  <a:pt x="430" y="445"/>
                  <a:pt x="402" y="455"/>
                  <a:pt x="388" y="486"/>
                </a:cubicBezTo>
                <a:cubicBezTo>
                  <a:pt x="384" y="485"/>
                  <a:pt x="380" y="483"/>
                  <a:pt x="376" y="482"/>
                </a:cubicBezTo>
                <a:cubicBezTo>
                  <a:pt x="373" y="481"/>
                  <a:pt x="369" y="479"/>
                  <a:pt x="366" y="478"/>
                </a:cubicBezTo>
                <a:cubicBezTo>
                  <a:pt x="378" y="465"/>
                  <a:pt x="386" y="448"/>
                  <a:pt x="386" y="429"/>
                </a:cubicBezTo>
                <a:cubicBezTo>
                  <a:pt x="386" y="392"/>
                  <a:pt x="356" y="361"/>
                  <a:pt x="318" y="361"/>
                </a:cubicBezTo>
                <a:cubicBezTo>
                  <a:pt x="281" y="361"/>
                  <a:pt x="250" y="392"/>
                  <a:pt x="250" y="429"/>
                </a:cubicBezTo>
                <a:cubicBezTo>
                  <a:pt x="250" y="448"/>
                  <a:pt x="258" y="465"/>
                  <a:pt x="271" y="478"/>
                </a:cubicBezTo>
                <a:cubicBezTo>
                  <a:pt x="267" y="479"/>
                  <a:pt x="264" y="481"/>
                  <a:pt x="260" y="482"/>
                </a:cubicBezTo>
                <a:cubicBezTo>
                  <a:pt x="257" y="483"/>
                  <a:pt x="252" y="485"/>
                  <a:pt x="248" y="486"/>
                </a:cubicBezTo>
                <a:cubicBezTo>
                  <a:pt x="234" y="455"/>
                  <a:pt x="206" y="445"/>
                  <a:pt x="186" y="438"/>
                </a:cubicBezTo>
                <a:cubicBezTo>
                  <a:pt x="183" y="437"/>
                  <a:pt x="179" y="435"/>
                  <a:pt x="176" y="434"/>
                </a:cubicBezTo>
                <a:cubicBezTo>
                  <a:pt x="189" y="422"/>
                  <a:pt x="196" y="404"/>
                  <a:pt x="196" y="385"/>
                </a:cubicBezTo>
                <a:cubicBezTo>
                  <a:pt x="196" y="348"/>
                  <a:pt x="166" y="317"/>
                  <a:pt x="128" y="317"/>
                </a:cubicBezTo>
                <a:cubicBezTo>
                  <a:pt x="91" y="317"/>
                  <a:pt x="60" y="348"/>
                  <a:pt x="60" y="385"/>
                </a:cubicBezTo>
                <a:cubicBezTo>
                  <a:pt x="60" y="404"/>
                  <a:pt x="68" y="422"/>
                  <a:pt x="81" y="434"/>
                </a:cubicBezTo>
                <a:cubicBezTo>
                  <a:pt x="77" y="435"/>
                  <a:pt x="74" y="437"/>
                  <a:pt x="70" y="438"/>
                </a:cubicBezTo>
                <a:cubicBezTo>
                  <a:pt x="44" y="447"/>
                  <a:pt x="0" y="463"/>
                  <a:pt x="0" y="528"/>
                </a:cubicBezTo>
                <a:cubicBezTo>
                  <a:pt x="0" y="534"/>
                  <a:pt x="5" y="539"/>
                  <a:pt x="12" y="539"/>
                </a:cubicBezTo>
                <a:lnTo>
                  <a:pt x="195" y="539"/>
                </a:lnTo>
                <a:cubicBezTo>
                  <a:pt x="192" y="549"/>
                  <a:pt x="190" y="559"/>
                  <a:pt x="190" y="572"/>
                </a:cubicBezTo>
                <a:cubicBezTo>
                  <a:pt x="190" y="578"/>
                  <a:pt x="195" y="583"/>
                  <a:pt x="202" y="583"/>
                </a:cubicBezTo>
                <a:lnTo>
                  <a:pt x="435" y="583"/>
                </a:lnTo>
                <a:cubicBezTo>
                  <a:pt x="441" y="583"/>
                  <a:pt x="446" y="578"/>
                  <a:pt x="446" y="572"/>
                </a:cubicBezTo>
                <a:cubicBezTo>
                  <a:pt x="446" y="559"/>
                  <a:pt x="444" y="549"/>
                  <a:pt x="442" y="539"/>
                </a:cubicBezTo>
                <a:lnTo>
                  <a:pt x="625" y="539"/>
                </a:lnTo>
                <a:cubicBezTo>
                  <a:pt x="631" y="539"/>
                  <a:pt x="636" y="534"/>
                  <a:pt x="636" y="528"/>
                </a:cubicBezTo>
                <a:cubicBezTo>
                  <a:pt x="636" y="463"/>
                  <a:pt x="592" y="447"/>
                  <a:pt x="566" y="438"/>
                </a:cubicBezTo>
                <a:close/>
                <a:moveTo>
                  <a:pt x="141" y="95"/>
                </a:moveTo>
                <a:cubicBezTo>
                  <a:pt x="141" y="55"/>
                  <a:pt x="173" y="23"/>
                  <a:pt x="213" y="23"/>
                </a:cubicBezTo>
                <a:lnTo>
                  <a:pt x="421" y="23"/>
                </a:lnTo>
                <a:cubicBezTo>
                  <a:pt x="455" y="23"/>
                  <a:pt x="493" y="48"/>
                  <a:pt x="493" y="84"/>
                </a:cubicBezTo>
                <a:lnTo>
                  <a:pt x="493" y="169"/>
                </a:lnTo>
                <a:cubicBezTo>
                  <a:pt x="493" y="209"/>
                  <a:pt x="461" y="241"/>
                  <a:pt x="421" y="241"/>
                </a:cubicBezTo>
                <a:lnTo>
                  <a:pt x="391" y="241"/>
                </a:lnTo>
                <a:cubicBezTo>
                  <a:pt x="388" y="241"/>
                  <a:pt x="386" y="242"/>
                  <a:pt x="383" y="245"/>
                </a:cubicBezTo>
                <a:lnTo>
                  <a:pt x="330" y="299"/>
                </a:lnTo>
                <a:lnTo>
                  <a:pt x="330" y="253"/>
                </a:lnTo>
                <a:cubicBezTo>
                  <a:pt x="330" y="246"/>
                  <a:pt x="324" y="241"/>
                  <a:pt x="318" y="241"/>
                </a:cubicBezTo>
                <a:lnTo>
                  <a:pt x="213" y="241"/>
                </a:lnTo>
                <a:cubicBezTo>
                  <a:pt x="173" y="241"/>
                  <a:pt x="141" y="209"/>
                  <a:pt x="141" y="169"/>
                </a:cubicBezTo>
                <a:lnTo>
                  <a:pt x="141" y="95"/>
                </a:lnTo>
                <a:close/>
                <a:moveTo>
                  <a:pt x="213" y="264"/>
                </a:moveTo>
                <a:lnTo>
                  <a:pt x="307" y="264"/>
                </a:lnTo>
                <a:lnTo>
                  <a:pt x="307" y="326"/>
                </a:lnTo>
                <a:cubicBezTo>
                  <a:pt x="307" y="330"/>
                  <a:pt x="310" y="334"/>
                  <a:pt x="314" y="336"/>
                </a:cubicBezTo>
                <a:cubicBezTo>
                  <a:pt x="315" y="337"/>
                  <a:pt x="317" y="337"/>
                  <a:pt x="318" y="337"/>
                </a:cubicBezTo>
                <a:cubicBezTo>
                  <a:pt x="321" y="337"/>
                  <a:pt x="324" y="336"/>
                  <a:pt x="326" y="334"/>
                </a:cubicBezTo>
                <a:lnTo>
                  <a:pt x="396" y="264"/>
                </a:lnTo>
                <a:lnTo>
                  <a:pt x="421" y="264"/>
                </a:lnTo>
                <a:cubicBezTo>
                  <a:pt x="473" y="264"/>
                  <a:pt x="516" y="221"/>
                  <a:pt x="516" y="169"/>
                </a:cubicBezTo>
                <a:lnTo>
                  <a:pt x="516" y="84"/>
                </a:lnTo>
                <a:cubicBezTo>
                  <a:pt x="516" y="34"/>
                  <a:pt x="467" y="0"/>
                  <a:pt x="421" y="0"/>
                </a:cubicBezTo>
                <a:lnTo>
                  <a:pt x="213" y="0"/>
                </a:lnTo>
                <a:cubicBezTo>
                  <a:pt x="160" y="0"/>
                  <a:pt x="118" y="43"/>
                  <a:pt x="118" y="95"/>
                </a:cubicBezTo>
                <a:lnTo>
                  <a:pt x="118" y="169"/>
                </a:lnTo>
                <a:cubicBezTo>
                  <a:pt x="118" y="221"/>
                  <a:pt x="160" y="264"/>
                  <a:pt x="213" y="264"/>
                </a:cubicBezTo>
                <a:close/>
                <a:moveTo>
                  <a:pt x="412" y="119"/>
                </a:moveTo>
                <a:cubicBezTo>
                  <a:pt x="420" y="119"/>
                  <a:pt x="427" y="125"/>
                  <a:pt x="427" y="133"/>
                </a:cubicBezTo>
                <a:cubicBezTo>
                  <a:pt x="427" y="141"/>
                  <a:pt x="420" y="147"/>
                  <a:pt x="412" y="147"/>
                </a:cubicBezTo>
                <a:cubicBezTo>
                  <a:pt x="405" y="147"/>
                  <a:pt x="398" y="141"/>
                  <a:pt x="398" y="133"/>
                </a:cubicBezTo>
                <a:cubicBezTo>
                  <a:pt x="398" y="125"/>
                  <a:pt x="405" y="119"/>
                  <a:pt x="412" y="119"/>
                </a:cubicBezTo>
                <a:close/>
                <a:moveTo>
                  <a:pt x="412" y="170"/>
                </a:moveTo>
                <a:cubicBezTo>
                  <a:pt x="433" y="170"/>
                  <a:pt x="449" y="153"/>
                  <a:pt x="449" y="133"/>
                </a:cubicBezTo>
                <a:cubicBezTo>
                  <a:pt x="449" y="113"/>
                  <a:pt x="433" y="96"/>
                  <a:pt x="412" y="96"/>
                </a:cubicBezTo>
                <a:cubicBezTo>
                  <a:pt x="392" y="96"/>
                  <a:pt x="376" y="113"/>
                  <a:pt x="376" y="133"/>
                </a:cubicBezTo>
                <a:cubicBezTo>
                  <a:pt x="376" y="153"/>
                  <a:pt x="392" y="170"/>
                  <a:pt x="412" y="170"/>
                </a:cubicBezTo>
                <a:close/>
                <a:moveTo>
                  <a:pt x="320" y="119"/>
                </a:moveTo>
                <a:cubicBezTo>
                  <a:pt x="328" y="119"/>
                  <a:pt x="334" y="125"/>
                  <a:pt x="334" y="133"/>
                </a:cubicBezTo>
                <a:cubicBezTo>
                  <a:pt x="334" y="141"/>
                  <a:pt x="328" y="147"/>
                  <a:pt x="320" y="147"/>
                </a:cubicBezTo>
                <a:cubicBezTo>
                  <a:pt x="312" y="147"/>
                  <a:pt x="306" y="141"/>
                  <a:pt x="306" y="133"/>
                </a:cubicBezTo>
                <a:cubicBezTo>
                  <a:pt x="306" y="125"/>
                  <a:pt x="312" y="119"/>
                  <a:pt x="320" y="119"/>
                </a:cubicBezTo>
                <a:close/>
                <a:moveTo>
                  <a:pt x="320" y="170"/>
                </a:moveTo>
                <a:cubicBezTo>
                  <a:pt x="340" y="170"/>
                  <a:pt x="357" y="153"/>
                  <a:pt x="357" y="133"/>
                </a:cubicBezTo>
                <a:cubicBezTo>
                  <a:pt x="357" y="113"/>
                  <a:pt x="340" y="96"/>
                  <a:pt x="320" y="96"/>
                </a:cubicBezTo>
                <a:cubicBezTo>
                  <a:pt x="300" y="96"/>
                  <a:pt x="283" y="113"/>
                  <a:pt x="283" y="133"/>
                </a:cubicBezTo>
                <a:cubicBezTo>
                  <a:pt x="283" y="153"/>
                  <a:pt x="300" y="170"/>
                  <a:pt x="320" y="170"/>
                </a:cubicBezTo>
                <a:close/>
                <a:moveTo>
                  <a:pt x="228" y="119"/>
                </a:moveTo>
                <a:cubicBezTo>
                  <a:pt x="236" y="119"/>
                  <a:pt x="242" y="125"/>
                  <a:pt x="242" y="133"/>
                </a:cubicBezTo>
                <a:cubicBezTo>
                  <a:pt x="242" y="141"/>
                  <a:pt x="236" y="147"/>
                  <a:pt x="228" y="147"/>
                </a:cubicBezTo>
                <a:cubicBezTo>
                  <a:pt x="220" y="147"/>
                  <a:pt x="214" y="141"/>
                  <a:pt x="214" y="133"/>
                </a:cubicBezTo>
                <a:cubicBezTo>
                  <a:pt x="214" y="125"/>
                  <a:pt x="220" y="119"/>
                  <a:pt x="228" y="119"/>
                </a:cubicBezTo>
                <a:close/>
                <a:moveTo>
                  <a:pt x="228" y="170"/>
                </a:moveTo>
                <a:cubicBezTo>
                  <a:pt x="248" y="170"/>
                  <a:pt x="265" y="153"/>
                  <a:pt x="265" y="133"/>
                </a:cubicBezTo>
                <a:cubicBezTo>
                  <a:pt x="265" y="113"/>
                  <a:pt x="248" y="96"/>
                  <a:pt x="228" y="96"/>
                </a:cubicBezTo>
                <a:cubicBezTo>
                  <a:pt x="208" y="96"/>
                  <a:pt x="191" y="113"/>
                  <a:pt x="191" y="133"/>
                </a:cubicBezTo>
                <a:cubicBezTo>
                  <a:pt x="191" y="153"/>
                  <a:pt x="208" y="170"/>
                  <a:pt x="228" y="17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9" name="Group 93">
            <a:extLst>
              <a:ext uri="{FF2B5EF4-FFF2-40B4-BE49-F238E27FC236}">
                <a16:creationId xmlns:a16="http://schemas.microsoft.com/office/drawing/2014/main" id="{021CE4F1-E277-CF9A-0071-0E7B77204C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7627" y="1703700"/>
            <a:ext cx="480551" cy="478300"/>
            <a:chOff x="4476" y="1721"/>
            <a:chExt cx="427" cy="425"/>
          </a:xfrm>
          <a:solidFill>
            <a:srgbClr val="A100FF"/>
          </a:solidFill>
        </p:grpSpPr>
        <p:sp>
          <p:nvSpPr>
            <p:cNvPr id="110" name="Freeform 94">
              <a:extLst>
                <a:ext uri="{FF2B5EF4-FFF2-40B4-BE49-F238E27FC236}">
                  <a16:creationId xmlns:a16="http://schemas.microsoft.com/office/drawing/2014/main" id="{3667270B-292A-42A6-F734-1B068F45A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6" y="1721"/>
              <a:ext cx="427" cy="425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3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1" name="Freeform 95">
              <a:extLst>
                <a:ext uri="{FF2B5EF4-FFF2-40B4-BE49-F238E27FC236}">
                  <a16:creationId xmlns:a16="http://schemas.microsoft.com/office/drawing/2014/main" id="{91EA1A21-856C-C9D4-C85F-30CA8546F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" y="1942"/>
              <a:ext cx="285" cy="151"/>
            </a:xfrm>
            <a:custGeom>
              <a:avLst/>
              <a:gdLst>
                <a:gd name="T0" fmla="*/ 96 w 192"/>
                <a:gd name="T1" fmla="*/ 102 h 102"/>
                <a:gd name="T2" fmla="*/ 0 w 192"/>
                <a:gd name="T3" fmla="*/ 6 h 102"/>
                <a:gd name="T4" fmla="*/ 6 w 192"/>
                <a:gd name="T5" fmla="*/ 0 h 102"/>
                <a:gd name="T6" fmla="*/ 12 w 192"/>
                <a:gd name="T7" fmla="*/ 6 h 102"/>
                <a:gd name="T8" fmla="*/ 96 w 192"/>
                <a:gd name="T9" fmla="*/ 90 h 102"/>
                <a:gd name="T10" fmla="*/ 180 w 192"/>
                <a:gd name="T11" fmla="*/ 6 h 102"/>
                <a:gd name="T12" fmla="*/ 186 w 192"/>
                <a:gd name="T13" fmla="*/ 0 h 102"/>
                <a:gd name="T14" fmla="*/ 192 w 192"/>
                <a:gd name="T15" fmla="*/ 6 h 102"/>
                <a:gd name="T16" fmla="*/ 96 w 192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02">
                  <a:moveTo>
                    <a:pt x="96" y="102"/>
                  </a:moveTo>
                  <a:cubicBezTo>
                    <a:pt x="43" y="102"/>
                    <a:pt x="0" y="5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2"/>
                    <a:pt x="50" y="90"/>
                    <a:pt x="96" y="90"/>
                  </a:cubicBezTo>
                  <a:cubicBezTo>
                    <a:pt x="142" y="90"/>
                    <a:pt x="180" y="52"/>
                    <a:pt x="180" y="6"/>
                  </a:cubicBezTo>
                  <a:cubicBezTo>
                    <a:pt x="180" y="2"/>
                    <a:pt x="183" y="0"/>
                    <a:pt x="186" y="0"/>
                  </a:cubicBezTo>
                  <a:cubicBezTo>
                    <a:pt x="189" y="0"/>
                    <a:pt x="192" y="2"/>
                    <a:pt x="192" y="6"/>
                  </a:cubicBezTo>
                  <a:cubicBezTo>
                    <a:pt x="192" y="59"/>
                    <a:pt x="149" y="102"/>
                    <a:pt x="9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2" name="Freeform 96">
              <a:extLst>
                <a:ext uri="{FF2B5EF4-FFF2-40B4-BE49-F238E27FC236}">
                  <a16:creationId xmlns:a16="http://schemas.microsoft.com/office/drawing/2014/main" id="{B1563D3C-6767-A02A-6D03-C9AAFB64A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854"/>
              <a:ext cx="89" cy="53"/>
            </a:xfrm>
            <a:custGeom>
              <a:avLst/>
              <a:gdLst>
                <a:gd name="T0" fmla="*/ 30 w 60"/>
                <a:gd name="T1" fmla="*/ 36 h 36"/>
                <a:gd name="T2" fmla="*/ 0 w 60"/>
                <a:gd name="T3" fmla="*/ 6 h 36"/>
                <a:gd name="T4" fmla="*/ 6 w 60"/>
                <a:gd name="T5" fmla="*/ 0 h 36"/>
                <a:gd name="T6" fmla="*/ 12 w 60"/>
                <a:gd name="T7" fmla="*/ 6 h 36"/>
                <a:gd name="T8" fmla="*/ 30 w 60"/>
                <a:gd name="T9" fmla="*/ 24 h 36"/>
                <a:gd name="T10" fmla="*/ 48 w 60"/>
                <a:gd name="T11" fmla="*/ 6 h 36"/>
                <a:gd name="T12" fmla="*/ 54 w 60"/>
                <a:gd name="T13" fmla="*/ 0 h 36"/>
                <a:gd name="T14" fmla="*/ 60 w 60"/>
                <a:gd name="T15" fmla="*/ 6 h 36"/>
                <a:gd name="T16" fmla="*/ 30 w 6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6">
                  <a:moveTo>
                    <a:pt x="30" y="36"/>
                  </a:moveTo>
                  <a:cubicBezTo>
                    <a:pt x="13" y="36"/>
                    <a:pt x="0" y="22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16"/>
                    <a:pt x="20" y="24"/>
                    <a:pt x="30" y="24"/>
                  </a:cubicBezTo>
                  <a:cubicBezTo>
                    <a:pt x="40" y="24"/>
                    <a:pt x="48" y="16"/>
                    <a:pt x="48" y="6"/>
                  </a:cubicBezTo>
                  <a:cubicBezTo>
                    <a:pt x="48" y="2"/>
                    <a:pt x="51" y="0"/>
                    <a:pt x="54" y="0"/>
                  </a:cubicBezTo>
                  <a:cubicBezTo>
                    <a:pt x="57" y="0"/>
                    <a:pt x="60" y="2"/>
                    <a:pt x="60" y="6"/>
                  </a:cubicBezTo>
                  <a:cubicBezTo>
                    <a:pt x="60" y="22"/>
                    <a:pt x="47" y="36"/>
                    <a:pt x="3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3" name="Freeform 97">
              <a:extLst>
                <a:ext uri="{FF2B5EF4-FFF2-40B4-BE49-F238E27FC236}">
                  <a16:creationId xmlns:a16="http://schemas.microsoft.com/office/drawing/2014/main" id="{E20D9E79-62DC-712D-9216-39149E82A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" y="1854"/>
              <a:ext cx="89" cy="53"/>
            </a:xfrm>
            <a:custGeom>
              <a:avLst/>
              <a:gdLst>
                <a:gd name="T0" fmla="*/ 30 w 60"/>
                <a:gd name="T1" fmla="*/ 36 h 36"/>
                <a:gd name="T2" fmla="*/ 0 w 60"/>
                <a:gd name="T3" fmla="*/ 6 h 36"/>
                <a:gd name="T4" fmla="*/ 6 w 60"/>
                <a:gd name="T5" fmla="*/ 0 h 36"/>
                <a:gd name="T6" fmla="*/ 12 w 60"/>
                <a:gd name="T7" fmla="*/ 6 h 36"/>
                <a:gd name="T8" fmla="*/ 30 w 60"/>
                <a:gd name="T9" fmla="*/ 24 h 36"/>
                <a:gd name="T10" fmla="*/ 48 w 60"/>
                <a:gd name="T11" fmla="*/ 6 h 36"/>
                <a:gd name="T12" fmla="*/ 54 w 60"/>
                <a:gd name="T13" fmla="*/ 0 h 36"/>
                <a:gd name="T14" fmla="*/ 60 w 60"/>
                <a:gd name="T15" fmla="*/ 6 h 36"/>
                <a:gd name="T16" fmla="*/ 30 w 6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6">
                  <a:moveTo>
                    <a:pt x="30" y="36"/>
                  </a:moveTo>
                  <a:cubicBezTo>
                    <a:pt x="13" y="36"/>
                    <a:pt x="0" y="22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16"/>
                    <a:pt x="20" y="24"/>
                    <a:pt x="30" y="24"/>
                  </a:cubicBezTo>
                  <a:cubicBezTo>
                    <a:pt x="40" y="24"/>
                    <a:pt x="48" y="16"/>
                    <a:pt x="48" y="6"/>
                  </a:cubicBezTo>
                  <a:cubicBezTo>
                    <a:pt x="48" y="2"/>
                    <a:pt x="51" y="0"/>
                    <a:pt x="54" y="0"/>
                  </a:cubicBezTo>
                  <a:cubicBezTo>
                    <a:pt x="57" y="0"/>
                    <a:pt x="60" y="2"/>
                    <a:pt x="60" y="6"/>
                  </a:cubicBezTo>
                  <a:cubicBezTo>
                    <a:pt x="60" y="22"/>
                    <a:pt x="47" y="36"/>
                    <a:pt x="3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37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 see this experience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5FB7-4700-4E03-BBDB-C5FC6AEFC3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CDED0165-3A6F-B126-EDF6-8F672AFFA1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9CED1D6-C7D0-7972-7F91-B423A3824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381000"/>
            <a:ext cx="4953000" cy="5747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59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365A12-7A9B-067A-8170-0C5BC811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4081549"/>
            <a:ext cx="11489452" cy="1148862"/>
          </a:xfrm>
        </p:spPr>
        <p:txBody>
          <a:bodyPr/>
          <a:lstStyle/>
          <a:p>
            <a:r>
              <a:rPr lang="en-US" sz="2800" b="0" dirty="0">
                <a:latin typeface="+mn-lt"/>
              </a:rPr>
              <a:t>This experience was a great opportunity to improve my teamwork, my programming skills  and a chance to learn how a project is done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C037-92B4-40F5-6B4F-F968B98AD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9946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BA5470-A953-A7B0-C5B9-E325ADD72E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1548" y="1627589"/>
            <a:ext cx="11489452" cy="2029701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These weeks I saw 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en-US" sz="2800" dirty="0"/>
              <a:t>how the IT industry works, 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en-US" sz="2800" dirty="0"/>
              <a:t>the level of knowledge required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en-US" sz="2800" dirty="0"/>
              <a:t>that people in this field are dedicated</a:t>
            </a:r>
          </a:p>
          <a:p>
            <a:r>
              <a:rPr lang="en-US" dirty="0"/>
              <a:t>										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302C-A822-F252-1C44-A1494986C6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78B1D04-E6EE-A8F0-C27F-BE8EEF06F8E0}"/>
              </a:ext>
            </a:extLst>
          </p:cNvPr>
          <p:cNvSpPr txBox="1">
            <a:spLocks/>
          </p:cNvSpPr>
          <p:nvPr/>
        </p:nvSpPr>
        <p:spPr>
          <a:xfrm>
            <a:off x="321548" y="171448"/>
            <a:ext cx="7531331" cy="5968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How I see this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7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people I met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5FB7-4700-4E03-BBDB-C5FC6AEFC3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CDED0165-3A6F-B126-EDF6-8F672AFFA1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4522D-2B60-11F9-71E8-06EAC1763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381000"/>
            <a:ext cx="4953000" cy="5703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68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C037-92B4-40F5-6B4F-F968B98AD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BA5470-A953-A7B0-C5B9-E325ADD72E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0774" y="2309234"/>
            <a:ext cx="11870452" cy="2794782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	I can say that the people I met showed professionalism 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	I was impressed by the involvement of the people I interacted with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	The general impression is that this is a healthy environment	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302C-A822-F252-1C44-A1494986C6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7C5ED98-BB16-E49F-4BA4-16CDCF9C9203}"/>
              </a:ext>
            </a:extLst>
          </p:cNvPr>
          <p:cNvSpPr txBox="1">
            <a:spLocks/>
          </p:cNvSpPr>
          <p:nvPr/>
        </p:nvSpPr>
        <p:spPr>
          <a:xfrm>
            <a:off x="321548" y="218346"/>
            <a:ext cx="6687588" cy="66501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About the people I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1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64EE2A-5A37-D60E-12A1-0E2DA054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3879"/>
            <a:ext cx="4952999" cy="3215437"/>
          </a:xfrm>
        </p:spPr>
        <p:txBody>
          <a:bodyPr anchor="b">
            <a:normAutofit/>
          </a:bodyPr>
          <a:lstStyle/>
          <a:p>
            <a:r>
              <a:rPr lang="en-US" dirty="0"/>
              <a:t>What I learned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F975A-FEE9-FD44-625F-69AAB706F1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7315200" y="6488234"/>
            <a:ext cx="4114800" cy="198318"/>
          </a:xfrm>
        </p:spPr>
        <p:txBody>
          <a:bodyPr wrap="square" anchor="ctr">
            <a:normAutofit/>
          </a:bodyPr>
          <a:lstStyle/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1971-2982-E641-1C27-D4FA13E2F5C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2" name="Picture Placeholder 11" descr="A person jumping on a set of stairs&#10;&#10;Description automatically generated with low confidence">
            <a:extLst>
              <a:ext uri="{FF2B5EF4-FFF2-40B4-BE49-F238E27FC236}">
                <a16:creationId xmlns:a16="http://schemas.microsoft.com/office/drawing/2014/main" id="{9B8824E9-C521-9AE5-03ED-E3BA77EEF0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870" r="11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832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20587C8-54BF-9415-D518-1C22BC9D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96" y="1843477"/>
            <a:ext cx="12192000" cy="3171046"/>
          </a:xfrm>
        </p:spPr>
        <p:txBody>
          <a:bodyPr/>
          <a:lstStyle/>
          <a:p>
            <a:pPr algn="l"/>
            <a:r>
              <a:rPr lang="en-US" sz="3000" dirty="0">
                <a:latin typeface="+mn-lt"/>
              </a:rPr>
              <a:t>WSL(Windows Subsystem for Linux)-</a:t>
            </a:r>
            <a:r>
              <a:rPr lang="en-US" sz="3000" b="0" dirty="0">
                <a:latin typeface="+mn-lt"/>
              </a:rPr>
              <a:t>used to run a Linux 									      environment on Windows</a:t>
            </a:r>
            <a:br>
              <a:rPr lang="en-US" sz="3000" dirty="0">
                <a:latin typeface="+mn-lt"/>
              </a:rPr>
            </a:br>
            <a:br>
              <a:rPr lang="en-US" sz="3000" dirty="0">
                <a:latin typeface="+mn-lt"/>
              </a:rPr>
            </a:br>
            <a:r>
              <a:rPr lang="en-US" sz="3000" dirty="0">
                <a:latin typeface="+mn-lt"/>
              </a:rPr>
              <a:t>Git-</a:t>
            </a:r>
            <a:r>
              <a:rPr lang="en-US" sz="3000" b="0" dirty="0">
                <a:latin typeface="+mn-lt"/>
              </a:rPr>
              <a:t>used to track changes in files</a:t>
            </a:r>
            <a:br>
              <a:rPr lang="en-US" sz="3000" b="0" dirty="0">
                <a:latin typeface="+mn-lt"/>
              </a:rPr>
            </a:br>
            <a:br>
              <a:rPr lang="en-US" sz="3000" b="0" dirty="0">
                <a:latin typeface="+mn-lt"/>
              </a:rPr>
            </a:br>
            <a:r>
              <a:rPr lang="en-US" sz="3000" dirty="0">
                <a:latin typeface="+mn-lt"/>
              </a:rPr>
              <a:t>Cram</a:t>
            </a:r>
            <a:r>
              <a:rPr lang="en-US" sz="3000" b="0" dirty="0">
                <a:latin typeface="+mn-lt"/>
              </a:rPr>
              <a:t>-used to test the application</a:t>
            </a:r>
            <a:br>
              <a:rPr lang="en-US" sz="3000" b="0" dirty="0">
                <a:latin typeface="+mn-lt"/>
              </a:rPr>
            </a:br>
            <a:br>
              <a:rPr lang="en-US" sz="3000" dirty="0">
                <a:latin typeface="+mn-lt"/>
              </a:rPr>
            </a:br>
            <a:r>
              <a:rPr lang="en-US" sz="3000" dirty="0">
                <a:latin typeface="+mn-lt"/>
              </a:rPr>
              <a:t>Vim-</a:t>
            </a:r>
            <a:r>
              <a:rPr lang="en-US" sz="3000" b="0" dirty="0">
                <a:latin typeface="+mn-lt"/>
              </a:rPr>
              <a:t>text editor used to create or edit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2AE6-779C-76EE-54A1-CB6875642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D0CA-AAE7-507B-200C-E063391C7E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EFE43F1-49A1-FF72-6034-2DC59055D687}"/>
              </a:ext>
            </a:extLst>
          </p:cNvPr>
          <p:cNvSpPr txBox="1">
            <a:spLocks/>
          </p:cNvSpPr>
          <p:nvPr/>
        </p:nvSpPr>
        <p:spPr>
          <a:xfrm>
            <a:off x="221796" y="171448"/>
            <a:ext cx="7531331" cy="5968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3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4E9A2B4-0D6F-2F13-E6DB-EF4CB63563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805" b="680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45B46B0-E52A-5A96-2917-7072B4A9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4CC3-323D-4A63-9440-3DE16A08C1B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1713-7FB2-0120-A0D3-A77B1CAC1AB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813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IndX_PPT_Tmplt_Graphik_220317.potx" id="{E376D23D-128A-4FE9-8315-F8FE544285A1}" vid="{6566FD0C-E829-47AC-944C-7C58327E3C7A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6060A6BC82EF44AB7EA5E89F998099" ma:contentTypeVersion="2" ma:contentTypeDescription="Create a new document." ma:contentTypeScope="" ma:versionID="d25a25cbbd41773ca936bc6561919895">
  <xsd:schema xmlns:xsd="http://www.w3.org/2001/XMLSchema" xmlns:xs="http://www.w3.org/2001/XMLSchema" xmlns:p="http://schemas.microsoft.com/office/2006/metadata/properties" xmlns:ns2="365b9cec-0ec9-42f2-8943-c6e2eb6d3137" targetNamespace="http://schemas.microsoft.com/office/2006/metadata/properties" ma:root="true" ma:fieldsID="771d4a7dbfde66f6189fab60be4b9db6" ns2:_="">
    <xsd:import namespace="365b9cec-0ec9-42f2-8943-c6e2eb6d31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b9cec-0ec9-42f2-8943-c6e2eb6d31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4F28E3-A019-489D-AFF2-D89EBD8610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5b9cec-0ec9-42f2-8943-c6e2eb6d31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Acc_PPT_IMP_Tmplt_IndX_Graphik_220317</Template>
  <TotalTime>1222</TotalTime>
  <Words>503</Words>
  <Application>Microsoft Office PowerPoint</Application>
  <PresentationFormat>Widescreen</PresentationFormat>
  <Paragraphs>88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Graphik</vt:lpstr>
      <vt:lpstr>GT Sectra Fine Rg</vt:lpstr>
      <vt:lpstr>System Font</vt:lpstr>
      <vt:lpstr>Accenture 2020</vt:lpstr>
      <vt:lpstr>Client Server Application</vt:lpstr>
      <vt:lpstr>Agenda</vt:lpstr>
      <vt:lpstr>How I see this experience</vt:lpstr>
      <vt:lpstr>This experience was a great opportunity to improve my teamwork, my programming skills  and a chance to learn how a project is done</vt:lpstr>
      <vt:lpstr>About the people I met</vt:lpstr>
      <vt:lpstr>PowerPoint Presentation</vt:lpstr>
      <vt:lpstr>What I learned</vt:lpstr>
      <vt:lpstr>WSL(Windows Subsystem for Linux)-used to run a Linux                environment on Windows  Git-used to track changes in files  Cram-used to test the application  Vim-text editor used to create or edit text</vt:lpstr>
      <vt:lpstr>Client Server Application</vt:lpstr>
      <vt:lpstr>PowerPoint Presentation</vt:lpstr>
      <vt:lpstr>Server code</vt:lpstr>
      <vt:lpstr>Server code</vt:lpstr>
      <vt:lpstr>Client code</vt:lpstr>
      <vt:lpstr>Client code</vt:lpstr>
      <vt:lpstr>Cram test</vt:lpstr>
      <vt:lpstr>XML FILE</vt:lpstr>
      <vt:lpstr>In conclusion, this experience was an opportunity to improve my skills and meet new people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Dospinescu, Olivia E.</dc:creator>
  <cp:lastModifiedBy>Muresan, Vlad</cp:lastModifiedBy>
  <cp:revision>18</cp:revision>
  <cp:lastPrinted>2020-11-17T04:05:48Z</cp:lastPrinted>
  <dcterms:created xsi:type="dcterms:W3CDTF">2022-07-21T13:38:49Z</dcterms:created>
  <dcterms:modified xsi:type="dcterms:W3CDTF">2022-08-03T21:15:41Z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0x010100576060A6BC82EF44AB7EA5E89F998099</vt:lpwstr>
  </property>
  <property fmtid="{D5CDD505-2E9C-101B-9397-08002B2CF9AE}" pid="3" name="MSIP_Label_0bfa236d-8472-42aa-9a40-ab46036c5596_Enabled">
    <vt:lpwstr>true</vt:lpwstr>
  </property>
  <property fmtid="{D5CDD505-2E9C-101B-9397-08002B2CF9AE}" pid="4" name="MSIP_Label_0bfa236d-8472-42aa-9a40-ab46036c5596_SetDate">
    <vt:lpwstr>2022-08-03T21:15:39Z</vt:lpwstr>
  </property>
  <property fmtid="{D5CDD505-2E9C-101B-9397-08002B2CF9AE}" pid="5" name="MSIP_Label_0bfa236d-8472-42aa-9a40-ab46036c5596_Method">
    <vt:lpwstr>Privileged</vt:lpwstr>
  </property>
  <property fmtid="{D5CDD505-2E9C-101B-9397-08002B2CF9AE}" pid="6" name="MSIP_Label_0bfa236d-8472-42aa-9a40-ab46036c5596_Name">
    <vt:lpwstr>Non-Business</vt:lpwstr>
  </property>
  <property fmtid="{D5CDD505-2E9C-101B-9397-08002B2CF9AE}" pid="7" name="MSIP_Label_0bfa236d-8472-42aa-9a40-ab46036c5596_SiteId">
    <vt:lpwstr>e0793d39-0939-496d-b129-198edd916feb</vt:lpwstr>
  </property>
  <property fmtid="{D5CDD505-2E9C-101B-9397-08002B2CF9AE}" pid="8" name="MSIP_Label_0bfa236d-8472-42aa-9a40-ab46036c5596_ActionId">
    <vt:lpwstr>4d3eb5af-a222-4c05-b8e0-7e6fce7fffd0</vt:lpwstr>
  </property>
  <property fmtid="{D5CDD505-2E9C-101B-9397-08002B2CF9AE}" pid="9" name="MSIP_Label_0bfa236d-8472-42aa-9a40-ab46036c5596_ContentBits">
    <vt:lpwstr>0</vt:lpwstr>
  </property>
</Properties>
</file>