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1" r:id="rId4"/>
    <p:sldId id="304" r:id="rId5"/>
    <p:sldId id="293" r:id="rId6"/>
    <p:sldId id="257" r:id="rId7"/>
    <p:sldId id="302" r:id="rId8"/>
    <p:sldId id="319" r:id="rId9"/>
    <p:sldId id="318" r:id="rId10"/>
    <p:sldId id="316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117"/>
    <a:srgbClr val="907F10"/>
    <a:srgbClr val="FFC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23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CE85-1E62-665F-6E1A-AFC0BEF8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2E14F-9532-D3C5-91F3-DF152255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B530-FF50-6F38-9DB2-5DED2BE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CFFCA-555F-71F7-D409-9A37201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56ED-566C-233F-81C9-07790045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6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5B7B-62EA-D51B-B875-22457E7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C9ACF-E289-F491-5A8D-C229617F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4E251-B382-4397-736D-F6985AA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3B1F9-5D7D-CAAE-5F84-6CBEA3F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0833D-7C5D-D096-70F3-FA03E70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A6311-0BC6-56BE-AC7A-E6D002A7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B31E1-F73A-0024-15B1-8D04EE0D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A965B-B6E9-5A60-594D-165F760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DFDF-DFC6-3B67-81CE-A35D4C6A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8A87-E95A-5FC9-20B2-CDBA73D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0870-BE5B-198F-B251-B9F56726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3C916-2289-CF3D-A0AC-CCE2A186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4560-EB31-C7BD-9584-B4A4BA7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4760A-883D-C279-ACF2-DA1440C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935E-C4B1-6A36-CFA6-D8163A4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3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03E5-2977-CEA8-FDED-9C6602A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C48-CECF-BC2F-3CDB-2463E20C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8D0AB-6973-EBF8-9EB7-54193BE2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08F0-4739-B91D-BE28-CD43719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62443-281D-1F4D-A9B9-434133F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1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64C6-9007-7EF6-4154-9EB84F2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45AF7-A648-E057-A20B-26A613A5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D53E8-3BF3-B632-1B98-14573DAE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872-8469-8C32-C014-6BD07C1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75447-AFAD-7D65-4EEF-777BCDA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15AE4-DFCB-EBDA-DDFA-4A0DD8D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0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98D5-6B22-A71B-801D-D2E843A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E6847-787A-1330-2CC6-FD0A9EDD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AF33C-98CB-3145-34F0-847FDFD6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E799A-E7A7-1812-3A9C-5EAACCF5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64DD6-20F6-1F6E-79C8-AC905251E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589B8-6B69-1629-CDC7-8F12109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82AF6-0CEA-58D3-5372-8930CDCA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2C9FD-C065-DD62-9DF6-1CAD42C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9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6E8F-C8B5-772F-80AD-83FBDFB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7B336-D799-6914-44EF-C5AE540D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BE10C-31D3-DA0F-B252-4C564D9D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01ECE-AF13-8A21-DE1B-9E2C61B2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3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B6F8B-32BA-01C9-3E2C-40AC14E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F642-6456-6C9B-72F6-F051BF8F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F926C-28E4-58A9-54AE-BD1FB8B1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35BD-3559-1C06-6959-B7734DEC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702D-1F6D-DA55-E582-2FC8BE95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EFC00-B2D7-6CCE-A86D-DB878FE0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4199-DEF4-858E-CBBA-E232662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3F08E-C7E9-E371-DECC-7C39C186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58015-0678-05F7-5DB7-A6D993A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ABC5-0E66-3B43-9EC2-941DBD9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1CC2B-1FCE-BFD9-708E-D3E6E253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A2F1-6E37-04D9-9C0F-7AF3F4DB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1B91-AC9C-5E4D-EA3D-0B423CE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A1F68-CA02-D53F-B9FA-28BCAF4D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06D98-9E3B-FABB-4A8D-B404BB6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380BC-D574-59C2-2496-E42CECDA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C9E53-8454-E7A6-2BB6-04C8E80E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A3B26-E5DA-E118-2A6E-F6F70A01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498B-C1E4-42A7-82BE-D718B8F9868A}" type="datetimeFigureOut">
              <a:rPr lang="ko-KR" altLang="en-US" smtClean="0"/>
              <a:t>2023-05-24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22E8-CB95-6C1C-6C18-10071776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4F8AC-B3CF-4D9A-4360-9C83529F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DF68-4194-4A7D-A65D-10F3148B53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16D33-DC7C-BBEE-B5BC-DFCF30BF5E46}"/>
              </a:ext>
            </a:extLst>
          </p:cNvPr>
          <p:cNvSpPr txBox="1"/>
          <p:nvPr/>
        </p:nvSpPr>
        <p:spPr>
          <a:xfrm>
            <a:off x="2357480" y="4004192"/>
            <a:ext cx="747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6. CNN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2357480" y="3013501"/>
            <a:ext cx="747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NeuralNet</a:t>
            </a:r>
            <a:r>
              <a:rPr lang="en-US" altLang="ko-KR" sz="4800" dirty="0"/>
              <a:t> 101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95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CNN Architecture Overview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17F7-0EA3-1921-A1F1-D86B45C5D0FA}"/>
              </a:ext>
            </a:extLst>
          </p:cNvPr>
          <p:cNvSpPr txBox="1"/>
          <p:nvPr/>
        </p:nvSpPr>
        <p:spPr>
          <a:xfrm>
            <a:off x="1030777" y="2706650"/>
            <a:ext cx="942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LeNet</a:t>
            </a:r>
            <a:r>
              <a:rPr lang="en-US" altLang="ko-KR" sz="4000" dirty="0"/>
              <a:t> -&gt; </a:t>
            </a:r>
            <a:r>
              <a:rPr lang="en-US" altLang="ko-KR" sz="4000" dirty="0" err="1"/>
              <a:t>AlexNet</a:t>
            </a:r>
            <a:r>
              <a:rPr lang="en-US" altLang="ko-KR" sz="4000" dirty="0"/>
              <a:t>/</a:t>
            </a:r>
            <a:r>
              <a:rPr lang="en-US" altLang="ko-KR" sz="4000" dirty="0" err="1"/>
              <a:t>ZFNet</a:t>
            </a:r>
            <a:r>
              <a:rPr lang="en-US" altLang="ko-KR" sz="4000" dirty="0"/>
              <a:t> -&gt; </a:t>
            </a:r>
          </a:p>
          <a:p>
            <a:r>
              <a:rPr lang="en-US" altLang="ko-KR" sz="4000" dirty="0"/>
              <a:t>      VGG/</a:t>
            </a:r>
            <a:r>
              <a:rPr lang="en-US" altLang="ko-KR" sz="4000" dirty="0" err="1"/>
              <a:t>GoogLeNet</a:t>
            </a:r>
            <a:r>
              <a:rPr lang="en-US" altLang="ko-KR" sz="4000" dirty="0"/>
              <a:t> -&gt; </a:t>
            </a:r>
            <a:r>
              <a:rPr lang="en-US" altLang="ko-KR" sz="4000" dirty="0" err="1"/>
              <a:t>ResNet</a:t>
            </a:r>
            <a:r>
              <a:rPr lang="en-US" altLang="ko-KR" sz="4000" dirty="0"/>
              <a:t> -&gt; 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851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6FB0-56AF-7621-DD23-E0B85285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LeNet-5</a:t>
            </a:r>
            <a:endParaRPr lang="ko-KR" altLang="en-US" sz="4800" dirty="0"/>
          </a:p>
        </p:txBody>
      </p:sp>
      <p:pic>
        <p:nvPicPr>
          <p:cNvPr id="6146" name="Picture 2" descr="Lenet-5 | Lenet-5 Architecture | Introduction to Lenet-5">
            <a:extLst>
              <a:ext uri="{FF2B5EF4-FFF2-40B4-BE49-F238E27FC236}">
                <a16:creationId xmlns:a16="http://schemas.microsoft.com/office/drawing/2014/main" id="{9151C684-9E23-F46E-BBA8-0D68BCBBF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9"/>
          <a:stretch/>
        </p:blipFill>
        <p:spPr bwMode="auto">
          <a:xfrm>
            <a:off x="1810029" y="1753985"/>
            <a:ext cx="8571942" cy="33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0802-73FE-6C30-BA3A-06F729DF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AlexNet</a:t>
            </a:r>
            <a:endParaRPr lang="ko-KR" altLang="en-US" sz="4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3AA028-CED3-8AFA-4770-08487F57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24013"/>
            <a:ext cx="115633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62ED5-FB5C-30EC-638E-95655D05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ResNet</a:t>
            </a:r>
            <a:endParaRPr lang="ko-KR" altLang="en-US" sz="4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34F1FA-7192-0141-0F33-51DE67FE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68617" y="-2576701"/>
            <a:ext cx="2054766" cy="11511116"/>
          </a:xfrm>
          <a:prstGeom prst="rect">
            <a:avLst/>
          </a:prstGeom>
        </p:spPr>
      </p:pic>
      <p:pic>
        <p:nvPicPr>
          <p:cNvPr id="8194" name="Picture 2" descr="An Introduction to Residual Skip Connections and ResNets - Programmathically">
            <a:extLst>
              <a:ext uri="{FF2B5EF4-FFF2-40B4-BE49-F238E27FC236}">
                <a16:creationId xmlns:a16="http://schemas.microsoft.com/office/drawing/2014/main" id="{04F1BC67-57CF-4E5E-28F9-07157B87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6241"/>
            <a:ext cx="4294410" cy="22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B5EBA-8E18-E3A0-AA83-17C81095C180}"/>
              </a:ext>
            </a:extLst>
          </p:cNvPr>
          <p:cNvSpPr txBox="1"/>
          <p:nvPr/>
        </p:nvSpPr>
        <p:spPr>
          <a:xfrm>
            <a:off x="838200" y="4206241"/>
            <a:ext cx="5707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skip connection:</a:t>
            </a:r>
          </a:p>
          <a:p>
            <a:r>
              <a:rPr lang="en-US" altLang="ko-KR" sz="3200" dirty="0"/>
              <a:t>  residual mapping</a:t>
            </a:r>
          </a:p>
          <a:p>
            <a:r>
              <a:rPr lang="en-US" altLang="ko-KR" sz="3200" dirty="0"/>
              <a:t>-&gt; deep layer performance!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52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 (again)</a:t>
            </a:r>
            <a:endParaRPr lang="ko-KR" altLang="en-US" sz="4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3F4E81-C351-8D77-9D56-76C4B42A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4" y="4228959"/>
            <a:ext cx="3608137" cy="2032355"/>
          </a:xfrm>
          <a:prstGeom prst="rect">
            <a:avLst/>
          </a:prstGeom>
          <a:ln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597C53-4460-9E44-37CD-19BBAC86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4" y="1828056"/>
            <a:ext cx="3608137" cy="2171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A864559-7065-39C9-0059-B39C4271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5" y="4216208"/>
            <a:ext cx="3364659" cy="204510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87AE2B8-9A28-7455-F821-5A8A9A681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855" y="1889879"/>
            <a:ext cx="3608137" cy="20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How to train for image data?</a:t>
            </a:r>
            <a:endParaRPr lang="en-US" altLang="ko-KR" sz="4800" dirty="0">
              <a:solidFill>
                <a:srgbClr val="FF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BA7C60-0026-D344-F5BC-C2AAFFE8EFEE}"/>
              </a:ext>
            </a:extLst>
          </p:cNvPr>
          <p:cNvGrpSpPr/>
          <p:nvPr/>
        </p:nvGrpSpPr>
        <p:grpSpPr>
          <a:xfrm>
            <a:off x="1911928" y="1888177"/>
            <a:ext cx="8146472" cy="4142509"/>
            <a:chOff x="1911928" y="1888177"/>
            <a:chExt cx="8146472" cy="4142509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F509E5E-1079-0B5E-0C16-046F55F5FA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1928" y="5723907"/>
              <a:ext cx="814647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863BE8-A033-8714-52A5-0B0CE462A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209" y="1888177"/>
              <a:ext cx="0" cy="4142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앉아서 자는 카이스트 고양이 - YouTube">
            <a:extLst>
              <a:ext uri="{FF2B5EF4-FFF2-40B4-BE49-F238E27FC236}">
                <a16:creationId xmlns:a16="http://schemas.microsoft.com/office/drawing/2014/main" id="{D264E385-7C5A-0F8F-778E-87CE05124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3" t="11086" r="34156"/>
          <a:stretch/>
        </p:blipFill>
        <p:spPr bwMode="auto">
          <a:xfrm>
            <a:off x="4375072" y="1823761"/>
            <a:ext cx="1277581" cy="20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28DFCA-FF48-069A-2BC5-DB6831F9744B}"/>
              </a:ext>
            </a:extLst>
          </p:cNvPr>
          <p:cNvCxnSpPr>
            <a:cxnSpLocks/>
          </p:cNvCxnSpPr>
          <p:nvPr/>
        </p:nvCxnSpPr>
        <p:spPr>
          <a:xfrm flipV="1">
            <a:off x="1425039" y="2671948"/>
            <a:ext cx="9037122" cy="2458192"/>
          </a:xfrm>
          <a:prstGeom prst="line">
            <a:avLst/>
          </a:prstGeom>
          <a:ln w="762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귀여운 강아지 종류 8가지 - 세상에서 가장 귀여운 강아지는? – 비마이펫 라이프">
            <a:extLst>
              <a:ext uri="{FF2B5EF4-FFF2-40B4-BE49-F238E27FC236}">
                <a16:creationId xmlns:a16="http://schemas.microsoft.com/office/drawing/2014/main" id="{1CD1207D-2F39-89AC-41A1-8A0E86F9C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8425" r="9912" b="16910"/>
          <a:stretch/>
        </p:blipFill>
        <p:spPr bwMode="auto">
          <a:xfrm>
            <a:off x="6096001" y="4022448"/>
            <a:ext cx="2442358" cy="15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8992E8-7D1A-13DF-07BC-D35B1627759B}"/>
              </a:ext>
            </a:extLst>
          </p:cNvPr>
          <p:cNvSpPr txBox="1"/>
          <p:nvPr/>
        </p:nvSpPr>
        <p:spPr>
          <a:xfrm rot="20632291">
            <a:off x="8978735" y="2262123"/>
            <a:ext cx="215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Cat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75C70-B8A3-446D-2075-2E78B1C1D4D2}"/>
              </a:ext>
            </a:extLst>
          </p:cNvPr>
          <p:cNvSpPr txBox="1"/>
          <p:nvPr/>
        </p:nvSpPr>
        <p:spPr>
          <a:xfrm rot="20632291">
            <a:off x="9123322" y="2867766"/>
            <a:ext cx="215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Dog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CNN </a:t>
            </a:r>
            <a:r>
              <a:rPr lang="en-US" altLang="ko-KR" sz="4000" dirty="0"/>
              <a:t>(step-by-step)</a:t>
            </a:r>
          </a:p>
        </p:txBody>
      </p:sp>
      <p:pic>
        <p:nvPicPr>
          <p:cNvPr id="8" name="그림 7" descr="스케치, 도표, 텍스트, 그림이(가) 표시된 사진&#10;&#10;자동 생성된 설명">
            <a:extLst>
              <a:ext uri="{FF2B5EF4-FFF2-40B4-BE49-F238E27FC236}">
                <a16:creationId xmlns:a16="http://schemas.microsoft.com/office/drawing/2014/main" id="{F26CF221-B13A-99C7-9D6B-DE9CCC9A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8" y="2018293"/>
            <a:ext cx="10600704" cy="35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Convolution</a:t>
            </a:r>
            <a:endParaRPr lang="ko-KR" altLang="en-US" sz="4800" dirty="0"/>
          </a:p>
        </p:txBody>
      </p:sp>
      <p:pic>
        <p:nvPicPr>
          <p:cNvPr id="2050" name="Picture 2" descr="Lab 10 Convolutional Neural Network - Convolution">
            <a:extLst>
              <a:ext uri="{FF2B5EF4-FFF2-40B4-BE49-F238E27FC236}">
                <a16:creationId xmlns:a16="http://schemas.microsoft.com/office/drawing/2014/main" id="{A186C310-6CE6-6685-757C-A9AE3639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02" y="1598603"/>
            <a:ext cx="9665996" cy="4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6ECE00-D27A-29FD-0923-18BA10CB28A5}"/>
              </a:ext>
            </a:extLst>
          </p:cNvPr>
          <p:cNvSpPr/>
          <p:nvPr/>
        </p:nvSpPr>
        <p:spPr>
          <a:xfrm>
            <a:off x="1318162" y="1828800"/>
            <a:ext cx="2339438" cy="2244436"/>
          </a:xfrm>
          <a:prstGeom prst="rect">
            <a:avLst/>
          </a:prstGeom>
          <a:noFill/>
          <a:ln w="76200">
            <a:solidFill>
              <a:srgbClr val="FFC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10233-0840-FD61-5B02-415DB8043B09}"/>
              </a:ext>
            </a:extLst>
          </p:cNvPr>
          <p:cNvSpPr txBox="1"/>
          <p:nvPr/>
        </p:nvSpPr>
        <p:spPr>
          <a:xfrm>
            <a:off x="2778511" y="1430562"/>
            <a:ext cx="18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Stride(step)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0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Convolution Filter (Kernel)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608891" y="1598603"/>
            <a:ext cx="1166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ex) Sobel X/Y: Edge Filter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278CD-02B0-6473-BDA6-693F5847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5" y="2121823"/>
            <a:ext cx="5115525" cy="2758935"/>
          </a:xfrm>
          <a:prstGeom prst="rect">
            <a:avLst/>
          </a:prstGeom>
        </p:spPr>
      </p:pic>
      <p:pic>
        <p:nvPicPr>
          <p:cNvPr id="4098" name="Picture 2" descr="Filter 그리고 Sobel Kernel">
            <a:extLst>
              <a:ext uri="{FF2B5EF4-FFF2-40B4-BE49-F238E27FC236}">
                <a16:creationId xmlns:a16="http://schemas.microsoft.com/office/drawing/2014/main" id="{8A2197AB-4D97-A313-256B-36B0D7CB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182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72348-E516-796C-A1D4-82B0B5160148}"/>
              </a:ext>
            </a:extLst>
          </p:cNvPr>
          <p:cNvSpPr txBox="1"/>
          <p:nvPr/>
        </p:nvSpPr>
        <p:spPr>
          <a:xfrm>
            <a:off x="264340" y="4880758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Appropriate filters automatically trained in CNN,</a:t>
            </a:r>
          </a:p>
          <a:p>
            <a:r>
              <a:rPr lang="en-US" altLang="ko-KR" sz="4000" dirty="0"/>
              <a:t>to extract </a:t>
            </a:r>
            <a:r>
              <a:rPr lang="en-US" altLang="ko-KR" sz="4000" dirty="0">
                <a:solidFill>
                  <a:srgbClr val="FF0000"/>
                </a:solidFill>
              </a:rPr>
              <a:t>feature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4854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Pooling (sub sampling)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1C8C9-3004-821F-362B-E04381FE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837794"/>
            <a:ext cx="9353550" cy="3457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BBABD-EC6E-85B1-8CA5-CD4E276DC1BC}"/>
              </a:ext>
            </a:extLst>
          </p:cNvPr>
          <p:cNvSpPr txBox="1"/>
          <p:nvPr/>
        </p:nvSpPr>
        <p:spPr>
          <a:xfrm>
            <a:off x="528680" y="5505619"/>
            <a:ext cx="1166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Reduce</a:t>
            </a:r>
            <a:r>
              <a:rPr lang="en-US" altLang="ko-KR" sz="3200" dirty="0"/>
              <a:t> data size for less calculation and less overfitting</a:t>
            </a:r>
          </a:p>
        </p:txBody>
      </p:sp>
    </p:spTree>
    <p:extLst>
      <p:ext uri="{BB962C8B-B14F-4D97-AF65-F5344CB8AC3E}">
        <p14:creationId xmlns:p14="http://schemas.microsoft.com/office/powerpoint/2010/main" val="2752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Dropout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7FE04-0BAB-F8F9-C345-56C73F11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27" y="1598603"/>
            <a:ext cx="8749568" cy="4054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BBABD-EC6E-85B1-8CA5-CD4E276DC1BC}"/>
              </a:ext>
            </a:extLst>
          </p:cNvPr>
          <p:cNvSpPr txBox="1"/>
          <p:nvPr/>
        </p:nvSpPr>
        <p:spPr>
          <a:xfrm>
            <a:off x="608891" y="5551785"/>
            <a:ext cx="11950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Random dropout prevents </a:t>
            </a:r>
            <a:r>
              <a:rPr lang="en-US" altLang="ko-KR" sz="3200" dirty="0">
                <a:solidFill>
                  <a:srgbClr val="FF0000"/>
                </a:solidFill>
              </a:rPr>
              <a:t>overfitting and co-adaptation </a:t>
            </a:r>
          </a:p>
          <a:p>
            <a:r>
              <a:rPr lang="en-US" altLang="ko-KR" sz="3200" dirty="0"/>
              <a:t>-&gt; better feature!</a:t>
            </a:r>
          </a:p>
        </p:txBody>
      </p:sp>
    </p:spTree>
    <p:extLst>
      <p:ext uri="{BB962C8B-B14F-4D97-AF65-F5344CB8AC3E}">
        <p14:creationId xmlns:p14="http://schemas.microsoft.com/office/powerpoint/2010/main" val="157323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Activation Function</a:t>
            </a:r>
            <a:endParaRPr lang="ko-KR" altLang="en-US" sz="4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6DC429-AA57-E082-0D82-2A52746C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2066430"/>
            <a:ext cx="10504176" cy="2725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EA06C-45D4-DCD7-028E-8E17E7308E89}"/>
              </a:ext>
            </a:extLst>
          </p:cNvPr>
          <p:cNvSpPr txBox="1"/>
          <p:nvPr/>
        </p:nvSpPr>
        <p:spPr>
          <a:xfrm>
            <a:off x="525763" y="5259397"/>
            <a:ext cx="11950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tanh: better slope, back-prop direction not biased</a:t>
            </a:r>
          </a:p>
          <a:p>
            <a:r>
              <a:rPr lang="en-US" altLang="ko-KR" sz="3200" dirty="0"/>
              <a:t>ReLU: faster training, no saturation for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60880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133</Words>
  <Application>Microsoft Office PowerPoint</Application>
  <PresentationFormat>와이드스크린</PresentationFormat>
  <Paragraphs>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LeNet-5</vt:lpstr>
      <vt:lpstr>AlexNet</vt:lpstr>
      <vt:lpstr>ResNet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현서 이</dc:creator>
  <cp:lastModifiedBy>기민준</cp:lastModifiedBy>
  <cp:revision>45</cp:revision>
  <dcterms:created xsi:type="dcterms:W3CDTF">2023-03-19T11:18:11Z</dcterms:created>
  <dcterms:modified xsi:type="dcterms:W3CDTF">2023-05-23T22:35:52Z</dcterms:modified>
</cp:coreProperties>
</file>