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p:nvPr>
            <p:ph type="sldImg"/>
          </p:nvPr>
        </p:nvSpPr>
        <p:spPr>
          <a:xfrm>
            <a:off x="1143000" y="685800"/>
            <a:ext cx="4572000" cy="3429000"/>
          </a:xfrm>
          <a:prstGeom prst="rect">
            <a:avLst/>
          </a:prstGeom>
        </p:spPr>
        <p:txBody>
          <a:bodyPr/>
          <a:lstStyle/>
          <a:p>
            <a:pPr/>
          </a:p>
        </p:txBody>
      </p:sp>
      <p:sp>
        <p:nvSpPr>
          <p:cNvPr id="109" name="Shape 10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2" name="Shape 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1" name="Shape 91"/>
          <p:cNvSpPr/>
          <p:nvPr>
            <p:ph type="title"/>
          </p:nvPr>
        </p:nvSpPr>
        <p:spPr>
          <a:xfrm>
            <a:off x="457200" y="274638"/>
            <a:ext cx="8229600" cy="1143001"/>
          </a:xfrm>
          <a:prstGeom prst="rect">
            <a:avLst/>
          </a:prstGeom>
        </p:spPr>
        <p:txBody>
          <a:bodyPr anchor="t">
            <a:normAutofit fontScale="100000" lnSpcReduction="0"/>
          </a:bodyPr>
          <a:lstStyle/>
          <a:p>
            <a:pPr/>
            <a:r>
              <a:t>Title Text</a:t>
            </a:r>
          </a:p>
        </p:txBody>
      </p:sp>
      <p:sp>
        <p:nvSpPr>
          <p:cNvPr id="92" name="Shape 92"/>
          <p:cNvSpPr/>
          <p:nvPr>
            <p:ph type="body" idx="1"/>
          </p:nvPr>
        </p:nvSpPr>
        <p:spPr>
          <a:xfrm>
            <a:off x="457200" y="1600200"/>
            <a:ext cx="8229600" cy="452596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0" name="Shape 100"/>
          <p:cNvSpPr/>
          <p:nvPr>
            <p:ph type="title"/>
          </p:nvPr>
        </p:nvSpPr>
        <p:spPr>
          <a:xfrm>
            <a:off x="6629400" y="274638"/>
            <a:ext cx="2057400" cy="5851526"/>
          </a:xfrm>
          <a:prstGeom prst="rect">
            <a:avLst/>
          </a:prstGeom>
        </p:spPr>
        <p:txBody>
          <a:bodyPr anchor="t">
            <a:normAutofit fontScale="100000" lnSpcReduction="0"/>
          </a:bodyPr>
          <a:lstStyle/>
          <a:p>
            <a:pPr/>
            <a:r>
              <a:t>Title Text</a:t>
            </a:r>
          </a:p>
        </p:txBody>
      </p:sp>
      <p:sp>
        <p:nvSpPr>
          <p:cNvPr id="101" name="Shape 101"/>
          <p:cNvSpPr/>
          <p:nvPr>
            <p:ph type="body" idx="1"/>
          </p:nvPr>
        </p:nvSpPr>
        <p:spPr>
          <a:xfrm>
            <a:off x="457200" y="274638"/>
            <a:ext cx="6019800" cy="585152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2" name="Shape 1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9" name="Shape 19"/>
          <p:cNvSpPr/>
          <p:nvPr>
            <p:ph type="title"/>
          </p:nvPr>
        </p:nvSpPr>
        <p:spPr>
          <a:xfrm>
            <a:off x="457200" y="274638"/>
            <a:ext cx="8229600" cy="1143001"/>
          </a:xfrm>
          <a:prstGeom prst="rect">
            <a:avLst/>
          </a:prstGeom>
        </p:spPr>
        <p:txBody>
          <a:bodyPr anchor="t">
            <a:normAutofit fontScale="100000" lnSpcReduction="0"/>
          </a:bodyPr>
          <a:lstStyle/>
          <a:p>
            <a:pPr/>
            <a:r>
              <a:t>Title Text</a:t>
            </a:r>
          </a:p>
        </p:txBody>
      </p:sp>
      <p:sp>
        <p:nvSpPr>
          <p:cNvPr id="20" name="Shape 20"/>
          <p:cNvSpPr/>
          <p:nvPr>
            <p:ph type="body" idx="1"/>
          </p:nvPr>
        </p:nvSpPr>
        <p:spPr>
          <a:xfrm>
            <a:off x="457200" y="1600200"/>
            <a:ext cx="8229600" cy="452596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8" name="Shape 28"/>
          <p:cNvSpPr/>
          <p:nvPr>
            <p:ph type="title"/>
          </p:nvPr>
        </p:nvSpPr>
        <p:spPr>
          <a:xfrm>
            <a:off x="722312" y="4406900"/>
            <a:ext cx="7772401" cy="1362075"/>
          </a:xfrm>
          <a:prstGeom prst="rect">
            <a:avLst/>
          </a:prstGeom>
        </p:spPr>
        <p:txBody>
          <a:bodyPr anchor="t">
            <a:normAutofit fontScale="100000" lnSpcReduction="0"/>
          </a:bodyPr>
          <a:lstStyle>
            <a:lvl1pPr algn="l">
              <a:defRPr b="1" cap="all" sz="4000"/>
            </a:lvl1pPr>
          </a:lstStyle>
          <a:p>
            <a:pPr/>
            <a:r>
              <a:t>Title Text</a:t>
            </a:r>
          </a:p>
        </p:txBody>
      </p:sp>
      <p:sp>
        <p:nvSpPr>
          <p:cNvPr id="29" name="Shape 29"/>
          <p:cNvSpPr/>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7" name="Shape 37"/>
          <p:cNvSpPr/>
          <p:nvPr>
            <p:ph type="title"/>
          </p:nvPr>
        </p:nvSpPr>
        <p:spPr>
          <a:xfrm>
            <a:off x="457200" y="274638"/>
            <a:ext cx="8229600" cy="1143001"/>
          </a:xfrm>
          <a:prstGeom prst="rect">
            <a:avLst/>
          </a:prstGeom>
        </p:spPr>
        <p:txBody>
          <a:bodyPr anchor="t">
            <a:normAutofit fontScale="100000" lnSpcReduction="0"/>
          </a:bodyPr>
          <a:lstStyle/>
          <a:p>
            <a:pPr/>
            <a:r>
              <a:t>Title Text</a:t>
            </a:r>
          </a:p>
        </p:txBody>
      </p:sp>
      <p:sp>
        <p:nvSpPr>
          <p:cNvPr id="38" name="Shape 38"/>
          <p:cNvSpPr/>
          <p:nvPr>
            <p:ph type="body" sz="half" idx="1"/>
          </p:nvPr>
        </p:nvSpPr>
        <p:spPr>
          <a:xfrm>
            <a:off x="457200" y="1600200"/>
            <a:ext cx="4038600" cy="4525963"/>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6" name="Shape 46"/>
          <p:cNvSpPr/>
          <p:nvPr>
            <p:ph type="title"/>
          </p:nvPr>
        </p:nvSpPr>
        <p:spPr>
          <a:xfrm>
            <a:off x="457200" y="274638"/>
            <a:ext cx="8229600" cy="1143001"/>
          </a:xfrm>
          <a:prstGeom prst="rect">
            <a:avLst/>
          </a:prstGeom>
        </p:spPr>
        <p:txBody>
          <a:bodyPr anchor="t">
            <a:normAutofit fontScale="100000" lnSpcReduction="0"/>
          </a:bodyPr>
          <a:lstStyle/>
          <a:p>
            <a:pPr/>
            <a:r>
              <a:t>Title Text</a:t>
            </a:r>
          </a:p>
        </p:txBody>
      </p:sp>
      <p:sp>
        <p:nvSpPr>
          <p:cNvPr id="47" name="Shape 47"/>
          <p:cNvSpPr/>
          <p:nvPr>
            <p:ph type="body" sz="quarter" idx="1"/>
          </p:nvPr>
        </p:nvSpPr>
        <p:spPr>
          <a:xfrm>
            <a:off x="457200" y="1535112"/>
            <a:ext cx="4040188" cy="639763"/>
          </a:xfrm>
          <a:prstGeom prst="rect">
            <a:avLst/>
          </a:prstGeom>
        </p:spPr>
        <p:txBody>
          <a:bodyPr anchor="b">
            <a:normAutofit fontScale="100000" lnSpcReduction="0"/>
          </a:bodyPr>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8" name="Shape 48"/>
          <p:cNvSpPr/>
          <p:nvPr>
            <p:ph type="body" sz="quarter" idx="13"/>
          </p:nvPr>
        </p:nvSpPr>
        <p:spPr>
          <a:xfrm>
            <a:off x="4645025" y="1535112"/>
            <a:ext cx="4041775" cy="639763"/>
          </a:xfrm>
          <a:prstGeom prst="rect">
            <a:avLst/>
          </a:prstGeom>
        </p:spPr>
        <p:txBody>
          <a:bodyPr anchor="b">
            <a:normAutofit fontScale="100000" lnSpcReduction="0"/>
          </a:bodyPr>
          <a:lstStyle/>
          <a:p>
            <a:pPr marL="0" indent="0">
              <a:spcBef>
                <a:spcPts val="500"/>
              </a:spcBef>
              <a:buSzTx/>
              <a:buFontTx/>
              <a:buNone/>
              <a:defRPr b="1" sz="2400"/>
            </a:pP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6" name="Shape 56"/>
          <p:cNvSpPr/>
          <p:nvPr>
            <p:ph type="title"/>
          </p:nvPr>
        </p:nvSpPr>
        <p:spPr>
          <a:xfrm>
            <a:off x="457200" y="274638"/>
            <a:ext cx="8229600" cy="1143001"/>
          </a:xfrm>
          <a:prstGeom prst="rect">
            <a:avLst/>
          </a:prstGeom>
        </p:spPr>
        <p:txBody>
          <a:bodyPr anchor="t">
            <a:normAutofit fontScale="100000" lnSpcReduction="0"/>
          </a:bodyPr>
          <a:lstStyle/>
          <a:p>
            <a:pPr/>
            <a:r>
              <a:t>Title Text</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1" name="Shape 71"/>
          <p:cNvSpPr/>
          <p:nvPr>
            <p:ph type="title"/>
          </p:nvPr>
        </p:nvSpPr>
        <p:spPr>
          <a:xfrm>
            <a:off x="457200" y="273050"/>
            <a:ext cx="3008314" cy="1162050"/>
          </a:xfrm>
          <a:prstGeom prst="rect">
            <a:avLst/>
          </a:prstGeom>
        </p:spPr>
        <p:txBody>
          <a:bodyPr anchor="b">
            <a:normAutofit fontScale="100000" lnSpcReduction="0"/>
          </a:bodyPr>
          <a:lstStyle>
            <a:lvl1pPr algn="l">
              <a:defRPr b="1" sz="2000"/>
            </a:lvl1pPr>
          </a:lstStyle>
          <a:p>
            <a:pPr/>
            <a:r>
              <a:t>Title Text</a:t>
            </a:r>
          </a:p>
        </p:txBody>
      </p:sp>
      <p:sp>
        <p:nvSpPr>
          <p:cNvPr id="72" name="Shape 72"/>
          <p:cNvSpPr/>
          <p:nvPr>
            <p:ph type="body" idx="1"/>
          </p:nvPr>
        </p:nvSpPr>
        <p:spPr>
          <a:xfrm>
            <a:off x="3575050" y="273050"/>
            <a:ext cx="5111750" cy="585311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3" name="Shape 73"/>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300"/>
              </a:spcBef>
              <a:buSzTx/>
              <a:buFontTx/>
              <a:buNone/>
              <a:defRPr sz="1400"/>
            </a:pP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1" name="Shape 81"/>
          <p:cNvSpPr/>
          <p:nvPr>
            <p:ph type="title"/>
          </p:nvPr>
        </p:nvSpPr>
        <p:spPr>
          <a:xfrm>
            <a:off x="1792288" y="4800600"/>
            <a:ext cx="5486401" cy="566738"/>
          </a:xfrm>
          <a:prstGeom prst="rect">
            <a:avLst/>
          </a:prstGeom>
        </p:spPr>
        <p:txBody>
          <a:bodyPr anchor="b">
            <a:normAutofit fontScale="100000" lnSpcReduction="0"/>
          </a:bodyPr>
          <a:lstStyle>
            <a:lvl1pPr algn="l">
              <a:defRPr b="1" sz="2000"/>
            </a:lvl1pPr>
          </a:lstStyle>
          <a:p>
            <a:pPr/>
            <a:r>
              <a:t>Title Text</a:t>
            </a:r>
          </a:p>
        </p:txBody>
      </p:sp>
      <p:sp>
        <p:nvSpPr>
          <p:cNvPr id="82" name="Shape 82"/>
          <p:cNvSpPr/>
          <p:nvPr>
            <p:ph type="pic" sz="half" idx="13"/>
          </p:nvPr>
        </p:nvSpPr>
        <p:spPr>
          <a:xfrm>
            <a:off x="1792288" y="612775"/>
            <a:ext cx="5486401" cy="4114800"/>
          </a:xfrm>
          <a:prstGeom prst="rect">
            <a:avLst/>
          </a:prstGeom>
        </p:spPr>
        <p:txBody>
          <a:bodyPr lIns="91439" rIns="91439"/>
          <a:lstStyle/>
          <a:p>
            <a:pPr/>
          </a:p>
        </p:txBody>
      </p:sp>
      <p:sp>
        <p:nvSpPr>
          <p:cNvPr id="83" name="Shape 83"/>
          <p:cNvSpPr/>
          <p:nvPr>
            <p:ph type="body" sz="quarter" idx="1"/>
          </p:nvPr>
        </p:nvSpPr>
        <p:spPr>
          <a:xfrm>
            <a:off x="1792288" y="5367337"/>
            <a:ext cx="5486401" cy="804863"/>
          </a:xfrm>
          <a:prstGeom prst="rect">
            <a:avLst/>
          </a:prstGeom>
        </p:spPr>
        <p:txBody>
          <a:bodyPr>
            <a:normAutofit fontScale="100000" lnSpcReduction="0"/>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tif" descr="D:\ankit.tif"/>
          <p:cNvPicPr>
            <a:picLocks noChangeAspect="1"/>
          </p:cNvPicPr>
          <p:nvPr/>
        </p:nvPicPr>
        <p:blipFill>
          <a:blip r:embed="rId2">
            <a:extLst/>
          </a:blip>
          <a:stretch>
            <a:fillRect/>
          </a:stretch>
        </p:blipFill>
        <p:spPr>
          <a:xfrm>
            <a:off x="1" y="0"/>
            <a:ext cx="9144001" cy="1143000"/>
          </a:xfrm>
          <a:prstGeom prst="rect">
            <a:avLst/>
          </a:prstGeom>
          <a:ln w="12700">
            <a:miter lim="400000"/>
          </a:ln>
        </p:spPr>
      </p:pic>
      <p:sp>
        <p:nvSpPr>
          <p:cNvPr id="3" name="Shape 3"/>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
        <p:nvSpPr>
          <p:cNvPr id="4" name="Shape 4"/>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5" name="Shape 5"/>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nvSpPr>
        <p:spPr>
          <a:xfrm>
            <a:off x="1619671" y="6404292"/>
            <a:ext cx="5976666" cy="269241"/>
          </a:xfrm>
          <a:prstGeom prst="rect">
            <a:avLst/>
          </a:prstGeom>
          <a:ln w="12700">
            <a:miter lim="400000"/>
          </a:ln>
        </p:spPr>
        <p:txBody>
          <a:bodyPr lIns="45719" rIns="45719" anchor="ctr">
            <a:spAutoFit/>
          </a:bodyPr>
          <a:lstStyle/>
          <a:p>
            <a:pPr algn="ctr">
              <a:defRPr sz="1200">
                <a:solidFill>
                  <a:srgbClr val="888888"/>
                </a:solidFill>
              </a:defRPr>
            </a:pPr>
          </a:p>
        </p:txBody>
      </p:sp>
      <p:pic>
        <p:nvPicPr>
          <p:cNvPr id="112" name="image1.tif" descr="D:\ankit.tif"/>
          <p:cNvPicPr>
            <a:picLocks noChangeAspect="1"/>
          </p:cNvPicPr>
          <p:nvPr/>
        </p:nvPicPr>
        <p:blipFill>
          <a:blip r:embed="rId2">
            <a:extLst/>
          </a:blip>
          <a:stretch>
            <a:fillRect/>
          </a:stretch>
        </p:blipFill>
        <p:spPr>
          <a:xfrm>
            <a:off x="1" y="0"/>
            <a:ext cx="9144001" cy="1143000"/>
          </a:xfrm>
          <a:prstGeom prst="rect">
            <a:avLst/>
          </a:prstGeom>
          <a:ln w="12700">
            <a:miter lim="400000"/>
          </a:ln>
        </p:spPr>
      </p:pic>
      <p:pic>
        <p:nvPicPr>
          <p:cNvPr id="113" name="image2.tif" descr="D:\ankit2.tif"/>
          <p:cNvPicPr>
            <a:picLocks noChangeAspect="1"/>
          </p:cNvPicPr>
          <p:nvPr/>
        </p:nvPicPr>
        <p:blipFill>
          <a:blip r:embed="rId3">
            <a:extLst/>
          </a:blip>
          <a:stretch>
            <a:fillRect/>
          </a:stretch>
        </p:blipFill>
        <p:spPr>
          <a:xfrm>
            <a:off x="-10886" y="6324600"/>
            <a:ext cx="9154887" cy="48621"/>
          </a:xfrm>
          <a:prstGeom prst="rect">
            <a:avLst/>
          </a:prstGeom>
          <a:ln w="12700">
            <a:miter lim="400000"/>
          </a:ln>
        </p:spPr>
      </p:pic>
      <p:sp>
        <p:nvSpPr>
          <p:cNvPr id="114" name="Shape 114"/>
          <p:cNvSpPr/>
          <p:nvPr/>
        </p:nvSpPr>
        <p:spPr>
          <a:xfrm>
            <a:off x="2623456" y="3294827"/>
            <a:ext cx="4158344" cy="6151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a:latin typeface="Times New Roman"/>
                <a:ea typeface="Times New Roman"/>
                <a:cs typeface="Times New Roman"/>
                <a:sym typeface="Times New Roman"/>
              </a:defRPr>
            </a:lvl1pPr>
          </a:lstStyle>
          <a:p>
            <a:pPr/>
            <a:r>
              <a:t>     </a:t>
            </a:r>
          </a:p>
        </p:txBody>
      </p:sp>
      <p:sp>
        <p:nvSpPr>
          <p:cNvPr id="115" name="Shape 115"/>
          <p:cNvSpPr/>
          <p:nvPr/>
        </p:nvSpPr>
        <p:spPr>
          <a:xfrm>
            <a:off x="1197428" y="2617340"/>
            <a:ext cx="7010401" cy="7642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atin typeface="Times New Roman"/>
                <a:ea typeface="Times New Roman"/>
                <a:cs typeface="Times New Roman"/>
                <a:sym typeface="Times New Roman"/>
              </a:defRPr>
            </a:lvl1pPr>
          </a:lstStyle>
          <a:p>
            <a:pPr/>
            <a:r>
              <a:t>Numerical modelling of coated 3D printed implant for various loading conditions</a:t>
            </a:r>
          </a:p>
        </p:txBody>
      </p:sp>
      <p:sp>
        <p:nvSpPr>
          <p:cNvPr id="116" name="Shape 116"/>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10-11-2019</a:t>
            </a:r>
          </a:p>
        </p:txBody>
      </p:sp>
      <p:sp>
        <p:nvSpPr>
          <p:cNvPr id="117" name="Shape 117"/>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nvSpPr>
        <p:spPr>
          <a:xfrm>
            <a:off x="1475656" y="6404292"/>
            <a:ext cx="6264696"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20" name="Shape 120"/>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11-11-2019</a:t>
            </a:r>
          </a:p>
        </p:txBody>
      </p:sp>
      <p:sp>
        <p:nvSpPr>
          <p:cNvPr id="121" name="Shape 121"/>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 name="Shape 122"/>
          <p:cNvSpPr/>
          <p:nvPr/>
        </p:nvSpPr>
        <p:spPr>
          <a:xfrm>
            <a:off x="479973" y="1527174"/>
            <a:ext cx="2502658"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FEM Analysis</a:t>
            </a:r>
          </a:p>
        </p:txBody>
      </p:sp>
      <p:sp>
        <p:nvSpPr>
          <p:cNvPr id="123" name="Shape 123"/>
          <p:cNvSpPr/>
          <p:nvPr/>
        </p:nvSpPr>
        <p:spPr>
          <a:xfrm>
            <a:off x="323527" y="1988840"/>
            <a:ext cx="8208914" cy="16819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Wingdings"/>
              <a:buChar char="➢"/>
              <a:defRPr>
                <a:latin typeface="Times New Roman"/>
                <a:ea typeface="Times New Roman"/>
                <a:cs typeface="Times New Roman"/>
                <a:sym typeface="Times New Roman"/>
              </a:defRPr>
            </a:pPr>
            <a:r>
              <a:t>For preliminary testing modelled implant is simulate for normal loading and realistic loading condition. Both coated and uncoated modelled implant is used for simulation work.</a:t>
            </a:r>
          </a:p>
          <a:p>
            <a:pPr marL="285750" indent="-285750" algn="just">
              <a:buSzPct val="100000"/>
              <a:buFont typeface="Wingdings"/>
              <a:buChar char="➢"/>
              <a:defRPr>
                <a:latin typeface="Times New Roman"/>
                <a:ea typeface="Times New Roman"/>
                <a:cs typeface="Times New Roman"/>
                <a:sym typeface="Times New Roman"/>
              </a:defRPr>
            </a:pPr>
            <a:r>
              <a:t>For normal loading normal walking and fast walking is considered and for realistic loading condition, only slow walking condition is used for determining total deformation and von-misses stress.  </a:t>
            </a:r>
          </a:p>
        </p:txBody>
      </p:sp>
      <p:graphicFrame>
        <p:nvGraphicFramePr>
          <p:cNvPr id="124" name="Table 124"/>
          <p:cNvGraphicFramePr/>
          <p:nvPr/>
        </p:nvGraphicFramePr>
        <p:xfrm>
          <a:off x="1259632" y="3761775"/>
          <a:ext cx="6096001" cy="5098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032000"/>
                <a:gridCol w="2032000"/>
                <a:gridCol w="2032000"/>
              </a:tblGrid>
              <a:tr h="139040">
                <a:tc>
                  <a:txBody>
                    <a:bodyPr/>
                    <a:lstStyle/>
                    <a:p>
                      <a:pPr algn="l">
                        <a:defRPr b="0" sz="1800">
                          <a:solidFill>
                            <a:srgbClr val="000000"/>
                          </a:solidFill>
                        </a:defRPr>
                      </a:pPr>
                      <a:r>
                        <a:rPr b="1">
                          <a:solidFill>
                            <a:srgbClr val="FFFFFF"/>
                          </a:solidFill>
                        </a:rPr>
                        <a:t>Walking Method</a:t>
                      </a:r>
                    </a:p>
                  </a:txBody>
                  <a:tcPr marL="45720" marR="45720" marT="45720" marB="45720" anchor="t" anchorCtr="0" horzOverflow="overflow"/>
                </a:tc>
                <a:tc>
                  <a:txBody>
                    <a:bodyPr/>
                    <a:lstStyle/>
                    <a:p>
                      <a:pPr lvl="1" algn="l">
                        <a:defRPr sz="1800"/>
                      </a:pPr>
                      <a:r>
                        <a:t>Slow</a:t>
                      </a:r>
                    </a:p>
                  </a:txBody>
                  <a:tcPr marL="45720" marR="45720" marT="45720" marB="45720" anchor="t" anchorCtr="0" horzOverflow="overflow"/>
                </a:tc>
                <a:tc>
                  <a:txBody>
                    <a:bodyPr/>
                    <a:lstStyle/>
                    <a:p>
                      <a:pPr lvl="1" algn="l">
                        <a:defRPr sz="1800"/>
                      </a:pPr>
                      <a:r>
                        <a:t>Fast</a:t>
                      </a:r>
                    </a:p>
                  </a:txBody>
                  <a:tcPr marL="45720" marR="45720" marT="45720" marB="45720" anchor="t" anchorCtr="0" horzOverflow="overflow"/>
                </a:tc>
              </a:tr>
              <a:tr h="370840">
                <a:tc>
                  <a:txBody>
                    <a:bodyPr/>
                    <a:lstStyle/>
                    <a:p>
                      <a:pPr lvl="1" algn="l">
                        <a:defRPr sz="1800"/>
                      </a:pPr>
                      <a:r>
                        <a:t>Force (N)</a:t>
                      </a:r>
                    </a:p>
                  </a:txBody>
                  <a:tcPr marL="45720" marR="45720" marT="45720" marB="45720" anchor="t" anchorCtr="0" horzOverflow="overflow"/>
                </a:tc>
                <a:tc>
                  <a:txBody>
                    <a:bodyPr/>
                    <a:lstStyle/>
                    <a:p>
                      <a:pPr lvl="1" algn="l">
                        <a:defRPr sz="1800"/>
                      </a:pPr>
                      <a:r>
                        <a:t>-2000 N</a:t>
                      </a:r>
                    </a:p>
                  </a:txBody>
                  <a:tcPr marL="45720" marR="45720" marT="45720" marB="45720" anchor="t" anchorCtr="0" horzOverflow="overflow"/>
                </a:tc>
                <a:tc>
                  <a:txBody>
                    <a:bodyPr/>
                    <a:lstStyle/>
                    <a:p>
                      <a:pPr lvl="1" algn="l">
                        <a:defRPr sz="1800"/>
                      </a:pPr>
                      <a:r>
                        <a:t>-6000 N</a:t>
                      </a:r>
                    </a:p>
                  </a:txBody>
                  <a:tcPr marL="45720" marR="45720" marT="45720" marB="45720" anchor="t" anchorCtr="0" horzOverflow="overflow"/>
                </a:tc>
              </a:tr>
            </a:tbl>
          </a:graphicData>
        </a:graphic>
      </p:graphicFrame>
      <p:graphicFrame>
        <p:nvGraphicFramePr>
          <p:cNvPr id="125" name="Table 125"/>
          <p:cNvGraphicFramePr/>
          <p:nvPr/>
        </p:nvGraphicFramePr>
        <p:xfrm>
          <a:off x="899591" y="4941168"/>
          <a:ext cx="7809726" cy="13131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026223"/>
                <a:gridCol w="2210426"/>
                <a:gridCol w="3560375"/>
              </a:tblGrid>
              <a:tr h="370840">
                <a:tc>
                  <a:txBody>
                    <a:bodyPr/>
                    <a:lstStyle/>
                    <a:p>
                      <a:pPr algn="l">
                        <a:defRPr b="0" sz="1800">
                          <a:solidFill>
                            <a:srgbClr val="000000"/>
                          </a:solidFill>
                        </a:defRPr>
                      </a:pPr>
                      <a:r>
                        <a:rPr b="1">
                          <a:solidFill>
                            <a:srgbClr val="FFFFFF"/>
                          </a:solidFill>
                        </a:rPr>
                        <a:t>Type of Loads</a:t>
                      </a:r>
                    </a:p>
                  </a:txBody>
                  <a:tcPr marL="45720" marR="45720" marT="45720" marB="45720" anchor="t" anchorCtr="0" horzOverflow="overflow"/>
                </a:tc>
                <a:tc>
                  <a:txBody>
                    <a:bodyPr/>
                    <a:lstStyle/>
                    <a:p>
                      <a:pPr lvl="1" algn="l">
                        <a:defRPr sz="1800"/>
                      </a:pPr>
                      <a:r>
                        <a:t>Normal</a:t>
                      </a:r>
                    </a:p>
                  </a:txBody>
                  <a:tcPr marL="45720" marR="45720" marT="45720" marB="45720" anchor="t" anchorCtr="0" horzOverflow="overflow"/>
                </a:tc>
                <a:tc>
                  <a:txBody>
                    <a:bodyPr/>
                    <a:lstStyle/>
                    <a:p>
                      <a:pPr lvl="1" algn="l">
                        <a:defRPr sz="1800"/>
                      </a:pPr>
                      <a:r>
                        <a:t>Realistic</a:t>
                      </a:r>
                    </a:p>
                  </a:txBody>
                  <a:tcPr marL="45720" marR="45720" marT="45720" marB="45720" anchor="t" anchorCtr="0" horzOverflow="overflow"/>
                </a:tc>
              </a:tr>
              <a:tr h="370840">
                <a:tc>
                  <a:txBody>
                    <a:bodyPr/>
                    <a:lstStyle/>
                    <a:p>
                      <a:pPr algn="l">
                        <a:defRPr sz="1800"/>
                      </a:pPr>
                      <a:r>
                        <a:t>  Magnitude</a:t>
                      </a:r>
                    </a:p>
                  </a:txBody>
                  <a:tcPr marL="45720" marR="45720" marT="45720" marB="45720" anchor="t" anchorCtr="0" horzOverflow="overflow"/>
                </a:tc>
                <a:tc>
                  <a:txBody>
                    <a:bodyPr/>
                    <a:lstStyle/>
                    <a:p>
                      <a:pPr algn="l">
                        <a:defRPr sz="1800"/>
                      </a:pPr>
                      <a:r>
                        <a:t>     Fz= -1944N</a:t>
                      </a:r>
                    </a:p>
                  </a:txBody>
                  <a:tcPr marL="45720" marR="45720" marT="45720" marB="45720" anchor="t" anchorCtr="0" horzOverflow="overflow"/>
                </a:tc>
                <a:tc>
                  <a:txBody>
                    <a:bodyPr/>
                    <a:lstStyle/>
                    <a:p>
                      <a:pPr algn="l">
                        <a:defRPr sz="1800"/>
                      </a:pPr>
                      <a:r>
                        <a:t>Fx= -370 N, Fy= -292 N, Fz= -1944 N, F= -2000N, Mz= -13.7 Nm</a:t>
                      </a:r>
                    </a:p>
                  </a:txBody>
                  <a:tcPr marL="45720" marR="45720" marT="45720" marB="45720" anchor="t" anchorCtr="0" horzOverflow="overflow"/>
                </a:tc>
              </a:tr>
            </a:tbl>
          </a:graphicData>
        </a:graphic>
      </p:graphicFrame>
      <p:sp>
        <p:nvSpPr>
          <p:cNvPr id="126" name="Shape 126"/>
          <p:cNvSpPr/>
          <p:nvPr/>
        </p:nvSpPr>
        <p:spPr>
          <a:xfrm>
            <a:off x="2870924" y="6017795"/>
            <a:ext cx="3207009" cy="3114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600">
                <a:latin typeface="Times New Roman"/>
                <a:ea typeface="Times New Roman"/>
                <a:cs typeface="Times New Roman"/>
                <a:sym typeface="Times New Roman"/>
              </a:defRPr>
            </a:lvl1pPr>
          </a:lstStyle>
          <a:p>
            <a:pPr/>
            <a:r>
              <a:t>Types of load with their magnitudes</a:t>
            </a:r>
          </a:p>
        </p:txBody>
      </p:sp>
      <p:sp>
        <p:nvSpPr>
          <p:cNvPr id="127" name="Shape 127"/>
          <p:cNvSpPr/>
          <p:nvPr/>
        </p:nvSpPr>
        <p:spPr>
          <a:xfrm>
            <a:off x="2456450" y="4541927"/>
            <a:ext cx="3820280" cy="3114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600">
                <a:latin typeface="Times New Roman"/>
                <a:ea typeface="Times New Roman"/>
                <a:cs typeface="Times New Roman"/>
                <a:sym typeface="Times New Roman"/>
              </a:defRPr>
            </a:lvl1pPr>
          </a:lstStyle>
          <a:p>
            <a:pPr/>
            <a:r>
              <a:t>Walking methods with magnitudes of force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nvSpPr>
        <p:spPr>
          <a:xfrm>
            <a:off x="2123727" y="6315392"/>
            <a:ext cx="5328594" cy="447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Design and Functionality Improvement of 3D Printed Ti6Al4V Hip Implant using Powder Bed Fusion Approach</a:t>
            </a:r>
          </a:p>
        </p:txBody>
      </p:sp>
      <p:sp>
        <p:nvSpPr>
          <p:cNvPr id="130" name="Shape 130"/>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04-11-2019</a:t>
            </a:r>
          </a:p>
        </p:txBody>
      </p:sp>
      <p:sp>
        <p:nvSpPr>
          <p:cNvPr id="131" name="Shape 131"/>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Shape 132"/>
          <p:cNvSpPr/>
          <p:nvPr/>
        </p:nvSpPr>
        <p:spPr>
          <a:xfrm>
            <a:off x="435001" y="1340767"/>
            <a:ext cx="1255476"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u="sng">
                <a:latin typeface="Times New Roman"/>
                <a:ea typeface="Times New Roman"/>
                <a:cs typeface="Times New Roman"/>
                <a:sym typeface="Times New Roman"/>
              </a:defRPr>
            </a:lvl1pPr>
          </a:lstStyle>
          <a:p>
            <a:pPr/>
            <a:r>
              <a:t>Results:-</a:t>
            </a:r>
          </a:p>
        </p:txBody>
      </p:sp>
      <p:sp>
        <p:nvSpPr>
          <p:cNvPr id="133" name="Shape 133"/>
          <p:cNvSpPr/>
          <p:nvPr/>
        </p:nvSpPr>
        <p:spPr>
          <a:xfrm>
            <a:off x="435002" y="1772467"/>
            <a:ext cx="5254710" cy="3727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atin typeface="Times New Roman"/>
                <a:ea typeface="Times New Roman"/>
                <a:cs typeface="Times New Roman"/>
                <a:sym typeface="Times New Roman"/>
              </a:defRPr>
            </a:lvl1pPr>
          </a:lstStyle>
          <a:p>
            <a:pPr/>
            <a:r>
              <a:t>a) Effect of normal walking load on the implant</a:t>
            </a:r>
          </a:p>
        </p:txBody>
      </p:sp>
      <p:graphicFrame>
        <p:nvGraphicFramePr>
          <p:cNvPr id="134" name="Table 134"/>
          <p:cNvGraphicFramePr/>
          <p:nvPr/>
        </p:nvGraphicFramePr>
        <p:xfrm>
          <a:off x="755576" y="2172578"/>
          <a:ext cx="7272811" cy="237626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454562"/>
                <a:gridCol w="1454562"/>
                <a:gridCol w="1454562"/>
                <a:gridCol w="1454562"/>
                <a:gridCol w="1454562"/>
              </a:tblGrid>
              <a:tr h="475253">
                <a:tc>
                  <a:txBody>
                    <a:bodyPr/>
                    <a:lstStyle/>
                    <a:p>
                      <a:pPr algn="l">
                        <a:defRPr b="0" sz="1800">
                          <a:solidFill>
                            <a:srgbClr val="000000"/>
                          </a:solidFill>
                        </a:defRPr>
                      </a:pPr>
                      <a:r>
                        <a:rPr b="1">
                          <a:solidFill>
                            <a:srgbClr val="FFFFFF"/>
                          </a:solidFill>
                        </a:rPr>
                        <a:t>Walking Style</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Load (N)</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Coating</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Stress (MPa)</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Deformation (mm)</a:t>
                      </a:r>
                    </a:p>
                  </a:txBody>
                  <a:tcPr marL="45720" marR="45720" marT="45720" marB="45720" anchor="t" anchorCtr="0" horzOverflow="overflow"/>
                </a:tc>
              </a:tr>
              <a:tr h="475253">
                <a:tc>
                  <a:txBody>
                    <a:bodyPr/>
                    <a:lstStyle/>
                    <a:p>
                      <a:pPr algn="l">
                        <a:defRPr sz="1800"/>
                      </a:pPr>
                      <a:r>
                        <a:t>Slow</a:t>
                      </a:r>
                    </a:p>
                  </a:txBody>
                  <a:tcPr marL="45720" marR="45720" marT="45720" marB="45720" anchor="t" anchorCtr="0" horzOverflow="overflow"/>
                </a:tc>
                <a:tc>
                  <a:txBody>
                    <a:bodyPr/>
                    <a:lstStyle/>
                    <a:p>
                      <a:pPr algn="l">
                        <a:defRPr sz="1800"/>
                      </a:pPr>
                      <a:r>
                        <a:t>-2000</a:t>
                      </a:r>
                    </a:p>
                  </a:txBody>
                  <a:tcPr marL="45720" marR="45720" marT="45720" marB="45720" anchor="t" anchorCtr="0" horzOverflow="overflow"/>
                </a:tc>
                <a:tc>
                  <a:txBody>
                    <a:bodyPr/>
                    <a:lstStyle/>
                    <a:p>
                      <a:pPr algn="l">
                        <a:defRPr sz="1800"/>
                      </a:pPr>
                      <a:r>
                        <a:t>No</a:t>
                      </a:r>
                    </a:p>
                  </a:txBody>
                  <a:tcPr marL="45720" marR="45720" marT="45720" marB="45720" anchor="t" anchorCtr="0" horzOverflow="overflow"/>
                </a:tc>
                <a:tc>
                  <a:txBody>
                    <a:bodyPr/>
                    <a:lstStyle/>
                    <a:p>
                      <a:pPr algn="l">
                        <a:defRPr sz="1800"/>
                      </a:pPr>
                      <a:r>
                        <a:t>216 MPa</a:t>
                      </a:r>
                    </a:p>
                  </a:txBody>
                  <a:tcPr marL="45720" marR="45720" marT="45720" marB="45720" anchor="t" anchorCtr="0" horzOverflow="overflow"/>
                </a:tc>
                <a:tc>
                  <a:txBody>
                    <a:bodyPr/>
                    <a:lstStyle/>
                    <a:p>
                      <a:pPr algn="l">
                        <a:defRPr sz="1800"/>
                      </a:pPr>
                      <a:r>
                        <a:t>0.065</a:t>
                      </a:r>
                    </a:p>
                  </a:txBody>
                  <a:tcPr marL="45720" marR="45720" marT="45720" marB="45720" anchor="t" anchorCtr="0" horzOverflow="overflow"/>
                </a:tc>
              </a:tr>
              <a:tr h="475253">
                <a:tc>
                  <a:txBody>
                    <a:bodyPr/>
                    <a:lstStyle/>
                    <a:p>
                      <a:pPr algn="l">
                        <a:defRPr sz="1800"/>
                      </a:pPr>
                      <a:r>
                        <a:t>Slow</a:t>
                      </a:r>
                    </a:p>
                  </a:txBody>
                  <a:tcPr marL="45720" marR="45720" marT="45720" marB="45720" anchor="t" anchorCtr="0" horzOverflow="overflow"/>
                </a:tc>
                <a:tc>
                  <a:txBody>
                    <a:bodyPr/>
                    <a:lstStyle/>
                    <a:p>
                      <a:pPr algn="l">
                        <a:defRPr sz="1800"/>
                      </a:pPr>
                      <a:r>
                        <a:t>-2000</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318</a:t>
                      </a:r>
                    </a:p>
                  </a:txBody>
                  <a:tcPr marL="45720" marR="45720" marT="45720" marB="45720" anchor="t" anchorCtr="0" horzOverflow="overflow"/>
                </a:tc>
                <a:tc>
                  <a:txBody>
                    <a:bodyPr/>
                    <a:lstStyle/>
                    <a:p>
                      <a:pPr algn="l">
                        <a:defRPr sz="1800"/>
                      </a:pPr>
                      <a:r>
                        <a:t>0.072</a:t>
                      </a:r>
                    </a:p>
                  </a:txBody>
                  <a:tcPr marL="45720" marR="45720" marT="45720" marB="45720" anchor="t" anchorCtr="0" horzOverflow="overflow"/>
                </a:tc>
              </a:tr>
              <a:tr h="475253">
                <a:tc>
                  <a:txBody>
                    <a:bodyPr/>
                    <a:lstStyle/>
                    <a:p>
                      <a:pPr algn="l">
                        <a:defRPr sz="1800"/>
                      </a:pPr>
                      <a:r>
                        <a:t>Fast</a:t>
                      </a:r>
                    </a:p>
                  </a:txBody>
                  <a:tcPr marL="45720" marR="45720" marT="45720" marB="45720" anchor="t" anchorCtr="0" horzOverflow="overflow"/>
                </a:tc>
                <a:tc>
                  <a:txBody>
                    <a:bodyPr/>
                    <a:lstStyle/>
                    <a:p>
                      <a:pPr algn="l">
                        <a:defRPr sz="1800"/>
                      </a:pPr>
                      <a:r>
                        <a:t>-6000</a:t>
                      </a:r>
                    </a:p>
                  </a:txBody>
                  <a:tcPr marL="45720" marR="45720" marT="45720" marB="45720" anchor="t" anchorCtr="0" horzOverflow="overflow"/>
                </a:tc>
                <a:tc>
                  <a:txBody>
                    <a:bodyPr/>
                    <a:lstStyle/>
                    <a:p>
                      <a:pPr algn="l">
                        <a:defRPr sz="1800"/>
                      </a:pPr>
                      <a:r>
                        <a:t>No</a:t>
                      </a:r>
                    </a:p>
                  </a:txBody>
                  <a:tcPr marL="45720" marR="45720" marT="45720" marB="45720" anchor="t" anchorCtr="0" horzOverflow="overflow"/>
                </a:tc>
                <a:tc>
                  <a:txBody>
                    <a:bodyPr/>
                    <a:lstStyle/>
                    <a:p>
                      <a:pPr algn="l">
                        <a:defRPr sz="1800"/>
                      </a:pPr>
                      <a:r>
                        <a:t>649  MPa</a:t>
                      </a:r>
                    </a:p>
                  </a:txBody>
                  <a:tcPr marL="45720" marR="45720" marT="45720" marB="45720" anchor="t" anchorCtr="0" horzOverflow="overflow"/>
                </a:tc>
                <a:tc>
                  <a:txBody>
                    <a:bodyPr/>
                    <a:lstStyle/>
                    <a:p>
                      <a:pPr algn="l">
                        <a:defRPr sz="1800"/>
                      </a:pPr>
                      <a:r>
                        <a:t>0.19</a:t>
                      </a:r>
                    </a:p>
                  </a:txBody>
                  <a:tcPr marL="45720" marR="45720" marT="45720" marB="45720" anchor="t" anchorCtr="0" horzOverflow="overflow"/>
                </a:tc>
              </a:tr>
              <a:tr h="475253">
                <a:tc>
                  <a:txBody>
                    <a:bodyPr/>
                    <a:lstStyle/>
                    <a:p>
                      <a:pPr algn="l">
                        <a:defRPr sz="1800"/>
                      </a:pPr>
                      <a:r>
                        <a:t>Fast</a:t>
                      </a:r>
                    </a:p>
                  </a:txBody>
                  <a:tcPr marL="45720" marR="45720" marT="45720" marB="45720" anchor="t" anchorCtr="0" horzOverflow="overflow"/>
                </a:tc>
                <a:tc>
                  <a:txBody>
                    <a:bodyPr/>
                    <a:lstStyle/>
                    <a:p>
                      <a:pPr algn="l">
                        <a:defRPr sz="1800"/>
                      </a:pPr>
                      <a:r>
                        <a:t>-6000</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788 MPa</a:t>
                      </a:r>
                    </a:p>
                  </a:txBody>
                  <a:tcPr marL="45720" marR="45720" marT="45720" marB="45720" anchor="t" anchorCtr="0" horzOverflow="overflow"/>
                </a:tc>
                <a:tc>
                  <a:txBody>
                    <a:bodyPr/>
                    <a:lstStyle/>
                    <a:p>
                      <a:pPr algn="l">
                        <a:defRPr sz="1800"/>
                      </a:pPr>
                      <a:r>
                        <a:t>0.21</a:t>
                      </a:r>
                    </a:p>
                  </a:txBody>
                  <a:tcPr marL="45720" marR="45720" marT="45720" marB="45720" anchor="t" anchorCtr="0" horzOverflow="overflow"/>
                </a:tc>
              </a:tr>
            </a:tbl>
          </a:graphicData>
        </a:graphic>
      </p:graphicFrame>
      <p:sp>
        <p:nvSpPr>
          <p:cNvPr id="135" name="Shape 135"/>
          <p:cNvSpPr/>
          <p:nvPr/>
        </p:nvSpPr>
        <p:spPr>
          <a:xfrm>
            <a:off x="683567" y="4797152"/>
            <a:ext cx="7416826" cy="14152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spcBef>
                <a:spcPts val="800"/>
              </a:spcBef>
              <a:defRPr>
                <a:latin typeface="Times New Roman"/>
                <a:ea typeface="Times New Roman"/>
                <a:cs typeface="Times New Roman"/>
                <a:sym typeface="Times New Roman"/>
              </a:defRPr>
            </a:lvl1pPr>
          </a:lstStyle>
          <a:p>
            <a:pPr/>
            <a:r>
              <a:t>The effect of normal static load for slow and fast walking condition on coated or without implant are calculated. Calculated results show the percentage increment in the stress value for slow walking is much higher for fast walking. But the percentage of deformation increment is almost constant (approx. 10%) for both slow and fast walking.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nvSpPr>
        <p:spPr>
          <a:xfrm>
            <a:off x="2257931" y="6453938"/>
            <a:ext cx="4978365"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38" name="Shape 138"/>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04-11-2019</a:t>
            </a:r>
          </a:p>
        </p:txBody>
      </p:sp>
      <p:sp>
        <p:nvSpPr>
          <p:cNvPr id="139" name="Shape 139"/>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Shape 140"/>
          <p:cNvSpPr/>
          <p:nvPr/>
        </p:nvSpPr>
        <p:spPr>
          <a:xfrm>
            <a:off x="581753" y="2473835"/>
            <a:ext cx="1152129"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 (a) Stress  </a:t>
            </a:r>
          </a:p>
        </p:txBody>
      </p:sp>
      <p:sp>
        <p:nvSpPr>
          <p:cNvPr id="141" name="Shape 141"/>
          <p:cNvSpPr/>
          <p:nvPr/>
        </p:nvSpPr>
        <p:spPr>
          <a:xfrm>
            <a:off x="2427504" y="2473835"/>
            <a:ext cx="194901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(b)  Deformation </a:t>
            </a:r>
          </a:p>
        </p:txBody>
      </p:sp>
      <p:sp>
        <p:nvSpPr>
          <p:cNvPr id="142" name="Shape 142"/>
          <p:cNvSpPr/>
          <p:nvPr/>
        </p:nvSpPr>
        <p:spPr>
          <a:xfrm>
            <a:off x="703357" y="2925134"/>
            <a:ext cx="3542629"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For normal walking with coating </a:t>
            </a:r>
          </a:p>
        </p:txBody>
      </p:sp>
      <p:sp>
        <p:nvSpPr>
          <p:cNvPr id="143" name="Shape 143"/>
          <p:cNvSpPr/>
          <p:nvPr/>
        </p:nvSpPr>
        <p:spPr>
          <a:xfrm>
            <a:off x="6821146" y="2473835"/>
            <a:ext cx="194901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(b)  Deformation </a:t>
            </a:r>
          </a:p>
        </p:txBody>
      </p:sp>
      <p:sp>
        <p:nvSpPr>
          <p:cNvPr id="144" name="Shape 144"/>
          <p:cNvSpPr/>
          <p:nvPr/>
        </p:nvSpPr>
        <p:spPr>
          <a:xfrm>
            <a:off x="5385672" y="2925134"/>
            <a:ext cx="321669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For fast walking with coating </a:t>
            </a:r>
          </a:p>
        </p:txBody>
      </p:sp>
      <p:sp>
        <p:nvSpPr>
          <p:cNvPr id="145" name="Shape 145"/>
          <p:cNvSpPr/>
          <p:nvPr/>
        </p:nvSpPr>
        <p:spPr>
          <a:xfrm>
            <a:off x="5070140" y="2473835"/>
            <a:ext cx="126678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 Stress  </a:t>
            </a:r>
          </a:p>
        </p:txBody>
      </p:sp>
      <p:pic>
        <p:nvPicPr>
          <p:cNvPr id="146" name="image38.png"/>
          <p:cNvPicPr>
            <a:picLocks noChangeAspect="1"/>
          </p:cNvPicPr>
          <p:nvPr/>
        </p:nvPicPr>
        <p:blipFill>
          <a:blip r:embed="rId2">
            <a:extLst/>
          </a:blip>
          <a:stretch>
            <a:fillRect/>
          </a:stretch>
        </p:blipFill>
        <p:spPr>
          <a:xfrm>
            <a:off x="4734751" y="1373565"/>
            <a:ext cx="2699386" cy="1007111"/>
          </a:xfrm>
          <a:prstGeom prst="rect">
            <a:avLst/>
          </a:prstGeom>
          <a:ln w="12700">
            <a:miter lim="400000"/>
          </a:ln>
        </p:spPr>
      </p:pic>
      <p:pic>
        <p:nvPicPr>
          <p:cNvPr id="147" name="image39.png"/>
          <p:cNvPicPr>
            <a:picLocks noChangeAspect="1"/>
          </p:cNvPicPr>
          <p:nvPr/>
        </p:nvPicPr>
        <p:blipFill>
          <a:blip r:embed="rId3">
            <a:extLst/>
          </a:blip>
          <a:stretch>
            <a:fillRect/>
          </a:stretch>
        </p:blipFill>
        <p:spPr>
          <a:xfrm>
            <a:off x="6562768" y="1373565"/>
            <a:ext cx="2699386" cy="1007111"/>
          </a:xfrm>
          <a:prstGeom prst="rect">
            <a:avLst/>
          </a:prstGeom>
          <a:ln w="12700">
            <a:miter lim="400000"/>
          </a:ln>
        </p:spPr>
      </p:pic>
      <p:pic>
        <p:nvPicPr>
          <p:cNvPr id="148" name="image40.png"/>
          <p:cNvPicPr>
            <a:picLocks noChangeAspect="1"/>
          </p:cNvPicPr>
          <p:nvPr/>
        </p:nvPicPr>
        <p:blipFill>
          <a:blip r:embed="rId4">
            <a:extLst/>
          </a:blip>
          <a:stretch>
            <a:fillRect/>
          </a:stretch>
        </p:blipFill>
        <p:spPr>
          <a:xfrm>
            <a:off x="51451" y="1373565"/>
            <a:ext cx="2699386" cy="1007111"/>
          </a:xfrm>
          <a:prstGeom prst="rect">
            <a:avLst/>
          </a:prstGeom>
          <a:ln w="12700">
            <a:miter lim="400000"/>
          </a:ln>
        </p:spPr>
      </p:pic>
      <p:pic>
        <p:nvPicPr>
          <p:cNvPr id="149" name="image41.png"/>
          <p:cNvPicPr>
            <a:picLocks noChangeAspect="1"/>
          </p:cNvPicPr>
          <p:nvPr/>
        </p:nvPicPr>
        <p:blipFill>
          <a:blip r:embed="rId5">
            <a:extLst/>
          </a:blip>
          <a:stretch>
            <a:fillRect/>
          </a:stretch>
        </p:blipFill>
        <p:spPr>
          <a:xfrm>
            <a:off x="2052318" y="1373565"/>
            <a:ext cx="2699386" cy="1007111"/>
          </a:xfrm>
          <a:prstGeom prst="rect">
            <a:avLst/>
          </a:prstGeom>
          <a:ln w="12700">
            <a:miter lim="400000"/>
          </a:ln>
        </p:spPr>
      </p:pic>
      <p:pic>
        <p:nvPicPr>
          <p:cNvPr id="150" name="image44.png"/>
          <p:cNvPicPr>
            <a:picLocks noChangeAspect="1"/>
          </p:cNvPicPr>
          <p:nvPr/>
        </p:nvPicPr>
        <p:blipFill>
          <a:blip r:embed="rId6">
            <a:extLst/>
          </a:blip>
          <a:stretch>
            <a:fillRect/>
          </a:stretch>
        </p:blipFill>
        <p:spPr>
          <a:xfrm>
            <a:off x="41263" y="3543167"/>
            <a:ext cx="2699386" cy="1103631"/>
          </a:xfrm>
          <a:prstGeom prst="rect">
            <a:avLst/>
          </a:prstGeom>
          <a:ln w="12700">
            <a:miter lim="400000"/>
          </a:ln>
        </p:spPr>
      </p:pic>
      <p:pic>
        <p:nvPicPr>
          <p:cNvPr id="151" name="image45.png"/>
          <p:cNvPicPr>
            <a:picLocks noChangeAspect="1"/>
          </p:cNvPicPr>
          <p:nvPr/>
        </p:nvPicPr>
        <p:blipFill>
          <a:blip r:embed="rId7">
            <a:extLst/>
          </a:blip>
          <a:stretch>
            <a:fillRect/>
          </a:stretch>
        </p:blipFill>
        <p:spPr>
          <a:xfrm>
            <a:off x="2052318" y="3543167"/>
            <a:ext cx="2699386" cy="1103631"/>
          </a:xfrm>
          <a:prstGeom prst="rect">
            <a:avLst/>
          </a:prstGeom>
          <a:ln w="12700">
            <a:miter lim="400000"/>
          </a:ln>
        </p:spPr>
      </p:pic>
      <p:pic>
        <p:nvPicPr>
          <p:cNvPr id="152" name="image42.png"/>
          <p:cNvPicPr>
            <a:picLocks noChangeAspect="1"/>
          </p:cNvPicPr>
          <p:nvPr/>
        </p:nvPicPr>
        <p:blipFill>
          <a:blip r:embed="rId8">
            <a:extLst/>
          </a:blip>
          <a:stretch>
            <a:fillRect/>
          </a:stretch>
        </p:blipFill>
        <p:spPr>
          <a:xfrm>
            <a:off x="4353840" y="3543167"/>
            <a:ext cx="2699387" cy="1103631"/>
          </a:xfrm>
          <a:prstGeom prst="rect">
            <a:avLst/>
          </a:prstGeom>
          <a:ln w="12700">
            <a:miter lim="400000"/>
          </a:ln>
        </p:spPr>
      </p:pic>
      <p:pic>
        <p:nvPicPr>
          <p:cNvPr id="153" name="image43.png"/>
          <p:cNvPicPr>
            <a:picLocks noChangeAspect="1"/>
          </p:cNvPicPr>
          <p:nvPr/>
        </p:nvPicPr>
        <p:blipFill>
          <a:blip r:embed="rId9">
            <a:extLst/>
          </a:blip>
          <a:stretch>
            <a:fillRect/>
          </a:stretch>
        </p:blipFill>
        <p:spPr>
          <a:xfrm>
            <a:off x="6445960" y="3543167"/>
            <a:ext cx="2699386" cy="1103631"/>
          </a:xfrm>
          <a:prstGeom prst="rect">
            <a:avLst/>
          </a:prstGeom>
          <a:ln w="12700">
            <a:miter lim="400000"/>
          </a:ln>
        </p:spPr>
      </p:pic>
      <p:sp>
        <p:nvSpPr>
          <p:cNvPr id="154" name="Shape 154"/>
          <p:cNvSpPr/>
          <p:nvPr/>
        </p:nvSpPr>
        <p:spPr>
          <a:xfrm>
            <a:off x="524424" y="4664713"/>
            <a:ext cx="12667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 Stress  </a:t>
            </a:r>
          </a:p>
        </p:txBody>
      </p:sp>
      <p:sp>
        <p:nvSpPr>
          <p:cNvPr id="155" name="Shape 155"/>
          <p:cNvSpPr/>
          <p:nvPr/>
        </p:nvSpPr>
        <p:spPr>
          <a:xfrm>
            <a:off x="2427504" y="4664713"/>
            <a:ext cx="194901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(b)  Deformation </a:t>
            </a:r>
          </a:p>
        </p:txBody>
      </p:sp>
      <p:sp>
        <p:nvSpPr>
          <p:cNvPr id="156" name="Shape 156"/>
          <p:cNvSpPr/>
          <p:nvPr/>
        </p:nvSpPr>
        <p:spPr>
          <a:xfrm>
            <a:off x="5070140" y="4664713"/>
            <a:ext cx="126678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 Stress  </a:t>
            </a:r>
          </a:p>
        </p:txBody>
      </p:sp>
      <p:sp>
        <p:nvSpPr>
          <p:cNvPr id="157" name="Shape 157"/>
          <p:cNvSpPr/>
          <p:nvPr/>
        </p:nvSpPr>
        <p:spPr>
          <a:xfrm>
            <a:off x="6937954" y="4645086"/>
            <a:ext cx="194901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(b)  Deformation </a:t>
            </a:r>
          </a:p>
        </p:txBody>
      </p:sp>
      <p:sp>
        <p:nvSpPr>
          <p:cNvPr id="158" name="Shape 158"/>
          <p:cNvSpPr/>
          <p:nvPr/>
        </p:nvSpPr>
        <p:spPr>
          <a:xfrm>
            <a:off x="534252" y="5198028"/>
            <a:ext cx="388084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For normal walking without coating </a:t>
            </a:r>
          </a:p>
        </p:txBody>
      </p:sp>
      <p:sp>
        <p:nvSpPr>
          <p:cNvPr id="159" name="Shape 159"/>
          <p:cNvSpPr/>
          <p:nvPr/>
        </p:nvSpPr>
        <p:spPr>
          <a:xfrm>
            <a:off x="5185736" y="5191256"/>
            <a:ext cx="3616567"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 For fast walking without coating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nvSpPr>
        <p:spPr>
          <a:xfrm>
            <a:off x="2123727" y="6315392"/>
            <a:ext cx="5184578" cy="447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Design and Functionality Improvement of 3D Printed Ti6Al4V Hip Implant using Powder Bed Fusion Approach</a:t>
            </a:r>
          </a:p>
        </p:txBody>
      </p:sp>
      <p:sp>
        <p:nvSpPr>
          <p:cNvPr id="162" name="Shape 162"/>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04-11-2019</a:t>
            </a:r>
          </a:p>
        </p:txBody>
      </p:sp>
      <p:sp>
        <p:nvSpPr>
          <p:cNvPr id="163" name="Shape 163"/>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Shape 164"/>
          <p:cNvSpPr/>
          <p:nvPr/>
        </p:nvSpPr>
        <p:spPr>
          <a:xfrm>
            <a:off x="457199" y="1484783"/>
            <a:ext cx="3875818" cy="3484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atin typeface="Times New Roman"/>
                <a:ea typeface="Times New Roman"/>
                <a:cs typeface="Times New Roman"/>
                <a:sym typeface="Times New Roman"/>
              </a:defRPr>
            </a:lvl1pPr>
          </a:lstStyle>
          <a:p>
            <a:pPr/>
            <a:r>
              <a:t>b) Effect of type of load on the implant</a:t>
            </a:r>
          </a:p>
        </p:txBody>
      </p:sp>
      <p:graphicFrame>
        <p:nvGraphicFramePr>
          <p:cNvPr id="165" name="Table 165"/>
          <p:cNvGraphicFramePr/>
          <p:nvPr/>
        </p:nvGraphicFramePr>
        <p:xfrm>
          <a:off x="1239079" y="1872556"/>
          <a:ext cx="6096001" cy="17634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24000"/>
                <a:gridCol w="1524000"/>
                <a:gridCol w="1524000"/>
                <a:gridCol w="1524000"/>
              </a:tblGrid>
              <a:tr h="280040">
                <a:tc>
                  <a:txBody>
                    <a:bodyPr/>
                    <a:lstStyle/>
                    <a:p>
                      <a:pPr algn="l">
                        <a:defRPr b="0" sz="1800">
                          <a:solidFill>
                            <a:srgbClr val="000000"/>
                          </a:solidFill>
                        </a:defRPr>
                      </a:pPr>
                      <a:r>
                        <a:rPr b="1">
                          <a:solidFill>
                            <a:srgbClr val="FFFFFF"/>
                          </a:solidFill>
                        </a:rPr>
                        <a:t>Type of Loading</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Coating</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Stress (MPa)</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Deformation (mm)</a:t>
                      </a:r>
                    </a:p>
                  </a:txBody>
                  <a:tcPr marL="45720" marR="45720" marT="45720" marB="45720" anchor="t" anchorCtr="0" horzOverflow="overflow"/>
                </a:tc>
              </a:tr>
              <a:tr h="370840">
                <a:tc>
                  <a:txBody>
                    <a:bodyPr/>
                    <a:lstStyle/>
                    <a:p>
                      <a:pPr algn="l">
                        <a:defRPr sz="1800"/>
                      </a:pPr>
                      <a:r>
                        <a:t>Normal</a:t>
                      </a:r>
                    </a:p>
                  </a:txBody>
                  <a:tcPr marL="45720" marR="45720" marT="45720" marB="45720" anchor="t" anchorCtr="0" horzOverflow="overflow"/>
                </a:tc>
                <a:tc>
                  <a:txBody>
                    <a:bodyPr/>
                    <a:lstStyle/>
                    <a:p>
                      <a:pPr algn="l">
                        <a:defRPr sz="1800"/>
                      </a:pPr>
                      <a:r>
                        <a:t>No</a:t>
                      </a:r>
                    </a:p>
                  </a:txBody>
                  <a:tcPr marL="45720" marR="45720" marT="45720" marB="45720" anchor="t" anchorCtr="0" horzOverflow="overflow"/>
                </a:tc>
                <a:tc>
                  <a:txBody>
                    <a:bodyPr/>
                    <a:lstStyle/>
                    <a:p>
                      <a:pPr algn="l">
                        <a:defRPr sz="1800"/>
                      </a:pPr>
                      <a:r>
                        <a:t>210 MPa</a:t>
                      </a:r>
                    </a:p>
                  </a:txBody>
                  <a:tcPr marL="45720" marR="45720" marT="45720" marB="45720" anchor="t" anchorCtr="0" horzOverflow="overflow"/>
                </a:tc>
                <a:tc>
                  <a:txBody>
                    <a:bodyPr/>
                    <a:lstStyle/>
                    <a:p>
                      <a:pPr algn="l">
                        <a:defRPr sz="1800"/>
                      </a:pPr>
                      <a:r>
                        <a:t>0.063 mm</a:t>
                      </a:r>
                    </a:p>
                  </a:txBody>
                  <a:tcPr marL="45720" marR="45720" marT="45720" marB="45720" anchor="t" anchorCtr="0" horzOverflow="overflow"/>
                </a:tc>
              </a:tr>
              <a:tr h="370840">
                <a:tc>
                  <a:txBody>
                    <a:bodyPr/>
                    <a:lstStyle/>
                    <a:p>
                      <a:pPr algn="l">
                        <a:defRPr sz="1800"/>
                      </a:pPr>
                      <a:r>
                        <a:t>Realistic</a:t>
                      </a:r>
                    </a:p>
                  </a:txBody>
                  <a:tcPr marL="45720" marR="45720" marT="45720" marB="45720" anchor="t" anchorCtr="0" horzOverflow="overflow"/>
                </a:tc>
                <a:tc>
                  <a:txBody>
                    <a:bodyPr/>
                    <a:lstStyle/>
                    <a:p>
                      <a:pPr algn="l">
                        <a:defRPr sz="1800"/>
                      </a:pPr>
                      <a:r>
                        <a:t>No</a:t>
                      </a:r>
                    </a:p>
                  </a:txBody>
                  <a:tcPr marL="45720" marR="45720" marT="45720" marB="45720" anchor="t" anchorCtr="0" horzOverflow="overflow"/>
                </a:tc>
                <a:tc>
                  <a:txBody>
                    <a:bodyPr/>
                    <a:lstStyle/>
                    <a:p>
                      <a:pPr algn="l">
                        <a:defRPr sz="1800"/>
                      </a:pPr>
                      <a:r>
                        <a:t>190 MPa</a:t>
                      </a:r>
                    </a:p>
                  </a:txBody>
                  <a:tcPr marL="45720" marR="45720" marT="45720" marB="45720" anchor="t" anchorCtr="0" horzOverflow="overflow"/>
                </a:tc>
                <a:tc>
                  <a:txBody>
                    <a:bodyPr/>
                    <a:lstStyle/>
                    <a:p>
                      <a:pPr algn="l">
                        <a:defRPr sz="1800"/>
                      </a:pPr>
                      <a:r>
                        <a:t>0.056 mm</a:t>
                      </a:r>
                    </a:p>
                  </a:txBody>
                  <a:tcPr marL="45720" marR="45720" marT="45720" marB="45720" anchor="t" anchorCtr="0" horzOverflow="overflow"/>
                </a:tc>
              </a:tr>
              <a:tr h="370840">
                <a:tc>
                  <a:txBody>
                    <a:bodyPr/>
                    <a:lstStyle/>
                    <a:p>
                      <a:pPr algn="l">
                        <a:defRPr sz="1800"/>
                      </a:pPr>
                      <a:r>
                        <a:t>Normal</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301 MPa</a:t>
                      </a:r>
                    </a:p>
                  </a:txBody>
                  <a:tcPr marL="45720" marR="45720" marT="45720" marB="45720" anchor="t" anchorCtr="0" horzOverflow="overflow"/>
                </a:tc>
                <a:tc>
                  <a:txBody>
                    <a:bodyPr/>
                    <a:lstStyle/>
                    <a:p>
                      <a:pPr algn="l">
                        <a:defRPr sz="1800"/>
                      </a:pPr>
                      <a:r>
                        <a:t>0.07 mm</a:t>
                      </a:r>
                    </a:p>
                  </a:txBody>
                  <a:tcPr marL="45720" marR="45720" marT="45720" marB="45720" anchor="t" anchorCtr="0" horzOverflow="overflow"/>
                </a:tc>
              </a:tr>
              <a:tr h="370840">
                <a:tc>
                  <a:txBody>
                    <a:bodyPr/>
                    <a:lstStyle/>
                    <a:p>
                      <a:pPr algn="l">
                        <a:defRPr sz="1800"/>
                      </a:pPr>
                      <a:r>
                        <a:t>Realistic</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269 MPa</a:t>
                      </a:r>
                    </a:p>
                  </a:txBody>
                  <a:tcPr marL="45720" marR="45720" marT="45720" marB="45720" anchor="t" anchorCtr="0" horzOverflow="overflow"/>
                </a:tc>
                <a:tc>
                  <a:txBody>
                    <a:bodyPr/>
                    <a:lstStyle/>
                    <a:p>
                      <a:pPr algn="l">
                        <a:defRPr sz="1800"/>
                      </a:pPr>
                      <a:r>
                        <a:t>0.062 mm</a:t>
                      </a:r>
                    </a:p>
                  </a:txBody>
                  <a:tcPr marL="45720" marR="45720" marT="45720" marB="45720" anchor="t" anchorCtr="0" horzOverflow="overflow"/>
                </a:tc>
              </a:tr>
            </a:tbl>
          </a:graphicData>
        </a:graphic>
      </p:graphicFrame>
      <p:sp>
        <p:nvSpPr>
          <p:cNvPr id="166" name="Shape 166"/>
          <p:cNvSpPr/>
          <p:nvPr/>
        </p:nvSpPr>
        <p:spPr>
          <a:xfrm>
            <a:off x="457200" y="4221088"/>
            <a:ext cx="8229600" cy="15694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115000"/>
              </a:lnSpc>
              <a:spcBef>
                <a:spcPts val="800"/>
              </a:spcBef>
              <a:defRPr>
                <a:latin typeface="Times New Roman"/>
                <a:ea typeface="Times New Roman"/>
                <a:cs typeface="Times New Roman"/>
                <a:sym typeface="Times New Roman"/>
              </a:defRPr>
            </a:lvl1pPr>
          </a:lstStyle>
          <a:p>
            <a:pPr/>
            <a:r>
              <a:t>The effect of different load for slow-walking condition on coated or without implant are calculated. Calculated results show decrease in the stress value 9.5% and deformation by 14% for implant without coating. With the coating percentage increment in stress is remain constant (9.5% to 10%) but the percentage increment in deformation is decreased (14% to 11%).</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nvSpPr>
        <p:spPr>
          <a:xfrm>
            <a:off x="2139723" y="6404292"/>
            <a:ext cx="5480278"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69" name="Shape 169"/>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04-11-2019</a:t>
            </a:r>
          </a:p>
        </p:txBody>
      </p:sp>
      <p:sp>
        <p:nvSpPr>
          <p:cNvPr id="170" name="Shape 170"/>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 name="Shape 171"/>
          <p:cNvSpPr/>
          <p:nvPr/>
        </p:nvSpPr>
        <p:spPr>
          <a:xfrm>
            <a:off x="525043" y="2657422"/>
            <a:ext cx="12667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 Stress  </a:t>
            </a:r>
          </a:p>
        </p:txBody>
      </p:sp>
      <p:sp>
        <p:nvSpPr>
          <p:cNvPr id="172" name="Shape 172"/>
          <p:cNvSpPr/>
          <p:nvPr/>
        </p:nvSpPr>
        <p:spPr>
          <a:xfrm>
            <a:off x="2680588" y="2657422"/>
            <a:ext cx="194901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(b)  Deformation </a:t>
            </a:r>
          </a:p>
        </p:txBody>
      </p:sp>
      <p:sp>
        <p:nvSpPr>
          <p:cNvPr id="173" name="Shape 173"/>
          <p:cNvSpPr/>
          <p:nvPr/>
        </p:nvSpPr>
        <p:spPr>
          <a:xfrm>
            <a:off x="392807" y="3106873"/>
            <a:ext cx="4049053"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For normal walking load with coating </a:t>
            </a:r>
          </a:p>
        </p:txBody>
      </p:sp>
      <p:sp>
        <p:nvSpPr>
          <p:cNvPr id="174" name="Shape 174"/>
          <p:cNvSpPr/>
          <p:nvPr/>
        </p:nvSpPr>
        <p:spPr>
          <a:xfrm>
            <a:off x="5211123" y="2657422"/>
            <a:ext cx="12667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 Stress  </a:t>
            </a:r>
          </a:p>
        </p:txBody>
      </p:sp>
      <p:sp>
        <p:nvSpPr>
          <p:cNvPr id="175" name="Shape 175"/>
          <p:cNvSpPr/>
          <p:nvPr/>
        </p:nvSpPr>
        <p:spPr>
          <a:xfrm>
            <a:off x="6971774" y="2657422"/>
            <a:ext cx="194901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(b)  Deformation </a:t>
            </a:r>
          </a:p>
        </p:txBody>
      </p:sp>
      <p:sp>
        <p:nvSpPr>
          <p:cNvPr id="176" name="Shape 176"/>
          <p:cNvSpPr/>
          <p:nvPr/>
        </p:nvSpPr>
        <p:spPr>
          <a:xfrm>
            <a:off x="4707881" y="3106873"/>
            <a:ext cx="438726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For normal walking load without coating </a:t>
            </a:r>
          </a:p>
        </p:txBody>
      </p:sp>
      <p:pic>
        <p:nvPicPr>
          <p:cNvPr id="177" name="image46.png"/>
          <p:cNvPicPr>
            <a:picLocks noChangeAspect="1"/>
          </p:cNvPicPr>
          <p:nvPr/>
        </p:nvPicPr>
        <p:blipFill>
          <a:blip r:embed="rId2">
            <a:extLst/>
          </a:blip>
          <a:stretch>
            <a:fillRect/>
          </a:stretch>
        </p:blipFill>
        <p:spPr>
          <a:xfrm>
            <a:off x="4992563" y="1559001"/>
            <a:ext cx="2699386" cy="1103631"/>
          </a:xfrm>
          <a:prstGeom prst="rect">
            <a:avLst/>
          </a:prstGeom>
          <a:ln w="12700">
            <a:miter lim="400000"/>
          </a:ln>
        </p:spPr>
      </p:pic>
      <p:pic>
        <p:nvPicPr>
          <p:cNvPr id="178" name="image47.png"/>
          <p:cNvPicPr>
            <a:picLocks noChangeAspect="1"/>
          </p:cNvPicPr>
          <p:nvPr/>
        </p:nvPicPr>
        <p:blipFill>
          <a:blip r:embed="rId3">
            <a:extLst/>
          </a:blip>
          <a:stretch>
            <a:fillRect/>
          </a:stretch>
        </p:blipFill>
        <p:spPr>
          <a:xfrm>
            <a:off x="6596588" y="1559001"/>
            <a:ext cx="2699386" cy="1103631"/>
          </a:xfrm>
          <a:prstGeom prst="rect">
            <a:avLst/>
          </a:prstGeom>
          <a:ln w="12700">
            <a:miter lim="400000"/>
          </a:ln>
        </p:spPr>
      </p:pic>
      <p:pic>
        <p:nvPicPr>
          <p:cNvPr id="179" name="image48.png"/>
          <p:cNvPicPr>
            <a:picLocks noChangeAspect="1"/>
          </p:cNvPicPr>
          <p:nvPr/>
        </p:nvPicPr>
        <p:blipFill>
          <a:blip r:embed="rId4">
            <a:extLst/>
          </a:blip>
          <a:stretch>
            <a:fillRect/>
          </a:stretch>
        </p:blipFill>
        <p:spPr>
          <a:xfrm>
            <a:off x="13668" y="1559001"/>
            <a:ext cx="2699386" cy="1007111"/>
          </a:xfrm>
          <a:prstGeom prst="rect">
            <a:avLst/>
          </a:prstGeom>
          <a:ln w="12700">
            <a:miter lim="400000"/>
          </a:ln>
        </p:spPr>
      </p:pic>
      <p:pic>
        <p:nvPicPr>
          <p:cNvPr id="180" name="image49.png"/>
          <p:cNvPicPr>
            <a:picLocks noChangeAspect="1"/>
          </p:cNvPicPr>
          <p:nvPr/>
        </p:nvPicPr>
        <p:blipFill>
          <a:blip r:embed="rId5">
            <a:extLst/>
          </a:blip>
          <a:stretch>
            <a:fillRect/>
          </a:stretch>
        </p:blipFill>
        <p:spPr>
          <a:xfrm>
            <a:off x="2305402" y="1559001"/>
            <a:ext cx="2699386" cy="1007111"/>
          </a:xfrm>
          <a:prstGeom prst="rect">
            <a:avLst/>
          </a:prstGeom>
          <a:ln w="12700">
            <a:miter lim="400000"/>
          </a:ln>
        </p:spPr>
      </p:pic>
      <p:pic>
        <p:nvPicPr>
          <p:cNvPr id="181" name="image52.png"/>
          <p:cNvPicPr>
            <a:picLocks noChangeAspect="1"/>
          </p:cNvPicPr>
          <p:nvPr/>
        </p:nvPicPr>
        <p:blipFill>
          <a:blip r:embed="rId6">
            <a:extLst/>
          </a:blip>
          <a:stretch>
            <a:fillRect/>
          </a:stretch>
        </p:blipFill>
        <p:spPr>
          <a:xfrm>
            <a:off x="3769" y="3589889"/>
            <a:ext cx="2699386" cy="1103631"/>
          </a:xfrm>
          <a:prstGeom prst="rect">
            <a:avLst/>
          </a:prstGeom>
          <a:ln w="12700">
            <a:miter lim="400000"/>
          </a:ln>
        </p:spPr>
      </p:pic>
      <p:pic>
        <p:nvPicPr>
          <p:cNvPr id="182" name="image53.png"/>
          <p:cNvPicPr>
            <a:picLocks noChangeAspect="1"/>
          </p:cNvPicPr>
          <p:nvPr/>
        </p:nvPicPr>
        <p:blipFill>
          <a:blip r:embed="rId7">
            <a:extLst/>
          </a:blip>
          <a:stretch>
            <a:fillRect/>
          </a:stretch>
        </p:blipFill>
        <p:spPr>
          <a:xfrm>
            <a:off x="2305402" y="3589889"/>
            <a:ext cx="2699386" cy="1103631"/>
          </a:xfrm>
          <a:prstGeom prst="rect">
            <a:avLst/>
          </a:prstGeom>
          <a:ln w="12700">
            <a:miter lim="400000"/>
          </a:ln>
        </p:spPr>
      </p:pic>
      <p:pic>
        <p:nvPicPr>
          <p:cNvPr id="183" name="image50.png"/>
          <p:cNvPicPr>
            <a:picLocks noChangeAspect="1"/>
          </p:cNvPicPr>
          <p:nvPr/>
        </p:nvPicPr>
        <p:blipFill>
          <a:blip r:embed="rId8">
            <a:extLst/>
          </a:blip>
          <a:stretch>
            <a:fillRect/>
          </a:stretch>
        </p:blipFill>
        <p:spPr>
          <a:xfrm>
            <a:off x="4494823" y="3605108"/>
            <a:ext cx="2699386" cy="1007111"/>
          </a:xfrm>
          <a:prstGeom prst="rect">
            <a:avLst/>
          </a:prstGeom>
          <a:ln w="12700">
            <a:miter lim="400000"/>
          </a:ln>
        </p:spPr>
      </p:pic>
      <p:pic>
        <p:nvPicPr>
          <p:cNvPr id="184" name="image51.png"/>
          <p:cNvPicPr>
            <a:picLocks noChangeAspect="1"/>
          </p:cNvPicPr>
          <p:nvPr/>
        </p:nvPicPr>
        <p:blipFill>
          <a:blip r:embed="rId9">
            <a:extLst/>
          </a:blip>
          <a:stretch>
            <a:fillRect/>
          </a:stretch>
        </p:blipFill>
        <p:spPr>
          <a:xfrm>
            <a:off x="6508968" y="3605108"/>
            <a:ext cx="2699386" cy="1007111"/>
          </a:xfrm>
          <a:prstGeom prst="rect">
            <a:avLst/>
          </a:prstGeom>
          <a:ln w="12700">
            <a:miter lim="400000"/>
          </a:ln>
        </p:spPr>
      </p:pic>
      <p:sp>
        <p:nvSpPr>
          <p:cNvPr id="185" name="Shape 185"/>
          <p:cNvSpPr/>
          <p:nvPr/>
        </p:nvSpPr>
        <p:spPr>
          <a:xfrm>
            <a:off x="525043" y="4711133"/>
            <a:ext cx="12667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 Stress  </a:t>
            </a:r>
          </a:p>
        </p:txBody>
      </p:sp>
      <p:sp>
        <p:nvSpPr>
          <p:cNvPr id="186" name="Shape 186"/>
          <p:cNvSpPr/>
          <p:nvPr/>
        </p:nvSpPr>
        <p:spPr>
          <a:xfrm>
            <a:off x="2680588" y="4711133"/>
            <a:ext cx="194901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(b)  Deformation </a:t>
            </a:r>
          </a:p>
        </p:txBody>
      </p:sp>
      <p:sp>
        <p:nvSpPr>
          <p:cNvPr id="187" name="Shape 187"/>
          <p:cNvSpPr/>
          <p:nvPr/>
        </p:nvSpPr>
        <p:spPr>
          <a:xfrm>
            <a:off x="5211123" y="4711133"/>
            <a:ext cx="12667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 Stress  </a:t>
            </a:r>
          </a:p>
        </p:txBody>
      </p:sp>
      <p:sp>
        <p:nvSpPr>
          <p:cNvPr id="188" name="Shape 188"/>
          <p:cNvSpPr/>
          <p:nvPr/>
        </p:nvSpPr>
        <p:spPr>
          <a:xfrm>
            <a:off x="6971774" y="4711133"/>
            <a:ext cx="194901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(b)  Deformation </a:t>
            </a:r>
          </a:p>
        </p:txBody>
      </p:sp>
      <p:sp>
        <p:nvSpPr>
          <p:cNvPr id="189" name="Shape 189"/>
          <p:cNvSpPr/>
          <p:nvPr/>
        </p:nvSpPr>
        <p:spPr>
          <a:xfrm>
            <a:off x="361838" y="5325386"/>
            <a:ext cx="4501342"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For realistic walking load without coating </a:t>
            </a:r>
          </a:p>
        </p:txBody>
      </p:sp>
      <p:sp>
        <p:nvSpPr>
          <p:cNvPr id="190" name="Shape 190"/>
          <p:cNvSpPr/>
          <p:nvPr/>
        </p:nvSpPr>
        <p:spPr>
          <a:xfrm>
            <a:off x="4943075" y="5325386"/>
            <a:ext cx="416313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For realistic walking load with coating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