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hape 108"/>
          <p:cNvSpPr/>
          <p:nvPr>
            <p:ph type="sldImg"/>
          </p:nvPr>
        </p:nvSpPr>
        <p:spPr>
          <a:xfrm>
            <a:off x="1143000" y="685800"/>
            <a:ext cx="4572000" cy="3429000"/>
          </a:xfrm>
          <a:prstGeom prst="rect">
            <a:avLst/>
          </a:prstGeom>
        </p:spPr>
        <p:txBody>
          <a:bodyPr/>
          <a:lstStyle/>
          <a:p>
            <a:pPr/>
          </a:p>
        </p:txBody>
      </p:sp>
      <p:sp>
        <p:nvSpPr>
          <p:cNvPr id="109" name="Shape 10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2" name="Shape 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1" name="Shape 91"/>
          <p:cNvSpPr/>
          <p:nvPr>
            <p:ph type="title"/>
          </p:nvPr>
        </p:nvSpPr>
        <p:spPr>
          <a:xfrm>
            <a:off x="457200" y="274638"/>
            <a:ext cx="8229600" cy="1143001"/>
          </a:xfrm>
          <a:prstGeom prst="rect">
            <a:avLst/>
          </a:prstGeom>
        </p:spPr>
        <p:txBody>
          <a:bodyPr anchor="t">
            <a:normAutofit fontScale="100000" lnSpcReduction="0"/>
          </a:bodyPr>
          <a:lstStyle/>
          <a:p>
            <a:pPr/>
            <a:r>
              <a:t>Title Text</a:t>
            </a:r>
          </a:p>
        </p:txBody>
      </p:sp>
      <p:sp>
        <p:nvSpPr>
          <p:cNvPr id="92" name="Shape 92"/>
          <p:cNvSpPr/>
          <p:nvPr>
            <p:ph type="body" idx="1"/>
          </p:nvPr>
        </p:nvSpPr>
        <p:spPr>
          <a:xfrm>
            <a:off x="457200" y="1600200"/>
            <a:ext cx="8229600" cy="4525963"/>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3" name="Shape 9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0" name="Shape 100"/>
          <p:cNvSpPr/>
          <p:nvPr>
            <p:ph type="title"/>
          </p:nvPr>
        </p:nvSpPr>
        <p:spPr>
          <a:xfrm>
            <a:off x="6629400" y="274638"/>
            <a:ext cx="2057400" cy="5851526"/>
          </a:xfrm>
          <a:prstGeom prst="rect">
            <a:avLst/>
          </a:prstGeom>
        </p:spPr>
        <p:txBody>
          <a:bodyPr anchor="t">
            <a:normAutofit fontScale="100000" lnSpcReduction="0"/>
          </a:bodyPr>
          <a:lstStyle/>
          <a:p>
            <a:pPr/>
            <a:r>
              <a:t>Title Text</a:t>
            </a:r>
          </a:p>
        </p:txBody>
      </p:sp>
      <p:sp>
        <p:nvSpPr>
          <p:cNvPr id="101" name="Shape 101"/>
          <p:cNvSpPr/>
          <p:nvPr>
            <p:ph type="body" idx="1"/>
          </p:nvPr>
        </p:nvSpPr>
        <p:spPr>
          <a:xfrm>
            <a:off x="457200" y="274638"/>
            <a:ext cx="6019800" cy="585152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2" name="Shape 10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9" name="Shape 19"/>
          <p:cNvSpPr/>
          <p:nvPr>
            <p:ph type="title"/>
          </p:nvPr>
        </p:nvSpPr>
        <p:spPr>
          <a:xfrm>
            <a:off x="457200" y="274638"/>
            <a:ext cx="8229600" cy="1143001"/>
          </a:xfrm>
          <a:prstGeom prst="rect">
            <a:avLst/>
          </a:prstGeom>
        </p:spPr>
        <p:txBody>
          <a:bodyPr anchor="t">
            <a:normAutofit fontScale="100000" lnSpcReduction="0"/>
          </a:bodyPr>
          <a:lstStyle/>
          <a:p>
            <a:pPr/>
            <a:r>
              <a:t>Title Text</a:t>
            </a:r>
          </a:p>
        </p:txBody>
      </p:sp>
      <p:sp>
        <p:nvSpPr>
          <p:cNvPr id="20" name="Shape 20"/>
          <p:cNvSpPr/>
          <p:nvPr>
            <p:ph type="body" idx="1"/>
          </p:nvPr>
        </p:nvSpPr>
        <p:spPr>
          <a:xfrm>
            <a:off x="457200" y="1600200"/>
            <a:ext cx="8229600" cy="4525963"/>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1" name="Shape 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8" name="Shape 28"/>
          <p:cNvSpPr/>
          <p:nvPr>
            <p:ph type="title"/>
          </p:nvPr>
        </p:nvSpPr>
        <p:spPr>
          <a:xfrm>
            <a:off x="722312" y="4406900"/>
            <a:ext cx="7772401" cy="1362075"/>
          </a:xfrm>
          <a:prstGeom prst="rect">
            <a:avLst/>
          </a:prstGeom>
        </p:spPr>
        <p:txBody>
          <a:bodyPr anchor="t">
            <a:normAutofit fontScale="100000" lnSpcReduction="0"/>
          </a:bodyPr>
          <a:lstStyle>
            <a:lvl1pPr algn="l">
              <a:defRPr b="1" cap="all" sz="4000"/>
            </a:lvl1pPr>
          </a:lstStyle>
          <a:p>
            <a:pPr/>
            <a:r>
              <a:t>Title Text</a:t>
            </a:r>
          </a:p>
        </p:txBody>
      </p:sp>
      <p:sp>
        <p:nvSpPr>
          <p:cNvPr id="29" name="Shape 29"/>
          <p:cNvSpPr/>
          <p:nvPr>
            <p:ph type="body" sz="quarter" idx="1"/>
          </p:nvPr>
        </p:nvSpPr>
        <p:spPr>
          <a:xfrm>
            <a:off x="722312" y="2906713"/>
            <a:ext cx="7772401" cy="1500188"/>
          </a:xfrm>
          <a:prstGeom prst="rect">
            <a:avLst/>
          </a:prstGeom>
        </p:spPr>
        <p:txBody>
          <a:bodyPr anchor="b">
            <a:normAutofit fontScale="100000" lnSpcReduction="0"/>
          </a:bodyPr>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7" name="Shape 37"/>
          <p:cNvSpPr/>
          <p:nvPr>
            <p:ph type="title"/>
          </p:nvPr>
        </p:nvSpPr>
        <p:spPr>
          <a:xfrm>
            <a:off x="457200" y="274638"/>
            <a:ext cx="8229600" cy="1143001"/>
          </a:xfrm>
          <a:prstGeom prst="rect">
            <a:avLst/>
          </a:prstGeom>
        </p:spPr>
        <p:txBody>
          <a:bodyPr anchor="t">
            <a:normAutofit fontScale="100000" lnSpcReduction="0"/>
          </a:bodyPr>
          <a:lstStyle/>
          <a:p>
            <a:pPr/>
            <a:r>
              <a:t>Title Text</a:t>
            </a:r>
          </a:p>
        </p:txBody>
      </p:sp>
      <p:sp>
        <p:nvSpPr>
          <p:cNvPr id="38" name="Shape 38"/>
          <p:cNvSpPr/>
          <p:nvPr>
            <p:ph type="body" sz="half" idx="1"/>
          </p:nvPr>
        </p:nvSpPr>
        <p:spPr>
          <a:xfrm>
            <a:off x="457200" y="1600200"/>
            <a:ext cx="4038600" cy="4525963"/>
          </a:xfrm>
          <a:prstGeom prst="rect">
            <a:avLst/>
          </a:prstGeom>
        </p:spPr>
        <p:txBody>
          <a:bodyPr>
            <a:normAutofit fontScale="100000" lnSpcReduction="0"/>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6" name="Shape 46"/>
          <p:cNvSpPr/>
          <p:nvPr>
            <p:ph type="title"/>
          </p:nvPr>
        </p:nvSpPr>
        <p:spPr>
          <a:xfrm>
            <a:off x="457200" y="274638"/>
            <a:ext cx="8229600" cy="1143001"/>
          </a:xfrm>
          <a:prstGeom prst="rect">
            <a:avLst/>
          </a:prstGeom>
        </p:spPr>
        <p:txBody>
          <a:bodyPr anchor="t">
            <a:normAutofit fontScale="100000" lnSpcReduction="0"/>
          </a:bodyPr>
          <a:lstStyle/>
          <a:p>
            <a:pPr/>
            <a:r>
              <a:t>Title Text</a:t>
            </a:r>
          </a:p>
        </p:txBody>
      </p:sp>
      <p:sp>
        <p:nvSpPr>
          <p:cNvPr id="47" name="Shape 47"/>
          <p:cNvSpPr/>
          <p:nvPr>
            <p:ph type="body" sz="quarter" idx="1"/>
          </p:nvPr>
        </p:nvSpPr>
        <p:spPr>
          <a:xfrm>
            <a:off x="457200" y="1535112"/>
            <a:ext cx="4040188" cy="639763"/>
          </a:xfrm>
          <a:prstGeom prst="rect">
            <a:avLst/>
          </a:prstGeom>
        </p:spPr>
        <p:txBody>
          <a:bodyPr anchor="b">
            <a:normAutofit fontScale="100000" lnSpcReduction="0"/>
          </a:bodyPr>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8" name="Shape 48"/>
          <p:cNvSpPr/>
          <p:nvPr>
            <p:ph type="body" sz="quarter" idx="13"/>
          </p:nvPr>
        </p:nvSpPr>
        <p:spPr>
          <a:xfrm>
            <a:off x="4645025" y="1535112"/>
            <a:ext cx="4041775" cy="639763"/>
          </a:xfrm>
          <a:prstGeom prst="rect">
            <a:avLst/>
          </a:prstGeom>
        </p:spPr>
        <p:txBody>
          <a:bodyPr anchor="b">
            <a:normAutofit fontScale="100000" lnSpcReduction="0"/>
          </a:bodyPr>
          <a:lstStyle/>
          <a:p>
            <a:pPr marL="0" indent="0">
              <a:spcBef>
                <a:spcPts val="500"/>
              </a:spcBef>
              <a:buSzTx/>
              <a:buFontTx/>
              <a:buNone/>
              <a:defRPr b="1" sz="2400"/>
            </a:pP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6" name="Shape 56"/>
          <p:cNvSpPr/>
          <p:nvPr>
            <p:ph type="title"/>
          </p:nvPr>
        </p:nvSpPr>
        <p:spPr>
          <a:xfrm>
            <a:off x="457200" y="274638"/>
            <a:ext cx="8229600" cy="1143001"/>
          </a:xfrm>
          <a:prstGeom prst="rect">
            <a:avLst/>
          </a:prstGeom>
        </p:spPr>
        <p:txBody>
          <a:bodyPr anchor="t">
            <a:normAutofit fontScale="100000" lnSpcReduction="0"/>
          </a:bodyPr>
          <a:lstStyle/>
          <a:p>
            <a:pPr/>
            <a:r>
              <a:t>Title Text</a:t>
            </a:r>
          </a:p>
        </p:txBody>
      </p:sp>
      <p:sp>
        <p:nvSpPr>
          <p:cNvPr id="57" name="Shape 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1" name="Shape 71"/>
          <p:cNvSpPr/>
          <p:nvPr>
            <p:ph type="title"/>
          </p:nvPr>
        </p:nvSpPr>
        <p:spPr>
          <a:xfrm>
            <a:off x="457200" y="273050"/>
            <a:ext cx="3008314" cy="1162050"/>
          </a:xfrm>
          <a:prstGeom prst="rect">
            <a:avLst/>
          </a:prstGeom>
        </p:spPr>
        <p:txBody>
          <a:bodyPr anchor="b">
            <a:normAutofit fontScale="100000" lnSpcReduction="0"/>
          </a:bodyPr>
          <a:lstStyle>
            <a:lvl1pPr algn="l">
              <a:defRPr b="1" sz="2000"/>
            </a:lvl1pPr>
          </a:lstStyle>
          <a:p>
            <a:pPr/>
            <a:r>
              <a:t>Title Text</a:t>
            </a:r>
          </a:p>
        </p:txBody>
      </p:sp>
      <p:sp>
        <p:nvSpPr>
          <p:cNvPr id="72" name="Shape 72"/>
          <p:cNvSpPr/>
          <p:nvPr>
            <p:ph type="body" idx="1"/>
          </p:nvPr>
        </p:nvSpPr>
        <p:spPr>
          <a:xfrm>
            <a:off x="3575050" y="273050"/>
            <a:ext cx="5111750" cy="5853113"/>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3" name="Shape 73"/>
          <p:cNvSpPr/>
          <p:nvPr>
            <p:ph type="body" sz="half" idx="13"/>
          </p:nvPr>
        </p:nvSpPr>
        <p:spPr>
          <a:xfrm>
            <a:off x="457199" y="1435100"/>
            <a:ext cx="3008315" cy="4691063"/>
          </a:xfrm>
          <a:prstGeom prst="rect">
            <a:avLst/>
          </a:prstGeom>
        </p:spPr>
        <p:txBody>
          <a:bodyPr>
            <a:normAutofit fontScale="100000" lnSpcReduction="0"/>
          </a:bodyPr>
          <a:lstStyle/>
          <a:p>
            <a:pPr marL="0" indent="0">
              <a:spcBef>
                <a:spcPts val="300"/>
              </a:spcBef>
              <a:buSzTx/>
              <a:buFontTx/>
              <a:buNone/>
              <a:defRPr sz="1400"/>
            </a:pP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1" name="Shape 81"/>
          <p:cNvSpPr/>
          <p:nvPr>
            <p:ph type="title"/>
          </p:nvPr>
        </p:nvSpPr>
        <p:spPr>
          <a:xfrm>
            <a:off x="1792288" y="4800600"/>
            <a:ext cx="5486401" cy="566738"/>
          </a:xfrm>
          <a:prstGeom prst="rect">
            <a:avLst/>
          </a:prstGeom>
        </p:spPr>
        <p:txBody>
          <a:bodyPr anchor="b">
            <a:normAutofit fontScale="100000" lnSpcReduction="0"/>
          </a:bodyPr>
          <a:lstStyle>
            <a:lvl1pPr algn="l">
              <a:defRPr b="1" sz="2000"/>
            </a:lvl1pPr>
          </a:lstStyle>
          <a:p>
            <a:pPr/>
            <a:r>
              <a:t>Title Text</a:t>
            </a:r>
          </a:p>
        </p:txBody>
      </p:sp>
      <p:sp>
        <p:nvSpPr>
          <p:cNvPr id="82" name="Shape 82"/>
          <p:cNvSpPr/>
          <p:nvPr>
            <p:ph type="pic" sz="half" idx="13"/>
          </p:nvPr>
        </p:nvSpPr>
        <p:spPr>
          <a:xfrm>
            <a:off x="1792288" y="612775"/>
            <a:ext cx="5486401" cy="4114800"/>
          </a:xfrm>
          <a:prstGeom prst="rect">
            <a:avLst/>
          </a:prstGeom>
        </p:spPr>
        <p:txBody>
          <a:bodyPr lIns="91439" rIns="91439"/>
          <a:lstStyle/>
          <a:p>
            <a:pPr/>
          </a:p>
        </p:txBody>
      </p:sp>
      <p:sp>
        <p:nvSpPr>
          <p:cNvPr id="83" name="Shape 83"/>
          <p:cNvSpPr/>
          <p:nvPr>
            <p:ph type="body" sz="quarter" idx="1"/>
          </p:nvPr>
        </p:nvSpPr>
        <p:spPr>
          <a:xfrm>
            <a:off x="1792288" y="5367337"/>
            <a:ext cx="5486401" cy="804863"/>
          </a:xfrm>
          <a:prstGeom prst="rect">
            <a:avLst/>
          </a:prstGeom>
        </p:spPr>
        <p:txBody>
          <a:bodyPr>
            <a:normAutofit fontScale="100000" lnSpcReduction="0"/>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ti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tif" descr="D:\ankit.tif"/>
          <p:cNvPicPr>
            <a:picLocks noChangeAspect="1"/>
          </p:cNvPicPr>
          <p:nvPr/>
        </p:nvPicPr>
        <p:blipFill>
          <a:blip r:embed="rId2">
            <a:extLst/>
          </a:blip>
          <a:stretch>
            <a:fillRect/>
          </a:stretch>
        </p:blipFill>
        <p:spPr>
          <a:xfrm>
            <a:off x="1" y="0"/>
            <a:ext cx="9144001" cy="1143000"/>
          </a:xfrm>
          <a:prstGeom prst="rect">
            <a:avLst/>
          </a:prstGeom>
          <a:ln w="12700">
            <a:miter lim="400000"/>
          </a:ln>
        </p:spPr>
      </p:pic>
      <p:sp>
        <p:nvSpPr>
          <p:cNvPr id="3" name="Shape 3"/>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
        <p:nvSpPr>
          <p:cNvPr id="4" name="Shape 4"/>
          <p:cNvSpPr/>
          <p:nvPr>
            <p:ph type="title"/>
          </p:nvPr>
        </p:nvSpPr>
        <p:spPr>
          <a:xfrm>
            <a:off x="457200" y="92074"/>
            <a:ext cx="82296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5" name="Shape 5"/>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nvSpPr>
        <p:spPr>
          <a:xfrm>
            <a:off x="1691679" y="6510557"/>
            <a:ext cx="5832650" cy="269241"/>
          </a:xfrm>
          <a:prstGeom prst="rect">
            <a:avLst/>
          </a:prstGeom>
          <a:ln w="12700">
            <a:miter lim="400000"/>
          </a:ln>
        </p:spPr>
        <p:txBody>
          <a:bodyPr lIns="45719" rIns="45719" anchor="ctr">
            <a:spAutoFit/>
          </a:bodyPr>
          <a:lstStyle/>
          <a:p>
            <a:pPr algn="ctr">
              <a:defRPr sz="1200">
                <a:solidFill>
                  <a:srgbClr val="888888"/>
                </a:solidFill>
              </a:defRPr>
            </a:pPr>
          </a:p>
        </p:txBody>
      </p:sp>
      <p:pic>
        <p:nvPicPr>
          <p:cNvPr id="112" name="image1.tif" descr="D:\ankit.tif"/>
          <p:cNvPicPr>
            <a:picLocks noChangeAspect="1"/>
          </p:cNvPicPr>
          <p:nvPr/>
        </p:nvPicPr>
        <p:blipFill>
          <a:blip r:embed="rId2">
            <a:extLst/>
          </a:blip>
          <a:stretch>
            <a:fillRect/>
          </a:stretch>
        </p:blipFill>
        <p:spPr>
          <a:xfrm>
            <a:off x="1" y="0"/>
            <a:ext cx="9144001" cy="1143000"/>
          </a:xfrm>
          <a:prstGeom prst="rect">
            <a:avLst/>
          </a:prstGeom>
          <a:ln w="12700">
            <a:miter lim="400000"/>
          </a:ln>
        </p:spPr>
      </p:pic>
      <p:pic>
        <p:nvPicPr>
          <p:cNvPr id="113" name="image2.tif" descr="D:\ankit2.tif"/>
          <p:cNvPicPr>
            <a:picLocks noChangeAspect="1"/>
          </p:cNvPicPr>
          <p:nvPr/>
        </p:nvPicPr>
        <p:blipFill>
          <a:blip r:embed="rId3">
            <a:extLst/>
          </a:blip>
          <a:stretch>
            <a:fillRect/>
          </a:stretch>
        </p:blipFill>
        <p:spPr>
          <a:xfrm>
            <a:off x="-10886" y="6324600"/>
            <a:ext cx="9154887" cy="48621"/>
          </a:xfrm>
          <a:prstGeom prst="rect">
            <a:avLst/>
          </a:prstGeom>
          <a:ln w="12700">
            <a:miter lim="400000"/>
          </a:ln>
        </p:spPr>
      </p:pic>
      <p:sp>
        <p:nvSpPr>
          <p:cNvPr id="114" name="Shape 114"/>
          <p:cNvSpPr/>
          <p:nvPr/>
        </p:nvSpPr>
        <p:spPr>
          <a:xfrm>
            <a:off x="419385" y="2489200"/>
            <a:ext cx="8528646" cy="95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a:latin typeface="Segoe UI"/>
                <a:ea typeface="Segoe UI"/>
                <a:cs typeface="Segoe UI"/>
                <a:sym typeface="Segoe UI"/>
              </a:defRPr>
            </a:lvl1pPr>
          </a:lstStyle>
          <a:p>
            <a:pPr/>
            <a:r>
              <a:t>Residual stress measurement of additive manufactured support-less metal parts</a:t>
            </a:r>
          </a:p>
        </p:txBody>
      </p:sp>
      <p:sp>
        <p:nvSpPr>
          <p:cNvPr id="115" name="Shape 115"/>
          <p:cNvSpPr/>
          <p:nvPr/>
        </p:nvSpPr>
        <p:spPr>
          <a:xfrm>
            <a:off x="457200" y="6404292"/>
            <a:ext cx="2133600" cy="269241"/>
          </a:xfrm>
          <a:prstGeom prst="rect">
            <a:avLst/>
          </a:prstGeom>
          <a:ln w="12700">
            <a:miter lim="400000"/>
          </a:ln>
        </p:spPr>
        <p:txBody>
          <a:bodyPr lIns="45719" rIns="45719" anchor="ctr">
            <a:spAutoFit/>
          </a:bodyPr>
          <a:lstStyle/>
          <a:p>
            <a:pPr>
              <a:defRPr sz="1200">
                <a:solidFill>
                  <a:srgbClr val="888888"/>
                </a:solidFill>
              </a:defRPr>
            </a:pPr>
          </a:p>
        </p:txBody>
      </p:sp>
      <p:sp>
        <p:nvSpPr>
          <p:cNvPr id="116" name="Shape 116"/>
          <p:cNvSpPr/>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nvSpPr>
        <p:spPr>
          <a:xfrm>
            <a:off x="1583667" y="6426673"/>
            <a:ext cx="5976666" cy="269241"/>
          </a:xfrm>
          <a:prstGeom prst="rect">
            <a:avLst/>
          </a:prstGeom>
          <a:ln w="12700">
            <a:miter lim="400000"/>
          </a:ln>
        </p:spPr>
        <p:txBody>
          <a:bodyPr lIns="45719" rIns="45719" anchor="ctr">
            <a:spAutoFit/>
          </a:bodyPr>
          <a:lstStyle/>
          <a:p>
            <a:pPr algn="ctr">
              <a:defRPr sz="1200">
                <a:solidFill>
                  <a:srgbClr val="888888"/>
                </a:solidFill>
              </a:defRPr>
            </a:pPr>
          </a:p>
        </p:txBody>
      </p:sp>
      <p:sp>
        <p:nvSpPr>
          <p:cNvPr id="193" name="Shape 193"/>
          <p:cNvSpPr/>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04 May 2017</a:t>
            </a:r>
          </a:p>
        </p:txBody>
      </p:sp>
      <p:sp>
        <p:nvSpPr>
          <p:cNvPr id="194" name="Shape 194"/>
          <p:cNvSpPr/>
          <p:nvPr>
            <p:ph type="sldNum" sz="quarter" idx="2"/>
          </p:nvPr>
        </p:nvSpPr>
        <p:spPr>
          <a:xfrm>
            <a:off x="8422818" y="6404292"/>
            <a:ext cx="26398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5" name="Shape 195"/>
          <p:cNvSpPr/>
          <p:nvPr/>
        </p:nvSpPr>
        <p:spPr>
          <a:xfrm>
            <a:off x="251519" y="2276872"/>
            <a:ext cx="8640962" cy="2263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latin typeface="Segoe UI"/>
                <a:ea typeface="Segoe UI"/>
                <a:cs typeface="Segoe UI"/>
                <a:sym typeface="Segoe UI"/>
              </a:defRPr>
            </a:pPr>
            <a:r>
              <a:t>•We successful built the overhang angle below the critical angle, although the surface quality is poor. </a:t>
            </a:r>
          </a:p>
          <a:p>
            <a:pPr>
              <a:defRPr sz="1600">
                <a:latin typeface="Segoe UI"/>
                <a:ea typeface="Segoe UI"/>
                <a:cs typeface="Segoe UI"/>
                <a:sym typeface="Segoe UI"/>
              </a:defRPr>
            </a:pPr>
            <a:r>
              <a:t>•The value of residual stress increases with increase of height. Although it is not above the yield stress of used material but if we increase height more there us chance of crack generation is there. </a:t>
            </a:r>
          </a:p>
          <a:p>
            <a:pPr>
              <a:defRPr sz="1600">
                <a:latin typeface="Segoe UI"/>
                <a:ea typeface="Segoe UI"/>
                <a:cs typeface="Segoe UI"/>
                <a:sym typeface="Segoe UI"/>
              </a:defRPr>
            </a:pPr>
            <a:r>
              <a:t>•Residual stress also increases as we lower the overhang angle, so for small angle the height of sample needs to be small. </a:t>
            </a:r>
          </a:p>
          <a:p>
            <a:pPr>
              <a:defRPr sz="1600">
                <a:latin typeface="Segoe UI"/>
                <a:ea typeface="Segoe UI"/>
                <a:cs typeface="Segoe UI"/>
                <a:sym typeface="Segoe UI"/>
              </a:defRPr>
            </a:pPr>
            <a:r>
              <a:t>•For the scan length (width), residual stress is also depend on the rate of cooling. </a:t>
            </a:r>
          </a:p>
          <a:p>
            <a:pPr>
              <a:defRPr sz="1600">
                <a:latin typeface="Segoe UI"/>
                <a:ea typeface="Segoe UI"/>
                <a:cs typeface="Segoe UI"/>
                <a:sym typeface="Segoe UI"/>
              </a:defRPr>
            </a:pPr>
            <a:r>
              <a:t>•The result of nanoindentation also matches with the result proﬁle of XRD method.</a:t>
            </a:r>
          </a:p>
        </p:txBody>
      </p:sp>
      <p:sp>
        <p:nvSpPr>
          <p:cNvPr id="196" name="Shape 196"/>
          <p:cNvSpPr/>
          <p:nvPr/>
        </p:nvSpPr>
        <p:spPr>
          <a:xfrm>
            <a:off x="3085855" y="1529794"/>
            <a:ext cx="3376128"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4000">
                <a:latin typeface="Segoe UI"/>
                <a:ea typeface="Segoe UI"/>
                <a:cs typeface="Segoe UI"/>
                <a:sym typeface="Segoe UI"/>
              </a:defRPr>
            </a:lvl1pPr>
          </a:lstStyle>
          <a:p>
            <a:pPr/>
            <a:r>
              <a:t> Conclusion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nvSpPr>
        <p:spPr>
          <a:xfrm>
            <a:off x="1619671" y="6404292"/>
            <a:ext cx="5904658" cy="269241"/>
          </a:xfrm>
          <a:prstGeom prst="rect">
            <a:avLst/>
          </a:prstGeom>
          <a:ln w="12700">
            <a:miter lim="400000"/>
          </a:ln>
        </p:spPr>
        <p:txBody>
          <a:bodyPr lIns="45719" rIns="45719" anchor="ctr">
            <a:spAutoFit/>
          </a:bodyPr>
          <a:lstStyle/>
          <a:p>
            <a:pPr algn="ctr">
              <a:defRPr sz="1200">
                <a:solidFill>
                  <a:srgbClr val="888888"/>
                </a:solidFill>
              </a:defRPr>
            </a:pPr>
          </a:p>
        </p:txBody>
      </p:sp>
      <p:sp>
        <p:nvSpPr>
          <p:cNvPr id="199" name="Shape 199"/>
          <p:cNvSpPr/>
          <p:nvPr>
            <p:ph type="title"/>
          </p:nvPr>
        </p:nvSpPr>
        <p:spPr>
          <a:xfrm>
            <a:off x="457200" y="1196751"/>
            <a:ext cx="8229600" cy="792089"/>
          </a:xfrm>
          <a:prstGeom prst="rect">
            <a:avLst/>
          </a:prstGeom>
        </p:spPr>
        <p:txBody>
          <a:bodyPr/>
          <a:lstStyle/>
          <a:p>
            <a:pPr/>
            <a:r>
              <a:t>Conference Paper</a:t>
            </a:r>
          </a:p>
        </p:txBody>
      </p:sp>
      <p:sp>
        <p:nvSpPr>
          <p:cNvPr id="200" name="Shape 200"/>
          <p:cNvSpPr/>
          <p:nvPr/>
        </p:nvSpPr>
        <p:spPr>
          <a:xfrm>
            <a:off x="457200" y="6404292"/>
            <a:ext cx="2133600" cy="269241"/>
          </a:xfrm>
          <a:prstGeom prst="rect">
            <a:avLst/>
          </a:prstGeom>
          <a:ln w="12700">
            <a:miter lim="400000"/>
          </a:ln>
        </p:spPr>
        <p:txBody>
          <a:bodyPr lIns="45719" rIns="45719" anchor="ctr">
            <a:spAutoFit/>
          </a:bodyPr>
          <a:lstStyle/>
          <a:p>
            <a:pPr>
              <a:defRPr sz="1200">
                <a:solidFill>
                  <a:srgbClr val="888888"/>
                </a:solidFill>
              </a:defRPr>
            </a:pPr>
          </a:p>
        </p:txBody>
      </p:sp>
      <p:sp>
        <p:nvSpPr>
          <p:cNvPr id="201" name="Shape 201"/>
          <p:cNvSpPr/>
          <p:nvPr>
            <p:ph type="sldNum" sz="quarter" idx="2"/>
          </p:nvPr>
        </p:nvSpPr>
        <p:spPr>
          <a:xfrm>
            <a:off x="8422818" y="6404292"/>
            <a:ext cx="26398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2" name="Shape 202"/>
          <p:cNvSpPr/>
          <p:nvPr/>
        </p:nvSpPr>
        <p:spPr>
          <a:xfrm>
            <a:off x="464570" y="2492896"/>
            <a:ext cx="8222230" cy="202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gn="just">
              <a:buSzPct val="100000"/>
              <a:buFont typeface="Arial"/>
              <a:buChar char="•"/>
              <a:defRPr sz="1600">
                <a:latin typeface="Segoe UI"/>
                <a:ea typeface="Segoe UI"/>
                <a:cs typeface="Segoe UI"/>
                <a:sym typeface="Segoe UI"/>
              </a:defRPr>
            </a:pPr>
            <a:r>
              <a:t>Study on the Effect of Different Process Parameters on the Quality of Overhang Surface Produced by Direct Metal Laser Sintering Process by Sagar Sarkar, Ankit Porwal, Cheruvu Siva Kumar and Ashish Kumar Nath, Proceedings of National Conference on Advanced Functional Materials Processing Manufacturing (NCAFMPM-2017), Excel India Publishers ,New Delhi, 96-100 (2017).</a:t>
            </a:r>
          </a:p>
          <a:p>
            <a:pPr marL="285750" indent="-285750" algn="just">
              <a:buSzPct val="100000"/>
              <a:buFont typeface="Arial"/>
              <a:buChar char="•"/>
              <a:defRPr sz="1600">
                <a:latin typeface="Segoe UI"/>
                <a:ea typeface="Segoe UI"/>
                <a:cs typeface="Segoe UI"/>
                <a:sym typeface="Segoe UI"/>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nvSpPr>
        <p:spPr>
          <a:xfrm>
            <a:off x="1511659" y="6404292"/>
            <a:ext cx="6120682" cy="269241"/>
          </a:xfrm>
          <a:prstGeom prst="rect">
            <a:avLst/>
          </a:prstGeom>
          <a:ln w="12700">
            <a:miter lim="400000"/>
          </a:ln>
        </p:spPr>
        <p:txBody>
          <a:bodyPr lIns="45719" rIns="45719" anchor="ctr">
            <a:spAutoFit/>
          </a:bodyPr>
          <a:lstStyle/>
          <a:p>
            <a:pPr algn="ctr">
              <a:defRPr sz="1200">
                <a:solidFill>
                  <a:srgbClr val="888888"/>
                </a:solidFill>
              </a:defRPr>
            </a:pPr>
          </a:p>
        </p:txBody>
      </p:sp>
      <p:sp>
        <p:nvSpPr>
          <p:cNvPr id="119" name="Shape 119"/>
          <p:cNvSpPr/>
          <p:nvPr>
            <p:ph type="title"/>
          </p:nvPr>
        </p:nvSpPr>
        <p:spPr>
          <a:xfrm>
            <a:off x="518914" y="1165306"/>
            <a:ext cx="8229601" cy="1143001"/>
          </a:xfrm>
          <a:prstGeom prst="rect">
            <a:avLst/>
          </a:prstGeom>
        </p:spPr>
        <p:txBody>
          <a:bodyPr/>
          <a:lstStyle>
            <a:lvl1pPr>
              <a:defRPr>
                <a:latin typeface="Segoe UI"/>
                <a:ea typeface="Segoe UI"/>
                <a:cs typeface="Segoe UI"/>
                <a:sym typeface="Segoe UI"/>
              </a:defRPr>
            </a:lvl1pPr>
          </a:lstStyle>
          <a:p>
            <a:pPr/>
            <a:r>
              <a:t>Challenges and Impact</a:t>
            </a:r>
          </a:p>
        </p:txBody>
      </p:sp>
      <p:sp>
        <p:nvSpPr>
          <p:cNvPr id="120" name="Shape 120"/>
          <p:cNvSpPr/>
          <p:nvPr>
            <p:ph type="body" sz="half" idx="1"/>
          </p:nvPr>
        </p:nvSpPr>
        <p:spPr>
          <a:xfrm>
            <a:off x="323528" y="1844823"/>
            <a:ext cx="3649961" cy="4439520"/>
          </a:xfrm>
          <a:prstGeom prst="rect">
            <a:avLst/>
          </a:prstGeom>
        </p:spPr>
        <p:txBody>
          <a:bodyPr/>
          <a:lstStyle/>
          <a:p>
            <a:pPr>
              <a:spcBef>
                <a:spcPts val="300"/>
              </a:spcBef>
              <a:defRPr sz="1600">
                <a:latin typeface="Segoe UI"/>
                <a:ea typeface="Segoe UI"/>
                <a:cs typeface="Segoe UI"/>
                <a:sym typeface="Segoe UI"/>
              </a:defRPr>
            </a:pPr>
            <a:r>
              <a:t>Challenges</a:t>
            </a:r>
          </a:p>
          <a:p>
            <a:pPr lvl="1" marL="742950" indent="-285750">
              <a:spcBef>
                <a:spcPts val="300"/>
              </a:spcBef>
              <a:defRPr sz="1600">
                <a:latin typeface="Segoe UI"/>
                <a:ea typeface="Segoe UI"/>
                <a:cs typeface="Segoe UI"/>
                <a:sym typeface="Segoe UI"/>
              </a:defRPr>
            </a:pPr>
            <a:r>
              <a:t>To reduce the dross and wrap.</a:t>
            </a:r>
            <a:endParaRPr sz="2400"/>
          </a:p>
          <a:p>
            <a:pPr lvl="1" marL="742950" indent="-285750">
              <a:spcBef>
                <a:spcPts val="300"/>
              </a:spcBef>
              <a:defRPr sz="1600">
                <a:latin typeface="Segoe UI"/>
                <a:ea typeface="Segoe UI"/>
                <a:cs typeface="Segoe UI"/>
                <a:sym typeface="Segoe UI"/>
              </a:defRPr>
            </a:pPr>
            <a:r>
              <a:t>Accumulation of residual stress.</a:t>
            </a:r>
            <a:endParaRPr sz="2400"/>
          </a:p>
          <a:p>
            <a:pPr>
              <a:spcBef>
                <a:spcPts val="300"/>
              </a:spcBef>
              <a:defRPr sz="1600">
                <a:latin typeface="Segoe UI"/>
                <a:ea typeface="Segoe UI"/>
                <a:cs typeface="Segoe UI"/>
                <a:sym typeface="Segoe UI"/>
              </a:defRPr>
            </a:pPr>
            <a:r>
              <a:t>Impact</a:t>
            </a:r>
          </a:p>
          <a:p>
            <a:pPr lvl="1" marL="742950" indent="-285750">
              <a:spcBef>
                <a:spcPts val="300"/>
              </a:spcBef>
              <a:defRPr sz="1600">
                <a:latin typeface="Segoe UI"/>
                <a:ea typeface="Segoe UI"/>
                <a:cs typeface="Segoe UI"/>
                <a:sym typeface="Segoe UI"/>
              </a:defRPr>
            </a:pPr>
            <a:r>
              <a:t>Distort the dimensional accuracy of part, which may damage recoter.</a:t>
            </a:r>
            <a:endParaRPr sz="2400"/>
          </a:p>
          <a:p>
            <a:pPr lvl="1" marL="742950" indent="-285750">
              <a:spcBef>
                <a:spcPts val="300"/>
              </a:spcBef>
              <a:defRPr sz="1600">
                <a:latin typeface="Segoe UI"/>
                <a:ea typeface="Segoe UI"/>
                <a:cs typeface="Segoe UI"/>
                <a:sym typeface="Segoe UI"/>
              </a:defRPr>
            </a:pPr>
            <a:r>
              <a:t>Forming failure of part surfaces.</a:t>
            </a:r>
          </a:p>
        </p:txBody>
      </p:sp>
      <p:sp>
        <p:nvSpPr>
          <p:cNvPr id="121" name="Shape 121"/>
          <p:cNvSpPr/>
          <p:nvPr/>
        </p:nvSpPr>
        <p:spPr>
          <a:xfrm>
            <a:off x="457200" y="6404292"/>
            <a:ext cx="2133600" cy="269241"/>
          </a:xfrm>
          <a:prstGeom prst="rect">
            <a:avLst/>
          </a:prstGeom>
          <a:ln w="12700">
            <a:miter lim="400000"/>
          </a:ln>
        </p:spPr>
        <p:txBody>
          <a:bodyPr lIns="45719" rIns="45719" anchor="ctr">
            <a:spAutoFit/>
          </a:bodyPr>
          <a:lstStyle/>
          <a:p>
            <a:pPr>
              <a:defRPr sz="1200">
                <a:solidFill>
                  <a:srgbClr val="888888"/>
                </a:solidFill>
              </a:defRPr>
            </a:pPr>
          </a:p>
        </p:txBody>
      </p:sp>
      <p:sp>
        <p:nvSpPr>
          <p:cNvPr id="122" name="Shape 122"/>
          <p:cNvSpPr/>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27" name="Group 127"/>
          <p:cNvGrpSpPr/>
          <p:nvPr/>
        </p:nvGrpSpPr>
        <p:grpSpPr>
          <a:xfrm>
            <a:off x="4951716" y="1947312"/>
            <a:ext cx="3796799" cy="1877732"/>
            <a:chOff x="0" y="0"/>
            <a:chExt cx="3796798" cy="1877730"/>
          </a:xfrm>
        </p:grpSpPr>
        <p:pic>
          <p:nvPicPr>
            <p:cNvPr id="123" name="image5.jpeg"/>
            <p:cNvPicPr>
              <a:picLocks noChangeAspect="1"/>
            </p:cNvPicPr>
            <p:nvPr/>
          </p:nvPicPr>
          <p:blipFill>
            <a:blip r:embed="rId2">
              <a:extLst/>
            </a:blip>
            <a:stretch>
              <a:fillRect/>
            </a:stretch>
          </p:blipFill>
          <p:spPr>
            <a:xfrm>
              <a:off x="0" y="0"/>
              <a:ext cx="2523964" cy="1877731"/>
            </a:xfrm>
            <a:prstGeom prst="rect">
              <a:avLst/>
            </a:prstGeom>
            <a:ln w="12700" cap="flat">
              <a:noFill/>
              <a:miter lim="400000"/>
            </a:ln>
            <a:effectLst/>
          </p:spPr>
        </p:pic>
        <p:sp>
          <p:nvSpPr>
            <p:cNvPr id="124" name="Shape 124"/>
            <p:cNvSpPr/>
            <p:nvPr/>
          </p:nvSpPr>
          <p:spPr>
            <a:xfrm>
              <a:off x="772412" y="360992"/>
              <a:ext cx="576065" cy="472624"/>
            </a:xfrm>
            <a:prstGeom prst="ellipse">
              <a:avLst/>
            </a:prstGeom>
            <a:noFill/>
            <a:ln w="25400" cap="flat">
              <a:solidFill>
                <a:srgbClr val="FF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25" name="Shape 125"/>
            <p:cNvSpPr/>
            <p:nvPr/>
          </p:nvSpPr>
          <p:spPr>
            <a:xfrm>
              <a:off x="2523963" y="689598"/>
              <a:ext cx="127283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Warp</a:t>
              </a:r>
            </a:p>
          </p:txBody>
        </p:sp>
        <p:sp>
          <p:nvSpPr>
            <p:cNvPr id="126" name="Shape 126"/>
            <p:cNvSpPr/>
            <p:nvPr/>
          </p:nvSpPr>
          <p:spPr>
            <a:xfrm>
              <a:off x="1348476" y="597303"/>
              <a:ext cx="1296145" cy="308319"/>
            </a:xfrm>
            <a:prstGeom prst="line">
              <a:avLst/>
            </a:prstGeom>
            <a:noFill/>
            <a:ln w="38100" cap="flat">
              <a:solidFill>
                <a:srgbClr val="FF0000"/>
              </a:solidFill>
              <a:prstDash val="solid"/>
              <a:round/>
              <a:tailEnd type="triangle" w="med" len="med"/>
            </a:ln>
            <a:effectLst/>
          </p:spPr>
          <p:txBody>
            <a:bodyPr wrap="square" lIns="45719" tIns="45719" rIns="45719" bIns="45719" numCol="1" anchor="t">
              <a:noAutofit/>
            </a:bodyPr>
            <a:lstStyle/>
            <a:p>
              <a:pPr/>
            </a:p>
          </p:txBody>
        </p:sp>
      </p:grpSp>
      <p:grpSp>
        <p:nvGrpSpPr>
          <p:cNvPr id="132" name="Group 132"/>
          <p:cNvGrpSpPr/>
          <p:nvPr/>
        </p:nvGrpSpPr>
        <p:grpSpPr>
          <a:xfrm>
            <a:off x="4951715" y="4064582"/>
            <a:ext cx="3735086" cy="1877732"/>
            <a:chOff x="0" y="0"/>
            <a:chExt cx="3735084" cy="1877730"/>
          </a:xfrm>
        </p:grpSpPr>
        <p:pic>
          <p:nvPicPr>
            <p:cNvPr id="128" name="image6.png"/>
            <p:cNvPicPr>
              <a:picLocks noChangeAspect="1"/>
            </p:cNvPicPr>
            <p:nvPr/>
          </p:nvPicPr>
          <p:blipFill>
            <a:blip r:embed="rId3">
              <a:extLst/>
            </a:blip>
            <a:stretch>
              <a:fillRect/>
            </a:stretch>
          </p:blipFill>
          <p:spPr>
            <a:xfrm>
              <a:off x="0" y="0"/>
              <a:ext cx="2523964" cy="1877731"/>
            </a:xfrm>
            <a:prstGeom prst="rect">
              <a:avLst/>
            </a:prstGeom>
            <a:ln w="12700" cap="flat">
              <a:noFill/>
              <a:miter lim="400000"/>
            </a:ln>
            <a:effectLst/>
          </p:spPr>
        </p:pic>
        <p:sp>
          <p:nvSpPr>
            <p:cNvPr id="129" name="Shape 129"/>
            <p:cNvSpPr/>
            <p:nvPr/>
          </p:nvSpPr>
          <p:spPr>
            <a:xfrm>
              <a:off x="1133432" y="789971"/>
              <a:ext cx="936105" cy="720081"/>
            </a:xfrm>
            <a:prstGeom prst="ellipse">
              <a:avLst/>
            </a:prstGeom>
            <a:noFill/>
            <a:ln w="25400" cap="flat">
              <a:solidFill>
                <a:srgbClr val="FF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30" name="Shape 130"/>
            <p:cNvSpPr/>
            <p:nvPr/>
          </p:nvSpPr>
          <p:spPr>
            <a:xfrm>
              <a:off x="2716627" y="1020600"/>
              <a:ext cx="1018458"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Dross</a:t>
              </a:r>
            </a:p>
          </p:txBody>
        </p:sp>
        <p:sp>
          <p:nvSpPr>
            <p:cNvPr id="131" name="Shape 131"/>
            <p:cNvSpPr/>
            <p:nvPr/>
          </p:nvSpPr>
          <p:spPr>
            <a:xfrm>
              <a:off x="2069536" y="1150011"/>
              <a:ext cx="647093" cy="55255"/>
            </a:xfrm>
            <a:prstGeom prst="line">
              <a:avLst/>
            </a:prstGeom>
            <a:noFill/>
            <a:ln w="38100" cap="flat">
              <a:solidFill>
                <a:srgbClr val="FF0000"/>
              </a:solidFill>
              <a:prstDash val="solid"/>
              <a:round/>
              <a:tailEnd type="triangle" w="med" len="med"/>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120">
                                            <p:bg/>
                                          </p:spTgt>
                                        </p:tgtEl>
                                        <p:attrNameLst>
                                          <p:attrName>style.visibility</p:attrName>
                                        </p:attrNameLst>
                                      </p:cBhvr>
                                      <p:to>
                                        <p:strVal val="visible"/>
                                      </p:to>
                                    </p:set>
                                    <p:animEffect filter="dissolve" transition="in">
                                      <p:cBhvr>
                                        <p:cTn id="7" dur="500"/>
                                        <p:tgtEl>
                                          <p:spTgt spid="120">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20">
                                            <p:txEl>
                                              <p:pRg st="0" end="0"/>
                                            </p:txEl>
                                          </p:spTgt>
                                        </p:tgtEl>
                                        <p:attrNameLst>
                                          <p:attrName>style.visibility</p:attrName>
                                        </p:attrNameLst>
                                      </p:cBhvr>
                                      <p:to>
                                        <p:strVal val="visible"/>
                                      </p:to>
                                    </p:set>
                                    <p:animEffect filter="dissolve" transition="in">
                                      <p:cBhvr>
                                        <p:cTn id="10" dur="500"/>
                                        <p:tgtEl>
                                          <p:spTgt spid="120">
                                            <p:txEl>
                                              <p:pRg st="0" end="0"/>
                                            </p:txEl>
                                          </p:spTgt>
                                        </p:tgtEl>
                                      </p:cBhvr>
                                    </p:animEffect>
                                  </p:childTnLst>
                                </p:cTn>
                              </p:par>
                              <p:par>
                                <p:cTn id="11" presetClass="entr" nodeType="withEffect" presetSubtype="0" presetID="9" grpId="1" fill="hold">
                                  <p:stCondLst>
                                    <p:cond delay="0"/>
                                  </p:stCondLst>
                                  <p:iterate type="el" backwards="0">
                                    <p:tmAbs val="0"/>
                                  </p:iterate>
                                  <p:childTnLst>
                                    <p:set>
                                      <p:cBhvr>
                                        <p:cTn id="12" fill="hold"/>
                                        <p:tgtEl>
                                          <p:spTgt spid="120">
                                            <p:txEl>
                                              <p:pRg st="1" end="1"/>
                                            </p:txEl>
                                          </p:spTgt>
                                        </p:tgtEl>
                                        <p:attrNameLst>
                                          <p:attrName>style.visibility</p:attrName>
                                        </p:attrNameLst>
                                      </p:cBhvr>
                                      <p:to>
                                        <p:strVal val="visible"/>
                                      </p:to>
                                    </p:set>
                                    <p:animEffect filter="dissolve" transition="in">
                                      <p:cBhvr>
                                        <p:cTn id="13" dur="500"/>
                                        <p:tgtEl>
                                          <p:spTgt spid="120">
                                            <p:txEl>
                                              <p:pRg st="1" end="1"/>
                                            </p:txEl>
                                          </p:spTgt>
                                        </p:tgtEl>
                                      </p:cBhvr>
                                    </p:animEffect>
                                  </p:childTnLst>
                                </p:cTn>
                              </p:par>
                              <p:par>
                                <p:cTn id="14" presetClass="entr" nodeType="withEffect" presetSubtype="0" presetID="9" grpId="1" fill="hold">
                                  <p:stCondLst>
                                    <p:cond delay="0"/>
                                  </p:stCondLst>
                                  <p:iterate type="el" backwards="0">
                                    <p:tmAbs val="0"/>
                                  </p:iterate>
                                  <p:childTnLst>
                                    <p:set>
                                      <p:cBhvr>
                                        <p:cTn id="15" fill="hold"/>
                                        <p:tgtEl>
                                          <p:spTgt spid="120">
                                            <p:txEl>
                                              <p:pRg st="2" end="2"/>
                                            </p:txEl>
                                          </p:spTgt>
                                        </p:tgtEl>
                                        <p:attrNameLst>
                                          <p:attrName>style.visibility</p:attrName>
                                        </p:attrNameLst>
                                      </p:cBhvr>
                                      <p:to>
                                        <p:strVal val="visible"/>
                                      </p:to>
                                    </p:set>
                                    <p:animEffect filter="dissolve" transition="in">
                                      <p:cBhvr>
                                        <p:cTn id="16" dur="500"/>
                                        <p:tgtEl>
                                          <p:spTgt spid="120">
                                            <p:txEl>
                                              <p:pRg st="2" end="2"/>
                                            </p:txEl>
                                          </p:spTgt>
                                        </p:tgtEl>
                                      </p:cBhvr>
                                    </p:animEffect>
                                  </p:childTnLst>
                                </p:cTn>
                              </p:par>
                            </p:childTnLst>
                          </p:cTn>
                        </p:par>
                        <p:par>
                          <p:cTn id="17" fill="hold">
                            <p:stCondLst>
                              <p:cond delay="500"/>
                            </p:stCondLst>
                            <p:childTnLst>
                              <p:par>
                                <p:cTn id="18" presetClass="entr" nodeType="afterEffect" presetID="9" grpId="1" fill="hold">
                                  <p:stCondLst>
                                    <p:cond delay="0"/>
                                  </p:stCondLst>
                                  <p:iterate type="el" backwards="0">
                                    <p:tmAbs val="0"/>
                                  </p:iterate>
                                  <p:childTnLst>
                                    <p:set>
                                      <p:cBhvr>
                                        <p:cTn id="19" fill="hold"/>
                                        <p:tgtEl>
                                          <p:spTgt spid="120">
                                            <p:txEl>
                                              <p:pRg st="3" end="3"/>
                                            </p:txEl>
                                          </p:spTgt>
                                        </p:tgtEl>
                                        <p:attrNameLst>
                                          <p:attrName>style.visibility</p:attrName>
                                        </p:attrNameLst>
                                      </p:cBhvr>
                                      <p:to>
                                        <p:strVal val="visible"/>
                                      </p:to>
                                    </p:set>
                                    <p:animEffect filter="dissolve" transition="in">
                                      <p:cBhvr>
                                        <p:cTn id="20" dur="500"/>
                                        <p:tgtEl>
                                          <p:spTgt spid="120">
                                            <p:txEl>
                                              <p:pRg st="3" end="3"/>
                                            </p:txEl>
                                          </p:spTgt>
                                        </p:tgtEl>
                                      </p:cBhvr>
                                    </p:animEffect>
                                  </p:childTnLst>
                                </p:cTn>
                              </p:par>
                              <p:par>
                                <p:cTn id="21" presetClass="entr" nodeType="withEffect" presetSubtype="0" presetID="9" grpId="1" fill="hold">
                                  <p:stCondLst>
                                    <p:cond delay="0"/>
                                  </p:stCondLst>
                                  <p:iterate type="el" backwards="0">
                                    <p:tmAbs val="0"/>
                                  </p:iterate>
                                  <p:childTnLst>
                                    <p:set>
                                      <p:cBhvr>
                                        <p:cTn id="22" fill="hold"/>
                                        <p:tgtEl>
                                          <p:spTgt spid="120">
                                            <p:txEl>
                                              <p:pRg st="4" end="4"/>
                                            </p:txEl>
                                          </p:spTgt>
                                        </p:tgtEl>
                                        <p:attrNameLst>
                                          <p:attrName>style.visibility</p:attrName>
                                        </p:attrNameLst>
                                      </p:cBhvr>
                                      <p:to>
                                        <p:strVal val="visible"/>
                                      </p:to>
                                    </p:set>
                                    <p:animEffect filter="dissolve" transition="in">
                                      <p:cBhvr>
                                        <p:cTn id="23" dur="500"/>
                                        <p:tgtEl>
                                          <p:spTgt spid="120">
                                            <p:txEl>
                                              <p:pRg st="4" end="4"/>
                                            </p:txEl>
                                          </p:spTgt>
                                        </p:tgtEl>
                                      </p:cBhvr>
                                    </p:animEffect>
                                  </p:childTnLst>
                                </p:cTn>
                              </p:par>
                              <p:par>
                                <p:cTn id="24" presetClass="entr" nodeType="withEffect" presetSubtype="0" presetID="9" grpId="1" fill="hold">
                                  <p:stCondLst>
                                    <p:cond delay="0"/>
                                  </p:stCondLst>
                                  <p:iterate type="el" backwards="0">
                                    <p:tmAbs val="0"/>
                                  </p:iterate>
                                  <p:childTnLst>
                                    <p:set>
                                      <p:cBhvr>
                                        <p:cTn id="25" fill="hold"/>
                                        <p:tgtEl>
                                          <p:spTgt spid="120">
                                            <p:txEl>
                                              <p:pRg st="5" end="5"/>
                                            </p:txEl>
                                          </p:spTgt>
                                        </p:tgtEl>
                                        <p:attrNameLst>
                                          <p:attrName>style.visibility</p:attrName>
                                        </p:attrNameLst>
                                      </p:cBhvr>
                                      <p:to>
                                        <p:strVal val="visible"/>
                                      </p:to>
                                    </p:set>
                                    <p:animEffect filter="dissolve" transition="in">
                                      <p:cBhvr>
                                        <p:cTn id="26" dur="500"/>
                                        <p:tgtEl>
                                          <p:spTgt spid="120">
                                            <p:txEl>
                                              <p:pRg st="5" end="5"/>
                                            </p:txEl>
                                          </p:spTgt>
                                        </p:tgtEl>
                                      </p:cBhvr>
                                    </p:animEffect>
                                  </p:childTnLst>
                                </p:cTn>
                              </p:par>
                            </p:childTnLst>
                          </p:cTn>
                        </p:par>
                        <p:par>
                          <p:cTn id="27" fill="hold">
                            <p:stCondLst>
                              <p:cond delay="1000"/>
                            </p:stCondLst>
                            <p:childTnLst>
                              <p:par>
                                <p:cTn id="28" presetClass="entr" nodeType="afterEffect" presetID="9" grpId="2" fill="hold">
                                  <p:stCondLst>
                                    <p:cond delay="500"/>
                                  </p:stCondLst>
                                  <p:iterate type="el" backwards="0">
                                    <p:tmAbs val="0"/>
                                  </p:iterate>
                                  <p:childTnLst>
                                    <p:set>
                                      <p:cBhvr>
                                        <p:cTn id="29" fill="hold"/>
                                        <p:tgtEl>
                                          <p:spTgt spid="127"/>
                                        </p:tgtEl>
                                        <p:attrNameLst>
                                          <p:attrName>style.visibility</p:attrName>
                                        </p:attrNameLst>
                                      </p:cBhvr>
                                      <p:to>
                                        <p:strVal val="visible"/>
                                      </p:to>
                                    </p:set>
                                    <p:animEffect filter="dissolve" transition="in">
                                      <p:cBhvr>
                                        <p:cTn id="30" dur="500"/>
                                        <p:tgtEl>
                                          <p:spTgt spid="127"/>
                                        </p:tgtEl>
                                      </p:cBhvr>
                                    </p:animEffect>
                                  </p:childTnLst>
                                </p:cTn>
                              </p:par>
                            </p:childTnLst>
                          </p:cTn>
                        </p:par>
                        <p:par>
                          <p:cTn id="31" fill="hold">
                            <p:stCondLst>
                              <p:cond delay="2000"/>
                            </p:stCondLst>
                            <p:childTnLst>
                              <p:par>
                                <p:cTn id="32" presetClass="entr" nodeType="afterEffect" presetID="9" grpId="3" fill="hold">
                                  <p:stCondLst>
                                    <p:cond delay="500"/>
                                  </p:stCondLst>
                                  <p:iterate type="el" backwards="0">
                                    <p:tmAbs val="0"/>
                                  </p:iterate>
                                  <p:childTnLst>
                                    <p:set>
                                      <p:cBhvr>
                                        <p:cTn id="33" fill="hold"/>
                                        <p:tgtEl>
                                          <p:spTgt spid="132"/>
                                        </p:tgtEl>
                                        <p:attrNameLst>
                                          <p:attrName>style.visibility</p:attrName>
                                        </p:attrNameLst>
                                      </p:cBhvr>
                                      <p:to>
                                        <p:strVal val="visible"/>
                                      </p:to>
                                    </p:set>
                                    <p:animEffect filter="dissolve" transition="in">
                                      <p:cBhvr>
                                        <p:cTn id="34" dur="5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20" grpId="1"/>
      <p:bldP build="whole" bldLvl="1" animBg="1" rev="0" advAuto="0" spid="132" grpId="3"/>
      <p:bldP build="whole" bldLvl="1" animBg="1" rev="0" advAuto="0" spid="127" grpId="2"/>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nvSpPr>
        <p:spPr>
          <a:xfrm>
            <a:off x="1691679" y="6404292"/>
            <a:ext cx="5976666" cy="269241"/>
          </a:xfrm>
          <a:prstGeom prst="rect">
            <a:avLst/>
          </a:prstGeom>
          <a:ln w="12700">
            <a:miter lim="400000"/>
          </a:ln>
        </p:spPr>
        <p:txBody>
          <a:bodyPr lIns="45719" rIns="45719" anchor="ctr">
            <a:spAutoFit/>
          </a:bodyPr>
          <a:lstStyle/>
          <a:p>
            <a:pPr algn="ctr">
              <a:defRPr sz="1200">
                <a:solidFill>
                  <a:srgbClr val="888888"/>
                </a:solidFill>
              </a:defRPr>
            </a:pPr>
          </a:p>
        </p:txBody>
      </p:sp>
      <p:sp>
        <p:nvSpPr>
          <p:cNvPr id="135" name="Shape 135"/>
          <p:cNvSpPr/>
          <p:nvPr/>
        </p:nvSpPr>
        <p:spPr>
          <a:xfrm>
            <a:off x="457200" y="6404292"/>
            <a:ext cx="2133600" cy="269241"/>
          </a:xfrm>
          <a:prstGeom prst="rect">
            <a:avLst/>
          </a:prstGeom>
          <a:ln w="12700">
            <a:miter lim="400000"/>
          </a:ln>
        </p:spPr>
        <p:txBody>
          <a:bodyPr lIns="45719" rIns="45719" anchor="ctr">
            <a:spAutoFit/>
          </a:bodyPr>
          <a:lstStyle/>
          <a:p>
            <a:pPr>
              <a:defRPr sz="1200">
                <a:solidFill>
                  <a:srgbClr val="888888"/>
                </a:solidFill>
              </a:defRPr>
            </a:pPr>
          </a:p>
        </p:txBody>
      </p:sp>
      <p:sp>
        <p:nvSpPr>
          <p:cNvPr id="136" name="Shape 136"/>
          <p:cNvSpPr/>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7" name="image9.jpeg"/>
          <p:cNvPicPr>
            <a:picLocks noChangeAspect="1"/>
          </p:cNvPicPr>
          <p:nvPr/>
        </p:nvPicPr>
        <p:blipFill>
          <a:blip r:embed="rId2">
            <a:extLst/>
          </a:blip>
          <a:stretch>
            <a:fillRect/>
          </a:stretch>
        </p:blipFill>
        <p:spPr>
          <a:xfrm>
            <a:off x="4857103" y="1196751"/>
            <a:ext cx="3840002" cy="2160001"/>
          </a:xfrm>
          <a:prstGeom prst="rect">
            <a:avLst/>
          </a:prstGeom>
          <a:ln w="12700">
            <a:miter lim="400000"/>
          </a:ln>
        </p:spPr>
      </p:pic>
      <p:pic>
        <p:nvPicPr>
          <p:cNvPr id="138" name="image10.jpeg"/>
          <p:cNvPicPr>
            <a:picLocks noChangeAspect="1"/>
          </p:cNvPicPr>
          <p:nvPr/>
        </p:nvPicPr>
        <p:blipFill>
          <a:blip r:embed="rId3">
            <a:extLst/>
          </a:blip>
          <a:stretch>
            <a:fillRect/>
          </a:stretch>
        </p:blipFill>
        <p:spPr>
          <a:xfrm>
            <a:off x="396000" y="1196751"/>
            <a:ext cx="4176001" cy="2160001"/>
          </a:xfrm>
          <a:prstGeom prst="rect">
            <a:avLst/>
          </a:prstGeom>
          <a:ln w="12700">
            <a:miter lim="400000"/>
          </a:ln>
        </p:spPr>
      </p:pic>
      <p:pic>
        <p:nvPicPr>
          <p:cNvPr id="139" name="image11.jpeg"/>
          <p:cNvPicPr>
            <a:picLocks noChangeAspect="1"/>
          </p:cNvPicPr>
          <p:nvPr/>
        </p:nvPicPr>
        <p:blipFill>
          <a:blip r:embed="rId4">
            <a:extLst/>
          </a:blip>
          <a:stretch>
            <a:fillRect/>
          </a:stretch>
        </p:blipFill>
        <p:spPr>
          <a:xfrm>
            <a:off x="2843808" y="3789040"/>
            <a:ext cx="3840001" cy="2160000"/>
          </a:xfrm>
          <a:prstGeom prst="rect">
            <a:avLst/>
          </a:prstGeom>
          <a:ln w="12700">
            <a:miter lim="400000"/>
          </a:ln>
        </p:spPr>
      </p:pic>
      <p:sp>
        <p:nvSpPr>
          <p:cNvPr id="140" name="Shape 140"/>
          <p:cNvSpPr/>
          <p:nvPr/>
        </p:nvSpPr>
        <p:spPr>
          <a:xfrm>
            <a:off x="1691680" y="3356991"/>
            <a:ext cx="1656185"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Design Sample</a:t>
            </a:r>
          </a:p>
        </p:txBody>
      </p:sp>
      <p:sp>
        <p:nvSpPr>
          <p:cNvPr id="141" name="Shape 141"/>
          <p:cNvSpPr/>
          <p:nvPr/>
        </p:nvSpPr>
        <p:spPr>
          <a:xfrm>
            <a:off x="5076056" y="3356991"/>
            <a:ext cx="3600401"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Support recommended by Magics</a:t>
            </a:r>
          </a:p>
        </p:txBody>
      </p:sp>
      <p:sp>
        <p:nvSpPr>
          <p:cNvPr id="142" name="Shape 142"/>
          <p:cNvSpPr/>
          <p:nvPr/>
        </p:nvSpPr>
        <p:spPr>
          <a:xfrm>
            <a:off x="3995935" y="5949279"/>
            <a:ext cx="2808313"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Actual Support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nvSpPr>
        <p:spPr>
          <a:xfrm>
            <a:off x="1907703" y="6404292"/>
            <a:ext cx="5832650" cy="269241"/>
          </a:xfrm>
          <a:prstGeom prst="rect">
            <a:avLst/>
          </a:prstGeom>
          <a:ln w="12700">
            <a:miter lim="400000"/>
          </a:ln>
        </p:spPr>
        <p:txBody>
          <a:bodyPr lIns="45719" rIns="45719" anchor="ctr">
            <a:spAutoFit/>
          </a:bodyPr>
          <a:lstStyle/>
          <a:p>
            <a:pPr algn="ctr">
              <a:defRPr sz="1200">
                <a:solidFill>
                  <a:srgbClr val="888888"/>
                </a:solidFill>
              </a:defRPr>
            </a:pPr>
          </a:p>
        </p:txBody>
      </p:sp>
      <p:sp>
        <p:nvSpPr>
          <p:cNvPr id="145" name="Shape 145"/>
          <p:cNvSpPr/>
          <p:nvPr/>
        </p:nvSpPr>
        <p:spPr>
          <a:xfrm>
            <a:off x="457200" y="6404292"/>
            <a:ext cx="2133600" cy="269241"/>
          </a:xfrm>
          <a:prstGeom prst="rect">
            <a:avLst/>
          </a:prstGeom>
          <a:ln w="12700">
            <a:miter lim="400000"/>
          </a:ln>
        </p:spPr>
        <p:txBody>
          <a:bodyPr lIns="45719" rIns="45719" anchor="ctr">
            <a:spAutoFit/>
          </a:bodyPr>
          <a:lstStyle/>
          <a:p>
            <a:pPr>
              <a:defRPr sz="1200">
                <a:solidFill>
                  <a:srgbClr val="888888"/>
                </a:solidFill>
              </a:defRPr>
            </a:pPr>
          </a:p>
        </p:txBody>
      </p:sp>
      <p:sp>
        <p:nvSpPr>
          <p:cNvPr id="146" name="Shape 146"/>
          <p:cNvSpPr/>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7" name="Shape 147"/>
          <p:cNvSpPr/>
          <p:nvPr/>
        </p:nvSpPr>
        <p:spPr>
          <a:xfrm>
            <a:off x="457200" y="1698314"/>
            <a:ext cx="2667000"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latin typeface="Segoe UI"/>
                <a:ea typeface="Segoe UI"/>
                <a:cs typeface="Segoe UI"/>
                <a:sym typeface="Segoe UI"/>
              </a:defRPr>
            </a:lvl1pPr>
          </a:lstStyle>
          <a:p>
            <a:pPr/>
            <a:r>
              <a:t>XRD Analysis :-</a:t>
            </a:r>
          </a:p>
        </p:txBody>
      </p:sp>
      <p:sp>
        <p:nvSpPr>
          <p:cNvPr id="148" name="Shape 148"/>
          <p:cNvSpPr/>
          <p:nvPr/>
        </p:nvSpPr>
        <p:spPr>
          <a:xfrm>
            <a:off x="356648" y="4027332"/>
            <a:ext cx="3650219"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atin typeface="Segoe UI"/>
                <a:ea typeface="Segoe UI"/>
                <a:cs typeface="Segoe UI"/>
                <a:sym typeface="Segoe UI"/>
              </a:defRPr>
            </a:lvl1pPr>
          </a:lstStyle>
          <a:p>
            <a:pPr/>
            <a:r>
              <a:t>Nanoindentation Analysis :-</a:t>
            </a:r>
          </a:p>
        </p:txBody>
      </p:sp>
      <p:graphicFrame>
        <p:nvGraphicFramePr>
          <p:cNvPr id="149" name="Table 149"/>
          <p:cNvGraphicFramePr/>
          <p:nvPr/>
        </p:nvGraphicFramePr>
        <p:xfrm>
          <a:off x="899591" y="2215690"/>
          <a:ext cx="7134946" cy="74168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147799"/>
                <a:gridCol w="812836"/>
                <a:gridCol w="980317"/>
                <a:gridCol w="980317"/>
                <a:gridCol w="1119291"/>
                <a:gridCol w="841343"/>
                <a:gridCol w="1253041"/>
              </a:tblGrid>
              <a:tr h="370840">
                <a:tc>
                  <a:txBody>
                    <a:bodyPr/>
                    <a:lstStyle/>
                    <a:p>
                      <a:pPr algn="ctr">
                        <a:defRPr b="0" sz="1800">
                          <a:solidFill>
                            <a:srgbClr val="000000"/>
                          </a:solidFill>
                        </a:defRPr>
                      </a:pPr>
                      <a:r>
                        <a:rPr b="1">
                          <a:solidFill>
                            <a:srgbClr val="FFFFFF"/>
                          </a:solidFill>
                        </a:rPr>
                        <a:t>Radiation</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Wavelength</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Current</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Tension</a:t>
                      </a:r>
                    </a:p>
                  </a:txBody>
                  <a:tcPr marL="45720" marR="45720" marT="45720" marB="45720" anchor="t" anchorCtr="0" horzOverflow="overflow"/>
                </a:tc>
                <a:tc>
                  <a:txBody>
                    <a:bodyPr/>
                    <a:lstStyle/>
                    <a:p>
                      <a:pPr algn="ctr">
                        <a:defRPr sz="1800"/>
                      </a:pPr>
                      <a:r>
                        <a:t>Psi (</a:t>
                      </a:r>
                      <a:r>
                        <a:t>Ψ</a:t>
                      </a:r>
                      <a:r>
                        <a:t>)</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Phi (ø)</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Lattice Parameter [hkl]</a:t>
                      </a:r>
                    </a:p>
                  </a:txBody>
                  <a:tcPr marL="45720" marR="45720" marT="45720" marB="45720" anchor="t" anchorCtr="0" horzOverflow="overflow"/>
                </a:tc>
              </a:tr>
              <a:tr h="370840">
                <a:tc>
                  <a:txBody>
                    <a:bodyPr/>
                    <a:lstStyle/>
                    <a:p>
                      <a:pPr algn="ctr">
                        <a:defRPr sz="1800"/>
                      </a:pPr>
                      <a:r>
                        <a:t>Co K</a:t>
                      </a:r>
                      <a:r>
                        <a:t>α</a:t>
                      </a:r>
                    </a:p>
                  </a:txBody>
                  <a:tcPr marL="45720" marR="45720" marT="45720" marB="45720" anchor="t" anchorCtr="0" horzOverflow="overflow"/>
                </a:tc>
                <a:tc>
                  <a:txBody>
                    <a:bodyPr/>
                    <a:lstStyle/>
                    <a:p>
                      <a:pPr algn="ctr">
                        <a:defRPr sz="1800"/>
                      </a:pPr>
                      <a:r>
                        <a:t>1.79Å</a:t>
                      </a:r>
                    </a:p>
                  </a:txBody>
                  <a:tcPr marL="45720" marR="45720" marT="45720" marB="45720" anchor="t" anchorCtr="0" horzOverflow="overflow"/>
                </a:tc>
                <a:tc>
                  <a:txBody>
                    <a:bodyPr/>
                    <a:lstStyle/>
                    <a:p>
                      <a:pPr algn="ctr">
                        <a:defRPr sz="1800"/>
                      </a:pPr>
                      <a:r>
                        <a:t>30 mA</a:t>
                      </a:r>
                    </a:p>
                  </a:txBody>
                  <a:tcPr marL="45720" marR="45720" marT="45720" marB="45720" anchor="t" anchorCtr="0" horzOverflow="overflow"/>
                </a:tc>
                <a:tc>
                  <a:txBody>
                    <a:bodyPr/>
                    <a:lstStyle/>
                    <a:p>
                      <a:pPr algn="ctr">
                        <a:defRPr sz="1800"/>
                      </a:pPr>
                      <a:r>
                        <a:t>40 KV</a:t>
                      </a:r>
                    </a:p>
                  </a:txBody>
                  <a:tcPr marL="45720" marR="45720" marT="45720" marB="45720" anchor="t" anchorCtr="0" horzOverflow="overflow"/>
                </a:tc>
                <a:tc>
                  <a:txBody>
                    <a:bodyPr/>
                    <a:lstStyle/>
                    <a:p>
                      <a:pPr algn="ctr">
                        <a:defRPr sz="1800"/>
                      </a:pPr>
                      <a:r>
                        <a:t>-45 to 45</a:t>
                      </a:r>
                    </a:p>
                  </a:txBody>
                  <a:tcPr marL="45720" marR="45720" marT="45720" marB="45720" anchor="t" anchorCtr="0" horzOverflow="overflow"/>
                </a:tc>
                <a:tc>
                  <a:txBody>
                    <a:bodyPr/>
                    <a:lstStyle/>
                    <a:p>
                      <a:pPr algn="ctr">
                        <a:defRPr sz="1800"/>
                      </a:pPr>
                      <a:r>
                        <a:t>90</a:t>
                      </a:r>
                    </a:p>
                  </a:txBody>
                  <a:tcPr marL="45720" marR="45720" marT="45720" marB="45720" anchor="t" anchorCtr="0" horzOverflow="overflow"/>
                </a:tc>
                <a:tc>
                  <a:txBody>
                    <a:bodyPr/>
                    <a:lstStyle/>
                    <a:p>
                      <a:pPr algn="ctr">
                        <a:defRPr sz="1800"/>
                      </a:pPr>
                      <a:r>
                        <a:t>211</a:t>
                      </a:r>
                    </a:p>
                  </a:txBody>
                  <a:tcPr marL="45720" marR="45720" marT="45720" marB="45720" anchor="t" anchorCtr="0" horzOverflow="overflow"/>
                </a:tc>
              </a:tr>
            </a:tbl>
          </a:graphicData>
        </a:graphic>
      </p:graphicFrame>
      <p:graphicFrame>
        <p:nvGraphicFramePr>
          <p:cNvPr id="150" name="Table 150"/>
          <p:cNvGraphicFramePr/>
          <p:nvPr/>
        </p:nvGraphicFramePr>
        <p:xfrm>
          <a:off x="341729" y="4396664"/>
          <a:ext cx="8568954" cy="1541278"/>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080120"/>
                <a:gridCol w="936104"/>
                <a:gridCol w="1080120"/>
                <a:gridCol w="1008112"/>
                <a:gridCol w="1008112"/>
                <a:gridCol w="1296144"/>
                <a:gridCol w="1152128"/>
                <a:gridCol w="1008112"/>
              </a:tblGrid>
              <a:tr h="1170437">
                <a:tc>
                  <a:txBody>
                    <a:bodyPr/>
                    <a:lstStyle/>
                    <a:p>
                      <a:pPr algn="ctr">
                        <a:defRPr b="0" sz="1800">
                          <a:solidFill>
                            <a:srgbClr val="000000"/>
                          </a:solidFill>
                        </a:defRPr>
                      </a:pPr>
                      <a:r>
                        <a:rPr b="1">
                          <a:solidFill>
                            <a:srgbClr val="FFFFFF"/>
                          </a:solidFill>
                        </a:rPr>
                        <a:t>Indenter</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Acquisition Rate</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Maximum Load</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Loading Time</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Holding Time</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Unloading Time</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Approach Speed</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Retract Speed</a:t>
                      </a:r>
                    </a:p>
                  </a:txBody>
                  <a:tcPr marL="45720" marR="45720" marT="45720" marB="45720" anchor="t" anchorCtr="0" horzOverflow="overflow"/>
                </a:tc>
              </a:tr>
              <a:tr h="370840">
                <a:tc>
                  <a:txBody>
                    <a:bodyPr/>
                    <a:lstStyle/>
                    <a:p>
                      <a:pPr algn="ctr">
                        <a:defRPr sz="1800"/>
                      </a:pPr>
                      <a:r>
                        <a:t>Spherical Diamond</a:t>
                      </a:r>
                    </a:p>
                  </a:txBody>
                  <a:tcPr marL="45720" marR="45720" marT="45720" marB="45720" anchor="t" anchorCtr="0" horzOverflow="overflow"/>
                </a:tc>
                <a:tc>
                  <a:txBody>
                    <a:bodyPr/>
                    <a:lstStyle/>
                    <a:p>
                      <a:pPr algn="ctr">
                        <a:defRPr sz="1800"/>
                      </a:pPr>
                      <a:r>
                        <a:t>10 Hz</a:t>
                      </a:r>
                    </a:p>
                  </a:txBody>
                  <a:tcPr marL="45720" marR="45720" marT="45720" marB="45720" anchor="t" anchorCtr="0" horzOverflow="overflow"/>
                </a:tc>
                <a:tc>
                  <a:txBody>
                    <a:bodyPr/>
                    <a:lstStyle/>
                    <a:p>
                      <a:pPr algn="ctr">
                        <a:defRPr sz="1800"/>
                      </a:pPr>
                      <a:r>
                        <a:t>200 mN</a:t>
                      </a:r>
                    </a:p>
                  </a:txBody>
                  <a:tcPr marL="45720" marR="45720" marT="45720" marB="45720" anchor="t" anchorCtr="0" horzOverflow="overflow"/>
                </a:tc>
                <a:tc>
                  <a:txBody>
                    <a:bodyPr/>
                    <a:lstStyle/>
                    <a:p>
                      <a:pPr algn="ctr">
                        <a:defRPr sz="1800"/>
                      </a:pPr>
                      <a:r>
                        <a:t>30 sec</a:t>
                      </a:r>
                    </a:p>
                  </a:txBody>
                  <a:tcPr marL="45720" marR="45720" marT="45720" marB="45720" anchor="t" anchorCtr="0" horzOverflow="overflow"/>
                </a:tc>
                <a:tc>
                  <a:txBody>
                    <a:bodyPr/>
                    <a:lstStyle/>
                    <a:p>
                      <a:pPr algn="ctr">
                        <a:defRPr sz="1800"/>
                      </a:pPr>
                      <a:r>
                        <a:t>10 sec</a:t>
                      </a:r>
                    </a:p>
                  </a:txBody>
                  <a:tcPr marL="45720" marR="45720" marT="45720" marB="45720" anchor="t" anchorCtr="0" horzOverflow="overflow"/>
                </a:tc>
                <a:tc>
                  <a:txBody>
                    <a:bodyPr/>
                    <a:lstStyle/>
                    <a:p>
                      <a:pPr algn="ctr">
                        <a:defRPr sz="1800"/>
                      </a:pPr>
                      <a:r>
                        <a:t>30 sec</a:t>
                      </a:r>
                    </a:p>
                  </a:txBody>
                  <a:tcPr marL="45720" marR="45720" marT="45720" marB="45720" anchor="t" anchorCtr="0" horzOverflow="overflow"/>
                </a:tc>
                <a:tc>
                  <a:txBody>
                    <a:bodyPr/>
                    <a:lstStyle/>
                    <a:p>
                      <a:pPr algn="ctr">
                        <a:defRPr sz="1800"/>
                      </a:pPr>
                      <a:r>
                        <a:t>2000 mm/min</a:t>
                      </a:r>
                    </a:p>
                  </a:txBody>
                  <a:tcPr marL="45720" marR="45720" marT="45720" marB="45720" anchor="t" anchorCtr="0" horzOverflow="overflow"/>
                </a:tc>
                <a:tc>
                  <a:txBody>
                    <a:bodyPr/>
                    <a:lstStyle/>
                    <a:p>
                      <a:pPr algn="ctr">
                        <a:defRPr sz="1800"/>
                      </a:pPr>
                      <a:r>
                        <a:t>2000 mm/min</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nvSpPr>
        <p:spPr>
          <a:xfrm>
            <a:off x="1907703" y="6404292"/>
            <a:ext cx="5760642" cy="269241"/>
          </a:xfrm>
          <a:prstGeom prst="rect">
            <a:avLst/>
          </a:prstGeom>
          <a:ln w="12700">
            <a:miter lim="400000"/>
          </a:ln>
        </p:spPr>
        <p:txBody>
          <a:bodyPr lIns="45719" rIns="45719" anchor="ctr">
            <a:spAutoFit/>
          </a:bodyPr>
          <a:lstStyle/>
          <a:p>
            <a:pPr algn="ctr">
              <a:defRPr sz="1200">
                <a:solidFill>
                  <a:srgbClr val="888888"/>
                </a:solidFill>
              </a:defRPr>
            </a:pPr>
          </a:p>
        </p:txBody>
      </p:sp>
      <p:sp>
        <p:nvSpPr>
          <p:cNvPr id="153" name="Shape 153"/>
          <p:cNvSpPr/>
          <p:nvPr/>
        </p:nvSpPr>
        <p:spPr>
          <a:xfrm>
            <a:off x="457200" y="6404292"/>
            <a:ext cx="2133600" cy="269241"/>
          </a:xfrm>
          <a:prstGeom prst="rect">
            <a:avLst/>
          </a:prstGeom>
          <a:ln w="12700">
            <a:miter lim="400000"/>
          </a:ln>
        </p:spPr>
        <p:txBody>
          <a:bodyPr lIns="45719" rIns="45719" anchor="ctr">
            <a:spAutoFit/>
          </a:bodyPr>
          <a:lstStyle/>
          <a:p>
            <a:pPr>
              <a:defRPr sz="1200">
                <a:solidFill>
                  <a:srgbClr val="888888"/>
                </a:solidFill>
              </a:defRPr>
            </a:pPr>
          </a:p>
        </p:txBody>
      </p:sp>
      <p:sp>
        <p:nvSpPr>
          <p:cNvPr id="154" name="Shape 154"/>
          <p:cNvSpPr/>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5" name="Shape 155"/>
          <p:cNvSpPr/>
          <p:nvPr/>
        </p:nvSpPr>
        <p:spPr>
          <a:xfrm>
            <a:off x="2699792" y="1340788"/>
            <a:ext cx="4176464"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000">
                <a:latin typeface="Segoe UI"/>
                <a:ea typeface="Segoe UI"/>
                <a:cs typeface="Segoe UI"/>
                <a:sym typeface="Segoe UI"/>
              </a:defRPr>
            </a:lvl1pPr>
          </a:lstStyle>
          <a:p>
            <a:pPr/>
            <a:r>
              <a:t>X-Ray Diffraction Analysis</a:t>
            </a:r>
          </a:p>
        </p:txBody>
      </p:sp>
      <p:sp>
        <p:nvSpPr>
          <p:cNvPr id="156" name="Shape 156"/>
          <p:cNvSpPr/>
          <p:nvPr/>
        </p:nvSpPr>
        <p:spPr>
          <a:xfrm>
            <a:off x="457199" y="1802452"/>
            <a:ext cx="1872210"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a:latin typeface="Segoe UI"/>
                <a:ea typeface="Segoe UI"/>
                <a:cs typeface="Segoe UI"/>
                <a:sym typeface="Segoe UI"/>
              </a:defRPr>
            </a:lvl1pPr>
          </a:lstStyle>
          <a:p>
            <a:pPr/>
            <a:r>
              <a:t>Effect of Height</a:t>
            </a:r>
          </a:p>
        </p:txBody>
      </p:sp>
      <p:graphicFrame>
        <p:nvGraphicFramePr>
          <p:cNvPr id="157" name="Table 157"/>
          <p:cNvGraphicFramePr/>
          <p:nvPr/>
        </p:nvGraphicFramePr>
        <p:xfrm>
          <a:off x="1499828" y="2361580"/>
          <a:ext cx="6144344" cy="112747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536086"/>
                <a:gridCol w="1536086"/>
                <a:gridCol w="1536086"/>
                <a:gridCol w="1536086"/>
              </a:tblGrid>
              <a:tr h="409988">
                <a:tc>
                  <a:txBody>
                    <a:bodyPr/>
                    <a:lstStyle/>
                    <a:p>
                      <a:pPr algn="ctr">
                        <a:defRPr b="0" sz="1800">
                          <a:solidFill>
                            <a:srgbClr val="000000"/>
                          </a:solidFill>
                        </a:defRPr>
                      </a:pPr>
                      <a:r>
                        <a:rPr b="1">
                          <a:solidFill>
                            <a:srgbClr val="FFFFFF"/>
                          </a:solidFill>
                        </a:rPr>
                        <a:t>Height (mm)</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1.6</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3.2</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4.8</a:t>
                      </a:r>
                    </a:p>
                  </a:txBody>
                  <a:tcPr marL="45720" marR="45720" marT="45720" marB="45720" anchor="t" anchorCtr="0" horzOverflow="overflow"/>
                </a:tc>
              </a:tr>
              <a:tr h="717480">
                <a:tc>
                  <a:txBody>
                    <a:bodyPr/>
                    <a:lstStyle/>
                    <a:p>
                      <a:pPr algn="ctr">
                        <a:defRPr sz="1800"/>
                      </a:pPr>
                      <a:r>
                        <a:t>Normal Stress (Mpa)</a:t>
                      </a:r>
                    </a:p>
                  </a:txBody>
                  <a:tcPr marL="45720" marR="45720" marT="45720" marB="45720" anchor="t" anchorCtr="0" horzOverflow="overflow"/>
                </a:tc>
                <a:tc>
                  <a:txBody>
                    <a:bodyPr/>
                    <a:lstStyle/>
                    <a:p>
                      <a:pPr algn="ctr">
                        <a:defRPr sz="1800"/>
                      </a:pPr>
                      <a:r>
                        <a:t>206±76.9</a:t>
                      </a:r>
                    </a:p>
                  </a:txBody>
                  <a:tcPr marL="45720" marR="45720" marT="45720" marB="45720" anchor="t" anchorCtr="0" horzOverflow="overflow"/>
                </a:tc>
                <a:tc>
                  <a:txBody>
                    <a:bodyPr/>
                    <a:lstStyle/>
                    <a:p>
                      <a:pPr algn="ctr">
                        <a:defRPr sz="1800"/>
                      </a:pPr>
                      <a:r>
                        <a:t>230.6±57.3</a:t>
                      </a:r>
                    </a:p>
                  </a:txBody>
                  <a:tcPr marL="45720" marR="45720" marT="45720" marB="45720" anchor="t" anchorCtr="0" horzOverflow="overflow"/>
                </a:tc>
                <a:tc>
                  <a:txBody>
                    <a:bodyPr/>
                    <a:lstStyle/>
                    <a:p>
                      <a:pPr algn="ctr">
                        <a:defRPr sz="1800"/>
                      </a:pPr>
                      <a:r>
                        <a:t>248.9±62</a:t>
                      </a:r>
                    </a:p>
                  </a:txBody>
                  <a:tcPr marL="45720" marR="45720" marT="45720" marB="45720" anchor="t" anchorCtr="0" horzOverflow="overflow"/>
                </a:tc>
              </a:tr>
            </a:tbl>
          </a:graphicData>
        </a:graphic>
      </p:graphicFrame>
      <p:pic>
        <p:nvPicPr>
          <p:cNvPr id="158" name="image81.jpeg"/>
          <p:cNvPicPr>
            <a:picLocks noChangeAspect="1"/>
          </p:cNvPicPr>
          <p:nvPr/>
        </p:nvPicPr>
        <p:blipFill>
          <a:blip r:embed="rId2">
            <a:extLst/>
          </a:blip>
          <a:stretch>
            <a:fillRect/>
          </a:stretch>
        </p:blipFill>
        <p:spPr>
          <a:xfrm>
            <a:off x="2364844" y="3476349"/>
            <a:ext cx="4133289" cy="28800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nvSpPr>
        <p:spPr>
          <a:xfrm>
            <a:off x="1979711" y="6404292"/>
            <a:ext cx="5976666" cy="269241"/>
          </a:xfrm>
          <a:prstGeom prst="rect">
            <a:avLst/>
          </a:prstGeom>
          <a:ln w="12700">
            <a:miter lim="400000"/>
          </a:ln>
        </p:spPr>
        <p:txBody>
          <a:bodyPr lIns="45719" rIns="45719" anchor="ctr">
            <a:spAutoFit/>
          </a:bodyPr>
          <a:lstStyle/>
          <a:p>
            <a:pPr algn="ctr">
              <a:defRPr sz="1200">
                <a:solidFill>
                  <a:srgbClr val="888888"/>
                </a:solidFill>
              </a:defRPr>
            </a:pPr>
          </a:p>
        </p:txBody>
      </p:sp>
      <p:sp>
        <p:nvSpPr>
          <p:cNvPr id="161" name="Shape 161"/>
          <p:cNvSpPr/>
          <p:nvPr/>
        </p:nvSpPr>
        <p:spPr>
          <a:xfrm>
            <a:off x="457200" y="6404292"/>
            <a:ext cx="2133600" cy="269241"/>
          </a:xfrm>
          <a:prstGeom prst="rect">
            <a:avLst/>
          </a:prstGeom>
          <a:ln w="12700">
            <a:miter lim="400000"/>
          </a:ln>
        </p:spPr>
        <p:txBody>
          <a:bodyPr lIns="45719" rIns="45719" anchor="ctr">
            <a:spAutoFit/>
          </a:bodyPr>
          <a:lstStyle/>
          <a:p>
            <a:pPr>
              <a:defRPr sz="1200">
                <a:solidFill>
                  <a:srgbClr val="888888"/>
                </a:solidFill>
              </a:defRPr>
            </a:pPr>
          </a:p>
        </p:txBody>
      </p:sp>
      <p:sp>
        <p:nvSpPr>
          <p:cNvPr id="162" name="Shape 162"/>
          <p:cNvSpPr/>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63" name="Table 163"/>
          <p:cNvGraphicFramePr/>
          <p:nvPr/>
        </p:nvGraphicFramePr>
        <p:xfrm>
          <a:off x="1524000" y="2470510"/>
          <a:ext cx="6096000" cy="983454"/>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524000"/>
                <a:gridCol w="1524000"/>
                <a:gridCol w="1524000"/>
                <a:gridCol w="1524000"/>
              </a:tblGrid>
              <a:tr h="360765">
                <a:tc>
                  <a:txBody>
                    <a:bodyPr/>
                    <a:lstStyle/>
                    <a:p>
                      <a:pPr algn="ctr">
                        <a:defRPr b="0" sz="1800">
                          <a:solidFill>
                            <a:srgbClr val="000000"/>
                          </a:solidFill>
                        </a:defRPr>
                      </a:pPr>
                      <a:r>
                        <a:rPr b="1">
                          <a:solidFill>
                            <a:srgbClr val="FFFFFF"/>
                          </a:solidFill>
                        </a:rPr>
                        <a:t>Angle</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25</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35</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45</a:t>
                      </a:r>
                    </a:p>
                  </a:txBody>
                  <a:tcPr marL="45720" marR="45720" marT="45720" marB="45720" anchor="t" anchorCtr="0" horzOverflow="overflow"/>
                </a:tc>
              </a:tr>
              <a:tr h="622689">
                <a:tc>
                  <a:txBody>
                    <a:bodyPr/>
                    <a:lstStyle/>
                    <a:p>
                      <a:pPr algn="ctr">
                        <a:defRPr sz="1800"/>
                      </a:pPr>
                      <a:r>
                        <a:t>Normal Stress (Mpa)</a:t>
                      </a:r>
                    </a:p>
                  </a:txBody>
                  <a:tcPr marL="45720" marR="45720" marT="45720" marB="45720" anchor="t" anchorCtr="0" horzOverflow="overflow"/>
                </a:tc>
                <a:tc>
                  <a:txBody>
                    <a:bodyPr/>
                    <a:lstStyle/>
                    <a:p>
                      <a:pPr algn="ctr">
                        <a:defRPr sz="1800"/>
                      </a:pPr>
                      <a:r>
                        <a:t>360±13.8</a:t>
                      </a:r>
                    </a:p>
                  </a:txBody>
                  <a:tcPr marL="45720" marR="45720" marT="45720" marB="45720" anchor="t" anchorCtr="0" horzOverflow="overflow"/>
                </a:tc>
                <a:tc>
                  <a:txBody>
                    <a:bodyPr/>
                    <a:lstStyle/>
                    <a:p>
                      <a:pPr algn="ctr">
                        <a:defRPr sz="1800"/>
                      </a:pPr>
                      <a:r>
                        <a:t>265±60</a:t>
                      </a:r>
                    </a:p>
                  </a:txBody>
                  <a:tcPr marL="45720" marR="45720" marT="45720" marB="45720" anchor="t" anchorCtr="0" horzOverflow="overflow"/>
                </a:tc>
                <a:tc>
                  <a:txBody>
                    <a:bodyPr/>
                    <a:lstStyle/>
                    <a:p>
                      <a:pPr algn="ctr">
                        <a:defRPr sz="1800"/>
                      </a:pPr>
                      <a:r>
                        <a:t>248.9±62</a:t>
                      </a:r>
                    </a:p>
                  </a:txBody>
                  <a:tcPr marL="45720" marR="45720" marT="45720" marB="45720" anchor="t" anchorCtr="0" horzOverflow="overflow"/>
                </a:tc>
              </a:tr>
            </a:tbl>
          </a:graphicData>
        </a:graphic>
      </p:graphicFrame>
      <p:pic>
        <p:nvPicPr>
          <p:cNvPr id="164" name="image82.png"/>
          <p:cNvPicPr>
            <a:picLocks noChangeAspect="1"/>
          </p:cNvPicPr>
          <p:nvPr/>
        </p:nvPicPr>
        <p:blipFill>
          <a:blip r:embed="rId2">
            <a:extLst/>
          </a:blip>
          <a:stretch>
            <a:fillRect/>
          </a:stretch>
        </p:blipFill>
        <p:spPr>
          <a:xfrm>
            <a:off x="2612533" y="3476349"/>
            <a:ext cx="4133974" cy="2880001"/>
          </a:xfrm>
          <a:prstGeom prst="rect">
            <a:avLst/>
          </a:prstGeom>
          <a:ln w="12700">
            <a:miter lim="400000"/>
          </a:ln>
        </p:spPr>
      </p:pic>
      <p:sp>
        <p:nvSpPr>
          <p:cNvPr id="165" name="Shape 165"/>
          <p:cNvSpPr/>
          <p:nvPr/>
        </p:nvSpPr>
        <p:spPr>
          <a:xfrm>
            <a:off x="323039" y="1628800"/>
            <a:ext cx="2952414" cy="3327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600">
                <a:latin typeface="Segoe UI"/>
                <a:ea typeface="Segoe UI"/>
                <a:cs typeface="Segoe UI"/>
                <a:sym typeface="Segoe UI"/>
              </a:defRPr>
            </a:lvl1pPr>
          </a:lstStyle>
          <a:p>
            <a:pPr/>
            <a:r>
              <a:t>Effect of Overhang Angle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nvSpPr>
        <p:spPr>
          <a:xfrm>
            <a:off x="1475655" y="6404292"/>
            <a:ext cx="6624737"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Fabrication and Characterization of Different Supportless Overhang Structures Using DMLS</a:t>
            </a:r>
          </a:p>
        </p:txBody>
      </p:sp>
      <p:sp>
        <p:nvSpPr>
          <p:cNvPr id="168" name="Shape 168"/>
          <p:cNvSpPr/>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04 May 2017</a:t>
            </a:r>
          </a:p>
        </p:txBody>
      </p:sp>
      <p:sp>
        <p:nvSpPr>
          <p:cNvPr id="169" name="Shape 169"/>
          <p:cNvSpPr/>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70" name="Table 170"/>
          <p:cNvGraphicFramePr/>
          <p:nvPr/>
        </p:nvGraphicFramePr>
        <p:xfrm>
          <a:off x="1524000" y="2276872"/>
          <a:ext cx="6096000" cy="119947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524000"/>
                <a:gridCol w="1524000"/>
                <a:gridCol w="1524000"/>
                <a:gridCol w="1524000"/>
              </a:tblGrid>
              <a:tr h="440010">
                <a:tc>
                  <a:txBody>
                    <a:bodyPr/>
                    <a:lstStyle/>
                    <a:p>
                      <a:pPr algn="ctr">
                        <a:defRPr b="0" sz="1800">
                          <a:solidFill>
                            <a:srgbClr val="000000"/>
                          </a:solidFill>
                        </a:defRPr>
                      </a:pPr>
                      <a:r>
                        <a:rPr b="1">
                          <a:solidFill>
                            <a:srgbClr val="FFFFFF"/>
                          </a:solidFill>
                        </a:rPr>
                        <a:t>Width (mm)</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2.5</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3.5</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5</a:t>
                      </a:r>
                    </a:p>
                  </a:txBody>
                  <a:tcPr marL="45720" marR="45720" marT="45720" marB="45720" anchor="t" anchorCtr="0" horzOverflow="overflow"/>
                </a:tc>
              </a:tr>
              <a:tr h="759468">
                <a:tc>
                  <a:txBody>
                    <a:bodyPr/>
                    <a:lstStyle/>
                    <a:p>
                      <a:pPr algn="ctr">
                        <a:defRPr sz="1800"/>
                      </a:pPr>
                      <a:r>
                        <a:t>Normal Stress (Mpa)</a:t>
                      </a:r>
                    </a:p>
                  </a:txBody>
                  <a:tcPr marL="45720" marR="45720" marT="45720" marB="45720" anchor="t" anchorCtr="0" horzOverflow="overflow"/>
                </a:tc>
                <a:tc>
                  <a:txBody>
                    <a:bodyPr/>
                    <a:lstStyle/>
                    <a:p>
                      <a:pPr algn="ctr">
                        <a:defRPr sz="1800"/>
                      </a:pPr>
                      <a:r>
                        <a:t>221.3±28.3</a:t>
                      </a:r>
                    </a:p>
                  </a:txBody>
                  <a:tcPr marL="45720" marR="45720" marT="45720" marB="45720" anchor="t" anchorCtr="0" horzOverflow="overflow"/>
                </a:tc>
                <a:tc>
                  <a:txBody>
                    <a:bodyPr/>
                    <a:lstStyle/>
                    <a:p>
                      <a:pPr algn="ctr">
                        <a:defRPr sz="1800"/>
                      </a:pPr>
                      <a:r>
                        <a:t>315±65.4</a:t>
                      </a:r>
                    </a:p>
                  </a:txBody>
                  <a:tcPr marL="45720" marR="45720" marT="45720" marB="45720" anchor="t" anchorCtr="0" horzOverflow="overflow"/>
                </a:tc>
                <a:tc>
                  <a:txBody>
                    <a:bodyPr/>
                    <a:lstStyle/>
                    <a:p>
                      <a:pPr algn="ctr">
                        <a:defRPr sz="1800"/>
                      </a:pPr>
                      <a:r>
                        <a:t>248.9±62</a:t>
                      </a:r>
                    </a:p>
                  </a:txBody>
                  <a:tcPr marL="45720" marR="45720" marT="45720" marB="45720" anchor="t" anchorCtr="0" horzOverflow="overflow"/>
                </a:tc>
              </a:tr>
            </a:tbl>
          </a:graphicData>
        </a:graphic>
      </p:graphicFrame>
      <p:pic>
        <p:nvPicPr>
          <p:cNvPr id="171" name="image83.png"/>
          <p:cNvPicPr>
            <a:picLocks noChangeAspect="1"/>
          </p:cNvPicPr>
          <p:nvPr/>
        </p:nvPicPr>
        <p:blipFill>
          <a:blip r:embed="rId2">
            <a:extLst/>
          </a:blip>
          <a:stretch>
            <a:fillRect/>
          </a:stretch>
        </p:blipFill>
        <p:spPr>
          <a:xfrm>
            <a:off x="2595364" y="3476349"/>
            <a:ext cx="4133973" cy="2880001"/>
          </a:xfrm>
          <a:prstGeom prst="rect">
            <a:avLst/>
          </a:prstGeom>
          <a:ln w="12700">
            <a:miter lim="400000"/>
          </a:ln>
        </p:spPr>
      </p:pic>
      <p:sp>
        <p:nvSpPr>
          <p:cNvPr id="172" name="Shape 172"/>
          <p:cNvSpPr/>
          <p:nvPr/>
        </p:nvSpPr>
        <p:spPr>
          <a:xfrm>
            <a:off x="457199" y="1628800"/>
            <a:ext cx="1804056" cy="3327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600">
                <a:latin typeface="Segoe UI"/>
                <a:ea typeface="Segoe UI"/>
                <a:cs typeface="Segoe UI"/>
                <a:sym typeface="Segoe UI"/>
              </a:defRPr>
            </a:lvl1pPr>
          </a:lstStyle>
          <a:p>
            <a:pPr/>
            <a:r>
              <a:t>Effect of Width</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nvSpPr>
        <p:spPr>
          <a:xfrm>
            <a:off x="1475655" y="6404292"/>
            <a:ext cx="6336705" cy="269241"/>
          </a:xfrm>
          <a:prstGeom prst="rect">
            <a:avLst/>
          </a:prstGeom>
          <a:ln w="12700">
            <a:miter lim="400000"/>
          </a:ln>
        </p:spPr>
        <p:txBody>
          <a:bodyPr lIns="45719" rIns="45719" anchor="ctr">
            <a:spAutoFit/>
          </a:bodyPr>
          <a:lstStyle/>
          <a:p>
            <a:pPr algn="ctr">
              <a:defRPr sz="1200">
                <a:solidFill>
                  <a:srgbClr val="888888"/>
                </a:solidFill>
              </a:defRPr>
            </a:pPr>
          </a:p>
        </p:txBody>
      </p:sp>
      <p:sp>
        <p:nvSpPr>
          <p:cNvPr id="175" name="Shape 175"/>
          <p:cNvSpPr/>
          <p:nvPr/>
        </p:nvSpPr>
        <p:spPr>
          <a:xfrm>
            <a:off x="457200" y="6404292"/>
            <a:ext cx="2133600" cy="269241"/>
          </a:xfrm>
          <a:prstGeom prst="rect">
            <a:avLst/>
          </a:prstGeom>
          <a:ln w="12700">
            <a:miter lim="400000"/>
          </a:ln>
        </p:spPr>
        <p:txBody>
          <a:bodyPr lIns="45719" rIns="45719" anchor="ctr">
            <a:spAutoFit/>
          </a:bodyPr>
          <a:lstStyle/>
          <a:p>
            <a:pPr>
              <a:defRPr sz="1200">
                <a:solidFill>
                  <a:srgbClr val="888888"/>
                </a:solidFill>
              </a:defRPr>
            </a:pPr>
          </a:p>
        </p:txBody>
      </p:sp>
      <p:sp>
        <p:nvSpPr>
          <p:cNvPr id="176" name="Shape 176"/>
          <p:cNvSpPr/>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 name="Shape 177"/>
          <p:cNvSpPr/>
          <p:nvPr/>
        </p:nvSpPr>
        <p:spPr>
          <a:xfrm>
            <a:off x="2869868" y="1268759"/>
            <a:ext cx="4654412"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atin typeface="Segoe UI"/>
                <a:ea typeface="Segoe UI"/>
                <a:cs typeface="Segoe UI"/>
                <a:sym typeface="Segoe UI"/>
              </a:defRPr>
            </a:lvl1pPr>
          </a:lstStyle>
          <a:p>
            <a:pPr/>
            <a:r>
              <a:t>Nano Indentation Analysis</a:t>
            </a:r>
          </a:p>
        </p:txBody>
      </p:sp>
      <p:sp>
        <p:nvSpPr>
          <p:cNvPr id="178" name="Shape 178"/>
          <p:cNvSpPr/>
          <p:nvPr/>
        </p:nvSpPr>
        <p:spPr>
          <a:xfrm>
            <a:off x="100953" y="1730424"/>
            <a:ext cx="2101823"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a:latin typeface="Segoe UI"/>
                <a:ea typeface="Segoe UI"/>
                <a:cs typeface="Segoe UI"/>
                <a:sym typeface="Segoe UI"/>
              </a:defRPr>
            </a:lvl1pPr>
          </a:lstStyle>
          <a:p>
            <a:pPr/>
            <a:r>
              <a:t>Effect of Height</a:t>
            </a:r>
          </a:p>
        </p:txBody>
      </p:sp>
      <p:graphicFrame>
        <p:nvGraphicFramePr>
          <p:cNvPr id="179" name="Table 179"/>
          <p:cNvGraphicFramePr/>
          <p:nvPr/>
        </p:nvGraphicFramePr>
        <p:xfrm>
          <a:off x="899591" y="2099756"/>
          <a:ext cx="6672066" cy="74168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100064"/>
                <a:gridCol w="1524000"/>
                <a:gridCol w="1524000"/>
                <a:gridCol w="1524000"/>
              </a:tblGrid>
              <a:tr h="370840">
                <a:tc>
                  <a:txBody>
                    <a:bodyPr/>
                    <a:lstStyle/>
                    <a:p>
                      <a:pPr algn="ctr">
                        <a:defRPr b="0" sz="1800">
                          <a:solidFill>
                            <a:srgbClr val="000000"/>
                          </a:solidFill>
                        </a:defRPr>
                      </a:pPr>
                      <a:r>
                        <a:rPr b="1">
                          <a:solidFill>
                            <a:srgbClr val="FFFFFF"/>
                          </a:solidFill>
                        </a:rPr>
                        <a:t>Height (mm)</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1.6</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3.2</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4.8</a:t>
                      </a:r>
                    </a:p>
                  </a:txBody>
                  <a:tcPr marL="45720" marR="45720" marT="45720" marB="45720" anchor="t" anchorCtr="0" horzOverflow="overflow"/>
                </a:tc>
              </a:tr>
              <a:tr h="370840">
                <a:tc>
                  <a:txBody>
                    <a:bodyPr/>
                    <a:lstStyle/>
                    <a:p>
                      <a:pPr algn="ctr">
                        <a:defRPr sz="1800"/>
                      </a:pPr>
                      <a:r>
                        <a:t>Indentation (nm)</a:t>
                      </a:r>
                    </a:p>
                  </a:txBody>
                  <a:tcPr marL="45720" marR="45720" marT="45720" marB="45720" anchor="t" anchorCtr="0" horzOverflow="overflow"/>
                </a:tc>
                <a:tc>
                  <a:txBody>
                    <a:bodyPr/>
                    <a:lstStyle/>
                    <a:p>
                      <a:pPr algn="ctr">
                        <a:defRPr sz="1800"/>
                      </a:pPr>
                      <a:r>
                        <a:t>1366.80</a:t>
                      </a:r>
                    </a:p>
                  </a:txBody>
                  <a:tcPr marL="45720" marR="45720" marT="45720" marB="45720" anchor="t" anchorCtr="0" horzOverflow="overflow"/>
                </a:tc>
                <a:tc>
                  <a:txBody>
                    <a:bodyPr/>
                    <a:lstStyle/>
                    <a:p>
                      <a:pPr algn="ctr">
                        <a:defRPr sz="1800"/>
                      </a:pPr>
                      <a:r>
                        <a:t>1376.20</a:t>
                      </a:r>
                    </a:p>
                  </a:txBody>
                  <a:tcPr marL="45720" marR="45720" marT="45720" marB="45720" anchor="t" anchorCtr="0" horzOverflow="overflow"/>
                </a:tc>
                <a:tc>
                  <a:txBody>
                    <a:bodyPr/>
                    <a:lstStyle/>
                    <a:p>
                      <a:pPr algn="ctr">
                        <a:defRPr sz="1800"/>
                      </a:pPr>
                      <a:r>
                        <a:t>1392.35</a:t>
                      </a:r>
                    </a:p>
                  </a:txBody>
                  <a:tcPr marL="45720" marR="45720" marT="45720" marB="45720" anchor="t" anchorCtr="0" horzOverflow="overflow"/>
                </a:tc>
              </a:tr>
            </a:tbl>
          </a:graphicData>
        </a:graphic>
      </p:graphicFrame>
      <p:graphicFrame>
        <p:nvGraphicFramePr>
          <p:cNvPr id="180" name="Table 180"/>
          <p:cNvGraphicFramePr/>
          <p:nvPr/>
        </p:nvGraphicFramePr>
        <p:xfrm>
          <a:off x="827583" y="3645024"/>
          <a:ext cx="6768753" cy="79208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180021"/>
                <a:gridCol w="1529577"/>
                <a:gridCol w="1529577"/>
                <a:gridCol w="1529577"/>
              </a:tblGrid>
              <a:tr h="336236">
                <a:tc>
                  <a:txBody>
                    <a:bodyPr/>
                    <a:lstStyle/>
                    <a:p>
                      <a:pPr algn="ctr">
                        <a:defRPr b="0" sz="1800">
                          <a:solidFill>
                            <a:srgbClr val="000000"/>
                          </a:solidFill>
                        </a:defRPr>
                      </a:pPr>
                      <a:r>
                        <a:rPr b="1">
                          <a:solidFill>
                            <a:srgbClr val="FFFFFF"/>
                          </a:solidFill>
                        </a:rPr>
                        <a:t>Angle</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25</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35</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45</a:t>
                      </a:r>
                    </a:p>
                  </a:txBody>
                  <a:tcPr marL="45720" marR="45720" marT="45720" marB="45720" anchor="t" anchorCtr="0" horzOverflow="overflow"/>
                </a:tc>
              </a:tr>
              <a:tr h="455852">
                <a:tc>
                  <a:txBody>
                    <a:bodyPr/>
                    <a:lstStyle/>
                    <a:p>
                      <a:pPr algn="ctr">
                        <a:defRPr sz="1800"/>
                      </a:pPr>
                      <a:r>
                        <a:t>Indentation (nm)</a:t>
                      </a:r>
                    </a:p>
                  </a:txBody>
                  <a:tcPr marL="45720" marR="45720" marT="45720" marB="45720" anchor="t" anchorCtr="0" horzOverflow="overflow"/>
                </a:tc>
                <a:tc>
                  <a:txBody>
                    <a:bodyPr/>
                    <a:lstStyle/>
                    <a:p>
                      <a:pPr algn="ctr">
                        <a:defRPr sz="1800"/>
                      </a:pPr>
                      <a:r>
                        <a:t>1418.31</a:t>
                      </a:r>
                    </a:p>
                  </a:txBody>
                  <a:tcPr marL="45720" marR="45720" marT="45720" marB="45720" anchor="t" anchorCtr="0" horzOverflow="overflow"/>
                </a:tc>
                <a:tc>
                  <a:txBody>
                    <a:bodyPr/>
                    <a:lstStyle/>
                    <a:p>
                      <a:pPr algn="ctr">
                        <a:defRPr sz="1800"/>
                      </a:pPr>
                      <a:r>
                        <a:t>1414.59</a:t>
                      </a:r>
                    </a:p>
                  </a:txBody>
                  <a:tcPr marL="45720" marR="45720" marT="45720" marB="45720" anchor="t" anchorCtr="0" horzOverflow="overflow"/>
                </a:tc>
                <a:tc>
                  <a:txBody>
                    <a:bodyPr/>
                    <a:lstStyle/>
                    <a:p>
                      <a:pPr algn="ctr">
                        <a:defRPr sz="1800"/>
                      </a:pPr>
                      <a:r>
                        <a:t>1392.35</a:t>
                      </a:r>
                    </a:p>
                  </a:txBody>
                  <a:tcPr marL="45720" marR="45720" marT="45720" marB="45720" anchor="t" anchorCtr="0" horzOverflow="overflow"/>
                </a:tc>
              </a:tr>
            </a:tbl>
          </a:graphicData>
        </a:graphic>
      </p:graphicFrame>
      <p:graphicFrame>
        <p:nvGraphicFramePr>
          <p:cNvPr id="181" name="Table 181"/>
          <p:cNvGraphicFramePr/>
          <p:nvPr/>
        </p:nvGraphicFramePr>
        <p:xfrm>
          <a:off x="899591" y="5270500"/>
          <a:ext cx="6690694" cy="74168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118692"/>
                <a:gridCol w="1524000"/>
                <a:gridCol w="1524000"/>
                <a:gridCol w="1524000"/>
              </a:tblGrid>
              <a:tr h="370840">
                <a:tc>
                  <a:txBody>
                    <a:bodyPr/>
                    <a:lstStyle/>
                    <a:p>
                      <a:pPr algn="ctr">
                        <a:defRPr b="0" sz="1800">
                          <a:solidFill>
                            <a:srgbClr val="000000"/>
                          </a:solidFill>
                        </a:defRPr>
                      </a:pPr>
                      <a:r>
                        <a:rPr b="1">
                          <a:solidFill>
                            <a:srgbClr val="FFFFFF"/>
                          </a:solidFill>
                        </a:rPr>
                        <a:t>Width (mm)</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2.5</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3.5</a:t>
                      </a:r>
                    </a:p>
                  </a:txBody>
                  <a:tcPr marL="45720" marR="45720" marT="45720" marB="45720" anchor="t" anchorCtr="0" horzOverflow="overflow"/>
                </a:tc>
                <a:tc>
                  <a:txBody>
                    <a:bodyPr/>
                    <a:lstStyle/>
                    <a:p>
                      <a:pPr algn="ctr">
                        <a:defRPr b="0" sz="1800">
                          <a:solidFill>
                            <a:srgbClr val="000000"/>
                          </a:solidFill>
                        </a:defRPr>
                      </a:pPr>
                      <a:r>
                        <a:rPr b="1">
                          <a:solidFill>
                            <a:srgbClr val="FFFFFF"/>
                          </a:solidFill>
                        </a:rPr>
                        <a:t>5</a:t>
                      </a:r>
                    </a:p>
                  </a:txBody>
                  <a:tcPr marL="45720" marR="45720" marT="45720" marB="45720" anchor="t" anchorCtr="0" horzOverflow="overflow"/>
                </a:tc>
              </a:tr>
              <a:tr h="370840">
                <a:tc>
                  <a:txBody>
                    <a:bodyPr/>
                    <a:lstStyle/>
                    <a:p>
                      <a:pPr algn="ctr">
                        <a:defRPr sz="1800"/>
                      </a:pPr>
                      <a:r>
                        <a:t>Indentation (nm)</a:t>
                      </a:r>
                    </a:p>
                  </a:txBody>
                  <a:tcPr marL="45720" marR="45720" marT="45720" marB="45720" anchor="t" anchorCtr="0" horzOverflow="overflow"/>
                </a:tc>
                <a:tc>
                  <a:txBody>
                    <a:bodyPr/>
                    <a:lstStyle/>
                    <a:p>
                      <a:pPr algn="ctr">
                        <a:defRPr sz="1800"/>
                      </a:pPr>
                      <a:r>
                        <a:t>1379.07</a:t>
                      </a:r>
                    </a:p>
                  </a:txBody>
                  <a:tcPr marL="45720" marR="45720" marT="45720" marB="45720" anchor="t" anchorCtr="0" horzOverflow="overflow"/>
                </a:tc>
                <a:tc>
                  <a:txBody>
                    <a:bodyPr/>
                    <a:lstStyle/>
                    <a:p>
                      <a:pPr algn="ctr">
                        <a:defRPr sz="1800"/>
                      </a:pPr>
                      <a:r>
                        <a:t>1447.22</a:t>
                      </a:r>
                    </a:p>
                  </a:txBody>
                  <a:tcPr marL="45720" marR="45720" marT="45720" marB="45720" anchor="t" anchorCtr="0" horzOverflow="overflow"/>
                </a:tc>
                <a:tc>
                  <a:txBody>
                    <a:bodyPr/>
                    <a:lstStyle/>
                    <a:p>
                      <a:pPr algn="ctr">
                        <a:defRPr sz="1800"/>
                      </a:pPr>
                      <a:r>
                        <a:t>1392.35</a:t>
                      </a:r>
                    </a:p>
                  </a:txBody>
                  <a:tcPr marL="45720" marR="45720" marT="45720" marB="45720" anchor="t" anchorCtr="0" horzOverflow="overflow"/>
                </a:tc>
              </a:tr>
            </a:tbl>
          </a:graphicData>
        </a:graphic>
      </p:graphicFrame>
      <p:sp>
        <p:nvSpPr>
          <p:cNvPr id="182" name="Shape 182"/>
          <p:cNvSpPr/>
          <p:nvPr/>
        </p:nvSpPr>
        <p:spPr>
          <a:xfrm>
            <a:off x="-53518" y="3068959"/>
            <a:ext cx="330844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a:latin typeface="Segoe UI"/>
                <a:ea typeface="Segoe UI"/>
                <a:cs typeface="Segoe UI"/>
                <a:sym typeface="Segoe UI"/>
              </a:defRPr>
            </a:lvl1pPr>
          </a:lstStyle>
          <a:p>
            <a:pPr/>
            <a:r>
              <a:t>Effect of Overhang Angle</a:t>
            </a:r>
          </a:p>
        </p:txBody>
      </p:sp>
      <p:sp>
        <p:nvSpPr>
          <p:cNvPr id="183" name="Shape 183"/>
          <p:cNvSpPr/>
          <p:nvPr/>
        </p:nvSpPr>
        <p:spPr>
          <a:xfrm>
            <a:off x="160968" y="4833149"/>
            <a:ext cx="201654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a:latin typeface="Segoe UI"/>
                <a:ea typeface="Segoe UI"/>
                <a:cs typeface="Segoe UI"/>
                <a:sym typeface="Segoe UI"/>
              </a:defRPr>
            </a:lvl1pPr>
          </a:lstStyle>
          <a:p>
            <a:pPr/>
            <a:r>
              <a:t>Effect of Width</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nvSpPr>
        <p:spPr>
          <a:xfrm>
            <a:off x="1691679" y="6404292"/>
            <a:ext cx="5976666" cy="269241"/>
          </a:xfrm>
          <a:prstGeom prst="rect">
            <a:avLst/>
          </a:prstGeom>
          <a:ln w="12700">
            <a:miter lim="400000"/>
          </a:ln>
        </p:spPr>
        <p:txBody>
          <a:bodyPr lIns="45719" rIns="45719" anchor="ctr">
            <a:spAutoFit/>
          </a:bodyPr>
          <a:lstStyle/>
          <a:p>
            <a:pPr algn="ctr">
              <a:defRPr sz="1200">
                <a:solidFill>
                  <a:srgbClr val="888888"/>
                </a:solidFill>
              </a:defRPr>
            </a:pPr>
          </a:p>
        </p:txBody>
      </p:sp>
      <p:sp>
        <p:nvSpPr>
          <p:cNvPr id="186" name="Shape 186"/>
          <p:cNvSpPr/>
          <p:nvPr/>
        </p:nvSpPr>
        <p:spPr>
          <a:xfrm>
            <a:off x="457200" y="6404292"/>
            <a:ext cx="2133600" cy="269241"/>
          </a:xfrm>
          <a:prstGeom prst="rect">
            <a:avLst/>
          </a:prstGeom>
          <a:ln w="12700">
            <a:miter lim="400000"/>
          </a:ln>
        </p:spPr>
        <p:txBody>
          <a:bodyPr lIns="45719" rIns="45719" anchor="ctr">
            <a:spAutoFit/>
          </a:bodyPr>
          <a:lstStyle/>
          <a:p>
            <a:pPr>
              <a:defRPr sz="1200">
                <a:solidFill>
                  <a:srgbClr val="888888"/>
                </a:solidFill>
              </a:defRPr>
            </a:pPr>
          </a:p>
        </p:txBody>
      </p:sp>
      <p:sp>
        <p:nvSpPr>
          <p:cNvPr id="187" name="Shape 187"/>
          <p:cNvSpPr/>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8" name="Shape 188"/>
          <p:cNvSpPr/>
          <p:nvPr/>
        </p:nvSpPr>
        <p:spPr>
          <a:xfrm>
            <a:off x="145616" y="1844824"/>
            <a:ext cx="327540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a:latin typeface="Segoe UI"/>
                <a:ea typeface="Segoe UI"/>
                <a:cs typeface="Segoe UI"/>
                <a:sym typeface="Segoe UI"/>
              </a:defRPr>
            </a:lvl1pPr>
          </a:lstStyle>
          <a:p>
            <a:pPr/>
            <a:r>
              <a:t>For Stress Free Sample:-</a:t>
            </a:r>
          </a:p>
        </p:txBody>
      </p:sp>
      <p:pic>
        <p:nvPicPr>
          <p:cNvPr id="189" name="image84.jpeg"/>
          <p:cNvPicPr>
            <a:picLocks noChangeAspect="1"/>
          </p:cNvPicPr>
          <p:nvPr/>
        </p:nvPicPr>
        <p:blipFill>
          <a:blip r:embed="rId2">
            <a:extLst/>
          </a:blip>
          <a:stretch>
            <a:fillRect/>
          </a:stretch>
        </p:blipFill>
        <p:spPr>
          <a:xfrm>
            <a:off x="1691680" y="3284983"/>
            <a:ext cx="5869633" cy="2640385"/>
          </a:xfrm>
          <a:prstGeom prst="rect">
            <a:avLst/>
          </a:prstGeom>
          <a:ln w="12700">
            <a:miter lim="400000"/>
          </a:ln>
        </p:spPr>
      </p:pic>
      <p:sp>
        <p:nvSpPr>
          <p:cNvPr id="190" name="Shape 190"/>
          <p:cNvSpPr/>
          <p:nvPr/>
        </p:nvSpPr>
        <p:spPr>
          <a:xfrm>
            <a:off x="611559" y="2492896"/>
            <a:ext cx="7920882"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Average indentation depth obtain for the stress  free sample is </a:t>
            </a:r>
            <a:r>
              <a:rPr b="1"/>
              <a:t>1074.42nm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