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hape 36"/>
          <p:cNvSpPr/>
          <p:nvPr>
            <p:ph type="sldImg"/>
          </p:nvPr>
        </p:nvSpPr>
        <p:spPr>
          <a:xfrm>
            <a:off x="1143000" y="685800"/>
            <a:ext cx="4572000" cy="3429000"/>
          </a:xfrm>
          <a:prstGeom prst="rect">
            <a:avLst/>
          </a:prstGeom>
        </p:spPr>
        <p:txBody>
          <a:bodyPr/>
          <a:lstStyle/>
          <a:p>
            <a:pPr/>
          </a:p>
        </p:txBody>
      </p:sp>
      <p:sp>
        <p:nvSpPr>
          <p:cNvPr id="37" name="Shape 3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 name="Shape 41"/>
          <p:cNvSpPr/>
          <p:nvPr>
            <p:ph type="sldImg"/>
          </p:nvPr>
        </p:nvSpPr>
        <p:spPr>
          <a:prstGeom prst="rect">
            <a:avLst/>
          </a:prstGeom>
        </p:spPr>
        <p:txBody>
          <a:bodyPr/>
          <a:lstStyle/>
          <a:p>
            <a:pPr/>
          </a:p>
        </p:txBody>
      </p:sp>
      <p:sp>
        <p:nvSpPr>
          <p:cNvPr id="42" name="Shape 42"/>
          <p:cNvSpPr/>
          <p:nvPr>
            <p:ph type="body" sz="quarter" idx="1"/>
          </p:nvPr>
        </p:nvSpPr>
        <p:spPr>
          <a:prstGeom prst="rect">
            <a:avLst/>
          </a:prstGeom>
        </p:spPr>
        <p:txBody>
          <a:bodyPr/>
          <a:lstStyle/>
          <a:p>
            <a:pPr/>
            <a:r>
              <a:t>Hi everyone! In this video I will tell you how I and my teammate Stanislav Semenov solved Kaggle Expedia hotel recommendations competition. Personally, one of my favorites, probably among top5 most interesting competitions I’ve ever participated in. I’ll state the problem now, so if you came here right after data leaks lesson, it should already be familiar to you. Anyway, in that competition we worked with logs of customer behavior. These include what customers searched for, how they interacted with search results (click/book), whether or not the search result was a travel package. And Expedia was interested in predicting which hotel group a user is going to book. Important thing here is prediction target - a hotel group, in other words, characteristic of </a:t>
            </a:r>
            <a:r>
              <a:rPr b="1"/>
              <a:t>actual</a:t>
            </a:r>
            <a:r>
              <a:t> hotel. Remember it.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sldImg"/>
          </p:nvPr>
        </p:nvSpPr>
        <p:spPr>
          <a:prstGeom prst="rect">
            <a:avLst/>
          </a:prstGeom>
        </p:spPr>
        <p:txBody>
          <a:bodyPr/>
          <a:lstStyle/>
          <a:p>
            <a:pPr/>
          </a:p>
        </p:txBody>
      </p:sp>
      <p:sp>
        <p:nvSpPr>
          <p:cNvPr id="160" name="Shape 160"/>
          <p:cNvSpPr/>
          <p:nvPr>
            <p:ph type="body" sz="quarter" idx="1"/>
          </p:nvPr>
        </p:nvSpPr>
        <p:spPr>
          <a:prstGeom prst="rect">
            <a:avLst/>
          </a:prstGeom>
        </p:spPr>
        <p:txBody>
          <a:bodyPr/>
          <a:lstStyle/>
          <a:p>
            <a:pPr/>
            <a:r>
              <a:t>Great, we have coved the part of feature engineering. Note that all the features directly you target variable: we can’t use them as is in training. We should generate them in out-of-fold fashion for train data. So, we had training data for years 2013 and 2014.To generate features for year 2014 we used labeled data from year 2013. And vice versa, used year 2014 to generate features for year 2013. For the test set features, which was from year 2015, we naturally used all training data.</a:t>
            </a:r>
          </a:p>
          <a:p>
            <a:pPr/>
            <a:r>
              <a:t>In the end, we calculated a lot of features and just shoved them into xgboost model. After 16 hours of training on 40 cores, we got our results.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sldImg"/>
          </p:nvPr>
        </p:nvSpPr>
        <p:spPr>
          <a:prstGeom prst="rect">
            <a:avLst/>
          </a:prstGeom>
        </p:spPr>
        <p:txBody>
          <a:bodyPr/>
          <a:lstStyle/>
          <a:p>
            <a:pPr/>
          </a:p>
        </p:txBody>
      </p:sp>
      <p:sp>
        <p:nvSpPr>
          <p:cNvPr id="166" name="Shape 166"/>
          <p:cNvSpPr/>
          <p:nvPr>
            <p:ph type="body" sz="quarter" idx="1"/>
          </p:nvPr>
        </p:nvSpPr>
        <p:spPr>
          <a:prstGeom prst="rect">
            <a:avLst/>
          </a:prstGeom>
        </p:spPr>
        <p:txBody>
          <a:bodyPr/>
          <a:lstStyle/>
          <a:p>
            <a:pPr/>
            <a:r>
              <a:t>We ended up on 3rd position on public LB and 4th on private. We did good, but we still did not fully exploit data leakage. If you check the leaderboard, you’ll notice the difference in scores between 1st place and rest. Idle_speculation, the winner, did extraordinary! Although in general his methods were similar to ours, he was able to extract way more signal. </a:t>
            </a:r>
          </a:p>
          <a:p>
            <a:pPr/>
          </a:p>
          <a:p>
            <a:pPr/>
            <a:r>
              <a:t>Finally, I hope you enjoyed my story. As you can see, sometimes working with data leakage could be very interesting and challenging; you may develop some unusual skills and broaden your horizons. Thank you for your attention!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 name="Shape 46"/>
          <p:cNvSpPr/>
          <p:nvPr>
            <p:ph type="sldImg"/>
          </p:nvPr>
        </p:nvSpPr>
        <p:spPr>
          <a:prstGeom prst="rect">
            <a:avLst/>
          </a:prstGeom>
        </p:spPr>
        <p:txBody>
          <a:bodyPr/>
          <a:lstStyle/>
          <a:p>
            <a:pPr/>
          </a:p>
        </p:txBody>
      </p:sp>
      <p:sp>
        <p:nvSpPr>
          <p:cNvPr id="47" name="Shape 47"/>
          <p:cNvSpPr/>
          <p:nvPr>
            <p:ph type="body" sz="quarter" idx="1"/>
          </p:nvPr>
        </p:nvSpPr>
        <p:spPr>
          <a:prstGeom prst="rect">
            <a:avLst/>
          </a:prstGeom>
        </p:spPr>
        <p:txBody>
          <a:bodyPr/>
          <a:lstStyle/>
          <a:p>
            <a:pPr/>
            <a:r>
              <a:t>As it turned out, this competition had a very nontrivial and extremely hard-to-explore data leak. From the first glance, data leak was pretty straightforward: we had a destination_distance among the features. It’s a distance from users city to an </a:t>
            </a:r>
            <a:r>
              <a:rPr b="1"/>
              <a:t>actual</a:t>
            </a:r>
            <a:r>
              <a:t> hotel he clicked/booked. And as I said earlier, our prediction target is a characteristic of an actual hotel. Furthermore, destination_distance was very precise, so unique user_city and destination_distance pair corresponded to unique hotels. Putting two and two together, we can threat user_city and destination_distance pair as a proxy to our target! When in test set we encountered such pair already present in train set, we could simply take label from there as our prediction. It worked nearly perfect for the pairs present in both train and test. However, nearly half of test set consisted from new pairs, without a match from train set. Thats why we had to go deeper. But how exactly can we improve our solution?</a:t>
            </a:r>
          </a:p>
          <a:p>
            <a:pPr/>
            <a:r>
              <a:t>Well, there are two different ways:</a:t>
            </a:r>
          </a:p>
          <a:p>
            <a:pPr/>
            <a:r>
              <a:t>First one is to create count features on corteges similar to user_city and destination_distance pair. Like how many hotels of each group there are for (user_city, hotel_country, hotel_city) triplet. Then we could train some ML model on such features.</a:t>
            </a:r>
          </a:p>
          <a:p>
            <a:pPr/>
            <a:r>
              <a:t>Another way is to somehow find more matches. For that purpose we tried to find true coordinates of user cities and hotel cities. From that, together with destination_distance feature, it was possible to find good approximation for the coordinates of actual hotels! Lets find out how to do it.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 name="Shape 52"/>
          <p:cNvSpPr/>
          <p:nvPr>
            <p:ph type="sldImg"/>
          </p:nvPr>
        </p:nvSpPr>
        <p:spPr>
          <a:prstGeom prst="rect">
            <a:avLst/>
          </a:prstGeom>
        </p:spPr>
        <p:txBody>
          <a:bodyPr/>
          <a:lstStyle/>
          <a:p>
            <a:pPr/>
          </a:p>
        </p:txBody>
      </p:sp>
      <p:sp>
        <p:nvSpPr>
          <p:cNvPr id="53" name="Shape 53"/>
          <p:cNvSpPr/>
          <p:nvPr>
            <p:ph type="body" sz="quarter" idx="1"/>
          </p:nvPr>
        </p:nvSpPr>
        <p:spPr>
          <a:prstGeom prst="rect">
            <a:avLst/>
          </a:prstGeom>
        </p:spPr>
        <p:txBody>
          <a:bodyPr/>
          <a:lstStyle/>
          <a:p>
            <a:pPr/>
            <a:r>
              <a:t>First of all, we need to understand, how to calculate the distance. Here we work with geographical coordinates so the distances are geodesic. It’s done via Haversine formula. Not a pleasant one!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sldImg"/>
          </p:nvPr>
        </p:nvSpPr>
        <p:spPr>
          <a:prstGeom prst="rect">
            <a:avLst/>
          </a:prstGeom>
        </p:spPr>
        <p:txBody>
          <a:bodyPr/>
          <a:lstStyle/>
          <a:p>
            <a:pPr/>
          </a:p>
        </p:txBody>
      </p:sp>
      <p:sp>
        <p:nvSpPr>
          <p:cNvPr id="58" name="Shape 58"/>
          <p:cNvSpPr/>
          <p:nvPr>
            <p:ph type="body" sz="quarter" idx="1"/>
          </p:nvPr>
        </p:nvSpPr>
        <p:spPr>
          <a:prstGeom prst="rect">
            <a:avLst/>
          </a:prstGeom>
        </p:spPr>
        <p:txBody>
          <a:bodyPr/>
          <a:lstStyle/>
          <a:p>
            <a:pPr/>
            <a:r>
              <a:t>Now, suppose that we know true coordinates of 3 points and distances from 4th point with unknown coordinates to each of them. If we write down a system of 3 three equations, 1 for each distance, we can unambiguously solve it and get true coordinates for 4th point. Now we have 4 points with known coordinates. I think you get the idea.</a:t>
            </a:r>
          </a:p>
          <a:p>
            <a:pPr/>
            <a:r>
              <a:t>So at first, by hook or by crook, we reverse engineered true coordinates of 3 big cities. After that we can iteratively find coordinates of more and more cities. But as you can see from the picture, some cities ended up in oceans. It means that our algorithm is not very precise, rounding error accumulates after every iteration and everything starts to fall apart. We need some different method!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 name="Shape 62"/>
          <p:cNvSpPr/>
          <p:nvPr>
            <p:ph type="sldImg"/>
          </p:nvPr>
        </p:nvSpPr>
        <p:spPr>
          <a:prstGeom prst="rect">
            <a:avLst/>
          </a:prstGeom>
        </p:spPr>
        <p:txBody>
          <a:bodyPr/>
          <a:lstStyle/>
          <a:p>
            <a:pPr/>
          </a:p>
        </p:txBody>
      </p:sp>
      <p:sp>
        <p:nvSpPr>
          <p:cNvPr id="63" name="Shape 63"/>
          <p:cNvSpPr/>
          <p:nvPr>
            <p:ph type="body" sz="quarter" idx="1"/>
          </p:nvPr>
        </p:nvSpPr>
        <p:spPr>
          <a:prstGeom prst="rect">
            <a:avLst/>
          </a:prstGeom>
        </p:spPr>
        <p:txBody>
          <a:bodyPr/>
          <a:lstStyle/>
          <a:p>
            <a:pPr/>
            <a:r>
              <a:t>And indeed, we can do better. Just compare this picture with the previous one. It’s obviously much more accurate. Remember how in iterative method we solved a system of 3 equations to unambiguously find coordinates of 4th unknown point. But why limit ourselves with 3 equations? Lets create a giant system of equations from all known distances, with true coordinates being the unknown variables. We end up with literally hundreds of thousands of equations and tens of thousands of unknown variables. Good thing it’s very sparse: we can apply special methods from scipy to efficiently solve such a system.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 name="Shape 67"/>
          <p:cNvSpPr/>
          <p:nvPr>
            <p:ph type="sldImg"/>
          </p:nvPr>
        </p:nvSpPr>
        <p:spPr>
          <a:prstGeom prst="rect">
            <a:avLst/>
          </a:prstGeom>
        </p:spPr>
        <p:txBody>
          <a:bodyPr/>
          <a:lstStyle/>
          <a:p>
            <a:pPr/>
          </a:p>
        </p:txBody>
      </p:sp>
      <p:sp>
        <p:nvSpPr>
          <p:cNvPr id="68" name="Shape 68"/>
          <p:cNvSpPr/>
          <p:nvPr>
            <p:ph type="body" sz="quarter" idx="1"/>
          </p:nvPr>
        </p:nvSpPr>
        <p:spPr>
          <a:prstGeom prst="rect">
            <a:avLst/>
          </a:prstGeom>
        </p:spPr>
        <p:txBody>
          <a:bodyPr/>
          <a:lstStyle/>
          <a:p>
            <a:pPr/>
            <a:r>
              <a:t>In the end, after solving that system of equations we end up with a very precise coordinates for both hotel cities and user cities.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 name="Shape 73"/>
          <p:cNvSpPr/>
          <p:nvPr>
            <p:ph type="sldImg"/>
          </p:nvPr>
        </p:nvSpPr>
        <p:spPr>
          <a:prstGeom prst="rect">
            <a:avLst/>
          </a:prstGeom>
        </p:spPr>
        <p:txBody>
          <a:bodyPr/>
          <a:lstStyle/>
          <a:p>
            <a:pPr/>
          </a:p>
        </p:txBody>
      </p:sp>
      <p:sp>
        <p:nvSpPr>
          <p:cNvPr id="74" name="Shape 74"/>
          <p:cNvSpPr/>
          <p:nvPr>
            <p:ph type="body" sz="quarter" idx="1"/>
          </p:nvPr>
        </p:nvSpPr>
        <p:spPr>
          <a:prstGeom prst="rect">
            <a:avLst/>
          </a:prstGeom>
        </p:spPr>
        <p:txBody>
          <a:bodyPr/>
          <a:lstStyle/>
          <a:p>
            <a:pPr/>
            <a:r>
              <a:t>But as you remember, we are predicting a type of a hotel. Using city coordinates and destination_distance it’s possible to find an approximation of true coordinates of an actual hotel. </a:t>
            </a:r>
          </a:p>
          <a:p>
            <a:pPr/>
            <a:r>
              <a:t>When we fix user city and draw a circumference around it with the radius of destination_distance, it’s obvious that true hotel location must be somewhere on that circumference.</a:t>
            </a:r>
          </a:p>
          <a:p>
            <a:pPr/>
            <a:r>
              <a:t>Now lets fix some </a:t>
            </a:r>
            <a:r>
              <a:rPr b="1"/>
              <a:t>hotel</a:t>
            </a:r>
            <a:r>
              <a:t> city and draw such circumferences from </a:t>
            </a:r>
            <a:r>
              <a:rPr b="1"/>
              <a:t>all user</a:t>
            </a:r>
            <a:r>
              <a:t> cities to that fixed hotel city for </a:t>
            </a:r>
            <a:r>
              <a:rPr b="1"/>
              <a:t>every</a:t>
            </a:r>
            <a:r>
              <a:t> given destination_distance. After doing so we end up with pictures like the ones on the slide. A city contains a limited number of hotels, so the intuition here is that hotels actually </a:t>
            </a:r>
            <a:r>
              <a:rPr b="1"/>
              <a:t>are</a:t>
            </a:r>
            <a:r>
              <a:t> on the intersection points. And the more circumferences intersect in such point, the higher the probability of a hotel being in that point.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 name="Shape 78"/>
          <p:cNvSpPr/>
          <p:nvPr>
            <p:ph type="sldImg"/>
          </p:nvPr>
        </p:nvSpPr>
        <p:spPr>
          <a:prstGeom prst="rect">
            <a:avLst/>
          </a:prstGeom>
        </p:spPr>
        <p:txBody>
          <a:bodyPr/>
          <a:lstStyle/>
          <a:p>
            <a:pPr/>
          </a:p>
        </p:txBody>
      </p:sp>
      <p:sp>
        <p:nvSpPr>
          <p:cNvPr id="79" name="Shape 79"/>
          <p:cNvSpPr/>
          <p:nvPr>
            <p:ph type="body" sz="quarter" idx="1"/>
          </p:nvPr>
        </p:nvSpPr>
        <p:spPr>
          <a:prstGeom prst="rect">
            <a:avLst/>
          </a:prstGeom>
        </p:spPr>
        <p:txBody>
          <a:bodyPr/>
          <a:lstStyle/>
          <a:p>
            <a:pPr/>
            <a:r>
              <a:t>As you can see, the pictures are beautiful, but pretty messy, it’s impossible operate in terms of singular points. However, there are explicit clusters of points and this information can be of use. We can do some kind of integration. For every city lets create a grid around it’s center, something like 10km x 10km with step size of 100m.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sldImg"/>
          </p:nvPr>
        </p:nvSpPr>
        <p:spPr>
          <a:prstGeom prst="rect">
            <a:avLst/>
          </a:prstGeom>
        </p:spPr>
        <p:txBody>
          <a:bodyPr/>
          <a:lstStyle/>
          <a:p>
            <a:pPr/>
          </a:p>
        </p:txBody>
      </p:sp>
      <p:sp>
        <p:nvSpPr>
          <p:cNvPr id="155" name="Shape 155"/>
          <p:cNvSpPr/>
          <p:nvPr>
            <p:ph type="body" sz="quarter" idx="1"/>
          </p:nvPr>
        </p:nvSpPr>
        <p:spPr>
          <a:prstGeom prst="rect">
            <a:avLst/>
          </a:prstGeom>
        </p:spPr>
        <p:txBody>
          <a:bodyPr/>
          <a:lstStyle/>
          <a:p>
            <a:pPr/>
            <a:r>
              <a:t>Now, using training data,  for every cell in a grid we can count how many hotels of each type are present there: if a circumference goes through a cell, we give +1 to the hotel type corresponding to that circumference.</a:t>
            </a:r>
          </a:p>
          <a:p>
            <a:pPr/>
            <a:r>
              <a:t>During inference, we also draw a circumference based on destination_distance feature. We see though what grid cells in went through and use information from those cells to create features. Like a sum of all counters, average of all counters, maximum of all counters and so on.</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Объект с подписью">
    <p:spTree>
      <p:nvGrpSpPr>
        <p:cNvPr id="1" name=""/>
        <p:cNvGrpSpPr/>
        <p:nvPr/>
      </p:nvGrpSpPr>
      <p:grpSpPr>
        <a:xfrm>
          <a:off x="0" y="0"/>
          <a:ext cx="0" cy="0"/>
          <a:chOff x="0" y="0"/>
          <a:chExt cx="0" cy="0"/>
        </a:xfrm>
      </p:grpSpPr>
      <p:sp>
        <p:nvSpPr>
          <p:cNvPr id="11" name="Текст заголовка"/>
          <p:cNvSpPr txBox="1"/>
          <p:nvPr>
            <p:ph type="title"/>
          </p:nvPr>
        </p:nvSpPr>
        <p:spPr>
          <a:prstGeom prst="rect">
            <a:avLst/>
          </a:prstGeom>
        </p:spPr>
        <p:txBody>
          <a:bodyPr/>
          <a:lstStyle/>
          <a:p>
            <a:pPr/>
            <a:r>
              <a:t>Текст заголовка</a:t>
            </a:r>
          </a:p>
        </p:txBody>
      </p:sp>
      <p:sp>
        <p:nvSpPr>
          <p:cNvPr id="12" name="Уровень текста 1…"/>
          <p:cNvSpPr txBox="1"/>
          <p:nvPr>
            <p:ph type="body" idx="1"/>
          </p:nvPr>
        </p:nvSpPr>
        <p:spPr>
          <a:prstGeom prst="rect">
            <a:avLst/>
          </a:prstGeom>
        </p:spPr>
        <p:txBody>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3" name="Shape 74"/>
          <p:cNvSpPr/>
          <p:nvPr>
            <p:ph type="body" sz="half" idx="13"/>
          </p:nvPr>
        </p:nvSpPr>
        <p:spPr>
          <a:xfrm>
            <a:off x="457198" y="1435100"/>
            <a:ext cx="3008317" cy="4691063"/>
          </a:xfrm>
          <a:prstGeom prst="rect">
            <a:avLst/>
          </a:prstGeom>
        </p:spPr>
        <p:txBody>
          <a:bodyPr/>
          <a:lstStyle/>
          <a:p>
            <a:pPr/>
          </a:p>
        </p:txBody>
      </p:sp>
      <p:sp>
        <p:nvSpPr>
          <p:cNvPr id="14"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Титульный слайд">
    <p:spTree>
      <p:nvGrpSpPr>
        <p:cNvPr id="1" name=""/>
        <p:cNvGrpSpPr/>
        <p:nvPr/>
      </p:nvGrpSpPr>
      <p:grpSpPr>
        <a:xfrm>
          <a:off x="0" y="0"/>
          <a:ext cx="0" cy="0"/>
          <a:chOff x="0" y="0"/>
          <a:chExt cx="0" cy="0"/>
        </a:xfrm>
      </p:grpSpPr>
      <p:sp>
        <p:nvSpPr>
          <p:cNvPr id="21" name="Текст заголовка"/>
          <p:cNvSpPr txBox="1"/>
          <p:nvPr>
            <p:ph type="title"/>
          </p:nvPr>
        </p:nvSpPr>
        <p:spPr>
          <a:xfrm>
            <a:off x="685800" y="2130425"/>
            <a:ext cx="7772400" cy="1470025"/>
          </a:xfrm>
          <a:prstGeom prst="rect">
            <a:avLst/>
          </a:prstGeom>
        </p:spPr>
        <p:txBody>
          <a:bodyPr anchor="ctr"/>
          <a:lstStyle>
            <a:lvl1pPr algn="ctr">
              <a:defRPr sz="4400">
                <a:latin typeface="Myriad Pro"/>
                <a:ea typeface="Myriad Pro"/>
                <a:cs typeface="Myriad Pro"/>
                <a:sym typeface="Myriad Pro"/>
              </a:defRPr>
            </a:lvl1pPr>
          </a:lstStyle>
          <a:p>
            <a:pPr/>
            <a:r>
              <a:t>Текст заголовка</a:t>
            </a:r>
          </a:p>
        </p:txBody>
      </p:sp>
      <p:sp>
        <p:nvSpPr>
          <p:cNvPr id="22" name="Уровень текста 1…"/>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3"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Пустой">
    <p:spTree>
      <p:nvGrpSpPr>
        <p:cNvPr id="1" name=""/>
        <p:cNvGrpSpPr/>
        <p:nvPr/>
      </p:nvGrpSpPr>
      <p:grpSpPr>
        <a:xfrm>
          <a:off x="0" y="0"/>
          <a:ext cx="0" cy="0"/>
          <a:chOff x="0" y="0"/>
          <a:chExt cx="0" cy="0"/>
        </a:xfrm>
      </p:grpSpPr>
      <p:sp>
        <p:nvSpPr>
          <p:cNvPr id="30" name="Номер слайда"/>
          <p:cNvSpPr txBox="1"/>
          <p:nvPr>
            <p:ph type="sldNum" sz="quarter" idx="2"/>
          </p:nvPr>
        </p:nvSpPr>
        <p:spPr>
          <a:xfrm>
            <a:off x="8413150" y="6404294"/>
            <a:ext cx="273652"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Текст заголовка"/>
          <p:cNvSpPr txBox="1"/>
          <p:nvPr>
            <p:ph type="title"/>
          </p:nvPr>
        </p:nvSpPr>
        <p:spPr>
          <a:xfrm>
            <a:off x="457200" y="273050"/>
            <a:ext cx="3008316" cy="116205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normAutofit fontScale="100000" lnSpcReduction="0"/>
          </a:bodyPr>
          <a:lstStyle/>
          <a:p>
            <a:pPr/>
            <a:r>
              <a:t>Текст заголовка</a:t>
            </a:r>
          </a:p>
        </p:txBody>
      </p:sp>
      <p:sp>
        <p:nvSpPr>
          <p:cNvPr id="3" name="Уровень текста 1…"/>
          <p:cNvSpPr txBox="1"/>
          <p:nvPr>
            <p:ph type="body" idx="1"/>
          </p:nvPr>
        </p:nvSpPr>
        <p:spPr>
          <a:xfrm>
            <a:off x="3575050" y="273050"/>
            <a:ext cx="5111750" cy="585311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p:nvPr>
            <p:ph type="sldNum" sz="quarter" idx="2"/>
          </p:nvPr>
        </p:nvSpPr>
        <p:spPr>
          <a:xfrm>
            <a:off x="8413151" y="6404294"/>
            <a:ext cx="273652" cy="269237"/>
          </a:xfrm>
          <a:prstGeom prst="rect">
            <a:avLst/>
          </a:prstGeom>
          <a:ln w="12700">
            <a:miter lim="400000"/>
          </a:ln>
        </p:spPr>
        <p:txBody>
          <a:bodyPr wrap="none" lIns="45718" tIns="45718" rIns="45718" bIns="45718" anchor="ctr">
            <a:spAutoFit/>
          </a:bodyPr>
          <a:lstStyle>
            <a:lvl1pPr algn="r">
              <a:defRPr sz="1200">
                <a:solidFill>
                  <a:srgbClr val="888888"/>
                </a:solidFill>
                <a:latin typeface="Myriad Pro"/>
                <a:ea typeface="Myriad Pro"/>
                <a:cs typeface="Myriad Pro"/>
                <a:sym typeface="Myriad Pro"/>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000" u="none">
          <a:ln>
            <a:noFill/>
          </a:ln>
          <a:solidFill>
            <a:srgbClr val="953735"/>
          </a:solidFill>
          <a:uFillTx/>
          <a:latin typeface="Myriad Pro Bold"/>
          <a:ea typeface="Myriad Pro Bold"/>
          <a:cs typeface="Myriad Pro Bold"/>
          <a:sym typeface="Myriad Pro Bold"/>
        </a:defRPr>
      </a:lvl1pPr>
      <a:lvl2pPr marL="0" marR="0" indent="0" algn="l" defTabSz="914400" rtl="0" latinLnBrk="0">
        <a:lnSpc>
          <a:spcPct val="100000"/>
        </a:lnSpc>
        <a:spcBef>
          <a:spcPts val="0"/>
        </a:spcBef>
        <a:spcAft>
          <a:spcPts val="0"/>
        </a:spcAft>
        <a:buClrTx/>
        <a:buSzTx/>
        <a:buFontTx/>
        <a:buNone/>
        <a:tabLst/>
        <a:defRPr b="0" baseline="0" cap="none" i="0" spc="0" strike="noStrike" sz="2000" u="none">
          <a:ln>
            <a:noFill/>
          </a:ln>
          <a:solidFill>
            <a:srgbClr val="953735"/>
          </a:solidFill>
          <a:uFillTx/>
          <a:latin typeface="Myriad Pro Bold"/>
          <a:ea typeface="Myriad Pro Bold"/>
          <a:cs typeface="Myriad Pro Bold"/>
          <a:sym typeface="Myriad Pro Bold"/>
        </a:defRPr>
      </a:lvl2pPr>
      <a:lvl3pPr marL="0" marR="0" indent="0" algn="l" defTabSz="914400" rtl="0" latinLnBrk="0">
        <a:lnSpc>
          <a:spcPct val="100000"/>
        </a:lnSpc>
        <a:spcBef>
          <a:spcPts val="0"/>
        </a:spcBef>
        <a:spcAft>
          <a:spcPts val="0"/>
        </a:spcAft>
        <a:buClrTx/>
        <a:buSzTx/>
        <a:buFontTx/>
        <a:buNone/>
        <a:tabLst/>
        <a:defRPr b="0" baseline="0" cap="none" i="0" spc="0" strike="noStrike" sz="2000" u="none">
          <a:ln>
            <a:noFill/>
          </a:ln>
          <a:solidFill>
            <a:srgbClr val="953735"/>
          </a:solidFill>
          <a:uFillTx/>
          <a:latin typeface="Myriad Pro Bold"/>
          <a:ea typeface="Myriad Pro Bold"/>
          <a:cs typeface="Myriad Pro Bold"/>
          <a:sym typeface="Myriad Pro Bold"/>
        </a:defRPr>
      </a:lvl3pPr>
      <a:lvl4pPr marL="0" marR="0" indent="0" algn="l" defTabSz="914400" rtl="0" latinLnBrk="0">
        <a:lnSpc>
          <a:spcPct val="100000"/>
        </a:lnSpc>
        <a:spcBef>
          <a:spcPts val="0"/>
        </a:spcBef>
        <a:spcAft>
          <a:spcPts val="0"/>
        </a:spcAft>
        <a:buClrTx/>
        <a:buSzTx/>
        <a:buFontTx/>
        <a:buNone/>
        <a:tabLst/>
        <a:defRPr b="0" baseline="0" cap="none" i="0" spc="0" strike="noStrike" sz="2000" u="none">
          <a:ln>
            <a:noFill/>
          </a:ln>
          <a:solidFill>
            <a:srgbClr val="953735"/>
          </a:solidFill>
          <a:uFillTx/>
          <a:latin typeface="Myriad Pro Bold"/>
          <a:ea typeface="Myriad Pro Bold"/>
          <a:cs typeface="Myriad Pro Bold"/>
          <a:sym typeface="Myriad Pro Bold"/>
        </a:defRPr>
      </a:lvl4pPr>
      <a:lvl5pPr marL="0" marR="0" indent="0" algn="l" defTabSz="914400" rtl="0" latinLnBrk="0">
        <a:lnSpc>
          <a:spcPct val="100000"/>
        </a:lnSpc>
        <a:spcBef>
          <a:spcPts val="0"/>
        </a:spcBef>
        <a:spcAft>
          <a:spcPts val="0"/>
        </a:spcAft>
        <a:buClrTx/>
        <a:buSzTx/>
        <a:buFontTx/>
        <a:buNone/>
        <a:tabLst/>
        <a:defRPr b="0" baseline="0" cap="none" i="0" spc="0" strike="noStrike" sz="2000" u="none">
          <a:ln>
            <a:noFill/>
          </a:ln>
          <a:solidFill>
            <a:srgbClr val="953735"/>
          </a:solidFill>
          <a:uFillTx/>
          <a:latin typeface="Myriad Pro Bold"/>
          <a:ea typeface="Myriad Pro Bold"/>
          <a:cs typeface="Myriad Pro Bold"/>
          <a:sym typeface="Myriad Pro Bold"/>
        </a:defRPr>
      </a:lvl5pPr>
      <a:lvl6pPr marL="0" marR="0" indent="0" algn="l" defTabSz="914400" rtl="0" latinLnBrk="0">
        <a:lnSpc>
          <a:spcPct val="100000"/>
        </a:lnSpc>
        <a:spcBef>
          <a:spcPts val="0"/>
        </a:spcBef>
        <a:spcAft>
          <a:spcPts val="0"/>
        </a:spcAft>
        <a:buClrTx/>
        <a:buSzTx/>
        <a:buFontTx/>
        <a:buNone/>
        <a:tabLst/>
        <a:defRPr b="0" baseline="0" cap="none" i="0" spc="0" strike="noStrike" sz="2000" u="none">
          <a:ln>
            <a:noFill/>
          </a:ln>
          <a:solidFill>
            <a:srgbClr val="953735"/>
          </a:solidFill>
          <a:uFillTx/>
          <a:latin typeface="Myriad Pro Bold"/>
          <a:ea typeface="Myriad Pro Bold"/>
          <a:cs typeface="Myriad Pro Bold"/>
          <a:sym typeface="Myriad Pro Bold"/>
        </a:defRPr>
      </a:lvl6pPr>
      <a:lvl7pPr marL="0" marR="0" indent="0" algn="l" defTabSz="914400" rtl="0" latinLnBrk="0">
        <a:lnSpc>
          <a:spcPct val="100000"/>
        </a:lnSpc>
        <a:spcBef>
          <a:spcPts val="0"/>
        </a:spcBef>
        <a:spcAft>
          <a:spcPts val="0"/>
        </a:spcAft>
        <a:buClrTx/>
        <a:buSzTx/>
        <a:buFontTx/>
        <a:buNone/>
        <a:tabLst/>
        <a:defRPr b="0" baseline="0" cap="none" i="0" spc="0" strike="noStrike" sz="2000" u="none">
          <a:ln>
            <a:noFill/>
          </a:ln>
          <a:solidFill>
            <a:srgbClr val="953735"/>
          </a:solidFill>
          <a:uFillTx/>
          <a:latin typeface="Myriad Pro Bold"/>
          <a:ea typeface="Myriad Pro Bold"/>
          <a:cs typeface="Myriad Pro Bold"/>
          <a:sym typeface="Myriad Pro Bold"/>
        </a:defRPr>
      </a:lvl7pPr>
      <a:lvl8pPr marL="0" marR="0" indent="0" algn="l" defTabSz="914400" rtl="0" latinLnBrk="0">
        <a:lnSpc>
          <a:spcPct val="100000"/>
        </a:lnSpc>
        <a:spcBef>
          <a:spcPts val="0"/>
        </a:spcBef>
        <a:spcAft>
          <a:spcPts val="0"/>
        </a:spcAft>
        <a:buClrTx/>
        <a:buSzTx/>
        <a:buFontTx/>
        <a:buNone/>
        <a:tabLst/>
        <a:defRPr b="0" baseline="0" cap="none" i="0" spc="0" strike="noStrike" sz="2000" u="none">
          <a:ln>
            <a:noFill/>
          </a:ln>
          <a:solidFill>
            <a:srgbClr val="953735"/>
          </a:solidFill>
          <a:uFillTx/>
          <a:latin typeface="Myriad Pro Bold"/>
          <a:ea typeface="Myriad Pro Bold"/>
          <a:cs typeface="Myriad Pro Bold"/>
          <a:sym typeface="Myriad Pro Bold"/>
        </a:defRPr>
      </a:lvl8pPr>
      <a:lvl9pPr marL="0" marR="0" indent="0" algn="l" defTabSz="914400" rtl="0" latinLnBrk="0">
        <a:lnSpc>
          <a:spcPct val="100000"/>
        </a:lnSpc>
        <a:spcBef>
          <a:spcPts val="0"/>
        </a:spcBef>
        <a:spcAft>
          <a:spcPts val="0"/>
        </a:spcAft>
        <a:buClrTx/>
        <a:buSzTx/>
        <a:buFontTx/>
        <a:buNone/>
        <a:tabLst/>
        <a:defRPr b="0" baseline="0" cap="none" i="0" spc="0" strike="noStrike" sz="2000" u="none">
          <a:ln>
            <a:noFill/>
          </a:ln>
          <a:solidFill>
            <a:srgbClr val="953735"/>
          </a:solidFill>
          <a:uFillTx/>
          <a:latin typeface="Myriad Pro Bold"/>
          <a:ea typeface="Myriad Pro Bold"/>
          <a:cs typeface="Myriad Pro Bold"/>
          <a:sym typeface="Myriad Pro Bold"/>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3.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png"/><Relationship Id="rId11" Type="http://schemas.openxmlformats.org/officeDocument/2006/relationships/image" Target="../media/image18.png"/><Relationship Id="rId12" Type="http://schemas.openxmlformats.org/officeDocument/2006/relationships/image" Target="../media/image19.png"/><Relationship Id="rId13" Type="http://schemas.openxmlformats.org/officeDocument/2006/relationships/image" Target="../media/image20.png"/><Relationship Id="rId14" Type="http://schemas.openxmlformats.org/officeDocument/2006/relationships/image" Target="../media/image21.png"/><Relationship Id="rId15" Type="http://schemas.openxmlformats.org/officeDocument/2006/relationships/image" Target="../media/image22.png"/><Relationship Id="rId16" Type="http://schemas.openxmlformats.org/officeDocument/2006/relationships/image" Target="../media/image23.png"/><Relationship Id="rId17" Type="http://schemas.openxmlformats.org/officeDocument/2006/relationships/image" Target="../media/image24.png"/><Relationship Id="rId18" Type="http://schemas.openxmlformats.org/officeDocument/2006/relationships/image" Target="../media/image25.png"/><Relationship Id="rId19" Type="http://schemas.openxmlformats.org/officeDocument/2006/relationships/image" Target="../media/image26.png"/><Relationship Id="rId20" Type="http://schemas.openxmlformats.org/officeDocument/2006/relationships/image" Target="../media/image27.png"/><Relationship Id="rId21" Type="http://schemas.openxmlformats.org/officeDocument/2006/relationships/image" Target="../media/image28.png"/><Relationship Id="rId22" Type="http://schemas.openxmlformats.org/officeDocument/2006/relationships/image" Target="../media/image29.png"/><Relationship Id="rId23" Type="http://schemas.openxmlformats.org/officeDocument/2006/relationships/image" Target="../media/image30.png"/><Relationship Id="rId24" Type="http://schemas.openxmlformats.org/officeDocument/2006/relationships/image" Target="../media/image31.png"/><Relationship Id="rId25"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 name="Заголовок 5"/>
          <p:cNvSpPr txBox="1"/>
          <p:nvPr>
            <p:ph type="title"/>
          </p:nvPr>
        </p:nvSpPr>
        <p:spPr>
          <a:xfrm>
            <a:off x="423333" y="2006351"/>
            <a:ext cx="8602134" cy="1143001"/>
          </a:xfrm>
          <a:prstGeom prst="rect">
            <a:avLst/>
          </a:prstGeom>
        </p:spPr>
        <p:txBody>
          <a:bodyPr/>
          <a:lstStyle>
            <a:lvl1pPr>
              <a:defRPr sz="3200"/>
            </a:lvl1pPr>
          </a:lstStyle>
          <a:p>
            <a:pPr/>
            <a:r>
              <a:t>Expedia Kaggle Competition</a:t>
            </a:r>
          </a:p>
        </p:txBody>
      </p:sp>
      <p:pic>
        <p:nvPicPr>
          <p:cNvPr id="40" name="Picture 2" descr="Picture 2"/>
          <p:cNvPicPr>
            <a:picLocks noChangeAspect="1"/>
          </p:cNvPicPr>
          <p:nvPr/>
        </p:nvPicPr>
        <p:blipFill>
          <a:blip r:embed="rId3">
            <a:extLst/>
          </a:blip>
          <a:stretch>
            <a:fillRect/>
          </a:stretch>
        </p:blipFill>
        <p:spPr>
          <a:xfrm>
            <a:off x="4898437" y="4104947"/>
            <a:ext cx="3522389" cy="1655906"/>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Заголовок 1"/>
          <p:cNvSpPr txBox="1"/>
          <p:nvPr>
            <p:ph type="title"/>
          </p:nvPr>
        </p:nvSpPr>
        <p:spPr>
          <a:xfrm>
            <a:off x="0" y="0"/>
            <a:ext cx="9372600" cy="584771"/>
          </a:xfrm>
          <a:prstGeom prst="rect">
            <a:avLst/>
          </a:prstGeom>
        </p:spPr>
        <p:txBody>
          <a:bodyPr/>
          <a:lstStyle>
            <a:lvl1pPr>
              <a:defRPr sz="3200"/>
            </a:lvl1pPr>
          </a:lstStyle>
          <a:p>
            <a:pPr/>
            <a:r>
              <a:t>Final model</a:t>
            </a:r>
          </a:p>
        </p:txBody>
      </p:sp>
      <p:sp>
        <p:nvSpPr>
          <p:cNvPr id="158" name="Shape 155"/>
          <p:cNvSpPr txBox="1"/>
          <p:nvPr>
            <p:ph type="body" idx="1"/>
          </p:nvPr>
        </p:nvSpPr>
        <p:spPr>
          <a:xfrm>
            <a:off x="823356" y="1520824"/>
            <a:ext cx="8150164" cy="3412077"/>
          </a:xfrm>
          <a:prstGeom prst="rect">
            <a:avLst/>
          </a:prstGeom>
        </p:spPr>
        <p:txBody>
          <a:bodyPr/>
          <a:lstStyle/>
          <a:p>
            <a:pPr defTabSz="457200">
              <a:spcBef>
                <a:spcPts val="1000"/>
              </a:spcBef>
              <a:buClr>
                <a:srgbClr val="000000"/>
              </a:buClr>
              <a:defRPr sz="2400">
                <a:solidFill>
                  <a:srgbClr val="404040"/>
                </a:solidFill>
              </a:defRPr>
            </a:pPr>
            <a:r>
              <a:t>Out-of-fold feature generation. 2013&lt;-&gt;2014</a:t>
            </a:r>
            <a:endParaRPr>
              <a:latin typeface="Century Gothic"/>
              <a:ea typeface="Century Gothic"/>
              <a:cs typeface="Century Gothic"/>
              <a:sym typeface="Century Gothic"/>
            </a:endParaRPr>
          </a:p>
          <a:p>
            <a:pPr defTabSz="457200">
              <a:spcBef>
                <a:spcPts val="1000"/>
              </a:spcBef>
              <a:buClr>
                <a:srgbClr val="000000"/>
              </a:buClr>
              <a:defRPr sz="2400">
                <a:solidFill>
                  <a:srgbClr val="404040"/>
                </a:solidFill>
              </a:defRPr>
            </a:pPr>
            <a:r>
              <a:t>Xgboost</a:t>
            </a:r>
          </a:p>
          <a:p>
            <a:pPr defTabSz="457200">
              <a:spcBef>
                <a:spcPts val="1000"/>
              </a:spcBef>
              <a:buClr>
                <a:srgbClr val="000000"/>
              </a:buClr>
              <a:defRPr sz="2400">
                <a:solidFill>
                  <a:srgbClr val="404040"/>
                </a:solidFill>
              </a:defRPr>
            </a:pPr>
            <a:r>
              <a:t>16 hours of training</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Заголовок 1"/>
          <p:cNvSpPr txBox="1"/>
          <p:nvPr>
            <p:ph type="title"/>
          </p:nvPr>
        </p:nvSpPr>
        <p:spPr>
          <a:xfrm>
            <a:off x="0" y="0"/>
            <a:ext cx="9372600" cy="584771"/>
          </a:xfrm>
          <a:prstGeom prst="rect">
            <a:avLst/>
          </a:prstGeom>
        </p:spPr>
        <p:txBody>
          <a:bodyPr/>
          <a:lstStyle>
            <a:lvl1pPr>
              <a:defRPr sz="3200"/>
            </a:lvl1pPr>
          </a:lstStyle>
          <a:p>
            <a:pPr/>
            <a:r>
              <a:t>Results</a:t>
            </a:r>
          </a:p>
        </p:txBody>
      </p:sp>
      <p:sp>
        <p:nvSpPr>
          <p:cNvPr id="163" name="Shape 155"/>
          <p:cNvSpPr txBox="1"/>
          <p:nvPr>
            <p:ph type="body" idx="1"/>
          </p:nvPr>
        </p:nvSpPr>
        <p:spPr>
          <a:xfrm>
            <a:off x="823356" y="1520824"/>
            <a:ext cx="8150164" cy="3412077"/>
          </a:xfrm>
          <a:prstGeom prst="rect">
            <a:avLst/>
          </a:prstGeom>
        </p:spPr>
        <p:txBody>
          <a:bodyPr/>
          <a:lstStyle/>
          <a:p>
            <a:pPr defTabSz="457200">
              <a:spcBef>
                <a:spcPts val="1000"/>
              </a:spcBef>
              <a:buClr>
                <a:srgbClr val="000000"/>
              </a:buClr>
              <a:defRPr sz="2400">
                <a:solidFill>
                  <a:srgbClr val="404040"/>
                </a:solidFill>
              </a:defRPr>
            </a:pPr>
            <a:r>
              <a:t>Public – 3rd</a:t>
            </a:r>
            <a:endParaRPr>
              <a:latin typeface="Century Gothic"/>
              <a:ea typeface="Century Gothic"/>
              <a:cs typeface="Century Gothic"/>
              <a:sym typeface="Century Gothic"/>
            </a:endParaRPr>
          </a:p>
          <a:p>
            <a:pPr defTabSz="457200">
              <a:spcBef>
                <a:spcPts val="1000"/>
              </a:spcBef>
              <a:buClr>
                <a:srgbClr val="000000"/>
              </a:buClr>
              <a:defRPr sz="2400">
                <a:solidFill>
                  <a:srgbClr val="404040"/>
                </a:solidFill>
              </a:defRPr>
            </a:pPr>
            <a:r>
              <a:t>Private - 4th</a:t>
            </a:r>
          </a:p>
        </p:txBody>
      </p:sp>
      <p:pic>
        <p:nvPicPr>
          <p:cNvPr id="164" name="pasted-image.png" descr="pasted-image.png"/>
          <p:cNvPicPr>
            <a:picLocks noChangeAspect="1"/>
          </p:cNvPicPr>
          <p:nvPr/>
        </p:nvPicPr>
        <p:blipFill>
          <a:blip r:embed="rId3">
            <a:extLst/>
          </a:blip>
          <a:stretch>
            <a:fillRect/>
          </a:stretch>
        </p:blipFill>
        <p:spPr>
          <a:xfrm>
            <a:off x="453666" y="2687692"/>
            <a:ext cx="8519853" cy="1975619"/>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 name="Заголовок 1"/>
          <p:cNvSpPr txBox="1"/>
          <p:nvPr>
            <p:ph type="title"/>
          </p:nvPr>
        </p:nvSpPr>
        <p:spPr>
          <a:xfrm>
            <a:off x="-1" y="0"/>
            <a:ext cx="8565778" cy="584771"/>
          </a:xfrm>
          <a:prstGeom prst="rect">
            <a:avLst/>
          </a:prstGeom>
        </p:spPr>
        <p:txBody>
          <a:bodyPr/>
          <a:lstStyle>
            <a:lvl1pPr>
              <a:defRPr sz="3200"/>
            </a:lvl1pPr>
          </a:lstStyle>
          <a:p>
            <a:pPr/>
            <a:r>
              <a:t>Data leakage</a:t>
            </a:r>
          </a:p>
        </p:txBody>
      </p:sp>
      <p:sp>
        <p:nvSpPr>
          <p:cNvPr id="45" name="Shape 155"/>
          <p:cNvSpPr txBox="1"/>
          <p:nvPr>
            <p:ph type="body" idx="1"/>
          </p:nvPr>
        </p:nvSpPr>
        <p:spPr>
          <a:xfrm>
            <a:off x="823356" y="1520824"/>
            <a:ext cx="8150164" cy="3412077"/>
          </a:xfrm>
          <a:prstGeom prst="rect">
            <a:avLst/>
          </a:prstGeom>
        </p:spPr>
        <p:txBody>
          <a:bodyPr/>
          <a:lstStyle/>
          <a:p>
            <a:pPr defTabSz="457200">
              <a:spcBef>
                <a:spcPts val="1000"/>
              </a:spcBef>
              <a:buClr>
                <a:srgbClr val="000000"/>
              </a:buClr>
              <a:defRPr sz="2400"/>
            </a:pPr>
            <a:r>
              <a:t>destination_distance - user_city pair is a leak to true hotel location. A lot of matches between train and test.</a:t>
            </a:r>
            <a:endParaRPr>
              <a:solidFill>
                <a:srgbClr val="404040"/>
              </a:solidFill>
              <a:latin typeface="Century Gothic"/>
              <a:ea typeface="Century Gothic"/>
              <a:cs typeface="Century Gothic"/>
              <a:sym typeface="Century Gothic"/>
            </a:endParaRPr>
          </a:p>
          <a:p>
            <a:pPr defTabSz="457200">
              <a:spcBef>
                <a:spcPts val="1000"/>
              </a:spcBef>
              <a:buClr>
                <a:srgbClr val="000000"/>
              </a:buClr>
              <a:defRPr sz="2400"/>
            </a:pPr>
            <a:r>
              <a:t>How to improve on that?</a:t>
            </a:r>
            <a:endParaRPr>
              <a:solidFill>
                <a:srgbClr val="404040"/>
              </a:solidFill>
              <a:latin typeface="Century Gothic"/>
              <a:ea typeface="Century Gothic"/>
              <a:cs typeface="Century Gothic"/>
              <a:sym typeface="Century Gothic"/>
            </a:endParaRPr>
          </a:p>
          <a:p>
            <a:pPr defTabSz="457200">
              <a:spcBef>
                <a:spcPts val="1000"/>
              </a:spcBef>
              <a:buClr>
                <a:srgbClr val="000000"/>
              </a:buClr>
              <a:defRPr sz="2400"/>
            </a:pPr>
            <a:r>
              <a:t>Features based on counts on corteges of such nature</a:t>
            </a:r>
            <a:endParaRPr>
              <a:solidFill>
                <a:srgbClr val="404040"/>
              </a:solidFill>
              <a:latin typeface="Century Gothic"/>
              <a:ea typeface="Century Gothic"/>
              <a:cs typeface="Century Gothic"/>
              <a:sym typeface="Century Gothic"/>
            </a:endParaRPr>
          </a:p>
          <a:p>
            <a:pPr defTabSz="457200">
              <a:spcBef>
                <a:spcPts val="1000"/>
              </a:spcBef>
              <a:buClr>
                <a:srgbClr val="000000"/>
              </a:buClr>
              <a:defRPr sz="2400"/>
            </a:pPr>
            <a:r>
              <a:t>Try to find the true coordinates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Заголовок 1"/>
          <p:cNvSpPr txBox="1"/>
          <p:nvPr>
            <p:ph type="title"/>
          </p:nvPr>
        </p:nvSpPr>
        <p:spPr>
          <a:xfrm>
            <a:off x="-1" y="0"/>
            <a:ext cx="8565778" cy="584771"/>
          </a:xfrm>
          <a:prstGeom prst="rect">
            <a:avLst/>
          </a:prstGeom>
        </p:spPr>
        <p:txBody>
          <a:bodyPr/>
          <a:lstStyle>
            <a:lvl1pPr>
              <a:defRPr sz="3200"/>
            </a:lvl1pPr>
          </a:lstStyle>
          <a:p>
            <a:pPr/>
            <a:r>
              <a:t>Spherical geometry</a:t>
            </a:r>
          </a:p>
        </p:txBody>
      </p:sp>
      <p:pic>
        <p:nvPicPr>
          <p:cNvPr id="50" name="image1.png" descr="image1.png"/>
          <p:cNvPicPr>
            <a:picLocks noChangeAspect="1"/>
          </p:cNvPicPr>
          <p:nvPr/>
        </p:nvPicPr>
        <p:blipFill>
          <a:blip r:embed="rId3">
            <a:extLst/>
          </a:blip>
          <a:stretch>
            <a:fillRect/>
          </a:stretch>
        </p:blipFill>
        <p:spPr>
          <a:xfrm>
            <a:off x="1530845" y="1943100"/>
            <a:ext cx="6298211" cy="4648487"/>
          </a:xfrm>
          <a:prstGeom prst="rect">
            <a:avLst/>
          </a:prstGeom>
          <a:ln w="12700">
            <a:miter lim="400000"/>
          </a:ln>
        </p:spPr>
      </p:pic>
      <p:pic>
        <p:nvPicPr>
          <p:cNvPr id="51" name="Picture 2" descr="Picture 2"/>
          <p:cNvPicPr>
            <a:picLocks noChangeAspect="1"/>
          </p:cNvPicPr>
          <p:nvPr/>
        </p:nvPicPr>
        <p:blipFill>
          <a:blip r:embed="rId4">
            <a:extLst/>
          </a:blip>
          <a:stretch>
            <a:fillRect/>
          </a:stretch>
        </p:blipFill>
        <p:spPr>
          <a:xfrm>
            <a:off x="737195" y="654107"/>
            <a:ext cx="7918168" cy="1602803"/>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 name="Заголовок 1"/>
          <p:cNvSpPr txBox="1"/>
          <p:nvPr>
            <p:ph type="title"/>
          </p:nvPr>
        </p:nvSpPr>
        <p:spPr>
          <a:xfrm>
            <a:off x="-1" y="0"/>
            <a:ext cx="8565778" cy="584771"/>
          </a:xfrm>
          <a:prstGeom prst="rect">
            <a:avLst/>
          </a:prstGeom>
        </p:spPr>
        <p:txBody>
          <a:bodyPr/>
          <a:lstStyle>
            <a:lvl1pPr>
              <a:defRPr sz="3200"/>
            </a:lvl1pPr>
          </a:lstStyle>
          <a:p>
            <a:pPr/>
            <a:r>
              <a:t>Hotel cities. Old version</a:t>
            </a:r>
          </a:p>
        </p:txBody>
      </p:sp>
      <p:pic>
        <p:nvPicPr>
          <p:cNvPr id="56" name="image2.png" descr="image2.png"/>
          <p:cNvPicPr>
            <a:picLocks noChangeAspect="1"/>
          </p:cNvPicPr>
          <p:nvPr/>
        </p:nvPicPr>
        <p:blipFill>
          <a:blip r:embed="rId3">
            <a:extLst/>
          </a:blip>
          <a:stretch>
            <a:fillRect/>
          </a:stretch>
        </p:blipFill>
        <p:spPr>
          <a:xfrm>
            <a:off x="1094399" y="842400"/>
            <a:ext cx="7172784" cy="528120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 name="Заголовок 1"/>
          <p:cNvSpPr txBox="1"/>
          <p:nvPr>
            <p:ph type="title"/>
          </p:nvPr>
        </p:nvSpPr>
        <p:spPr>
          <a:xfrm>
            <a:off x="-1" y="0"/>
            <a:ext cx="8565778" cy="584771"/>
          </a:xfrm>
          <a:prstGeom prst="rect">
            <a:avLst/>
          </a:prstGeom>
        </p:spPr>
        <p:txBody>
          <a:bodyPr/>
          <a:lstStyle>
            <a:lvl1pPr>
              <a:defRPr sz="3200"/>
            </a:lvl1pPr>
          </a:lstStyle>
          <a:p>
            <a:pPr/>
            <a:r>
              <a:t>Hotels cities. New version</a:t>
            </a:r>
          </a:p>
        </p:txBody>
      </p:sp>
      <p:pic>
        <p:nvPicPr>
          <p:cNvPr id="61" name="image3.png" descr="image3.png"/>
          <p:cNvPicPr>
            <a:picLocks noChangeAspect="1"/>
          </p:cNvPicPr>
          <p:nvPr/>
        </p:nvPicPr>
        <p:blipFill>
          <a:blip r:embed="rId3">
            <a:extLst/>
          </a:blip>
          <a:stretch>
            <a:fillRect/>
          </a:stretch>
        </p:blipFill>
        <p:spPr>
          <a:xfrm>
            <a:off x="1094399" y="842400"/>
            <a:ext cx="7172785" cy="52812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 name="Заголовок 1"/>
          <p:cNvSpPr txBox="1"/>
          <p:nvPr>
            <p:ph type="title"/>
          </p:nvPr>
        </p:nvSpPr>
        <p:spPr>
          <a:xfrm>
            <a:off x="-1" y="0"/>
            <a:ext cx="8565778" cy="584771"/>
          </a:xfrm>
          <a:prstGeom prst="rect">
            <a:avLst/>
          </a:prstGeom>
        </p:spPr>
        <p:txBody>
          <a:bodyPr/>
          <a:lstStyle>
            <a:lvl1pPr>
              <a:defRPr sz="3200"/>
            </a:lvl1pPr>
          </a:lstStyle>
          <a:p>
            <a:pPr/>
            <a:r>
              <a:t>User cities. New version</a:t>
            </a:r>
          </a:p>
        </p:txBody>
      </p:sp>
      <p:pic>
        <p:nvPicPr>
          <p:cNvPr id="66" name="image4.png" descr="image4.png"/>
          <p:cNvPicPr>
            <a:picLocks noChangeAspect="1"/>
          </p:cNvPicPr>
          <p:nvPr/>
        </p:nvPicPr>
        <p:blipFill>
          <a:blip r:embed="rId3">
            <a:extLst/>
          </a:blip>
          <a:stretch>
            <a:fillRect/>
          </a:stretch>
        </p:blipFill>
        <p:spPr>
          <a:xfrm>
            <a:off x="1094399" y="842400"/>
            <a:ext cx="7172785" cy="52812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 name="Заголовок 1"/>
          <p:cNvSpPr txBox="1"/>
          <p:nvPr>
            <p:ph type="title"/>
          </p:nvPr>
        </p:nvSpPr>
        <p:spPr>
          <a:xfrm>
            <a:off x="0" y="0"/>
            <a:ext cx="9372600" cy="584771"/>
          </a:xfrm>
          <a:prstGeom prst="rect">
            <a:avLst/>
          </a:prstGeom>
        </p:spPr>
        <p:txBody>
          <a:bodyPr/>
          <a:lstStyle>
            <a:lvl1pPr>
              <a:defRPr sz="3200"/>
            </a:lvl1pPr>
          </a:lstStyle>
          <a:p>
            <a:pPr/>
            <a:r>
              <a:t>Trying to find the true coordinates of hotels (fail?)</a:t>
            </a:r>
          </a:p>
        </p:txBody>
      </p:sp>
      <p:pic>
        <p:nvPicPr>
          <p:cNvPr id="71" name="image5.png" descr="image5.png"/>
          <p:cNvPicPr>
            <a:picLocks noChangeAspect="1"/>
          </p:cNvPicPr>
          <p:nvPr/>
        </p:nvPicPr>
        <p:blipFill>
          <a:blip r:embed="rId3">
            <a:extLst/>
          </a:blip>
          <a:stretch>
            <a:fillRect/>
          </a:stretch>
        </p:blipFill>
        <p:spPr>
          <a:xfrm>
            <a:off x="459278" y="1520825"/>
            <a:ext cx="4227022" cy="4157385"/>
          </a:xfrm>
          <a:prstGeom prst="rect">
            <a:avLst/>
          </a:prstGeom>
          <a:ln w="12700">
            <a:miter lim="400000"/>
          </a:ln>
        </p:spPr>
      </p:pic>
      <p:pic>
        <p:nvPicPr>
          <p:cNvPr id="72" name="image6.png" descr="image6.png"/>
          <p:cNvPicPr>
            <a:picLocks noChangeAspect="1"/>
          </p:cNvPicPr>
          <p:nvPr/>
        </p:nvPicPr>
        <p:blipFill>
          <a:blip r:embed="rId4">
            <a:extLst/>
          </a:blip>
          <a:stretch>
            <a:fillRect/>
          </a:stretch>
        </p:blipFill>
        <p:spPr>
          <a:xfrm>
            <a:off x="4679950" y="1520825"/>
            <a:ext cx="4227022" cy="4157385"/>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Заголовок 1"/>
          <p:cNvSpPr txBox="1"/>
          <p:nvPr>
            <p:ph type="title"/>
          </p:nvPr>
        </p:nvSpPr>
        <p:spPr>
          <a:xfrm>
            <a:off x="0" y="0"/>
            <a:ext cx="9372600" cy="584771"/>
          </a:xfrm>
          <a:prstGeom prst="rect">
            <a:avLst/>
          </a:prstGeom>
        </p:spPr>
        <p:txBody>
          <a:bodyPr/>
          <a:lstStyle>
            <a:lvl1pPr>
              <a:defRPr sz="3200"/>
            </a:lvl1pPr>
          </a:lstStyle>
          <a:p>
            <a:pPr/>
            <a:r>
              <a:t>Trying to find the true coordinates of hotels (fail?)</a:t>
            </a:r>
          </a:p>
        </p:txBody>
      </p:sp>
      <p:pic>
        <p:nvPicPr>
          <p:cNvPr id="77" name="image7.png" descr="image7.png"/>
          <p:cNvPicPr>
            <a:picLocks noChangeAspect="1"/>
          </p:cNvPicPr>
          <p:nvPr/>
        </p:nvPicPr>
        <p:blipFill>
          <a:blip r:embed="rId3">
            <a:extLst/>
          </a:blip>
          <a:stretch>
            <a:fillRect/>
          </a:stretch>
        </p:blipFill>
        <p:spPr>
          <a:xfrm>
            <a:off x="2027233" y="1205420"/>
            <a:ext cx="4896083" cy="487212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 name="Заголовок 1"/>
          <p:cNvSpPr txBox="1"/>
          <p:nvPr>
            <p:ph type="title"/>
          </p:nvPr>
        </p:nvSpPr>
        <p:spPr>
          <a:xfrm>
            <a:off x="0" y="0"/>
            <a:ext cx="9372600" cy="584771"/>
          </a:xfrm>
          <a:prstGeom prst="rect">
            <a:avLst/>
          </a:prstGeom>
        </p:spPr>
        <p:txBody>
          <a:bodyPr/>
          <a:lstStyle>
            <a:lvl1pPr>
              <a:defRPr sz="3200"/>
            </a:lvl1pPr>
          </a:lstStyle>
          <a:p>
            <a:pPr/>
            <a:r>
              <a:t>Counters in grid cells</a:t>
            </a:r>
          </a:p>
        </p:txBody>
      </p:sp>
      <p:grpSp>
        <p:nvGrpSpPr>
          <p:cNvPr id="84" name="TextBox 5"/>
          <p:cNvGrpSpPr/>
          <p:nvPr/>
        </p:nvGrpSpPr>
        <p:grpSpPr>
          <a:xfrm>
            <a:off x="2187457" y="637392"/>
            <a:ext cx="1455432" cy="1404120"/>
            <a:chOff x="0" y="0"/>
            <a:chExt cx="1455430" cy="1404118"/>
          </a:xfrm>
        </p:grpSpPr>
        <p:sp>
          <p:nvSpPr>
            <p:cNvPr id="82" name="Фигура"/>
            <p:cNvSpPr/>
            <p:nvPr/>
          </p:nvSpPr>
          <p:spPr>
            <a:xfrm>
              <a:off x="0" y="0"/>
              <a:ext cx="1455431" cy="14041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952"/>
                  </a:moveTo>
                  <a:lnTo>
                    <a:pt x="13758" y="0"/>
                  </a:lnTo>
                  <a:lnTo>
                    <a:pt x="21600" y="11648"/>
                  </a:lnTo>
                  <a:lnTo>
                    <a:pt x="7842" y="21600"/>
                  </a:lnTo>
                  <a:close/>
                </a:path>
              </a:pathLst>
            </a:custGeom>
            <a:blipFill rotWithShape="1">
              <a:blip r:embed="rId3"/>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83" name="Текст"/>
            <p:cNvSpPr txBox="1"/>
            <p:nvPr/>
          </p:nvSpPr>
          <p:spPr>
            <a:xfrm rot="19505376">
              <a:off x="4402" y="290105"/>
              <a:ext cx="113043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87" name="TextBox 7"/>
          <p:cNvGrpSpPr/>
          <p:nvPr/>
        </p:nvGrpSpPr>
        <p:grpSpPr>
          <a:xfrm>
            <a:off x="3711433" y="1493462"/>
            <a:ext cx="1091197" cy="370841"/>
            <a:chOff x="0" y="0"/>
            <a:chExt cx="1091195" cy="370840"/>
          </a:xfrm>
        </p:grpSpPr>
        <p:sp>
          <p:nvSpPr>
            <p:cNvPr id="85" name="Прямоугольник"/>
            <p:cNvSpPr/>
            <p:nvPr/>
          </p:nvSpPr>
          <p:spPr>
            <a:xfrm>
              <a:off x="0" y="0"/>
              <a:ext cx="1091196" cy="345351"/>
            </a:xfrm>
            <a:prstGeom prst="rect">
              <a:avLst/>
            </a:prstGeom>
            <a:blipFill rotWithShape="1">
              <a:blip r:embed="rId4"/>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86" name="Текст"/>
            <p:cNvSpPr txBox="1"/>
            <p:nvPr/>
          </p:nvSpPr>
          <p:spPr>
            <a:xfrm>
              <a:off x="0" y="0"/>
              <a:ext cx="1091196"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90" name="TextBox 9"/>
          <p:cNvGrpSpPr/>
          <p:nvPr/>
        </p:nvGrpSpPr>
        <p:grpSpPr>
          <a:xfrm>
            <a:off x="2535102" y="4500035"/>
            <a:ext cx="1164936" cy="370841"/>
            <a:chOff x="0" y="0"/>
            <a:chExt cx="1164934" cy="370840"/>
          </a:xfrm>
        </p:grpSpPr>
        <p:sp>
          <p:nvSpPr>
            <p:cNvPr id="88" name="Прямоугольник"/>
            <p:cNvSpPr/>
            <p:nvPr/>
          </p:nvSpPr>
          <p:spPr>
            <a:xfrm>
              <a:off x="0" y="0"/>
              <a:ext cx="1164935" cy="345351"/>
            </a:xfrm>
            <a:prstGeom prst="rect">
              <a:avLst/>
            </a:prstGeom>
            <a:blipFill rotWithShape="1">
              <a:blip r:embed="rId5"/>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89" name="Текст"/>
            <p:cNvSpPr txBox="1"/>
            <p:nvPr/>
          </p:nvSpPr>
          <p:spPr>
            <a:xfrm>
              <a:off x="0" y="0"/>
              <a:ext cx="1164935"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93" name="TextBox 13"/>
          <p:cNvGrpSpPr/>
          <p:nvPr/>
        </p:nvGrpSpPr>
        <p:grpSpPr>
          <a:xfrm>
            <a:off x="2594628" y="2802897"/>
            <a:ext cx="310471" cy="370841"/>
            <a:chOff x="0" y="0"/>
            <a:chExt cx="310470" cy="370840"/>
          </a:xfrm>
        </p:grpSpPr>
        <p:sp>
          <p:nvSpPr>
            <p:cNvPr id="91" name="Квадрат"/>
            <p:cNvSpPr/>
            <p:nvPr/>
          </p:nvSpPr>
          <p:spPr>
            <a:xfrm>
              <a:off x="0" y="0"/>
              <a:ext cx="310471" cy="307777"/>
            </a:xfrm>
            <a:prstGeom prst="rect">
              <a:avLst/>
            </a:prstGeom>
            <a:blipFill rotWithShape="1">
              <a:blip r:embed="rId6"/>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92" name="Текст"/>
            <p:cNvSpPr txBox="1"/>
            <p:nvPr/>
          </p:nvSpPr>
          <p:spPr>
            <a:xfrm>
              <a:off x="0" y="0"/>
              <a:ext cx="310471"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96" name="TextBox 14"/>
          <p:cNvGrpSpPr/>
          <p:nvPr/>
        </p:nvGrpSpPr>
        <p:grpSpPr>
          <a:xfrm>
            <a:off x="3230944" y="2791304"/>
            <a:ext cx="316434" cy="370841"/>
            <a:chOff x="0" y="0"/>
            <a:chExt cx="316433" cy="370840"/>
          </a:xfrm>
        </p:grpSpPr>
        <p:sp>
          <p:nvSpPr>
            <p:cNvPr id="94" name="Прямоугольник"/>
            <p:cNvSpPr/>
            <p:nvPr/>
          </p:nvSpPr>
          <p:spPr>
            <a:xfrm>
              <a:off x="0" y="0"/>
              <a:ext cx="316434" cy="307777"/>
            </a:xfrm>
            <a:prstGeom prst="rect">
              <a:avLst/>
            </a:prstGeom>
            <a:blipFill rotWithShape="1">
              <a:blip r:embed="rId7"/>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95" name="Текст"/>
            <p:cNvSpPr txBox="1"/>
            <p:nvPr/>
          </p:nvSpPr>
          <p:spPr>
            <a:xfrm>
              <a:off x="0" y="0"/>
              <a:ext cx="316434"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99" name="TextBox 15"/>
          <p:cNvGrpSpPr/>
          <p:nvPr/>
        </p:nvGrpSpPr>
        <p:grpSpPr>
          <a:xfrm>
            <a:off x="2613141" y="3419290"/>
            <a:ext cx="316434" cy="370841"/>
            <a:chOff x="0" y="0"/>
            <a:chExt cx="316433" cy="370840"/>
          </a:xfrm>
        </p:grpSpPr>
        <p:sp>
          <p:nvSpPr>
            <p:cNvPr id="97" name="Прямоугольник"/>
            <p:cNvSpPr/>
            <p:nvPr/>
          </p:nvSpPr>
          <p:spPr>
            <a:xfrm>
              <a:off x="0" y="0"/>
              <a:ext cx="316434" cy="307777"/>
            </a:xfrm>
            <a:prstGeom prst="rect">
              <a:avLst/>
            </a:prstGeom>
            <a:blipFill rotWithShape="1">
              <a:blip r:embed="rId8"/>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98" name="Текст"/>
            <p:cNvSpPr txBox="1"/>
            <p:nvPr/>
          </p:nvSpPr>
          <p:spPr>
            <a:xfrm>
              <a:off x="0" y="0"/>
              <a:ext cx="316434"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102" name="TextBox 18"/>
          <p:cNvGrpSpPr/>
          <p:nvPr/>
        </p:nvGrpSpPr>
        <p:grpSpPr>
          <a:xfrm>
            <a:off x="3241909" y="3419290"/>
            <a:ext cx="305469" cy="370841"/>
            <a:chOff x="0" y="0"/>
            <a:chExt cx="305468" cy="370840"/>
          </a:xfrm>
        </p:grpSpPr>
        <p:sp>
          <p:nvSpPr>
            <p:cNvPr id="100" name="Квадрат"/>
            <p:cNvSpPr/>
            <p:nvPr/>
          </p:nvSpPr>
          <p:spPr>
            <a:xfrm>
              <a:off x="0" y="0"/>
              <a:ext cx="305469" cy="307777"/>
            </a:xfrm>
            <a:prstGeom prst="rect">
              <a:avLst/>
            </a:prstGeom>
            <a:blipFill rotWithShape="1">
              <a:blip r:embed="rId9"/>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101" name="Текст"/>
            <p:cNvSpPr txBox="1"/>
            <p:nvPr/>
          </p:nvSpPr>
          <p:spPr>
            <a:xfrm>
              <a:off x="0" y="0"/>
              <a:ext cx="305469"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113" name="Group 3"/>
          <p:cNvGrpSpPr/>
          <p:nvPr/>
        </p:nvGrpSpPr>
        <p:grpSpPr>
          <a:xfrm>
            <a:off x="451629" y="2497695"/>
            <a:ext cx="1931748" cy="1692470"/>
            <a:chOff x="0" y="0"/>
            <a:chExt cx="1931747" cy="1692468"/>
          </a:xfrm>
        </p:grpSpPr>
        <p:grpSp>
          <p:nvGrpSpPr>
            <p:cNvPr id="105" name="TextBox 10"/>
            <p:cNvGrpSpPr/>
            <p:nvPr/>
          </p:nvGrpSpPr>
          <p:grpSpPr>
            <a:xfrm>
              <a:off x="-1" y="334203"/>
              <a:ext cx="1931749" cy="370842"/>
              <a:chOff x="0" y="0"/>
              <a:chExt cx="1931747" cy="370840"/>
            </a:xfrm>
          </p:grpSpPr>
          <p:sp>
            <p:nvSpPr>
              <p:cNvPr id="103" name="Прямоугольник"/>
              <p:cNvSpPr/>
              <p:nvPr/>
            </p:nvSpPr>
            <p:spPr>
              <a:xfrm>
                <a:off x="0" y="0"/>
                <a:ext cx="1931748" cy="307777"/>
              </a:xfrm>
              <a:prstGeom prst="rect">
                <a:avLst/>
              </a:prstGeom>
              <a:blipFill rotWithShape="1">
                <a:blip r:embed="rId10"/>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104" name="Текст"/>
              <p:cNvSpPr txBox="1"/>
              <p:nvPr/>
            </p:nvSpPr>
            <p:spPr>
              <a:xfrm>
                <a:off x="0" y="0"/>
                <a:ext cx="1931748"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108" name="TextBox 11"/>
            <p:cNvGrpSpPr/>
            <p:nvPr/>
          </p:nvGrpSpPr>
          <p:grpSpPr>
            <a:xfrm>
              <a:off x="392654" y="1076914"/>
              <a:ext cx="1057038" cy="615555"/>
              <a:chOff x="0" y="0"/>
              <a:chExt cx="1057036" cy="615553"/>
            </a:xfrm>
          </p:grpSpPr>
          <p:sp>
            <p:nvSpPr>
              <p:cNvPr id="106" name="Прямоугольник"/>
              <p:cNvSpPr/>
              <p:nvPr/>
            </p:nvSpPr>
            <p:spPr>
              <a:xfrm>
                <a:off x="-1" y="-1"/>
                <a:ext cx="1057038" cy="615555"/>
              </a:xfrm>
              <a:prstGeom prst="rect">
                <a:avLst/>
              </a:prstGeom>
              <a:blipFill rotWithShape="1">
                <a:blip r:embed="rId11"/>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107" name="Текст"/>
              <p:cNvSpPr txBox="1"/>
              <p:nvPr/>
            </p:nvSpPr>
            <p:spPr>
              <a:xfrm>
                <a:off x="-1" y="-1"/>
                <a:ext cx="105703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111" name="TextBox 12"/>
            <p:cNvGrpSpPr/>
            <p:nvPr/>
          </p:nvGrpSpPr>
          <p:grpSpPr>
            <a:xfrm>
              <a:off x="863836" y="-1"/>
              <a:ext cx="405562" cy="370842"/>
              <a:chOff x="0" y="0"/>
              <a:chExt cx="405560" cy="370840"/>
            </a:xfrm>
          </p:grpSpPr>
          <p:sp>
            <p:nvSpPr>
              <p:cNvPr id="109" name="Прямоугольник"/>
              <p:cNvSpPr/>
              <p:nvPr/>
            </p:nvSpPr>
            <p:spPr>
              <a:xfrm>
                <a:off x="0" y="0"/>
                <a:ext cx="405561" cy="307777"/>
              </a:xfrm>
              <a:prstGeom prst="rect">
                <a:avLst/>
              </a:prstGeom>
              <a:blipFill rotWithShape="1">
                <a:blip r:embed="rId12"/>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110" name="Текст"/>
              <p:cNvSpPr txBox="1"/>
              <p:nvPr/>
            </p:nvSpPr>
            <p:spPr>
              <a:xfrm>
                <a:off x="0" y="0"/>
                <a:ext cx="405561"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sp>
          <p:nvSpPr>
            <p:cNvPr id="112" name="Elbow Connector 4"/>
            <p:cNvSpPr/>
            <p:nvPr/>
          </p:nvSpPr>
          <p:spPr>
            <a:xfrm rot="10800000">
              <a:off x="215532" y="638330"/>
              <a:ext cx="575497" cy="4711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88" y="0"/>
                  </a:lnTo>
                  <a:lnTo>
                    <a:pt x="21388" y="21600"/>
                  </a:lnTo>
                  <a:lnTo>
                    <a:pt x="21600" y="21600"/>
                  </a:lnTo>
                </a:path>
              </a:pathLst>
            </a:custGeom>
            <a:noFill/>
            <a:ln w="31750" cap="flat">
              <a:solidFill>
                <a:srgbClr val="7D7D7D"/>
              </a:solidFill>
              <a:prstDash val="solid"/>
              <a:round/>
              <a:tailEnd type="triangle" w="med" len="med"/>
            </a:ln>
            <a:effectLst/>
          </p:spPr>
          <p:txBody>
            <a:bodyPr wrap="square" lIns="45718" tIns="45718" rIns="45718" bIns="45718" numCol="1" anchor="ctr">
              <a:noAutofit/>
            </a:bodyPr>
            <a:lstStyle/>
            <a:p>
              <a:pPr/>
            </a:p>
          </p:txBody>
        </p:sp>
      </p:grpSp>
      <p:pic>
        <p:nvPicPr>
          <p:cNvPr id="114" name="Picture 22" descr="Picture 22"/>
          <p:cNvPicPr>
            <a:picLocks noChangeAspect="1"/>
          </p:cNvPicPr>
          <p:nvPr/>
        </p:nvPicPr>
        <p:blipFill>
          <a:blip r:embed="rId13">
            <a:extLst/>
          </a:blip>
          <a:stretch>
            <a:fillRect/>
          </a:stretch>
        </p:blipFill>
        <p:spPr>
          <a:xfrm>
            <a:off x="2052391" y="1254879"/>
            <a:ext cx="2695608" cy="3196801"/>
          </a:xfrm>
          <a:prstGeom prst="rect">
            <a:avLst/>
          </a:prstGeom>
          <a:ln w="12700">
            <a:miter lim="400000"/>
          </a:ln>
        </p:spPr>
      </p:pic>
      <p:sp>
        <p:nvSpPr>
          <p:cNvPr id="115" name="TextBox 53"/>
          <p:cNvSpPr txBox="1"/>
          <p:nvPr/>
        </p:nvSpPr>
        <p:spPr>
          <a:xfrm>
            <a:off x="2083931" y="5723687"/>
            <a:ext cx="1018537" cy="459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Myriad Pro"/>
                <a:ea typeface="Myriad Pro"/>
                <a:cs typeface="Myriad Pro"/>
                <a:sym typeface="Myriad Pro"/>
              </a:defRPr>
            </a:lvl1pPr>
          </a:lstStyle>
          <a:p>
            <a:pPr/>
            <a:r>
              <a:t>TRAIN</a:t>
            </a:r>
          </a:p>
        </p:txBody>
      </p:sp>
      <p:sp>
        <p:nvSpPr>
          <p:cNvPr id="116" name="TextBox 54"/>
          <p:cNvSpPr txBox="1"/>
          <p:nvPr/>
        </p:nvSpPr>
        <p:spPr>
          <a:xfrm>
            <a:off x="6131562" y="5760472"/>
            <a:ext cx="1865369" cy="459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Myriad Pro"/>
                <a:ea typeface="Myriad Pro"/>
                <a:cs typeface="Myriad Pro"/>
                <a:sym typeface="Myriad Pro"/>
              </a:defRPr>
            </a:lvl1pPr>
          </a:lstStyle>
          <a:p>
            <a:pPr/>
            <a:r>
              <a:t>INFERENCE</a:t>
            </a:r>
          </a:p>
        </p:txBody>
      </p:sp>
      <p:pic>
        <p:nvPicPr>
          <p:cNvPr id="117" name="Picture 31" descr="Picture 31"/>
          <p:cNvPicPr>
            <a:picLocks noChangeAspect="1"/>
          </p:cNvPicPr>
          <p:nvPr/>
        </p:nvPicPr>
        <p:blipFill>
          <a:blip r:embed="rId14">
            <a:extLst/>
          </a:blip>
          <a:stretch>
            <a:fillRect/>
          </a:stretch>
        </p:blipFill>
        <p:spPr>
          <a:xfrm>
            <a:off x="4748474" y="2152132"/>
            <a:ext cx="2710444" cy="2844957"/>
          </a:xfrm>
          <a:prstGeom prst="rect">
            <a:avLst/>
          </a:prstGeom>
          <a:ln w="12700">
            <a:miter lim="400000"/>
          </a:ln>
        </p:spPr>
      </p:pic>
      <p:grpSp>
        <p:nvGrpSpPr>
          <p:cNvPr id="153" name="Group 33"/>
          <p:cNvGrpSpPr/>
          <p:nvPr/>
        </p:nvGrpSpPr>
        <p:grpSpPr>
          <a:xfrm>
            <a:off x="5079228" y="1777312"/>
            <a:ext cx="3993792" cy="3983160"/>
            <a:chOff x="0" y="0"/>
            <a:chExt cx="3993790" cy="3983159"/>
          </a:xfrm>
        </p:grpSpPr>
        <p:grpSp>
          <p:nvGrpSpPr>
            <p:cNvPr id="120" name="TextBox 34"/>
            <p:cNvGrpSpPr/>
            <p:nvPr/>
          </p:nvGrpSpPr>
          <p:grpSpPr>
            <a:xfrm>
              <a:off x="208885" y="974089"/>
              <a:ext cx="310471" cy="370841"/>
              <a:chOff x="0" y="0"/>
              <a:chExt cx="310470" cy="370840"/>
            </a:xfrm>
          </p:grpSpPr>
          <p:sp>
            <p:nvSpPr>
              <p:cNvPr id="118" name="Квадрат"/>
              <p:cNvSpPr/>
              <p:nvPr/>
            </p:nvSpPr>
            <p:spPr>
              <a:xfrm>
                <a:off x="0" y="0"/>
                <a:ext cx="310471" cy="307777"/>
              </a:xfrm>
              <a:prstGeom prst="rect">
                <a:avLst/>
              </a:prstGeom>
              <a:blipFill rotWithShape="1">
                <a:blip r:embed="rId15"/>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119" name="Текст"/>
              <p:cNvSpPr txBox="1"/>
              <p:nvPr/>
            </p:nvSpPr>
            <p:spPr>
              <a:xfrm>
                <a:off x="0" y="0"/>
                <a:ext cx="310471"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123" name="TextBox 35"/>
            <p:cNvGrpSpPr/>
            <p:nvPr/>
          </p:nvGrpSpPr>
          <p:grpSpPr>
            <a:xfrm>
              <a:off x="831721" y="974089"/>
              <a:ext cx="316434" cy="370841"/>
              <a:chOff x="0" y="0"/>
              <a:chExt cx="316433" cy="370840"/>
            </a:xfrm>
          </p:grpSpPr>
          <p:sp>
            <p:nvSpPr>
              <p:cNvPr id="121" name="Прямоугольник"/>
              <p:cNvSpPr/>
              <p:nvPr/>
            </p:nvSpPr>
            <p:spPr>
              <a:xfrm>
                <a:off x="0" y="0"/>
                <a:ext cx="316434" cy="307777"/>
              </a:xfrm>
              <a:prstGeom prst="rect">
                <a:avLst/>
              </a:prstGeom>
              <a:blipFill rotWithShape="1">
                <a:blip r:embed="rId16"/>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122" name="Текст"/>
              <p:cNvSpPr txBox="1"/>
              <p:nvPr/>
            </p:nvSpPr>
            <p:spPr>
              <a:xfrm>
                <a:off x="0" y="0"/>
                <a:ext cx="316434"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126" name="TextBox 48"/>
            <p:cNvGrpSpPr/>
            <p:nvPr/>
          </p:nvGrpSpPr>
          <p:grpSpPr>
            <a:xfrm>
              <a:off x="202922" y="1587611"/>
              <a:ext cx="316434" cy="370841"/>
              <a:chOff x="0" y="0"/>
              <a:chExt cx="316433" cy="370840"/>
            </a:xfrm>
          </p:grpSpPr>
          <p:sp>
            <p:nvSpPr>
              <p:cNvPr id="124" name="Прямоугольник"/>
              <p:cNvSpPr/>
              <p:nvPr/>
            </p:nvSpPr>
            <p:spPr>
              <a:xfrm>
                <a:off x="0" y="0"/>
                <a:ext cx="316434" cy="307777"/>
              </a:xfrm>
              <a:prstGeom prst="rect">
                <a:avLst/>
              </a:prstGeom>
              <a:blipFill rotWithShape="1">
                <a:blip r:embed="rId17"/>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125" name="Текст"/>
              <p:cNvSpPr txBox="1"/>
              <p:nvPr/>
            </p:nvSpPr>
            <p:spPr>
              <a:xfrm>
                <a:off x="0" y="0"/>
                <a:ext cx="316434"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129" name="TextBox 50"/>
            <p:cNvGrpSpPr/>
            <p:nvPr/>
          </p:nvGrpSpPr>
          <p:grpSpPr>
            <a:xfrm>
              <a:off x="828810" y="1593330"/>
              <a:ext cx="305469" cy="370841"/>
              <a:chOff x="0" y="0"/>
              <a:chExt cx="305468" cy="370840"/>
            </a:xfrm>
          </p:grpSpPr>
          <p:sp>
            <p:nvSpPr>
              <p:cNvPr id="127" name="Квадрат"/>
              <p:cNvSpPr/>
              <p:nvPr/>
            </p:nvSpPr>
            <p:spPr>
              <a:xfrm>
                <a:off x="0" y="0"/>
                <a:ext cx="305469" cy="307777"/>
              </a:xfrm>
              <a:prstGeom prst="rect">
                <a:avLst/>
              </a:prstGeom>
              <a:blipFill rotWithShape="1">
                <a:blip r:embed="rId18"/>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128" name="Текст"/>
              <p:cNvSpPr txBox="1"/>
              <p:nvPr/>
            </p:nvSpPr>
            <p:spPr>
              <a:xfrm>
                <a:off x="0" y="0"/>
                <a:ext cx="305469"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132" name="TextBox 52"/>
            <p:cNvGrpSpPr/>
            <p:nvPr/>
          </p:nvGrpSpPr>
          <p:grpSpPr>
            <a:xfrm>
              <a:off x="1705920" y="2895398"/>
              <a:ext cx="1091197" cy="370841"/>
              <a:chOff x="0" y="0"/>
              <a:chExt cx="1091195" cy="370840"/>
            </a:xfrm>
          </p:grpSpPr>
          <p:sp>
            <p:nvSpPr>
              <p:cNvPr id="130" name="Прямоугольник"/>
              <p:cNvSpPr/>
              <p:nvPr/>
            </p:nvSpPr>
            <p:spPr>
              <a:xfrm>
                <a:off x="0" y="0"/>
                <a:ext cx="1091196" cy="345352"/>
              </a:xfrm>
              <a:prstGeom prst="rect">
                <a:avLst/>
              </a:prstGeom>
              <a:blipFill rotWithShape="1">
                <a:blip r:embed="rId19"/>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131" name="Текст"/>
              <p:cNvSpPr txBox="1"/>
              <p:nvPr/>
            </p:nvSpPr>
            <p:spPr>
              <a:xfrm>
                <a:off x="0" y="0"/>
                <a:ext cx="1091196"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135" name="TextBox 42"/>
            <p:cNvGrpSpPr/>
            <p:nvPr/>
          </p:nvGrpSpPr>
          <p:grpSpPr>
            <a:xfrm>
              <a:off x="1721635" y="18336"/>
              <a:ext cx="1787798" cy="370841"/>
              <a:chOff x="0" y="0"/>
              <a:chExt cx="1787797" cy="370840"/>
            </a:xfrm>
          </p:grpSpPr>
          <p:sp>
            <p:nvSpPr>
              <p:cNvPr id="133" name="Прямоугольник"/>
              <p:cNvSpPr/>
              <p:nvPr/>
            </p:nvSpPr>
            <p:spPr>
              <a:xfrm>
                <a:off x="0" y="0"/>
                <a:ext cx="1787798" cy="307777"/>
              </a:xfrm>
              <a:prstGeom prst="rect">
                <a:avLst/>
              </a:prstGeom>
              <a:blipFill rotWithShape="1">
                <a:blip r:embed="rId20"/>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134" name="Текст"/>
              <p:cNvSpPr txBox="1"/>
              <p:nvPr/>
            </p:nvSpPr>
            <p:spPr>
              <a:xfrm>
                <a:off x="0" y="0"/>
                <a:ext cx="1787798"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138" name="TextBox 43"/>
            <p:cNvGrpSpPr/>
            <p:nvPr/>
          </p:nvGrpSpPr>
          <p:grpSpPr>
            <a:xfrm>
              <a:off x="1721636" y="361618"/>
              <a:ext cx="1787798" cy="370841"/>
              <a:chOff x="0" y="0"/>
              <a:chExt cx="1787797" cy="370840"/>
            </a:xfrm>
          </p:grpSpPr>
          <p:sp>
            <p:nvSpPr>
              <p:cNvPr id="136" name="Прямоугольник"/>
              <p:cNvSpPr/>
              <p:nvPr/>
            </p:nvSpPr>
            <p:spPr>
              <a:xfrm>
                <a:off x="0" y="0"/>
                <a:ext cx="1787798" cy="307777"/>
              </a:xfrm>
              <a:prstGeom prst="rect">
                <a:avLst/>
              </a:prstGeom>
              <a:blipFill rotWithShape="1">
                <a:blip r:embed="rId21"/>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137" name="Текст"/>
              <p:cNvSpPr txBox="1"/>
              <p:nvPr/>
            </p:nvSpPr>
            <p:spPr>
              <a:xfrm>
                <a:off x="0" y="0"/>
                <a:ext cx="1787798"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sp>
          <p:nvSpPr>
            <p:cNvPr id="139" name="Left Brace 57"/>
            <p:cNvSpPr/>
            <p:nvPr/>
          </p:nvSpPr>
          <p:spPr>
            <a:xfrm>
              <a:off x="1570563" y="0"/>
              <a:ext cx="205533" cy="684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0259"/>
                    <a:pt x="10800" y="18604"/>
                  </a:cubicBezTo>
                  <a:lnTo>
                    <a:pt x="10800" y="14260"/>
                  </a:lnTo>
                  <a:cubicBezTo>
                    <a:pt x="10800" y="12605"/>
                    <a:pt x="5965" y="11264"/>
                    <a:pt x="0" y="11264"/>
                  </a:cubicBezTo>
                  <a:cubicBezTo>
                    <a:pt x="5965" y="11264"/>
                    <a:pt x="10800" y="9923"/>
                    <a:pt x="10800" y="8268"/>
                  </a:cubicBezTo>
                  <a:lnTo>
                    <a:pt x="10800" y="2996"/>
                  </a:lnTo>
                  <a:cubicBezTo>
                    <a:pt x="10800" y="1341"/>
                    <a:pt x="15635" y="0"/>
                    <a:pt x="21600" y="0"/>
                  </a:cubicBezTo>
                </a:path>
              </a:pathLst>
            </a:custGeom>
            <a:noFill/>
            <a:ln w="25400" cap="flat">
              <a:solidFill>
                <a:srgbClr val="000000"/>
              </a:solidFill>
              <a:prstDash val="solid"/>
              <a:round/>
            </a:ln>
            <a:effectLst/>
          </p:spPr>
          <p:txBody>
            <a:bodyPr wrap="square" lIns="45718" tIns="45718" rIns="45718" bIns="45718" numCol="1" anchor="t">
              <a:noAutofit/>
            </a:bodyPr>
            <a:lstStyle/>
            <a:p>
              <a:pPr>
                <a:defRPr sz="2000"/>
              </a:pPr>
            </a:p>
          </p:txBody>
        </p:sp>
        <p:grpSp>
          <p:nvGrpSpPr>
            <p:cNvPr id="142" name="TextBox 58"/>
            <p:cNvGrpSpPr/>
            <p:nvPr/>
          </p:nvGrpSpPr>
          <p:grpSpPr>
            <a:xfrm>
              <a:off x="1756446" y="1500098"/>
              <a:ext cx="1692323" cy="370841"/>
              <a:chOff x="0" y="0"/>
              <a:chExt cx="1692322" cy="370840"/>
            </a:xfrm>
          </p:grpSpPr>
          <p:sp>
            <p:nvSpPr>
              <p:cNvPr id="140" name="Прямоугольник"/>
              <p:cNvSpPr/>
              <p:nvPr/>
            </p:nvSpPr>
            <p:spPr>
              <a:xfrm>
                <a:off x="0" y="0"/>
                <a:ext cx="1692323" cy="307777"/>
              </a:xfrm>
              <a:prstGeom prst="rect">
                <a:avLst/>
              </a:prstGeom>
              <a:blipFill rotWithShape="1">
                <a:blip r:embed="rId22"/>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141" name="Текст"/>
              <p:cNvSpPr txBox="1"/>
              <p:nvPr/>
            </p:nvSpPr>
            <p:spPr>
              <a:xfrm>
                <a:off x="0" y="0"/>
                <a:ext cx="1692323"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145" name="TextBox 46"/>
            <p:cNvGrpSpPr/>
            <p:nvPr/>
          </p:nvGrpSpPr>
          <p:grpSpPr>
            <a:xfrm>
              <a:off x="1756446" y="1826716"/>
              <a:ext cx="2237345" cy="370841"/>
              <a:chOff x="0" y="0"/>
              <a:chExt cx="2237344" cy="370840"/>
            </a:xfrm>
          </p:grpSpPr>
          <p:sp>
            <p:nvSpPr>
              <p:cNvPr id="143" name="Прямоугольник"/>
              <p:cNvSpPr/>
              <p:nvPr/>
            </p:nvSpPr>
            <p:spPr>
              <a:xfrm>
                <a:off x="0" y="0"/>
                <a:ext cx="2237345" cy="307777"/>
              </a:xfrm>
              <a:prstGeom prst="rect">
                <a:avLst/>
              </a:prstGeom>
              <a:blipFill rotWithShape="1">
                <a:blip r:embed="rId23"/>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144" name="Текст"/>
              <p:cNvSpPr txBox="1"/>
              <p:nvPr/>
            </p:nvSpPr>
            <p:spPr>
              <a:xfrm>
                <a:off x="0" y="0"/>
                <a:ext cx="2237345"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148" name="TextBox 47"/>
            <p:cNvGrpSpPr/>
            <p:nvPr/>
          </p:nvGrpSpPr>
          <p:grpSpPr>
            <a:xfrm>
              <a:off x="2038699" y="1145096"/>
              <a:ext cx="1169039" cy="370841"/>
              <a:chOff x="0" y="0"/>
              <a:chExt cx="1169038" cy="370840"/>
            </a:xfrm>
          </p:grpSpPr>
          <p:sp>
            <p:nvSpPr>
              <p:cNvPr id="146" name="Прямоугольник"/>
              <p:cNvSpPr/>
              <p:nvPr/>
            </p:nvSpPr>
            <p:spPr>
              <a:xfrm>
                <a:off x="0" y="0"/>
                <a:ext cx="1169039" cy="307777"/>
              </a:xfrm>
              <a:prstGeom prst="rect">
                <a:avLst/>
              </a:prstGeom>
              <a:blipFill rotWithShape="1">
                <a:blip r:embed="rId24"/>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147" name="Текст"/>
              <p:cNvSpPr txBox="1"/>
              <p:nvPr/>
            </p:nvSpPr>
            <p:spPr>
              <a:xfrm>
                <a:off x="0" y="0"/>
                <a:ext cx="1169039"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151" name="TextBox 61"/>
            <p:cNvGrpSpPr/>
            <p:nvPr/>
          </p:nvGrpSpPr>
          <p:grpSpPr>
            <a:xfrm>
              <a:off x="0" y="2816806"/>
              <a:ext cx="1560641" cy="1166354"/>
              <a:chOff x="0" y="0"/>
              <a:chExt cx="1560640" cy="1166352"/>
            </a:xfrm>
          </p:grpSpPr>
          <p:sp>
            <p:nvSpPr>
              <p:cNvPr id="149" name="Фигура"/>
              <p:cNvSpPr/>
              <p:nvPr/>
            </p:nvSpPr>
            <p:spPr>
              <a:xfrm>
                <a:off x="0" y="0"/>
                <a:ext cx="1560641" cy="11663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334" y="0"/>
                    </a:moveTo>
                    <a:lnTo>
                      <a:pt x="21600" y="4788"/>
                    </a:lnTo>
                    <a:lnTo>
                      <a:pt x="19266" y="21600"/>
                    </a:lnTo>
                    <a:lnTo>
                      <a:pt x="0" y="16812"/>
                    </a:lnTo>
                    <a:close/>
                  </a:path>
                </a:pathLst>
              </a:custGeom>
              <a:blipFill rotWithShape="1">
                <a:blip r:embed="rId25"/>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150" name="Текст"/>
              <p:cNvSpPr txBox="1"/>
              <p:nvPr/>
            </p:nvSpPr>
            <p:spPr>
              <a:xfrm rot="631315">
                <a:off x="122847" y="126156"/>
                <a:ext cx="141583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sp>
          <p:nvSpPr>
            <p:cNvPr id="152" name="TextBox 62"/>
            <p:cNvSpPr txBox="1"/>
            <p:nvPr/>
          </p:nvSpPr>
          <p:spPr>
            <a:xfrm rot="5400000">
              <a:off x="2519779" y="777984"/>
              <a:ext cx="291897" cy="304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2400">
                  <a:latin typeface="Myriad Pro"/>
                  <a:ea typeface="Myriad Pro"/>
                  <a:cs typeface="Myriad Pro"/>
                  <a:sym typeface="Myriad Pro"/>
                </a:defRPr>
              </a:lvl1pPr>
            </a:lstStyle>
            <a:p>
              <a:pPr/>
              <a:r>
                <a:t>⇒</a:t>
              </a: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Тема Office">
  <a:themeElements>
    <a:clrScheme name="Тема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Тема Office">
  <a:themeElements>
    <a:clrScheme name="Тема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