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p:nvPr>
            <p:ph type="sldImg"/>
          </p:nvPr>
        </p:nvSpPr>
        <p:spPr>
          <a:xfrm>
            <a:off x="1143000" y="685800"/>
            <a:ext cx="4572000" cy="3429000"/>
          </a:xfrm>
          <a:prstGeom prst="rect">
            <a:avLst/>
          </a:prstGeom>
        </p:spPr>
        <p:txBody>
          <a:bodyPr/>
          <a:lstStyle/>
          <a:p>
            <a:pPr/>
          </a:p>
        </p:txBody>
      </p:sp>
      <p:sp>
        <p:nvSpPr>
          <p:cNvPr id="46" name="Shape 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sldImg"/>
          </p:nvPr>
        </p:nvSpPr>
        <p:spPr>
          <a:prstGeom prst="rect">
            <a:avLst/>
          </a:prstGeom>
        </p:spPr>
        <p:txBody>
          <a:bodyPr/>
          <a:lstStyle/>
          <a:p>
            <a:pPr/>
          </a:p>
        </p:txBody>
      </p:sp>
      <p:sp>
        <p:nvSpPr>
          <p:cNvPr id="50" name="Shape 50"/>
          <p:cNvSpPr/>
          <p:nvPr>
            <p:ph type="body" sz="quarter" idx="1"/>
          </p:nvPr>
        </p:nvSpPr>
        <p:spPr>
          <a:prstGeom prst="rect">
            <a:avLst/>
          </a:prstGeom>
        </p:spPr>
        <p:txBody>
          <a:bodyPr/>
          <a:lstStyle/>
          <a:p>
            <a:pPr/>
            <a:r>
              <a:t>Hi everyone! In this section we will cover a very powerful technique: mean encoding. It actually has a number of names: some call it likelihood encoding, some target encoding, but in this course we will stick with plain mean encoding. The general idea of this technique is to add new variables based on some feature together with target; in simplest case we encode each level of categorical variable with corresponding target mean.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sldImg"/>
          </p:nvPr>
        </p:nvSpPr>
        <p:spPr>
          <a:prstGeom prst="rect">
            <a:avLst/>
          </a:prstGeom>
        </p:spPr>
        <p:txBody>
          <a:bodyPr/>
          <a:lstStyle/>
          <a:p>
            <a:pPr/>
          </a:p>
        </p:txBody>
      </p:sp>
      <p:sp>
        <p:nvSpPr>
          <p:cNvPr id="56" name="Shape 56"/>
          <p:cNvSpPr/>
          <p:nvPr>
            <p:ph type="body" sz="quarter" idx="1"/>
          </p:nvPr>
        </p:nvSpPr>
        <p:spPr>
          <a:prstGeom prst="rect">
            <a:avLst/>
          </a:prstGeom>
        </p:spPr>
        <p:txBody>
          <a:bodyPr/>
          <a:lstStyle/>
          <a:p>
            <a:pPr/>
            <a:r>
              <a:t>Lets take a look at the following example. Here we have some binary classification task, in which we have a categorical variable, some ‘city’. And, of course,  we want to numerically encode it. The most obvious way, and what people usually use  - is label encoding (it’s what we have in second column). Mean encoding is done differently, via encoding every city with corresponding mean target. For example, for Moscow we have 5 rows with 3 zeros and 2 ones, so we encode it with 2/5=0.4. Similarly, we deal we the rest of cities.</a:t>
            </a:r>
          </a:p>
          <a:p>
            <a:pPr/>
            <a:r>
              <a:t>Pretty straightforward. What I've described here is a very high-level idea. There are a huge number of pitfalls one should overcome in actual competition. We won’t dig into details for now, just keep it mind.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a:p>
        </p:txBody>
      </p:sp>
      <p:sp>
        <p:nvSpPr>
          <p:cNvPr id="63" name="Shape 63"/>
          <p:cNvSpPr/>
          <p:nvPr>
            <p:ph type="body" sz="quarter" idx="1"/>
          </p:nvPr>
        </p:nvSpPr>
        <p:spPr>
          <a:prstGeom prst="rect">
            <a:avLst/>
          </a:prstGeom>
        </p:spPr>
        <p:txBody>
          <a:bodyPr/>
          <a:lstStyle/>
          <a:p>
            <a:pPr/>
            <a:r>
              <a:t>At first, let me explain, why does it even work. Imagine that our dataset is much bigger and contains hundreds of different cities. Lets try to compare, of course very abstractly, mean encoding with label encoding. We plot feature histograms for class 0 and class 1. In case of label encoding we’ll always get totally random picture, because there is no logical order. But when we use mean target to encode the feature, classes look way more separable. The plot looks kind of sorted.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sldImg"/>
          </p:nvPr>
        </p:nvSpPr>
        <p:spPr>
          <a:prstGeom prst="rect">
            <a:avLst/>
          </a:prstGeom>
        </p:spPr>
        <p:txBody>
          <a:bodyPr/>
          <a:lstStyle/>
          <a:p>
            <a:pPr/>
          </a:p>
        </p:txBody>
      </p:sp>
      <p:sp>
        <p:nvSpPr>
          <p:cNvPr id="84" name="Shape 84"/>
          <p:cNvSpPr/>
          <p:nvPr>
            <p:ph type="body" sz="quarter" idx="1"/>
          </p:nvPr>
        </p:nvSpPr>
        <p:spPr>
          <a:prstGeom prst="rect">
            <a:avLst/>
          </a:prstGeom>
        </p:spPr>
        <p:txBody>
          <a:bodyPr/>
          <a:lstStyle/>
          <a:p>
            <a:pPr/>
            <a:r>
              <a:t>In turns out that this ‘sorting’ quality of mean encodings is quite helpful. Remember what is the most popular and effective way to solve ML problem - it’s GBT. XGBoost or LighGBM.</a:t>
            </a:r>
          </a:p>
          <a:p>
            <a:pPr/>
            <a:r>
              <a:t>One of their few downsides is an inability to handle high-cardinality categorical variables: trees have limited depth. With mean encoding we can compensate it. In general, we can reach better loss with shorter trees. Cross validation logs might even look like this.</a:t>
            </a:r>
          </a:p>
          <a:p>
            <a:pPr/>
            <a:r>
              <a:t>In general, the more complicated and non-linear feature-target dependency, the more effective is mean encoding.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r>
              <a:t>Further in this section you will learn how to construct mean encodings. There are actually a lot of ways, also keep in mind that we used classification task only as an example, we can use this method on other tasks as well, the main idea remains the same.</a:t>
            </a:r>
          </a:p>
          <a:p>
            <a:pPr/>
            <a:r>
              <a:t>Despite the simplicity of the idea you need to be very careful with validation. It’s got to be impeccable. It’s probably the most important part, understanding the correct leak-less validation is also a basis for stacking.</a:t>
            </a:r>
          </a:p>
          <a:p>
            <a:pPr/>
            <a:r>
              <a:t>The last, but not least, are extensions. There are countless possibilities to derive new features from target variable. Sometimes they produce significant improvements for your models.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11" name="Текст заголовка"/>
          <p:cNvSpPr txBox="1"/>
          <p:nvPr>
            <p:ph type="title"/>
          </p:nvPr>
        </p:nvSpPr>
        <p:spPr>
          <a:prstGeom prst="rect">
            <a:avLst/>
          </a:prstGeom>
        </p:spPr>
        <p:txBody>
          <a:bodyPr/>
          <a:lstStyle/>
          <a:p>
            <a:pPr/>
            <a:r>
              <a:t>Текст заголовка</a:t>
            </a:r>
          </a:p>
        </p:txBody>
      </p:sp>
      <p:sp>
        <p:nvSpPr>
          <p:cNvPr id="12" name="Уровень текста 1…"/>
          <p:cNvSpPr txBox="1"/>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Shape 74"/>
          <p:cNvSpPr/>
          <p:nvPr>
            <p:ph type="body" sz="half" idx="13"/>
          </p:nvPr>
        </p:nvSpPr>
        <p:spPr>
          <a:xfrm>
            <a:off x="457198" y="1435100"/>
            <a:ext cx="3008317" cy="4691063"/>
          </a:xfrm>
          <a:prstGeom prst="rect">
            <a:avLst/>
          </a:prstGeom>
        </p:spPr>
        <p:txBody>
          <a:bodyPr/>
          <a:lstStyle/>
          <a:p>
            <a:pPr/>
          </a:p>
        </p:txBody>
      </p:sp>
      <p:sp>
        <p:nvSpPr>
          <p:cNvPr id="1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Вертикальный заголовок и текст">
    <p:spTree>
      <p:nvGrpSpPr>
        <p:cNvPr id="1" name=""/>
        <p:cNvGrpSpPr/>
        <p:nvPr/>
      </p:nvGrpSpPr>
      <p:grpSpPr>
        <a:xfrm>
          <a:off x="0" y="0"/>
          <a:ext cx="0" cy="0"/>
          <a:chOff x="0" y="0"/>
          <a:chExt cx="0" cy="0"/>
        </a:xfrm>
      </p:grpSpPr>
      <p:sp>
        <p:nvSpPr>
          <p:cNvPr id="21" name="Текст заголовка"/>
          <p:cNvSpPr txBox="1"/>
          <p:nvPr>
            <p:ph type="title"/>
          </p:nvPr>
        </p:nvSpPr>
        <p:spPr>
          <a:xfrm>
            <a:off x="6629400" y="274638"/>
            <a:ext cx="2057400" cy="5851527"/>
          </a:xfrm>
          <a:prstGeom prst="rect">
            <a:avLst/>
          </a:prstGeom>
        </p:spPr>
        <p:txBody>
          <a:bodyPr anchor="ctr"/>
          <a:lstStyle>
            <a:lvl1pPr algn="ctr">
              <a:defRPr sz="4400">
                <a:latin typeface="Myriad Pro"/>
                <a:ea typeface="Myriad Pro"/>
                <a:cs typeface="Myriad Pro"/>
                <a:sym typeface="Myriad Pro"/>
              </a:defRPr>
            </a:lvl1pPr>
          </a:lstStyle>
          <a:p>
            <a:pPr/>
            <a:r>
              <a:t>Текст заголовка</a:t>
            </a:r>
          </a:p>
        </p:txBody>
      </p:sp>
      <p:sp>
        <p:nvSpPr>
          <p:cNvPr id="22" name="Уровень текста 1…"/>
          <p:cNvSpPr txBox="1"/>
          <p:nvPr>
            <p:ph type="body" idx="1"/>
          </p:nvPr>
        </p:nvSpPr>
        <p:spPr>
          <a:xfrm>
            <a:off x="457200" y="274638"/>
            <a:ext cx="6019800" cy="5851527"/>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Титульный слайд">
    <p:spTree>
      <p:nvGrpSpPr>
        <p:cNvPr id="1" name=""/>
        <p:cNvGrpSpPr/>
        <p:nvPr/>
      </p:nvGrpSpPr>
      <p:grpSpPr>
        <a:xfrm>
          <a:off x="0" y="0"/>
          <a:ext cx="0" cy="0"/>
          <a:chOff x="0" y="0"/>
          <a:chExt cx="0" cy="0"/>
        </a:xfrm>
      </p:grpSpPr>
      <p:sp>
        <p:nvSpPr>
          <p:cNvPr id="30" name="Текст заголовка"/>
          <p:cNvSpPr txBox="1"/>
          <p:nvPr>
            <p:ph type="title"/>
          </p:nvPr>
        </p:nvSpPr>
        <p:spPr>
          <a:xfrm>
            <a:off x="685800" y="2130425"/>
            <a:ext cx="7772400" cy="1470025"/>
          </a:xfrm>
          <a:prstGeom prst="rect">
            <a:avLst/>
          </a:prstGeom>
        </p:spPr>
        <p:txBody>
          <a:bodyPr anchor="ctr"/>
          <a:lstStyle>
            <a:lvl1pPr algn="ctr">
              <a:defRPr sz="4400">
                <a:latin typeface="Myriad Pro"/>
                <a:ea typeface="Myriad Pro"/>
                <a:cs typeface="Myriad Pro"/>
                <a:sym typeface="Myriad Pro"/>
              </a:defRPr>
            </a:lvl1pPr>
          </a:lstStyle>
          <a:p>
            <a:pPr/>
            <a:r>
              <a:t>Текст заголовка</a:t>
            </a:r>
          </a:p>
        </p:txBody>
      </p:sp>
      <p:sp>
        <p:nvSpPr>
          <p:cNvPr id="31" name="Уровень текста 1…"/>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Пустой">
    <p:spTree>
      <p:nvGrpSpPr>
        <p:cNvPr id="1" name=""/>
        <p:cNvGrpSpPr/>
        <p:nvPr/>
      </p:nvGrpSpPr>
      <p:grpSpPr>
        <a:xfrm>
          <a:off x="0" y="0"/>
          <a:ext cx="0" cy="0"/>
          <a:chOff x="0" y="0"/>
          <a:chExt cx="0" cy="0"/>
        </a:xfrm>
      </p:grpSpPr>
      <p:sp>
        <p:nvSpPr>
          <p:cNvPr id="39" name="Номер слайда"/>
          <p:cNvSpPr txBox="1"/>
          <p:nvPr>
            <p:ph type="sldNum" sz="quarter" idx="2"/>
          </p:nvPr>
        </p:nvSpPr>
        <p:spPr>
          <a:xfrm>
            <a:off x="8413150" y="6404294"/>
            <a:ext cx="273652"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273050"/>
            <a:ext cx="3008316" cy="11620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Текст заголовка</a:t>
            </a:r>
          </a:p>
        </p:txBody>
      </p:sp>
      <p:sp>
        <p:nvSpPr>
          <p:cNvPr id="3" name="Уровень текста 1…"/>
          <p:cNvSpPr txBox="1"/>
          <p:nvPr>
            <p:ph type="body" idx="1"/>
          </p:nvPr>
        </p:nvSpPr>
        <p:spPr>
          <a:xfrm>
            <a:off x="3575050" y="273050"/>
            <a:ext cx="5111750" cy="58531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413151" y="6404294"/>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yriad Pro"/>
                <a:ea typeface="Myriad Pro"/>
                <a:cs typeface="Myriad Pro"/>
                <a:sym typeface="Myriad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1pPr>
      <a:lvl2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2pPr>
      <a:lvl3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3pPr>
      <a:lvl4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4pPr>
      <a:lvl5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5pPr>
      <a:lvl6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6pPr>
      <a:lvl7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7pPr>
      <a:lvl8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8pPr>
      <a:lvl9pPr marL="0" marR="0" indent="0" algn="l" defTabSz="914400" rtl="0" latinLnBrk="0">
        <a:lnSpc>
          <a:spcPct val="100000"/>
        </a:lnSpc>
        <a:spcBef>
          <a:spcPts val="0"/>
        </a:spcBef>
        <a:spcAft>
          <a:spcPts val="0"/>
        </a:spcAft>
        <a:buClrTx/>
        <a:buSzTx/>
        <a:buFontTx/>
        <a:buNone/>
        <a:tabLst/>
        <a:defRPr b="0" baseline="0" cap="none" i="0" spc="0" strike="noStrike" sz="2000" u="none">
          <a:ln>
            <a:noFill/>
          </a:ln>
          <a:solidFill>
            <a:srgbClr val="953735"/>
          </a:solidFill>
          <a:uFillTx/>
          <a:latin typeface="Myriad Pro Bold"/>
          <a:ea typeface="Myriad Pro Bold"/>
          <a:cs typeface="Myriad Pro Bold"/>
          <a:sym typeface="Myriad Pro 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2.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 Id="rId3" Type="http://schemas.openxmlformats.org/officeDocument/2006/relationships/image" Target="../media/image4.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Заголовок 5"/>
          <p:cNvSpPr txBox="1"/>
          <p:nvPr>
            <p:ph type="title"/>
          </p:nvPr>
        </p:nvSpPr>
        <p:spPr>
          <a:xfrm>
            <a:off x="423333" y="2006351"/>
            <a:ext cx="8602134" cy="1143001"/>
          </a:xfrm>
          <a:prstGeom prst="rect">
            <a:avLst/>
          </a:prstGeom>
        </p:spPr>
        <p:txBody>
          <a:bodyPr/>
          <a:lstStyle>
            <a:lvl1pPr>
              <a:defRPr sz="3200"/>
            </a:lvl1pPr>
          </a:lstStyle>
          <a:p>
            <a:pPr/>
            <a:r>
              <a:t>Using target to generate features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Заголовок 1"/>
          <p:cNvSpPr txBox="1"/>
          <p:nvPr>
            <p:ph type="title"/>
          </p:nvPr>
        </p:nvSpPr>
        <p:spPr>
          <a:xfrm>
            <a:off x="-1" y="0"/>
            <a:ext cx="8565778" cy="584771"/>
          </a:xfrm>
          <a:prstGeom prst="rect">
            <a:avLst/>
          </a:prstGeom>
        </p:spPr>
        <p:txBody>
          <a:bodyPr/>
          <a:lstStyle>
            <a:lvl1pPr>
              <a:defRPr sz="3200"/>
            </a:lvl1pPr>
          </a:lstStyle>
          <a:p>
            <a:pPr/>
            <a:r>
              <a:t>Overfit</a:t>
            </a:r>
          </a:p>
        </p:txBody>
      </p:sp>
      <p:pic>
        <p:nvPicPr>
          <p:cNvPr id="109" name="pasted-image.png" descr="pasted-image.png"/>
          <p:cNvPicPr>
            <a:picLocks noChangeAspect="1"/>
          </p:cNvPicPr>
          <p:nvPr/>
        </p:nvPicPr>
        <p:blipFill>
          <a:blip r:embed="rId2">
            <a:extLst/>
          </a:blip>
          <a:stretch>
            <a:fillRect/>
          </a:stretch>
        </p:blipFill>
        <p:spPr>
          <a:xfrm>
            <a:off x="485024" y="745200"/>
            <a:ext cx="8453099" cy="3506214"/>
          </a:xfrm>
          <a:prstGeom prst="rect">
            <a:avLst/>
          </a:prstGeom>
          <a:ln w="12700">
            <a:miter lim="400000"/>
          </a:ln>
        </p:spPr>
      </p:pic>
      <p:sp>
        <p:nvSpPr>
          <p:cNvPr id="110" name="Shape 214"/>
          <p:cNvSpPr txBox="1"/>
          <p:nvPr>
            <p:ph type="body" sz="quarter" idx="1"/>
          </p:nvPr>
        </p:nvSpPr>
        <p:spPr>
          <a:xfrm>
            <a:off x="2105661" y="4341069"/>
            <a:ext cx="899749" cy="458144"/>
          </a:xfrm>
          <a:prstGeom prst="rect">
            <a:avLst/>
          </a:prstGeom>
        </p:spPr>
        <p:txBody>
          <a:bodyPr/>
          <a:lstStyle>
            <a:lvl1pPr marL="0" indent="0">
              <a:buSzTx/>
              <a:buNone/>
              <a:defRPr sz="2400"/>
            </a:lvl1pPr>
          </a:lstStyle>
          <a:p>
            <a:pPr/>
            <a:r>
              <a:t>Train</a:t>
            </a:r>
          </a:p>
        </p:txBody>
      </p:sp>
      <p:sp>
        <p:nvSpPr>
          <p:cNvPr id="111" name="Shape 215"/>
          <p:cNvSpPr txBox="1"/>
          <p:nvPr/>
        </p:nvSpPr>
        <p:spPr>
          <a:xfrm>
            <a:off x="6131681" y="4341069"/>
            <a:ext cx="1420916" cy="5564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2400">
                <a:latin typeface="Myriad Pro"/>
                <a:ea typeface="Myriad Pro"/>
                <a:cs typeface="Myriad Pro"/>
                <a:sym typeface="Myriad Pro"/>
              </a:defRPr>
            </a:lvl1pPr>
          </a:lstStyle>
          <a:p>
            <a:pPr/>
            <a:r>
              <a:t>Validation</a:t>
            </a:r>
          </a:p>
        </p:txBody>
      </p:sp>
      <p:grpSp>
        <p:nvGrpSpPr>
          <p:cNvPr id="114" name="Group 1"/>
          <p:cNvGrpSpPr/>
          <p:nvPr/>
        </p:nvGrpSpPr>
        <p:grpSpPr>
          <a:xfrm>
            <a:off x="485024" y="4798929"/>
            <a:ext cx="8453099" cy="1236447"/>
            <a:chOff x="0" y="0"/>
            <a:chExt cx="8453097" cy="1236446"/>
          </a:xfrm>
        </p:grpSpPr>
        <p:pic>
          <p:nvPicPr>
            <p:cNvPr id="112" name="pasted-image.png" descr="pasted-image.png"/>
            <p:cNvPicPr>
              <a:picLocks noChangeAspect="1"/>
            </p:cNvPicPr>
            <p:nvPr/>
          </p:nvPicPr>
          <p:blipFill>
            <a:blip r:embed="rId3">
              <a:extLst/>
            </a:blip>
            <a:stretch>
              <a:fillRect/>
            </a:stretch>
          </p:blipFill>
          <p:spPr>
            <a:xfrm>
              <a:off x="-1" y="0"/>
              <a:ext cx="4231957" cy="1236447"/>
            </a:xfrm>
            <a:prstGeom prst="rect">
              <a:avLst/>
            </a:prstGeom>
            <a:ln w="12700" cap="flat">
              <a:noFill/>
              <a:miter lim="400000"/>
            </a:ln>
            <a:effectLst/>
          </p:spPr>
        </p:pic>
        <p:pic>
          <p:nvPicPr>
            <p:cNvPr id="113" name="pasted-image.png" descr="pasted-image.png"/>
            <p:cNvPicPr>
              <a:picLocks noChangeAspect="1"/>
            </p:cNvPicPr>
            <p:nvPr/>
          </p:nvPicPr>
          <p:blipFill>
            <a:blip r:embed="rId4">
              <a:extLst/>
            </a:blip>
            <a:stretch>
              <a:fillRect/>
            </a:stretch>
          </p:blipFill>
          <p:spPr>
            <a:xfrm>
              <a:off x="4188621" y="0"/>
              <a:ext cx="4264477" cy="1236447"/>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Заголовок 1"/>
          <p:cNvSpPr txBox="1"/>
          <p:nvPr>
            <p:ph type="title"/>
          </p:nvPr>
        </p:nvSpPr>
        <p:spPr>
          <a:xfrm>
            <a:off x="-1" y="0"/>
            <a:ext cx="8565778" cy="584771"/>
          </a:xfrm>
          <a:prstGeom prst="rect">
            <a:avLst/>
          </a:prstGeom>
        </p:spPr>
        <p:txBody>
          <a:bodyPr/>
          <a:lstStyle>
            <a:lvl1pPr>
              <a:defRPr sz="3200"/>
            </a:lvl1pPr>
          </a:lstStyle>
          <a:p>
            <a:pPr/>
            <a:r>
              <a:t>Simple example</a:t>
            </a:r>
          </a:p>
        </p:txBody>
      </p:sp>
      <p:sp>
        <p:nvSpPr>
          <p:cNvPr id="53" name="Shape 155"/>
          <p:cNvSpPr txBox="1"/>
          <p:nvPr>
            <p:ph type="body" idx="1"/>
          </p:nvPr>
        </p:nvSpPr>
        <p:spPr>
          <a:xfrm>
            <a:off x="823356" y="1520824"/>
            <a:ext cx="8150164" cy="3412077"/>
          </a:xfrm>
          <a:prstGeom prst="rect">
            <a:avLst/>
          </a:prstGeom>
        </p:spPr>
        <p:txBody>
          <a:bodyPr/>
          <a:lstStyle/>
          <a:p>
            <a:pPr>
              <a:spcBef>
                <a:spcPts val="0"/>
              </a:spcBef>
              <a:defRPr sz="2400"/>
            </a:pPr>
            <a:r>
              <a:t>Categorical feature</a:t>
            </a:r>
          </a:p>
          <a:p>
            <a:pPr marL="0" indent="0">
              <a:spcBef>
                <a:spcPts val="0"/>
              </a:spcBef>
              <a:buSzTx/>
              <a:buNone/>
              <a:defRPr sz="2400"/>
            </a:pPr>
            <a:r>
              <a:t>  </a:t>
            </a:r>
            <a:r>
              <a:t> - some city</a:t>
            </a:r>
          </a:p>
          <a:p>
            <a:pPr>
              <a:lnSpc>
                <a:spcPct val="150000"/>
              </a:lnSpc>
              <a:spcBef>
                <a:spcPts val="0"/>
              </a:spcBef>
              <a:defRPr sz="2400"/>
            </a:pPr>
            <a:r>
              <a:t>Binary classification</a:t>
            </a:r>
          </a:p>
        </p:txBody>
      </p:sp>
      <p:pic>
        <p:nvPicPr>
          <p:cNvPr id="54" name="pasted-image.png" descr="pasted-image.png"/>
          <p:cNvPicPr>
            <a:picLocks noChangeAspect="1"/>
          </p:cNvPicPr>
          <p:nvPr/>
        </p:nvPicPr>
        <p:blipFill>
          <a:blip r:embed="rId3">
            <a:extLst/>
          </a:blip>
          <a:stretch>
            <a:fillRect/>
          </a:stretch>
        </p:blipFill>
        <p:spPr>
          <a:xfrm>
            <a:off x="4424243" y="1128712"/>
            <a:ext cx="4141533" cy="465772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Заголовок 1"/>
          <p:cNvSpPr txBox="1"/>
          <p:nvPr>
            <p:ph type="title"/>
          </p:nvPr>
        </p:nvSpPr>
        <p:spPr>
          <a:xfrm>
            <a:off x="-1" y="0"/>
            <a:ext cx="8565778" cy="584771"/>
          </a:xfrm>
          <a:prstGeom prst="rect">
            <a:avLst/>
          </a:prstGeom>
        </p:spPr>
        <p:txBody>
          <a:bodyPr/>
          <a:lstStyle>
            <a:lvl1pPr>
              <a:defRPr sz="3200"/>
            </a:lvl1pPr>
          </a:lstStyle>
          <a:p>
            <a:pPr/>
            <a:r>
              <a:t>Why does it work?</a:t>
            </a:r>
          </a:p>
        </p:txBody>
      </p:sp>
      <p:sp>
        <p:nvSpPr>
          <p:cNvPr id="59" name="Shape 155"/>
          <p:cNvSpPr txBox="1"/>
          <p:nvPr>
            <p:ph type="body" idx="1"/>
          </p:nvPr>
        </p:nvSpPr>
        <p:spPr>
          <a:xfrm>
            <a:off x="823356" y="1520824"/>
            <a:ext cx="8320645" cy="3412077"/>
          </a:xfrm>
          <a:prstGeom prst="rect">
            <a:avLst/>
          </a:prstGeom>
        </p:spPr>
        <p:txBody>
          <a:bodyPr/>
          <a:lstStyle/>
          <a:p>
            <a:pPr marL="457200" indent="-457200" defTabSz="578358">
              <a:spcBef>
                <a:spcPts val="0"/>
              </a:spcBef>
              <a:buFontTx/>
              <a:buAutoNum type="arabicPeriod" startAt="1"/>
              <a:defRPr sz="2400"/>
            </a:pPr>
            <a:r>
              <a:t>Label encoding gives random order. No correlation with target</a:t>
            </a:r>
          </a:p>
          <a:p>
            <a:pPr marL="457200" indent="-457200" defTabSz="578358">
              <a:spcBef>
                <a:spcPts val="0"/>
              </a:spcBef>
              <a:buFontTx/>
              <a:buAutoNum type="arabicPeriod" startAt="1"/>
              <a:defRPr sz="2400"/>
            </a:pPr>
            <a:r>
              <a:t>Mean encoding helps to separate zeros from ones</a:t>
            </a:r>
          </a:p>
        </p:txBody>
      </p:sp>
      <p:pic>
        <p:nvPicPr>
          <p:cNvPr id="60" name="pasted-image.tiff" descr="pasted-image.tiff"/>
          <p:cNvPicPr>
            <a:picLocks noChangeAspect="1"/>
          </p:cNvPicPr>
          <p:nvPr/>
        </p:nvPicPr>
        <p:blipFill>
          <a:blip r:embed="rId3">
            <a:extLst/>
          </a:blip>
          <a:stretch>
            <a:fillRect/>
          </a:stretch>
        </p:blipFill>
        <p:spPr>
          <a:xfrm>
            <a:off x="4751387" y="2798703"/>
            <a:ext cx="4059864" cy="2927376"/>
          </a:xfrm>
          <a:prstGeom prst="rect">
            <a:avLst/>
          </a:prstGeom>
          <a:ln w="12700">
            <a:miter lim="400000"/>
          </a:ln>
        </p:spPr>
      </p:pic>
      <p:pic>
        <p:nvPicPr>
          <p:cNvPr id="61" name="pasted-image.tiff" descr="pasted-image.tiff"/>
          <p:cNvPicPr>
            <a:picLocks noChangeAspect="1"/>
          </p:cNvPicPr>
          <p:nvPr/>
        </p:nvPicPr>
        <p:blipFill>
          <a:blip r:embed="rId4">
            <a:extLst/>
          </a:blip>
          <a:stretch>
            <a:fillRect/>
          </a:stretch>
        </p:blipFill>
        <p:spPr>
          <a:xfrm>
            <a:off x="686810" y="2778175"/>
            <a:ext cx="4036003" cy="294897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Заголовок 1"/>
          <p:cNvSpPr txBox="1"/>
          <p:nvPr>
            <p:ph type="title"/>
          </p:nvPr>
        </p:nvSpPr>
        <p:spPr>
          <a:xfrm>
            <a:off x="-1" y="0"/>
            <a:ext cx="8565778" cy="584771"/>
          </a:xfrm>
          <a:prstGeom prst="rect">
            <a:avLst/>
          </a:prstGeom>
        </p:spPr>
        <p:txBody>
          <a:bodyPr/>
          <a:lstStyle>
            <a:lvl1pPr>
              <a:defRPr sz="3200"/>
            </a:lvl1pPr>
          </a:lstStyle>
          <a:p>
            <a:pPr/>
            <a:r>
              <a:t>Why does it work?</a:t>
            </a:r>
          </a:p>
        </p:txBody>
      </p:sp>
      <p:sp>
        <p:nvSpPr>
          <p:cNvPr id="66" name="Shape 155"/>
          <p:cNvSpPr txBox="1"/>
          <p:nvPr>
            <p:ph type="body" idx="1"/>
          </p:nvPr>
        </p:nvSpPr>
        <p:spPr>
          <a:xfrm>
            <a:off x="823356" y="1077905"/>
            <a:ext cx="7742419" cy="3412076"/>
          </a:xfrm>
          <a:prstGeom prst="rect">
            <a:avLst/>
          </a:prstGeom>
        </p:spPr>
        <p:txBody>
          <a:bodyPr/>
          <a:lstStyle/>
          <a:p>
            <a:pPr lvl="1" marL="0" indent="440871" algn="ctr">
              <a:spcBef>
                <a:spcPts val="0"/>
              </a:spcBef>
              <a:buSzTx/>
              <a:buNone/>
              <a:defRPr sz="2400"/>
            </a:pPr>
            <a:r>
              <a:t>Reaching a better loss with shorter trees</a:t>
            </a:r>
          </a:p>
        </p:txBody>
      </p:sp>
      <p:grpSp>
        <p:nvGrpSpPr>
          <p:cNvPr id="80" name="Group 3"/>
          <p:cNvGrpSpPr/>
          <p:nvPr/>
        </p:nvGrpSpPr>
        <p:grpSpPr>
          <a:xfrm>
            <a:off x="1255894" y="1447796"/>
            <a:ext cx="6926725" cy="4660307"/>
            <a:chOff x="0" y="0"/>
            <a:chExt cx="6926724" cy="4660305"/>
          </a:xfrm>
        </p:grpSpPr>
        <p:pic>
          <p:nvPicPr>
            <p:cNvPr id="67" name="Picture 1" descr="Picture 1"/>
            <p:cNvPicPr>
              <a:picLocks noChangeAspect="1"/>
            </p:cNvPicPr>
            <p:nvPr/>
          </p:nvPicPr>
          <p:blipFill>
            <a:blip r:embed="rId3">
              <a:extLst/>
            </a:blip>
            <a:srcRect l="15273" t="1930" r="0" b="11581"/>
            <a:stretch>
              <a:fillRect/>
            </a:stretch>
          </p:blipFill>
          <p:spPr>
            <a:xfrm>
              <a:off x="635797" y="0"/>
              <a:ext cx="6290928" cy="4481513"/>
            </a:xfrm>
            <a:prstGeom prst="rect">
              <a:avLst/>
            </a:prstGeom>
            <a:ln w="12700" cap="flat">
              <a:noFill/>
              <a:miter lim="400000"/>
            </a:ln>
            <a:effectLst/>
          </p:spPr>
        </p:pic>
        <p:sp>
          <p:nvSpPr>
            <p:cNvPr id="68" name="TextBox 2"/>
            <p:cNvSpPr txBox="1"/>
            <p:nvPr/>
          </p:nvSpPr>
          <p:spPr>
            <a:xfrm>
              <a:off x="511085" y="4178270"/>
              <a:ext cx="273653"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400">
                  <a:latin typeface="Myriad Pro"/>
                  <a:ea typeface="Myriad Pro"/>
                  <a:cs typeface="Myriad Pro"/>
                  <a:sym typeface="Myriad Pro"/>
                </a:defRPr>
              </a:lvl1pPr>
            </a:lstStyle>
            <a:p>
              <a:pPr/>
              <a:r>
                <a:t>1</a:t>
              </a:r>
            </a:p>
          </p:txBody>
        </p:sp>
        <p:sp>
          <p:nvSpPr>
            <p:cNvPr id="69" name="TextBox 9"/>
            <p:cNvSpPr txBox="1"/>
            <p:nvPr/>
          </p:nvSpPr>
          <p:spPr>
            <a:xfrm>
              <a:off x="2044253" y="4178270"/>
              <a:ext cx="273652"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400">
                  <a:latin typeface="Myriad Pro"/>
                  <a:ea typeface="Myriad Pro"/>
                  <a:cs typeface="Myriad Pro"/>
                  <a:sym typeface="Myriad Pro"/>
                </a:defRPr>
              </a:lvl1pPr>
            </a:lstStyle>
            <a:p>
              <a:pPr/>
              <a:r>
                <a:t>2</a:t>
              </a:r>
            </a:p>
          </p:txBody>
        </p:sp>
        <p:sp>
          <p:nvSpPr>
            <p:cNvPr id="70" name="TextBox 10"/>
            <p:cNvSpPr txBox="1"/>
            <p:nvPr/>
          </p:nvSpPr>
          <p:spPr>
            <a:xfrm>
              <a:off x="3588973" y="4200570"/>
              <a:ext cx="273652"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400">
                  <a:latin typeface="Myriad Pro"/>
                  <a:ea typeface="Myriad Pro"/>
                  <a:cs typeface="Myriad Pro"/>
                  <a:sym typeface="Myriad Pro"/>
                </a:defRPr>
              </a:lvl1pPr>
            </a:lstStyle>
            <a:p>
              <a:pPr/>
              <a:r>
                <a:t>3</a:t>
              </a:r>
            </a:p>
          </p:txBody>
        </p:sp>
        <p:sp>
          <p:nvSpPr>
            <p:cNvPr id="71" name="TextBox 11"/>
            <p:cNvSpPr txBox="1"/>
            <p:nvPr/>
          </p:nvSpPr>
          <p:spPr>
            <a:xfrm>
              <a:off x="5115265" y="4178270"/>
              <a:ext cx="273652"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400">
                  <a:latin typeface="Myriad Pro"/>
                  <a:ea typeface="Myriad Pro"/>
                  <a:cs typeface="Myriad Pro"/>
                  <a:sym typeface="Myriad Pro"/>
                </a:defRPr>
              </a:lvl1pPr>
            </a:lstStyle>
            <a:p>
              <a:pPr/>
              <a:r>
                <a:t>4</a:t>
              </a:r>
            </a:p>
          </p:txBody>
        </p:sp>
        <p:sp>
          <p:nvSpPr>
            <p:cNvPr id="72" name="TextBox 12"/>
            <p:cNvSpPr txBox="1"/>
            <p:nvPr/>
          </p:nvSpPr>
          <p:spPr>
            <a:xfrm>
              <a:off x="6600305" y="4200569"/>
              <a:ext cx="273652"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400">
                  <a:latin typeface="Myriad Pro"/>
                  <a:ea typeface="Myriad Pro"/>
                  <a:cs typeface="Myriad Pro"/>
                  <a:sym typeface="Myriad Pro"/>
                </a:defRPr>
              </a:lvl1pPr>
            </a:lstStyle>
            <a:p>
              <a:pPr/>
              <a:r>
                <a:t>5</a:t>
              </a:r>
            </a:p>
          </p:txBody>
        </p:sp>
        <p:sp>
          <p:nvSpPr>
            <p:cNvPr id="73" name="TextBox 13"/>
            <p:cNvSpPr txBox="1"/>
            <p:nvPr/>
          </p:nvSpPr>
          <p:spPr>
            <a:xfrm>
              <a:off x="0" y="3955450"/>
              <a:ext cx="697365"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2400">
                  <a:latin typeface="Myriad Pro"/>
                  <a:ea typeface="Myriad Pro"/>
                  <a:cs typeface="Myriad Pro"/>
                  <a:sym typeface="Myriad Pro"/>
                </a:defRPr>
              </a:pPr>
              <a:r>
                <a:t>0</a:t>
              </a:r>
              <a:r>
                <a:t>.3</a:t>
              </a:r>
              <a:r>
                <a:t>5</a:t>
              </a:r>
            </a:p>
          </p:txBody>
        </p:sp>
        <p:sp>
          <p:nvSpPr>
            <p:cNvPr id="74" name="TextBox 14"/>
            <p:cNvSpPr txBox="1"/>
            <p:nvPr/>
          </p:nvSpPr>
          <p:spPr>
            <a:xfrm>
              <a:off x="0" y="3374735"/>
              <a:ext cx="697365"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2400">
                  <a:latin typeface="Myriad Pro"/>
                  <a:ea typeface="Myriad Pro"/>
                  <a:cs typeface="Myriad Pro"/>
                  <a:sym typeface="Myriad Pro"/>
                </a:defRPr>
              </a:pPr>
              <a:r>
                <a:t>0</a:t>
              </a:r>
              <a:r>
                <a:t>.40</a:t>
              </a:r>
            </a:p>
          </p:txBody>
        </p:sp>
        <p:sp>
          <p:nvSpPr>
            <p:cNvPr id="75" name="TextBox 15"/>
            <p:cNvSpPr txBox="1"/>
            <p:nvPr/>
          </p:nvSpPr>
          <p:spPr>
            <a:xfrm>
              <a:off x="0" y="2794018"/>
              <a:ext cx="697365"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2400">
                  <a:latin typeface="Myriad Pro"/>
                  <a:ea typeface="Myriad Pro"/>
                  <a:cs typeface="Myriad Pro"/>
                  <a:sym typeface="Myriad Pro"/>
                </a:defRPr>
              </a:pPr>
              <a:r>
                <a:t>0</a:t>
              </a:r>
              <a:r>
                <a:t>.45</a:t>
              </a:r>
            </a:p>
          </p:txBody>
        </p:sp>
        <p:sp>
          <p:nvSpPr>
            <p:cNvPr id="76" name="TextBox 16"/>
            <p:cNvSpPr txBox="1"/>
            <p:nvPr/>
          </p:nvSpPr>
          <p:spPr>
            <a:xfrm>
              <a:off x="0" y="2213301"/>
              <a:ext cx="697365"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2400">
                  <a:latin typeface="Myriad Pro"/>
                  <a:ea typeface="Myriad Pro"/>
                  <a:cs typeface="Myriad Pro"/>
                  <a:sym typeface="Myriad Pro"/>
                </a:defRPr>
              </a:pPr>
              <a:r>
                <a:t>0</a:t>
              </a:r>
              <a:r>
                <a:t>.50</a:t>
              </a:r>
            </a:p>
          </p:txBody>
        </p:sp>
        <p:sp>
          <p:nvSpPr>
            <p:cNvPr id="77" name="TextBox 17"/>
            <p:cNvSpPr txBox="1"/>
            <p:nvPr/>
          </p:nvSpPr>
          <p:spPr>
            <a:xfrm>
              <a:off x="0" y="1632583"/>
              <a:ext cx="697365"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2400">
                  <a:latin typeface="Myriad Pro"/>
                  <a:ea typeface="Myriad Pro"/>
                  <a:cs typeface="Myriad Pro"/>
                  <a:sym typeface="Myriad Pro"/>
                </a:defRPr>
              </a:pPr>
              <a:r>
                <a:t>0</a:t>
              </a:r>
              <a:r>
                <a:t>.55</a:t>
              </a:r>
            </a:p>
          </p:txBody>
        </p:sp>
        <p:sp>
          <p:nvSpPr>
            <p:cNvPr id="78" name="TextBox 18"/>
            <p:cNvSpPr txBox="1"/>
            <p:nvPr/>
          </p:nvSpPr>
          <p:spPr>
            <a:xfrm>
              <a:off x="0" y="1051866"/>
              <a:ext cx="697365"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2400">
                  <a:latin typeface="Myriad Pro"/>
                  <a:ea typeface="Myriad Pro"/>
                  <a:cs typeface="Myriad Pro"/>
                  <a:sym typeface="Myriad Pro"/>
                </a:defRPr>
              </a:pPr>
              <a:r>
                <a:t>0</a:t>
              </a:r>
              <a:r>
                <a:t>.60</a:t>
              </a:r>
            </a:p>
          </p:txBody>
        </p:sp>
        <p:sp>
          <p:nvSpPr>
            <p:cNvPr id="79" name="TextBox 19"/>
            <p:cNvSpPr txBox="1"/>
            <p:nvPr/>
          </p:nvSpPr>
          <p:spPr>
            <a:xfrm>
              <a:off x="0" y="471149"/>
              <a:ext cx="697365"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2400">
                  <a:latin typeface="Myriad Pro"/>
                  <a:ea typeface="Myriad Pro"/>
                  <a:cs typeface="Myriad Pro"/>
                  <a:sym typeface="Myriad Pro"/>
                </a:defRPr>
              </a:pPr>
              <a:r>
                <a:t>0</a:t>
              </a:r>
              <a:r>
                <a:t>.65</a:t>
              </a:r>
            </a:p>
          </p:txBody>
        </p:sp>
      </p:grpSp>
      <p:sp>
        <p:nvSpPr>
          <p:cNvPr id="81" name="TextBox 20"/>
          <p:cNvSpPr txBox="1"/>
          <p:nvPr/>
        </p:nvSpPr>
        <p:spPr>
          <a:xfrm>
            <a:off x="4043374" y="5929309"/>
            <a:ext cx="1476778" cy="459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Myriad Pro"/>
                <a:ea typeface="Myriad Pro"/>
                <a:cs typeface="Myriad Pro"/>
                <a:sym typeface="Myriad Pro"/>
              </a:defRPr>
            </a:lvl1pPr>
          </a:lstStyle>
          <a:p>
            <a:pPr/>
            <a:r>
              <a:t>tree depth</a:t>
            </a:r>
          </a:p>
        </p:txBody>
      </p:sp>
      <p:sp>
        <p:nvSpPr>
          <p:cNvPr id="82" name="TextBox 21"/>
          <p:cNvSpPr txBox="1"/>
          <p:nvPr/>
        </p:nvSpPr>
        <p:spPr>
          <a:xfrm rot="16200000">
            <a:off x="730140" y="3775406"/>
            <a:ext cx="646169" cy="459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Myriad Pro"/>
                <a:ea typeface="Myriad Pro"/>
                <a:cs typeface="Myriad Pro"/>
                <a:sym typeface="Myriad Pro"/>
              </a:defRPr>
            </a:lvl1pPr>
          </a:lstStyle>
          <a:p>
            <a:pPr/>
            <a:r>
              <a:t>loss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Заголовок 1"/>
          <p:cNvSpPr txBox="1"/>
          <p:nvPr>
            <p:ph type="title"/>
          </p:nvPr>
        </p:nvSpPr>
        <p:spPr>
          <a:xfrm>
            <a:off x="-1" y="0"/>
            <a:ext cx="8565778" cy="584771"/>
          </a:xfrm>
          <a:prstGeom prst="rect">
            <a:avLst/>
          </a:prstGeom>
        </p:spPr>
        <p:txBody>
          <a:bodyPr/>
          <a:lstStyle>
            <a:lvl1pPr>
              <a:defRPr sz="3200"/>
            </a:lvl1pPr>
          </a:lstStyle>
          <a:p>
            <a:pPr/>
            <a:r>
              <a:t>What will you learn?</a:t>
            </a:r>
          </a:p>
        </p:txBody>
      </p:sp>
      <p:sp>
        <p:nvSpPr>
          <p:cNvPr id="87" name="Shape 155"/>
          <p:cNvSpPr txBox="1"/>
          <p:nvPr>
            <p:ph type="body" idx="1"/>
          </p:nvPr>
        </p:nvSpPr>
        <p:spPr>
          <a:xfrm>
            <a:off x="823356" y="1520824"/>
            <a:ext cx="8320645" cy="3412077"/>
          </a:xfrm>
          <a:prstGeom prst="rect">
            <a:avLst/>
          </a:prstGeom>
        </p:spPr>
        <p:txBody>
          <a:bodyPr/>
          <a:lstStyle/>
          <a:p>
            <a:pPr marL="898525" indent="-400050">
              <a:lnSpc>
                <a:spcPct val="150000"/>
              </a:lnSpc>
              <a:spcBef>
                <a:spcPts val="0"/>
              </a:spcBef>
              <a:buChar char="✓"/>
              <a:defRPr sz="2400"/>
            </a:pPr>
            <a:r>
              <a:t>  Construct encodings</a:t>
            </a:r>
          </a:p>
          <a:p>
            <a:pPr marL="898525" indent="-400050">
              <a:lnSpc>
                <a:spcPct val="150000"/>
              </a:lnSpc>
              <a:spcBef>
                <a:spcPts val="0"/>
              </a:spcBef>
              <a:buChar char="✓"/>
              <a:defRPr sz="2400"/>
            </a:pPr>
            <a:r>
              <a:t>  Correctly validate them</a:t>
            </a:r>
          </a:p>
          <a:p>
            <a:pPr marL="898525" indent="-400050">
              <a:lnSpc>
                <a:spcPct val="150000"/>
              </a:lnSpc>
              <a:spcBef>
                <a:spcPts val="0"/>
              </a:spcBef>
              <a:buChar char="✓"/>
              <a:defRPr sz="2400"/>
            </a:pPr>
            <a:r>
              <a:t>  Extend them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Заголовок 1"/>
          <p:cNvSpPr txBox="1"/>
          <p:nvPr>
            <p:ph type="title"/>
          </p:nvPr>
        </p:nvSpPr>
        <p:spPr>
          <a:xfrm>
            <a:off x="-1" y="0"/>
            <a:ext cx="8565778" cy="584771"/>
          </a:xfrm>
          <a:prstGeom prst="rect">
            <a:avLst/>
          </a:prstGeom>
        </p:spPr>
        <p:txBody>
          <a:bodyPr/>
          <a:lstStyle>
            <a:lvl1pPr>
              <a:defRPr sz="3200"/>
            </a:lvl1pPr>
          </a:lstStyle>
          <a:p>
            <a:pPr/>
            <a:r>
              <a:t>Indicators of usefulness</a:t>
            </a:r>
          </a:p>
        </p:txBody>
      </p:sp>
      <p:grpSp>
        <p:nvGrpSpPr>
          <p:cNvPr id="94" name="Group 2"/>
          <p:cNvGrpSpPr/>
          <p:nvPr/>
        </p:nvGrpSpPr>
        <p:grpSpPr>
          <a:xfrm>
            <a:off x="1381493" y="471488"/>
            <a:ext cx="6739791" cy="5828025"/>
            <a:chOff x="0" y="0"/>
            <a:chExt cx="6739790" cy="5828023"/>
          </a:xfrm>
        </p:grpSpPr>
        <p:pic>
          <p:nvPicPr>
            <p:cNvPr id="92" name="pasted-image.tiff" descr="pasted-image.tiff"/>
            <p:cNvPicPr>
              <a:picLocks noChangeAspect="1"/>
            </p:cNvPicPr>
            <p:nvPr/>
          </p:nvPicPr>
          <p:blipFill>
            <a:blip r:embed="rId2">
              <a:extLst/>
            </a:blip>
            <a:stretch>
              <a:fillRect/>
            </a:stretch>
          </p:blipFill>
          <p:spPr>
            <a:xfrm>
              <a:off x="0" y="0"/>
              <a:ext cx="6739791" cy="2921271"/>
            </a:xfrm>
            <a:prstGeom prst="rect">
              <a:avLst/>
            </a:prstGeom>
            <a:ln w="12700" cap="flat">
              <a:noFill/>
              <a:miter lim="400000"/>
            </a:ln>
            <a:effectLst/>
          </p:spPr>
        </p:pic>
        <p:pic>
          <p:nvPicPr>
            <p:cNvPr id="93" name="pasted-image.tiff" descr="pasted-image.tiff"/>
            <p:cNvPicPr>
              <a:picLocks noChangeAspect="1"/>
            </p:cNvPicPr>
            <p:nvPr/>
          </p:nvPicPr>
          <p:blipFill>
            <a:blip r:embed="rId3">
              <a:extLst/>
            </a:blip>
            <a:stretch>
              <a:fillRect/>
            </a:stretch>
          </p:blipFill>
          <p:spPr>
            <a:xfrm>
              <a:off x="41959" y="2924939"/>
              <a:ext cx="6697831" cy="290308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Заголовок 1"/>
          <p:cNvSpPr txBox="1"/>
          <p:nvPr>
            <p:ph type="title"/>
          </p:nvPr>
        </p:nvSpPr>
        <p:spPr>
          <a:xfrm>
            <a:off x="-1" y="0"/>
            <a:ext cx="8565778" cy="584771"/>
          </a:xfrm>
          <a:prstGeom prst="rect">
            <a:avLst/>
          </a:prstGeom>
        </p:spPr>
        <p:txBody>
          <a:bodyPr/>
          <a:lstStyle>
            <a:lvl1pPr>
              <a:defRPr sz="3200"/>
            </a:lvl1pPr>
          </a:lstStyle>
          <a:p>
            <a:pPr/>
            <a:r>
              <a:t>Ways to use target variable</a:t>
            </a:r>
          </a:p>
        </p:txBody>
      </p:sp>
      <p:pic>
        <p:nvPicPr>
          <p:cNvPr id="97" name="Picture 1" descr="Picture 1"/>
          <p:cNvPicPr>
            <a:picLocks noChangeAspect="1"/>
          </p:cNvPicPr>
          <p:nvPr/>
        </p:nvPicPr>
        <p:blipFill>
          <a:blip r:embed="rId2">
            <a:extLst/>
          </a:blip>
          <a:stretch>
            <a:fillRect/>
          </a:stretch>
        </p:blipFill>
        <p:spPr>
          <a:xfrm>
            <a:off x="1256326" y="2428875"/>
            <a:ext cx="6990123" cy="3083880"/>
          </a:xfrm>
          <a:prstGeom prst="rect">
            <a:avLst/>
          </a:prstGeom>
          <a:ln w="12700">
            <a:miter lim="400000"/>
          </a:ln>
        </p:spPr>
      </p:pic>
      <p:sp>
        <p:nvSpPr>
          <p:cNvPr id="98" name="Shape 155"/>
          <p:cNvSpPr txBox="1"/>
          <p:nvPr>
            <p:ph type="body" idx="1"/>
          </p:nvPr>
        </p:nvSpPr>
        <p:spPr>
          <a:xfrm>
            <a:off x="823357" y="1520824"/>
            <a:ext cx="7742419" cy="3412077"/>
          </a:xfrm>
          <a:prstGeom prst="rect">
            <a:avLst/>
          </a:prstGeom>
        </p:spPr>
        <p:txBody>
          <a:bodyPr/>
          <a:lstStyle/>
          <a:p>
            <a:pPr marL="0" indent="0" algn="ctr">
              <a:buSzTx/>
              <a:buNone/>
              <a:defRPr sz="2400"/>
            </a:pPr>
            <a:r>
              <a:t>Goods - number of ones in a group, </a:t>
            </a:r>
          </a:p>
          <a:p>
            <a:pPr marL="0" indent="0" algn="ctr">
              <a:buSzTx/>
              <a:buNone/>
              <a:defRPr sz="2400"/>
            </a:pPr>
            <a:r>
              <a:t>Bads - number of zeros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Заголовок 1"/>
          <p:cNvSpPr txBox="1"/>
          <p:nvPr>
            <p:ph type="title"/>
          </p:nvPr>
        </p:nvSpPr>
        <p:spPr>
          <a:xfrm>
            <a:off x="-1" y="0"/>
            <a:ext cx="8565778" cy="584771"/>
          </a:xfrm>
          <a:prstGeom prst="rect">
            <a:avLst/>
          </a:prstGeom>
        </p:spPr>
        <p:txBody>
          <a:bodyPr/>
          <a:lstStyle>
            <a:lvl1pPr>
              <a:defRPr sz="3200"/>
            </a:lvl1pPr>
          </a:lstStyle>
          <a:p>
            <a:pPr/>
            <a:r>
              <a:t>Springleaf example</a:t>
            </a:r>
          </a:p>
        </p:txBody>
      </p:sp>
      <p:pic>
        <p:nvPicPr>
          <p:cNvPr id="101" name="pasted-image.png" descr="pasted-image.png"/>
          <p:cNvPicPr>
            <a:picLocks noChangeAspect="1"/>
          </p:cNvPicPr>
          <p:nvPr/>
        </p:nvPicPr>
        <p:blipFill>
          <a:blip r:embed="rId2">
            <a:extLst/>
          </a:blip>
          <a:stretch>
            <a:fillRect/>
          </a:stretch>
        </p:blipFill>
        <p:spPr>
          <a:xfrm>
            <a:off x="485026" y="1520825"/>
            <a:ext cx="8463312" cy="1893889"/>
          </a:xfrm>
          <a:prstGeom prst="rect">
            <a:avLst/>
          </a:prstGeom>
          <a:ln w="12700">
            <a:miter lim="400000"/>
          </a:ln>
        </p:spPr>
      </p:pic>
      <p:pic>
        <p:nvPicPr>
          <p:cNvPr id="102" name="pasted-image.png" descr="pasted-image.png"/>
          <p:cNvPicPr>
            <a:picLocks noChangeAspect="1"/>
          </p:cNvPicPr>
          <p:nvPr/>
        </p:nvPicPr>
        <p:blipFill>
          <a:blip r:embed="rId3">
            <a:extLst/>
          </a:blip>
          <a:srcRect l="0" t="2273" r="0" b="0"/>
          <a:stretch>
            <a:fillRect/>
          </a:stretch>
        </p:blipFill>
        <p:spPr>
          <a:xfrm>
            <a:off x="3055553" y="3543298"/>
            <a:ext cx="3391670" cy="184309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Заголовок 1"/>
          <p:cNvSpPr txBox="1"/>
          <p:nvPr>
            <p:ph type="title"/>
          </p:nvPr>
        </p:nvSpPr>
        <p:spPr>
          <a:xfrm>
            <a:off x="-1" y="0"/>
            <a:ext cx="8565778" cy="584771"/>
          </a:xfrm>
          <a:prstGeom prst="rect">
            <a:avLst/>
          </a:prstGeom>
        </p:spPr>
        <p:txBody>
          <a:bodyPr/>
          <a:lstStyle>
            <a:lvl1pPr>
              <a:defRPr sz="3200"/>
            </a:lvl1pPr>
          </a:lstStyle>
          <a:p>
            <a:pPr/>
            <a:r>
              <a:t>Springleaf example</a:t>
            </a:r>
          </a:p>
        </p:txBody>
      </p:sp>
      <p:pic>
        <p:nvPicPr>
          <p:cNvPr id="105" name="pasted-image.png" descr="pasted-image.png"/>
          <p:cNvPicPr>
            <a:picLocks noChangeAspect="1"/>
          </p:cNvPicPr>
          <p:nvPr/>
        </p:nvPicPr>
        <p:blipFill>
          <a:blip r:embed="rId2">
            <a:extLst/>
          </a:blip>
          <a:srcRect l="1178" t="0" r="0" b="0"/>
          <a:stretch>
            <a:fillRect/>
          </a:stretch>
        </p:blipFill>
        <p:spPr>
          <a:xfrm>
            <a:off x="485026" y="743405"/>
            <a:ext cx="8453098" cy="1999795"/>
          </a:xfrm>
          <a:prstGeom prst="rect">
            <a:avLst/>
          </a:prstGeom>
          <a:ln w="12700">
            <a:miter lim="400000"/>
          </a:ln>
        </p:spPr>
      </p:pic>
      <p:pic>
        <p:nvPicPr>
          <p:cNvPr id="106" name="pasted-image.png" descr="pasted-image.png"/>
          <p:cNvPicPr>
            <a:picLocks noChangeAspect="1"/>
          </p:cNvPicPr>
          <p:nvPr/>
        </p:nvPicPr>
        <p:blipFill>
          <a:blip r:embed="rId3">
            <a:extLst/>
          </a:blip>
          <a:stretch>
            <a:fillRect/>
          </a:stretch>
        </p:blipFill>
        <p:spPr>
          <a:xfrm>
            <a:off x="485024" y="2671759"/>
            <a:ext cx="8453099" cy="350621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