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hape 36"/>
          <p:cNvSpPr/>
          <p:nvPr>
            <p:ph type="sldImg"/>
          </p:nvPr>
        </p:nvSpPr>
        <p:spPr>
          <a:xfrm>
            <a:off x="1143000" y="685800"/>
            <a:ext cx="4572000" cy="3429000"/>
          </a:xfrm>
          <a:prstGeom prst="rect">
            <a:avLst/>
          </a:prstGeom>
        </p:spPr>
        <p:txBody>
          <a:bodyPr/>
          <a:lstStyle/>
          <a:p>
            <a:pPr/>
          </a:p>
        </p:txBody>
      </p:sp>
      <p:sp>
        <p:nvSpPr>
          <p:cNvPr id="37" name="Shape 3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sldImg"/>
          </p:nvPr>
        </p:nvSpPr>
        <p:spPr>
          <a:prstGeom prst="rect">
            <a:avLst/>
          </a:prstGeom>
        </p:spPr>
        <p:txBody>
          <a:bodyPr/>
          <a:lstStyle/>
          <a:p>
            <a:pPr/>
          </a:p>
        </p:txBody>
      </p:sp>
      <p:sp>
        <p:nvSpPr>
          <p:cNvPr id="46" name="Shape 46"/>
          <p:cNvSpPr/>
          <p:nvPr>
            <p:ph type="body" sz="quarter" idx="1"/>
          </p:nvPr>
        </p:nvSpPr>
        <p:spPr>
          <a:prstGeom prst="rect">
            <a:avLst/>
          </a:prstGeom>
        </p:spPr>
        <p:txBody>
          <a:bodyPr/>
          <a:lstStyle/>
          <a:p>
            <a:pPr/>
            <a:r>
              <a:t>In the previous video we realized that mean encodings can not be used as is and require some kind of regularization on training part of data. </a:t>
            </a:r>
          </a:p>
          <a:p>
            <a:pPr/>
            <a:r>
              <a:t>Now, we will cover 4 different methods of regularization. Namely, doing a cross-validation loop to construct mean encodings, then smoothing based on the size of category, then adding random noise and, finally, calculating expanding mean on some permutation of data.</a:t>
            </a:r>
          </a:p>
          <a:p>
            <a:pPr/>
            <a:r>
              <a:t>We will go trough all of these methods one by one.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sldImg"/>
          </p:nvPr>
        </p:nvSpPr>
        <p:spPr>
          <a:prstGeom prst="rect">
            <a:avLst/>
          </a:prstGeom>
        </p:spPr>
        <p:txBody>
          <a:bodyPr/>
          <a:lstStyle/>
          <a:p>
            <a:pPr/>
          </a:p>
        </p:txBody>
      </p:sp>
      <p:sp>
        <p:nvSpPr>
          <p:cNvPr id="53" name="Shape 53"/>
          <p:cNvSpPr/>
          <p:nvPr>
            <p:ph type="body" sz="quarter" idx="1"/>
          </p:nvPr>
        </p:nvSpPr>
        <p:spPr>
          <a:prstGeom prst="rect">
            <a:avLst/>
          </a:prstGeom>
        </p:spPr>
        <p:txBody>
          <a:bodyPr/>
          <a:lstStyle/>
          <a:p>
            <a:pPr/>
            <a:r>
              <a:t>Lets start with CV loop regularization. It’s a very intuitive and robust method. For a given data point we don’t want to use target variable of that data point. So we separate the data into K (klarge) non-intersecting subsets, or in other words, folds. To get mean encoding value for some subset, we don’t use data points from that subset and estimate the encoding only on the rest of subsets. We iteratively walk through all the data subsets. Usually 4 or 5 folds are enough to get decent results, you don’t need to tune this number.</a:t>
            </a:r>
          </a:p>
          <a:p>
            <a:pPr/>
            <a:r>
              <a:t>It may seem that we have completely avoided leakage from target variable. Unfortunately, it’s not true. It will become apparent if we perform leave-one-out scheme to separate the data. I’ll return to it  a little later. At first lets learn how to apply that method in practice.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sldImg"/>
          </p:nvPr>
        </p:nvSpPr>
        <p:spPr>
          <a:prstGeom prst="rect">
            <a:avLst/>
          </a:prstGeom>
        </p:spPr>
        <p:txBody>
          <a:bodyPr/>
          <a:lstStyle/>
          <a:p>
            <a:pPr/>
          </a:p>
        </p:txBody>
      </p:sp>
      <p:sp>
        <p:nvSpPr>
          <p:cNvPr id="58" name="Shape 58"/>
          <p:cNvSpPr/>
          <p:nvPr>
            <p:ph type="body" sz="quarter" idx="1"/>
          </p:nvPr>
        </p:nvSpPr>
        <p:spPr>
          <a:prstGeom prst="rect">
            <a:avLst/>
          </a:prstGeom>
        </p:spPr>
        <p:txBody>
          <a:bodyPr/>
          <a:lstStyle/>
          <a:p>
            <a:pPr/>
            <a:r>
              <a:t>Suppose that our training data is in df_tr DataFrame. We will add mean encoded features into another train_new DataFrame. </a:t>
            </a:r>
          </a:p>
          <a:p>
            <a:pPr/>
            <a:r>
              <a:t>In the outer loop we iterate through StratifiedKFold iterator in order to separate training data into chunks. X_tr is used to estimate the encoding. X_val is used to apply estimated encoding.</a:t>
            </a:r>
          </a:p>
          <a:p>
            <a:pPr/>
            <a:r>
              <a:t>After that we iterate through all the columns and map estimated encodings to X_val DataFrame. At the end of the outer loop we fill train_new DataFrame with the result.</a:t>
            </a:r>
          </a:p>
          <a:p>
            <a:pPr/>
            <a:r>
              <a:t>Finally, some rare categories may be present only in a single fold, so we don’t have the data to estimate target mean for them. Thats why we end up with NANs. We can fill them with global mean.</a:t>
            </a:r>
          </a:p>
          <a:p>
            <a:pPr/>
            <a:r>
              <a:t>As you can see, the whole process is very simple.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Shape 64"/>
          <p:cNvSpPr/>
          <p:nvPr>
            <p:ph type="sldImg"/>
          </p:nvPr>
        </p:nvSpPr>
        <p:spPr>
          <a:prstGeom prst="rect">
            <a:avLst/>
          </a:prstGeom>
        </p:spPr>
        <p:txBody>
          <a:bodyPr/>
          <a:lstStyle/>
          <a:p>
            <a:pPr/>
          </a:p>
        </p:txBody>
      </p:sp>
      <p:sp>
        <p:nvSpPr>
          <p:cNvPr id="65" name="Shape 65"/>
          <p:cNvSpPr/>
          <p:nvPr>
            <p:ph type="body" sz="quarter" idx="1"/>
          </p:nvPr>
        </p:nvSpPr>
        <p:spPr>
          <a:prstGeom prst="rect">
            <a:avLst/>
          </a:prstGeom>
        </p:spPr>
        <p:txBody>
          <a:bodyPr/>
          <a:lstStyle/>
          <a:p>
            <a:pPr/>
            <a:r>
              <a:t>Now lets return to the question of whether we leak information about target variable or not. Consider the following example. Here we want to encode Moscow via leave-one-out scheme. For the first row we get 0.5, because there are 2 ones and 2 zeros in rest of rows. Similarly, for the second row we get 0.25 and so on. But look closely at the resulting feature: it perfectly splits the data! Rows with feature_mean equal or greater than 0.5 have target 0 and the rest of rows have target 1.</a:t>
            </a:r>
          </a:p>
          <a:p>
            <a:pPr/>
            <a:r>
              <a:t>We didn't explicitly use target variable, but our encoding is biased. Furthermore, this effect remains valid even for KFold scheme, just milder.</a:t>
            </a:r>
          </a:p>
          <a:p>
            <a:pPr/>
            <a:r>
              <a:t>So it this type of regularization useless? Definitely not. In practice, if you have enough data and use 4 or 5 folds, mean encodings will work fine with this regularization strategy. Just be careful and use correct validation.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sldImg"/>
          </p:nvPr>
        </p:nvSpPr>
        <p:spPr>
          <a:prstGeom prst="rect">
            <a:avLst/>
          </a:prstGeom>
        </p:spPr>
        <p:txBody>
          <a:bodyPr/>
          <a:lstStyle/>
          <a:p>
            <a:pPr/>
          </a:p>
        </p:txBody>
      </p:sp>
      <p:sp>
        <p:nvSpPr>
          <p:cNvPr id="71" name="Shape 71"/>
          <p:cNvSpPr/>
          <p:nvPr>
            <p:ph type="body" sz="quarter" idx="1"/>
          </p:nvPr>
        </p:nvSpPr>
        <p:spPr>
          <a:prstGeom prst="rect">
            <a:avLst/>
          </a:prstGeom>
        </p:spPr>
        <p:txBody>
          <a:bodyPr/>
          <a:lstStyle/>
          <a:p>
            <a:pPr/>
            <a:r>
              <a:t>Another regularization method is smoothing. It’s based on the following idea. If category is big, has a lot data points, then we can trust the estimated encoding. But if category is rare, it’s the opposite. Formula on the slide uses this idea. It has hyper parameter alpha that controls the amount of regularization. When alpha is zero, we have no regularization and when alpha approaches infinity, everything turns into global mean.</a:t>
            </a:r>
          </a:p>
          <a:p>
            <a:pPr/>
            <a:r>
              <a:t>In some sense, alpha is equal to the category size we can trust. </a:t>
            </a:r>
          </a:p>
          <a:p>
            <a:pPr/>
            <a:r>
              <a:t>It’s also possible to use some other formula. Basically, anything that punishes encodings of rare categories can be considered smoothing. </a:t>
            </a:r>
          </a:p>
          <a:p>
            <a:pPr/>
            <a:r>
              <a:t>Smoothing obviously won’t work on it’s own, but we can combine it with CV loop.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sldImg"/>
          </p:nvPr>
        </p:nvSpPr>
        <p:spPr>
          <a:prstGeom prst="rect">
            <a:avLst/>
          </a:prstGeom>
        </p:spPr>
        <p:txBody>
          <a:bodyPr/>
          <a:lstStyle/>
          <a:p>
            <a:pPr/>
          </a:p>
        </p:txBody>
      </p:sp>
      <p:sp>
        <p:nvSpPr>
          <p:cNvPr id="76" name="Shape 76"/>
          <p:cNvSpPr/>
          <p:nvPr>
            <p:ph type="body" sz="quarter" idx="1"/>
          </p:nvPr>
        </p:nvSpPr>
        <p:spPr>
          <a:prstGeom prst="rect">
            <a:avLst/>
          </a:prstGeom>
        </p:spPr>
        <p:txBody>
          <a:bodyPr/>
          <a:lstStyle/>
          <a:p>
            <a:pPr/>
            <a:r>
              <a:t>Another way to regularize mean encodings is to add some noise. Without regularization mean encodings have better quality for the train data than for the test data. By adding noise we simply degrade the quality of encoding on training data.</a:t>
            </a:r>
          </a:p>
          <a:p>
            <a:pPr/>
            <a:r>
              <a:t>This method is pretty unstable, it’s hard to make it work. The main problem is the amount of noise we need to add. Too much noise will turn the feature into garbage, while too little noise means worse regularization. </a:t>
            </a:r>
          </a:p>
          <a:p>
            <a:pPr/>
            <a:r>
              <a:t>This method is usually used together with leave-one-out regularization. You need to diligently fine tune it, so it’s probably not the best option if you don’t have a lot of time.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sldImg"/>
          </p:nvPr>
        </p:nvSpPr>
        <p:spPr>
          <a:prstGeom prst="rect">
            <a:avLst/>
          </a:prstGeom>
        </p:spPr>
        <p:txBody>
          <a:bodyPr/>
          <a:lstStyle/>
          <a:p>
            <a:pPr/>
          </a:p>
        </p:txBody>
      </p:sp>
      <p:sp>
        <p:nvSpPr>
          <p:cNvPr id="82" name="Shape 82"/>
          <p:cNvSpPr/>
          <p:nvPr>
            <p:ph type="body" sz="quarter" idx="1"/>
          </p:nvPr>
        </p:nvSpPr>
        <p:spPr>
          <a:prstGeom prst="rect">
            <a:avLst/>
          </a:prstGeom>
        </p:spPr>
        <p:txBody>
          <a:bodyPr/>
          <a:lstStyle/>
          <a:p>
            <a:pPr/>
            <a:r>
              <a:t>The last regularization method I am going to cover is based on expanding mean. The idea is very simple: we fix some sorting order of our data and use only rows from 0 to N-1 to calculate encoding for row N. </a:t>
            </a:r>
          </a:p>
          <a:p>
            <a:pPr/>
            <a:r>
              <a:t>You can check simple pandas implementation in the code snippet. ‘cumsum’ stores cumulative sum of target variable up to the given row and ‘cumcnt’ stores cumulative count.</a:t>
            </a:r>
          </a:p>
          <a:p>
            <a:pPr/>
            <a:r>
              <a:t>This method introduces the least amount of leakage from target variable and requires no hyper parameter tuning. The only downside is that feature quality is not uniform, but it’s not a big deal. We can average models fitted on encodings calculated from different data permutations.</a:t>
            </a:r>
          </a:p>
          <a:p>
            <a:pPr/>
            <a:r>
              <a:t>It’s also worth noting that it is expanding mean method that is used in cat boost gradient boosting trees library, which proves to perform magnificently on datasets with categorical features.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ph type="sldImg"/>
          </p:nvPr>
        </p:nvSpPr>
        <p:spPr>
          <a:prstGeom prst="rect">
            <a:avLst/>
          </a:prstGeom>
        </p:spPr>
        <p:txBody>
          <a:bodyPr/>
          <a:lstStyle/>
          <a:p>
            <a:pPr/>
          </a:p>
        </p:txBody>
      </p:sp>
      <p:sp>
        <p:nvSpPr>
          <p:cNvPr id="87" name="Shape 87"/>
          <p:cNvSpPr/>
          <p:nvPr>
            <p:ph type="body" sz="quarter" idx="1"/>
          </p:nvPr>
        </p:nvSpPr>
        <p:spPr>
          <a:prstGeom prst="rect">
            <a:avLst/>
          </a:prstGeom>
        </p:spPr>
        <p:txBody>
          <a:bodyPr/>
          <a:lstStyle/>
          <a:p>
            <a:pPr/>
            <a:r>
              <a:t>Ok, lets summarize what we’ve discussed in this video. We covered 4 different types of regularization. Each of them has it’s own advantages and disadvantages. Sometimes unintuitively, we introduce target variable leakage, but in practice, we can bear with it. Personally, I recommend CV loop or Expanding mean methods for practical tasks: they are the most robust and easy to tune.</a:t>
            </a:r>
          </a:p>
          <a:p>
            <a:pPr/>
            <a:r>
              <a:t>This is it with regularization! In the next video I will tell you about various extensions and practical applications of mean encodings.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Объект с подписью">
    <p:spTree>
      <p:nvGrpSpPr>
        <p:cNvPr id="1" name=""/>
        <p:cNvGrpSpPr/>
        <p:nvPr/>
      </p:nvGrpSpPr>
      <p:grpSpPr>
        <a:xfrm>
          <a:off x="0" y="0"/>
          <a:ext cx="0" cy="0"/>
          <a:chOff x="0" y="0"/>
          <a:chExt cx="0" cy="0"/>
        </a:xfrm>
      </p:grpSpPr>
      <p:sp>
        <p:nvSpPr>
          <p:cNvPr id="11" name="Текст заголовка"/>
          <p:cNvSpPr txBox="1"/>
          <p:nvPr>
            <p:ph type="title"/>
          </p:nvPr>
        </p:nvSpPr>
        <p:spPr>
          <a:prstGeom prst="rect">
            <a:avLst/>
          </a:prstGeom>
        </p:spPr>
        <p:txBody>
          <a:bodyPr/>
          <a:lstStyle/>
          <a:p>
            <a:pPr/>
            <a:r>
              <a:t>Текст заголовка</a:t>
            </a:r>
          </a:p>
        </p:txBody>
      </p:sp>
      <p:sp>
        <p:nvSpPr>
          <p:cNvPr id="12" name="Уровень текста 1…"/>
          <p:cNvSpPr txBox="1"/>
          <p:nvPr>
            <p:ph type="body" idx="1"/>
          </p:nvPr>
        </p:nvSpPr>
        <p:spPr>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3" name="Shape 74"/>
          <p:cNvSpPr/>
          <p:nvPr>
            <p:ph type="body" sz="half" idx="13"/>
          </p:nvPr>
        </p:nvSpPr>
        <p:spPr>
          <a:xfrm>
            <a:off x="457198" y="1435100"/>
            <a:ext cx="3008317" cy="4691063"/>
          </a:xfrm>
          <a:prstGeom prst="rect">
            <a:avLst/>
          </a:prstGeom>
        </p:spPr>
        <p:txBody>
          <a:bodyPr/>
          <a:lstStyle/>
          <a:p>
            <a:pPr/>
          </a:p>
        </p:txBody>
      </p:sp>
      <p:sp>
        <p:nvSpPr>
          <p:cNvPr id="14"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Вертикальный заголовок и текст">
    <p:spTree>
      <p:nvGrpSpPr>
        <p:cNvPr id="1" name=""/>
        <p:cNvGrpSpPr/>
        <p:nvPr/>
      </p:nvGrpSpPr>
      <p:grpSpPr>
        <a:xfrm>
          <a:off x="0" y="0"/>
          <a:ext cx="0" cy="0"/>
          <a:chOff x="0" y="0"/>
          <a:chExt cx="0" cy="0"/>
        </a:xfrm>
      </p:grpSpPr>
      <p:sp>
        <p:nvSpPr>
          <p:cNvPr id="21" name="Текст заголовка"/>
          <p:cNvSpPr txBox="1"/>
          <p:nvPr>
            <p:ph type="title"/>
          </p:nvPr>
        </p:nvSpPr>
        <p:spPr>
          <a:xfrm>
            <a:off x="6629400" y="274638"/>
            <a:ext cx="2057400" cy="5851527"/>
          </a:xfrm>
          <a:prstGeom prst="rect">
            <a:avLst/>
          </a:prstGeom>
        </p:spPr>
        <p:txBody>
          <a:bodyPr anchor="ctr"/>
          <a:lstStyle>
            <a:lvl1pPr algn="ctr">
              <a:defRPr sz="4400">
                <a:latin typeface="Myriad Pro"/>
                <a:ea typeface="Myriad Pro"/>
                <a:cs typeface="Myriad Pro"/>
                <a:sym typeface="Myriad Pro"/>
              </a:defRPr>
            </a:lvl1pPr>
          </a:lstStyle>
          <a:p>
            <a:pPr/>
            <a:r>
              <a:t>Текст заголовка</a:t>
            </a:r>
          </a:p>
        </p:txBody>
      </p:sp>
      <p:sp>
        <p:nvSpPr>
          <p:cNvPr id="22" name="Уровень текста 1…"/>
          <p:cNvSpPr txBox="1"/>
          <p:nvPr>
            <p:ph type="body" idx="1"/>
          </p:nvPr>
        </p:nvSpPr>
        <p:spPr>
          <a:xfrm>
            <a:off x="457200" y="274638"/>
            <a:ext cx="6019800" cy="5851527"/>
          </a:xfrm>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Пустой">
    <p:spTree>
      <p:nvGrpSpPr>
        <p:cNvPr id="1" name=""/>
        <p:cNvGrpSpPr/>
        <p:nvPr/>
      </p:nvGrpSpPr>
      <p:grpSpPr>
        <a:xfrm>
          <a:off x="0" y="0"/>
          <a:ext cx="0" cy="0"/>
          <a:chOff x="0" y="0"/>
          <a:chExt cx="0" cy="0"/>
        </a:xfrm>
      </p:grpSpPr>
      <p:sp>
        <p:nvSpPr>
          <p:cNvPr id="30" name="Номер слайда"/>
          <p:cNvSpPr txBox="1"/>
          <p:nvPr>
            <p:ph type="sldNum" sz="quarter" idx="2"/>
          </p:nvPr>
        </p:nvSpPr>
        <p:spPr>
          <a:xfrm>
            <a:off x="8413150" y="6404294"/>
            <a:ext cx="273652"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Текст заголовка"/>
          <p:cNvSpPr txBox="1"/>
          <p:nvPr>
            <p:ph type="title"/>
          </p:nvPr>
        </p:nvSpPr>
        <p:spPr>
          <a:xfrm>
            <a:off x="457200" y="273050"/>
            <a:ext cx="3008316" cy="116205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Текст заголовка</a:t>
            </a:r>
          </a:p>
        </p:txBody>
      </p:sp>
      <p:sp>
        <p:nvSpPr>
          <p:cNvPr id="3" name="Уровень текста 1…"/>
          <p:cNvSpPr txBox="1"/>
          <p:nvPr>
            <p:ph type="body" idx="1"/>
          </p:nvPr>
        </p:nvSpPr>
        <p:spPr>
          <a:xfrm>
            <a:off x="3575050" y="273050"/>
            <a:ext cx="5111750" cy="58531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p:nvPr>
            <p:ph type="sldNum" sz="quarter" idx="2"/>
          </p:nvPr>
        </p:nvSpPr>
        <p:spPr>
          <a:xfrm>
            <a:off x="8413151" y="6404294"/>
            <a:ext cx="273652" cy="269237"/>
          </a:xfrm>
          <a:prstGeom prst="rect">
            <a:avLst/>
          </a:prstGeom>
          <a:ln w="12700">
            <a:miter lim="400000"/>
          </a:ln>
        </p:spPr>
        <p:txBody>
          <a:bodyPr wrap="none" lIns="45718" tIns="45718" rIns="45718" bIns="45718" anchor="ctr">
            <a:spAutoFit/>
          </a:bodyPr>
          <a:lstStyle>
            <a:lvl1pPr algn="r">
              <a:defRPr sz="1200">
                <a:solidFill>
                  <a:srgbClr val="888888"/>
                </a:solidFill>
                <a:latin typeface="Myriad Pro"/>
                <a:ea typeface="Myriad Pro"/>
                <a:cs typeface="Myriad Pro"/>
                <a:sym typeface="Myriad Pr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1pPr>
      <a:lvl2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2pPr>
      <a:lvl3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3pPr>
      <a:lvl4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4pPr>
      <a:lvl5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5pPr>
      <a:lvl6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6pPr>
      <a:lvl7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7pPr>
      <a:lvl8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8pPr>
      <a:lvl9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Заголовок 1"/>
          <p:cNvSpPr txBox="1"/>
          <p:nvPr>
            <p:ph type="title"/>
          </p:nvPr>
        </p:nvSpPr>
        <p:spPr>
          <a:xfrm>
            <a:off x="-1" y="0"/>
            <a:ext cx="8565778" cy="584771"/>
          </a:xfrm>
          <a:prstGeom prst="rect">
            <a:avLst/>
          </a:prstGeom>
        </p:spPr>
        <p:txBody>
          <a:bodyPr/>
          <a:lstStyle>
            <a:lvl1pPr>
              <a:defRPr sz="3200"/>
            </a:lvl1pPr>
          </a:lstStyle>
          <a:p>
            <a:pPr/>
            <a:r>
              <a:t>Regularization</a:t>
            </a:r>
          </a:p>
        </p:txBody>
      </p:sp>
      <p:sp>
        <p:nvSpPr>
          <p:cNvPr id="40" name="Shape 155"/>
          <p:cNvSpPr txBox="1"/>
          <p:nvPr>
            <p:ph type="body" idx="1"/>
          </p:nvPr>
        </p:nvSpPr>
        <p:spPr>
          <a:xfrm>
            <a:off x="823356" y="1520824"/>
            <a:ext cx="8150164" cy="3412077"/>
          </a:xfrm>
          <a:prstGeom prst="rect">
            <a:avLst/>
          </a:prstGeom>
        </p:spPr>
        <p:txBody>
          <a:bodyPr/>
          <a:lstStyle/>
          <a:p>
            <a:pPr marL="457200" indent="-457200">
              <a:buFontTx/>
              <a:buAutoNum type="arabicPeriod" startAt="1"/>
              <a:defRPr sz="2400"/>
            </a:pPr>
            <a:r>
              <a:t>CV loop inside training data;</a:t>
            </a:r>
          </a:p>
          <a:p>
            <a:pPr marL="457200" indent="-457200">
              <a:buFontTx/>
              <a:buAutoNum type="arabicPeriod" startAt="1"/>
              <a:defRPr sz="2400"/>
            </a:pPr>
            <a:r>
              <a:t>Smoothing;</a:t>
            </a:r>
          </a:p>
          <a:p>
            <a:pPr marL="457200" indent="-457200">
              <a:buFontTx/>
              <a:buAutoNum type="arabicPeriod" startAt="1"/>
              <a:defRPr sz="2400"/>
            </a:pPr>
            <a:r>
              <a:t>Adding random noise;</a:t>
            </a:r>
          </a:p>
          <a:p>
            <a:pPr marL="457200" indent="-457200">
              <a:buFontTx/>
              <a:buAutoNum type="arabicPeriod" startAt="1"/>
              <a:defRPr sz="2400"/>
            </a:pPr>
            <a:r>
              <a:t>Sorting and calculating expanding mean.</a:t>
            </a:r>
          </a:p>
        </p:txBody>
      </p:sp>
      <p:pic>
        <p:nvPicPr>
          <p:cNvPr id="41" name="Picture 2" descr="Picture 2"/>
          <p:cNvPicPr>
            <a:picLocks noChangeAspect="1"/>
          </p:cNvPicPr>
          <p:nvPr/>
        </p:nvPicPr>
        <p:blipFill>
          <a:blip r:embed="rId3">
            <a:extLst/>
          </a:blip>
          <a:srcRect l="1988" t="0" r="0" b="0"/>
          <a:stretch>
            <a:fillRect/>
          </a:stretch>
        </p:blipFill>
        <p:spPr>
          <a:xfrm>
            <a:off x="2965593" y="3592119"/>
            <a:ext cx="3441690" cy="2029193"/>
          </a:xfrm>
          <a:prstGeom prst="rect">
            <a:avLst/>
          </a:prstGeom>
          <a:ln w="12700">
            <a:miter lim="400000"/>
          </a:ln>
        </p:spPr>
      </p:pic>
      <p:pic>
        <p:nvPicPr>
          <p:cNvPr id="42" name="Picture 4" descr="Picture 4"/>
          <p:cNvPicPr>
            <a:picLocks noChangeAspect="1"/>
          </p:cNvPicPr>
          <p:nvPr/>
        </p:nvPicPr>
        <p:blipFill>
          <a:blip r:embed="rId4">
            <a:extLst/>
          </a:blip>
          <a:stretch>
            <a:fillRect/>
          </a:stretch>
        </p:blipFill>
        <p:spPr>
          <a:xfrm>
            <a:off x="2334634" y="5561350"/>
            <a:ext cx="4690632" cy="872344"/>
          </a:xfrm>
          <a:prstGeom prst="rect">
            <a:avLst/>
          </a:prstGeom>
          <a:ln w="12700">
            <a:miter lim="400000"/>
          </a:ln>
        </p:spPr>
      </p:pic>
      <p:sp>
        <p:nvSpPr>
          <p:cNvPr id="43" name="TextBox 1"/>
          <p:cNvSpPr txBox="1"/>
          <p:nvPr/>
        </p:nvSpPr>
        <p:spPr>
          <a:xfrm>
            <a:off x="2637059" y="4212356"/>
            <a:ext cx="358336" cy="459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solidFill>
                  <a:srgbClr val="535353"/>
                </a:solidFill>
                <a:latin typeface="Myriad Pro"/>
                <a:ea typeface="Myriad Pro"/>
                <a:cs typeface="Myriad Pro"/>
                <a:sym typeface="Myriad Pro"/>
              </a:defRPr>
            </a:lvl1pPr>
          </a:lstStyle>
          <a:p>
            <a:pPr/>
            <a:r>
              <a:t>1.</a:t>
            </a:r>
          </a:p>
        </p:txBody>
      </p:sp>
      <p:sp>
        <p:nvSpPr>
          <p:cNvPr id="44" name="TextBox 7"/>
          <p:cNvSpPr txBox="1"/>
          <p:nvPr/>
        </p:nvSpPr>
        <p:spPr>
          <a:xfrm>
            <a:off x="1988653" y="5687369"/>
            <a:ext cx="358335" cy="459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solidFill>
                  <a:srgbClr val="535353"/>
                </a:solidFill>
                <a:latin typeface="Myriad Pro"/>
                <a:ea typeface="Myriad Pro"/>
                <a:cs typeface="Myriad Pro"/>
                <a:sym typeface="Myriad Pro"/>
              </a:defRPr>
            </a:lvl1pPr>
          </a:lstStyle>
          <a:p>
            <a:pPr/>
            <a:r>
              <a:t>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Заголовок 1"/>
          <p:cNvSpPr txBox="1"/>
          <p:nvPr>
            <p:ph type="title"/>
          </p:nvPr>
        </p:nvSpPr>
        <p:spPr>
          <a:xfrm>
            <a:off x="-1" y="0"/>
            <a:ext cx="8565778" cy="584771"/>
          </a:xfrm>
          <a:prstGeom prst="rect">
            <a:avLst/>
          </a:prstGeom>
        </p:spPr>
        <p:txBody>
          <a:bodyPr/>
          <a:lstStyle>
            <a:lvl1pPr>
              <a:defRPr sz="3200"/>
            </a:lvl1pPr>
          </a:lstStyle>
          <a:p>
            <a:pPr/>
            <a:r>
              <a:t>Regularization. CV loop</a:t>
            </a:r>
          </a:p>
        </p:txBody>
      </p:sp>
      <p:sp>
        <p:nvSpPr>
          <p:cNvPr id="49" name="Shape 155"/>
          <p:cNvSpPr txBox="1"/>
          <p:nvPr>
            <p:ph type="body" idx="1"/>
          </p:nvPr>
        </p:nvSpPr>
        <p:spPr>
          <a:xfrm>
            <a:off x="823356" y="1520824"/>
            <a:ext cx="8150164" cy="3412077"/>
          </a:xfrm>
          <a:prstGeom prst="rect">
            <a:avLst/>
          </a:prstGeom>
        </p:spPr>
        <p:txBody>
          <a:bodyPr/>
          <a:lstStyle/>
          <a:p>
            <a:pPr>
              <a:defRPr sz="2400"/>
            </a:pPr>
            <a:r>
              <a:t>Robust and intuitive</a:t>
            </a:r>
          </a:p>
          <a:p>
            <a:pPr>
              <a:defRPr sz="2400"/>
            </a:pPr>
            <a:r>
              <a:t>Usually decent results with 4-5 folds across different datasets</a:t>
            </a:r>
          </a:p>
          <a:p>
            <a:pPr>
              <a:defRPr sz="2400"/>
            </a:pPr>
            <a:r>
              <a:t>Need to be careful with extreme situations like LOO</a:t>
            </a:r>
          </a:p>
        </p:txBody>
      </p:sp>
      <p:sp>
        <p:nvSpPr>
          <p:cNvPr id="50" name="Shape 130"/>
          <p:cNvSpPr txBox="1"/>
          <p:nvPr/>
        </p:nvSpPr>
        <p:spPr>
          <a:xfrm>
            <a:off x="3730468" y="2792513"/>
            <a:ext cx="1898964" cy="5536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214984">
              <a:defRPr sz="2208">
                <a:solidFill>
                  <a:srgbClr val="953735"/>
                </a:solidFill>
                <a:latin typeface="Myriad Pro"/>
                <a:ea typeface="Myriad Pro"/>
                <a:cs typeface="Myriad Pro"/>
                <a:sym typeface="Myriad Pro"/>
              </a:defRPr>
            </a:lvl1pPr>
          </a:lstStyle>
          <a:p>
            <a:pPr/>
            <a:r>
              <a:t>KFold scheme</a:t>
            </a:r>
          </a:p>
        </p:txBody>
      </p:sp>
      <p:pic>
        <p:nvPicPr>
          <p:cNvPr id="51" name="Picture 8" descr="Picture 8"/>
          <p:cNvPicPr>
            <a:picLocks noChangeAspect="1"/>
          </p:cNvPicPr>
          <p:nvPr/>
        </p:nvPicPr>
        <p:blipFill>
          <a:blip r:embed="rId3">
            <a:extLst/>
          </a:blip>
          <a:srcRect l="1988" t="0" r="0" b="0"/>
          <a:stretch>
            <a:fillRect/>
          </a:stretch>
        </p:blipFill>
        <p:spPr>
          <a:xfrm>
            <a:off x="2459718" y="3282846"/>
            <a:ext cx="4577639" cy="269893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Заголовок 1"/>
          <p:cNvSpPr txBox="1"/>
          <p:nvPr>
            <p:ph type="title"/>
          </p:nvPr>
        </p:nvSpPr>
        <p:spPr>
          <a:xfrm>
            <a:off x="-1" y="0"/>
            <a:ext cx="8565778" cy="584771"/>
          </a:xfrm>
          <a:prstGeom prst="rect">
            <a:avLst/>
          </a:prstGeom>
        </p:spPr>
        <p:txBody>
          <a:bodyPr/>
          <a:lstStyle>
            <a:lvl1pPr>
              <a:defRPr sz="3200"/>
            </a:lvl1pPr>
          </a:lstStyle>
          <a:p>
            <a:pPr/>
            <a:r>
              <a:t>Regularization. CV loop</a:t>
            </a:r>
          </a:p>
        </p:txBody>
      </p:sp>
      <p:pic>
        <p:nvPicPr>
          <p:cNvPr id="56" name="pasted-image.png" descr="pasted-image.png"/>
          <p:cNvPicPr>
            <a:picLocks noChangeAspect="1"/>
          </p:cNvPicPr>
          <p:nvPr/>
        </p:nvPicPr>
        <p:blipFill>
          <a:blip r:embed="rId3">
            <a:extLst/>
          </a:blip>
          <a:stretch>
            <a:fillRect/>
          </a:stretch>
        </p:blipFill>
        <p:spPr>
          <a:xfrm>
            <a:off x="419725" y="1520825"/>
            <a:ext cx="8587264" cy="3425929"/>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Заголовок 1"/>
          <p:cNvSpPr txBox="1"/>
          <p:nvPr>
            <p:ph type="title"/>
          </p:nvPr>
        </p:nvSpPr>
        <p:spPr>
          <a:xfrm>
            <a:off x="-1" y="0"/>
            <a:ext cx="8565778" cy="584771"/>
          </a:xfrm>
          <a:prstGeom prst="rect">
            <a:avLst/>
          </a:prstGeom>
        </p:spPr>
        <p:txBody>
          <a:bodyPr/>
          <a:lstStyle>
            <a:lvl1pPr>
              <a:defRPr sz="3200"/>
            </a:lvl1pPr>
          </a:lstStyle>
          <a:p>
            <a:pPr/>
            <a:r>
              <a:t>Regularization. CV loop</a:t>
            </a:r>
          </a:p>
        </p:txBody>
      </p:sp>
      <p:sp>
        <p:nvSpPr>
          <p:cNvPr id="61" name="Shape 155"/>
          <p:cNvSpPr txBox="1"/>
          <p:nvPr>
            <p:ph type="body" idx="1"/>
          </p:nvPr>
        </p:nvSpPr>
        <p:spPr>
          <a:xfrm>
            <a:off x="823356" y="1520824"/>
            <a:ext cx="8150164" cy="3412077"/>
          </a:xfrm>
          <a:prstGeom prst="rect">
            <a:avLst/>
          </a:prstGeom>
        </p:spPr>
        <p:txBody>
          <a:bodyPr/>
          <a:lstStyle/>
          <a:p>
            <a:pPr>
              <a:defRPr sz="2400"/>
            </a:pPr>
            <a:r>
              <a:t>Perfect feature for LOO scheme</a:t>
            </a:r>
          </a:p>
          <a:p>
            <a:pPr>
              <a:defRPr sz="2400"/>
            </a:pPr>
            <a:r>
              <a:t>Target variable leakage is still present even for KFold scheme</a:t>
            </a:r>
          </a:p>
        </p:txBody>
      </p:sp>
      <p:pic>
        <p:nvPicPr>
          <p:cNvPr id="62" name="pasted-image.png" descr="pasted-image.png"/>
          <p:cNvPicPr>
            <a:picLocks noChangeAspect="1"/>
          </p:cNvPicPr>
          <p:nvPr/>
        </p:nvPicPr>
        <p:blipFill>
          <a:blip r:embed="rId3">
            <a:extLst/>
          </a:blip>
          <a:stretch>
            <a:fillRect/>
          </a:stretch>
        </p:blipFill>
        <p:spPr>
          <a:xfrm>
            <a:off x="2808940" y="3226861"/>
            <a:ext cx="3742020" cy="2848862"/>
          </a:xfrm>
          <a:prstGeom prst="rect">
            <a:avLst/>
          </a:prstGeom>
          <a:ln w="12700">
            <a:miter lim="400000"/>
          </a:ln>
        </p:spPr>
      </p:pic>
      <p:sp>
        <p:nvSpPr>
          <p:cNvPr id="63" name="Shape 155"/>
          <p:cNvSpPr txBox="1"/>
          <p:nvPr/>
        </p:nvSpPr>
        <p:spPr>
          <a:xfrm>
            <a:off x="3676374" y="2673220"/>
            <a:ext cx="2007152" cy="5536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224331">
              <a:defRPr sz="2304">
                <a:latin typeface="Myriad Pro"/>
                <a:ea typeface="Myriad Pro"/>
                <a:cs typeface="Myriad Pro"/>
                <a:sym typeface="Myriad Pro"/>
              </a:defRPr>
            </a:lvl1pPr>
          </a:lstStyle>
          <a:p>
            <a:pPr/>
            <a:r>
              <a:t>Leave-one-out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Заголовок 1"/>
          <p:cNvSpPr txBox="1"/>
          <p:nvPr>
            <p:ph type="title"/>
          </p:nvPr>
        </p:nvSpPr>
        <p:spPr>
          <a:xfrm>
            <a:off x="-1" y="0"/>
            <a:ext cx="8565778" cy="584771"/>
          </a:xfrm>
          <a:prstGeom prst="rect">
            <a:avLst/>
          </a:prstGeom>
        </p:spPr>
        <p:txBody>
          <a:bodyPr/>
          <a:lstStyle>
            <a:lvl1pPr>
              <a:defRPr sz="3200"/>
            </a:lvl1pPr>
          </a:lstStyle>
          <a:p>
            <a:pPr/>
            <a:r>
              <a:t>Regularization.Smoothing</a:t>
            </a:r>
          </a:p>
        </p:txBody>
      </p:sp>
      <p:sp>
        <p:nvSpPr>
          <p:cNvPr id="68" name="Shape 155"/>
          <p:cNvSpPr txBox="1"/>
          <p:nvPr>
            <p:ph type="body" idx="1"/>
          </p:nvPr>
        </p:nvSpPr>
        <p:spPr>
          <a:xfrm>
            <a:off x="823356" y="1520824"/>
            <a:ext cx="8150164" cy="3412077"/>
          </a:xfrm>
          <a:prstGeom prst="rect">
            <a:avLst/>
          </a:prstGeom>
        </p:spPr>
        <p:txBody>
          <a:bodyPr/>
          <a:lstStyle/>
          <a:p>
            <a:pPr>
              <a:defRPr sz="2400"/>
            </a:pPr>
            <a:r>
              <a:t>Alpha controls the amount of regularization</a:t>
            </a:r>
          </a:p>
          <a:p>
            <a:pPr>
              <a:defRPr sz="2400"/>
            </a:pPr>
            <a:r>
              <a:t>Only works together with some other regularization method</a:t>
            </a:r>
          </a:p>
        </p:txBody>
      </p:sp>
      <p:pic>
        <p:nvPicPr>
          <p:cNvPr id="69" name="Picture 1" descr="Picture 1"/>
          <p:cNvPicPr>
            <a:picLocks noChangeAspect="1"/>
          </p:cNvPicPr>
          <p:nvPr/>
        </p:nvPicPr>
        <p:blipFill>
          <a:blip r:embed="rId3">
            <a:extLst/>
          </a:blip>
          <a:stretch>
            <a:fillRect/>
          </a:stretch>
        </p:blipFill>
        <p:spPr>
          <a:xfrm>
            <a:off x="1224717" y="2585006"/>
            <a:ext cx="6910466" cy="128371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Заголовок 1"/>
          <p:cNvSpPr txBox="1"/>
          <p:nvPr>
            <p:ph type="title"/>
          </p:nvPr>
        </p:nvSpPr>
        <p:spPr>
          <a:xfrm>
            <a:off x="-1" y="0"/>
            <a:ext cx="8565778" cy="584771"/>
          </a:xfrm>
          <a:prstGeom prst="rect">
            <a:avLst/>
          </a:prstGeom>
        </p:spPr>
        <p:txBody>
          <a:bodyPr/>
          <a:lstStyle>
            <a:lvl1pPr>
              <a:defRPr sz="3200"/>
            </a:lvl1pPr>
          </a:lstStyle>
          <a:p>
            <a:pPr/>
            <a:r>
              <a:t>Regularization. Noise</a:t>
            </a:r>
          </a:p>
        </p:txBody>
      </p:sp>
      <p:sp>
        <p:nvSpPr>
          <p:cNvPr id="74" name="Shape 155"/>
          <p:cNvSpPr txBox="1"/>
          <p:nvPr>
            <p:ph type="body" idx="1"/>
          </p:nvPr>
        </p:nvSpPr>
        <p:spPr>
          <a:xfrm>
            <a:off x="823356" y="1520824"/>
            <a:ext cx="8150164" cy="3412077"/>
          </a:xfrm>
          <a:prstGeom prst="rect">
            <a:avLst/>
          </a:prstGeom>
        </p:spPr>
        <p:txBody>
          <a:bodyPr/>
          <a:lstStyle/>
          <a:p>
            <a:pPr>
              <a:defRPr sz="2400"/>
            </a:pPr>
            <a:r>
              <a:t>Noise degrades the quality of encoding</a:t>
            </a:r>
          </a:p>
          <a:p>
            <a:pPr>
              <a:defRPr sz="2400"/>
            </a:pPr>
            <a:r>
              <a:t>How much noise should we add?</a:t>
            </a:r>
          </a:p>
          <a:p>
            <a:pPr>
              <a:defRPr sz="2400"/>
            </a:pPr>
            <a:r>
              <a:t>Usually used together with LOO</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 name="Заголовок 1"/>
          <p:cNvSpPr txBox="1"/>
          <p:nvPr>
            <p:ph type="title"/>
          </p:nvPr>
        </p:nvSpPr>
        <p:spPr>
          <a:xfrm>
            <a:off x="-1" y="0"/>
            <a:ext cx="8565778" cy="584771"/>
          </a:xfrm>
          <a:prstGeom prst="rect">
            <a:avLst/>
          </a:prstGeom>
        </p:spPr>
        <p:txBody>
          <a:bodyPr/>
          <a:lstStyle>
            <a:lvl1pPr>
              <a:defRPr sz="3200"/>
            </a:lvl1pPr>
          </a:lstStyle>
          <a:p>
            <a:pPr/>
            <a:r>
              <a:t>Regularization. Expanding mean</a:t>
            </a:r>
          </a:p>
        </p:txBody>
      </p:sp>
      <p:sp>
        <p:nvSpPr>
          <p:cNvPr id="79" name="Shape 155"/>
          <p:cNvSpPr txBox="1"/>
          <p:nvPr>
            <p:ph type="body" idx="1"/>
          </p:nvPr>
        </p:nvSpPr>
        <p:spPr>
          <a:xfrm>
            <a:off x="823356" y="1520824"/>
            <a:ext cx="8150164" cy="3412077"/>
          </a:xfrm>
          <a:prstGeom prst="rect">
            <a:avLst/>
          </a:prstGeom>
        </p:spPr>
        <p:txBody>
          <a:bodyPr/>
          <a:lstStyle/>
          <a:p>
            <a:pPr>
              <a:defRPr sz="2400"/>
            </a:pPr>
            <a:r>
              <a:t>Least amount of leakage</a:t>
            </a:r>
          </a:p>
          <a:p>
            <a:pPr>
              <a:defRPr sz="2400"/>
            </a:pPr>
            <a:r>
              <a:t>No hyper parameters</a:t>
            </a:r>
          </a:p>
          <a:p>
            <a:pPr>
              <a:defRPr sz="2400"/>
            </a:pPr>
            <a:r>
              <a:t>Irregular encoding quality</a:t>
            </a:r>
          </a:p>
          <a:p>
            <a:pPr>
              <a:defRPr sz="2400"/>
            </a:pPr>
            <a:r>
              <a:t>Built</a:t>
            </a:r>
            <a:r>
              <a:t> - </a:t>
            </a:r>
            <a:r>
              <a:t>in in CatBoost</a:t>
            </a:r>
          </a:p>
        </p:txBody>
      </p:sp>
      <p:pic>
        <p:nvPicPr>
          <p:cNvPr id="80" name="pasted-image.png" descr="pasted-image.png"/>
          <p:cNvPicPr>
            <a:picLocks noChangeAspect="1"/>
          </p:cNvPicPr>
          <p:nvPr/>
        </p:nvPicPr>
        <p:blipFill>
          <a:blip r:embed="rId3">
            <a:extLst/>
          </a:blip>
          <a:stretch>
            <a:fillRect/>
          </a:stretch>
        </p:blipFill>
        <p:spPr>
          <a:xfrm>
            <a:off x="437922" y="3391875"/>
            <a:ext cx="8580567" cy="1099677"/>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Заголовок 1"/>
          <p:cNvSpPr txBox="1"/>
          <p:nvPr>
            <p:ph type="title"/>
          </p:nvPr>
        </p:nvSpPr>
        <p:spPr>
          <a:xfrm>
            <a:off x="-1" y="0"/>
            <a:ext cx="8565778" cy="584771"/>
          </a:xfrm>
          <a:prstGeom prst="rect">
            <a:avLst/>
          </a:prstGeom>
        </p:spPr>
        <p:txBody>
          <a:bodyPr/>
          <a:lstStyle>
            <a:lvl1pPr>
              <a:defRPr sz="3200"/>
            </a:lvl1pPr>
          </a:lstStyle>
          <a:p>
            <a:pPr/>
            <a:r>
              <a:t>Regularization. Conclusion</a:t>
            </a:r>
          </a:p>
        </p:txBody>
      </p:sp>
      <p:sp>
        <p:nvSpPr>
          <p:cNvPr id="85" name="Shape 155"/>
          <p:cNvSpPr txBox="1"/>
          <p:nvPr>
            <p:ph type="body" idx="1"/>
          </p:nvPr>
        </p:nvSpPr>
        <p:spPr>
          <a:xfrm>
            <a:off x="823356" y="1520824"/>
            <a:ext cx="8150164" cy="3412077"/>
          </a:xfrm>
          <a:prstGeom prst="rect">
            <a:avLst/>
          </a:prstGeom>
        </p:spPr>
        <p:txBody>
          <a:bodyPr/>
          <a:lstStyle/>
          <a:p>
            <a:pPr>
              <a:defRPr sz="2400"/>
            </a:pPr>
            <a:r>
              <a:t>There are a lot ways to regularize mean encodings</a:t>
            </a:r>
          </a:p>
          <a:p>
            <a:pPr>
              <a:defRPr sz="2400"/>
            </a:pPr>
            <a:r>
              <a:t>Unending battle with target variable leakage</a:t>
            </a:r>
          </a:p>
          <a:p>
            <a:pPr>
              <a:defRPr sz="2400"/>
            </a:pPr>
            <a:r>
              <a:t>CV loop or Expanding mean for practical tasks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