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p:nvPr>
            <p:ph type="sldImg"/>
          </p:nvPr>
        </p:nvSpPr>
        <p:spPr>
          <a:xfrm>
            <a:off x="1143000" y="685800"/>
            <a:ext cx="4572000" cy="3429000"/>
          </a:xfrm>
          <a:prstGeom prst="rect">
            <a:avLst/>
          </a:prstGeom>
        </p:spPr>
        <p:txBody>
          <a:bodyPr/>
          <a:lstStyle/>
          <a:p>
            <a:pPr/>
          </a:p>
        </p:txBody>
      </p:sp>
      <p:sp>
        <p:nvSpPr>
          <p:cNvPr id="37" name="Shape 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sldImg"/>
          </p:nvPr>
        </p:nvSpPr>
        <p:spPr>
          <a:prstGeom prst="rect">
            <a:avLst/>
          </a:prstGeom>
        </p:spPr>
        <p:txBody>
          <a:bodyPr/>
          <a:lstStyle/>
          <a:p>
            <a:pPr/>
          </a:p>
        </p:txBody>
      </p:sp>
      <p:sp>
        <p:nvSpPr>
          <p:cNvPr id="42" name="Shape 42"/>
          <p:cNvSpPr/>
          <p:nvPr>
            <p:ph type="body" sz="quarter" idx="1"/>
          </p:nvPr>
        </p:nvSpPr>
        <p:spPr>
          <a:prstGeom prst="rect">
            <a:avLst/>
          </a:prstGeom>
        </p:spPr>
        <p:txBody>
          <a:bodyPr/>
          <a:lstStyle/>
          <a:p>
            <a:pPr/>
            <a:r>
              <a:t>In the final video we will cover various generalizations and extensions of mean encodings. Namely, how to do mean encoding in regression and muticlass tasks. How can we apply encodings to domains with many-to-many relations. What features can we build based on target variable in time series. And finally, how to encode numerical features and interactions of features.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sldImg"/>
          </p:nvPr>
        </p:nvSpPr>
        <p:spPr>
          <a:prstGeom prst="rect">
            <a:avLst/>
          </a:prstGeom>
        </p:spPr>
        <p:txBody>
          <a:bodyPr/>
          <a:lstStyle/>
          <a:p>
            <a:pPr/>
          </a:p>
        </p:txBody>
      </p:sp>
      <p:sp>
        <p:nvSpPr>
          <p:cNvPr id="47" name="Shape 47"/>
          <p:cNvSpPr/>
          <p:nvPr>
            <p:ph type="body" sz="quarter" idx="1"/>
          </p:nvPr>
        </p:nvSpPr>
        <p:spPr>
          <a:prstGeom prst="rect">
            <a:avLst/>
          </a:prstGeom>
        </p:spPr>
        <p:txBody>
          <a:bodyPr/>
          <a:lstStyle/>
          <a:p>
            <a:pPr/>
            <a:r>
              <a:t>Lets start with regression tasks. They are actually more flexible for feature encoding. Unlike binary classification, where mean is frankly the only meaningful statistic we can extract from target variable, in regression tasks we can try a variety of statistics. Like median, percentiles, standard deviation of target variable. We can even calculate some distribution bins. For example, if target variable is distributed between 1 and 100, we can create 10 bin features. In the first feature we will count how many data points have target between 1 and 10, in the second between 10 and 20 and so on. Of course, we need to regularize all of these features. In a nutshell, regression tasks are like classification, just more flexible in terms of feature engineering.</a:t>
            </a:r>
          </a:p>
          <a:p>
            <a:pPr/>
            <a:r>
              <a:t>Mean encoding for multiclass tasks is also pretty straightforward: for every feature we want to encode we will have N different encodings, where N is the number of classes. It actually has non obvious advantage: tree models, for example, usually solve multi class tasks in one vs all fashion. So every class has a different model, and when we fit that model, it doesn’t have any information about structure of other classes, because they are merged into one entity. Therefore, together with mean encodings, we introduce some additional information about the structure of other classes.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sldImg"/>
          </p:nvPr>
        </p:nvSpPr>
        <p:spPr>
          <a:prstGeom prst="rect">
            <a:avLst/>
          </a:prstGeom>
        </p:spPr>
        <p:txBody>
          <a:bodyPr/>
          <a:lstStyle/>
          <a:p>
            <a:pPr/>
          </a:p>
        </p:txBody>
      </p:sp>
      <p:sp>
        <p:nvSpPr>
          <p:cNvPr id="55" name="Shape 55"/>
          <p:cNvSpPr/>
          <p:nvPr>
            <p:ph type="body" sz="quarter" idx="1"/>
          </p:nvPr>
        </p:nvSpPr>
        <p:spPr>
          <a:prstGeom prst="rect">
            <a:avLst/>
          </a:prstGeom>
        </p:spPr>
        <p:txBody>
          <a:bodyPr/>
          <a:lstStyle/>
          <a:p>
            <a:pPr/>
            <a:r>
              <a:t>Domains with many-to-many relations are usually very complex and require special approaches to create mean encodings. I will give you only a very high-level idea. </a:t>
            </a:r>
          </a:p>
          <a:p>
            <a:pPr/>
            <a:r>
              <a:t>Consider an example. Binary classification task for users based on apps installed on their smartphones. Each user may have multiple apps and each app is used by multiple users. Hence many-to-many relation.</a:t>
            </a:r>
          </a:p>
          <a:p>
            <a:pPr/>
            <a:r>
              <a:t>We want to mean encode apps. The hard part we need to deal with is that user may have a lot of apps.</a:t>
            </a:r>
          </a:p>
          <a:p>
            <a:pPr/>
            <a:r>
              <a:t>Lets take a cross product of user and app entities. It will result in a so called ‘long’ representation of data. We will have a row for each user-app pair. Using this table, we can naturally calculate mean encodings for apps. </a:t>
            </a:r>
          </a:p>
          <a:p>
            <a:pPr/>
            <a:r>
              <a:t>So now every app is encoded with target mean. But how to map it back to users? Every user has a number of apps, so instead of apps (App1, App2, App3) we will now have a vector like (0.1,0.2,0.1). The answer is pretty simple: we can collect various statistics from those vectors. Mean, minimum, maximum, standard deviation and so 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sldImg"/>
          </p:nvPr>
        </p:nvSpPr>
        <p:spPr>
          <a:prstGeom prst="rect">
            <a:avLst/>
          </a:prstGeom>
        </p:spPr>
        <p:txBody>
          <a:bodyPr/>
          <a:lstStyle/>
          <a:p>
            <a:pPr/>
          </a:p>
        </p:txBody>
      </p:sp>
      <p:sp>
        <p:nvSpPr>
          <p:cNvPr id="61" name="Shape 61"/>
          <p:cNvSpPr/>
          <p:nvPr>
            <p:ph type="body" sz="quarter" idx="1"/>
          </p:nvPr>
        </p:nvSpPr>
        <p:spPr>
          <a:prstGeom prst="rect">
            <a:avLst/>
          </a:prstGeom>
        </p:spPr>
        <p:txBody>
          <a:bodyPr/>
          <a:lstStyle/>
          <a:p>
            <a:pPr/>
            <a:r>
              <a:t>So far we assumed that our data has no inner structure. But with time series we obviously can’t use future information. On the one hand, it’s a limitation. On the other hand, it actually allows us to make some complicated features. In datasets without time component, when encoding a category, we are forced to use all the rows to calculate the statistic, it makes no sense to choose some subsets of rows. Presence of time changes it: for a given category we can, for example, calculate the mean from previous day, previous 2 days, previous week, etc. </a:t>
            </a:r>
          </a:p>
          <a:p>
            <a:pPr/>
            <a:r>
              <a:t>Consider an example. We need to predict on which categories user spends money. In this toy example we have a period of 2 days, 2 users and 3 spending categories. Some good features would be a total amount of money user spent on previous day and average amount of money spent by all users in given category. So, in day 1 user 101 spent 6 dollars, user 102 3 dollars. Therefore we fill those numbers as feature values for day 2. Similarly with average amount per category. The more data we have, the more complicated features we can create.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sldImg"/>
          </p:nvPr>
        </p:nvSpPr>
        <p:spPr>
          <a:prstGeom prst="rect">
            <a:avLst/>
          </a:prstGeom>
        </p:spPr>
        <p:txBody>
          <a:bodyPr/>
          <a:lstStyle/>
          <a:p>
            <a:pPr/>
          </a:p>
        </p:txBody>
      </p:sp>
      <p:sp>
        <p:nvSpPr>
          <p:cNvPr id="86" name="Shape 86"/>
          <p:cNvSpPr/>
          <p:nvPr>
            <p:ph type="body" sz="quarter" idx="1"/>
          </p:nvPr>
        </p:nvSpPr>
        <p:spPr>
          <a:prstGeom prst="rect">
            <a:avLst/>
          </a:prstGeom>
        </p:spPr>
        <p:txBody>
          <a:bodyPr/>
          <a:lstStyle/>
          <a:p>
            <a:pPr/>
            <a:r>
              <a:t>In practice, it is often beneficial to mean encode numeric features and some combination of features. To encode a numeric feature we only need to bin it and then treat as categorical. </a:t>
            </a:r>
          </a:p>
          <a:p>
            <a:pPr/>
            <a:r>
              <a:t>Now, we need to answer two questions: how to bin numeric features and how to select useful combinations of features? Well, we can find it out from fitted model, by analyzing tree structure.</a:t>
            </a:r>
          </a:p>
          <a:p>
            <a:pPr/>
            <a:r>
              <a:t>So at first, we fit, for example, xgboost model on raw features, without any encodings. </a:t>
            </a:r>
          </a:p>
          <a:p>
            <a:pPr/>
            <a:r>
              <a:t>Lets start with numeric features. If numeric feature has a lot of split points, it means that it has some complicated dependency with target and it’s worth trying to mean encode it. Furthermore, these exact split points may be used to bin the feature! So by analyzing model structure we both identified suspicious numeric features and found a good way to bin them.</a:t>
            </a:r>
          </a:p>
          <a:p>
            <a:pPr/>
            <a:r>
              <a:t>It’s going to be a little harder with selecting interactions, but nothing extraordinary. First, lets define how to extract 2-way interaction from decision tree. The process will be similar for 3-way, 4-way, arbitrary-way interactions. So, two features interact in a tree if they are in two neighboring nodes. </a:t>
            </a:r>
          </a:p>
          <a:p>
            <a:pPr/>
            <a:r>
              <a:t>With that in mind, we can iterate through all the trees in a model and calculate how many times each feature interaction appeared. The most frequent interactions are probably worthy of mean encoding. For example, if we found that feature1 and feature2 pair is most frequent, then we can concatenate those features values in our data and mean encode resulting interaction.</a:t>
            </a:r>
          </a:p>
          <a:p>
            <a:pPr/>
            <a:r>
              <a:t>Now, let me illustrate how important interaction encoding may be.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a:p>
        </p:txBody>
      </p:sp>
      <p:sp>
        <p:nvSpPr>
          <p:cNvPr id="93" name="Shape 93"/>
          <p:cNvSpPr/>
          <p:nvPr>
            <p:ph type="body" sz="quarter" idx="1"/>
          </p:nvPr>
        </p:nvSpPr>
        <p:spPr>
          <a:prstGeom prst="rect">
            <a:avLst/>
          </a:prstGeom>
        </p:spPr>
        <p:txBody>
          <a:bodyPr/>
          <a:lstStyle/>
          <a:p>
            <a:pPr/>
            <a:r>
              <a:t>Amazon employee access challenge competition has a very specific dataset. There are only 9 categorical features. If we blindly fit, say, LighGtBM model on raw features than, no matter how good we tune the parameters, we will score in 0.87 auc range, which will place ~700 on the leaderboard. Furthermore, even if we mean encode all the variables, we won’t have any progress.</a:t>
            </a:r>
          </a:p>
          <a:p>
            <a:pPr/>
            <a:r>
              <a:t>But, if we fit cat boost model, which internally mean encodes some feature interactions, we will immediately score in 0.915 range, which will place on 20th position! The difference in both absolute auc values and relative leaderboard positions is tremendous! </a:t>
            </a:r>
          </a:p>
          <a:p>
            <a:pPr/>
            <a:r>
              <a:t>Also note that cat boost is no silver bullet, in order to get even higher on the leaderboard, we’d still need to manually add more mean encoded interactions.</a:t>
            </a:r>
          </a:p>
          <a:p>
            <a:pPr/>
            <a:r>
              <a:t>In general, if you participate in a competition with a lot of categorical variables, it’s always worth trying to work with interactions and mean encodings.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r>
              <a:t>I also want to remind you about correct validation process. During all local experiments, you should at first split the data in X_tr and X_val parts. Estimate encodings on X_tr, map them to X_tr and X_val. Then regularize them on X_tr and only after that validate your model on X_tr/ X_val split. Don’t even think about estimating encodings before splitting the data!</a:t>
            </a:r>
          </a:p>
          <a:p>
            <a:pPr/>
            <a:r>
              <a:t>At submission stage, you can estimate encodings on whole Train data, map them to Train and Test. Then apply regularization on Train data and finally fit a model. Note that you should have already decided on regularization method and it;s strength in local experiments!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a:r>
              <a:t>At the end of this section, lets summarize main advantages and disadvantages of mean encoding. </a:t>
            </a:r>
          </a:p>
          <a:p>
            <a:pPr/>
            <a:r>
              <a:t>First of all, mean encoding allows us to make a compact transformation of categorical variables. It is also a powerful basis for feature engineering.</a:t>
            </a:r>
          </a:p>
          <a:p>
            <a:pPr/>
            <a:r>
              <a:t>The main disadvantage is target variable leakage, we need to be very careful with validation and regularization. It also works only on specific datasets, it definitely won’t help in every competition.</a:t>
            </a:r>
          </a:p>
          <a:p>
            <a:pPr/>
          </a:p>
          <a:p>
            <a:pPr/>
            <a:r>
              <a:t>But keep in mind, when this method works, it may produce significant improvements!</a:t>
            </a:r>
          </a:p>
          <a:p>
            <a:pPr/>
            <a:r>
              <a:t>Thank you for your attention!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Объект с подписью">
    <p:spTree>
      <p:nvGrpSpPr>
        <p:cNvPr id="1" name=""/>
        <p:cNvGrpSpPr/>
        <p:nvPr/>
      </p:nvGrpSpPr>
      <p:grpSpPr>
        <a:xfrm>
          <a:off x="0" y="0"/>
          <a:ext cx="0" cy="0"/>
          <a:chOff x="0" y="0"/>
          <a:chExt cx="0" cy="0"/>
        </a:xfrm>
      </p:grpSpPr>
      <p:sp>
        <p:nvSpPr>
          <p:cNvPr id="11" name="Текст заголовка"/>
          <p:cNvSpPr txBox="1"/>
          <p:nvPr>
            <p:ph type="title"/>
          </p:nvPr>
        </p:nvSpPr>
        <p:spPr>
          <a:prstGeom prst="rect">
            <a:avLst/>
          </a:prstGeom>
        </p:spPr>
        <p:txBody>
          <a:bodyPr/>
          <a:lstStyle/>
          <a:p>
            <a:pPr/>
            <a:r>
              <a:t>Текст заголовка</a:t>
            </a:r>
          </a:p>
        </p:txBody>
      </p:sp>
      <p:sp>
        <p:nvSpPr>
          <p:cNvPr id="12" name="Уровень текста 1…"/>
          <p:cNvSpPr txBox="1"/>
          <p:nvPr>
            <p:ph type="body" idx="1"/>
          </p:nvPr>
        </p:nvSpPr>
        <p:spPr>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Shape 74"/>
          <p:cNvSpPr/>
          <p:nvPr>
            <p:ph type="body" sz="half" idx="13"/>
          </p:nvPr>
        </p:nvSpPr>
        <p:spPr>
          <a:xfrm>
            <a:off x="457198" y="1435100"/>
            <a:ext cx="3008317" cy="4691063"/>
          </a:xfrm>
          <a:prstGeom prst="rect">
            <a:avLst/>
          </a:prstGeom>
        </p:spPr>
        <p:txBody>
          <a:bodyPr/>
          <a:lstStyle/>
          <a:p>
            <a:pPr/>
          </a:p>
        </p:txBody>
      </p:sp>
      <p:sp>
        <p:nvSpPr>
          <p:cNvPr id="1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Вертикальный заголовок и текст">
    <p:spTree>
      <p:nvGrpSpPr>
        <p:cNvPr id="1" name=""/>
        <p:cNvGrpSpPr/>
        <p:nvPr/>
      </p:nvGrpSpPr>
      <p:grpSpPr>
        <a:xfrm>
          <a:off x="0" y="0"/>
          <a:ext cx="0" cy="0"/>
          <a:chOff x="0" y="0"/>
          <a:chExt cx="0" cy="0"/>
        </a:xfrm>
      </p:grpSpPr>
      <p:sp>
        <p:nvSpPr>
          <p:cNvPr id="21" name="Текст заголовка"/>
          <p:cNvSpPr txBox="1"/>
          <p:nvPr>
            <p:ph type="title"/>
          </p:nvPr>
        </p:nvSpPr>
        <p:spPr>
          <a:xfrm>
            <a:off x="6629400" y="274638"/>
            <a:ext cx="2057400" cy="5851527"/>
          </a:xfrm>
          <a:prstGeom prst="rect">
            <a:avLst/>
          </a:prstGeom>
        </p:spPr>
        <p:txBody>
          <a:bodyPr anchor="ctr"/>
          <a:lstStyle>
            <a:lvl1pPr algn="ctr">
              <a:defRPr sz="4400">
                <a:latin typeface="Myriad Pro"/>
                <a:ea typeface="Myriad Pro"/>
                <a:cs typeface="Myriad Pro"/>
                <a:sym typeface="Myriad Pro"/>
              </a:defRPr>
            </a:lvl1pPr>
          </a:lstStyle>
          <a:p>
            <a:pPr/>
            <a:r>
              <a:t>Текст заголовка</a:t>
            </a:r>
          </a:p>
        </p:txBody>
      </p:sp>
      <p:sp>
        <p:nvSpPr>
          <p:cNvPr id="22" name="Уровень текста 1…"/>
          <p:cNvSpPr txBox="1"/>
          <p:nvPr>
            <p:ph type="body" idx="1"/>
          </p:nvPr>
        </p:nvSpPr>
        <p:spPr>
          <a:xfrm>
            <a:off x="457200" y="274638"/>
            <a:ext cx="6019800" cy="5851527"/>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Пустой">
    <p:spTree>
      <p:nvGrpSpPr>
        <p:cNvPr id="1" name=""/>
        <p:cNvGrpSpPr/>
        <p:nvPr/>
      </p:nvGrpSpPr>
      <p:grpSpPr>
        <a:xfrm>
          <a:off x="0" y="0"/>
          <a:ext cx="0" cy="0"/>
          <a:chOff x="0" y="0"/>
          <a:chExt cx="0" cy="0"/>
        </a:xfrm>
      </p:grpSpPr>
      <p:sp>
        <p:nvSpPr>
          <p:cNvPr id="30" name="Номер слайда"/>
          <p:cNvSpPr txBox="1"/>
          <p:nvPr>
            <p:ph type="sldNum" sz="quarter" idx="2"/>
          </p:nvPr>
        </p:nvSpPr>
        <p:spPr>
          <a:xfrm>
            <a:off x="8413150" y="6404294"/>
            <a:ext cx="273652"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273050"/>
            <a:ext cx="3008316" cy="11620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Текст заголовка</a:t>
            </a:r>
          </a:p>
        </p:txBody>
      </p:sp>
      <p:sp>
        <p:nvSpPr>
          <p:cNvPr id="3" name="Уровень текста 1…"/>
          <p:cNvSpPr txBox="1"/>
          <p:nvPr>
            <p:ph type="body" idx="1"/>
          </p:nvPr>
        </p:nvSpPr>
        <p:spPr>
          <a:xfrm>
            <a:off x="3575050" y="273050"/>
            <a:ext cx="5111750" cy="58531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413151" y="6404294"/>
            <a:ext cx="273652"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yriad Pro"/>
                <a:ea typeface="Myriad Pro"/>
                <a:cs typeface="Myriad Pro"/>
                <a:sym typeface="Myriad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1pPr>
      <a:lvl2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2pPr>
      <a:lvl3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3pPr>
      <a:lvl4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4pPr>
      <a:lvl5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5pPr>
      <a:lvl6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6pPr>
      <a:lvl7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7pPr>
      <a:lvl8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8pPr>
      <a:lvl9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Заголовок 1"/>
          <p:cNvSpPr txBox="1"/>
          <p:nvPr>
            <p:ph type="title"/>
          </p:nvPr>
        </p:nvSpPr>
        <p:spPr>
          <a:xfrm>
            <a:off x="-1" y="0"/>
            <a:ext cx="8565778" cy="584771"/>
          </a:xfrm>
          <a:prstGeom prst="rect">
            <a:avLst/>
          </a:prstGeom>
        </p:spPr>
        <p:txBody>
          <a:bodyPr/>
          <a:lstStyle>
            <a:lvl1pPr>
              <a:defRPr sz="3200"/>
            </a:lvl1pPr>
          </a:lstStyle>
          <a:p>
            <a:pPr/>
            <a:r>
              <a:t>Generalizations and extensions</a:t>
            </a:r>
          </a:p>
        </p:txBody>
      </p:sp>
      <p:sp>
        <p:nvSpPr>
          <p:cNvPr id="40" name="Shape 155"/>
          <p:cNvSpPr txBox="1"/>
          <p:nvPr>
            <p:ph type="body" idx="1"/>
          </p:nvPr>
        </p:nvSpPr>
        <p:spPr>
          <a:xfrm>
            <a:off x="823356" y="1520824"/>
            <a:ext cx="8150164" cy="3412077"/>
          </a:xfrm>
          <a:prstGeom prst="rect">
            <a:avLst/>
          </a:prstGeom>
        </p:spPr>
        <p:txBody>
          <a:bodyPr/>
          <a:lstStyle/>
          <a:p>
            <a:pPr>
              <a:defRPr sz="2400"/>
            </a:pPr>
            <a:r>
              <a:t>Using target variable in different tasks. Regression, multiclass</a:t>
            </a:r>
          </a:p>
          <a:p>
            <a:pPr>
              <a:defRPr sz="2400"/>
            </a:pPr>
            <a:r>
              <a:t>Domains with many-to-many relations</a:t>
            </a:r>
          </a:p>
          <a:p>
            <a:pPr>
              <a:defRPr sz="2400"/>
            </a:pPr>
            <a:r>
              <a:t>Timeseries</a:t>
            </a:r>
          </a:p>
          <a:p>
            <a:pPr>
              <a:defRPr sz="2400"/>
            </a:pPr>
            <a:r>
              <a:t>Encoding interactions and numerical features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Заголовок 1"/>
          <p:cNvSpPr txBox="1"/>
          <p:nvPr>
            <p:ph type="title"/>
          </p:nvPr>
        </p:nvSpPr>
        <p:spPr>
          <a:xfrm>
            <a:off x="-1" y="0"/>
            <a:ext cx="8565778" cy="584771"/>
          </a:xfrm>
          <a:prstGeom prst="rect">
            <a:avLst/>
          </a:prstGeom>
        </p:spPr>
        <p:txBody>
          <a:bodyPr/>
          <a:lstStyle>
            <a:lvl1pPr>
              <a:defRPr sz="3200"/>
            </a:lvl1pPr>
          </a:lstStyle>
          <a:p>
            <a:pPr/>
            <a:r>
              <a:t>Regression and multiclass</a:t>
            </a:r>
          </a:p>
        </p:txBody>
      </p:sp>
      <p:sp>
        <p:nvSpPr>
          <p:cNvPr id="45" name="Shape 155"/>
          <p:cNvSpPr txBox="1"/>
          <p:nvPr>
            <p:ph type="body" idx="1"/>
          </p:nvPr>
        </p:nvSpPr>
        <p:spPr>
          <a:xfrm>
            <a:off x="823356" y="1520824"/>
            <a:ext cx="8150164" cy="3412077"/>
          </a:xfrm>
          <a:prstGeom prst="rect">
            <a:avLst/>
          </a:prstGeom>
        </p:spPr>
        <p:txBody>
          <a:bodyPr/>
          <a:lstStyle/>
          <a:p>
            <a:pPr>
              <a:defRPr sz="2400"/>
            </a:pPr>
            <a:r>
              <a:t>More statistics for regression tasks. Percentiles, std, distribution bins.</a:t>
            </a:r>
          </a:p>
          <a:p>
            <a:pPr>
              <a:defRPr sz="2400"/>
            </a:pPr>
            <a:r>
              <a:t>Introducing new information for one vs all classifiers in multi class tasks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Заголовок 1"/>
          <p:cNvSpPr txBox="1"/>
          <p:nvPr>
            <p:ph type="title"/>
          </p:nvPr>
        </p:nvSpPr>
        <p:spPr>
          <a:xfrm>
            <a:off x="-1" y="0"/>
            <a:ext cx="8565778" cy="584771"/>
          </a:xfrm>
          <a:prstGeom prst="rect">
            <a:avLst/>
          </a:prstGeom>
        </p:spPr>
        <p:txBody>
          <a:bodyPr/>
          <a:lstStyle>
            <a:lvl1pPr>
              <a:defRPr sz="3200"/>
            </a:lvl1pPr>
          </a:lstStyle>
          <a:p>
            <a:pPr/>
            <a:r>
              <a:t>Many-to-many relations</a:t>
            </a:r>
          </a:p>
        </p:txBody>
      </p:sp>
      <p:sp>
        <p:nvSpPr>
          <p:cNvPr id="50" name="Shape 155"/>
          <p:cNvSpPr txBox="1"/>
          <p:nvPr>
            <p:ph type="body" idx="1"/>
          </p:nvPr>
        </p:nvSpPr>
        <p:spPr>
          <a:xfrm>
            <a:off x="823356" y="1520824"/>
            <a:ext cx="8150164" cy="3412077"/>
          </a:xfrm>
          <a:prstGeom prst="rect">
            <a:avLst/>
          </a:prstGeom>
        </p:spPr>
        <p:txBody>
          <a:bodyPr/>
          <a:lstStyle/>
          <a:p>
            <a:pPr>
              <a:defRPr sz="2400"/>
            </a:pPr>
            <a:r>
              <a:t>Cross product of entities</a:t>
            </a:r>
          </a:p>
          <a:p>
            <a:pPr>
              <a:defRPr sz="2400"/>
            </a:pPr>
            <a:r>
              <a:t>Statistics from vectors</a:t>
            </a:r>
          </a:p>
        </p:txBody>
      </p:sp>
      <p:graphicFrame>
        <p:nvGraphicFramePr>
          <p:cNvPr id="51" name="Table 1"/>
          <p:cNvGraphicFramePr/>
          <p:nvPr/>
        </p:nvGraphicFramePr>
        <p:xfrm>
          <a:off x="505450" y="2772899"/>
          <a:ext cx="4703893" cy="2160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0844"/>
                <a:gridCol w="2399989"/>
                <a:gridCol w="1193059"/>
              </a:tblGrid>
              <a:tr h="432000">
                <a:tc>
                  <a:txBody>
                    <a:bodyPr/>
                    <a:lstStyle/>
                    <a:p>
                      <a:pPr algn="ctr">
                        <a:defRPr sz="1800"/>
                      </a:pPr>
                      <a:r>
                        <a:rPr sz="2400">
                          <a:latin typeface="Myriad Pro"/>
                          <a:ea typeface="Myriad Pro"/>
                          <a:cs typeface="Myriad Pro"/>
                        </a:rPr>
                        <a:t>User_id</a:t>
                      </a:r>
                    </a:p>
                  </a:txBody>
                  <a:tcPr marL="0" marR="0" marT="0" marB="0" anchor="ctr" anchorCtr="0" horzOverflow="overflow">
                    <a:lnL w="12700">
                      <a:miter lim="400000"/>
                    </a:lnL>
                    <a:lnR w="19050">
                      <a:solidFill>
                        <a:srgbClr val="D9D9D9"/>
                      </a:solidFill>
                    </a:lnR>
                    <a:lnT w="12700">
                      <a:miter lim="400000"/>
                    </a:lnT>
                    <a:lnB w="19050">
                      <a:solidFill>
                        <a:srgbClr val="D9D9D9"/>
                      </a:solidFill>
                    </a:lnB>
                    <a:solidFill>
                      <a:srgbClr val="D9D9D9"/>
                    </a:solidFill>
                  </a:tcPr>
                </a:tc>
                <a:tc>
                  <a:txBody>
                    <a:bodyPr/>
                    <a:lstStyle/>
                    <a:p>
                      <a:pPr algn="ctr">
                        <a:defRPr sz="1800"/>
                      </a:pPr>
                      <a:r>
                        <a:rPr sz="2400">
                          <a:latin typeface="Myriad Pro"/>
                          <a:ea typeface="Myriad Pro"/>
                          <a:cs typeface="Myriad Pro"/>
                        </a:rPr>
                        <a:t>APPS</a:t>
                      </a:r>
                    </a:p>
                  </a:txBody>
                  <a:tcPr marL="0" marR="0" marT="0" marB="0" anchor="ctr" anchorCtr="0" horzOverflow="overflow">
                    <a:lnL w="19050">
                      <a:solidFill>
                        <a:srgbClr val="D9D9D9"/>
                      </a:solidFill>
                    </a:lnL>
                    <a:lnR w="19050">
                      <a:solidFill>
                        <a:srgbClr val="D9D9D9"/>
                      </a:solidFill>
                    </a:lnR>
                    <a:lnT w="12700">
                      <a:miter lim="400000"/>
                    </a:lnT>
                    <a:lnB w="19050">
                      <a:solidFill>
                        <a:srgbClr val="D9D9D9"/>
                      </a:solidFill>
                    </a:lnB>
                    <a:solidFill>
                      <a:srgbClr val="D9D9D9"/>
                    </a:solidFill>
                  </a:tcPr>
                </a:tc>
                <a:tc>
                  <a:txBody>
                    <a:bodyPr/>
                    <a:lstStyle/>
                    <a:p>
                      <a:pPr algn="ctr">
                        <a:defRPr sz="1800"/>
                      </a:pPr>
                      <a:r>
                        <a:rPr sz="2400">
                          <a:latin typeface="Myriad Pro"/>
                          <a:ea typeface="Myriad Pro"/>
                          <a:cs typeface="Myriad Pro"/>
                        </a:rPr>
                        <a:t>Target</a:t>
                      </a:r>
                    </a:p>
                  </a:txBody>
                  <a:tcPr marL="0" marR="0" marT="0" marB="0" anchor="ctr" anchorCtr="0" horzOverflow="overflow">
                    <a:lnL w="19050">
                      <a:solidFill>
                        <a:srgbClr val="D9D9D9"/>
                      </a:solidFill>
                    </a:lnL>
                    <a:lnR w="12700">
                      <a:miter lim="400000"/>
                    </a:lnR>
                    <a:lnT w="12700">
                      <a:miter lim="400000"/>
                    </a:lnT>
                    <a:lnB w="19050">
                      <a:solidFill>
                        <a:srgbClr val="D9D9D9"/>
                      </a:solidFill>
                    </a:lnB>
                    <a:solidFill>
                      <a:srgbClr val="D9D9D9"/>
                    </a:solidFill>
                  </a:tcPr>
                </a:tc>
              </a:tr>
              <a:tr h="432000">
                <a:tc>
                  <a:txBody>
                    <a:bodyPr/>
                    <a:lstStyle/>
                    <a:p>
                      <a:pPr algn="ctr">
                        <a:defRPr sz="1800"/>
                      </a:pPr>
                      <a:r>
                        <a:rPr sz="2400">
                          <a:latin typeface="Myriad Pro"/>
                          <a:ea typeface="Myriad Pro"/>
                          <a:cs typeface="Myriad Pro"/>
                        </a:rPr>
                        <a:t>10</a:t>
                      </a:r>
                    </a:p>
                  </a:txBody>
                  <a:tcPr marL="0" marR="0" marT="0" marB="0" anchor="ctr" anchorCtr="0" horzOverflow="overflow">
                    <a:lnL w="12700">
                      <a:miter lim="400000"/>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APP1; APP2; APP3</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0</a:t>
                      </a:r>
                    </a:p>
                  </a:txBody>
                  <a:tcPr marL="0" marR="0" marT="0" marB="0" anchor="ctr" anchorCtr="0" horzOverflow="overflow">
                    <a:lnL w="19050">
                      <a:solidFill>
                        <a:srgbClr val="D9D9D9"/>
                      </a:solidFill>
                    </a:lnL>
                    <a:lnR w="12700">
                      <a:miter lim="400000"/>
                    </a:lnR>
                    <a:lnT w="19050">
                      <a:solidFill>
                        <a:srgbClr val="D9D9D9"/>
                      </a:solidFill>
                    </a:lnT>
                    <a:lnB w="19050">
                      <a:solidFill>
                        <a:srgbClr val="D9D9D9"/>
                      </a:solidFill>
                    </a:lnB>
                    <a:solidFill>
                      <a:srgbClr val="F2F2F2"/>
                    </a:solidFill>
                  </a:tcPr>
                </a:tc>
              </a:tr>
              <a:tr h="432000">
                <a:tc>
                  <a:txBody>
                    <a:bodyPr/>
                    <a:lstStyle/>
                    <a:p>
                      <a:pPr algn="ctr">
                        <a:defRPr sz="1800"/>
                      </a:pPr>
                      <a:r>
                        <a:rPr sz="2400">
                          <a:latin typeface="Myriad Pro"/>
                          <a:ea typeface="Myriad Pro"/>
                          <a:cs typeface="Myriad Pro"/>
                        </a:rPr>
                        <a:t>11</a:t>
                      </a:r>
                    </a:p>
                  </a:txBody>
                  <a:tcPr marL="0" marR="0" marT="0" marB="0" anchor="ctr" anchorCtr="0" horzOverflow="overflow">
                    <a:lnL w="12700">
                      <a:miter lim="400000"/>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APP4; APP1</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1</a:t>
                      </a:r>
                    </a:p>
                  </a:txBody>
                  <a:tcPr marL="0" marR="0" marT="0" marB="0" anchor="ctr" anchorCtr="0" horzOverflow="overflow">
                    <a:lnL w="19050">
                      <a:solidFill>
                        <a:srgbClr val="D9D9D9"/>
                      </a:solidFill>
                    </a:lnL>
                    <a:lnR w="12700">
                      <a:miter lim="400000"/>
                    </a:lnR>
                    <a:lnT w="19050">
                      <a:solidFill>
                        <a:srgbClr val="D9D9D9"/>
                      </a:solidFill>
                    </a:lnT>
                    <a:lnB w="19050">
                      <a:solidFill>
                        <a:srgbClr val="D9D9D9"/>
                      </a:solidFill>
                    </a:lnB>
                    <a:solidFill>
                      <a:srgbClr val="F2F2F2"/>
                    </a:solidFill>
                  </a:tcPr>
                </a:tc>
              </a:tr>
              <a:tr h="432000">
                <a:tc>
                  <a:txBody>
                    <a:bodyPr/>
                    <a:lstStyle/>
                    <a:p>
                      <a:pPr algn="ctr">
                        <a:defRPr sz="1800"/>
                      </a:pPr>
                      <a:r>
                        <a:rPr sz="2400">
                          <a:latin typeface="Myriad Pro"/>
                          <a:ea typeface="Myriad Pro"/>
                          <a:cs typeface="Myriad Pro"/>
                        </a:rPr>
                        <a:t>12</a:t>
                      </a:r>
                    </a:p>
                  </a:txBody>
                  <a:tcPr marL="0" marR="0" marT="0" marB="0" anchor="ctr" anchorCtr="0" horzOverflow="overflow">
                    <a:lnL w="12700">
                      <a:miter lim="400000"/>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APP2</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1</a:t>
                      </a:r>
                    </a:p>
                  </a:txBody>
                  <a:tcPr marL="0" marR="0" marT="0" marB="0" anchor="ctr" anchorCtr="0" horzOverflow="overflow">
                    <a:lnL w="19050">
                      <a:solidFill>
                        <a:srgbClr val="D9D9D9"/>
                      </a:solidFill>
                    </a:lnL>
                    <a:lnR w="12700">
                      <a:miter lim="400000"/>
                    </a:lnR>
                    <a:lnT w="19050">
                      <a:solidFill>
                        <a:srgbClr val="D9D9D9"/>
                      </a:solidFill>
                    </a:lnT>
                    <a:lnB w="19050">
                      <a:solidFill>
                        <a:srgbClr val="D9D9D9"/>
                      </a:solidFill>
                    </a:lnB>
                    <a:solidFill>
                      <a:srgbClr val="F2F2F2"/>
                    </a:solidFill>
                  </a:tcPr>
                </a:tc>
              </a:tr>
              <a:tr h="432000">
                <a:tc>
                  <a:txBody>
                    <a:bodyPr/>
                    <a:lstStyle/>
                    <a:p>
                      <a:pPr algn="ctr">
                        <a:defRPr sz="1800"/>
                      </a:pPr>
                      <a:r>
                        <a:rPr sz="2400">
                          <a:latin typeface="Myriad Pro"/>
                          <a:ea typeface="Myriad Pro"/>
                          <a:cs typeface="Myriad Pro"/>
                        </a:rPr>
                        <a:t>100</a:t>
                      </a:r>
                    </a:p>
                  </a:txBody>
                  <a:tcPr marL="0" marR="0" marT="0" marB="0" anchor="ctr" anchorCtr="0" horzOverflow="overflow">
                    <a:lnL w="12700">
                      <a:miter lim="400000"/>
                    </a:lnL>
                    <a:lnR w="19050">
                      <a:solidFill>
                        <a:srgbClr val="D9D9D9"/>
                      </a:solidFill>
                    </a:lnR>
                    <a:lnT w="19050">
                      <a:solidFill>
                        <a:srgbClr val="D9D9D9"/>
                      </a:solidFill>
                    </a:lnT>
                    <a:lnB w="12700">
                      <a:miter lim="400000"/>
                    </a:lnB>
                    <a:solidFill>
                      <a:srgbClr val="F2F2F2"/>
                    </a:solidFill>
                  </a:tcPr>
                </a:tc>
                <a:tc>
                  <a:txBody>
                    <a:bodyPr/>
                    <a:lstStyle/>
                    <a:p>
                      <a:pPr algn="ctr">
                        <a:defRPr sz="1800"/>
                      </a:pPr>
                      <a:r>
                        <a:rPr sz="2400">
                          <a:latin typeface="Myriad Pro"/>
                          <a:ea typeface="Myriad Pro"/>
                          <a:cs typeface="Myriad Pro"/>
                        </a:rPr>
                        <a:t>APP3; APP9</a:t>
                      </a:r>
                    </a:p>
                  </a:txBody>
                  <a:tcPr marL="0" marR="0" marT="0" marB="0" anchor="ctr" anchorCtr="0" horzOverflow="overflow">
                    <a:lnL w="19050">
                      <a:solidFill>
                        <a:srgbClr val="D9D9D9"/>
                      </a:solidFill>
                    </a:lnL>
                    <a:lnR w="19050">
                      <a:solidFill>
                        <a:srgbClr val="D9D9D9"/>
                      </a:solidFill>
                    </a:lnR>
                    <a:lnT w="19050">
                      <a:solidFill>
                        <a:srgbClr val="D9D9D9"/>
                      </a:solidFill>
                    </a:lnT>
                    <a:lnB w="12700">
                      <a:miter lim="400000"/>
                    </a:lnB>
                    <a:solidFill>
                      <a:srgbClr val="F2F2F2"/>
                    </a:solidFill>
                  </a:tcPr>
                </a:tc>
                <a:tc>
                  <a:txBody>
                    <a:bodyPr/>
                    <a:lstStyle/>
                    <a:p>
                      <a:pPr algn="ctr">
                        <a:defRPr sz="1800"/>
                      </a:pPr>
                      <a:r>
                        <a:rPr sz="2400">
                          <a:latin typeface="Myriad Pro"/>
                          <a:ea typeface="Myriad Pro"/>
                          <a:cs typeface="Myriad Pro"/>
                        </a:rPr>
                        <a:t>0</a:t>
                      </a:r>
                    </a:p>
                  </a:txBody>
                  <a:tcPr marL="0" marR="0" marT="0" marB="0" anchor="ctr" anchorCtr="0" horzOverflow="overflow">
                    <a:lnL w="19050">
                      <a:solidFill>
                        <a:srgbClr val="D9D9D9"/>
                      </a:solidFill>
                    </a:lnL>
                    <a:lnR w="12700">
                      <a:miter lim="400000"/>
                    </a:lnR>
                    <a:lnT w="19050">
                      <a:solidFill>
                        <a:srgbClr val="D9D9D9"/>
                      </a:solidFill>
                    </a:lnT>
                    <a:lnB w="12700">
                      <a:miter lim="400000"/>
                    </a:lnB>
                    <a:solidFill>
                      <a:srgbClr val="F2F2F2"/>
                    </a:solidFill>
                  </a:tcPr>
                </a:tc>
              </a:tr>
            </a:tbl>
          </a:graphicData>
        </a:graphic>
      </p:graphicFrame>
      <p:graphicFrame>
        <p:nvGraphicFramePr>
          <p:cNvPr id="52" name="Table 7"/>
          <p:cNvGraphicFramePr/>
          <p:nvPr/>
        </p:nvGraphicFramePr>
        <p:xfrm>
          <a:off x="5320360" y="2768159"/>
          <a:ext cx="3647885" cy="2592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45539"/>
                <a:gridCol w="1328180"/>
                <a:gridCol w="1274163"/>
              </a:tblGrid>
              <a:tr h="432000">
                <a:tc>
                  <a:txBody>
                    <a:bodyPr/>
                    <a:lstStyle/>
                    <a:p>
                      <a:pPr algn="ctr">
                        <a:defRPr sz="1800"/>
                      </a:pPr>
                      <a:r>
                        <a:rPr sz="2400">
                          <a:latin typeface="Myriad Pro"/>
                          <a:ea typeface="Myriad Pro"/>
                          <a:cs typeface="Myriad Pro"/>
                        </a:rPr>
                        <a:t>User_id</a:t>
                      </a:r>
                    </a:p>
                  </a:txBody>
                  <a:tcPr marL="0" marR="0" marT="0" marB="0" anchor="ctr" anchorCtr="0" horzOverflow="overflow">
                    <a:lnL w="12700">
                      <a:miter lim="400000"/>
                    </a:lnL>
                    <a:lnR w="19050">
                      <a:solidFill>
                        <a:srgbClr val="D9D9D9"/>
                      </a:solidFill>
                    </a:lnR>
                    <a:lnT w="12700">
                      <a:miter lim="400000"/>
                    </a:lnT>
                    <a:lnB w="19050">
                      <a:solidFill>
                        <a:srgbClr val="D9D9D9"/>
                      </a:solidFill>
                    </a:lnB>
                    <a:solidFill>
                      <a:srgbClr val="D9D9D9"/>
                    </a:solidFill>
                  </a:tcPr>
                </a:tc>
                <a:tc>
                  <a:txBody>
                    <a:bodyPr/>
                    <a:lstStyle/>
                    <a:p>
                      <a:pPr algn="ctr">
                        <a:defRPr sz="1800"/>
                      </a:pPr>
                      <a:r>
                        <a:rPr sz="2400">
                          <a:latin typeface="Myriad Pro"/>
                          <a:ea typeface="Myriad Pro"/>
                          <a:cs typeface="Myriad Pro"/>
                        </a:rPr>
                        <a:t>APP_id</a:t>
                      </a:r>
                    </a:p>
                  </a:txBody>
                  <a:tcPr marL="0" marR="0" marT="0" marB="0" anchor="ctr" anchorCtr="0" horzOverflow="overflow">
                    <a:lnL w="19050">
                      <a:solidFill>
                        <a:srgbClr val="D9D9D9"/>
                      </a:solidFill>
                    </a:lnL>
                    <a:lnR w="19050">
                      <a:solidFill>
                        <a:srgbClr val="D9D9D9"/>
                      </a:solidFill>
                    </a:lnR>
                    <a:lnT w="12700">
                      <a:miter lim="400000"/>
                    </a:lnT>
                    <a:lnB w="19050">
                      <a:solidFill>
                        <a:srgbClr val="D9D9D9"/>
                      </a:solidFill>
                    </a:lnB>
                    <a:solidFill>
                      <a:srgbClr val="D9D9D9"/>
                    </a:solidFill>
                  </a:tcPr>
                </a:tc>
                <a:tc>
                  <a:txBody>
                    <a:bodyPr/>
                    <a:lstStyle/>
                    <a:p>
                      <a:pPr algn="ctr">
                        <a:defRPr sz="1800"/>
                      </a:pPr>
                      <a:r>
                        <a:rPr sz="2400">
                          <a:latin typeface="Myriad Pro"/>
                          <a:ea typeface="Myriad Pro"/>
                          <a:cs typeface="Myriad Pro"/>
                        </a:rPr>
                        <a:t>Target</a:t>
                      </a:r>
                    </a:p>
                  </a:txBody>
                  <a:tcPr marL="0" marR="0" marT="0" marB="0" anchor="ctr" anchorCtr="0" horzOverflow="overflow">
                    <a:lnL w="19050">
                      <a:solidFill>
                        <a:srgbClr val="D9D9D9"/>
                      </a:solidFill>
                    </a:lnL>
                    <a:lnR w="12700">
                      <a:miter lim="400000"/>
                    </a:lnR>
                    <a:lnT w="12700">
                      <a:miter lim="400000"/>
                    </a:lnT>
                    <a:lnB w="19050">
                      <a:solidFill>
                        <a:srgbClr val="D9D9D9"/>
                      </a:solidFill>
                    </a:lnB>
                    <a:solidFill>
                      <a:srgbClr val="D9D9D9"/>
                    </a:solidFill>
                  </a:tcPr>
                </a:tc>
              </a:tr>
              <a:tr h="432000">
                <a:tc>
                  <a:txBody>
                    <a:bodyPr/>
                    <a:lstStyle/>
                    <a:p>
                      <a:pPr algn="ctr">
                        <a:defRPr sz="1800"/>
                      </a:pPr>
                      <a:r>
                        <a:rPr sz="2400">
                          <a:latin typeface="Myriad Pro"/>
                          <a:ea typeface="Myriad Pro"/>
                          <a:cs typeface="Myriad Pro"/>
                        </a:rPr>
                        <a:t>10</a:t>
                      </a:r>
                    </a:p>
                  </a:txBody>
                  <a:tcPr marL="0" marR="0" marT="0" marB="0" anchor="ctr" anchorCtr="0" horzOverflow="overflow">
                    <a:lnL w="12700">
                      <a:miter lim="400000"/>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APP1</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0</a:t>
                      </a:r>
                    </a:p>
                  </a:txBody>
                  <a:tcPr marL="0" marR="0" marT="0" marB="0" anchor="ctr" anchorCtr="0" horzOverflow="overflow">
                    <a:lnL w="19050">
                      <a:solidFill>
                        <a:srgbClr val="D9D9D9"/>
                      </a:solidFill>
                    </a:lnL>
                    <a:lnR w="12700">
                      <a:miter lim="400000"/>
                    </a:lnR>
                    <a:lnT w="19050">
                      <a:solidFill>
                        <a:srgbClr val="D9D9D9"/>
                      </a:solidFill>
                    </a:lnT>
                    <a:lnB w="19050">
                      <a:solidFill>
                        <a:srgbClr val="D9D9D9"/>
                      </a:solidFill>
                    </a:lnB>
                    <a:solidFill>
                      <a:srgbClr val="F2F2F2"/>
                    </a:solidFill>
                  </a:tcPr>
                </a:tc>
              </a:tr>
              <a:tr h="432000">
                <a:tc>
                  <a:txBody>
                    <a:bodyPr/>
                    <a:lstStyle/>
                    <a:p>
                      <a:pPr algn="ctr">
                        <a:defRPr sz="1800"/>
                      </a:pPr>
                      <a:r>
                        <a:rPr sz="2400">
                          <a:latin typeface="Myriad Pro"/>
                          <a:ea typeface="Myriad Pro"/>
                          <a:cs typeface="Myriad Pro"/>
                        </a:rPr>
                        <a:t>10</a:t>
                      </a:r>
                    </a:p>
                  </a:txBody>
                  <a:tcPr marL="0" marR="0" marT="0" marB="0" anchor="ctr" anchorCtr="0" horzOverflow="overflow">
                    <a:lnL w="12700">
                      <a:miter lim="400000"/>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APP2</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0</a:t>
                      </a:r>
                    </a:p>
                  </a:txBody>
                  <a:tcPr marL="0" marR="0" marT="0" marB="0" anchor="ctr" anchorCtr="0" horzOverflow="overflow">
                    <a:lnL w="19050">
                      <a:solidFill>
                        <a:srgbClr val="D9D9D9"/>
                      </a:solidFill>
                    </a:lnL>
                    <a:lnR w="12700">
                      <a:miter lim="400000"/>
                    </a:lnR>
                    <a:lnT w="19050">
                      <a:solidFill>
                        <a:srgbClr val="D9D9D9"/>
                      </a:solidFill>
                    </a:lnT>
                    <a:lnB w="19050">
                      <a:solidFill>
                        <a:srgbClr val="D9D9D9"/>
                      </a:solidFill>
                    </a:lnB>
                    <a:solidFill>
                      <a:srgbClr val="F2F2F2"/>
                    </a:solidFill>
                  </a:tcPr>
                </a:tc>
              </a:tr>
              <a:tr h="432000">
                <a:tc>
                  <a:txBody>
                    <a:bodyPr/>
                    <a:lstStyle/>
                    <a:p>
                      <a:pPr algn="ctr">
                        <a:defRPr sz="1800"/>
                      </a:pPr>
                      <a:r>
                        <a:rPr sz="2400">
                          <a:latin typeface="Myriad Pro"/>
                          <a:ea typeface="Myriad Pro"/>
                          <a:cs typeface="Myriad Pro"/>
                        </a:rPr>
                        <a:t>10</a:t>
                      </a:r>
                    </a:p>
                  </a:txBody>
                  <a:tcPr marL="0" marR="0" marT="0" marB="0" anchor="ctr" anchorCtr="0" horzOverflow="overflow">
                    <a:lnL w="12700">
                      <a:miter lim="400000"/>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APP3</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0</a:t>
                      </a:r>
                    </a:p>
                  </a:txBody>
                  <a:tcPr marL="0" marR="0" marT="0" marB="0" anchor="ctr" anchorCtr="0" horzOverflow="overflow">
                    <a:lnL w="19050">
                      <a:solidFill>
                        <a:srgbClr val="D9D9D9"/>
                      </a:solidFill>
                    </a:lnL>
                    <a:lnR w="12700">
                      <a:miter lim="400000"/>
                    </a:lnR>
                    <a:lnT w="19050">
                      <a:solidFill>
                        <a:srgbClr val="D9D9D9"/>
                      </a:solidFill>
                    </a:lnT>
                    <a:lnB w="19050">
                      <a:solidFill>
                        <a:srgbClr val="D9D9D9"/>
                      </a:solidFill>
                    </a:lnB>
                    <a:solidFill>
                      <a:srgbClr val="F2F2F2"/>
                    </a:solidFill>
                  </a:tcPr>
                </a:tc>
              </a:tr>
              <a:tr h="432000">
                <a:tc>
                  <a:txBody>
                    <a:bodyPr/>
                    <a:lstStyle/>
                    <a:p>
                      <a:pPr algn="ctr">
                        <a:defRPr sz="1800"/>
                      </a:pPr>
                      <a:r>
                        <a:rPr sz="2400">
                          <a:latin typeface="Myriad Pro"/>
                          <a:ea typeface="Myriad Pro"/>
                          <a:cs typeface="Myriad Pro"/>
                        </a:rPr>
                        <a:t>11</a:t>
                      </a:r>
                    </a:p>
                  </a:txBody>
                  <a:tcPr marL="0" marR="0" marT="0" marB="0" anchor="ctr" anchorCtr="0" horzOverflow="overflow">
                    <a:lnL w="12700">
                      <a:miter lim="400000"/>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APP4</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1</a:t>
                      </a:r>
                    </a:p>
                  </a:txBody>
                  <a:tcPr marL="0" marR="0" marT="0" marB="0" anchor="ctr" anchorCtr="0" horzOverflow="overflow">
                    <a:lnL w="19050">
                      <a:solidFill>
                        <a:srgbClr val="D9D9D9"/>
                      </a:solidFill>
                    </a:lnL>
                    <a:lnR w="12700">
                      <a:miter lim="400000"/>
                    </a:lnR>
                    <a:lnT w="19050">
                      <a:solidFill>
                        <a:srgbClr val="D9D9D9"/>
                      </a:solidFill>
                    </a:lnT>
                    <a:lnB w="19050">
                      <a:solidFill>
                        <a:srgbClr val="D9D9D9"/>
                      </a:solidFill>
                    </a:lnB>
                    <a:solidFill>
                      <a:srgbClr val="F2F2F2"/>
                    </a:solidFill>
                  </a:tcPr>
                </a:tc>
              </a:tr>
              <a:tr h="432000">
                <a:tc>
                  <a:txBody>
                    <a:bodyPr/>
                    <a:lstStyle/>
                    <a:p>
                      <a:pPr algn="ctr">
                        <a:defRPr sz="1800"/>
                      </a:pPr>
                      <a:r>
                        <a:rPr sz="2400">
                          <a:latin typeface="Myriad Pro"/>
                          <a:ea typeface="Myriad Pro"/>
                          <a:cs typeface="Myriad Pro"/>
                        </a:rPr>
                        <a:t>11</a:t>
                      </a:r>
                    </a:p>
                  </a:txBody>
                  <a:tcPr marL="0" marR="0" marT="0" marB="0" anchor="ctr" anchorCtr="0" horzOverflow="overflow">
                    <a:lnL w="12700">
                      <a:miter lim="400000"/>
                    </a:lnL>
                    <a:lnR w="19050">
                      <a:solidFill>
                        <a:srgbClr val="D9D9D9"/>
                      </a:solidFill>
                    </a:lnR>
                    <a:lnT w="19050">
                      <a:solidFill>
                        <a:srgbClr val="D9D9D9"/>
                      </a:solidFill>
                    </a:lnT>
                    <a:lnB w="12700">
                      <a:miter lim="400000"/>
                    </a:lnB>
                    <a:solidFill>
                      <a:srgbClr val="F2F2F2"/>
                    </a:solidFill>
                  </a:tcPr>
                </a:tc>
                <a:tc>
                  <a:txBody>
                    <a:bodyPr/>
                    <a:lstStyle/>
                    <a:p>
                      <a:pPr algn="ctr">
                        <a:defRPr sz="1800"/>
                      </a:pPr>
                      <a:r>
                        <a:rPr sz="2400">
                          <a:latin typeface="Myriad Pro"/>
                          <a:ea typeface="Myriad Pro"/>
                          <a:cs typeface="Myriad Pro"/>
                        </a:rPr>
                        <a:t>APP1</a:t>
                      </a:r>
                    </a:p>
                  </a:txBody>
                  <a:tcPr marL="0" marR="0" marT="0" marB="0" anchor="ctr" anchorCtr="0" horzOverflow="overflow">
                    <a:lnL w="19050">
                      <a:solidFill>
                        <a:srgbClr val="D9D9D9"/>
                      </a:solidFill>
                    </a:lnL>
                    <a:lnR w="19050">
                      <a:solidFill>
                        <a:srgbClr val="D9D9D9"/>
                      </a:solidFill>
                    </a:lnR>
                    <a:lnT w="19050">
                      <a:solidFill>
                        <a:srgbClr val="D9D9D9"/>
                      </a:solidFill>
                    </a:lnT>
                    <a:lnB w="12700">
                      <a:miter lim="400000"/>
                    </a:lnB>
                    <a:solidFill>
                      <a:srgbClr val="F2F2F2"/>
                    </a:solidFill>
                  </a:tcPr>
                </a:tc>
                <a:tc>
                  <a:txBody>
                    <a:bodyPr/>
                    <a:lstStyle/>
                    <a:p>
                      <a:pPr algn="ctr">
                        <a:defRPr sz="1800"/>
                      </a:pPr>
                      <a:r>
                        <a:rPr sz="2400">
                          <a:latin typeface="Myriad Pro"/>
                          <a:ea typeface="Myriad Pro"/>
                          <a:cs typeface="Myriad Pro"/>
                        </a:rPr>
                        <a:t>1</a:t>
                      </a:r>
                    </a:p>
                  </a:txBody>
                  <a:tcPr marL="0" marR="0" marT="0" marB="0" anchor="ctr" anchorCtr="0" horzOverflow="overflow">
                    <a:lnL w="19050">
                      <a:solidFill>
                        <a:srgbClr val="D9D9D9"/>
                      </a:solidFill>
                    </a:lnL>
                    <a:lnR w="12700">
                      <a:miter lim="400000"/>
                    </a:lnR>
                    <a:lnT w="19050">
                      <a:solidFill>
                        <a:srgbClr val="D9D9D9"/>
                      </a:solidFill>
                    </a:lnT>
                    <a:lnB w="12700">
                      <a:miter lim="400000"/>
                    </a:lnB>
                    <a:solidFill>
                      <a:srgbClr val="F2F2F2"/>
                    </a:solidFill>
                  </a:tcPr>
                </a:tc>
              </a:tr>
            </a:tbl>
          </a:graphicData>
        </a:graphic>
      </p:graphicFrame>
      <p:sp>
        <p:nvSpPr>
          <p:cNvPr id="53" name="TextBox 2"/>
          <p:cNvSpPr txBox="1"/>
          <p:nvPr/>
        </p:nvSpPr>
        <p:spPr>
          <a:xfrm>
            <a:off x="5527247" y="2306498"/>
            <a:ext cx="3802070" cy="459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Myriad Pro"/>
                <a:ea typeface="Myriad Pro"/>
                <a:cs typeface="Myriad Pro"/>
                <a:sym typeface="Myriad Pro"/>
              </a:defRPr>
            </a:lvl1pPr>
          </a:lstStyle>
          <a:p>
            <a:pPr/>
            <a:r>
              <a:t>LONG REPRESENTATION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Заголовок 1"/>
          <p:cNvSpPr txBox="1"/>
          <p:nvPr>
            <p:ph type="title"/>
          </p:nvPr>
        </p:nvSpPr>
        <p:spPr>
          <a:xfrm>
            <a:off x="-1" y="0"/>
            <a:ext cx="8565778" cy="584771"/>
          </a:xfrm>
          <a:prstGeom prst="rect">
            <a:avLst/>
          </a:prstGeom>
        </p:spPr>
        <p:txBody>
          <a:bodyPr/>
          <a:lstStyle>
            <a:lvl1pPr>
              <a:defRPr sz="3200"/>
            </a:lvl1pPr>
          </a:lstStyle>
          <a:p>
            <a:pPr/>
            <a:r>
              <a:t>Time series</a:t>
            </a:r>
          </a:p>
        </p:txBody>
      </p:sp>
      <p:sp>
        <p:nvSpPr>
          <p:cNvPr id="58" name="Shape 155"/>
          <p:cNvSpPr txBox="1"/>
          <p:nvPr>
            <p:ph type="body" idx="1"/>
          </p:nvPr>
        </p:nvSpPr>
        <p:spPr>
          <a:xfrm>
            <a:off x="823356" y="1520824"/>
            <a:ext cx="8150164" cy="3412077"/>
          </a:xfrm>
          <a:prstGeom prst="rect">
            <a:avLst/>
          </a:prstGeom>
        </p:spPr>
        <p:txBody>
          <a:bodyPr/>
          <a:lstStyle/>
          <a:p>
            <a:pPr>
              <a:defRPr sz="2400"/>
            </a:pPr>
            <a:r>
              <a:t>Time structure allows us to make a lot of complicated features.</a:t>
            </a:r>
          </a:p>
          <a:p>
            <a:pPr>
              <a:defRPr sz="2400"/>
            </a:pPr>
            <a:r>
              <a:t>Rolling statistics of target variable</a:t>
            </a:r>
          </a:p>
        </p:txBody>
      </p:sp>
      <p:graphicFrame>
        <p:nvGraphicFramePr>
          <p:cNvPr id="59" name="Table 3"/>
          <p:cNvGraphicFramePr/>
          <p:nvPr/>
        </p:nvGraphicFramePr>
        <p:xfrm>
          <a:off x="702120" y="2834058"/>
          <a:ext cx="8127088" cy="293204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6915"/>
                <a:gridCol w="1064302"/>
                <a:gridCol w="1274164"/>
                <a:gridCol w="1274164"/>
                <a:gridCol w="1484026"/>
                <a:gridCol w="2263515"/>
              </a:tblGrid>
              <a:tr h="628670">
                <a:tc>
                  <a:txBody>
                    <a:bodyPr/>
                    <a:lstStyle/>
                    <a:p>
                      <a:pPr algn="ctr">
                        <a:defRPr sz="1800"/>
                      </a:pPr>
                      <a:r>
                        <a:rPr sz="2400">
                          <a:latin typeface="Myriad Pro"/>
                          <a:ea typeface="Myriad Pro"/>
                          <a:cs typeface="Myriad Pro"/>
                        </a:rPr>
                        <a:t>Day</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D9D9D9"/>
                    </a:solidFill>
                  </a:tcPr>
                </a:tc>
                <a:tc>
                  <a:txBody>
                    <a:bodyPr/>
                    <a:lstStyle/>
                    <a:p>
                      <a:pPr algn="ctr">
                        <a:defRPr sz="1800"/>
                      </a:pPr>
                      <a:r>
                        <a:rPr sz="2400">
                          <a:latin typeface="Myriad Pro"/>
                          <a:ea typeface="Myriad Pro"/>
                          <a:cs typeface="Myriad Pro"/>
                        </a:rPr>
                        <a:t>User</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D9D9D9"/>
                    </a:solidFill>
                  </a:tcPr>
                </a:tc>
                <a:tc>
                  <a:txBody>
                    <a:bodyPr/>
                    <a:lstStyle/>
                    <a:p>
                      <a:pPr algn="ctr">
                        <a:defRPr sz="1800"/>
                      </a:pPr>
                      <a:r>
                        <a:rPr sz="2400">
                          <a:latin typeface="Myriad Pro"/>
                          <a:ea typeface="Myriad Pro"/>
                          <a:cs typeface="Myriad Pro"/>
                        </a:rPr>
                        <a:t>Spend</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D9D9D9"/>
                    </a:solidFill>
                  </a:tcPr>
                </a:tc>
                <a:tc>
                  <a:txBody>
                    <a:bodyPr/>
                    <a:lstStyle/>
                    <a:p>
                      <a:pPr algn="ctr">
                        <a:defRPr sz="1800"/>
                      </a:pPr>
                      <a:r>
                        <a:rPr sz="2400">
                          <a:latin typeface="Myriad Pro"/>
                          <a:ea typeface="Myriad Pro"/>
                          <a:cs typeface="Myriad Pro"/>
                        </a:rPr>
                        <a:t>Amount</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D9D9D9"/>
                    </a:solidFill>
                  </a:tcPr>
                </a:tc>
                <a:tc>
                  <a:txBody>
                    <a:bodyPr/>
                    <a:lstStyle/>
                    <a:p>
                      <a:pPr algn="ctr">
                        <a:defRPr sz="1800"/>
                      </a:pPr>
                      <a:r>
                        <a:rPr sz="2400">
                          <a:latin typeface="Myriad Pro"/>
                          <a:ea typeface="Myriad Pro"/>
                          <a:cs typeface="Myriad Pro"/>
                        </a:rPr>
                        <a:t>Prev_user</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D9D9D9"/>
                    </a:solidFill>
                  </a:tcPr>
                </a:tc>
                <a:tc>
                  <a:txBody>
                    <a:bodyPr/>
                    <a:lstStyle/>
                    <a:p>
                      <a:pPr algn="ctr">
                        <a:defRPr sz="1800"/>
                      </a:pPr>
                      <a:r>
                        <a:rPr sz="2400">
                          <a:latin typeface="Myriad Pro"/>
                          <a:ea typeface="Myriad Pro"/>
                          <a:cs typeface="Myriad Pro"/>
                        </a:rPr>
                        <a:t>Prev_spend_avg</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D9D9D9"/>
                    </a:solidFill>
                  </a:tcPr>
                </a:tc>
              </a:tr>
              <a:tr h="383896">
                <a:tc>
                  <a:txBody>
                    <a:bodyPr/>
                    <a:lstStyle/>
                    <a:p>
                      <a:pPr algn="ctr">
                        <a:defRPr sz="1800"/>
                      </a:pPr>
                      <a:r>
                        <a:rPr sz="2400">
                          <a:latin typeface="Myriad Pro"/>
                          <a:ea typeface="Myriad Pro"/>
                          <a:cs typeface="Myriad Pro"/>
                        </a:rPr>
                        <a:t>1</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101</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FOOD</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2.0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0.0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0.0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r>
              <a:tr h="383896">
                <a:tc>
                  <a:txBody>
                    <a:bodyPr/>
                    <a:lstStyle/>
                    <a:p>
                      <a:pPr algn="ctr">
                        <a:defRPr sz="1800"/>
                      </a:pPr>
                      <a:r>
                        <a:rPr sz="2400">
                          <a:latin typeface="Myriad Pro"/>
                          <a:ea typeface="Myriad Pro"/>
                          <a:cs typeface="Myriad Pro"/>
                        </a:rPr>
                        <a:t>1</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101</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GAS</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4.0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0.0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0.0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r>
              <a:tr h="383896">
                <a:tc>
                  <a:txBody>
                    <a:bodyPr/>
                    <a:lstStyle/>
                    <a:p>
                      <a:pPr algn="ctr">
                        <a:defRPr sz="1800"/>
                      </a:pPr>
                      <a:r>
                        <a:rPr sz="2400">
                          <a:latin typeface="Myriad Pro"/>
                          <a:ea typeface="Myriad Pro"/>
                          <a:cs typeface="Myriad Pro"/>
                        </a:rPr>
                        <a:t>1</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102</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FOOD</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3.0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0.0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0.0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r>
              <a:tr h="383896">
                <a:tc>
                  <a:txBody>
                    <a:bodyPr/>
                    <a:lstStyle/>
                    <a:p>
                      <a:pPr algn="ctr">
                        <a:defRPr sz="1800"/>
                      </a:pPr>
                      <a:r>
                        <a:rPr sz="2400">
                          <a:latin typeface="Myriad Pro"/>
                          <a:ea typeface="Myriad Pro"/>
                          <a:cs typeface="Myriad Pro"/>
                        </a:rPr>
                        <a:t>2</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101</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GAS</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4.0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6.0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4.0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r>
              <a:tr h="383896">
                <a:tc>
                  <a:txBody>
                    <a:bodyPr/>
                    <a:lstStyle/>
                    <a:p>
                      <a:pPr algn="ctr">
                        <a:defRPr sz="1800"/>
                      </a:pPr>
                      <a:r>
                        <a:rPr sz="2400">
                          <a:latin typeface="Myriad Pro"/>
                          <a:ea typeface="Myriad Pro"/>
                          <a:cs typeface="Myriad Pro"/>
                        </a:rPr>
                        <a:t>2</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101</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TV</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8.0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6.0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0.0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r>
              <a:tr h="383896">
                <a:tc>
                  <a:txBody>
                    <a:bodyPr/>
                    <a:lstStyle/>
                    <a:p>
                      <a:pPr algn="ctr">
                        <a:defRPr sz="1800"/>
                      </a:pPr>
                      <a:r>
                        <a:rPr sz="2400">
                          <a:latin typeface="Myriad Pro"/>
                          <a:ea typeface="Myriad Pro"/>
                          <a:cs typeface="Myriad Pro"/>
                        </a:rPr>
                        <a:t>2</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102</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FOOD</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2.0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3.0</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c>
                  <a:txBody>
                    <a:bodyPr/>
                    <a:lstStyle/>
                    <a:p>
                      <a:pPr algn="ctr">
                        <a:defRPr sz="1800"/>
                      </a:pPr>
                      <a:r>
                        <a:rPr sz="2400">
                          <a:latin typeface="Myriad Pro"/>
                          <a:ea typeface="Myriad Pro"/>
                          <a:cs typeface="Myriad Pro"/>
                        </a:rPr>
                        <a:t>2.5</a:t>
                      </a:r>
                    </a:p>
                  </a:txBody>
                  <a:tcPr marL="0" marR="0" marT="0" marB="0" anchor="ctr" anchorCtr="0" horzOverflow="overflow">
                    <a:lnL w="19050">
                      <a:solidFill>
                        <a:srgbClr val="D9D9D9"/>
                      </a:solidFill>
                    </a:lnL>
                    <a:lnR w="19050">
                      <a:solidFill>
                        <a:srgbClr val="D9D9D9"/>
                      </a:solidFill>
                    </a:lnR>
                    <a:lnT w="19050">
                      <a:solidFill>
                        <a:srgbClr val="D9D9D9"/>
                      </a:solidFill>
                    </a:lnT>
                    <a:lnB w="19050">
                      <a:solidFill>
                        <a:srgbClr val="D9D9D9"/>
                      </a:solidFill>
                    </a:lnB>
                    <a:solidFill>
                      <a:srgbClr val="F2F2F2"/>
                    </a:solid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Заголовок 1"/>
          <p:cNvSpPr txBox="1"/>
          <p:nvPr>
            <p:ph type="title"/>
          </p:nvPr>
        </p:nvSpPr>
        <p:spPr>
          <a:xfrm>
            <a:off x="-1" y="0"/>
            <a:ext cx="8565778" cy="584771"/>
          </a:xfrm>
          <a:prstGeom prst="rect">
            <a:avLst/>
          </a:prstGeom>
        </p:spPr>
        <p:txBody>
          <a:bodyPr/>
          <a:lstStyle>
            <a:lvl1pPr>
              <a:defRPr sz="3200"/>
            </a:lvl1pPr>
          </a:lstStyle>
          <a:p>
            <a:pPr/>
            <a:r>
              <a:t>Interactions and numerical features</a:t>
            </a:r>
          </a:p>
        </p:txBody>
      </p:sp>
      <p:sp>
        <p:nvSpPr>
          <p:cNvPr id="64" name="Shape 155"/>
          <p:cNvSpPr txBox="1"/>
          <p:nvPr>
            <p:ph type="body" idx="1"/>
          </p:nvPr>
        </p:nvSpPr>
        <p:spPr>
          <a:xfrm>
            <a:off x="823356" y="1520824"/>
            <a:ext cx="8150164" cy="3412077"/>
          </a:xfrm>
          <a:prstGeom prst="rect">
            <a:avLst/>
          </a:prstGeom>
        </p:spPr>
        <p:txBody>
          <a:bodyPr/>
          <a:lstStyle/>
          <a:p>
            <a:pPr>
              <a:defRPr sz="2400"/>
            </a:pPr>
            <a:r>
              <a:t>Analyzing fitted model</a:t>
            </a:r>
          </a:p>
          <a:p>
            <a:pPr>
              <a:defRPr sz="2400"/>
            </a:pPr>
            <a:r>
              <a:t>Binning numeric and selecting interactions</a:t>
            </a:r>
          </a:p>
        </p:txBody>
      </p:sp>
      <p:pic>
        <p:nvPicPr>
          <p:cNvPr id="65" name="Picture 1" descr="Picture 1"/>
          <p:cNvPicPr>
            <a:picLocks noChangeAspect="1"/>
          </p:cNvPicPr>
          <p:nvPr/>
        </p:nvPicPr>
        <p:blipFill>
          <a:blip r:embed="rId3">
            <a:extLst/>
          </a:blip>
          <a:stretch>
            <a:fillRect/>
          </a:stretch>
        </p:blipFill>
        <p:spPr>
          <a:xfrm>
            <a:off x="3326150" y="3226861"/>
            <a:ext cx="2617658" cy="2814410"/>
          </a:xfrm>
          <a:prstGeom prst="rect">
            <a:avLst/>
          </a:prstGeom>
          <a:ln w="12700">
            <a:miter lim="400000"/>
          </a:ln>
        </p:spPr>
      </p:pic>
      <p:grpSp>
        <p:nvGrpSpPr>
          <p:cNvPr id="68" name="TextBox 2"/>
          <p:cNvGrpSpPr/>
          <p:nvPr/>
        </p:nvGrpSpPr>
        <p:grpSpPr>
          <a:xfrm>
            <a:off x="6113743" y="5602154"/>
            <a:ext cx="1344921" cy="370841"/>
            <a:chOff x="0" y="0"/>
            <a:chExt cx="1344920" cy="370840"/>
          </a:xfrm>
        </p:grpSpPr>
        <p:sp>
          <p:nvSpPr>
            <p:cNvPr id="66" name="Прямоугольник"/>
            <p:cNvSpPr/>
            <p:nvPr/>
          </p:nvSpPr>
          <p:spPr>
            <a:xfrm>
              <a:off x="0" y="0"/>
              <a:ext cx="1344921" cy="369333"/>
            </a:xfrm>
            <a:prstGeom prst="rect">
              <a:avLst/>
            </a:prstGeom>
            <a:blipFill rotWithShape="1">
              <a:blip r:embed="rId4"/>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67" name="Текст"/>
            <p:cNvSpPr txBox="1"/>
            <p:nvPr/>
          </p:nvSpPr>
          <p:spPr>
            <a:xfrm>
              <a:off x="0" y="0"/>
              <a:ext cx="134492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71" name="TextBox 7"/>
          <p:cNvGrpSpPr/>
          <p:nvPr/>
        </p:nvGrpSpPr>
        <p:grpSpPr>
          <a:xfrm>
            <a:off x="5522010" y="4878065"/>
            <a:ext cx="1344922" cy="370841"/>
            <a:chOff x="0" y="0"/>
            <a:chExt cx="1344920" cy="370840"/>
          </a:xfrm>
        </p:grpSpPr>
        <p:sp>
          <p:nvSpPr>
            <p:cNvPr id="69" name="Прямоугольник"/>
            <p:cNvSpPr/>
            <p:nvPr/>
          </p:nvSpPr>
          <p:spPr>
            <a:xfrm>
              <a:off x="0" y="0"/>
              <a:ext cx="1344921" cy="369333"/>
            </a:xfrm>
            <a:prstGeom prst="rect">
              <a:avLst/>
            </a:prstGeom>
            <a:blipFill rotWithShape="1">
              <a:blip r:embed="rId5"/>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70" name="Текст"/>
            <p:cNvSpPr txBox="1"/>
            <p:nvPr/>
          </p:nvSpPr>
          <p:spPr>
            <a:xfrm>
              <a:off x="0" y="0"/>
              <a:ext cx="134492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74" name="TextBox 8"/>
          <p:cNvGrpSpPr/>
          <p:nvPr/>
        </p:nvGrpSpPr>
        <p:grpSpPr>
          <a:xfrm>
            <a:off x="5132585" y="4114417"/>
            <a:ext cx="1344921" cy="370841"/>
            <a:chOff x="0" y="0"/>
            <a:chExt cx="1344920" cy="370840"/>
          </a:xfrm>
        </p:grpSpPr>
        <p:sp>
          <p:nvSpPr>
            <p:cNvPr id="72" name="Прямоугольник"/>
            <p:cNvSpPr/>
            <p:nvPr/>
          </p:nvSpPr>
          <p:spPr>
            <a:xfrm>
              <a:off x="0" y="0"/>
              <a:ext cx="1344921" cy="369333"/>
            </a:xfrm>
            <a:prstGeom prst="rect">
              <a:avLst/>
            </a:prstGeom>
            <a:blipFill rotWithShape="1">
              <a:blip r:embed="rId4"/>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73" name="Текст"/>
            <p:cNvSpPr txBox="1"/>
            <p:nvPr/>
          </p:nvSpPr>
          <p:spPr>
            <a:xfrm>
              <a:off x="0" y="0"/>
              <a:ext cx="134492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77" name="TextBox 9"/>
          <p:cNvGrpSpPr/>
          <p:nvPr/>
        </p:nvGrpSpPr>
        <p:grpSpPr>
          <a:xfrm>
            <a:off x="4679949" y="3295934"/>
            <a:ext cx="1344922" cy="370841"/>
            <a:chOff x="0" y="0"/>
            <a:chExt cx="1344920" cy="370840"/>
          </a:xfrm>
        </p:grpSpPr>
        <p:sp>
          <p:nvSpPr>
            <p:cNvPr id="75" name="Прямоугольник"/>
            <p:cNvSpPr/>
            <p:nvPr/>
          </p:nvSpPr>
          <p:spPr>
            <a:xfrm>
              <a:off x="0" y="0"/>
              <a:ext cx="1344921" cy="369333"/>
            </a:xfrm>
            <a:prstGeom prst="rect">
              <a:avLst/>
            </a:prstGeom>
            <a:blipFill rotWithShape="1">
              <a:blip r:embed="rId6"/>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76" name="Текст"/>
            <p:cNvSpPr txBox="1"/>
            <p:nvPr/>
          </p:nvSpPr>
          <p:spPr>
            <a:xfrm>
              <a:off x="0" y="0"/>
              <a:ext cx="134492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80" name="TextBox 10"/>
          <p:cNvGrpSpPr/>
          <p:nvPr/>
        </p:nvGrpSpPr>
        <p:grpSpPr>
          <a:xfrm>
            <a:off x="1886011" y="4186273"/>
            <a:ext cx="1344922" cy="370841"/>
            <a:chOff x="0" y="0"/>
            <a:chExt cx="1344920" cy="370840"/>
          </a:xfrm>
        </p:grpSpPr>
        <p:sp>
          <p:nvSpPr>
            <p:cNvPr id="78" name="Прямоугольник"/>
            <p:cNvSpPr/>
            <p:nvPr/>
          </p:nvSpPr>
          <p:spPr>
            <a:xfrm>
              <a:off x="0" y="0"/>
              <a:ext cx="1344921" cy="369333"/>
            </a:xfrm>
            <a:prstGeom prst="rect">
              <a:avLst/>
            </a:prstGeom>
            <a:blipFill rotWithShape="1">
              <a:blip r:embed="rId7"/>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79" name="Текст"/>
            <p:cNvSpPr txBox="1"/>
            <p:nvPr/>
          </p:nvSpPr>
          <p:spPr>
            <a:xfrm>
              <a:off x="0" y="0"/>
              <a:ext cx="134492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83" name="TextBox 11"/>
          <p:cNvGrpSpPr/>
          <p:nvPr/>
        </p:nvGrpSpPr>
        <p:grpSpPr>
          <a:xfrm>
            <a:off x="811154" y="3006664"/>
            <a:ext cx="2401299" cy="738665"/>
            <a:chOff x="0" y="0"/>
            <a:chExt cx="2401298" cy="738664"/>
          </a:xfrm>
        </p:grpSpPr>
        <p:sp>
          <p:nvSpPr>
            <p:cNvPr id="81" name="Прямоугольник"/>
            <p:cNvSpPr/>
            <p:nvPr/>
          </p:nvSpPr>
          <p:spPr>
            <a:xfrm>
              <a:off x="-1" y="-1"/>
              <a:ext cx="2401300" cy="738666"/>
            </a:xfrm>
            <a:prstGeom prst="rect">
              <a:avLst/>
            </a:prstGeom>
            <a:blipFill rotWithShape="1">
              <a:blip r:embed="rId8"/>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82" name="Текст"/>
            <p:cNvSpPr txBox="1"/>
            <p:nvPr/>
          </p:nvSpPr>
          <p:spPr>
            <a:xfrm>
              <a:off x="-1" y="-1"/>
              <a:ext cx="24013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84" name="Freeform 13"/>
          <p:cNvSpPr/>
          <p:nvPr/>
        </p:nvSpPr>
        <p:spPr>
          <a:xfrm rot="401452">
            <a:off x="3033788" y="2956058"/>
            <a:ext cx="851878" cy="213790"/>
          </a:xfrm>
          <a:custGeom>
            <a:avLst/>
            <a:gdLst/>
            <a:ahLst/>
            <a:cxnLst>
              <a:cxn ang="0">
                <a:pos x="wd2" y="hd2"/>
              </a:cxn>
              <a:cxn ang="5400000">
                <a:pos x="wd2" y="hd2"/>
              </a:cxn>
              <a:cxn ang="10800000">
                <a:pos x="wd2" y="hd2"/>
              </a:cxn>
              <a:cxn ang="16200000">
                <a:pos x="wd2" y="hd2"/>
              </a:cxn>
            </a:cxnLst>
            <a:rect l="0" t="0" r="r" b="b"/>
            <a:pathLst>
              <a:path w="21600" h="21223" fill="norm" stroke="1" extrusionOk="0">
                <a:moveTo>
                  <a:pt x="0" y="21223"/>
                </a:moveTo>
                <a:cubicBezTo>
                  <a:pt x="3749" y="10805"/>
                  <a:pt x="7497" y="388"/>
                  <a:pt x="11097" y="5"/>
                </a:cubicBezTo>
                <a:cubicBezTo>
                  <a:pt x="14697" y="-377"/>
                  <a:pt x="21600" y="18929"/>
                  <a:pt x="21600" y="18929"/>
                </a:cubicBezTo>
              </a:path>
            </a:pathLst>
          </a:custGeom>
          <a:ln w="31750">
            <a:solidFill>
              <a:srgbClr val="000000"/>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Заголовок 1"/>
          <p:cNvSpPr txBox="1"/>
          <p:nvPr>
            <p:ph type="title"/>
          </p:nvPr>
        </p:nvSpPr>
        <p:spPr>
          <a:xfrm>
            <a:off x="0" y="0"/>
            <a:ext cx="9144000" cy="584771"/>
          </a:xfrm>
          <a:prstGeom prst="rect">
            <a:avLst/>
          </a:prstGeom>
        </p:spPr>
        <p:txBody>
          <a:bodyPr/>
          <a:lstStyle>
            <a:lvl1pPr>
              <a:defRPr sz="3200"/>
            </a:lvl1pPr>
          </a:lstStyle>
          <a:p>
            <a:pPr/>
            <a:r>
              <a:t>Amazon.com</a:t>
            </a:r>
          </a:p>
        </p:txBody>
      </p:sp>
      <p:pic>
        <p:nvPicPr>
          <p:cNvPr id="89" name="pasted-image.png" descr="pasted-image.png"/>
          <p:cNvPicPr>
            <a:picLocks noChangeAspect="1"/>
          </p:cNvPicPr>
          <p:nvPr/>
        </p:nvPicPr>
        <p:blipFill>
          <a:blip r:embed="rId3">
            <a:extLst/>
          </a:blip>
          <a:stretch>
            <a:fillRect/>
          </a:stretch>
        </p:blipFill>
        <p:spPr>
          <a:xfrm>
            <a:off x="448036" y="1520825"/>
            <a:ext cx="8542796" cy="1978890"/>
          </a:xfrm>
          <a:prstGeom prst="rect">
            <a:avLst/>
          </a:prstGeom>
          <a:ln w="12700">
            <a:miter lim="400000"/>
          </a:ln>
        </p:spPr>
      </p:pic>
      <p:pic>
        <p:nvPicPr>
          <p:cNvPr id="90" name="pasted-image.png" descr="pasted-image.png"/>
          <p:cNvPicPr>
            <a:picLocks noChangeAspect="1"/>
          </p:cNvPicPr>
          <p:nvPr/>
        </p:nvPicPr>
        <p:blipFill>
          <a:blip r:embed="rId4">
            <a:extLst/>
          </a:blip>
          <a:stretch>
            <a:fillRect/>
          </a:stretch>
        </p:blipFill>
        <p:spPr>
          <a:xfrm>
            <a:off x="448036" y="3543258"/>
            <a:ext cx="8542796" cy="1976846"/>
          </a:xfrm>
          <a:prstGeom prst="rect">
            <a:avLst/>
          </a:prstGeom>
          <a:ln w="12700">
            <a:miter lim="400000"/>
          </a:ln>
        </p:spPr>
      </p:pic>
      <p:sp>
        <p:nvSpPr>
          <p:cNvPr id="91" name="Rectangle 2"/>
          <p:cNvSpPr txBox="1"/>
          <p:nvPr/>
        </p:nvSpPr>
        <p:spPr>
          <a:xfrm>
            <a:off x="1003777" y="1034148"/>
            <a:ext cx="7315201"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Myriad Pro"/>
                <a:ea typeface="Myriad Pro"/>
                <a:cs typeface="Myriad Pro"/>
                <a:sym typeface="Myriad Pro"/>
              </a:defRPr>
            </a:lvl1pPr>
          </a:lstStyle>
          <a:p>
            <a:pPr/>
            <a:r>
              <a:t>Amazon.com - Employee Access Challenge Competition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Заголовок 1"/>
          <p:cNvSpPr txBox="1"/>
          <p:nvPr>
            <p:ph type="title"/>
          </p:nvPr>
        </p:nvSpPr>
        <p:spPr>
          <a:xfrm>
            <a:off x="0" y="0"/>
            <a:ext cx="9144000" cy="584771"/>
          </a:xfrm>
          <a:prstGeom prst="rect">
            <a:avLst/>
          </a:prstGeom>
        </p:spPr>
        <p:txBody>
          <a:bodyPr/>
          <a:lstStyle>
            <a:lvl1pPr>
              <a:defRPr sz="3200"/>
            </a:lvl1pPr>
          </a:lstStyle>
          <a:p>
            <a:pPr/>
            <a:r>
              <a:t>Correct validation reminder</a:t>
            </a:r>
          </a:p>
        </p:txBody>
      </p:sp>
      <p:sp>
        <p:nvSpPr>
          <p:cNvPr id="96" name="Shape 155"/>
          <p:cNvSpPr txBox="1"/>
          <p:nvPr>
            <p:ph type="body" idx="1"/>
          </p:nvPr>
        </p:nvSpPr>
        <p:spPr>
          <a:xfrm>
            <a:off x="823356" y="1085530"/>
            <a:ext cx="8150164" cy="3412077"/>
          </a:xfrm>
          <a:prstGeom prst="rect">
            <a:avLst/>
          </a:prstGeom>
        </p:spPr>
        <p:txBody>
          <a:bodyPr/>
          <a:lstStyle/>
          <a:p>
            <a:pPr marL="255231" indent="-255231" defTabSz="335447">
              <a:spcBef>
                <a:spcPts val="0"/>
              </a:spcBef>
              <a:defRPr sz="2001"/>
            </a:pPr>
            <a:r>
              <a:t>Local experiments:</a:t>
            </a:r>
          </a:p>
          <a:p>
            <a:pPr lvl="2" marL="808786" indent="-298322" defTabSz="335447">
              <a:spcBef>
                <a:spcPts val="0"/>
              </a:spcBef>
              <a:buFont typeface="Helvetica"/>
              <a:buChar char="‒"/>
              <a:defRPr sz="2001"/>
            </a:pPr>
            <a:r>
              <a:t>Estimate encodings on X_tr</a:t>
            </a:r>
          </a:p>
          <a:p>
            <a:pPr lvl="2" marL="808786" indent="-298322" defTabSz="335447">
              <a:spcBef>
                <a:spcPts val="0"/>
              </a:spcBef>
              <a:buFont typeface="Helvetica"/>
              <a:buChar char="‒"/>
              <a:defRPr sz="2001"/>
            </a:pPr>
            <a:r>
              <a:t>Map them to X_tr and X_val</a:t>
            </a:r>
          </a:p>
          <a:p>
            <a:pPr lvl="2" marL="808786" indent="-298322" defTabSz="335447">
              <a:spcBef>
                <a:spcPts val="0"/>
              </a:spcBef>
              <a:buFont typeface="Helvetica"/>
              <a:buChar char="‒"/>
              <a:defRPr sz="2001"/>
            </a:pPr>
            <a:r>
              <a:t>Regularize on X_tr</a:t>
            </a:r>
          </a:p>
          <a:p>
            <a:pPr lvl="2" marL="808786" indent="-298322" defTabSz="335447">
              <a:spcBef>
                <a:spcPts val="0"/>
              </a:spcBef>
              <a:buFont typeface="Helvetica"/>
              <a:buChar char="‒"/>
              <a:defRPr sz="2001"/>
            </a:pPr>
            <a:r>
              <a:t>Validate model on X_tr/ X_val split</a:t>
            </a:r>
          </a:p>
          <a:p>
            <a:pPr marL="255231" indent="-255231" defTabSz="335447">
              <a:lnSpc>
                <a:spcPct val="150000"/>
              </a:lnSpc>
              <a:spcBef>
                <a:spcPts val="0"/>
              </a:spcBef>
              <a:defRPr sz="2001"/>
            </a:pPr>
            <a:r>
              <a:t>Submission:</a:t>
            </a:r>
          </a:p>
          <a:p>
            <a:pPr lvl="2" marL="808786" indent="-298322" defTabSz="335447">
              <a:spcBef>
                <a:spcPts val="0"/>
              </a:spcBef>
              <a:buFont typeface="Helvetica"/>
              <a:buChar char="‒"/>
              <a:defRPr sz="2001"/>
            </a:pPr>
            <a:r>
              <a:t>Estimate encodings on whole Train data</a:t>
            </a:r>
          </a:p>
          <a:p>
            <a:pPr lvl="2" marL="808786" indent="-298322" defTabSz="335447">
              <a:spcBef>
                <a:spcPts val="0"/>
              </a:spcBef>
              <a:buFont typeface="Helvetica"/>
              <a:buChar char="‒"/>
              <a:defRPr sz="2001"/>
            </a:pPr>
            <a:r>
              <a:t>Map them to Train and Test</a:t>
            </a:r>
          </a:p>
          <a:p>
            <a:pPr lvl="2" marL="808786" indent="-298322" defTabSz="335447">
              <a:spcBef>
                <a:spcPts val="0"/>
              </a:spcBef>
              <a:buFont typeface="Helvetica"/>
              <a:buChar char="‒"/>
              <a:defRPr sz="2001"/>
            </a:pPr>
            <a:r>
              <a:t>Regularize on Train</a:t>
            </a:r>
          </a:p>
          <a:p>
            <a:pPr lvl="2" marL="808786" indent="-298322" defTabSz="335447">
              <a:spcBef>
                <a:spcPts val="0"/>
              </a:spcBef>
              <a:buFont typeface="Helvetica"/>
              <a:buChar char="‒"/>
              <a:defRPr sz="2001"/>
            </a:pPr>
            <a:r>
              <a:t>Fit on Train</a:t>
            </a:r>
          </a:p>
        </p:txBody>
      </p:sp>
      <p:grpSp>
        <p:nvGrpSpPr>
          <p:cNvPr id="114" name="Group 25"/>
          <p:cNvGrpSpPr/>
          <p:nvPr/>
        </p:nvGrpSpPr>
        <p:grpSpPr>
          <a:xfrm>
            <a:off x="2936701" y="4999416"/>
            <a:ext cx="3499161" cy="1346993"/>
            <a:chOff x="0" y="0"/>
            <a:chExt cx="3499160" cy="1346992"/>
          </a:xfrm>
        </p:grpSpPr>
        <p:sp>
          <p:nvSpPr>
            <p:cNvPr id="97" name="Left Brace 3"/>
            <p:cNvSpPr/>
            <p:nvPr/>
          </p:nvSpPr>
          <p:spPr>
            <a:xfrm rot="16200000">
              <a:off x="953449" y="-419631"/>
              <a:ext cx="278809" cy="2176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209"/>
                    <a:pt x="10800" y="20726"/>
                  </a:cubicBezTo>
                  <a:lnTo>
                    <a:pt x="10800" y="11674"/>
                  </a:lnTo>
                  <a:cubicBezTo>
                    <a:pt x="10800" y="11191"/>
                    <a:pt x="5965" y="10800"/>
                    <a:pt x="0" y="10800"/>
                  </a:cubicBezTo>
                  <a:cubicBezTo>
                    <a:pt x="5965" y="10800"/>
                    <a:pt x="10800" y="10409"/>
                    <a:pt x="10800" y="9926"/>
                  </a:cubicBezTo>
                  <a:lnTo>
                    <a:pt x="10800" y="874"/>
                  </a:lnTo>
                  <a:cubicBezTo>
                    <a:pt x="10800" y="391"/>
                    <a:pt x="15635" y="0"/>
                    <a:pt x="21600" y="0"/>
                  </a:cubicBezTo>
                </a:path>
              </a:pathLst>
            </a:custGeom>
            <a:noFill/>
            <a:ln w="25400" cap="flat">
              <a:solidFill>
                <a:srgbClr val="000000"/>
              </a:solidFill>
              <a:prstDash val="solid"/>
              <a:round/>
            </a:ln>
            <a:effectLst/>
          </p:spPr>
          <p:txBody>
            <a:bodyPr wrap="square" lIns="45718" tIns="45718" rIns="45718" bIns="45718" numCol="1" anchor="t">
              <a:noAutofit/>
            </a:bodyPr>
            <a:lstStyle/>
            <a:p>
              <a:pPr/>
            </a:p>
          </p:txBody>
        </p:sp>
        <p:sp>
          <p:nvSpPr>
            <p:cNvPr id="98" name="Straight Connector 5"/>
            <p:cNvSpPr/>
            <p:nvPr/>
          </p:nvSpPr>
          <p:spPr>
            <a:xfrm>
              <a:off x="0" y="423884"/>
              <a:ext cx="2190307" cy="1"/>
            </a:xfrm>
            <a:prstGeom prst="line">
              <a:avLst/>
            </a:prstGeom>
            <a:noFill/>
            <a:ln w="25400" cap="flat">
              <a:solidFill>
                <a:srgbClr val="000000"/>
              </a:solidFill>
              <a:prstDash val="solid"/>
              <a:round/>
            </a:ln>
            <a:effectLst/>
          </p:spPr>
          <p:txBody>
            <a:bodyPr wrap="square" lIns="45718" tIns="45718" rIns="45718" bIns="45718" numCol="1" anchor="t">
              <a:noAutofit/>
            </a:bodyPr>
            <a:lstStyle/>
            <a:p>
              <a:pPr/>
            </a:p>
          </p:txBody>
        </p:sp>
        <p:sp>
          <p:nvSpPr>
            <p:cNvPr id="99" name="Straight Connector 12"/>
            <p:cNvSpPr/>
            <p:nvPr/>
          </p:nvSpPr>
          <p:spPr>
            <a:xfrm>
              <a:off x="1261729" y="345913"/>
              <a:ext cx="1" cy="148857"/>
            </a:xfrm>
            <a:prstGeom prst="line">
              <a:avLst/>
            </a:prstGeom>
            <a:noFill/>
            <a:ln w="25400" cap="flat">
              <a:solidFill>
                <a:srgbClr val="000000"/>
              </a:solidFill>
              <a:prstDash val="solid"/>
              <a:round/>
            </a:ln>
            <a:effectLst/>
          </p:spPr>
          <p:txBody>
            <a:bodyPr wrap="square" lIns="45718" tIns="45718" rIns="45718" bIns="45718" numCol="1" anchor="t">
              <a:noAutofit/>
            </a:bodyPr>
            <a:lstStyle/>
            <a:p>
              <a:pPr/>
            </a:p>
          </p:txBody>
        </p:sp>
        <p:sp>
          <p:nvSpPr>
            <p:cNvPr id="100" name="Straight Connector 14"/>
            <p:cNvSpPr/>
            <p:nvPr/>
          </p:nvSpPr>
          <p:spPr>
            <a:xfrm>
              <a:off x="2180680" y="345913"/>
              <a:ext cx="1" cy="148857"/>
            </a:xfrm>
            <a:prstGeom prst="line">
              <a:avLst/>
            </a:prstGeom>
            <a:noFill/>
            <a:ln w="25400" cap="flat">
              <a:solidFill>
                <a:srgbClr val="000000"/>
              </a:solidFill>
              <a:prstDash val="solid"/>
              <a:round/>
            </a:ln>
            <a:effectLst/>
          </p:spPr>
          <p:txBody>
            <a:bodyPr wrap="square" lIns="45718" tIns="45718" rIns="45718" bIns="45718" numCol="1" anchor="t">
              <a:noAutofit/>
            </a:bodyPr>
            <a:lstStyle/>
            <a:p>
              <a:pPr/>
            </a:p>
          </p:txBody>
        </p:sp>
        <p:sp>
          <p:nvSpPr>
            <p:cNvPr id="101" name="Straight Connector 15"/>
            <p:cNvSpPr/>
            <p:nvPr/>
          </p:nvSpPr>
          <p:spPr>
            <a:xfrm flipH="1">
              <a:off x="4813" y="345913"/>
              <a:ext cx="1" cy="148857"/>
            </a:xfrm>
            <a:prstGeom prst="line">
              <a:avLst/>
            </a:prstGeom>
            <a:noFill/>
            <a:ln w="25400" cap="flat">
              <a:solidFill>
                <a:srgbClr val="000000"/>
              </a:solidFill>
              <a:prstDash val="solid"/>
              <a:round/>
            </a:ln>
            <a:effectLst/>
          </p:spPr>
          <p:txBody>
            <a:bodyPr wrap="square" lIns="45718" tIns="45718" rIns="45718" bIns="45718" numCol="1" anchor="t">
              <a:noAutofit/>
            </a:bodyPr>
            <a:lstStyle/>
            <a:p>
              <a:pPr/>
            </a:p>
          </p:txBody>
        </p:sp>
        <p:grpSp>
          <p:nvGrpSpPr>
            <p:cNvPr id="104" name="TextBox 16"/>
            <p:cNvGrpSpPr/>
            <p:nvPr/>
          </p:nvGrpSpPr>
          <p:grpSpPr>
            <a:xfrm>
              <a:off x="378437" y="-1"/>
              <a:ext cx="483337" cy="370842"/>
              <a:chOff x="0" y="0"/>
              <a:chExt cx="483336" cy="370840"/>
            </a:xfrm>
          </p:grpSpPr>
          <p:sp>
            <p:nvSpPr>
              <p:cNvPr id="102" name="Прямоугольник"/>
              <p:cNvSpPr/>
              <p:nvPr/>
            </p:nvSpPr>
            <p:spPr>
              <a:xfrm>
                <a:off x="0" y="0"/>
                <a:ext cx="483337" cy="369333"/>
              </a:xfrm>
              <a:prstGeom prst="rect">
                <a:avLst/>
              </a:prstGeom>
              <a:blipFill rotWithShape="1">
                <a:blip r:embed="rId3"/>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03" name="Текст"/>
              <p:cNvSpPr txBox="1"/>
              <p:nvPr/>
            </p:nvSpPr>
            <p:spPr>
              <a:xfrm>
                <a:off x="0" y="0"/>
                <a:ext cx="483337"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grpSp>
          <p:nvGrpSpPr>
            <p:cNvPr id="107" name="TextBox 17"/>
            <p:cNvGrpSpPr/>
            <p:nvPr/>
          </p:nvGrpSpPr>
          <p:grpSpPr>
            <a:xfrm>
              <a:off x="1469223" y="1050"/>
              <a:ext cx="612155" cy="370842"/>
              <a:chOff x="0" y="0"/>
              <a:chExt cx="612154" cy="370840"/>
            </a:xfrm>
          </p:grpSpPr>
          <p:sp>
            <p:nvSpPr>
              <p:cNvPr id="105" name="Прямоугольник"/>
              <p:cNvSpPr/>
              <p:nvPr/>
            </p:nvSpPr>
            <p:spPr>
              <a:xfrm>
                <a:off x="0" y="0"/>
                <a:ext cx="612155" cy="369333"/>
              </a:xfrm>
              <a:prstGeom prst="rect">
                <a:avLst/>
              </a:prstGeom>
              <a:blipFill rotWithShape="1">
                <a:blip r:embed="rId4"/>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06" name="Текст"/>
              <p:cNvSpPr txBox="1"/>
              <p:nvPr/>
            </p:nvSpPr>
            <p:spPr>
              <a:xfrm>
                <a:off x="0" y="0"/>
                <a:ext cx="612155"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
          <p:nvSpPr>
            <p:cNvPr id="108" name="TextBox 18"/>
            <p:cNvSpPr txBox="1"/>
            <p:nvPr/>
          </p:nvSpPr>
          <p:spPr>
            <a:xfrm>
              <a:off x="669579" y="867787"/>
              <a:ext cx="1018537"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400">
                  <a:latin typeface="Myriad Pro"/>
                  <a:ea typeface="Myriad Pro"/>
                  <a:cs typeface="Myriad Pro"/>
                  <a:sym typeface="Myriad Pro"/>
                </a:defRPr>
              </a:lvl1pPr>
            </a:lstStyle>
            <a:p>
              <a:pPr/>
              <a:r>
                <a:t>TRAIN</a:t>
              </a:r>
            </a:p>
          </p:txBody>
        </p:sp>
        <p:sp>
          <p:nvSpPr>
            <p:cNvPr id="109" name="Straight Connector 19"/>
            <p:cNvSpPr/>
            <p:nvPr/>
          </p:nvSpPr>
          <p:spPr>
            <a:xfrm>
              <a:off x="2445487" y="424268"/>
              <a:ext cx="1041009" cy="1"/>
            </a:xfrm>
            <a:prstGeom prst="line">
              <a:avLst/>
            </a:prstGeom>
            <a:noFill/>
            <a:ln w="25400" cap="flat">
              <a:solidFill>
                <a:srgbClr val="000000"/>
              </a:solidFill>
              <a:prstDash val="solid"/>
              <a:round/>
            </a:ln>
            <a:effectLst/>
          </p:spPr>
          <p:txBody>
            <a:bodyPr wrap="square" lIns="45718" tIns="45718" rIns="45718" bIns="45718" numCol="1" anchor="t">
              <a:noAutofit/>
            </a:bodyPr>
            <a:lstStyle/>
            <a:p>
              <a:pPr/>
            </a:p>
          </p:txBody>
        </p:sp>
        <p:sp>
          <p:nvSpPr>
            <p:cNvPr id="110" name="Left Brace 21"/>
            <p:cNvSpPr/>
            <p:nvPr/>
          </p:nvSpPr>
          <p:spPr>
            <a:xfrm rot="16200000">
              <a:off x="2819554" y="146963"/>
              <a:ext cx="278809" cy="1041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0782"/>
                    <a:pt x="10800" y="19773"/>
                  </a:cubicBezTo>
                  <a:lnTo>
                    <a:pt x="10800" y="12627"/>
                  </a:lnTo>
                  <a:cubicBezTo>
                    <a:pt x="10800" y="11618"/>
                    <a:pt x="5965" y="10800"/>
                    <a:pt x="0" y="10800"/>
                  </a:cubicBezTo>
                  <a:cubicBezTo>
                    <a:pt x="5965" y="10800"/>
                    <a:pt x="10800" y="9982"/>
                    <a:pt x="10800" y="8973"/>
                  </a:cubicBezTo>
                  <a:lnTo>
                    <a:pt x="10800" y="1827"/>
                  </a:lnTo>
                  <a:cubicBezTo>
                    <a:pt x="10800" y="818"/>
                    <a:pt x="15635" y="0"/>
                    <a:pt x="21600" y="0"/>
                  </a:cubicBezTo>
                </a:path>
              </a:pathLst>
            </a:custGeom>
            <a:noFill/>
            <a:ln w="25400" cap="flat">
              <a:solidFill>
                <a:srgbClr val="000000"/>
              </a:solidFill>
              <a:prstDash val="solid"/>
              <a:round/>
            </a:ln>
            <a:effectLst/>
          </p:spPr>
          <p:txBody>
            <a:bodyPr wrap="square" lIns="45718" tIns="45718" rIns="45718" bIns="45718" numCol="1" anchor="t">
              <a:noAutofit/>
            </a:bodyPr>
            <a:lstStyle/>
            <a:p>
              <a:pPr/>
            </a:p>
          </p:txBody>
        </p:sp>
        <p:sp>
          <p:nvSpPr>
            <p:cNvPr id="111" name="TextBox 22"/>
            <p:cNvSpPr txBox="1"/>
            <p:nvPr/>
          </p:nvSpPr>
          <p:spPr>
            <a:xfrm>
              <a:off x="2616057" y="887256"/>
              <a:ext cx="883104"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400">
                  <a:latin typeface="Myriad Pro"/>
                  <a:ea typeface="Myriad Pro"/>
                  <a:cs typeface="Myriad Pro"/>
                  <a:sym typeface="Myriad Pro"/>
                </a:defRPr>
              </a:lvl1pPr>
            </a:lstStyle>
            <a:p>
              <a:pPr/>
              <a:r>
                <a:t>TEST</a:t>
              </a:r>
            </a:p>
          </p:txBody>
        </p:sp>
        <p:sp>
          <p:nvSpPr>
            <p:cNvPr id="112" name="Straight Connector 23"/>
            <p:cNvSpPr/>
            <p:nvPr/>
          </p:nvSpPr>
          <p:spPr>
            <a:xfrm>
              <a:off x="2439083" y="357813"/>
              <a:ext cx="1" cy="148857"/>
            </a:xfrm>
            <a:prstGeom prst="line">
              <a:avLst/>
            </a:prstGeom>
            <a:noFill/>
            <a:ln w="25400" cap="flat">
              <a:solidFill>
                <a:srgbClr val="000000"/>
              </a:solidFill>
              <a:prstDash val="solid"/>
              <a:round/>
            </a:ln>
            <a:effectLst/>
          </p:spPr>
          <p:txBody>
            <a:bodyPr wrap="square" lIns="45718" tIns="45718" rIns="45718" bIns="45718" numCol="1" anchor="t">
              <a:noAutofit/>
            </a:bodyPr>
            <a:lstStyle/>
            <a:p>
              <a:pPr/>
            </a:p>
          </p:txBody>
        </p:sp>
        <p:sp>
          <p:nvSpPr>
            <p:cNvPr id="113" name="Straight Connector 24"/>
            <p:cNvSpPr/>
            <p:nvPr/>
          </p:nvSpPr>
          <p:spPr>
            <a:xfrm>
              <a:off x="3482313" y="374394"/>
              <a:ext cx="1" cy="148857"/>
            </a:xfrm>
            <a:prstGeom prst="line">
              <a:avLst/>
            </a:prstGeom>
            <a:noFill/>
            <a:ln w="25400" cap="flat">
              <a:solidFill>
                <a:srgbClr val="000000"/>
              </a:solidFill>
              <a:prstDash val="solid"/>
              <a:round/>
            </a:ln>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Заголовок 1"/>
          <p:cNvSpPr txBox="1"/>
          <p:nvPr>
            <p:ph type="title"/>
          </p:nvPr>
        </p:nvSpPr>
        <p:spPr>
          <a:xfrm>
            <a:off x="-1" y="0"/>
            <a:ext cx="8565778" cy="584771"/>
          </a:xfrm>
          <a:prstGeom prst="rect">
            <a:avLst/>
          </a:prstGeom>
        </p:spPr>
        <p:txBody>
          <a:bodyPr/>
          <a:lstStyle>
            <a:lvl1pPr>
              <a:defRPr sz="3200"/>
            </a:lvl1pPr>
          </a:lstStyle>
          <a:p>
            <a:pPr/>
            <a:r>
              <a:t>End</a:t>
            </a:r>
          </a:p>
        </p:txBody>
      </p:sp>
      <p:sp>
        <p:nvSpPr>
          <p:cNvPr id="119" name="Shape 155"/>
          <p:cNvSpPr txBox="1"/>
          <p:nvPr>
            <p:ph type="body" idx="1"/>
          </p:nvPr>
        </p:nvSpPr>
        <p:spPr>
          <a:xfrm>
            <a:off x="823356" y="1520824"/>
            <a:ext cx="8150164" cy="3412077"/>
          </a:xfrm>
          <a:prstGeom prst="rect">
            <a:avLst/>
          </a:prstGeom>
        </p:spPr>
        <p:txBody>
          <a:bodyPr/>
          <a:lstStyle/>
          <a:p>
            <a:pPr marL="413384" indent="-413384" defTabSz="543305">
              <a:spcBef>
                <a:spcPts val="0"/>
              </a:spcBef>
              <a:defRPr sz="2400"/>
            </a:pPr>
            <a:r>
              <a:t>Main advantages:</a:t>
            </a:r>
            <a:endParaRPr sz="3300"/>
          </a:p>
          <a:p>
            <a:pPr lvl="2" marL="1240155" indent="-413383" defTabSz="543305">
              <a:spcBef>
                <a:spcPts val="0"/>
              </a:spcBef>
              <a:buFont typeface="Helvetica"/>
              <a:buChar char="‒"/>
              <a:defRPr sz="2400"/>
            </a:pPr>
            <a:r>
              <a:t>Compact transformation of categorical variables</a:t>
            </a:r>
            <a:endParaRPr sz="3300"/>
          </a:p>
          <a:p>
            <a:pPr lvl="2" marL="1240155" indent="-413383" defTabSz="543305">
              <a:spcBef>
                <a:spcPts val="0"/>
              </a:spcBef>
              <a:buFont typeface="Helvetica"/>
              <a:buChar char="‒"/>
              <a:defRPr sz="2400"/>
            </a:pPr>
            <a:r>
              <a:t>Powerful basis for feature engineering</a:t>
            </a:r>
            <a:endParaRPr sz="3300"/>
          </a:p>
          <a:p>
            <a:pPr marL="413384" indent="-413384" defTabSz="543305">
              <a:lnSpc>
                <a:spcPct val="150000"/>
              </a:lnSpc>
              <a:spcBef>
                <a:spcPts val="0"/>
              </a:spcBef>
              <a:defRPr sz="2400"/>
            </a:pPr>
            <a:r>
              <a:t>Disadvantages:</a:t>
            </a:r>
            <a:endParaRPr sz="3300"/>
          </a:p>
          <a:p>
            <a:pPr lvl="2" marL="1240155" indent="-413383" defTabSz="543305">
              <a:spcBef>
                <a:spcPts val="0"/>
              </a:spcBef>
              <a:buFont typeface="Helvetica"/>
              <a:buChar char="‒"/>
              <a:defRPr sz="2400"/>
            </a:pPr>
            <a:r>
              <a:t>Need careful validation, there a lot of ways to overfit</a:t>
            </a:r>
          </a:p>
          <a:p>
            <a:pPr lvl="2" marL="1240155" indent="-413383" defTabSz="543305">
              <a:spcBef>
                <a:spcPts val="0"/>
              </a:spcBef>
              <a:buFont typeface="Helvetica"/>
              <a:buChar char="‒"/>
              <a:defRPr sz="2400"/>
            </a:pPr>
            <a:r>
              <a:t>Significant improvements only on specific datasets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