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ph type="sldImg"/>
          </p:nvPr>
        </p:nvSpPr>
        <p:spPr>
          <a:xfrm>
            <a:off x="1143000" y="685800"/>
            <a:ext cx="4572000" cy="3429000"/>
          </a:xfrm>
          <a:prstGeom prst="rect">
            <a:avLst/>
          </a:prstGeom>
        </p:spPr>
        <p:txBody>
          <a:bodyPr/>
          <a:lstStyle/>
          <a:p>
            <a:pPr/>
          </a:p>
        </p:txBody>
      </p:sp>
      <p:sp>
        <p:nvSpPr>
          <p:cNvPr id="67" name="Shape 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a:p>
        </p:txBody>
      </p:sp>
      <p:sp>
        <p:nvSpPr>
          <p:cNvPr id="71" name="Shape 71"/>
          <p:cNvSpPr/>
          <p:nvPr>
            <p:ph type="body" sz="quarter" idx="1"/>
          </p:nvPr>
        </p:nvSpPr>
        <p:spPr>
          <a:prstGeom prst="rect">
            <a:avLst/>
          </a:prstGeom>
        </p:spPr>
        <p:txBody>
          <a:bodyPr/>
          <a:lstStyle/>
          <a:p>
            <a:pPr/>
            <a:r>
              <a:t>Hi everyone! This video is dedicated to the following advanced feature engineering techniques:</a:t>
            </a:r>
          </a:p>
          <a:p>
            <a:pPr/>
            <a:r>
              <a:t>Calculating various statistics of one feature grouped by another and features derived from neighborhood analysis of given point. To make it a little bit clearer lets consider a simple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Then we extracted various features from those neighbors, like mean target of nearest 5,10,15,500, 2000 neighbors; mean distance to 10 closest neighbors; mean distance to 10 closest neighbors with target 1; mean distance to 10 closest neighbors with target 0. </a:t>
            </a:r>
          </a:p>
          <a:p>
            <a:pPr/>
            <a:r>
              <a:t>It worked great!</a:t>
            </a:r>
          </a:p>
          <a:p>
            <a:pPr/>
            <a:r>
              <a:t>Anyway, I hope you embraced the main ideas of both ‘groupby’ and nearest neighbor methods, and you would be able to apply them in practice.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Thank you for your attention!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Here we have a chunk of data for some CTR task. Lets forget about target variable and focus on given features. Namely, user_id - unique identifier of a user, page_id - an identifier of a page user visited, ad_price - item price in the ad, ad_position - relative position of an ad on the web page.</a:t>
            </a:r>
          </a:p>
          <a:p>
            <a:pPr/>
          </a:p>
          <a:p>
            <a:pPr/>
            <a:r>
              <a:t>The most straightforward way to solve this problem is to label encode ad_position and fit some classifier. It could be a very good classifier that could take into account all the hidden relations between variables. But no matter how good it is, it still treats all the data points independently. And this is where we can apply feature engineering.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p>
            <a:pPr/>
            <a:r>
              <a:t>We can imply that an ad with the lowest price on the page will catch the most of attention. The rest of the ads on that page won’t be very attractive. </a:t>
            </a:r>
          </a:p>
          <a:p>
            <a:pPr/>
            <a:r>
              <a:t>It’s pretty easy to calculate the features relevant to such an implication: we can add lowest and highest prices for every (user and page) pair; position of an ad with lowest price could also be of use.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Img"/>
          </p:nvPr>
        </p:nvSpPr>
        <p:spPr>
          <a:prstGeom prst="rect">
            <a:avLst/>
          </a:prstGeom>
        </p:spPr>
        <p:txBody>
          <a:bodyPr/>
          <a:lstStyle/>
          <a:p>
            <a:pPr/>
          </a:p>
        </p:txBody>
      </p:sp>
      <p:sp>
        <p:nvSpPr>
          <p:cNvPr id="87" name="Shape 87"/>
          <p:cNvSpPr/>
          <p:nvPr>
            <p:ph type="body" sz="quarter" idx="1"/>
          </p:nvPr>
        </p:nvSpPr>
        <p:spPr>
          <a:prstGeom prst="rect">
            <a:avLst/>
          </a:prstGeom>
        </p:spPr>
        <p:txBody>
          <a:bodyPr/>
          <a:lstStyle/>
          <a:p>
            <a:pPr/>
            <a:r>
              <a:t>Heres one of the ways to implement statistical features with pandas. If our data is stored in DataFrame ‘df’, we call ‘groupby’ method like this to get maximum and minimum price values, store this object in ‘gb’ variable and then join it back to DataFrame ‘df’.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 name="Shape 91"/>
          <p:cNvSpPr/>
          <p:nvPr>
            <p:ph type="sldImg"/>
          </p:nvPr>
        </p:nvSpPr>
        <p:spPr>
          <a:prstGeom prst="rect">
            <a:avLst/>
          </a:prstGeom>
        </p:spPr>
        <p:txBody>
          <a:bodyPr/>
          <a:lstStyle/>
          <a:p>
            <a:pPr/>
          </a:p>
        </p:txBody>
      </p:sp>
      <p:sp>
        <p:nvSpPr>
          <p:cNvPr id="92" name="Shape 92"/>
          <p:cNvSpPr/>
          <p:nvPr>
            <p:ph type="body" sz="quarter" idx="1"/>
          </p:nvPr>
        </p:nvSpPr>
        <p:spPr>
          <a:prstGeom prst="rect">
            <a:avLst/>
          </a:prstGeom>
        </p:spPr>
        <p:txBody>
          <a:bodyPr/>
          <a:lstStyle/>
          <a:p>
            <a:pPr/>
            <a:r>
              <a:t>I want to emphasize, that you should not stop at this point, it’s possible to add other useful features, not necessarily calculated within user, page pair. It could be how many pages user has visited, how many pages user has visited during the given session, an id of the most visited page, how many users have visited the page and many, many more featuews.</a:t>
            </a:r>
          </a:p>
          <a:p>
            <a:pPr/>
            <a:r>
              <a:t>The main idea is to introduce new information, by that means we can drastically increase the quality of the models.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a:p>
        </p:txBody>
      </p:sp>
      <p:sp>
        <p:nvSpPr>
          <p:cNvPr id="97" name="Shape 97"/>
          <p:cNvSpPr/>
          <p:nvPr>
            <p:ph type="body" sz="quarter" idx="1"/>
          </p:nvPr>
        </p:nvSpPr>
        <p:spPr>
          <a:prstGeom prst="rect">
            <a:avLst/>
          </a:prstGeom>
        </p:spPr>
        <p:txBody>
          <a:bodyPr/>
          <a:lstStyle/>
          <a:p>
            <a:pPr/>
            <a:r>
              <a:t>But what if there is no feature to use groupby on? Well, in such case we can replace grouping operations with finding the nearest neighbors. On the one hand, it’s much harder to implement and collect useful information. On the other hand, the method is more flexible: we can fine tune things like the size of relevant neighborhood or metric.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The most common and natural example of neighborhood analysis arises from property pricing. Imagine that you need to predict rental prices. You would probably have some characteristics like floor space, number of rooms, presence of a bathtub, but you’d need something more than that to create a really good model.</a:t>
            </a:r>
          </a:p>
          <a:p>
            <a:pPr/>
            <a:r>
              <a:t>It could be the number of other houses in different neighborhoods like 500m, 1000m, 1500m; Average price per square meter in such neighborhoods; The number of schools/supermarkets/parking lots in such neighborhoods; </a:t>
            </a:r>
          </a:p>
          <a:p>
            <a:pPr/>
            <a:r>
              <a:t>Distances to the closest objects of interest like subway stations or gyms could also be of use.</a:t>
            </a:r>
          </a:p>
          <a:p>
            <a:pPr/>
            <a:r>
              <a:t>I think you got the idea!</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In the example, we reviewed a very simple case, where neighborhoods were calculated in geographical space. But don’t be afraid to apply this method to some abstract or even anonymized feature spaces, it still could be very useful. My team and I used this method in Springleaf competition. Furthermore, we did in supervised fashion.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Here is how we’ve done it. First of all, we applied mean encoding to all variables. By doing so, we created homogeneous feature space, so we did not worry about scaling and importance of each particular feature. After that we calculated 2000 nearest neighbors with Bray-Curtis metric.</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11" name="Текст заголовка"/>
          <p:cNvSpPr txBox="1"/>
          <p:nvPr>
            <p:ph type="title"/>
          </p:nvPr>
        </p:nvSpPr>
        <p:spPr>
          <a:prstGeom prst="rect">
            <a:avLst/>
          </a:prstGeom>
        </p:spPr>
        <p:txBody>
          <a:bodyPr/>
          <a:lstStyle/>
          <a:p>
            <a:pPr/>
            <a:r>
              <a:t>Текст заголовка</a:t>
            </a:r>
          </a:p>
        </p:txBody>
      </p:sp>
      <p:sp>
        <p:nvSpPr>
          <p:cNvPr id="12" name="Уровень текста 1…"/>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20" name="Текст заголовка"/>
          <p:cNvSpPr txBox="1"/>
          <p:nvPr>
            <p:ph type="title"/>
          </p:nvPr>
        </p:nvSpPr>
        <p:spPr>
          <a:xfrm>
            <a:off x="457200" y="273050"/>
            <a:ext cx="3008316" cy="1162050"/>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21" name="Уровень текста 1…"/>
          <p:cNvSpPr txBox="1"/>
          <p:nvPr>
            <p:ph type="body" idx="1"/>
          </p:nvPr>
        </p:nvSpPr>
        <p:spPr>
          <a:xfrm>
            <a:off x="3575050" y="273050"/>
            <a:ext cx="5111750" cy="5853113"/>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Shape 74"/>
          <p:cNvSpPr/>
          <p:nvPr>
            <p:ph type="body" sz="half" idx="13"/>
          </p:nvPr>
        </p:nvSpPr>
        <p:spPr>
          <a:xfrm>
            <a:off x="457198" y="1435100"/>
            <a:ext cx="3008317" cy="4691063"/>
          </a:xfrm>
          <a:prstGeom prst="rect">
            <a:avLst/>
          </a:prstGeom>
        </p:spPr>
        <p:txBody>
          <a:bodyPr/>
          <a:lstStyle/>
          <a:p>
            <a:pPr/>
          </a:p>
        </p:txBody>
      </p:sp>
      <p:sp>
        <p:nvSpPr>
          <p:cNvPr id="2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30" name="Текст заголовка"/>
          <p:cNvSpPr txBox="1"/>
          <p:nvPr>
            <p:ph type="title"/>
          </p:nvPr>
        </p:nvSpPr>
        <p:spPr>
          <a:xfrm>
            <a:off x="1792288" y="4800600"/>
            <a:ext cx="5486404" cy="566738"/>
          </a:xfrm>
          <a:prstGeom prst="rect">
            <a:avLst/>
          </a:prstGeom>
        </p:spPr>
        <p:txBody>
          <a:bodyPr anchor="b"/>
          <a:lstStyle>
            <a:lvl1pPr algn="l">
              <a:defRPr sz="2000">
                <a:latin typeface="Myriad Pro Bold"/>
                <a:ea typeface="Myriad Pro Bold"/>
                <a:cs typeface="Myriad Pro Bold"/>
                <a:sym typeface="Myriad Pro Bold"/>
              </a:defRPr>
            </a:lvl1pPr>
          </a:lstStyle>
          <a:p>
            <a:pPr/>
            <a:r>
              <a:t>Текст заголовка</a:t>
            </a:r>
          </a:p>
        </p:txBody>
      </p:sp>
      <p:sp>
        <p:nvSpPr>
          <p:cNvPr id="31" name="Shape 83"/>
          <p:cNvSpPr/>
          <p:nvPr>
            <p:ph type="pic" sz="half" idx="13"/>
          </p:nvPr>
        </p:nvSpPr>
        <p:spPr>
          <a:xfrm>
            <a:off x="1792288" y="612775"/>
            <a:ext cx="5486404" cy="4114800"/>
          </a:xfrm>
          <a:prstGeom prst="rect">
            <a:avLst/>
          </a:prstGeom>
        </p:spPr>
        <p:txBody>
          <a:bodyPr lIns="91439" tIns="45719" rIns="91439" bIns="45719">
            <a:noAutofit/>
          </a:bodyPr>
          <a:lstStyle/>
          <a:p>
            <a:pPr/>
          </a:p>
        </p:txBody>
      </p:sp>
      <p:sp>
        <p:nvSpPr>
          <p:cNvPr id="32" name="Уровень текста 1…"/>
          <p:cNvSpPr txBox="1"/>
          <p:nvPr>
            <p:ph type="body" sz="quarter" idx="1"/>
          </p:nvPr>
        </p:nvSpPr>
        <p:spPr>
          <a:xfrm>
            <a:off x="1792288" y="5367337"/>
            <a:ext cx="5486404" cy="804866"/>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вертикальный текст">
    <p:spTree>
      <p:nvGrpSpPr>
        <p:cNvPr id="1" name=""/>
        <p:cNvGrpSpPr/>
        <p:nvPr/>
      </p:nvGrpSpPr>
      <p:grpSpPr>
        <a:xfrm>
          <a:off x="0" y="0"/>
          <a:ext cx="0" cy="0"/>
          <a:chOff x="0" y="0"/>
          <a:chExt cx="0" cy="0"/>
        </a:xfrm>
      </p:grpSpPr>
      <p:sp>
        <p:nvSpPr>
          <p:cNvPr id="40" name="Текст заголовка"/>
          <p:cNvSpPr txBox="1"/>
          <p:nvPr>
            <p:ph type="title"/>
          </p:nvPr>
        </p:nvSpPr>
        <p:spPr>
          <a:prstGeom prst="rect">
            <a:avLst/>
          </a:prstGeom>
        </p:spPr>
        <p:txBody>
          <a:bodyPr/>
          <a:lstStyle/>
          <a:p>
            <a:pPr/>
            <a:r>
              <a:t>Текст заголовка</a:t>
            </a:r>
          </a:p>
        </p:txBody>
      </p:sp>
      <p:sp>
        <p:nvSpPr>
          <p:cNvPr id="41"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Вертикальный заголовок и текст">
    <p:spTree>
      <p:nvGrpSpPr>
        <p:cNvPr id="1" name=""/>
        <p:cNvGrpSpPr/>
        <p:nvPr/>
      </p:nvGrpSpPr>
      <p:grpSpPr>
        <a:xfrm>
          <a:off x="0" y="0"/>
          <a:ext cx="0" cy="0"/>
          <a:chOff x="0" y="0"/>
          <a:chExt cx="0" cy="0"/>
        </a:xfrm>
      </p:grpSpPr>
      <p:sp>
        <p:nvSpPr>
          <p:cNvPr id="49" name="Текст заголовка"/>
          <p:cNvSpPr txBox="1"/>
          <p:nvPr>
            <p:ph type="title"/>
          </p:nvPr>
        </p:nvSpPr>
        <p:spPr>
          <a:xfrm>
            <a:off x="6629400" y="274638"/>
            <a:ext cx="2057400" cy="5851527"/>
          </a:xfrm>
          <a:prstGeom prst="rect">
            <a:avLst/>
          </a:prstGeom>
        </p:spPr>
        <p:txBody>
          <a:bodyPr/>
          <a:lstStyle/>
          <a:p>
            <a:pPr/>
            <a:r>
              <a:t>Текст заголовка</a:t>
            </a:r>
          </a:p>
        </p:txBody>
      </p:sp>
      <p:sp>
        <p:nvSpPr>
          <p:cNvPr id="50" name="Уровень текста 1…"/>
          <p:cNvSpPr txBox="1"/>
          <p:nvPr>
            <p:ph type="body" idx="1"/>
          </p:nvPr>
        </p:nvSpPr>
        <p:spPr>
          <a:xfrm>
            <a:off x="457200" y="274638"/>
            <a:ext cx="6019800" cy="5851527"/>
          </a:xfrm>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итульный слайд">
    <p:spTree>
      <p:nvGrpSpPr>
        <p:cNvPr id="1" name=""/>
        <p:cNvGrpSpPr/>
        <p:nvPr/>
      </p:nvGrpSpPr>
      <p:grpSpPr>
        <a:xfrm>
          <a:off x="0" y="0"/>
          <a:ext cx="0" cy="0"/>
          <a:chOff x="0" y="0"/>
          <a:chExt cx="0" cy="0"/>
        </a:xfrm>
      </p:grpSpPr>
      <p:sp>
        <p:nvSpPr>
          <p:cNvPr id="58" name="Текст заголовка"/>
          <p:cNvSpPr txBox="1"/>
          <p:nvPr>
            <p:ph type="title"/>
          </p:nvPr>
        </p:nvSpPr>
        <p:spPr>
          <a:xfrm>
            <a:off x="685800" y="2130425"/>
            <a:ext cx="7772400" cy="1470025"/>
          </a:xfrm>
          <a:prstGeom prst="rect">
            <a:avLst/>
          </a:prstGeom>
        </p:spPr>
        <p:txBody>
          <a:bodyPr/>
          <a:lstStyle/>
          <a:p>
            <a:pPr/>
            <a:r>
              <a:t>Текст заголовка</a:t>
            </a:r>
          </a:p>
        </p:txBody>
      </p:sp>
      <p:sp>
        <p:nvSpPr>
          <p:cNvPr id="59" name="Уровень текста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Текст заголовка</a:t>
            </a:r>
          </a:p>
        </p:txBody>
      </p:sp>
      <p:sp>
        <p:nvSpPr>
          <p:cNvPr id="3" name="Уровень текста 1…"/>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953735"/>
          </a:solidFill>
          <a:uFillTx/>
          <a:latin typeface="Myriad Pro"/>
          <a:ea typeface="Myriad Pro"/>
          <a:cs typeface="Myriad Pro"/>
          <a:sym typeface="Myriad Pro"/>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Myriad Pr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Заголовок 5"/>
          <p:cNvSpPr txBox="1"/>
          <p:nvPr>
            <p:ph type="title"/>
          </p:nvPr>
        </p:nvSpPr>
        <p:spPr>
          <a:xfrm>
            <a:off x="423333" y="2006351"/>
            <a:ext cx="8602134" cy="1143001"/>
          </a:xfrm>
          <a:prstGeom prst="rect">
            <a:avLst/>
          </a:prstGeom>
        </p:spPr>
        <p:txBody>
          <a:bodyPr/>
          <a:lstStyle>
            <a:lvl1pPr>
              <a:defRPr sz="3200"/>
            </a:lvl1pPr>
          </a:lstStyle>
          <a:p>
            <a:pPr/>
            <a:r>
              <a:t>Statistics and distance based features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Заголовок 1"/>
          <p:cNvSpPr txBox="1"/>
          <p:nvPr>
            <p:ph type="title"/>
          </p:nvPr>
        </p:nvSpPr>
        <p:spPr>
          <a:xfrm>
            <a:off x="-1" y="0"/>
            <a:ext cx="8565778" cy="584771"/>
          </a:xfrm>
          <a:prstGeom prst="rect">
            <a:avLst/>
          </a:prstGeom>
        </p:spPr>
        <p:txBody>
          <a:bodyPr/>
          <a:lstStyle>
            <a:lvl1pPr>
              <a:defRPr sz="3200"/>
            </a:lvl1pPr>
          </a:lstStyle>
          <a:p>
            <a:pPr/>
            <a:r>
              <a:t>KNN features in Springleaf</a:t>
            </a:r>
          </a:p>
        </p:txBody>
      </p:sp>
      <p:sp>
        <p:nvSpPr>
          <p:cNvPr id="118" name="Shape 155"/>
          <p:cNvSpPr txBox="1"/>
          <p:nvPr>
            <p:ph type="body" sz="half" idx="1"/>
          </p:nvPr>
        </p:nvSpPr>
        <p:spPr>
          <a:xfrm>
            <a:off x="792360" y="1268412"/>
            <a:ext cx="7931509" cy="3150891"/>
          </a:xfrm>
          <a:prstGeom prst="rect">
            <a:avLst/>
          </a:prstGeom>
        </p:spPr>
        <p:txBody>
          <a:bodyPr/>
          <a:lstStyle/>
          <a:p>
            <a:pPr>
              <a:lnSpc>
                <a:spcPct val="150000"/>
              </a:lnSpc>
              <a:defRPr sz="2400"/>
            </a:pPr>
            <a:r>
              <a:t>Mean target of nearest 5,10,15,500, 2000 neighbors</a:t>
            </a:r>
          </a:p>
          <a:p>
            <a:pPr>
              <a:lnSpc>
                <a:spcPct val="150000"/>
              </a:lnSpc>
              <a:defRPr sz="2400"/>
            </a:pPr>
            <a:r>
              <a:t>Mean distance to 10 closest neighbors</a:t>
            </a:r>
          </a:p>
          <a:p>
            <a:pPr>
              <a:lnSpc>
                <a:spcPct val="150000"/>
              </a:lnSpc>
              <a:defRPr sz="2400"/>
            </a:pPr>
            <a:r>
              <a:t>Mean distance to 10 closest neighbors with target 1</a:t>
            </a:r>
          </a:p>
          <a:p>
            <a:pPr>
              <a:lnSpc>
                <a:spcPct val="150000"/>
              </a:lnSpc>
              <a:defRPr sz="2400"/>
            </a:pPr>
            <a:r>
              <a:t>Mean distance to 10 closest neighbors with target 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Заголовок 5"/>
          <p:cNvSpPr txBox="1"/>
          <p:nvPr>
            <p:ph type="title"/>
          </p:nvPr>
        </p:nvSpPr>
        <p:spPr>
          <a:xfrm>
            <a:off x="423333" y="2006351"/>
            <a:ext cx="8602134" cy="1143001"/>
          </a:xfrm>
          <a:prstGeom prst="rect">
            <a:avLst/>
          </a:prstGeom>
        </p:spPr>
        <p:txBody>
          <a:bodyPr/>
          <a:lstStyle>
            <a:lvl1pPr>
              <a:defRPr sz="32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Заголовок 1"/>
          <p:cNvSpPr txBox="1"/>
          <p:nvPr>
            <p:ph type="title"/>
          </p:nvPr>
        </p:nvSpPr>
        <p:spPr>
          <a:xfrm>
            <a:off x="-1" y="0"/>
            <a:ext cx="8565778" cy="584771"/>
          </a:xfrm>
          <a:prstGeom prst="rect">
            <a:avLst/>
          </a:prstGeom>
        </p:spPr>
        <p:txBody>
          <a:bodyPr/>
          <a:lstStyle>
            <a:lvl1pPr algn="l">
              <a:defRPr sz="3200"/>
            </a:lvl1pPr>
          </a:lstStyle>
          <a:p>
            <a:pPr/>
            <a:r>
              <a:t>Some data for CTR task</a:t>
            </a:r>
          </a:p>
        </p:txBody>
      </p:sp>
      <p:graphicFrame>
        <p:nvGraphicFramePr>
          <p:cNvPr id="74" name="Table 1"/>
          <p:cNvGraphicFramePr/>
          <p:nvPr/>
        </p:nvGraphicFramePr>
        <p:xfrm>
          <a:off x="1548956" y="1268412"/>
          <a:ext cx="6335015" cy="38530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94625"/>
                <a:gridCol w="802819"/>
                <a:gridCol w="1168400"/>
                <a:gridCol w="1834426"/>
                <a:gridCol w="1934743"/>
              </a:tblGrid>
              <a:tr h="374155">
                <a:tc>
                  <a:txBody>
                    <a:bodyPr/>
                    <a:lstStyle/>
                    <a:p>
                      <a:pPr algn="ctr">
                        <a:defRPr sz="2000">
                          <a:latin typeface="Myriad Pro"/>
                          <a:ea typeface="Myriad Pro"/>
                          <a:cs typeface="Myriad Pro"/>
                        </a:defRPr>
                      </a:pPr>
                    </a:p>
                  </a:txBody>
                  <a:tcPr marL="0" marR="0" marT="0" marB="0" anchor="ctr" anchorCtr="0" horzOverflow="overflow">
                    <a:lnL w="12700">
                      <a:miter lim="400000"/>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sz="2000">
                          <a:latin typeface="Myriad Pro"/>
                          <a:ea typeface="Myriad Pro"/>
                          <a:cs typeface="Myriad Pro"/>
                        </a:rPr>
                        <a:t>User_id</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sz="2000">
                          <a:latin typeface="Myriad Pro"/>
                          <a:ea typeface="Myriad Pro"/>
                          <a:cs typeface="Myriad Pro"/>
                        </a:rPr>
                        <a:t>Page_id</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sz="2000">
                          <a:latin typeface="Myriad Pro"/>
                          <a:ea typeface="Myriad Pro"/>
                          <a:cs typeface="Myriad Pro"/>
                        </a:rPr>
                        <a:t>Ad_price</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sz="2000">
                          <a:latin typeface="Myriad Pro"/>
                          <a:ea typeface="Myriad Pro"/>
                          <a:cs typeface="Myriad Pro"/>
                        </a:rPr>
                        <a:t>Ad_position</a:t>
                      </a:r>
                    </a:p>
                  </a:txBody>
                  <a:tcPr marL="0" marR="0" marT="0" marB="0" anchor="ctr" anchorCtr="0" horzOverflow="overflow">
                    <a:lnL w="12700">
                      <a:solidFill>
                        <a:srgbClr val="D9D9D9"/>
                      </a:solidFill>
                    </a:lnL>
                    <a:lnR w="12700">
                      <a:miter lim="400000"/>
                    </a:lnR>
                    <a:lnT w="12700">
                      <a:miter lim="400000"/>
                    </a:lnT>
                    <a:lnB w="12700">
                      <a:solidFill>
                        <a:srgbClr val="D9D9D9"/>
                      </a:solidFill>
                    </a:lnB>
                    <a:solidFill>
                      <a:srgbClr val="D9D9D9"/>
                    </a:solidFill>
                  </a:tcPr>
                </a:tc>
              </a:tr>
              <a:tr h="285656">
                <a:tc>
                  <a:txBody>
                    <a:bodyPr/>
                    <a:lstStyle/>
                    <a:p>
                      <a:pPr algn="ctr">
                        <a:defRPr sz="1800"/>
                      </a:pPr>
                      <a:r>
                        <a:rPr sz="2000">
                          <a:latin typeface="Myriad Pro"/>
                          <a:ea typeface="Myriad Pro"/>
                          <a:cs typeface="Myriad Pro"/>
                        </a:rPr>
                        <a:t>0</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165.977125</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285656">
                <a:tc>
                  <a:txBody>
                    <a:bodyPr/>
                    <a:lstStyle/>
                    <a:p>
                      <a:pPr algn="ctr">
                        <a:defRPr sz="1800"/>
                      </a:pPr>
                      <a:r>
                        <a:rPr sz="2000">
                          <a:latin typeface="Myriad Pro"/>
                          <a:ea typeface="Myriad Pro"/>
                          <a:cs typeface="Myriad Pro"/>
                        </a:rPr>
                        <a:t>1</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34.5395640</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267377">
                <a:tc>
                  <a:txBody>
                    <a:bodyPr/>
                    <a:lstStyle/>
                    <a:p>
                      <a:pPr algn="ctr">
                        <a:defRPr sz="1800"/>
                      </a:pPr>
                      <a:r>
                        <a:rPr sz="2000">
                          <a:latin typeface="Myriad Pro"/>
                          <a:ea typeface="Myriad Pro"/>
                          <a:cs typeface="Myriad Pro"/>
                        </a:rPr>
                        <a:t>2</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29.1963786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3</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79.4373729</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4</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290.534595</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5</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314.412660</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6</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138.9007639</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7</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107.4711914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8</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242.1089786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9</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7</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27.16719836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sz="2000">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30022">
                <a:tc>
                  <a:txBody>
                    <a:bodyPr/>
                    <a:lstStyle/>
                    <a:p>
                      <a:pPr algn="ctr">
                        <a:defRPr sz="1800"/>
                      </a:pPr>
                      <a:r>
                        <a:rPr sz="2000">
                          <a:latin typeface="Myriad Pro"/>
                          <a:ea typeface="Myriad Pro"/>
                          <a:cs typeface="Myriad Pro"/>
                        </a:rPr>
                        <a:t>10</a:t>
                      </a:r>
                    </a:p>
                  </a:txBody>
                  <a:tcPr marL="0" marR="0" marT="0" marB="0" anchor="ctr" anchorCtr="0" horzOverflow="overflow">
                    <a:lnL w="12700">
                      <a:miter lim="400000"/>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sz="2000">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sz="2000">
                          <a:latin typeface="Myriad Pro"/>
                          <a:ea typeface="Myriad Pro"/>
                          <a:cs typeface="Myriad Pro"/>
                        </a:rPr>
                        <a:t>7</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sz="2000">
                          <a:latin typeface="Myriad Pro"/>
                          <a:ea typeface="Myriad Pro"/>
                          <a:cs typeface="Myriad Pro"/>
                        </a:rPr>
                        <a:t>413.5421978</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sz="2000">
                          <a:latin typeface="Myriad Pro"/>
                          <a:ea typeface="Myriad Pro"/>
                          <a:cs typeface="Myriad Pro"/>
                        </a:rPr>
                        <a:t>Bottom_right</a:t>
                      </a:r>
                    </a:p>
                  </a:txBody>
                  <a:tcPr marL="0" marR="0" marT="0" marB="0" anchor="ctr" anchorCtr="0" horzOverflow="overflow">
                    <a:lnL w="12700">
                      <a:solidFill>
                        <a:srgbClr val="D9D9D9"/>
                      </a:solidFill>
                    </a:lnL>
                    <a:lnR w="12700">
                      <a:miter lim="400000"/>
                    </a:lnR>
                    <a:lnT w="12700">
                      <a:solidFill>
                        <a:srgbClr val="D9D9D9"/>
                      </a:solidFill>
                    </a:lnT>
                    <a:lnB w="12700">
                      <a:miter lim="400000"/>
                    </a:lnB>
                    <a:solidFill>
                      <a:srgbClr val="F2F2F2"/>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78" name="Table 5"/>
          <p:cNvGraphicFramePr/>
          <p:nvPr/>
        </p:nvGraphicFramePr>
        <p:xfrm>
          <a:off x="445111" y="906534"/>
          <a:ext cx="8542703" cy="522131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7682"/>
                <a:gridCol w="814025"/>
                <a:gridCol w="841341"/>
                <a:gridCol w="1379509"/>
                <a:gridCol w="1467009"/>
                <a:gridCol w="1167982"/>
                <a:gridCol w="1267567"/>
                <a:gridCol w="1317586"/>
              </a:tblGrid>
              <a:tr h="719087">
                <a:tc>
                  <a:txBody>
                    <a:bodyPr/>
                    <a:lstStyle/>
                    <a:p>
                      <a:pPr algn="ctr">
                        <a:defRPr sz="1800">
                          <a:latin typeface="Myriad Pro"/>
                          <a:ea typeface="Myriad Pro"/>
                          <a:cs typeface="Myriad Pro"/>
                        </a:defRPr>
                      </a:pPr>
                    </a:p>
                  </a:txBody>
                  <a:tcPr marL="0" marR="0" marT="0" marB="0" anchor="ctr" anchorCtr="0" horzOverflow="overflow">
                    <a:lnL w="12700">
                      <a:miter lim="400000"/>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User_id</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Page_id</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Ad_price</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Ad_position</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Max_price</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pPr>
                      <a:r>
                        <a:rPr>
                          <a:latin typeface="Myriad Pro"/>
                          <a:ea typeface="Myriad Pro"/>
                          <a:cs typeface="Myriad Pro"/>
                        </a:rPr>
                        <a:t>min_price</a:t>
                      </a:r>
                    </a:p>
                  </a:txBody>
                  <a:tcPr marL="0" marR="0" marT="0" marB="0" anchor="ctr" anchorCtr="0" horzOverflow="overflow">
                    <a:lnL w="12700">
                      <a:solidFill>
                        <a:srgbClr val="D9D9D9"/>
                      </a:solidFill>
                    </a:lnL>
                    <a:lnR w="12700">
                      <a:solidFill>
                        <a:srgbClr val="D9D9D9"/>
                      </a:solidFill>
                    </a:lnR>
                    <a:lnT w="12700">
                      <a:miter lim="400000"/>
                    </a:lnT>
                    <a:lnB w="12700">
                      <a:solidFill>
                        <a:srgbClr val="D9D9D9"/>
                      </a:solidFill>
                    </a:lnB>
                    <a:solidFill>
                      <a:srgbClr val="D9D9D9"/>
                    </a:solidFill>
                  </a:tcPr>
                </a:tc>
                <a:tc>
                  <a:txBody>
                    <a:bodyPr/>
                    <a:lstStyle/>
                    <a:p>
                      <a:pPr algn="ctr">
                        <a:defRPr sz="1800">
                          <a:latin typeface="Myriad Pro"/>
                          <a:ea typeface="Myriad Pro"/>
                          <a:cs typeface="Myriad Pro"/>
                        </a:defRPr>
                      </a:pPr>
                      <a:r>
                        <a:t>Min_price</a:t>
                      </a:r>
                    </a:p>
                    <a:p>
                      <a:pPr algn="ctr">
                        <a:defRPr sz="1800">
                          <a:latin typeface="Myriad Pro"/>
                          <a:ea typeface="Myriad Pro"/>
                          <a:cs typeface="Myriad Pro"/>
                        </a:defRPr>
                      </a:pPr>
                      <a:r>
                        <a:t>_position</a:t>
                      </a:r>
                    </a:p>
                  </a:txBody>
                  <a:tcPr marL="0" marR="0" marT="0" marB="0" anchor="ctr" anchorCtr="0" horzOverflow="overflow">
                    <a:lnL w="12700">
                      <a:solidFill>
                        <a:srgbClr val="D9D9D9"/>
                      </a:solidFill>
                    </a:lnL>
                    <a:lnR w="12700">
                      <a:miter lim="400000"/>
                    </a:lnR>
                    <a:lnT w="12700">
                      <a:miter lim="400000"/>
                    </a:lnT>
                    <a:lnB w="12700">
                      <a:solidFill>
                        <a:srgbClr val="D9D9D9"/>
                      </a:solidFill>
                    </a:lnB>
                    <a:solidFill>
                      <a:srgbClr val="D9D9D9"/>
                    </a:solidFill>
                  </a:tcPr>
                </a:tc>
              </a:tr>
              <a:tr h="462600">
                <a:tc>
                  <a:txBody>
                    <a:bodyPr/>
                    <a:lstStyle/>
                    <a:p>
                      <a:pPr algn="ctr">
                        <a:defRPr sz="1800"/>
                      </a:pPr>
                      <a:r>
                        <a:rPr>
                          <a:latin typeface="Myriad Pro"/>
                          <a:ea typeface="Myriad Pro"/>
                          <a:cs typeface="Myriad Pro"/>
                        </a:rPr>
                        <a:t>0</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95.874252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448381">
                <a:tc>
                  <a:txBody>
                    <a:bodyPr/>
                    <a:lstStyle/>
                    <a:p>
                      <a:pPr algn="ctr">
                        <a:defRPr sz="1800"/>
                      </a:pPr>
                      <a:r>
                        <a:rPr>
                          <a:latin typeface="Myriad Pro"/>
                          <a:ea typeface="Myriad Pro"/>
                          <a:cs typeface="Myriad Pro"/>
                        </a:rPr>
                        <a:t>1</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215.751007</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448381">
                <a:tc>
                  <a:txBody>
                    <a:bodyPr/>
                    <a:lstStyle/>
                    <a:p>
                      <a:pPr algn="ctr">
                        <a:defRPr sz="1800"/>
                      </a:pPr>
                      <a:r>
                        <a:rPr>
                          <a:latin typeface="Myriad Pro"/>
                          <a:ea typeface="Myriad Pro"/>
                          <a:cs typeface="Myriad Pro"/>
                        </a:rPr>
                        <a:t>2</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474.637726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59544">
                <a:tc>
                  <a:txBody>
                    <a:bodyPr/>
                    <a:lstStyle/>
                    <a:p>
                      <a:pPr algn="ctr">
                        <a:defRPr sz="1800"/>
                      </a:pPr>
                      <a:r>
                        <a:rPr>
                          <a:latin typeface="Myriad Pro"/>
                          <a:ea typeface="Myriad Pro"/>
                          <a:cs typeface="Myriad Pro"/>
                        </a:rPr>
                        <a:t>3</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448381">
                <a:tc>
                  <a:txBody>
                    <a:bodyPr/>
                    <a:lstStyle/>
                    <a:p>
                      <a:pPr algn="ctr">
                        <a:defRPr sz="1800"/>
                      </a:pPr>
                      <a:r>
                        <a:rPr>
                          <a:latin typeface="Myriad Pro"/>
                          <a:ea typeface="Myriad Pro"/>
                          <a:cs typeface="Myriad Pro"/>
                        </a:rPr>
                        <a:t>4</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79.288841</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448381">
                <a:tc>
                  <a:txBody>
                    <a:bodyPr/>
                    <a:lstStyle/>
                    <a:p>
                      <a:pPr algn="ctr">
                        <a:defRPr sz="1800"/>
                      </a:pPr>
                      <a:r>
                        <a:rPr>
                          <a:latin typeface="Myriad Pro"/>
                          <a:ea typeface="Myriad Pro"/>
                          <a:cs typeface="Myriad Pro"/>
                        </a:rPr>
                        <a:t>5</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271.391785</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59544">
                <a:tc>
                  <a:txBody>
                    <a:bodyPr/>
                    <a:lstStyle/>
                    <a:p>
                      <a:pPr algn="ctr">
                        <a:defRPr sz="1800"/>
                      </a:pPr>
                      <a:r>
                        <a:rPr>
                          <a:latin typeface="Myriad Pro"/>
                          <a:ea typeface="Myriad Pro"/>
                          <a:cs typeface="Myriad Pro"/>
                        </a:rPr>
                        <a:t>6</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296.529053</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59544">
                <a:tc>
                  <a:txBody>
                    <a:bodyPr/>
                    <a:lstStyle/>
                    <a:p>
                      <a:pPr algn="ctr">
                        <a:defRPr sz="1800"/>
                      </a:pPr>
                      <a:r>
                        <a:rPr>
                          <a:latin typeface="Myriad Pro"/>
                          <a:ea typeface="Myriad Pro"/>
                          <a:cs typeface="Myriad Pro"/>
                        </a:rPr>
                        <a:t>7</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96.030029</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448381">
                <a:tc>
                  <a:txBody>
                    <a:bodyPr/>
                    <a:lstStyle/>
                    <a:p>
                      <a:pPr algn="ctr">
                        <a:defRPr sz="1800"/>
                      </a:pPr>
                      <a:r>
                        <a:rPr>
                          <a:latin typeface="Myriad Pro"/>
                          <a:ea typeface="Myriad Pro"/>
                          <a:cs typeface="Myriad Pro"/>
                        </a:rPr>
                        <a:t>8</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6</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130.175064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474.63772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73.711548</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59544">
                <a:tc>
                  <a:txBody>
                    <a:bodyPr/>
                    <a:lstStyle/>
                    <a:p>
                      <a:pPr algn="ctr">
                        <a:defRPr sz="1800"/>
                      </a:pPr>
                      <a:r>
                        <a:rPr>
                          <a:latin typeface="Myriad Pro"/>
                          <a:ea typeface="Myriad Pro"/>
                          <a:cs typeface="Myriad Pro"/>
                        </a:rPr>
                        <a:t>9</a:t>
                      </a:r>
                    </a:p>
                  </a:txBody>
                  <a:tcPr marL="0" marR="0" marT="0" marB="0" anchor="ctr" anchorCtr="0" horzOverflow="overflow">
                    <a:lnL w="12700">
                      <a:miter lim="400000"/>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7</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sym typeface="Helvetica"/>
                        </a:rPr>
                        <a:t>35.465202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121.54219</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35.465202</a:t>
                      </a:r>
                    </a:p>
                  </a:txBody>
                  <a:tcPr marL="0" marR="0" marT="0" marB="0" anchor="ctr" anchorCtr="0" horzOverflow="overflow">
                    <a:lnL w="12700">
                      <a:solidFill>
                        <a:srgbClr val="D9D9D9"/>
                      </a:solidFill>
                    </a:lnL>
                    <a:lnR w="12700">
                      <a:solidFill>
                        <a:srgbClr val="D9D9D9"/>
                      </a:solidFill>
                    </a:lnR>
                    <a:lnT w="12700">
                      <a:solidFill>
                        <a:srgbClr val="D9D9D9"/>
                      </a:solidFill>
                    </a:lnT>
                    <a:lnB w="12700">
                      <a:solidFill>
                        <a:srgbClr val="D9D9D9"/>
                      </a:solidFill>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solidFill>
                        <a:srgbClr val="D9D9D9"/>
                      </a:solidFill>
                    </a:lnB>
                    <a:solidFill>
                      <a:srgbClr val="F2F2F2"/>
                    </a:solidFill>
                  </a:tcPr>
                </a:tc>
              </a:tr>
              <a:tr h="359544">
                <a:tc>
                  <a:txBody>
                    <a:bodyPr/>
                    <a:lstStyle/>
                    <a:p>
                      <a:pPr algn="ctr">
                        <a:defRPr sz="1800"/>
                      </a:pPr>
                      <a:r>
                        <a:rPr>
                          <a:latin typeface="Myriad Pro"/>
                          <a:ea typeface="Myriad Pro"/>
                          <a:cs typeface="Myriad Pro"/>
                        </a:rPr>
                        <a:t>10</a:t>
                      </a:r>
                    </a:p>
                  </a:txBody>
                  <a:tcPr marL="0" marR="0" marT="0" marB="0" anchor="ctr" anchorCtr="0" horzOverflow="overflow">
                    <a:lnL w="12700">
                      <a:miter lim="400000"/>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4</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7</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sym typeface="Helvetica"/>
                        </a:rPr>
                        <a:t>121.542191</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Bottom_right</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121.54219</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35.465202</a:t>
                      </a:r>
                    </a:p>
                  </a:txBody>
                  <a:tcPr marL="0" marR="0" marT="0" marB="0" anchor="ctr" anchorCtr="0" horzOverflow="overflow">
                    <a:lnL w="12700">
                      <a:solidFill>
                        <a:srgbClr val="D9D9D9"/>
                      </a:solidFill>
                    </a:lnL>
                    <a:lnR w="12700">
                      <a:solidFill>
                        <a:srgbClr val="D9D9D9"/>
                      </a:solidFill>
                    </a:lnR>
                    <a:lnT w="12700">
                      <a:solidFill>
                        <a:srgbClr val="D9D9D9"/>
                      </a:solidFill>
                    </a:lnT>
                    <a:lnB w="12700">
                      <a:miter lim="400000"/>
                    </a:lnB>
                    <a:solidFill>
                      <a:srgbClr val="F2F2F2"/>
                    </a:solidFill>
                  </a:tcPr>
                </a:tc>
                <a:tc>
                  <a:txBody>
                    <a:bodyPr/>
                    <a:lstStyle/>
                    <a:p>
                      <a:pPr algn="ctr">
                        <a:defRPr sz="1800"/>
                      </a:pPr>
                      <a:r>
                        <a:rPr>
                          <a:latin typeface="Myriad Pro"/>
                          <a:ea typeface="Myriad Pro"/>
                          <a:cs typeface="Myriad Pro"/>
                        </a:rPr>
                        <a:t>Bottom_left</a:t>
                      </a:r>
                    </a:p>
                  </a:txBody>
                  <a:tcPr marL="0" marR="0" marT="0" marB="0" anchor="ctr" anchorCtr="0" horzOverflow="overflow">
                    <a:lnL w="12700">
                      <a:solidFill>
                        <a:srgbClr val="D9D9D9"/>
                      </a:solidFill>
                    </a:lnL>
                    <a:lnR w="12700">
                      <a:miter lim="400000"/>
                    </a:lnR>
                    <a:lnT w="12700">
                      <a:solidFill>
                        <a:srgbClr val="D9D9D9"/>
                      </a:solidFill>
                    </a:lnT>
                    <a:lnB w="12700">
                      <a:miter lim="400000"/>
                    </a:lnB>
                    <a:solidFill>
                      <a:srgbClr val="F2F2F2"/>
                    </a:solidFill>
                  </a:tcPr>
                </a:tc>
              </a:tr>
            </a:tbl>
          </a:graphicData>
        </a:graphic>
      </p:graphicFrame>
      <p:sp>
        <p:nvSpPr>
          <p:cNvPr id="79" name="Заголовок 1"/>
          <p:cNvSpPr txBox="1"/>
          <p:nvPr>
            <p:ph type="title"/>
          </p:nvPr>
        </p:nvSpPr>
        <p:spPr>
          <a:xfrm>
            <a:off x="-1" y="0"/>
            <a:ext cx="8565778" cy="584771"/>
          </a:xfrm>
          <a:prstGeom prst="rect">
            <a:avLst/>
          </a:prstGeom>
        </p:spPr>
        <p:txBody>
          <a:bodyPr/>
          <a:lstStyle>
            <a:lvl1pPr>
              <a:defRPr sz="3200"/>
            </a:lvl1pPr>
          </a:lstStyle>
          <a:p>
            <a:pPr/>
            <a:r>
              <a:t>Useful features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Заголовок 1"/>
          <p:cNvSpPr txBox="1"/>
          <p:nvPr>
            <p:ph type="title"/>
          </p:nvPr>
        </p:nvSpPr>
        <p:spPr>
          <a:xfrm>
            <a:off x="-1" y="0"/>
            <a:ext cx="8565778" cy="584771"/>
          </a:xfrm>
          <a:prstGeom prst="rect">
            <a:avLst/>
          </a:prstGeom>
        </p:spPr>
        <p:txBody>
          <a:bodyPr/>
          <a:lstStyle>
            <a:lvl1pPr>
              <a:defRPr sz="3200"/>
            </a:lvl1pPr>
          </a:lstStyle>
          <a:p>
            <a:pPr/>
            <a:r>
              <a:t>Useful features: implementation</a:t>
            </a:r>
          </a:p>
        </p:txBody>
      </p:sp>
      <p:pic>
        <p:nvPicPr>
          <p:cNvPr id="84" name="pasted-image.png" descr="pasted-image.png"/>
          <p:cNvPicPr>
            <a:picLocks noChangeAspect="1"/>
          </p:cNvPicPr>
          <p:nvPr/>
        </p:nvPicPr>
        <p:blipFill>
          <a:blip r:embed="rId3">
            <a:extLst/>
          </a:blip>
          <a:stretch>
            <a:fillRect/>
          </a:stretch>
        </p:blipFill>
        <p:spPr>
          <a:xfrm>
            <a:off x="489486" y="1268412"/>
            <a:ext cx="8400516" cy="3027084"/>
          </a:xfrm>
          <a:prstGeom prst="rect">
            <a:avLst/>
          </a:prstGeom>
          <a:ln w="12700">
            <a:miter lim="400000"/>
          </a:ln>
        </p:spPr>
      </p:pic>
      <p:pic>
        <p:nvPicPr>
          <p:cNvPr id="85" name="pasted-image.png" descr="pasted-image.png"/>
          <p:cNvPicPr>
            <a:picLocks noChangeAspect="1"/>
          </p:cNvPicPr>
          <p:nvPr/>
        </p:nvPicPr>
        <p:blipFill>
          <a:blip r:embed="rId4">
            <a:extLst/>
          </a:blip>
          <a:stretch>
            <a:fillRect/>
          </a:stretch>
        </p:blipFill>
        <p:spPr>
          <a:xfrm>
            <a:off x="489486" y="4427925"/>
            <a:ext cx="8400516" cy="69511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Заголовок 1"/>
          <p:cNvSpPr txBox="1"/>
          <p:nvPr>
            <p:ph type="title"/>
          </p:nvPr>
        </p:nvSpPr>
        <p:spPr>
          <a:xfrm>
            <a:off x="-1" y="0"/>
            <a:ext cx="8565778" cy="584771"/>
          </a:xfrm>
          <a:prstGeom prst="rect">
            <a:avLst/>
          </a:prstGeom>
        </p:spPr>
        <p:txBody>
          <a:bodyPr/>
          <a:lstStyle>
            <a:lvl1pPr>
              <a:defRPr sz="3200"/>
            </a:lvl1pPr>
          </a:lstStyle>
          <a:p>
            <a:pPr/>
            <a:r>
              <a:t>More features</a:t>
            </a:r>
          </a:p>
        </p:txBody>
      </p:sp>
      <p:sp>
        <p:nvSpPr>
          <p:cNvPr id="90" name="Shape 155"/>
          <p:cNvSpPr txBox="1"/>
          <p:nvPr>
            <p:ph type="body" sz="half" idx="1"/>
          </p:nvPr>
        </p:nvSpPr>
        <p:spPr>
          <a:xfrm>
            <a:off x="792359" y="1268412"/>
            <a:ext cx="4458909" cy="3150891"/>
          </a:xfrm>
          <a:prstGeom prst="rect">
            <a:avLst/>
          </a:prstGeom>
        </p:spPr>
        <p:txBody>
          <a:bodyPr/>
          <a:lstStyle/>
          <a:p>
            <a:pPr>
              <a:defRPr sz="2400"/>
            </a:pPr>
            <a:r>
              <a:t>How many pages user visited</a:t>
            </a:r>
          </a:p>
          <a:p>
            <a:pPr>
              <a:lnSpc>
                <a:spcPct val="150000"/>
              </a:lnSpc>
              <a:defRPr sz="2400"/>
            </a:pPr>
            <a:r>
              <a:t>Standard deviation of prices</a:t>
            </a:r>
          </a:p>
          <a:p>
            <a:pPr>
              <a:lnSpc>
                <a:spcPct val="150000"/>
              </a:lnSpc>
              <a:defRPr sz="2400"/>
            </a:pPr>
            <a:r>
              <a:t>Most visited page</a:t>
            </a:r>
          </a:p>
          <a:p>
            <a:pPr>
              <a:lnSpc>
                <a:spcPct val="150000"/>
              </a:lnSpc>
              <a:defRPr sz="2400"/>
            </a:pPr>
            <a:r>
              <a:t>Many, many more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Заголовок 1"/>
          <p:cNvSpPr txBox="1"/>
          <p:nvPr>
            <p:ph type="title"/>
          </p:nvPr>
        </p:nvSpPr>
        <p:spPr>
          <a:xfrm>
            <a:off x="-1" y="0"/>
            <a:ext cx="8565778" cy="584771"/>
          </a:xfrm>
          <a:prstGeom prst="rect">
            <a:avLst/>
          </a:prstGeom>
        </p:spPr>
        <p:txBody>
          <a:bodyPr/>
          <a:lstStyle>
            <a:lvl1pPr>
              <a:defRPr sz="3200"/>
            </a:lvl1pPr>
          </a:lstStyle>
          <a:p>
            <a:pPr/>
            <a:r>
              <a:t>Neighbors</a:t>
            </a:r>
          </a:p>
        </p:txBody>
      </p:sp>
      <p:sp>
        <p:nvSpPr>
          <p:cNvPr id="95" name="Shape 155"/>
          <p:cNvSpPr txBox="1"/>
          <p:nvPr>
            <p:ph type="body" sz="half" idx="1"/>
          </p:nvPr>
        </p:nvSpPr>
        <p:spPr>
          <a:xfrm>
            <a:off x="792359" y="1268412"/>
            <a:ext cx="4458909" cy="3150891"/>
          </a:xfrm>
          <a:prstGeom prst="rect">
            <a:avLst/>
          </a:prstGeom>
        </p:spPr>
        <p:txBody>
          <a:bodyPr/>
          <a:lstStyle/>
          <a:p>
            <a:pPr>
              <a:defRPr sz="2400"/>
            </a:pPr>
            <a:r>
              <a:t>Explicit group is not needed</a:t>
            </a:r>
          </a:p>
          <a:p>
            <a:pPr>
              <a:lnSpc>
                <a:spcPct val="150000"/>
              </a:lnSpc>
              <a:defRPr sz="2400"/>
            </a:pPr>
            <a:r>
              <a:t>More flexible</a:t>
            </a:r>
          </a:p>
          <a:p>
            <a:pPr>
              <a:lnSpc>
                <a:spcPct val="150000"/>
              </a:lnSpc>
              <a:defRPr sz="2400"/>
            </a:pPr>
            <a:r>
              <a:t>Much harder to implement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Заголовок 1"/>
          <p:cNvSpPr txBox="1"/>
          <p:nvPr>
            <p:ph type="title"/>
          </p:nvPr>
        </p:nvSpPr>
        <p:spPr>
          <a:xfrm>
            <a:off x="-1" y="0"/>
            <a:ext cx="8565778" cy="584771"/>
          </a:xfrm>
          <a:prstGeom prst="rect">
            <a:avLst/>
          </a:prstGeom>
        </p:spPr>
        <p:txBody>
          <a:bodyPr/>
          <a:lstStyle>
            <a:lvl1pPr>
              <a:defRPr sz="3200"/>
            </a:lvl1pPr>
          </a:lstStyle>
          <a:p>
            <a:pPr/>
            <a:r>
              <a:t>Neighbors</a:t>
            </a:r>
          </a:p>
        </p:txBody>
      </p:sp>
      <p:sp>
        <p:nvSpPr>
          <p:cNvPr id="100" name="Shape 155"/>
          <p:cNvSpPr txBox="1"/>
          <p:nvPr>
            <p:ph type="body" idx="1"/>
          </p:nvPr>
        </p:nvSpPr>
        <p:spPr>
          <a:xfrm>
            <a:off x="792358" y="1268412"/>
            <a:ext cx="8073347" cy="3800545"/>
          </a:xfrm>
          <a:prstGeom prst="rect">
            <a:avLst/>
          </a:prstGeom>
        </p:spPr>
        <p:txBody>
          <a:bodyPr/>
          <a:lstStyle/>
          <a:p>
            <a:pPr>
              <a:defRPr sz="2400"/>
            </a:pPr>
            <a:r>
              <a:t>Number of houses in 500m, 1000m,..</a:t>
            </a:r>
          </a:p>
          <a:p>
            <a:pPr>
              <a:lnSpc>
                <a:spcPct val="150000"/>
              </a:lnSpc>
              <a:defRPr sz="2400"/>
            </a:pPr>
            <a:r>
              <a:t>Average price per square meter in 500m, 1000m,..</a:t>
            </a:r>
          </a:p>
          <a:p>
            <a:pPr>
              <a:lnSpc>
                <a:spcPct val="150000"/>
              </a:lnSpc>
              <a:defRPr sz="2400"/>
            </a:pPr>
            <a:r>
              <a:t>Number of schools/supermarkets/parking lots in 500m, </a:t>
            </a:r>
          </a:p>
          <a:p>
            <a:pPr marL="0" indent="0">
              <a:buSzTx/>
              <a:buNone/>
              <a:defRPr sz="2400"/>
            </a:pPr>
            <a:r>
              <a:t>1000m,..</a:t>
            </a:r>
          </a:p>
          <a:p>
            <a:pPr>
              <a:lnSpc>
                <a:spcPct val="150000"/>
              </a:lnSpc>
              <a:defRPr sz="2400"/>
            </a:pPr>
            <a:r>
              <a:t>Distance to closest subway station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Заголовок 1"/>
          <p:cNvSpPr txBox="1"/>
          <p:nvPr>
            <p:ph type="title"/>
          </p:nvPr>
        </p:nvSpPr>
        <p:spPr>
          <a:xfrm>
            <a:off x="-1" y="0"/>
            <a:ext cx="8565778" cy="584771"/>
          </a:xfrm>
          <a:prstGeom prst="rect">
            <a:avLst/>
          </a:prstGeom>
        </p:spPr>
        <p:txBody>
          <a:bodyPr/>
          <a:lstStyle>
            <a:lvl1pPr>
              <a:defRPr sz="3200"/>
            </a:lvl1pPr>
          </a:lstStyle>
          <a:p>
            <a:pPr/>
            <a:r>
              <a:t>Neighbors</a:t>
            </a:r>
          </a:p>
        </p:txBody>
      </p:sp>
      <p:sp>
        <p:nvSpPr>
          <p:cNvPr id="105" name="Shape 155"/>
          <p:cNvSpPr txBox="1"/>
          <p:nvPr>
            <p:ph type="body" sz="half" idx="1"/>
          </p:nvPr>
        </p:nvSpPr>
        <p:spPr>
          <a:xfrm>
            <a:off x="792359" y="1268412"/>
            <a:ext cx="4458909" cy="3150891"/>
          </a:xfrm>
          <a:prstGeom prst="rect">
            <a:avLst/>
          </a:prstGeom>
        </p:spPr>
        <p:txBody>
          <a:bodyPr/>
          <a:lstStyle/>
          <a:p>
            <a:pPr>
              <a:defRPr sz="2400"/>
            </a:pPr>
            <a:r>
              <a:t>Explicit group is not needed</a:t>
            </a:r>
          </a:p>
          <a:p>
            <a:pPr>
              <a:lnSpc>
                <a:spcPct val="150000"/>
              </a:lnSpc>
              <a:defRPr sz="2400"/>
            </a:pPr>
            <a:r>
              <a:t>More flexible</a:t>
            </a:r>
          </a:p>
          <a:p>
            <a:pPr>
              <a:lnSpc>
                <a:spcPct val="150000"/>
              </a:lnSpc>
              <a:defRPr sz="2400"/>
            </a:pPr>
            <a:r>
              <a:t>Much harder to implement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Заголовок 1"/>
          <p:cNvSpPr txBox="1"/>
          <p:nvPr>
            <p:ph type="title"/>
          </p:nvPr>
        </p:nvSpPr>
        <p:spPr>
          <a:xfrm>
            <a:off x="-1" y="0"/>
            <a:ext cx="8565778" cy="584771"/>
          </a:xfrm>
          <a:prstGeom prst="rect">
            <a:avLst/>
          </a:prstGeom>
        </p:spPr>
        <p:txBody>
          <a:bodyPr/>
          <a:lstStyle>
            <a:lvl1pPr>
              <a:defRPr sz="3200"/>
            </a:lvl1pPr>
          </a:lstStyle>
          <a:p>
            <a:pPr/>
            <a:r>
              <a:t>KNN features in Springleaf</a:t>
            </a:r>
          </a:p>
        </p:txBody>
      </p:sp>
      <p:sp>
        <p:nvSpPr>
          <p:cNvPr id="110" name="Shape 155"/>
          <p:cNvSpPr txBox="1"/>
          <p:nvPr>
            <p:ph type="body" sz="half" idx="1"/>
          </p:nvPr>
        </p:nvSpPr>
        <p:spPr>
          <a:xfrm>
            <a:off x="792360" y="1268412"/>
            <a:ext cx="7931509" cy="3150891"/>
          </a:xfrm>
          <a:prstGeom prst="rect">
            <a:avLst/>
          </a:prstGeom>
        </p:spPr>
        <p:txBody>
          <a:bodyPr/>
          <a:lstStyle/>
          <a:p>
            <a:pPr>
              <a:defRPr sz="2400"/>
            </a:pPr>
            <a:r>
              <a:t>Mean encode all the variables</a:t>
            </a:r>
          </a:p>
          <a:p>
            <a:pPr>
              <a:lnSpc>
                <a:spcPct val="150000"/>
              </a:lnSpc>
              <a:defRPr sz="2400"/>
            </a:pPr>
            <a:r>
              <a:t>For every point, find 2000 nearest neighbors using</a:t>
            </a:r>
          </a:p>
          <a:p>
            <a:pPr marL="0" indent="0">
              <a:buSzTx/>
              <a:buNone/>
              <a:defRPr sz="2400"/>
            </a:pPr>
            <a:r>
              <a:t> Bray-Curtis metric</a:t>
            </a:r>
          </a:p>
          <a:p>
            <a:pPr marL="0" indent="0">
              <a:buSzTx/>
              <a:buNone/>
              <a:defRPr sz="2400"/>
            </a:pPr>
          </a:p>
          <a:p>
            <a:pPr marL="0" indent="0">
              <a:buSzTx/>
              <a:buNone/>
              <a:defRPr sz="2400"/>
            </a:pPr>
          </a:p>
          <a:p>
            <a:pPr>
              <a:lnSpc>
                <a:spcPct val="150000"/>
              </a:lnSpc>
              <a:defRPr sz="2400"/>
            </a:pPr>
            <a:r>
              <a:t>Calculate various features from those 2000 neighbors</a:t>
            </a:r>
          </a:p>
        </p:txBody>
      </p:sp>
      <p:grpSp>
        <p:nvGrpSpPr>
          <p:cNvPr id="113" name="TextBox 1"/>
          <p:cNvGrpSpPr/>
          <p:nvPr/>
        </p:nvGrpSpPr>
        <p:grpSpPr>
          <a:xfrm>
            <a:off x="3227975" y="3053920"/>
            <a:ext cx="2976976" cy="370841"/>
            <a:chOff x="0" y="0"/>
            <a:chExt cx="2976975" cy="370840"/>
          </a:xfrm>
        </p:grpSpPr>
        <p:sp>
          <p:nvSpPr>
            <p:cNvPr id="111" name="Прямоугольник"/>
            <p:cNvSpPr/>
            <p:nvPr/>
          </p:nvSpPr>
          <p:spPr>
            <a:xfrm>
              <a:off x="0" y="0"/>
              <a:ext cx="2976976" cy="369333"/>
            </a:xfrm>
            <a:prstGeom prst="rect">
              <a:avLst/>
            </a:prstGeom>
            <a:blipFill rotWithShape="1">
              <a:blip r:embed="rId3"/>
              <a:srcRect l="0" t="0" r="0" b="0"/>
              <a:stretch>
                <a:fillRect/>
              </a:stretch>
            </a:blipFill>
            <a:ln w="12700" cap="flat">
              <a:noFill/>
              <a:miter lim="400000"/>
            </a:ln>
            <a:effectLst/>
          </p:spPr>
          <p:txBody>
            <a:bodyPr wrap="square" lIns="45718" tIns="45718" rIns="45718" bIns="45718" numCol="1" anchor="t">
              <a:noAutofit/>
            </a:bodyPr>
            <a:lstStyle/>
            <a:p>
              <a:pPr/>
            </a:p>
          </p:txBody>
        </p:sp>
        <p:sp>
          <p:nvSpPr>
            <p:cNvPr id="112" name="Текст"/>
            <p:cNvSpPr txBox="1"/>
            <p:nvPr/>
          </p:nvSpPr>
          <p:spPr>
            <a:xfrm>
              <a:off x="0" y="0"/>
              <a:ext cx="2976976"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r>
                <a:t>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