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0" r:id="rId2"/>
  </p:sldMasterIdLst>
  <p:notesMasterIdLst>
    <p:notesMasterId r:id="rId26"/>
  </p:notesMasterIdLst>
  <p:sldIdLst>
    <p:sldId id="256" r:id="rId3"/>
    <p:sldId id="258" r:id="rId4"/>
    <p:sldId id="268" r:id="rId5"/>
    <p:sldId id="269" r:id="rId6"/>
    <p:sldId id="270" r:id="rId7"/>
    <p:sldId id="271" r:id="rId8"/>
    <p:sldId id="260" r:id="rId9"/>
    <p:sldId id="261" r:id="rId10"/>
    <p:sldId id="272" r:id="rId11"/>
    <p:sldId id="262" r:id="rId12"/>
    <p:sldId id="263" r:id="rId13"/>
    <p:sldId id="264" r:id="rId14"/>
    <p:sldId id="265" r:id="rId15"/>
    <p:sldId id="273" r:id="rId16"/>
    <p:sldId id="275" r:id="rId17"/>
    <p:sldId id="274" r:id="rId18"/>
    <p:sldId id="277" r:id="rId19"/>
    <p:sldId id="278" r:id="rId20"/>
    <p:sldId id="280" r:id="rId21"/>
    <p:sldId id="266" r:id="rId22"/>
    <p:sldId id="281" r:id="rId23"/>
    <p:sldId id="282" r:id="rId24"/>
    <p:sldId id="267"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Corbel" panose="020B0503020204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4oDr9YSx7WoQzko9/WetSzUkw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175331-EE6F-4B32-AE53-1289DFD729DF}">
  <a:tblStyle styleId="{78175331-EE6F-4B32-AE53-1289DFD729DF}"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1207" autoAdjust="0"/>
  </p:normalViewPr>
  <p:slideViewPr>
    <p:cSldViewPr snapToGrid="0">
      <p:cViewPr varScale="1">
        <p:scale>
          <a:sx n="56" d="100"/>
          <a:sy n="56" d="100"/>
        </p:scale>
        <p:origin x="3346" y="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customschemas.google.com/relationships/presentationmetadata" Target="metadata"/><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2ADA41-8126-4CB7-8E56-53CB8D1F7747}" type="doc">
      <dgm:prSet loTypeId="urn:microsoft.com/office/officeart/2008/layout/LinedList" loCatId="list" qsTypeId="urn:microsoft.com/office/officeart/2005/8/quickstyle/simple1" qsCatId="simple" csTypeId="urn:microsoft.com/office/officeart/2005/8/colors/accent1_1" csCatId="accent1"/>
      <dgm:spPr/>
      <dgm:t>
        <a:bodyPr/>
        <a:lstStyle/>
        <a:p>
          <a:endParaRPr lang="en-US"/>
        </a:p>
      </dgm:t>
    </dgm:pt>
    <dgm:pt modelId="{18DC27B1-F7F2-4344-BA69-BF5EB8D6D08A}">
      <dgm:prSet/>
      <dgm:spPr/>
      <dgm:t>
        <a:bodyPr/>
        <a:lstStyle/>
        <a:p>
          <a:r>
            <a:rPr lang="en-US"/>
            <a:t>Support vector machine (96.67%)</a:t>
          </a:r>
        </a:p>
      </dgm:t>
    </dgm:pt>
    <dgm:pt modelId="{F8C406BB-C773-4D02-BBD5-A86EE8B64647}" type="parTrans" cxnId="{EA4DC14C-0B60-42D3-8819-C39E9EF2D8F0}">
      <dgm:prSet/>
      <dgm:spPr/>
      <dgm:t>
        <a:bodyPr/>
        <a:lstStyle/>
        <a:p>
          <a:endParaRPr lang="en-US"/>
        </a:p>
      </dgm:t>
    </dgm:pt>
    <dgm:pt modelId="{1FBC01F7-6457-4D80-BE04-810072893406}" type="sibTrans" cxnId="{EA4DC14C-0B60-42D3-8819-C39E9EF2D8F0}">
      <dgm:prSet/>
      <dgm:spPr/>
      <dgm:t>
        <a:bodyPr/>
        <a:lstStyle/>
        <a:p>
          <a:endParaRPr lang="en-US"/>
        </a:p>
      </dgm:t>
    </dgm:pt>
    <dgm:pt modelId="{2241CBE5-8049-49D9-997E-BD11268712C2}">
      <dgm:prSet/>
      <dgm:spPr/>
      <dgm:t>
        <a:bodyPr/>
        <a:lstStyle/>
        <a:p>
          <a:r>
            <a:rPr lang="en-US"/>
            <a:t>Naive Bayes (98.60%)</a:t>
          </a:r>
        </a:p>
      </dgm:t>
    </dgm:pt>
    <dgm:pt modelId="{869AA750-A0D6-4470-B9F7-A950E2089D58}" type="parTrans" cxnId="{B4632E9B-DC21-45EE-952A-C625EC4E7153}">
      <dgm:prSet/>
      <dgm:spPr/>
      <dgm:t>
        <a:bodyPr/>
        <a:lstStyle/>
        <a:p>
          <a:endParaRPr lang="en-US"/>
        </a:p>
      </dgm:t>
    </dgm:pt>
    <dgm:pt modelId="{A8500282-5C2B-49AE-BC58-2D5C500905AF}" type="sibTrans" cxnId="{B4632E9B-DC21-45EE-952A-C625EC4E7153}">
      <dgm:prSet/>
      <dgm:spPr/>
      <dgm:t>
        <a:bodyPr/>
        <a:lstStyle/>
        <a:p>
          <a:endParaRPr lang="en-US"/>
        </a:p>
      </dgm:t>
    </dgm:pt>
    <dgm:pt modelId="{75925A69-A96B-49F9-9A2D-0B991CCCADD8}">
      <dgm:prSet/>
      <dgm:spPr/>
      <dgm:t>
        <a:bodyPr/>
        <a:lstStyle/>
        <a:p>
          <a:r>
            <a:rPr lang="en-US"/>
            <a:t>Decision tree (82.6%)</a:t>
          </a:r>
        </a:p>
      </dgm:t>
    </dgm:pt>
    <dgm:pt modelId="{5003BD5F-45E9-4E7B-A739-C1969F7B2272}" type="parTrans" cxnId="{3C37E1A6-111D-43C4-A180-1920F9784978}">
      <dgm:prSet/>
      <dgm:spPr/>
      <dgm:t>
        <a:bodyPr/>
        <a:lstStyle/>
        <a:p>
          <a:endParaRPr lang="en-US"/>
        </a:p>
      </dgm:t>
    </dgm:pt>
    <dgm:pt modelId="{5A5C55E4-2331-4FB0-A3BF-87DB57C5BACD}" type="sibTrans" cxnId="{3C37E1A6-111D-43C4-A180-1920F9784978}">
      <dgm:prSet/>
      <dgm:spPr/>
      <dgm:t>
        <a:bodyPr/>
        <a:lstStyle/>
        <a:p>
          <a:endParaRPr lang="en-US"/>
        </a:p>
      </dgm:t>
    </dgm:pt>
    <dgm:pt modelId="{4A6F2770-BDF8-492A-AAAF-810F4E856445}">
      <dgm:prSet/>
      <dgm:spPr/>
      <dgm:t>
        <a:bodyPr/>
        <a:lstStyle/>
        <a:p>
          <a:r>
            <a:rPr lang="en-US"/>
            <a:t>Random Forest (87.64%)</a:t>
          </a:r>
        </a:p>
      </dgm:t>
    </dgm:pt>
    <dgm:pt modelId="{97FD2058-524D-4C81-8E77-43BA32AC0E39}" type="parTrans" cxnId="{89721CB6-46C5-48B6-8BEA-C7CF567F5ACF}">
      <dgm:prSet/>
      <dgm:spPr/>
      <dgm:t>
        <a:bodyPr/>
        <a:lstStyle/>
        <a:p>
          <a:endParaRPr lang="en-US"/>
        </a:p>
      </dgm:t>
    </dgm:pt>
    <dgm:pt modelId="{BA42E50C-41F6-4766-BA87-6041BB3E529C}" type="sibTrans" cxnId="{89721CB6-46C5-48B6-8BEA-C7CF567F5ACF}">
      <dgm:prSet/>
      <dgm:spPr/>
      <dgm:t>
        <a:bodyPr/>
        <a:lstStyle/>
        <a:p>
          <a:endParaRPr lang="en-US"/>
        </a:p>
      </dgm:t>
    </dgm:pt>
    <dgm:pt modelId="{75B119C6-FD4B-4703-9996-E2CD82E88B34}">
      <dgm:prSet/>
      <dgm:spPr/>
      <dgm:t>
        <a:bodyPr/>
        <a:lstStyle/>
        <a:p>
          <a:r>
            <a:rPr lang="en-US"/>
            <a:t>XGBoost (91.8%)</a:t>
          </a:r>
        </a:p>
      </dgm:t>
    </dgm:pt>
    <dgm:pt modelId="{4D855710-B69F-4DCB-A897-BE3103BC834C}" type="parTrans" cxnId="{2980D90B-A872-4D78-B658-4899CF50AFF5}">
      <dgm:prSet/>
      <dgm:spPr/>
      <dgm:t>
        <a:bodyPr/>
        <a:lstStyle/>
        <a:p>
          <a:endParaRPr lang="en-US"/>
        </a:p>
      </dgm:t>
    </dgm:pt>
    <dgm:pt modelId="{B10E2C8B-E217-4AB8-8765-DE990ADECAAF}" type="sibTrans" cxnId="{2980D90B-A872-4D78-B658-4899CF50AFF5}">
      <dgm:prSet/>
      <dgm:spPr/>
      <dgm:t>
        <a:bodyPr/>
        <a:lstStyle/>
        <a:p>
          <a:endParaRPr lang="en-US"/>
        </a:p>
      </dgm:t>
    </dgm:pt>
    <dgm:pt modelId="{1FDEE70A-87D4-450F-A5E6-7038AC7D8E02}">
      <dgm:prSet/>
      <dgm:spPr/>
      <dgm:t>
        <a:bodyPr/>
        <a:lstStyle/>
        <a:p>
          <a:r>
            <a:rPr lang="en-US"/>
            <a:t>Deep neural network (95,4%)</a:t>
          </a:r>
        </a:p>
      </dgm:t>
    </dgm:pt>
    <dgm:pt modelId="{DCA35E69-85F5-46D7-9550-A35F950BC0A9}" type="parTrans" cxnId="{20DFF2C9-2D5D-4742-8619-C66FE70E51B1}">
      <dgm:prSet/>
      <dgm:spPr/>
      <dgm:t>
        <a:bodyPr/>
        <a:lstStyle/>
        <a:p>
          <a:endParaRPr lang="en-US"/>
        </a:p>
      </dgm:t>
    </dgm:pt>
    <dgm:pt modelId="{1D7A94BB-F02B-425E-938F-AA5CE13F5D2B}" type="sibTrans" cxnId="{20DFF2C9-2D5D-4742-8619-C66FE70E51B1}">
      <dgm:prSet/>
      <dgm:spPr/>
      <dgm:t>
        <a:bodyPr/>
        <a:lstStyle/>
        <a:p>
          <a:endParaRPr lang="en-US"/>
        </a:p>
      </dgm:t>
    </dgm:pt>
    <dgm:pt modelId="{C9401BF9-C22A-495D-B780-3B52F64C2344}" type="pres">
      <dgm:prSet presAssocID="{F02ADA41-8126-4CB7-8E56-53CB8D1F7747}" presName="vert0" presStyleCnt="0">
        <dgm:presLayoutVars>
          <dgm:dir/>
          <dgm:animOne val="branch"/>
          <dgm:animLvl val="lvl"/>
        </dgm:presLayoutVars>
      </dgm:prSet>
      <dgm:spPr/>
    </dgm:pt>
    <dgm:pt modelId="{84184EA4-8183-42F8-B34A-626EED8F6123}" type="pres">
      <dgm:prSet presAssocID="{18DC27B1-F7F2-4344-BA69-BF5EB8D6D08A}" presName="thickLine" presStyleLbl="alignNode1" presStyleIdx="0" presStyleCnt="6"/>
      <dgm:spPr/>
    </dgm:pt>
    <dgm:pt modelId="{A287D5BE-3BC0-422F-85FE-B3BEF2759A74}" type="pres">
      <dgm:prSet presAssocID="{18DC27B1-F7F2-4344-BA69-BF5EB8D6D08A}" presName="horz1" presStyleCnt="0"/>
      <dgm:spPr/>
    </dgm:pt>
    <dgm:pt modelId="{4917853A-426F-4409-807C-BB0B5BD4A467}" type="pres">
      <dgm:prSet presAssocID="{18DC27B1-F7F2-4344-BA69-BF5EB8D6D08A}" presName="tx1" presStyleLbl="revTx" presStyleIdx="0" presStyleCnt="6"/>
      <dgm:spPr/>
    </dgm:pt>
    <dgm:pt modelId="{7BF94182-ADF6-4A2B-8F3A-937DBCFA10ED}" type="pres">
      <dgm:prSet presAssocID="{18DC27B1-F7F2-4344-BA69-BF5EB8D6D08A}" presName="vert1" presStyleCnt="0"/>
      <dgm:spPr/>
    </dgm:pt>
    <dgm:pt modelId="{BFAA1ED8-4AED-4FD1-94E7-1168DA83786B}" type="pres">
      <dgm:prSet presAssocID="{2241CBE5-8049-49D9-997E-BD11268712C2}" presName="thickLine" presStyleLbl="alignNode1" presStyleIdx="1" presStyleCnt="6"/>
      <dgm:spPr/>
    </dgm:pt>
    <dgm:pt modelId="{FB9ACFAA-25ED-430D-84B6-F99BB9664283}" type="pres">
      <dgm:prSet presAssocID="{2241CBE5-8049-49D9-997E-BD11268712C2}" presName="horz1" presStyleCnt="0"/>
      <dgm:spPr/>
    </dgm:pt>
    <dgm:pt modelId="{DF6E7545-0929-41D5-9286-F4E05C86B021}" type="pres">
      <dgm:prSet presAssocID="{2241CBE5-8049-49D9-997E-BD11268712C2}" presName="tx1" presStyleLbl="revTx" presStyleIdx="1" presStyleCnt="6"/>
      <dgm:spPr/>
    </dgm:pt>
    <dgm:pt modelId="{A9E5C5ED-46D5-4834-B473-11387EBF0DBE}" type="pres">
      <dgm:prSet presAssocID="{2241CBE5-8049-49D9-997E-BD11268712C2}" presName="vert1" presStyleCnt="0"/>
      <dgm:spPr/>
    </dgm:pt>
    <dgm:pt modelId="{D58BEEC0-283E-4D9D-A561-6AEA4A5E10AD}" type="pres">
      <dgm:prSet presAssocID="{75925A69-A96B-49F9-9A2D-0B991CCCADD8}" presName="thickLine" presStyleLbl="alignNode1" presStyleIdx="2" presStyleCnt="6"/>
      <dgm:spPr/>
    </dgm:pt>
    <dgm:pt modelId="{907BD6CB-F7E5-4BA5-87CE-6802C7ACA0B8}" type="pres">
      <dgm:prSet presAssocID="{75925A69-A96B-49F9-9A2D-0B991CCCADD8}" presName="horz1" presStyleCnt="0"/>
      <dgm:spPr/>
    </dgm:pt>
    <dgm:pt modelId="{7A5BA1CF-7380-4140-89F7-1EC7BCFD8E67}" type="pres">
      <dgm:prSet presAssocID="{75925A69-A96B-49F9-9A2D-0B991CCCADD8}" presName="tx1" presStyleLbl="revTx" presStyleIdx="2" presStyleCnt="6"/>
      <dgm:spPr/>
    </dgm:pt>
    <dgm:pt modelId="{EDD6ED6F-5864-4E68-9BD3-F94D6DD981C4}" type="pres">
      <dgm:prSet presAssocID="{75925A69-A96B-49F9-9A2D-0B991CCCADD8}" presName="vert1" presStyleCnt="0"/>
      <dgm:spPr/>
    </dgm:pt>
    <dgm:pt modelId="{921AC681-94FD-4C58-84EA-6F7EF449F61B}" type="pres">
      <dgm:prSet presAssocID="{4A6F2770-BDF8-492A-AAAF-810F4E856445}" presName="thickLine" presStyleLbl="alignNode1" presStyleIdx="3" presStyleCnt="6"/>
      <dgm:spPr/>
    </dgm:pt>
    <dgm:pt modelId="{A80E00A2-BC5A-4EAD-A8A4-0BCC60CD1257}" type="pres">
      <dgm:prSet presAssocID="{4A6F2770-BDF8-492A-AAAF-810F4E856445}" presName="horz1" presStyleCnt="0"/>
      <dgm:spPr/>
    </dgm:pt>
    <dgm:pt modelId="{C32966EF-D3DF-4F92-9640-E13BB0C47E75}" type="pres">
      <dgm:prSet presAssocID="{4A6F2770-BDF8-492A-AAAF-810F4E856445}" presName="tx1" presStyleLbl="revTx" presStyleIdx="3" presStyleCnt="6"/>
      <dgm:spPr/>
    </dgm:pt>
    <dgm:pt modelId="{A26730B4-8995-4949-8EAB-A4DE1C1BD74D}" type="pres">
      <dgm:prSet presAssocID="{4A6F2770-BDF8-492A-AAAF-810F4E856445}" presName="vert1" presStyleCnt="0"/>
      <dgm:spPr/>
    </dgm:pt>
    <dgm:pt modelId="{60217963-EDDC-4AF8-8237-896C11807B48}" type="pres">
      <dgm:prSet presAssocID="{75B119C6-FD4B-4703-9996-E2CD82E88B34}" presName="thickLine" presStyleLbl="alignNode1" presStyleIdx="4" presStyleCnt="6"/>
      <dgm:spPr/>
    </dgm:pt>
    <dgm:pt modelId="{F56AF59D-6B5E-40C3-AEC4-DC22E23453D1}" type="pres">
      <dgm:prSet presAssocID="{75B119C6-FD4B-4703-9996-E2CD82E88B34}" presName="horz1" presStyleCnt="0"/>
      <dgm:spPr/>
    </dgm:pt>
    <dgm:pt modelId="{06D5342F-F7C9-4EEF-81F9-300A4FD32FE1}" type="pres">
      <dgm:prSet presAssocID="{75B119C6-FD4B-4703-9996-E2CD82E88B34}" presName="tx1" presStyleLbl="revTx" presStyleIdx="4" presStyleCnt="6"/>
      <dgm:spPr/>
    </dgm:pt>
    <dgm:pt modelId="{1A5780DA-ED85-426E-85D4-CD1897FD7A7F}" type="pres">
      <dgm:prSet presAssocID="{75B119C6-FD4B-4703-9996-E2CD82E88B34}" presName="vert1" presStyleCnt="0"/>
      <dgm:spPr/>
    </dgm:pt>
    <dgm:pt modelId="{0B4B8326-71E1-43F1-BBF9-322C21FA7E5C}" type="pres">
      <dgm:prSet presAssocID="{1FDEE70A-87D4-450F-A5E6-7038AC7D8E02}" presName="thickLine" presStyleLbl="alignNode1" presStyleIdx="5" presStyleCnt="6"/>
      <dgm:spPr/>
    </dgm:pt>
    <dgm:pt modelId="{B696EA55-6745-44E4-BF1D-A8648F8B5E90}" type="pres">
      <dgm:prSet presAssocID="{1FDEE70A-87D4-450F-A5E6-7038AC7D8E02}" presName="horz1" presStyleCnt="0"/>
      <dgm:spPr/>
    </dgm:pt>
    <dgm:pt modelId="{C95F4C1E-D9A4-40C8-8582-780EF234ABF6}" type="pres">
      <dgm:prSet presAssocID="{1FDEE70A-87D4-450F-A5E6-7038AC7D8E02}" presName="tx1" presStyleLbl="revTx" presStyleIdx="5" presStyleCnt="6"/>
      <dgm:spPr/>
    </dgm:pt>
    <dgm:pt modelId="{C5B9A7D5-DC57-45A3-9EB8-001CB22E92DC}" type="pres">
      <dgm:prSet presAssocID="{1FDEE70A-87D4-450F-A5E6-7038AC7D8E02}" presName="vert1" presStyleCnt="0"/>
      <dgm:spPr/>
    </dgm:pt>
  </dgm:ptLst>
  <dgm:cxnLst>
    <dgm:cxn modelId="{2980D90B-A872-4D78-B658-4899CF50AFF5}" srcId="{F02ADA41-8126-4CB7-8E56-53CB8D1F7747}" destId="{75B119C6-FD4B-4703-9996-E2CD82E88B34}" srcOrd="4" destOrd="0" parTransId="{4D855710-B69F-4DCB-A897-BE3103BC834C}" sibTransId="{B10E2C8B-E217-4AB8-8765-DE990ADECAAF}"/>
    <dgm:cxn modelId="{B4F5E113-F474-4796-8B87-E7C4BB79FF45}" type="presOf" srcId="{2241CBE5-8049-49D9-997E-BD11268712C2}" destId="{DF6E7545-0929-41D5-9286-F4E05C86B021}" srcOrd="0" destOrd="0" presId="urn:microsoft.com/office/officeart/2008/layout/LinedList"/>
    <dgm:cxn modelId="{5637D469-67F7-4028-A355-09ECF3DDC13B}" type="presOf" srcId="{1FDEE70A-87D4-450F-A5E6-7038AC7D8E02}" destId="{C95F4C1E-D9A4-40C8-8582-780EF234ABF6}" srcOrd="0" destOrd="0" presId="urn:microsoft.com/office/officeart/2008/layout/LinedList"/>
    <dgm:cxn modelId="{EA4DC14C-0B60-42D3-8819-C39E9EF2D8F0}" srcId="{F02ADA41-8126-4CB7-8E56-53CB8D1F7747}" destId="{18DC27B1-F7F2-4344-BA69-BF5EB8D6D08A}" srcOrd="0" destOrd="0" parTransId="{F8C406BB-C773-4D02-BBD5-A86EE8B64647}" sibTransId="{1FBC01F7-6457-4D80-BE04-810072893406}"/>
    <dgm:cxn modelId="{B6DF1872-01DB-4A49-80CA-6AF98FC23137}" type="presOf" srcId="{75B119C6-FD4B-4703-9996-E2CD82E88B34}" destId="{06D5342F-F7C9-4EEF-81F9-300A4FD32FE1}" srcOrd="0" destOrd="0" presId="urn:microsoft.com/office/officeart/2008/layout/LinedList"/>
    <dgm:cxn modelId="{CF9D3657-5A82-4F21-AE70-55B2B4767141}" type="presOf" srcId="{4A6F2770-BDF8-492A-AAAF-810F4E856445}" destId="{C32966EF-D3DF-4F92-9640-E13BB0C47E75}" srcOrd="0" destOrd="0" presId="urn:microsoft.com/office/officeart/2008/layout/LinedList"/>
    <dgm:cxn modelId="{F1792C78-E1F3-417C-A032-B5F4D20D56E8}" type="presOf" srcId="{18DC27B1-F7F2-4344-BA69-BF5EB8D6D08A}" destId="{4917853A-426F-4409-807C-BB0B5BD4A467}" srcOrd="0" destOrd="0" presId="urn:microsoft.com/office/officeart/2008/layout/LinedList"/>
    <dgm:cxn modelId="{6C68EF8C-0B46-4788-8B03-1AF4264B437A}" type="presOf" srcId="{F02ADA41-8126-4CB7-8E56-53CB8D1F7747}" destId="{C9401BF9-C22A-495D-B780-3B52F64C2344}" srcOrd="0" destOrd="0" presId="urn:microsoft.com/office/officeart/2008/layout/LinedList"/>
    <dgm:cxn modelId="{B4632E9B-DC21-45EE-952A-C625EC4E7153}" srcId="{F02ADA41-8126-4CB7-8E56-53CB8D1F7747}" destId="{2241CBE5-8049-49D9-997E-BD11268712C2}" srcOrd="1" destOrd="0" parTransId="{869AA750-A0D6-4470-B9F7-A950E2089D58}" sibTransId="{A8500282-5C2B-49AE-BC58-2D5C500905AF}"/>
    <dgm:cxn modelId="{3C37E1A6-111D-43C4-A180-1920F9784978}" srcId="{F02ADA41-8126-4CB7-8E56-53CB8D1F7747}" destId="{75925A69-A96B-49F9-9A2D-0B991CCCADD8}" srcOrd="2" destOrd="0" parTransId="{5003BD5F-45E9-4E7B-A739-C1969F7B2272}" sibTransId="{5A5C55E4-2331-4FB0-A3BF-87DB57C5BACD}"/>
    <dgm:cxn modelId="{89721CB6-46C5-48B6-8BEA-C7CF567F5ACF}" srcId="{F02ADA41-8126-4CB7-8E56-53CB8D1F7747}" destId="{4A6F2770-BDF8-492A-AAAF-810F4E856445}" srcOrd="3" destOrd="0" parTransId="{97FD2058-524D-4C81-8E77-43BA32AC0E39}" sibTransId="{BA42E50C-41F6-4766-BA87-6041BB3E529C}"/>
    <dgm:cxn modelId="{F9A802BD-3ED9-441F-B2C6-0D89DE4C15DB}" type="presOf" srcId="{75925A69-A96B-49F9-9A2D-0B991CCCADD8}" destId="{7A5BA1CF-7380-4140-89F7-1EC7BCFD8E67}" srcOrd="0" destOrd="0" presId="urn:microsoft.com/office/officeart/2008/layout/LinedList"/>
    <dgm:cxn modelId="{20DFF2C9-2D5D-4742-8619-C66FE70E51B1}" srcId="{F02ADA41-8126-4CB7-8E56-53CB8D1F7747}" destId="{1FDEE70A-87D4-450F-A5E6-7038AC7D8E02}" srcOrd="5" destOrd="0" parTransId="{DCA35E69-85F5-46D7-9550-A35F950BC0A9}" sibTransId="{1D7A94BB-F02B-425E-938F-AA5CE13F5D2B}"/>
    <dgm:cxn modelId="{3D709781-14EF-4458-93C0-F557EA5B3981}" type="presParOf" srcId="{C9401BF9-C22A-495D-B780-3B52F64C2344}" destId="{84184EA4-8183-42F8-B34A-626EED8F6123}" srcOrd="0" destOrd="0" presId="urn:microsoft.com/office/officeart/2008/layout/LinedList"/>
    <dgm:cxn modelId="{4A4577BC-C6B2-4AF4-A714-1716479BACF0}" type="presParOf" srcId="{C9401BF9-C22A-495D-B780-3B52F64C2344}" destId="{A287D5BE-3BC0-422F-85FE-B3BEF2759A74}" srcOrd="1" destOrd="0" presId="urn:microsoft.com/office/officeart/2008/layout/LinedList"/>
    <dgm:cxn modelId="{EB425CAD-07CA-4DF7-9F7D-9F239A1B87D6}" type="presParOf" srcId="{A287D5BE-3BC0-422F-85FE-B3BEF2759A74}" destId="{4917853A-426F-4409-807C-BB0B5BD4A467}" srcOrd="0" destOrd="0" presId="urn:microsoft.com/office/officeart/2008/layout/LinedList"/>
    <dgm:cxn modelId="{B368A6CD-CBA7-4B3A-9D37-6573E9787208}" type="presParOf" srcId="{A287D5BE-3BC0-422F-85FE-B3BEF2759A74}" destId="{7BF94182-ADF6-4A2B-8F3A-937DBCFA10ED}" srcOrd="1" destOrd="0" presId="urn:microsoft.com/office/officeart/2008/layout/LinedList"/>
    <dgm:cxn modelId="{A1E60583-577E-4B7D-9E91-90C92228C5D0}" type="presParOf" srcId="{C9401BF9-C22A-495D-B780-3B52F64C2344}" destId="{BFAA1ED8-4AED-4FD1-94E7-1168DA83786B}" srcOrd="2" destOrd="0" presId="urn:microsoft.com/office/officeart/2008/layout/LinedList"/>
    <dgm:cxn modelId="{7C0E8B8F-A791-4D5A-871A-7469A5D8AF24}" type="presParOf" srcId="{C9401BF9-C22A-495D-B780-3B52F64C2344}" destId="{FB9ACFAA-25ED-430D-84B6-F99BB9664283}" srcOrd="3" destOrd="0" presId="urn:microsoft.com/office/officeart/2008/layout/LinedList"/>
    <dgm:cxn modelId="{62FA3CA4-4AB4-4B5B-8859-39449E3ED240}" type="presParOf" srcId="{FB9ACFAA-25ED-430D-84B6-F99BB9664283}" destId="{DF6E7545-0929-41D5-9286-F4E05C86B021}" srcOrd="0" destOrd="0" presId="urn:microsoft.com/office/officeart/2008/layout/LinedList"/>
    <dgm:cxn modelId="{7A069C54-2CF2-438C-B79E-39A37C09855D}" type="presParOf" srcId="{FB9ACFAA-25ED-430D-84B6-F99BB9664283}" destId="{A9E5C5ED-46D5-4834-B473-11387EBF0DBE}" srcOrd="1" destOrd="0" presId="urn:microsoft.com/office/officeart/2008/layout/LinedList"/>
    <dgm:cxn modelId="{440F5DEB-E1AB-4EE8-AF38-E3AC30628693}" type="presParOf" srcId="{C9401BF9-C22A-495D-B780-3B52F64C2344}" destId="{D58BEEC0-283E-4D9D-A561-6AEA4A5E10AD}" srcOrd="4" destOrd="0" presId="urn:microsoft.com/office/officeart/2008/layout/LinedList"/>
    <dgm:cxn modelId="{F390F732-9665-4BB5-9E92-1A926472C520}" type="presParOf" srcId="{C9401BF9-C22A-495D-B780-3B52F64C2344}" destId="{907BD6CB-F7E5-4BA5-87CE-6802C7ACA0B8}" srcOrd="5" destOrd="0" presId="urn:microsoft.com/office/officeart/2008/layout/LinedList"/>
    <dgm:cxn modelId="{D445D55E-4327-4164-BE6D-0844C69F25C7}" type="presParOf" srcId="{907BD6CB-F7E5-4BA5-87CE-6802C7ACA0B8}" destId="{7A5BA1CF-7380-4140-89F7-1EC7BCFD8E67}" srcOrd="0" destOrd="0" presId="urn:microsoft.com/office/officeart/2008/layout/LinedList"/>
    <dgm:cxn modelId="{144457F8-6322-4635-BFD4-21F9F3A81C62}" type="presParOf" srcId="{907BD6CB-F7E5-4BA5-87CE-6802C7ACA0B8}" destId="{EDD6ED6F-5864-4E68-9BD3-F94D6DD981C4}" srcOrd="1" destOrd="0" presId="urn:microsoft.com/office/officeart/2008/layout/LinedList"/>
    <dgm:cxn modelId="{814F171A-D4F8-4ACE-A8F8-F11B82BB70C6}" type="presParOf" srcId="{C9401BF9-C22A-495D-B780-3B52F64C2344}" destId="{921AC681-94FD-4C58-84EA-6F7EF449F61B}" srcOrd="6" destOrd="0" presId="urn:microsoft.com/office/officeart/2008/layout/LinedList"/>
    <dgm:cxn modelId="{6CAD76F4-40AB-46E7-A33C-4311471A3C28}" type="presParOf" srcId="{C9401BF9-C22A-495D-B780-3B52F64C2344}" destId="{A80E00A2-BC5A-4EAD-A8A4-0BCC60CD1257}" srcOrd="7" destOrd="0" presId="urn:microsoft.com/office/officeart/2008/layout/LinedList"/>
    <dgm:cxn modelId="{007A1FD9-3A24-4846-8217-E2368DDC5019}" type="presParOf" srcId="{A80E00A2-BC5A-4EAD-A8A4-0BCC60CD1257}" destId="{C32966EF-D3DF-4F92-9640-E13BB0C47E75}" srcOrd="0" destOrd="0" presId="urn:microsoft.com/office/officeart/2008/layout/LinedList"/>
    <dgm:cxn modelId="{BB54ED2A-473A-4E50-AD4E-E80EFF9FA209}" type="presParOf" srcId="{A80E00A2-BC5A-4EAD-A8A4-0BCC60CD1257}" destId="{A26730B4-8995-4949-8EAB-A4DE1C1BD74D}" srcOrd="1" destOrd="0" presId="urn:microsoft.com/office/officeart/2008/layout/LinedList"/>
    <dgm:cxn modelId="{31C1F0A9-6EBB-45FB-A62D-D7B5D8E735B6}" type="presParOf" srcId="{C9401BF9-C22A-495D-B780-3B52F64C2344}" destId="{60217963-EDDC-4AF8-8237-896C11807B48}" srcOrd="8" destOrd="0" presId="urn:microsoft.com/office/officeart/2008/layout/LinedList"/>
    <dgm:cxn modelId="{D600680F-BADF-4746-BCAB-7E26D9557132}" type="presParOf" srcId="{C9401BF9-C22A-495D-B780-3B52F64C2344}" destId="{F56AF59D-6B5E-40C3-AEC4-DC22E23453D1}" srcOrd="9" destOrd="0" presId="urn:microsoft.com/office/officeart/2008/layout/LinedList"/>
    <dgm:cxn modelId="{19E70E0C-491E-4542-B08F-24C35BFEE02E}" type="presParOf" srcId="{F56AF59D-6B5E-40C3-AEC4-DC22E23453D1}" destId="{06D5342F-F7C9-4EEF-81F9-300A4FD32FE1}" srcOrd="0" destOrd="0" presId="urn:microsoft.com/office/officeart/2008/layout/LinedList"/>
    <dgm:cxn modelId="{EB4DABD0-E5DC-44A8-98B3-186BCA905313}" type="presParOf" srcId="{F56AF59D-6B5E-40C3-AEC4-DC22E23453D1}" destId="{1A5780DA-ED85-426E-85D4-CD1897FD7A7F}" srcOrd="1" destOrd="0" presId="urn:microsoft.com/office/officeart/2008/layout/LinedList"/>
    <dgm:cxn modelId="{86BD81B4-F34A-4B4A-9F17-6F84DC77438E}" type="presParOf" srcId="{C9401BF9-C22A-495D-B780-3B52F64C2344}" destId="{0B4B8326-71E1-43F1-BBF9-322C21FA7E5C}" srcOrd="10" destOrd="0" presId="urn:microsoft.com/office/officeart/2008/layout/LinedList"/>
    <dgm:cxn modelId="{5F5AEFE4-281F-4EA3-98BD-C4E7B3337E3A}" type="presParOf" srcId="{C9401BF9-C22A-495D-B780-3B52F64C2344}" destId="{B696EA55-6745-44E4-BF1D-A8648F8B5E90}" srcOrd="11" destOrd="0" presId="urn:microsoft.com/office/officeart/2008/layout/LinedList"/>
    <dgm:cxn modelId="{B442F82D-38FC-46C8-9248-D0F9497191A4}" type="presParOf" srcId="{B696EA55-6745-44E4-BF1D-A8648F8B5E90}" destId="{C95F4C1E-D9A4-40C8-8582-780EF234ABF6}" srcOrd="0" destOrd="0" presId="urn:microsoft.com/office/officeart/2008/layout/LinedList"/>
    <dgm:cxn modelId="{552A31EB-278F-4970-B6BD-181D639DC76E}" type="presParOf" srcId="{B696EA55-6745-44E4-BF1D-A8648F8B5E90}" destId="{C5B9A7D5-DC57-45A3-9EB8-001CB22E92D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184EA4-8183-42F8-B34A-626EED8F6123}">
      <dsp:nvSpPr>
        <dsp:cNvPr id="0" name=""/>
        <dsp:cNvSpPr/>
      </dsp:nvSpPr>
      <dsp:spPr>
        <a:xfrm>
          <a:off x="0" y="1550"/>
          <a:ext cx="8025640" cy="0"/>
        </a:xfrm>
        <a:prstGeom prst="lin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17853A-426F-4409-807C-BB0B5BD4A467}">
      <dsp:nvSpPr>
        <dsp:cNvPr id="0" name=""/>
        <dsp:cNvSpPr/>
      </dsp:nvSpPr>
      <dsp:spPr>
        <a:xfrm>
          <a:off x="0" y="1550"/>
          <a:ext cx="8025640" cy="528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Support vector machine (96.67%)</a:t>
          </a:r>
        </a:p>
      </dsp:txBody>
      <dsp:txXfrm>
        <a:off x="0" y="1550"/>
        <a:ext cx="8025640" cy="528746"/>
      </dsp:txXfrm>
    </dsp:sp>
    <dsp:sp modelId="{BFAA1ED8-4AED-4FD1-94E7-1168DA83786B}">
      <dsp:nvSpPr>
        <dsp:cNvPr id="0" name=""/>
        <dsp:cNvSpPr/>
      </dsp:nvSpPr>
      <dsp:spPr>
        <a:xfrm>
          <a:off x="0" y="530297"/>
          <a:ext cx="8025640" cy="0"/>
        </a:xfrm>
        <a:prstGeom prst="lin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6E7545-0929-41D5-9286-F4E05C86B021}">
      <dsp:nvSpPr>
        <dsp:cNvPr id="0" name=""/>
        <dsp:cNvSpPr/>
      </dsp:nvSpPr>
      <dsp:spPr>
        <a:xfrm>
          <a:off x="0" y="530297"/>
          <a:ext cx="8025640" cy="528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Naive Bayes (98.60%)</a:t>
          </a:r>
        </a:p>
      </dsp:txBody>
      <dsp:txXfrm>
        <a:off x="0" y="530297"/>
        <a:ext cx="8025640" cy="528746"/>
      </dsp:txXfrm>
    </dsp:sp>
    <dsp:sp modelId="{D58BEEC0-283E-4D9D-A561-6AEA4A5E10AD}">
      <dsp:nvSpPr>
        <dsp:cNvPr id="0" name=""/>
        <dsp:cNvSpPr/>
      </dsp:nvSpPr>
      <dsp:spPr>
        <a:xfrm>
          <a:off x="0" y="1059043"/>
          <a:ext cx="8025640" cy="0"/>
        </a:xfrm>
        <a:prstGeom prst="lin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5BA1CF-7380-4140-89F7-1EC7BCFD8E67}">
      <dsp:nvSpPr>
        <dsp:cNvPr id="0" name=""/>
        <dsp:cNvSpPr/>
      </dsp:nvSpPr>
      <dsp:spPr>
        <a:xfrm>
          <a:off x="0" y="1059043"/>
          <a:ext cx="8025640" cy="528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Decision tree (82.6%)</a:t>
          </a:r>
        </a:p>
      </dsp:txBody>
      <dsp:txXfrm>
        <a:off x="0" y="1059043"/>
        <a:ext cx="8025640" cy="528746"/>
      </dsp:txXfrm>
    </dsp:sp>
    <dsp:sp modelId="{921AC681-94FD-4C58-84EA-6F7EF449F61B}">
      <dsp:nvSpPr>
        <dsp:cNvPr id="0" name=""/>
        <dsp:cNvSpPr/>
      </dsp:nvSpPr>
      <dsp:spPr>
        <a:xfrm>
          <a:off x="0" y="1587790"/>
          <a:ext cx="8025640" cy="0"/>
        </a:xfrm>
        <a:prstGeom prst="lin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2966EF-D3DF-4F92-9640-E13BB0C47E75}">
      <dsp:nvSpPr>
        <dsp:cNvPr id="0" name=""/>
        <dsp:cNvSpPr/>
      </dsp:nvSpPr>
      <dsp:spPr>
        <a:xfrm>
          <a:off x="0" y="1587790"/>
          <a:ext cx="8025640" cy="528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Random Forest (87.64%)</a:t>
          </a:r>
        </a:p>
      </dsp:txBody>
      <dsp:txXfrm>
        <a:off x="0" y="1587790"/>
        <a:ext cx="8025640" cy="528746"/>
      </dsp:txXfrm>
    </dsp:sp>
    <dsp:sp modelId="{60217963-EDDC-4AF8-8237-896C11807B48}">
      <dsp:nvSpPr>
        <dsp:cNvPr id="0" name=""/>
        <dsp:cNvSpPr/>
      </dsp:nvSpPr>
      <dsp:spPr>
        <a:xfrm>
          <a:off x="0" y="2116536"/>
          <a:ext cx="8025640" cy="0"/>
        </a:xfrm>
        <a:prstGeom prst="lin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D5342F-F7C9-4EEF-81F9-300A4FD32FE1}">
      <dsp:nvSpPr>
        <dsp:cNvPr id="0" name=""/>
        <dsp:cNvSpPr/>
      </dsp:nvSpPr>
      <dsp:spPr>
        <a:xfrm>
          <a:off x="0" y="2116536"/>
          <a:ext cx="8025640" cy="528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XGBoost (91.8%)</a:t>
          </a:r>
        </a:p>
      </dsp:txBody>
      <dsp:txXfrm>
        <a:off x="0" y="2116536"/>
        <a:ext cx="8025640" cy="528746"/>
      </dsp:txXfrm>
    </dsp:sp>
    <dsp:sp modelId="{0B4B8326-71E1-43F1-BBF9-322C21FA7E5C}">
      <dsp:nvSpPr>
        <dsp:cNvPr id="0" name=""/>
        <dsp:cNvSpPr/>
      </dsp:nvSpPr>
      <dsp:spPr>
        <a:xfrm>
          <a:off x="0" y="2645282"/>
          <a:ext cx="8025640" cy="0"/>
        </a:xfrm>
        <a:prstGeom prst="lin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5F4C1E-D9A4-40C8-8582-780EF234ABF6}">
      <dsp:nvSpPr>
        <dsp:cNvPr id="0" name=""/>
        <dsp:cNvSpPr/>
      </dsp:nvSpPr>
      <dsp:spPr>
        <a:xfrm>
          <a:off x="0" y="2645282"/>
          <a:ext cx="8025640" cy="528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Deep neural network (95,4%)</a:t>
          </a:r>
        </a:p>
      </dsp:txBody>
      <dsp:txXfrm>
        <a:off x="0" y="2645282"/>
        <a:ext cx="8025640" cy="52874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7" name="Google Shape;47;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uk-UA" sz="1200" dirty="0">
                <a:solidFill>
                  <a:schemeClr val="dk1"/>
                </a:solidFill>
                <a:latin typeface="Calibri"/>
                <a:ea typeface="Calibri"/>
                <a:cs typeface="Calibri"/>
                <a:sym typeface="Calibri"/>
              </a:rPr>
              <a:t>Шановні члени комісії, хочу представити вам кваліфікаційну роботу магістра на тему </a:t>
            </a:r>
            <a:r>
              <a:rPr lang="uk-UA" sz="1200" b="0" i="1" u="none" strike="noStrike" cap="none" dirty="0">
                <a:solidFill>
                  <a:schemeClr val="lt1"/>
                </a:solidFill>
                <a:latin typeface="Corbel"/>
                <a:ea typeface="Corbel"/>
                <a:cs typeface="Corbel"/>
                <a:sym typeface="Corbel"/>
              </a:rPr>
              <a:t>Прогнозування серцево-судинних </a:t>
            </a:r>
            <a:r>
              <a:rPr lang="uk-UA" sz="1200" b="0" i="1" u="none" strike="noStrike" cap="none" dirty="0" err="1">
                <a:solidFill>
                  <a:schemeClr val="lt1"/>
                </a:solidFill>
                <a:latin typeface="Corbel"/>
                <a:ea typeface="Corbel"/>
                <a:cs typeface="Corbel"/>
                <a:sym typeface="Corbel"/>
              </a:rPr>
              <a:t>хвороб</a:t>
            </a:r>
            <a:r>
              <a:rPr lang="uk-UA" sz="1200" b="0" i="1" u="none" strike="noStrike" cap="none" dirty="0">
                <a:solidFill>
                  <a:schemeClr val="lt1"/>
                </a:solidFill>
                <a:latin typeface="Corbel"/>
                <a:ea typeface="Corbel"/>
                <a:cs typeface="Corbel"/>
                <a:sym typeface="Corbel"/>
              </a:rPr>
              <a:t> методами машинного навчання</a:t>
            </a:r>
          </a:p>
          <a:p>
            <a:pPr marL="0" lvl="0" indent="0" algn="l" rtl="0">
              <a:lnSpc>
                <a:spcPct val="115000"/>
              </a:lnSpc>
              <a:spcBef>
                <a:spcPts val="0"/>
              </a:spcBef>
              <a:spcAft>
                <a:spcPts val="0"/>
              </a:spcAft>
              <a:buClr>
                <a:schemeClr val="dk1"/>
              </a:buClr>
              <a:buSzPts val="1100"/>
              <a:buFont typeface="Arial"/>
              <a:buNone/>
            </a:pPr>
            <a:r>
              <a:rPr lang="uk-UA" sz="1200" dirty="0">
                <a:solidFill>
                  <a:schemeClr val="dk1"/>
                </a:solidFill>
                <a:latin typeface="Calibri"/>
                <a:ea typeface="Calibri"/>
                <a:cs typeface="Calibri"/>
                <a:sym typeface="Calibri"/>
              </a:rPr>
              <a:t>Науковий Керівник </a:t>
            </a:r>
            <a:r>
              <a:rPr lang="uk-UA" sz="1200" dirty="0" err="1">
                <a:solidFill>
                  <a:schemeClr val="dk1"/>
                </a:solidFill>
                <a:latin typeface="Calibri"/>
                <a:ea typeface="Calibri"/>
                <a:cs typeface="Calibri"/>
                <a:sym typeface="Calibri"/>
              </a:rPr>
              <a:t>Хлевна</a:t>
            </a:r>
            <a:r>
              <a:rPr lang="uk-UA" sz="1200" dirty="0">
                <a:solidFill>
                  <a:schemeClr val="dk1"/>
                </a:solidFill>
                <a:latin typeface="Calibri"/>
                <a:ea typeface="Calibri"/>
                <a:cs typeface="Calibri"/>
                <a:sym typeface="Calibri"/>
              </a:rPr>
              <a:t> Юлія Леонідівна</a:t>
            </a:r>
            <a:br>
              <a:rPr lang="uk-UA" sz="1200" dirty="0">
                <a:solidFill>
                  <a:schemeClr val="dk1"/>
                </a:solidFill>
                <a:latin typeface="Calibri"/>
                <a:ea typeface="Calibri"/>
                <a:cs typeface="Calibri"/>
                <a:sym typeface="Calibri"/>
              </a:rPr>
            </a:br>
            <a:endParaRPr dirty="0"/>
          </a:p>
        </p:txBody>
      </p:sp>
      <p:sp>
        <p:nvSpPr>
          <p:cNvPr id="48" name="Google Shape;48;p1:notes"/>
          <p:cNvSpPr txBox="1"/>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4a71f1073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180340" algn="just" rtl="0">
              <a:lnSpc>
                <a:spcPct val="100000"/>
              </a:lnSpc>
              <a:spcBef>
                <a:spcPts val="0"/>
              </a:spcBef>
              <a:spcAft>
                <a:spcPts val="0"/>
              </a:spcAft>
              <a:buClr>
                <a:schemeClr val="dk1"/>
              </a:buClr>
              <a:buSzPts val="1100"/>
              <a:buFont typeface="Arial"/>
              <a:buNone/>
            </a:pPr>
            <a:r>
              <a:rPr lang="uk-UA" sz="1500" dirty="0">
                <a:solidFill>
                  <a:schemeClr val="dk1"/>
                </a:solidFill>
                <a:latin typeface="Times New Roman"/>
                <a:ea typeface="Times New Roman"/>
                <a:cs typeface="Times New Roman"/>
                <a:sym typeface="Times New Roman"/>
              </a:rPr>
              <a:t>Для цього дослідження ми використовували мову програмування </a:t>
            </a:r>
            <a:r>
              <a:rPr lang="en-US" sz="1500" dirty="0">
                <a:solidFill>
                  <a:schemeClr val="dk1"/>
                </a:solidFill>
                <a:latin typeface="Times New Roman"/>
                <a:ea typeface="Times New Roman"/>
                <a:cs typeface="Times New Roman"/>
                <a:sym typeface="Times New Roman"/>
              </a:rPr>
              <a:t>Python </a:t>
            </a:r>
            <a:r>
              <a:rPr lang="uk-UA" sz="1500" dirty="0">
                <a:solidFill>
                  <a:schemeClr val="dk1"/>
                </a:solidFill>
                <a:latin typeface="Times New Roman"/>
                <a:ea typeface="Times New Roman"/>
                <a:cs typeface="Times New Roman"/>
                <a:sym typeface="Times New Roman"/>
              </a:rPr>
              <a:t>та її екосистему. Зараз </a:t>
            </a:r>
            <a:r>
              <a:rPr lang="en-US" sz="1500" dirty="0">
                <a:solidFill>
                  <a:schemeClr val="dk1"/>
                </a:solidFill>
                <a:latin typeface="Times New Roman"/>
                <a:ea typeface="Times New Roman"/>
                <a:cs typeface="Times New Roman"/>
                <a:sym typeface="Times New Roman"/>
              </a:rPr>
              <a:t>Python </a:t>
            </a:r>
            <a:r>
              <a:rPr lang="uk-UA" sz="1500" dirty="0">
                <a:solidFill>
                  <a:schemeClr val="dk1"/>
                </a:solidFill>
                <a:latin typeface="Times New Roman"/>
                <a:ea typeface="Times New Roman"/>
                <a:cs typeface="Times New Roman"/>
                <a:sym typeface="Times New Roman"/>
              </a:rPr>
              <a:t>є найпопулярнішою мовою програмування для аналізу даних і машинного навчання, і пропонує багато бібліотек і рішень для вирішення таких проблем</a:t>
            </a:r>
            <a:endParaRPr lang="de-DE" sz="1500" dirty="0">
              <a:solidFill>
                <a:schemeClr val="dk1"/>
              </a:solidFill>
              <a:latin typeface="Times New Roman"/>
              <a:ea typeface="Times New Roman"/>
              <a:cs typeface="Times New Roman"/>
              <a:sym typeface="Times New Roman"/>
            </a:endParaRPr>
          </a:p>
          <a:p>
            <a:pPr marL="0" lvl="0" indent="180340" algn="just" rtl="0">
              <a:lnSpc>
                <a:spcPct val="100000"/>
              </a:lnSpc>
              <a:spcBef>
                <a:spcPts val="0"/>
              </a:spcBef>
              <a:spcAft>
                <a:spcPts val="0"/>
              </a:spcAft>
              <a:buClr>
                <a:schemeClr val="dk1"/>
              </a:buClr>
              <a:buSzPts val="1100"/>
              <a:buFont typeface="Arial"/>
              <a:buNone/>
            </a:pPr>
            <a:endParaRPr lang="en-US" sz="1500" dirty="0">
              <a:solidFill>
                <a:schemeClr val="dk1"/>
              </a:solidFill>
              <a:latin typeface="Times New Roman"/>
              <a:ea typeface="Times New Roman"/>
              <a:cs typeface="Times New Roman"/>
              <a:sym typeface="Times New Roman"/>
            </a:endParaRPr>
          </a:p>
          <a:p>
            <a:pPr marL="0" lvl="0" indent="180340" algn="just" rtl="0">
              <a:lnSpc>
                <a:spcPct val="100000"/>
              </a:lnSpc>
              <a:spcBef>
                <a:spcPts val="0"/>
              </a:spcBef>
              <a:spcAft>
                <a:spcPts val="0"/>
              </a:spcAft>
              <a:buClr>
                <a:schemeClr val="dk1"/>
              </a:buClr>
              <a:buSzPts val="1100"/>
              <a:buFont typeface="Arial"/>
              <a:buNone/>
            </a:pPr>
            <a:r>
              <a:rPr lang="en-US" sz="1500" dirty="0">
                <a:solidFill>
                  <a:schemeClr val="dk1"/>
                </a:solidFill>
                <a:latin typeface="Times New Roman"/>
                <a:ea typeface="Times New Roman"/>
                <a:cs typeface="Times New Roman"/>
                <a:sym typeface="Times New Roman"/>
              </a:rPr>
              <a:t>Pandas </a:t>
            </a:r>
            <a:r>
              <a:rPr lang="ru-UA" sz="1500" dirty="0">
                <a:solidFill>
                  <a:schemeClr val="dk1"/>
                </a:solidFill>
                <a:latin typeface="Times New Roman"/>
                <a:ea typeface="Times New Roman"/>
                <a:cs typeface="Times New Roman"/>
                <a:sym typeface="Times New Roman"/>
              </a:rPr>
              <a:t>для </a:t>
            </a:r>
            <a:r>
              <a:rPr lang="ru-UA" sz="1500" dirty="0" err="1">
                <a:solidFill>
                  <a:schemeClr val="dk1"/>
                </a:solidFill>
                <a:latin typeface="Times New Roman"/>
                <a:ea typeface="Times New Roman"/>
                <a:cs typeface="Times New Roman"/>
                <a:sym typeface="Times New Roman"/>
              </a:rPr>
              <a:t>роботи</a:t>
            </a:r>
            <a:r>
              <a:rPr lang="ru-UA" sz="1500" dirty="0">
                <a:solidFill>
                  <a:schemeClr val="dk1"/>
                </a:solidFill>
                <a:latin typeface="Times New Roman"/>
                <a:ea typeface="Times New Roman"/>
                <a:cs typeface="Times New Roman"/>
                <a:sym typeface="Times New Roman"/>
              </a:rPr>
              <a:t> з </a:t>
            </a:r>
            <a:r>
              <a:rPr lang="ru-UA" sz="1500" dirty="0" err="1">
                <a:solidFill>
                  <a:schemeClr val="dk1"/>
                </a:solidFill>
                <a:latin typeface="Times New Roman"/>
                <a:ea typeface="Times New Roman"/>
                <a:cs typeface="Times New Roman"/>
                <a:sym typeface="Times New Roman"/>
              </a:rPr>
              <a:t>датасетом</a:t>
            </a:r>
            <a:r>
              <a:rPr lang="ru-UA" sz="1500" dirty="0">
                <a:solidFill>
                  <a:schemeClr val="dk1"/>
                </a:solidFill>
                <a:latin typeface="Times New Roman"/>
                <a:ea typeface="Times New Roman"/>
                <a:cs typeface="Times New Roman"/>
                <a:sym typeface="Times New Roman"/>
              </a:rPr>
              <a:t>, </a:t>
            </a:r>
            <a:r>
              <a:rPr lang="en-US" sz="1500" dirty="0" err="1">
                <a:solidFill>
                  <a:schemeClr val="dk1"/>
                </a:solidFill>
                <a:latin typeface="Times New Roman"/>
                <a:ea typeface="Times New Roman"/>
                <a:cs typeface="Times New Roman"/>
                <a:sym typeface="Times New Roman"/>
              </a:rPr>
              <a:t>numpy</a:t>
            </a:r>
            <a:r>
              <a:rPr lang="en-US" sz="1500" dirty="0">
                <a:solidFill>
                  <a:schemeClr val="dk1"/>
                </a:solidFill>
                <a:latin typeface="Times New Roman"/>
                <a:ea typeface="Times New Roman"/>
                <a:cs typeface="Times New Roman"/>
                <a:sym typeface="Times New Roman"/>
              </a:rPr>
              <a:t> </a:t>
            </a:r>
            <a:r>
              <a:rPr lang="ru-UA" sz="1500" dirty="0">
                <a:solidFill>
                  <a:schemeClr val="dk1"/>
                </a:solidFill>
                <a:latin typeface="Times New Roman"/>
                <a:ea typeface="Times New Roman"/>
                <a:cs typeface="Times New Roman"/>
                <a:sym typeface="Times New Roman"/>
              </a:rPr>
              <a:t>для </a:t>
            </a:r>
            <a:r>
              <a:rPr lang="ru-UA" sz="1500" dirty="0" err="1">
                <a:solidFill>
                  <a:schemeClr val="dk1"/>
                </a:solidFill>
                <a:latin typeface="Times New Roman"/>
                <a:ea typeface="Times New Roman"/>
                <a:cs typeface="Times New Roman"/>
                <a:sym typeface="Times New Roman"/>
              </a:rPr>
              <a:t>роботи</a:t>
            </a:r>
            <a:r>
              <a:rPr lang="ru-UA" sz="1500" dirty="0">
                <a:solidFill>
                  <a:schemeClr val="dk1"/>
                </a:solidFill>
                <a:latin typeface="Times New Roman"/>
                <a:ea typeface="Times New Roman"/>
                <a:cs typeface="Times New Roman"/>
                <a:sym typeface="Times New Roman"/>
              </a:rPr>
              <a:t> з </a:t>
            </a:r>
            <a:r>
              <a:rPr lang="ru-UA" sz="1500" dirty="0" err="1">
                <a:solidFill>
                  <a:schemeClr val="dk1"/>
                </a:solidFill>
                <a:latin typeface="Times New Roman"/>
                <a:ea typeface="Times New Roman"/>
                <a:cs typeface="Times New Roman"/>
                <a:sym typeface="Times New Roman"/>
              </a:rPr>
              <a:t>числовими</a:t>
            </a:r>
            <a:r>
              <a:rPr lang="ru-UA" sz="1500" dirty="0">
                <a:solidFill>
                  <a:schemeClr val="dk1"/>
                </a:solidFill>
                <a:latin typeface="Times New Roman"/>
                <a:ea typeface="Times New Roman"/>
                <a:cs typeface="Times New Roman"/>
                <a:sym typeface="Times New Roman"/>
              </a:rPr>
              <a:t> </a:t>
            </a:r>
            <a:r>
              <a:rPr lang="ru-UA" sz="1500" dirty="0" err="1">
                <a:solidFill>
                  <a:schemeClr val="dk1"/>
                </a:solidFill>
                <a:latin typeface="Times New Roman"/>
                <a:ea typeface="Times New Roman"/>
                <a:cs typeface="Times New Roman"/>
                <a:sym typeface="Times New Roman"/>
              </a:rPr>
              <a:t>операц</a:t>
            </a:r>
            <a:r>
              <a:rPr lang="uk-UA" sz="1500" dirty="0" err="1">
                <a:solidFill>
                  <a:schemeClr val="dk1"/>
                </a:solidFill>
                <a:latin typeface="Times New Roman"/>
                <a:ea typeface="Times New Roman"/>
                <a:cs typeface="Times New Roman"/>
                <a:sym typeface="Times New Roman"/>
              </a:rPr>
              <a:t>іями</a:t>
            </a:r>
            <a:r>
              <a:rPr lang="uk-UA" sz="1500" dirty="0">
                <a:solidFill>
                  <a:schemeClr val="dk1"/>
                </a:solidFill>
                <a:latin typeface="Times New Roman"/>
                <a:ea typeface="Times New Roman"/>
                <a:cs typeface="Times New Roman"/>
                <a:sym typeface="Times New Roman"/>
              </a:rPr>
              <a:t>, </a:t>
            </a:r>
            <a:r>
              <a:rPr lang="en-US" sz="1500" dirty="0">
                <a:solidFill>
                  <a:schemeClr val="dk1"/>
                </a:solidFill>
                <a:latin typeface="Times New Roman"/>
                <a:ea typeface="Times New Roman"/>
                <a:cs typeface="Times New Roman"/>
                <a:sym typeface="Times New Roman"/>
              </a:rPr>
              <a:t>scikit-learn </a:t>
            </a:r>
            <a:r>
              <a:rPr lang="ru-UA" sz="1500" dirty="0">
                <a:solidFill>
                  <a:schemeClr val="dk1"/>
                </a:solidFill>
                <a:latin typeface="Times New Roman"/>
                <a:ea typeface="Times New Roman"/>
                <a:cs typeface="Times New Roman"/>
                <a:sym typeface="Times New Roman"/>
              </a:rPr>
              <a:t>для </a:t>
            </a:r>
            <a:r>
              <a:rPr lang="ru-UA" sz="1500" dirty="0" err="1">
                <a:solidFill>
                  <a:schemeClr val="dk1"/>
                </a:solidFill>
                <a:latin typeface="Times New Roman"/>
                <a:ea typeface="Times New Roman"/>
                <a:cs typeface="Times New Roman"/>
                <a:sym typeface="Times New Roman"/>
              </a:rPr>
              <a:t>побудов</a:t>
            </a:r>
            <a:r>
              <a:rPr lang="uk-UA" sz="1500" dirty="0">
                <a:solidFill>
                  <a:schemeClr val="dk1"/>
                </a:solidFill>
                <a:latin typeface="Times New Roman"/>
                <a:ea typeface="Times New Roman"/>
                <a:cs typeface="Times New Roman"/>
                <a:sym typeface="Times New Roman"/>
              </a:rPr>
              <a:t>и моделей машинного навчання, </a:t>
            </a:r>
            <a:r>
              <a:rPr lang="en-US" sz="1500" dirty="0" err="1">
                <a:solidFill>
                  <a:schemeClr val="dk1"/>
                </a:solidFill>
                <a:latin typeface="Times New Roman"/>
                <a:ea typeface="Times New Roman"/>
                <a:cs typeface="Times New Roman"/>
                <a:sym typeface="Times New Roman"/>
              </a:rPr>
              <a:t>keras</a:t>
            </a:r>
            <a:r>
              <a:rPr lang="en-US" sz="1500" dirty="0">
                <a:solidFill>
                  <a:schemeClr val="dk1"/>
                </a:solidFill>
                <a:latin typeface="Times New Roman"/>
                <a:ea typeface="Times New Roman"/>
                <a:cs typeface="Times New Roman"/>
                <a:sym typeface="Times New Roman"/>
              </a:rPr>
              <a:t> </a:t>
            </a:r>
            <a:r>
              <a:rPr lang="ru-UA" sz="1500" dirty="0">
                <a:solidFill>
                  <a:schemeClr val="dk1"/>
                </a:solidFill>
                <a:latin typeface="Times New Roman"/>
                <a:ea typeface="Times New Roman"/>
                <a:cs typeface="Times New Roman"/>
                <a:sym typeface="Times New Roman"/>
              </a:rPr>
              <a:t>та </a:t>
            </a:r>
            <a:r>
              <a:rPr lang="en-US" sz="1500" dirty="0" err="1">
                <a:solidFill>
                  <a:schemeClr val="dk1"/>
                </a:solidFill>
                <a:latin typeface="Times New Roman"/>
                <a:ea typeface="Times New Roman"/>
                <a:cs typeface="Times New Roman"/>
                <a:sym typeface="Times New Roman"/>
              </a:rPr>
              <a:t>tensorflow</a:t>
            </a:r>
            <a:r>
              <a:rPr lang="en-US" sz="1500" dirty="0">
                <a:solidFill>
                  <a:schemeClr val="dk1"/>
                </a:solidFill>
                <a:latin typeface="Times New Roman"/>
                <a:ea typeface="Times New Roman"/>
                <a:cs typeface="Times New Roman"/>
                <a:sym typeface="Times New Roman"/>
              </a:rPr>
              <a:t> </a:t>
            </a:r>
            <a:r>
              <a:rPr lang="ru-UA" sz="1500" dirty="0">
                <a:solidFill>
                  <a:schemeClr val="dk1"/>
                </a:solidFill>
                <a:latin typeface="Times New Roman"/>
                <a:ea typeface="Times New Roman"/>
                <a:cs typeface="Times New Roman"/>
                <a:sym typeface="Times New Roman"/>
              </a:rPr>
              <a:t>для </a:t>
            </a:r>
            <a:r>
              <a:rPr lang="ru-UA" sz="1500" dirty="0" err="1">
                <a:solidFill>
                  <a:schemeClr val="dk1"/>
                </a:solidFill>
                <a:latin typeface="Times New Roman"/>
                <a:ea typeface="Times New Roman"/>
                <a:cs typeface="Times New Roman"/>
                <a:sym typeface="Times New Roman"/>
              </a:rPr>
              <a:t>конф</a:t>
            </a:r>
            <a:r>
              <a:rPr lang="uk-UA" sz="1500" dirty="0" err="1">
                <a:solidFill>
                  <a:schemeClr val="dk1"/>
                </a:solidFill>
                <a:latin typeface="Times New Roman"/>
                <a:ea typeface="Times New Roman"/>
                <a:cs typeface="Times New Roman"/>
                <a:sym typeface="Times New Roman"/>
              </a:rPr>
              <a:t>ігурації</a:t>
            </a:r>
            <a:r>
              <a:rPr lang="uk-UA" sz="1500" dirty="0">
                <a:solidFill>
                  <a:schemeClr val="dk1"/>
                </a:solidFill>
                <a:latin typeface="Times New Roman"/>
                <a:ea typeface="Times New Roman"/>
                <a:cs typeface="Times New Roman"/>
                <a:sym typeface="Times New Roman"/>
              </a:rPr>
              <a:t> нейронної мережі та платформу </a:t>
            </a:r>
            <a:r>
              <a:rPr lang="en-US" sz="1500" dirty="0" err="1">
                <a:solidFill>
                  <a:schemeClr val="dk1"/>
                </a:solidFill>
                <a:latin typeface="Times New Roman"/>
                <a:ea typeface="Times New Roman"/>
                <a:cs typeface="Times New Roman"/>
                <a:sym typeface="Times New Roman"/>
              </a:rPr>
              <a:t>streamlit</a:t>
            </a:r>
            <a:r>
              <a:rPr lang="en-US" sz="1500" dirty="0">
                <a:solidFill>
                  <a:schemeClr val="dk1"/>
                </a:solidFill>
                <a:latin typeface="Times New Roman"/>
                <a:ea typeface="Times New Roman"/>
                <a:cs typeface="Times New Roman"/>
                <a:sym typeface="Times New Roman"/>
              </a:rPr>
              <a:t> </a:t>
            </a:r>
            <a:r>
              <a:rPr lang="ru-UA" sz="1500" dirty="0">
                <a:solidFill>
                  <a:schemeClr val="dk1"/>
                </a:solidFill>
                <a:latin typeface="Times New Roman"/>
                <a:ea typeface="Times New Roman"/>
                <a:cs typeface="Times New Roman"/>
                <a:sym typeface="Times New Roman"/>
              </a:rPr>
              <a:t>для </a:t>
            </a:r>
            <a:r>
              <a:rPr lang="ru-UA" sz="1500" dirty="0" err="1">
                <a:solidFill>
                  <a:schemeClr val="dk1"/>
                </a:solidFill>
                <a:latin typeface="Times New Roman"/>
                <a:ea typeface="Times New Roman"/>
                <a:cs typeface="Times New Roman"/>
                <a:sym typeface="Times New Roman"/>
              </a:rPr>
              <a:t>впровадження</a:t>
            </a:r>
            <a:r>
              <a:rPr lang="ru-UA" sz="1500" dirty="0">
                <a:solidFill>
                  <a:schemeClr val="dk1"/>
                </a:solidFill>
                <a:latin typeface="Times New Roman"/>
                <a:ea typeface="Times New Roman"/>
                <a:cs typeface="Times New Roman"/>
                <a:sym typeface="Times New Roman"/>
              </a:rPr>
              <a:t> </a:t>
            </a:r>
            <a:r>
              <a:rPr lang="ru-UA" sz="1500" dirty="0" err="1">
                <a:solidFill>
                  <a:schemeClr val="dk1"/>
                </a:solidFill>
                <a:latin typeface="Times New Roman"/>
                <a:ea typeface="Times New Roman"/>
                <a:cs typeface="Times New Roman"/>
                <a:sym typeface="Times New Roman"/>
              </a:rPr>
              <a:t>застосунку</a:t>
            </a:r>
            <a:r>
              <a:rPr lang="ru-UA" sz="1500" dirty="0">
                <a:solidFill>
                  <a:schemeClr val="dk1"/>
                </a:solidFill>
                <a:latin typeface="Times New Roman"/>
                <a:ea typeface="Times New Roman"/>
                <a:cs typeface="Times New Roman"/>
                <a:sym typeface="Times New Roman"/>
              </a:rPr>
              <a:t>.</a:t>
            </a:r>
            <a:endParaRPr lang="uk-UA" sz="1500" dirty="0">
              <a:solidFill>
                <a:schemeClr val="dk1"/>
              </a:solidFill>
              <a:latin typeface="Times New Roman"/>
              <a:ea typeface="Times New Roman"/>
              <a:cs typeface="Times New Roman"/>
              <a:sym typeface="Times New Roman"/>
            </a:endParaRPr>
          </a:p>
        </p:txBody>
      </p:sp>
      <p:sp>
        <p:nvSpPr>
          <p:cNvPr id="104" name="Google Shape;104;g104a71f1073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4a71f1073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0"/>
              </a:spcBef>
              <a:spcAft>
                <a:spcPts val="0"/>
              </a:spcAft>
              <a:buClr>
                <a:schemeClr val="dk1"/>
              </a:buClr>
              <a:buSzPts val="1100"/>
              <a:buFont typeface="Arial"/>
              <a:buNone/>
            </a:pPr>
            <a:r>
              <a:rPr lang="en-US" sz="2400" dirty="0">
                <a:solidFill>
                  <a:schemeClr val="dk1"/>
                </a:solidFill>
                <a:latin typeface="Corbel"/>
                <a:ea typeface="Corbel"/>
                <a:cs typeface="Corbel"/>
                <a:sym typeface="Corbel"/>
              </a:rPr>
              <a:t>We will elaborate on the neural network, as it is more complicated in configuration and tuning. All the other methods were applied with default configuration parameters set in scikit-learn library.</a:t>
            </a:r>
            <a:endParaRPr sz="2400" dirty="0">
              <a:solidFill>
                <a:schemeClr val="dk1"/>
              </a:solidFill>
              <a:latin typeface="Corbel"/>
              <a:ea typeface="Corbel"/>
              <a:cs typeface="Corbel"/>
              <a:sym typeface="Corbel"/>
            </a:endParaRPr>
          </a:p>
          <a:p>
            <a:pPr marL="457200" lvl="0" indent="0" algn="l" rtl="0">
              <a:lnSpc>
                <a:spcPct val="100000"/>
              </a:lnSpc>
              <a:spcBef>
                <a:spcPts val="0"/>
              </a:spcBef>
              <a:spcAft>
                <a:spcPts val="0"/>
              </a:spcAft>
              <a:buClr>
                <a:schemeClr val="dk1"/>
              </a:buClr>
              <a:buSzPts val="1100"/>
              <a:buFont typeface="Arial"/>
              <a:buNone/>
            </a:pPr>
            <a:endParaRPr sz="2400" dirty="0">
              <a:solidFill>
                <a:schemeClr val="dk1"/>
              </a:solidFill>
              <a:latin typeface="Corbel"/>
              <a:ea typeface="Corbel"/>
              <a:cs typeface="Corbel"/>
              <a:sym typeface="Corbel"/>
            </a:endParaRPr>
          </a:p>
          <a:p>
            <a:pPr marL="457200" lvl="0" indent="0" algn="l" rtl="0">
              <a:lnSpc>
                <a:spcPct val="100000"/>
              </a:lnSpc>
              <a:spcBef>
                <a:spcPts val="0"/>
              </a:spcBef>
              <a:spcAft>
                <a:spcPts val="0"/>
              </a:spcAft>
              <a:buClr>
                <a:schemeClr val="dk1"/>
              </a:buClr>
              <a:buSzPts val="1100"/>
              <a:buFont typeface="Arial"/>
              <a:buNone/>
            </a:pPr>
            <a:r>
              <a:rPr lang="en-US" sz="2400" dirty="0">
                <a:solidFill>
                  <a:schemeClr val="dk1"/>
                </a:solidFill>
                <a:latin typeface="Corbel"/>
                <a:ea typeface="Corbel"/>
                <a:cs typeface="Corbel"/>
                <a:sym typeface="Corbel"/>
              </a:rPr>
              <a:t>For the neural network we used a set of dense layers with dropout to avoid overfitting and </a:t>
            </a:r>
            <a:r>
              <a:rPr lang="en-US" sz="2400" dirty="0" err="1">
                <a:solidFill>
                  <a:schemeClr val="dk1"/>
                </a:solidFill>
                <a:latin typeface="Corbel"/>
                <a:ea typeface="Corbel"/>
                <a:cs typeface="Corbel"/>
                <a:sym typeface="Corbel"/>
              </a:rPr>
              <a:t>ReLU</a:t>
            </a:r>
            <a:r>
              <a:rPr lang="en-US" sz="2400" dirty="0">
                <a:solidFill>
                  <a:schemeClr val="dk1"/>
                </a:solidFill>
                <a:latin typeface="Corbel"/>
                <a:ea typeface="Corbel"/>
                <a:cs typeface="Corbel"/>
                <a:sym typeface="Corbel"/>
              </a:rPr>
              <a:t> as an activation function. For the output layer we used sigmoid function  and binary cross entropy loss function, because the task of the model is binary classification, and </a:t>
            </a:r>
            <a:r>
              <a:rPr lang="en-US" sz="2400" dirty="0" err="1">
                <a:solidFill>
                  <a:schemeClr val="dk1"/>
                </a:solidFill>
                <a:latin typeface="Corbel"/>
                <a:ea typeface="Corbel"/>
                <a:cs typeface="Corbel"/>
                <a:sym typeface="Corbel"/>
              </a:rPr>
              <a:t>adam</a:t>
            </a:r>
            <a:r>
              <a:rPr lang="en-US" sz="2400" dirty="0">
                <a:solidFill>
                  <a:schemeClr val="dk1"/>
                </a:solidFill>
                <a:latin typeface="Corbel"/>
                <a:ea typeface="Corbel"/>
                <a:cs typeface="Corbel"/>
                <a:sym typeface="Corbel"/>
              </a:rPr>
              <a:t> optimizer. The dataset was divided into test and training sets, 20% and 80% accordingly. The training process consisted of 500 epochs to reach better accuracy of the result.</a:t>
            </a:r>
            <a:endParaRPr dirty="0"/>
          </a:p>
        </p:txBody>
      </p:sp>
      <p:sp>
        <p:nvSpPr>
          <p:cNvPr id="116" name="Google Shape;116;g104a71f1073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04a71f1073_0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As we can see from the plots, we avoided underfitting and overfitting of the neural network model with usage of dropout layers and tuning hyperparameters.</a:t>
            </a:r>
            <a:endParaRPr/>
          </a:p>
        </p:txBody>
      </p:sp>
      <p:sp>
        <p:nvSpPr>
          <p:cNvPr id="123" name="Google Shape;123;g104a71f1073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4a71f1073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3480"/>
              <a:buFont typeface="Arial"/>
              <a:buNone/>
            </a:pPr>
            <a:r>
              <a:rPr lang="en-US" sz="2400" dirty="0">
                <a:solidFill>
                  <a:schemeClr val="dk1"/>
                </a:solidFill>
                <a:latin typeface="Corbel"/>
                <a:ea typeface="Corbel"/>
                <a:cs typeface="Corbel"/>
                <a:sym typeface="Corbel"/>
              </a:rPr>
              <a:t>All the models showed extremely high accuracy scores, and performed better in this study in comparison with overviewed application cases with CAD disease datasets. We used a confusion matrix for comparison of ML algorithms’ performance for training and testing sets. </a:t>
            </a:r>
            <a:endParaRPr sz="2400" dirty="0">
              <a:solidFill>
                <a:schemeClr val="dk1"/>
              </a:solidFill>
              <a:latin typeface="Corbel"/>
              <a:ea typeface="Corbel"/>
              <a:cs typeface="Corbel"/>
              <a:sym typeface="Corbel"/>
            </a:endParaRPr>
          </a:p>
          <a:p>
            <a:pPr marL="457200" lvl="0" indent="0" algn="l" rtl="0">
              <a:lnSpc>
                <a:spcPct val="100000"/>
              </a:lnSpc>
              <a:spcBef>
                <a:spcPts val="0"/>
              </a:spcBef>
              <a:spcAft>
                <a:spcPts val="0"/>
              </a:spcAft>
              <a:buSzPts val="1100"/>
              <a:buNone/>
            </a:pPr>
            <a:endParaRPr sz="2400" dirty="0">
              <a:solidFill>
                <a:schemeClr val="dk1"/>
              </a:solidFill>
              <a:latin typeface="Corbel"/>
              <a:ea typeface="Corbel"/>
              <a:cs typeface="Corbel"/>
              <a:sym typeface="Corbel"/>
            </a:endParaRPr>
          </a:p>
          <a:p>
            <a:pPr marL="457200" lvl="0" indent="0" algn="l" rtl="0">
              <a:lnSpc>
                <a:spcPct val="100000"/>
              </a:lnSpc>
              <a:spcBef>
                <a:spcPts val="0"/>
              </a:spcBef>
              <a:spcAft>
                <a:spcPts val="0"/>
              </a:spcAft>
              <a:buClr>
                <a:schemeClr val="dk1"/>
              </a:buClr>
              <a:buSzPts val="1100"/>
              <a:buFont typeface="Arial"/>
              <a:buNone/>
            </a:pPr>
            <a:r>
              <a:rPr lang="en-US" sz="2400" dirty="0">
                <a:solidFill>
                  <a:schemeClr val="dk1"/>
                </a:solidFill>
                <a:latin typeface="Corbel"/>
                <a:ea typeface="Corbel"/>
                <a:cs typeface="Corbel"/>
                <a:sym typeface="Corbel"/>
              </a:rPr>
              <a:t>Among all applied algorithms, Random Forest and Neural Network showed best performance for both training and test processes.</a:t>
            </a:r>
            <a:endParaRPr sz="2400" dirty="0">
              <a:solidFill>
                <a:schemeClr val="dk1"/>
              </a:solidFill>
              <a:latin typeface="Corbel"/>
              <a:ea typeface="Corbel"/>
              <a:cs typeface="Corbel"/>
              <a:sym typeface="Corbel"/>
            </a:endParaRPr>
          </a:p>
          <a:p>
            <a:pPr marL="457200" lvl="0" indent="0" algn="l" rtl="0">
              <a:lnSpc>
                <a:spcPct val="100000"/>
              </a:lnSpc>
              <a:spcBef>
                <a:spcPts val="0"/>
              </a:spcBef>
              <a:spcAft>
                <a:spcPts val="0"/>
              </a:spcAft>
              <a:buClr>
                <a:schemeClr val="dk1"/>
              </a:buClr>
              <a:buSzPts val="1100"/>
              <a:buFont typeface="Arial"/>
              <a:buNone/>
            </a:pPr>
            <a:endParaRPr sz="2400" dirty="0">
              <a:solidFill>
                <a:schemeClr val="dk1"/>
              </a:solidFill>
              <a:latin typeface="Corbel"/>
              <a:ea typeface="Corbel"/>
              <a:cs typeface="Corbel"/>
              <a:sym typeface="Corbel"/>
            </a:endParaRPr>
          </a:p>
          <a:p>
            <a:pPr marL="457200" lvl="0" indent="0" algn="l" rtl="0">
              <a:lnSpc>
                <a:spcPct val="100000"/>
              </a:lnSpc>
              <a:spcBef>
                <a:spcPts val="0"/>
              </a:spcBef>
              <a:spcAft>
                <a:spcPts val="0"/>
              </a:spcAft>
              <a:buClr>
                <a:schemeClr val="dk1"/>
              </a:buClr>
              <a:buSzPts val="1100"/>
              <a:buFont typeface="Arial"/>
              <a:buNone/>
            </a:pPr>
            <a:r>
              <a:rPr lang="en-US" sz="2400" dirty="0">
                <a:solidFill>
                  <a:schemeClr val="dk1"/>
                </a:solidFill>
                <a:latin typeface="Corbel"/>
                <a:ea typeface="Corbel"/>
                <a:cs typeface="Corbel"/>
                <a:sym typeface="Corbel"/>
              </a:rPr>
              <a:t> Also we should notice that all obtained models reached a very high accuracy score, which makes them applicable for atherosclerosis prediction in medical institutions for different purposes.</a:t>
            </a:r>
            <a:endParaRPr sz="1100" dirty="0">
              <a:solidFill>
                <a:schemeClr val="dk1"/>
              </a:solidFill>
              <a:latin typeface="Times New Roman"/>
              <a:ea typeface="Times New Roman"/>
              <a:cs typeface="Times New Roman"/>
              <a:sym typeface="Times New Roman"/>
            </a:endParaRPr>
          </a:p>
        </p:txBody>
      </p:sp>
      <p:sp>
        <p:nvSpPr>
          <p:cNvPr id="132" name="Google Shape;132;g104a71f1073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4a71f1073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180340" algn="just" rtl="0">
              <a:lnSpc>
                <a:spcPct val="100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On the slide we can see </a:t>
            </a:r>
            <a:r>
              <a:rPr lang="en-US" sz="1600">
                <a:solidFill>
                  <a:schemeClr val="dk1"/>
                </a:solidFill>
                <a:latin typeface="Calibri"/>
                <a:ea typeface="Calibri"/>
                <a:cs typeface="Calibri"/>
                <a:sym typeface="Calibri"/>
              </a:rPr>
              <a:t>Attribute correlation heatmap and </a:t>
            </a:r>
            <a:r>
              <a:rPr lang="en-US" sz="1400">
                <a:solidFill>
                  <a:schemeClr val="dk1"/>
                </a:solidFill>
                <a:latin typeface="Calibri"/>
                <a:ea typeface="Calibri"/>
                <a:cs typeface="Calibri"/>
                <a:sym typeface="Calibri"/>
              </a:rPr>
              <a:t>Data distribution by most correlated attributes and target class</a:t>
            </a:r>
            <a:endParaRPr sz="1500">
              <a:solidFill>
                <a:schemeClr val="dk1"/>
              </a:solidFill>
              <a:latin typeface="Times New Roman"/>
              <a:ea typeface="Times New Roman"/>
              <a:cs typeface="Times New Roman"/>
              <a:sym typeface="Times New Roman"/>
            </a:endParaRPr>
          </a:p>
          <a:p>
            <a:pPr marL="0" lvl="0" indent="180340" algn="just" rtl="0">
              <a:lnSpc>
                <a:spcPct val="100000"/>
              </a:lnSpc>
              <a:spcBef>
                <a:spcPts val="0"/>
              </a:spcBef>
              <a:spcAft>
                <a:spcPts val="0"/>
              </a:spcAft>
              <a:buClr>
                <a:schemeClr val="dk1"/>
              </a:buClr>
              <a:buSzPts val="1100"/>
              <a:buFont typeface="Arial"/>
              <a:buNone/>
            </a:pPr>
            <a:endParaRPr sz="1500">
              <a:solidFill>
                <a:schemeClr val="dk1"/>
              </a:solidFill>
              <a:latin typeface="Times New Roman"/>
              <a:ea typeface="Times New Roman"/>
              <a:cs typeface="Times New Roman"/>
              <a:sym typeface="Times New Roman"/>
            </a:endParaRPr>
          </a:p>
          <a:p>
            <a:pPr marL="0" lvl="0" indent="180340" algn="just" rtl="0">
              <a:lnSpc>
                <a:spcPct val="100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Based on the heatmap, we can define correlation between attributes of our data set. </a:t>
            </a:r>
            <a:endParaRPr sz="1500">
              <a:solidFill>
                <a:schemeClr val="dk1"/>
              </a:solidFill>
              <a:latin typeface="Times New Roman"/>
              <a:ea typeface="Times New Roman"/>
              <a:cs typeface="Times New Roman"/>
              <a:sym typeface="Times New Roman"/>
            </a:endParaRPr>
          </a:p>
          <a:p>
            <a:pPr marL="0" lvl="0" indent="180340" algn="just" rtl="0">
              <a:lnSpc>
                <a:spcPct val="100000"/>
              </a:lnSpc>
              <a:spcBef>
                <a:spcPts val="0"/>
              </a:spcBef>
              <a:spcAft>
                <a:spcPts val="0"/>
              </a:spcAft>
              <a:buSzPts val="1100"/>
              <a:buNone/>
            </a:pPr>
            <a:endParaRPr sz="1500">
              <a:solidFill>
                <a:schemeClr val="dk1"/>
              </a:solidFill>
              <a:latin typeface="Times New Roman"/>
              <a:ea typeface="Times New Roman"/>
              <a:cs typeface="Times New Roman"/>
              <a:sym typeface="Times New Roman"/>
            </a:endParaRPr>
          </a:p>
          <a:p>
            <a:pPr marL="0" lvl="0" indent="180340" algn="just" rtl="0">
              <a:lnSpc>
                <a:spcPct val="100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Based on the data distribution we can define that most patients with atherosclerosis have high cholesterol level, are middle-aged or older, and overweight, while healthy patients mostly have weight under 80 kilos, low cholesterol levels and are under 40.</a:t>
            </a:r>
            <a:endParaRPr sz="1500">
              <a:solidFill>
                <a:schemeClr val="dk1"/>
              </a:solidFill>
              <a:latin typeface="Times New Roman"/>
              <a:ea typeface="Times New Roman"/>
              <a:cs typeface="Times New Roman"/>
              <a:sym typeface="Times New Roman"/>
            </a:endParaRPr>
          </a:p>
          <a:p>
            <a:pPr marL="0" lvl="0" indent="180340" algn="just" rtl="0">
              <a:lnSpc>
                <a:spcPct val="100000"/>
              </a:lnSpc>
              <a:spcBef>
                <a:spcPts val="0"/>
              </a:spcBef>
              <a:spcAft>
                <a:spcPts val="0"/>
              </a:spcAft>
              <a:buClr>
                <a:schemeClr val="dk1"/>
              </a:buClr>
              <a:buSzPts val="1100"/>
              <a:buFont typeface="Arial"/>
              <a:buNone/>
            </a:pPr>
            <a:endParaRPr sz="1500">
              <a:solidFill>
                <a:schemeClr val="dk1"/>
              </a:solidFill>
              <a:latin typeface="Times New Roman"/>
              <a:ea typeface="Times New Roman"/>
              <a:cs typeface="Times New Roman"/>
              <a:sym typeface="Times New Roman"/>
            </a:endParaRPr>
          </a:p>
          <a:p>
            <a:pPr marL="0" lvl="0" indent="180340" algn="just" rtl="0">
              <a:lnSpc>
                <a:spcPct val="100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This conclusion reflects the general idea of atherosclerosis and corresponds to the risk factors: atherosclerosis is more common for older people, people with overweight and high cholesterol levels.</a:t>
            </a:r>
            <a:endParaRPr sz="1500">
              <a:solidFill>
                <a:schemeClr val="dk1"/>
              </a:solidFill>
              <a:latin typeface="Times New Roman"/>
              <a:ea typeface="Times New Roman"/>
              <a:cs typeface="Times New Roman"/>
              <a:sym typeface="Times New Roman"/>
            </a:endParaRPr>
          </a:p>
        </p:txBody>
      </p:sp>
      <p:sp>
        <p:nvSpPr>
          <p:cNvPr id="94" name="Google Shape;94;g104a71f1073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70840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4a71f1073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0"/>
              </a:spcBef>
              <a:spcAft>
                <a:spcPts val="0"/>
              </a:spcAft>
              <a:buClr>
                <a:schemeClr val="dk1"/>
              </a:buClr>
              <a:buSzPts val="1100"/>
              <a:buFont typeface="Arial"/>
              <a:buNone/>
            </a:pPr>
            <a:r>
              <a:rPr lang="en-US" sz="2400">
                <a:solidFill>
                  <a:schemeClr val="dk1"/>
                </a:solidFill>
                <a:latin typeface="Corbel"/>
                <a:ea typeface="Corbel"/>
                <a:cs typeface="Corbel"/>
                <a:sym typeface="Corbel"/>
              </a:rPr>
              <a:t>We will elaborate on the neural network, as it is more complicated in configuration and tuning. All the other methods were applied with default configuration parameters set in scikit-learn library.</a:t>
            </a:r>
            <a:endParaRPr sz="2400">
              <a:solidFill>
                <a:schemeClr val="dk1"/>
              </a:solidFill>
              <a:latin typeface="Corbel"/>
              <a:ea typeface="Corbel"/>
              <a:cs typeface="Corbel"/>
              <a:sym typeface="Corbel"/>
            </a:endParaRPr>
          </a:p>
          <a:p>
            <a:pPr marL="457200" lvl="0" indent="0" algn="l" rtl="0">
              <a:lnSpc>
                <a:spcPct val="100000"/>
              </a:lnSpc>
              <a:spcBef>
                <a:spcPts val="0"/>
              </a:spcBef>
              <a:spcAft>
                <a:spcPts val="0"/>
              </a:spcAft>
              <a:buClr>
                <a:schemeClr val="dk1"/>
              </a:buClr>
              <a:buSzPts val="1100"/>
              <a:buFont typeface="Arial"/>
              <a:buNone/>
            </a:pPr>
            <a:endParaRPr sz="2400">
              <a:solidFill>
                <a:schemeClr val="dk1"/>
              </a:solidFill>
              <a:latin typeface="Corbel"/>
              <a:ea typeface="Corbel"/>
              <a:cs typeface="Corbel"/>
              <a:sym typeface="Corbel"/>
            </a:endParaRPr>
          </a:p>
          <a:p>
            <a:pPr marL="457200" lvl="0" indent="0" algn="l" rtl="0">
              <a:lnSpc>
                <a:spcPct val="100000"/>
              </a:lnSpc>
              <a:spcBef>
                <a:spcPts val="0"/>
              </a:spcBef>
              <a:spcAft>
                <a:spcPts val="0"/>
              </a:spcAft>
              <a:buClr>
                <a:schemeClr val="dk1"/>
              </a:buClr>
              <a:buSzPts val="1100"/>
              <a:buFont typeface="Arial"/>
              <a:buNone/>
            </a:pPr>
            <a:r>
              <a:rPr lang="en-US" sz="2400">
                <a:solidFill>
                  <a:schemeClr val="dk1"/>
                </a:solidFill>
                <a:latin typeface="Corbel"/>
                <a:ea typeface="Corbel"/>
                <a:cs typeface="Corbel"/>
                <a:sym typeface="Corbel"/>
              </a:rPr>
              <a:t>For the neural network we used a set of dense layers with dropout to avoid overfitting and ReLU as an activation function. For the output layer we used sigmoid function  and binary cross entropy loss function, because the task of the model is binary classification, and adam optimizer. The dataset was divided into test and training sets, 20% and 80% accordingly. The training process consisted of 500 epochs to reach better accuracy of the result.</a:t>
            </a:r>
            <a:endParaRPr/>
          </a:p>
        </p:txBody>
      </p:sp>
      <p:sp>
        <p:nvSpPr>
          <p:cNvPr id="116" name="Google Shape;116;g104a71f1073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140499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4a71f1073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3480"/>
              <a:buFont typeface="Arial"/>
              <a:buNone/>
            </a:pPr>
            <a:r>
              <a:rPr lang="en-US" sz="2400">
                <a:solidFill>
                  <a:schemeClr val="dk1"/>
                </a:solidFill>
                <a:latin typeface="Corbel"/>
                <a:ea typeface="Corbel"/>
                <a:cs typeface="Corbel"/>
                <a:sym typeface="Corbel"/>
              </a:rPr>
              <a:t>All the models showed extremely high accuracy scores, and performed better in this study in comparison with overviewed application cases with CAD disease datasets. We used a confusion matrix for comparison of ML algorithms’ performance for training and testing sets. </a:t>
            </a:r>
            <a:endParaRPr sz="2400">
              <a:solidFill>
                <a:schemeClr val="dk1"/>
              </a:solidFill>
              <a:latin typeface="Corbel"/>
              <a:ea typeface="Corbel"/>
              <a:cs typeface="Corbel"/>
              <a:sym typeface="Corbel"/>
            </a:endParaRPr>
          </a:p>
          <a:p>
            <a:pPr marL="457200" lvl="0" indent="0" algn="l" rtl="0">
              <a:lnSpc>
                <a:spcPct val="100000"/>
              </a:lnSpc>
              <a:spcBef>
                <a:spcPts val="0"/>
              </a:spcBef>
              <a:spcAft>
                <a:spcPts val="0"/>
              </a:spcAft>
              <a:buSzPts val="1100"/>
              <a:buNone/>
            </a:pPr>
            <a:endParaRPr sz="2400">
              <a:solidFill>
                <a:schemeClr val="dk1"/>
              </a:solidFill>
              <a:latin typeface="Corbel"/>
              <a:ea typeface="Corbel"/>
              <a:cs typeface="Corbel"/>
              <a:sym typeface="Corbel"/>
            </a:endParaRPr>
          </a:p>
          <a:p>
            <a:pPr marL="457200" lvl="0" indent="0" algn="l" rtl="0">
              <a:lnSpc>
                <a:spcPct val="100000"/>
              </a:lnSpc>
              <a:spcBef>
                <a:spcPts val="0"/>
              </a:spcBef>
              <a:spcAft>
                <a:spcPts val="0"/>
              </a:spcAft>
              <a:buClr>
                <a:schemeClr val="dk1"/>
              </a:buClr>
              <a:buSzPts val="1100"/>
              <a:buFont typeface="Arial"/>
              <a:buNone/>
            </a:pPr>
            <a:r>
              <a:rPr lang="en-US" sz="2400">
                <a:solidFill>
                  <a:schemeClr val="dk1"/>
                </a:solidFill>
                <a:latin typeface="Corbel"/>
                <a:ea typeface="Corbel"/>
                <a:cs typeface="Corbel"/>
                <a:sym typeface="Corbel"/>
              </a:rPr>
              <a:t>Among all applied algorithms, Random Forest and Neural Network showed best performance for both training and test processes.</a:t>
            </a:r>
            <a:endParaRPr sz="2400">
              <a:solidFill>
                <a:schemeClr val="dk1"/>
              </a:solidFill>
              <a:latin typeface="Corbel"/>
              <a:ea typeface="Corbel"/>
              <a:cs typeface="Corbel"/>
              <a:sym typeface="Corbel"/>
            </a:endParaRPr>
          </a:p>
          <a:p>
            <a:pPr marL="457200" lvl="0" indent="0" algn="l" rtl="0">
              <a:lnSpc>
                <a:spcPct val="100000"/>
              </a:lnSpc>
              <a:spcBef>
                <a:spcPts val="0"/>
              </a:spcBef>
              <a:spcAft>
                <a:spcPts val="0"/>
              </a:spcAft>
              <a:buClr>
                <a:schemeClr val="dk1"/>
              </a:buClr>
              <a:buSzPts val="1100"/>
              <a:buFont typeface="Arial"/>
              <a:buNone/>
            </a:pPr>
            <a:endParaRPr sz="2400">
              <a:solidFill>
                <a:schemeClr val="dk1"/>
              </a:solidFill>
              <a:latin typeface="Corbel"/>
              <a:ea typeface="Corbel"/>
              <a:cs typeface="Corbel"/>
              <a:sym typeface="Corbel"/>
            </a:endParaRPr>
          </a:p>
          <a:p>
            <a:pPr marL="457200" lvl="0" indent="0" algn="l" rtl="0">
              <a:lnSpc>
                <a:spcPct val="100000"/>
              </a:lnSpc>
              <a:spcBef>
                <a:spcPts val="0"/>
              </a:spcBef>
              <a:spcAft>
                <a:spcPts val="0"/>
              </a:spcAft>
              <a:buClr>
                <a:schemeClr val="dk1"/>
              </a:buClr>
              <a:buSzPts val="1100"/>
              <a:buFont typeface="Arial"/>
              <a:buNone/>
            </a:pPr>
            <a:r>
              <a:rPr lang="en-US" sz="2400">
                <a:solidFill>
                  <a:schemeClr val="dk1"/>
                </a:solidFill>
                <a:latin typeface="Corbel"/>
                <a:ea typeface="Corbel"/>
                <a:cs typeface="Corbel"/>
                <a:sym typeface="Corbel"/>
              </a:rPr>
              <a:t> Also we should notice that all obtained models reached a very high accuracy score, which makes them applicable for atherosclerosis prediction in medical institutions for different purposes.</a:t>
            </a:r>
            <a:endParaRPr sz="1100">
              <a:solidFill>
                <a:schemeClr val="dk1"/>
              </a:solidFill>
              <a:latin typeface="Times New Roman"/>
              <a:ea typeface="Times New Roman"/>
              <a:cs typeface="Times New Roman"/>
              <a:sym typeface="Times New Roman"/>
            </a:endParaRPr>
          </a:p>
        </p:txBody>
      </p:sp>
      <p:sp>
        <p:nvSpPr>
          <p:cNvPr id="132" name="Google Shape;132;g104a71f1073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277585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4a71f1073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180340" algn="just" rtl="0">
              <a:lnSpc>
                <a:spcPct val="100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For this study we used Python programming language of 3.8 version and its ecosystem. Nowadays Python is the most popular programming language for data analysis and machine learning, and offers a lot of libraries and solutions for solving such issues</a:t>
            </a:r>
            <a:endParaRPr sz="2200"/>
          </a:p>
        </p:txBody>
      </p:sp>
      <p:sp>
        <p:nvSpPr>
          <p:cNvPr id="104" name="Google Shape;104;g104a71f1073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566042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4a71f1073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180340" algn="just" rtl="0">
              <a:lnSpc>
                <a:spcPct val="100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For this study we used Python programming language of 3.8 version and its ecosystem. Nowadays Python is the most popular programming language for data analysis and machine learning, and offers a lot of libraries and solutions for solving such issues</a:t>
            </a:r>
            <a:endParaRPr sz="2200"/>
          </a:p>
        </p:txBody>
      </p:sp>
      <p:sp>
        <p:nvSpPr>
          <p:cNvPr id="104" name="Google Shape;104;g104a71f1073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9284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480"/>
              <a:buNone/>
            </a:pPr>
            <a:endParaRPr sz="2400">
              <a:solidFill>
                <a:schemeClr val="dk1"/>
              </a:solidFill>
              <a:latin typeface="Corbel"/>
              <a:ea typeface="Corbel"/>
              <a:cs typeface="Corbel"/>
              <a:sym typeface="Corbel"/>
            </a:endParaRPr>
          </a:p>
          <a:p>
            <a:pPr marL="0" lvl="0" indent="0" algn="l" rtl="0">
              <a:lnSpc>
                <a:spcPct val="100000"/>
              </a:lnSpc>
              <a:spcBef>
                <a:spcPts val="0"/>
              </a:spcBef>
              <a:spcAft>
                <a:spcPts val="0"/>
              </a:spcAft>
              <a:buSzPts val="3480"/>
              <a:buNone/>
            </a:pPr>
            <a:r>
              <a:rPr lang="en-US" sz="2400">
                <a:solidFill>
                  <a:schemeClr val="dk1"/>
                </a:solidFill>
                <a:latin typeface="Corbel"/>
                <a:ea typeface="Corbel"/>
                <a:cs typeface="Corbel"/>
                <a:sym typeface="Corbel"/>
              </a:rPr>
              <a:t>In this research 5 machine learning methods had been analyzed for atherosclerosis  prediction. Our team trained and tested all the algorithms against the clinical data. It achieved promising results after what, the accuracy of models have been compared. </a:t>
            </a:r>
            <a:endParaRPr sz="2400">
              <a:solidFill>
                <a:schemeClr val="dk1"/>
              </a:solidFill>
              <a:latin typeface="Corbel"/>
              <a:ea typeface="Corbel"/>
              <a:cs typeface="Corbel"/>
              <a:sym typeface="Corbel"/>
            </a:endParaRPr>
          </a:p>
          <a:p>
            <a:pPr marL="0" lvl="0" indent="0" algn="l" rtl="0">
              <a:lnSpc>
                <a:spcPct val="100000"/>
              </a:lnSpc>
              <a:spcBef>
                <a:spcPts val="0"/>
              </a:spcBef>
              <a:spcAft>
                <a:spcPts val="0"/>
              </a:spcAft>
              <a:buSzPts val="3480"/>
              <a:buNone/>
            </a:pPr>
            <a:endParaRPr sz="2400">
              <a:solidFill>
                <a:schemeClr val="dk1"/>
              </a:solidFill>
              <a:latin typeface="Corbel"/>
              <a:ea typeface="Corbel"/>
              <a:cs typeface="Corbel"/>
              <a:sym typeface="Corbel"/>
            </a:endParaRPr>
          </a:p>
          <a:p>
            <a:pPr marL="0" lvl="0" indent="0" algn="l" rtl="0">
              <a:lnSpc>
                <a:spcPct val="100000"/>
              </a:lnSpc>
              <a:spcBef>
                <a:spcPts val="0"/>
              </a:spcBef>
              <a:spcAft>
                <a:spcPts val="0"/>
              </a:spcAft>
              <a:buSzPts val="3480"/>
              <a:buNone/>
            </a:pPr>
            <a:r>
              <a:rPr lang="en-US" sz="2400">
                <a:solidFill>
                  <a:schemeClr val="dk1"/>
                </a:solidFill>
                <a:latin typeface="Corbel"/>
                <a:ea typeface="Corbel"/>
                <a:cs typeface="Corbel"/>
                <a:sym typeface="Corbel"/>
              </a:rPr>
              <a:t>Considering limitations of the research, there are a lot of broad opportunities for applying mentioned methods to the data of larger size, which however may lead to more technical challenges such as complex data preprocessing and algorithms tuning. </a:t>
            </a:r>
            <a:endParaRPr sz="2400">
              <a:solidFill>
                <a:schemeClr val="dk1"/>
              </a:solidFill>
              <a:latin typeface="Corbel"/>
              <a:ea typeface="Corbel"/>
              <a:cs typeface="Corbel"/>
              <a:sym typeface="Corbel"/>
            </a:endParaRPr>
          </a:p>
          <a:p>
            <a:pPr marL="0" lvl="0" indent="0" algn="l" rtl="0">
              <a:lnSpc>
                <a:spcPct val="100000"/>
              </a:lnSpc>
              <a:spcBef>
                <a:spcPts val="0"/>
              </a:spcBef>
              <a:spcAft>
                <a:spcPts val="0"/>
              </a:spcAft>
              <a:buSzPts val="3480"/>
              <a:buNone/>
            </a:pPr>
            <a:endParaRPr sz="2400">
              <a:solidFill>
                <a:schemeClr val="dk1"/>
              </a:solidFill>
              <a:latin typeface="Corbel"/>
              <a:ea typeface="Corbel"/>
              <a:cs typeface="Corbel"/>
              <a:sym typeface="Corbel"/>
            </a:endParaRPr>
          </a:p>
          <a:p>
            <a:pPr marL="0" lvl="0" indent="0" algn="l" rtl="0">
              <a:lnSpc>
                <a:spcPct val="100000"/>
              </a:lnSpc>
              <a:spcBef>
                <a:spcPts val="0"/>
              </a:spcBef>
              <a:spcAft>
                <a:spcPts val="0"/>
              </a:spcAft>
              <a:buClr>
                <a:srgbClr val="8D1515"/>
              </a:buClr>
              <a:buSzPts val="3480"/>
              <a:buFont typeface="Arial"/>
              <a:buNone/>
            </a:pPr>
            <a:r>
              <a:rPr lang="en-US" sz="2400">
                <a:solidFill>
                  <a:schemeClr val="dk1"/>
                </a:solidFill>
                <a:latin typeface="Corbel"/>
                <a:ea typeface="Corbel"/>
                <a:cs typeface="Corbel"/>
                <a:sym typeface="Corbel"/>
              </a:rPr>
              <a:t>Having more complex datasets that include habits and lifestyle metrics of patients, we could possibly predict the future development of atherosclerosis.</a:t>
            </a:r>
            <a:endParaRPr/>
          </a:p>
        </p:txBody>
      </p:sp>
      <p:sp>
        <p:nvSpPr>
          <p:cNvPr id="139" name="Google Shape;13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85750" lvl="0" indent="-64770" algn="l" rtl="0">
              <a:lnSpc>
                <a:spcPct val="100000"/>
              </a:lnSpc>
              <a:spcBef>
                <a:spcPts val="0"/>
              </a:spcBef>
              <a:spcAft>
                <a:spcPts val="0"/>
              </a:spcAft>
              <a:buSzPts val="3480"/>
              <a:buNone/>
            </a:pPr>
            <a:r>
              <a:rPr lang="uk-UA" sz="2400" dirty="0">
                <a:solidFill>
                  <a:schemeClr val="dk1"/>
                </a:solidFill>
                <a:latin typeface="Corbel"/>
                <a:ea typeface="Corbel"/>
                <a:cs typeface="Corbel"/>
                <a:sym typeface="Corbel"/>
              </a:rPr>
              <a:t>Сьогодні серцево-судинні захворювання (ССЗ) є однією з головних причин смертності в усьому світі. Згідно з даними ВООЗ, 32% усіх смертей у світі викликані серцево-судинними захворюваннями, що становить близько 18 мільйонів життів щороку. Серцево-судинні хвороби посідають перше місце серед причин смертності, друге рак, а третє – респіраторні захворювання, в тому числі ковід-19. </a:t>
            </a:r>
            <a:r>
              <a:rPr lang="ru-RU" sz="2400" b="0" i="0" dirty="0">
                <a:solidFill>
                  <a:srgbClr val="D1D5DB"/>
                </a:solidFill>
                <a:effectLst/>
                <a:latin typeface="Söhne"/>
              </a:rPr>
              <a:t>На жаль, </a:t>
            </a:r>
            <a:r>
              <a:rPr lang="ru-RU" sz="2400" b="0" i="0" dirty="0" err="1">
                <a:solidFill>
                  <a:srgbClr val="D1D5DB"/>
                </a:solidFill>
                <a:effectLst/>
                <a:latin typeface="Söhne"/>
              </a:rPr>
              <a:t>відсутність</a:t>
            </a:r>
            <a:r>
              <a:rPr lang="ru-RU" sz="2400" b="0" i="0" dirty="0">
                <a:solidFill>
                  <a:srgbClr val="D1D5DB"/>
                </a:solidFill>
                <a:effectLst/>
                <a:latin typeface="Söhne"/>
              </a:rPr>
              <a:t> </a:t>
            </a:r>
            <a:r>
              <a:rPr lang="ru-RU" sz="2400" b="0" i="0" dirty="0" err="1">
                <a:solidFill>
                  <a:srgbClr val="D1D5DB"/>
                </a:solidFill>
                <a:effectLst/>
                <a:latin typeface="Söhne"/>
              </a:rPr>
              <a:t>регулярних</a:t>
            </a:r>
            <a:r>
              <a:rPr lang="ru-RU" sz="2400" b="0" i="0" dirty="0">
                <a:solidFill>
                  <a:srgbClr val="D1D5DB"/>
                </a:solidFill>
                <a:effectLst/>
                <a:latin typeface="Söhne"/>
              </a:rPr>
              <a:t> </a:t>
            </a:r>
            <a:r>
              <a:rPr lang="ru-RU" sz="2400" b="0" i="0" dirty="0" err="1">
                <a:solidFill>
                  <a:srgbClr val="D1D5DB"/>
                </a:solidFill>
                <a:effectLst/>
                <a:latin typeface="Söhne"/>
              </a:rPr>
              <a:t>обстежень</a:t>
            </a:r>
            <a:r>
              <a:rPr lang="ru-RU" sz="2400" b="0" i="0" dirty="0">
                <a:solidFill>
                  <a:srgbClr val="D1D5DB"/>
                </a:solidFill>
                <a:effectLst/>
                <a:latin typeface="Söhne"/>
              </a:rPr>
              <a:t>, </a:t>
            </a:r>
            <a:r>
              <a:rPr lang="ru-RU" sz="2400" b="0" i="0" dirty="0" err="1">
                <a:solidFill>
                  <a:srgbClr val="D1D5DB"/>
                </a:solidFill>
                <a:effectLst/>
                <a:latin typeface="Söhne"/>
              </a:rPr>
              <a:t>безсимптомність</a:t>
            </a:r>
            <a:r>
              <a:rPr lang="ru-RU" sz="2400" b="0" i="0" dirty="0">
                <a:solidFill>
                  <a:srgbClr val="D1D5DB"/>
                </a:solidFill>
                <a:effectLst/>
                <a:latin typeface="Söhne"/>
              </a:rPr>
              <a:t> </a:t>
            </a:r>
            <a:r>
              <a:rPr lang="ru-RU" sz="2400" b="0" i="0" dirty="0" err="1">
                <a:solidFill>
                  <a:srgbClr val="D1D5DB"/>
                </a:solidFill>
                <a:effectLst/>
                <a:latin typeface="Söhne"/>
              </a:rPr>
              <a:t>ранніх</a:t>
            </a:r>
            <a:r>
              <a:rPr lang="ru-RU" sz="2400" b="0" i="0" dirty="0">
                <a:solidFill>
                  <a:srgbClr val="D1D5DB"/>
                </a:solidFill>
                <a:effectLst/>
                <a:latin typeface="Söhne"/>
              </a:rPr>
              <a:t> </a:t>
            </a:r>
            <a:r>
              <a:rPr lang="ru-RU" sz="2400" b="0" i="0" dirty="0" err="1">
                <a:solidFill>
                  <a:srgbClr val="D1D5DB"/>
                </a:solidFill>
                <a:effectLst/>
                <a:latin typeface="Söhne"/>
              </a:rPr>
              <a:t>етапів</a:t>
            </a:r>
            <a:r>
              <a:rPr lang="ru-RU" sz="2400" b="0" i="0" dirty="0">
                <a:solidFill>
                  <a:srgbClr val="D1D5DB"/>
                </a:solidFill>
                <a:effectLst/>
                <a:latin typeface="Söhne"/>
              </a:rPr>
              <a:t> </a:t>
            </a:r>
            <a:r>
              <a:rPr lang="ru-RU" sz="2400" b="0" i="0" dirty="0" err="1">
                <a:solidFill>
                  <a:srgbClr val="D1D5DB"/>
                </a:solidFill>
                <a:effectLst/>
                <a:latin typeface="Söhne"/>
              </a:rPr>
              <a:t>серцево-судинних</a:t>
            </a:r>
            <a:r>
              <a:rPr lang="ru-RU" sz="2400" b="0" i="0" dirty="0">
                <a:solidFill>
                  <a:srgbClr val="D1D5DB"/>
                </a:solidFill>
                <a:effectLst/>
                <a:latin typeface="Söhne"/>
              </a:rPr>
              <a:t> хвороб та </a:t>
            </a:r>
            <a:r>
              <a:rPr lang="ru-RU" sz="2400" b="0" i="0" dirty="0" err="1">
                <a:solidFill>
                  <a:srgbClr val="D1D5DB"/>
                </a:solidFill>
                <a:effectLst/>
                <a:latin typeface="Söhne"/>
              </a:rPr>
              <a:t>низька</a:t>
            </a:r>
            <a:r>
              <a:rPr lang="ru-RU" sz="2400" b="0" i="0" dirty="0">
                <a:solidFill>
                  <a:srgbClr val="D1D5DB"/>
                </a:solidFill>
                <a:effectLst/>
                <a:latin typeface="Söhne"/>
              </a:rPr>
              <a:t> </a:t>
            </a:r>
            <a:r>
              <a:rPr lang="ru-RU" sz="2400" b="0" i="0" dirty="0" err="1">
                <a:solidFill>
                  <a:srgbClr val="D1D5DB"/>
                </a:solidFill>
                <a:effectLst/>
                <a:latin typeface="Söhne"/>
              </a:rPr>
              <a:t>обізнаність</a:t>
            </a:r>
            <a:r>
              <a:rPr lang="ru-RU" sz="2400" b="0" i="0" dirty="0">
                <a:solidFill>
                  <a:srgbClr val="D1D5DB"/>
                </a:solidFill>
                <a:effectLst/>
                <a:latin typeface="Söhne"/>
              </a:rPr>
              <a:t> </a:t>
            </a:r>
            <a:r>
              <a:rPr lang="ru-RU" sz="2400" b="0" i="0" dirty="0" err="1">
                <a:solidFill>
                  <a:srgbClr val="D1D5DB"/>
                </a:solidFill>
                <a:effectLst/>
                <a:latin typeface="Söhne"/>
              </a:rPr>
              <a:t>серед</a:t>
            </a:r>
            <a:r>
              <a:rPr lang="ru-RU" sz="2400" b="0" i="0" dirty="0">
                <a:solidFill>
                  <a:srgbClr val="D1D5DB"/>
                </a:solidFill>
                <a:effectLst/>
                <a:latin typeface="Söhne"/>
              </a:rPr>
              <a:t> </a:t>
            </a:r>
            <a:r>
              <a:rPr lang="ru-RU" sz="2400" b="0" i="0" dirty="0" err="1">
                <a:solidFill>
                  <a:srgbClr val="D1D5DB"/>
                </a:solidFill>
                <a:effectLst/>
                <a:latin typeface="Söhne"/>
              </a:rPr>
              <a:t>населення</a:t>
            </a:r>
            <a:r>
              <a:rPr lang="ru-RU" sz="2400" b="0" i="0" dirty="0">
                <a:solidFill>
                  <a:srgbClr val="D1D5DB"/>
                </a:solidFill>
                <a:effectLst/>
                <a:latin typeface="Söhne"/>
              </a:rPr>
              <a:t> </a:t>
            </a:r>
            <a:r>
              <a:rPr lang="ru-RU" sz="2400" b="0" i="0" dirty="0" err="1">
                <a:solidFill>
                  <a:srgbClr val="D1D5DB"/>
                </a:solidFill>
                <a:effectLst/>
                <a:latin typeface="Söhne"/>
              </a:rPr>
              <a:t>сприяють</a:t>
            </a:r>
            <a:r>
              <a:rPr lang="ru-RU" sz="2400" b="0" i="0" dirty="0">
                <a:solidFill>
                  <a:srgbClr val="D1D5DB"/>
                </a:solidFill>
                <a:effectLst/>
                <a:latin typeface="Söhne"/>
              </a:rPr>
              <a:t> таким </a:t>
            </a:r>
            <a:r>
              <a:rPr lang="ru-RU" sz="2400" b="0" i="0" dirty="0" err="1">
                <a:solidFill>
                  <a:srgbClr val="D1D5DB"/>
                </a:solidFill>
                <a:effectLst/>
                <a:latin typeface="Söhne"/>
              </a:rPr>
              <a:t>високим</a:t>
            </a:r>
            <a:r>
              <a:rPr lang="ru-RU" sz="2400" b="0" i="0" dirty="0">
                <a:solidFill>
                  <a:srgbClr val="D1D5DB"/>
                </a:solidFill>
                <a:effectLst/>
                <a:latin typeface="Söhne"/>
              </a:rPr>
              <a:t> </a:t>
            </a:r>
            <a:r>
              <a:rPr lang="ru-RU" sz="2400" b="0" i="0" dirty="0" err="1">
                <a:solidFill>
                  <a:srgbClr val="D1D5DB"/>
                </a:solidFill>
                <a:effectLst/>
                <a:latin typeface="Söhne"/>
              </a:rPr>
              <a:t>показникам</a:t>
            </a:r>
            <a:r>
              <a:rPr lang="ru-RU" sz="2400" b="0" i="0" dirty="0">
                <a:solidFill>
                  <a:srgbClr val="D1D5DB"/>
                </a:solidFill>
                <a:effectLst/>
                <a:latin typeface="Söhne"/>
              </a:rPr>
              <a:t>.</a:t>
            </a:r>
            <a:br>
              <a:rPr lang="ru-RU" sz="2400" b="0" i="0" dirty="0">
                <a:solidFill>
                  <a:srgbClr val="D1D5DB"/>
                </a:solidFill>
                <a:effectLst/>
                <a:latin typeface="Söhne"/>
              </a:rPr>
            </a:br>
            <a:r>
              <a:rPr lang="ru-RU" sz="2400" b="0" i="0" dirty="0">
                <a:solidFill>
                  <a:srgbClr val="D1D5DB"/>
                </a:solidFill>
                <a:effectLst/>
                <a:latin typeface="Söhne"/>
              </a:rPr>
              <a:t> </a:t>
            </a:r>
            <a:r>
              <a:rPr lang="ru-RU" sz="2400" b="0" i="0" dirty="0" err="1">
                <a:solidFill>
                  <a:srgbClr val="D1D5DB"/>
                </a:solidFill>
                <a:effectLst/>
                <a:latin typeface="Söhne"/>
              </a:rPr>
              <a:t>Застосування</a:t>
            </a:r>
            <a:r>
              <a:rPr lang="ru-RU" sz="2400" b="0" i="0" dirty="0">
                <a:solidFill>
                  <a:srgbClr val="D1D5DB"/>
                </a:solidFill>
                <a:effectLst/>
                <a:latin typeface="Söhne"/>
              </a:rPr>
              <a:t> </a:t>
            </a:r>
            <a:r>
              <a:rPr lang="ru-RU" sz="2400" b="0" i="0" dirty="0" err="1">
                <a:solidFill>
                  <a:srgbClr val="D1D5DB"/>
                </a:solidFill>
                <a:effectLst/>
                <a:latin typeface="Söhne"/>
              </a:rPr>
              <a:t>інтелектуального</a:t>
            </a:r>
            <a:r>
              <a:rPr lang="ru-RU" sz="2400" b="0" i="0" dirty="0">
                <a:solidFill>
                  <a:srgbClr val="D1D5DB"/>
                </a:solidFill>
                <a:effectLst/>
                <a:latin typeface="Söhne"/>
              </a:rPr>
              <a:t> </a:t>
            </a:r>
            <a:r>
              <a:rPr lang="ru-RU" sz="2400" b="0" i="0" dirty="0" err="1">
                <a:solidFill>
                  <a:srgbClr val="D1D5DB"/>
                </a:solidFill>
                <a:effectLst/>
                <a:latin typeface="Söhne"/>
              </a:rPr>
              <a:t>аналізу</a:t>
            </a:r>
            <a:r>
              <a:rPr lang="ru-RU" sz="2400" b="0" i="0" dirty="0">
                <a:solidFill>
                  <a:srgbClr val="D1D5DB"/>
                </a:solidFill>
                <a:effectLst/>
                <a:latin typeface="Söhne"/>
              </a:rPr>
              <a:t> </a:t>
            </a:r>
            <a:r>
              <a:rPr lang="ru-RU" sz="2400" b="0" i="0" dirty="0" err="1">
                <a:solidFill>
                  <a:srgbClr val="D1D5DB"/>
                </a:solidFill>
                <a:effectLst/>
                <a:latin typeface="Söhne"/>
              </a:rPr>
              <a:t>даних</a:t>
            </a:r>
            <a:r>
              <a:rPr lang="ru-RU" sz="2400" b="0" i="0" dirty="0">
                <a:solidFill>
                  <a:srgbClr val="D1D5DB"/>
                </a:solidFill>
                <a:effectLst/>
                <a:latin typeface="Söhne"/>
              </a:rPr>
              <a:t> в </a:t>
            </a:r>
            <a:r>
              <a:rPr lang="ru-RU" sz="2400" b="0" i="0" dirty="0" err="1">
                <a:solidFill>
                  <a:srgbClr val="D1D5DB"/>
                </a:solidFill>
                <a:effectLst/>
                <a:latin typeface="Söhne"/>
              </a:rPr>
              <a:t>цій</a:t>
            </a:r>
            <a:r>
              <a:rPr lang="ru-RU" sz="2400" b="0" i="0" dirty="0">
                <a:solidFill>
                  <a:srgbClr val="D1D5DB"/>
                </a:solidFill>
                <a:effectLst/>
                <a:latin typeface="Söhne"/>
              </a:rPr>
              <a:t> </a:t>
            </a:r>
            <a:r>
              <a:rPr lang="ru-RU" sz="2400" b="0" i="0" dirty="0" err="1">
                <a:solidFill>
                  <a:srgbClr val="D1D5DB"/>
                </a:solidFill>
                <a:effectLst/>
                <a:latin typeface="Söhne"/>
              </a:rPr>
              <a:t>області</a:t>
            </a:r>
            <a:r>
              <a:rPr lang="ru-RU" sz="2400" b="0" i="0" dirty="0">
                <a:solidFill>
                  <a:srgbClr val="D1D5DB"/>
                </a:solidFill>
                <a:effectLst/>
                <a:latin typeface="Söhne"/>
              </a:rPr>
              <a:t> дозволить </a:t>
            </a:r>
            <a:r>
              <a:rPr lang="ru-RU" sz="2400" b="0" i="0" dirty="0" err="1">
                <a:solidFill>
                  <a:srgbClr val="D1D5DB"/>
                </a:solidFill>
                <a:effectLst/>
                <a:latin typeface="Söhne"/>
              </a:rPr>
              <a:t>підвищити</a:t>
            </a:r>
            <a:r>
              <a:rPr lang="ru-RU" sz="2400" b="0" i="0" dirty="0">
                <a:solidFill>
                  <a:srgbClr val="D1D5DB"/>
                </a:solidFill>
                <a:effectLst/>
                <a:latin typeface="Söhne"/>
              </a:rPr>
              <a:t> </a:t>
            </a:r>
            <a:r>
              <a:rPr lang="ru-RU" sz="2400" b="0" i="0" dirty="0" err="1">
                <a:solidFill>
                  <a:srgbClr val="D1D5DB"/>
                </a:solidFill>
                <a:effectLst/>
                <a:latin typeface="Söhne"/>
              </a:rPr>
              <a:t>точність</a:t>
            </a:r>
            <a:r>
              <a:rPr lang="ru-RU" sz="2400" b="0" i="0" dirty="0">
                <a:solidFill>
                  <a:srgbClr val="D1D5DB"/>
                </a:solidFill>
                <a:effectLst/>
                <a:latin typeface="Söhne"/>
              </a:rPr>
              <a:t> та </a:t>
            </a:r>
            <a:r>
              <a:rPr lang="ru-RU" sz="2400" b="0" i="0" dirty="0" err="1">
                <a:solidFill>
                  <a:srgbClr val="D1D5DB"/>
                </a:solidFill>
                <a:effectLst/>
                <a:latin typeface="Söhne"/>
              </a:rPr>
              <a:t>швидкість</a:t>
            </a:r>
            <a:r>
              <a:rPr lang="ru-RU" sz="2400" b="0" i="0" dirty="0">
                <a:solidFill>
                  <a:srgbClr val="D1D5DB"/>
                </a:solidFill>
                <a:effectLst/>
                <a:latin typeface="Söhne"/>
              </a:rPr>
              <a:t> </a:t>
            </a:r>
            <a:r>
              <a:rPr lang="ru-RU" sz="2400" b="0" i="0" dirty="0" err="1">
                <a:solidFill>
                  <a:srgbClr val="D1D5DB"/>
                </a:solidFill>
                <a:effectLst/>
                <a:latin typeface="Söhne"/>
              </a:rPr>
              <a:t>діагностики</a:t>
            </a:r>
            <a:r>
              <a:rPr lang="ru-RU" sz="2400" b="0" i="0" dirty="0">
                <a:solidFill>
                  <a:srgbClr val="D1D5DB"/>
                </a:solidFill>
                <a:effectLst/>
                <a:latin typeface="Söhne"/>
              </a:rPr>
              <a:t>, і </a:t>
            </a:r>
            <a:r>
              <a:rPr lang="ru-RU" sz="2400" b="0" i="0" dirty="0" err="1">
                <a:solidFill>
                  <a:srgbClr val="D1D5DB"/>
                </a:solidFill>
                <a:effectLst/>
                <a:latin typeface="Söhne"/>
              </a:rPr>
              <a:t>зібльшить</a:t>
            </a:r>
            <a:r>
              <a:rPr lang="ru-RU" sz="2400" b="0" i="0" dirty="0">
                <a:solidFill>
                  <a:srgbClr val="D1D5DB"/>
                </a:solidFill>
                <a:effectLst/>
                <a:latin typeface="Söhne"/>
              </a:rPr>
              <a:t> </a:t>
            </a:r>
            <a:r>
              <a:rPr lang="ru-RU" sz="2400" b="0" i="0" dirty="0" err="1">
                <a:solidFill>
                  <a:srgbClr val="D1D5DB"/>
                </a:solidFill>
                <a:effectLst/>
                <a:latin typeface="Söhne"/>
              </a:rPr>
              <a:t>шанси</a:t>
            </a:r>
            <a:r>
              <a:rPr lang="ru-RU" sz="2400" b="0" i="0" dirty="0">
                <a:solidFill>
                  <a:srgbClr val="D1D5DB"/>
                </a:solidFill>
                <a:effectLst/>
                <a:latin typeface="Söhne"/>
              </a:rPr>
              <a:t> </a:t>
            </a:r>
            <a:r>
              <a:rPr lang="ru-RU" sz="2400" b="0" i="0" dirty="0" err="1">
                <a:solidFill>
                  <a:srgbClr val="D1D5DB"/>
                </a:solidFill>
                <a:effectLst/>
                <a:latin typeface="Söhne"/>
              </a:rPr>
              <a:t>попередження</a:t>
            </a:r>
            <a:r>
              <a:rPr lang="ru-RU" sz="2400" b="0" i="0" dirty="0">
                <a:solidFill>
                  <a:srgbClr val="D1D5DB"/>
                </a:solidFill>
                <a:effectLst/>
                <a:latin typeface="Söhne"/>
              </a:rPr>
              <a:t> </a:t>
            </a:r>
            <a:r>
              <a:rPr lang="ru-RU" sz="2400" b="0" i="0" dirty="0" err="1">
                <a:solidFill>
                  <a:srgbClr val="D1D5DB"/>
                </a:solidFill>
                <a:effectLst/>
                <a:latin typeface="Söhne"/>
              </a:rPr>
              <a:t>хвороби</a:t>
            </a:r>
            <a:r>
              <a:rPr lang="ru-RU" sz="2400" b="0" i="0" dirty="0">
                <a:solidFill>
                  <a:srgbClr val="D1D5DB"/>
                </a:solidFill>
                <a:effectLst/>
                <a:latin typeface="Söhne"/>
              </a:rPr>
              <a:t> на </a:t>
            </a:r>
            <a:r>
              <a:rPr lang="ru-RU" sz="2400" b="0" i="0" dirty="0" err="1">
                <a:solidFill>
                  <a:srgbClr val="D1D5DB"/>
                </a:solidFill>
                <a:effectLst/>
                <a:latin typeface="Söhne"/>
              </a:rPr>
              <a:t>ранніх</a:t>
            </a:r>
            <a:r>
              <a:rPr lang="ru-RU" sz="2400" b="0" i="0" dirty="0">
                <a:solidFill>
                  <a:srgbClr val="D1D5DB"/>
                </a:solidFill>
                <a:effectLst/>
                <a:latin typeface="Söhne"/>
              </a:rPr>
              <a:t> </a:t>
            </a:r>
            <a:r>
              <a:rPr lang="ru-RU" sz="2400" b="0" i="0" dirty="0" err="1">
                <a:solidFill>
                  <a:srgbClr val="D1D5DB"/>
                </a:solidFill>
                <a:effectLst/>
                <a:latin typeface="Söhne"/>
              </a:rPr>
              <a:t>етапах</a:t>
            </a:r>
            <a:r>
              <a:rPr lang="ru-RU" sz="2400" b="0" i="0" dirty="0">
                <a:solidFill>
                  <a:srgbClr val="D1D5DB"/>
                </a:solidFill>
                <a:effectLst/>
                <a:latin typeface="Söhne"/>
              </a:rPr>
              <a:t>.</a:t>
            </a:r>
            <a:endParaRPr sz="2400" dirty="0">
              <a:solidFill>
                <a:schemeClr val="dk1"/>
              </a:solidFill>
              <a:latin typeface="Corbel"/>
              <a:ea typeface="Corbel"/>
              <a:cs typeface="Corbel"/>
              <a:sym typeface="Corbel"/>
            </a:endParaRPr>
          </a:p>
        </p:txBody>
      </p:sp>
      <p:sp>
        <p:nvSpPr>
          <p:cNvPr id="71" name="Google Shape;7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480"/>
              <a:buNone/>
            </a:pPr>
            <a:endParaRPr sz="2400">
              <a:solidFill>
                <a:schemeClr val="dk1"/>
              </a:solidFill>
              <a:latin typeface="Corbel"/>
              <a:ea typeface="Corbel"/>
              <a:cs typeface="Corbel"/>
              <a:sym typeface="Corbel"/>
            </a:endParaRPr>
          </a:p>
          <a:p>
            <a:pPr marL="0" lvl="0" indent="0" algn="l" rtl="0">
              <a:lnSpc>
                <a:spcPct val="100000"/>
              </a:lnSpc>
              <a:spcBef>
                <a:spcPts val="0"/>
              </a:spcBef>
              <a:spcAft>
                <a:spcPts val="0"/>
              </a:spcAft>
              <a:buSzPts val="3480"/>
              <a:buNone/>
            </a:pPr>
            <a:r>
              <a:rPr lang="en-US" sz="2400">
                <a:solidFill>
                  <a:schemeClr val="dk1"/>
                </a:solidFill>
                <a:latin typeface="Corbel"/>
                <a:ea typeface="Corbel"/>
                <a:cs typeface="Corbel"/>
                <a:sym typeface="Corbel"/>
              </a:rPr>
              <a:t>In this research 5 machine learning methods had been analyzed for atherosclerosis  prediction. Our team trained and tested all the algorithms against the clinical data. It achieved promising results after what, the accuracy of models have been compared. </a:t>
            </a:r>
            <a:endParaRPr sz="2400">
              <a:solidFill>
                <a:schemeClr val="dk1"/>
              </a:solidFill>
              <a:latin typeface="Corbel"/>
              <a:ea typeface="Corbel"/>
              <a:cs typeface="Corbel"/>
              <a:sym typeface="Corbel"/>
            </a:endParaRPr>
          </a:p>
          <a:p>
            <a:pPr marL="0" lvl="0" indent="0" algn="l" rtl="0">
              <a:lnSpc>
                <a:spcPct val="100000"/>
              </a:lnSpc>
              <a:spcBef>
                <a:spcPts val="0"/>
              </a:spcBef>
              <a:spcAft>
                <a:spcPts val="0"/>
              </a:spcAft>
              <a:buSzPts val="3480"/>
              <a:buNone/>
            </a:pPr>
            <a:endParaRPr sz="2400">
              <a:solidFill>
                <a:schemeClr val="dk1"/>
              </a:solidFill>
              <a:latin typeface="Corbel"/>
              <a:ea typeface="Corbel"/>
              <a:cs typeface="Corbel"/>
              <a:sym typeface="Corbel"/>
            </a:endParaRPr>
          </a:p>
          <a:p>
            <a:pPr marL="0" lvl="0" indent="0" algn="l" rtl="0">
              <a:lnSpc>
                <a:spcPct val="100000"/>
              </a:lnSpc>
              <a:spcBef>
                <a:spcPts val="0"/>
              </a:spcBef>
              <a:spcAft>
                <a:spcPts val="0"/>
              </a:spcAft>
              <a:buSzPts val="3480"/>
              <a:buNone/>
            </a:pPr>
            <a:r>
              <a:rPr lang="en-US" sz="2400">
                <a:solidFill>
                  <a:schemeClr val="dk1"/>
                </a:solidFill>
                <a:latin typeface="Corbel"/>
                <a:ea typeface="Corbel"/>
                <a:cs typeface="Corbel"/>
                <a:sym typeface="Corbel"/>
              </a:rPr>
              <a:t>Considering limitations of the research, there are a lot of broad opportunities for applying mentioned methods to the data of larger size, which however may lead to more technical challenges such as complex data preprocessing and algorithms tuning. </a:t>
            </a:r>
            <a:endParaRPr sz="2400">
              <a:solidFill>
                <a:schemeClr val="dk1"/>
              </a:solidFill>
              <a:latin typeface="Corbel"/>
              <a:ea typeface="Corbel"/>
              <a:cs typeface="Corbel"/>
              <a:sym typeface="Corbel"/>
            </a:endParaRPr>
          </a:p>
          <a:p>
            <a:pPr marL="0" lvl="0" indent="0" algn="l" rtl="0">
              <a:lnSpc>
                <a:spcPct val="100000"/>
              </a:lnSpc>
              <a:spcBef>
                <a:spcPts val="0"/>
              </a:spcBef>
              <a:spcAft>
                <a:spcPts val="0"/>
              </a:spcAft>
              <a:buSzPts val="3480"/>
              <a:buNone/>
            </a:pPr>
            <a:endParaRPr sz="2400">
              <a:solidFill>
                <a:schemeClr val="dk1"/>
              </a:solidFill>
              <a:latin typeface="Corbel"/>
              <a:ea typeface="Corbel"/>
              <a:cs typeface="Corbel"/>
              <a:sym typeface="Corbel"/>
            </a:endParaRPr>
          </a:p>
          <a:p>
            <a:pPr marL="0" lvl="0" indent="0" algn="l" rtl="0">
              <a:lnSpc>
                <a:spcPct val="100000"/>
              </a:lnSpc>
              <a:spcBef>
                <a:spcPts val="0"/>
              </a:spcBef>
              <a:spcAft>
                <a:spcPts val="0"/>
              </a:spcAft>
              <a:buClr>
                <a:srgbClr val="8D1515"/>
              </a:buClr>
              <a:buSzPts val="3480"/>
              <a:buFont typeface="Arial"/>
              <a:buNone/>
            </a:pPr>
            <a:r>
              <a:rPr lang="en-US" sz="2400">
                <a:solidFill>
                  <a:schemeClr val="dk1"/>
                </a:solidFill>
                <a:latin typeface="Corbel"/>
                <a:ea typeface="Corbel"/>
                <a:cs typeface="Corbel"/>
                <a:sym typeface="Corbel"/>
              </a:rPr>
              <a:t>Having more complex datasets that include habits and lifestyle metrics of patients, we could possibly predict the future development of atherosclerosis.</a:t>
            </a:r>
            <a:endParaRPr/>
          </a:p>
        </p:txBody>
      </p:sp>
      <p:sp>
        <p:nvSpPr>
          <p:cNvPr id="139" name="Google Shape;13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957501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480"/>
              <a:buNone/>
            </a:pPr>
            <a:endParaRPr sz="2400">
              <a:solidFill>
                <a:schemeClr val="dk1"/>
              </a:solidFill>
              <a:latin typeface="Corbel"/>
              <a:ea typeface="Corbel"/>
              <a:cs typeface="Corbel"/>
              <a:sym typeface="Corbel"/>
            </a:endParaRPr>
          </a:p>
          <a:p>
            <a:pPr marL="0" lvl="0" indent="0" algn="l" rtl="0">
              <a:lnSpc>
                <a:spcPct val="100000"/>
              </a:lnSpc>
              <a:spcBef>
                <a:spcPts val="0"/>
              </a:spcBef>
              <a:spcAft>
                <a:spcPts val="0"/>
              </a:spcAft>
              <a:buSzPts val="3480"/>
              <a:buNone/>
            </a:pPr>
            <a:r>
              <a:rPr lang="en-US" sz="2400">
                <a:solidFill>
                  <a:schemeClr val="dk1"/>
                </a:solidFill>
                <a:latin typeface="Corbel"/>
                <a:ea typeface="Corbel"/>
                <a:cs typeface="Corbel"/>
                <a:sym typeface="Corbel"/>
              </a:rPr>
              <a:t>In this research 5 machine learning methods had been analyzed for atherosclerosis  prediction. Our team trained and tested all the algorithms against the clinical data. It achieved promising results after what, the accuracy of models have been compared. </a:t>
            </a:r>
            <a:endParaRPr sz="2400">
              <a:solidFill>
                <a:schemeClr val="dk1"/>
              </a:solidFill>
              <a:latin typeface="Corbel"/>
              <a:ea typeface="Corbel"/>
              <a:cs typeface="Corbel"/>
              <a:sym typeface="Corbel"/>
            </a:endParaRPr>
          </a:p>
          <a:p>
            <a:pPr marL="0" lvl="0" indent="0" algn="l" rtl="0">
              <a:lnSpc>
                <a:spcPct val="100000"/>
              </a:lnSpc>
              <a:spcBef>
                <a:spcPts val="0"/>
              </a:spcBef>
              <a:spcAft>
                <a:spcPts val="0"/>
              </a:spcAft>
              <a:buSzPts val="3480"/>
              <a:buNone/>
            </a:pPr>
            <a:endParaRPr sz="2400">
              <a:solidFill>
                <a:schemeClr val="dk1"/>
              </a:solidFill>
              <a:latin typeface="Corbel"/>
              <a:ea typeface="Corbel"/>
              <a:cs typeface="Corbel"/>
              <a:sym typeface="Corbel"/>
            </a:endParaRPr>
          </a:p>
          <a:p>
            <a:pPr marL="0" lvl="0" indent="0" algn="l" rtl="0">
              <a:lnSpc>
                <a:spcPct val="100000"/>
              </a:lnSpc>
              <a:spcBef>
                <a:spcPts val="0"/>
              </a:spcBef>
              <a:spcAft>
                <a:spcPts val="0"/>
              </a:spcAft>
              <a:buSzPts val="3480"/>
              <a:buNone/>
            </a:pPr>
            <a:r>
              <a:rPr lang="en-US" sz="2400">
                <a:solidFill>
                  <a:schemeClr val="dk1"/>
                </a:solidFill>
                <a:latin typeface="Corbel"/>
                <a:ea typeface="Corbel"/>
                <a:cs typeface="Corbel"/>
                <a:sym typeface="Corbel"/>
              </a:rPr>
              <a:t>Considering limitations of the research, there are a lot of broad opportunities for applying mentioned methods to the data of larger size, which however may lead to more technical challenges such as complex data preprocessing and algorithms tuning. </a:t>
            </a:r>
            <a:endParaRPr sz="2400">
              <a:solidFill>
                <a:schemeClr val="dk1"/>
              </a:solidFill>
              <a:latin typeface="Corbel"/>
              <a:ea typeface="Corbel"/>
              <a:cs typeface="Corbel"/>
              <a:sym typeface="Corbel"/>
            </a:endParaRPr>
          </a:p>
          <a:p>
            <a:pPr marL="0" lvl="0" indent="0" algn="l" rtl="0">
              <a:lnSpc>
                <a:spcPct val="100000"/>
              </a:lnSpc>
              <a:spcBef>
                <a:spcPts val="0"/>
              </a:spcBef>
              <a:spcAft>
                <a:spcPts val="0"/>
              </a:spcAft>
              <a:buSzPts val="3480"/>
              <a:buNone/>
            </a:pPr>
            <a:endParaRPr sz="2400">
              <a:solidFill>
                <a:schemeClr val="dk1"/>
              </a:solidFill>
              <a:latin typeface="Corbel"/>
              <a:ea typeface="Corbel"/>
              <a:cs typeface="Corbel"/>
              <a:sym typeface="Corbel"/>
            </a:endParaRPr>
          </a:p>
          <a:p>
            <a:pPr marL="0" lvl="0" indent="0" algn="l" rtl="0">
              <a:lnSpc>
                <a:spcPct val="100000"/>
              </a:lnSpc>
              <a:spcBef>
                <a:spcPts val="0"/>
              </a:spcBef>
              <a:spcAft>
                <a:spcPts val="0"/>
              </a:spcAft>
              <a:buClr>
                <a:srgbClr val="8D1515"/>
              </a:buClr>
              <a:buSzPts val="3480"/>
              <a:buFont typeface="Arial"/>
              <a:buNone/>
            </a:pPr>
            <a:r>
              <a:rPr lang="en-US" sz="2400">
                <a:solidFill>
                  <a:schemeClr val="dk1"/>
                </a:solidFill>
                <a:latin typeface="Corbel"/>
                <a:ea typeface="Corbel"/>
                <a:cs typeface="Corbel"/>
                <a:sym typeface="Corbel"/>
              </a:rPr>
              <a:t>Having more complex datasets that include habits and lifestyle metrics of patients, we could possibly predict the future development of atherosclerosis.</a:t>
            </a:r>
            <a:endParaRPr/>
          </a:p>
        </p:txBody>
      </p:sp>
      <p:sp>
        <p:nvSpPr>
          <p:cNvPr id="139" name="Google Shape;13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264914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85750" lvl="0" indent="-64770" algn="l" rtl="0">
              <a:lnSpc>
                <a:spcPct val="100000"/>
              </a:lnSpc>
              <a:spcBef>
                <a:spcPts val="0"/>
              </a:spcBef>
              <a:spcAft>
                <a:spcPts val="0"/>
              </a:spcAft>
              <a:buSzPts val="3480"/>
              <a:buNone/>
            </a:pPr>
            <a:r>
              <a:rPr lang="uk-UA" sz="2400" dirty="0">
                <a:solidFill>
                  <a:schemeClr val="dk1"/>
                </a:solidFill>
                <a:latin typeface="Corbel"/>
                <a:ea typeface="Corbel"/>
                <a:cs typeface="Corbel"/>
                <a:sym typeface="Corbel"/>
              </a:rPr>
              <a:t>Метою роботи були аналіз, створення та впровадження моделей машинного навчання для прогнозування серцево-судинних </a:t>
            </a:r>
            <a:r>
              <a:rPr lang="uk-UA" sz="2400" dirty="0" err="1">
                <a:solidFill>
                  <a:schemeClr val="dk1"/>
                </a:solidFill>
                <a:latin typeface="Corbel"/>
                <a:ea typeface="Corbel"/>
                <a:cs typeface="Corbel"/>
                <a:sym typeface="Corbel"/>
              </a:rPr>
              <a:t>хвороб</a:t>
            </a:r>
            <a:r>
              <a:rPr lang="uk-UA" sz="2400" dirty="0">
                <a:solidFill>
                  <a:schemeClr val="dk1"/>
                </a:solidFill>
                <a:latin typeface="Corbel"/>
                <a:ea typeface="Corbel"/>
                <a:cs typeface="Corbel"/>
                <a:sym typeface="Corbel"/>
              </a:rPr>
              <a:t>. Відповідно задачі роботи наведено на слайді.</a:t>
            </a:r>
            <a:endParaRPr sz="2400" dirty="0">
              <a:solidFill>
                <a:schemeClr val="dk1"/>
              </a:solidFill>
              <a:latin typeface="Corbel"/>
              <a:ea typeface="Corbel"/>
              <a:cs typeface="Corbel"/>
              <a:sym typeface="Corbel"/>
            </a:endParaRPr>
          </a:p>
        </p:txBody>
      </p:sp>
      <p:sp>
        <p:nvSpPr>
          <p:cNvPr id="71" name="Google Shape;7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39639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85750" lvl="0" indent="-64770" algn="l" rtl="0">
              <a:lnSpc>
                <a:spcPct val="100000"/>
              </a:lnSpc>
              <a:spcBef>
                <a:spcPts val="0"/>
              </a:spcBef>
              <a:spcAft>
                <a:spcPts val="0"/>
              </a:spcAft>
              <a:buSzPts val="3480"/>
              <a:buNone/>
            </a:pPr>
            <a:r>
              <a:rPr lang="uk-UA" sz="2400" dirty="0">
                <a:solidFill>
                  <a:schemeClr val="dk1"/>
                </a:solidFill>
                <a:latin typeface="Corbel"/>
                <a:ea typeface="Corbel"/>
                <a:cs typeface="Corbel"/>
                <a:sym typeface="Corbel"/>
              </a:rPr>
              <a:t>Об’єкт дослідження – це процеси прогнозування серцево-судинних </a:t>
            </a:r>
            <a:r>
              <a:rPr lang="uk-UA" sz="2400" dirty="0" err="1">
                <a:solidFill>
                  <a:schemeClr val="dk1"/>
                </a:solidFill>
                <a:latin typeface="Corbel"/>
                <a:ea typeface="Corbel"/>
                <a:cs typeface="Corbel"/>
                <a:sym typeface="Corbel"/>
              </a:rPr>
              <a:t>хвороб</a:t>
            </a:r>
            <a:r>
              <a:rPr lang="uk-UA" sz="2400" dirty="0">
                <a:solidFill>
                  <a:schemeClr val="dk1"/>
                </a:solidFill>
                <a:latin typeface="Corbel"/>
                <a:ea typeface="Corbel"/>
                <a:cs typeface="Corbel"/>
                <a:sym typeface="Corbel"/>
              </a:rPr>
              <a:t> методами машинного навчання а предмет дослідження – самі методи та моделі для прогнозування.</a:t>
            </a:r>
          </a:p>
          <a:p>
            <a:pPr marL="285750" lvl="0" indent="-64770" algn="l" rtl="0">
              <a:lnSpc>
                <a:spcPct val="100000"/>
              </a:lnSpc>
              <a:spcBef>
                <a:spcPts val="0"/>
              </a:spcBef>
              <a:spcAft>
                <a:spcPts val="0"/>
              </a:spcAft>
              <a:buSzPts val="3480"/>
              <a:buNone/>
            </a:pPr>
            <a:r>
              <a:rPr lang="uk-UA" sz="2400" dirty="0">
                <a:solidFill>
                  <a:schemeClr val="dk1"/>
                </a:solidFill>
                <a:latin typeface="Corbel"/>
                <a:ea typeface="Corbel"/>
                <a:cs typeface="Corbel"/>
                <a:sym typeface="Corbel"/>
              </a:rPr>
              <a:t>Наукова новизна роботи полягає у розробці методики  для прогнозування серцево-судинних </a:t>
            </a:r>
            <a:r>
              <a:rPr lang="uk-UA" sz="2400" dirty="0" err="1">
                <a:solidFill>
                  <a:schemeClr val="dk1"/>
                </a:solidFill>
                <a:latin typeface="Corbel"/>
                <a:ea typeface="Corbel"/>
                <a:cs typeface="Corbel"/>
                <a:sym typeface="Corbel"/>
              </a:rPr>
              <a:t>хвороб</a:t>
            </a:r>
            <a:r>
              <a:rPr lang="uk-UA" sz="2400" dirty="0">
                <a:solidFill>
                  <a:schemeClr val="dk1"/>
                </a:solidFill>
                <a:latin typeface="Corbel"/>
                <a:ea typeface="Corbel"/>
                <a:cs typeface="Corbel"/>
                <a:sym typeface="Corbel"/>
              </a:rPr>
              <a:t> методами машинного навчання з вищою точністю, </a:t>
            </a:r>
            <a:r>
              <a:rPr lang="ru-RU" sz="3200" dirty="0" err="1"/>
              <a:t>ніж</a:t>
            </a:r>
            <a:r>
              <a:rPr lang="ru-RU" sz="3200" dirty="0"/>
              <a:t> в </a:t>
            </a:r>
            <a:r>
              <a:rPr lang="ru-RU" sz="3200" dirty="0" err="1"/>
              <a:t>попередніх</a:t>
            </a:r>
            <a:r>
              <a:rPr lang="ru-RU" sz="3200" dirty="0"/>
              <a:t> </a:t>
            </a:r>
            <a:r>
              <a:rPr lang="ru-RU" sz="3200" dirty="0" err="1"/>
              <a:t>дослідженнях</a:t>
            </a:r>
            <a:r>
              <a:rPr lang="uk-UA" sz="2400" dirty="0">
                <a:solidFill>
                  <a:schemeClr val="dk1"/>
                </a:solidFill>
                <a:latin typeface="Corbel"/>
                <a:ea typeface="Corbel"/>
                <a:cs typeface="Corbel"/>
                <a:sym typeface="Corbel"/>
              </a:rPr>
              <a:t> та розробці автоматизованої системи з використанням </a:t>
            </a:r>
            <a:r>
              <a:rPr lang="uk-UA" sz="2400">
                <a:solidFill>
                  <a:schemeClr val="dk1"/>
                </a:solidFill>
                <a:latin typeface="Corbel"/>
                <a:ea typeface="Corbel"/>
                <a:cs typeface="Corbel"/>
                <a:sym typeface="Corbel"/>
              </a:rPr>
              <a:t>отриманих моделей.</a:t>
            </a:r>
            <a:endParaRPr sz="2400" dirty="0">
              <a:solidFill>
                <a:schemeClr val="dk1"/>
              </a:solidFill>
              <a:latin typeface="Corbel"/>
              <a:ea typeface="Corbel"/>
              <a:cs typeface="Corbel"/>
              <a:sym typeface="Corbel"/>
            </a:endParaRPr>
          </a:p>
        </p:txBody>
      </p:sp>
      <p:sp>
        <p:nvSpPr>
          <p:cNvPr id="71" name="Google Shape;7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82865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Результати дослідження були представлені у вигляді доповіді на конференції </a:t>
            </a:r>
            <a:r>
              <a:rPr lang="en-US" dirty="0"/>
              <a:t>IT&amp;I-2021</a:t>
            </a:r>
            <a:r>
              <a:rPr lang="uk-UA" dirty="0"/>
              <a:t>, після чого стаття з матеріалами була опублікована та індексована в </a:t>
            </a:r>
            <a:r>
              <a:rPr lang="en-US" dirty="0"/>
              <a:t>Scopus</a:t>
            </a:r>
            <a:r>
              <a:rPr lang="uk-UA" dirty="0"/>
              <a:t>.</a:t>
            </a:r>
          </a:p>
          <a:p>
            <a:r>
              <a:rPr lang="uk-UA" dirty="0"/>
              <a:t>Також було підготовлено роботу на Всеукраїнський конкурс студентських наукових робіт зі спеціальності Комп’ютерні науки, яка зайняла перше місце (І тур).</a:t>
            </a: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5</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21323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85750" lvl="0" indent="-64770" algn="l" rtl="0">
              <a:lnSpc>
                <a:spcPct val="100000"/>
              </a:lnSpc>
              <a:spcBef>
                <a:spcPts val="0"/>
              </a:spcBef>
              <a:spcAft>
                <a:spcPts val="0"/>
              </a:spcAft>
              <a:buSzPts val="3480"/>
              <a:buNone/>
            </a:pPr>
            <a:r>
              <a:rPr lang="uk-UA" sz="2400" dirty="0">
                <a:solidFill>
                  <a:schemeClr val="dk1"/>
                </a:solidFill>
                <a:latin typeface="Corbel"/>
                <a:ea typeface="Corbel"/>
                <a:cs typeface="Corbel"/>
                <a:sym typeface="Corbel"/>
              </a:rPr>
              <a:t>На цьому слайді ми перерахували набір застосованих методів і точність їх попереднього застосування.</a:t>
            </a:r>
            <a:r>
              <a:rPr lang="ru-UA" sz="2400" dirty="0">
                <a:solidFill>
                  <a:schemeClr val="dk1"/>
                </a:solidFill>
                <a:latin typeface="Corbel"/>
                <a:ea typeface="Corbel"/>
                <a:cs typeface="Corbel"/>
                <a:sym typeface="Corbel"/>
              </a:rPr>
              <a:t> </a:t>
            </a:r>
            <a:endParaRPr lang="uk-UA" sz="2400" dirty="0">
              <a:solidFill>
                <a:schemeClr val="dk1"/>
              </a:solidFill>
              <a:latin typeface="Corbel"/>
              <a:ea typeface="Corbel"/>
              <a:cs typeface="Corbel"/>
              <a:sym typeface="Corbel"/>
            </a:endParaRPr>
          </a:p>
        </p:txBody>
      </p:sp>
      <p:sp>
        <p:nvSpPr>
          <p:cNvPr id="71" name="Google Shape;7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835890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04a71f107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0"/>
              </a:spcBef>
              <a:spcAft>
                <a:spcPts val="0"/>
              </a:spcAft>
              <a:buClr>
                <a:schemeClr val="dk1"/>
              </a:buClr>
              <a:buSzPts val="1100"/>
              <a:buFont typeface="Arial"/>
              <a:buNone/>
            </a:pPr>
            <a:r>
              <a:rPr lang="uk-UA" sz="2400" dirty="0">
                <a:solidFill>
                  <a:schemeClr val="dk1"/>
                </a:solidFill>
                <a:latin typeface="Corbel"/>
                <a:ea typeface="Corbel"/>
                <a:cs typeface="Corbel"/>
                <a:sym typeface="Corbel"/>
              </a:rPr>
              <a:t>Набір даних, використаний для цього дослідження, надав Національний інститут серцево-судинної хірургії імені Амосова. Набір даних містить 14 стовпців і 1000 записів пацієнтів. </a:t>
            </a:r>
          </a:p>
          <a:p>
            <a:pPr marL="457200" lvl="0" indent="0" algn="l" rtl="0">
              <a:lnSpc>
                <a:spcPct val="100000"/>
              </a:lnSpc>
              <a:spcBef>
                <a:spcPts val="0"/>
              </a:spcBef>
              <a:spcAft>
                <a:spcPts val="0"/>
              </a:spcAft>
              <a:buClr>
                <a:schemeClr val="dk1"/>
              </a:buClr>
              <a:buSzPts val="1100"/>
              <a:buFont typeface="Arial"/>
              <a:buNone/>
            </a:pPr>
            <a:endParaRPr lang="uk-UA" sz="2400" dirty="0">
              <a:solidFill>
                <a:schemeClr val="dk1"/>
              </a:solidFill>
              <a:latin typeface="Corbel"/>
              <a:sym typeface="Corbel"/>
            </a:endParaRPr>
          </a:p>
          <a:p>
            <a:pPr marL="457200" lvl="0" indent="0" algn="l" rtl="0">
              <a:lnSpc>
                <a:spcPct val="100000"/>
              </a:lnSpc>
              <a:spcBef>
                <a:spcPts val="0"/>
              </a:spcBef>
              <a:spcAft>
                <a:spcPts val="0"/>
              </a:spcAft>
              <a:buClr>
                <a:schemeClr val="dk1"/>
              </a:buClr>
              <a:buSzPts val="1100"/>
              <a:buFont typeface="Arial"/>
              <a:buNone/>
            </a:pPr>
            <a:r>
              <a:rPr lang="uk-UA" dirty="0"/>
              <a:t>Набір включає дані як пацієнтів із підтвердженими проблемами серця, так і здорових.</a:t>
            </a:r>
          </a:p>
          <a:p>
            <a:pPr marL="457200" lvl="0" indent="0" algn="l" rtl="0">
              <a:lnSpc>
                <a:spcPct val="100000"/>
              </a:lnSpc>
              <a:spcBef>
                <a:spcPts val="0"/>
              </a:spcBef>
              <a:spcAft>
                <a:spcPts val="0"/>
              </a:spcAft>
              <a:buClr>
                <a:schemeClr val="dk1"/>
              </a:buClr>
              <a:buSzPts val="1100"/>
              <a:buFont typeface="Arial"/>
              <a:buNone/>
            </a:pPr>
            <a:endParaRPr lang="uk-UA" dirty="0"/>
          </a:p>
          <a:p>
            <a:pPr marL="457200" lvl="0" indent="0" algn="l" rtl="0">
              <a:lnSpc>
                <a:spcPct val="100000"/>
              </a:lnSpc>
              <a:spcBef>
                <a:spcPts val="0"/>
              </a:spcBef>
              <a:spcAft>
                <a:spcPts val="0"/>
              </a:spcAft>
              <a:buClr>
                <a:schemeClr val="dk1"/>
              </a:buClr>
              <a:buSzPts val="1100"/>
              <a:buFont typeface="Arial"/>
              <a:buNone/>
            </a:pPr>
            <a:r>
              <a:rPr lang="uk-UA" dirty="0"/>
              <a:t>Дані включають </a:t>
            </a:r>
            <a:r>
              <a:rPr lang="uk-UA" b="1" dirty="0"/>
              <a:t>основні</a:t>
            </a:r>
            <a:r>
              <a:rPr lang="uk-UA" dirty="0"/>
              <a:t> показники пацієнта (вік, стать та ін.) та </a:t>
            </a:r>
            <a:r>
              <a:rPr lang="uk-UA" b="1" dirty="0"/>
              <a:t>медичні</a:t>
            </a:r>
            <a:r>
              <a:rPr lang="uk-UA" dirty="0"/>
              <a:t> (наявність хірургічних </a:t>
            </a:r>
            <a:r>
              <a:rPr lang="uk-UA" dirty="0" err="1"/>
              <a:t>втручань</a:t>
            </a:r>
            <a:r>
              <a:rPr lang="uk-UA" dirty="0"/>
              <a:t>, тиск, частота серцебиття та ін.) </a:t>
            </a:r>
          </a:p>
          <a:p>
            <a:pPr marL="457200" lvl="0" indent="0" algn="l" rtl="0">
              <a:lnSpc>
                <a:spcPct val="100000"/>
              </a:lnSpc>
              <a:spcBef>
                <a:spcPts val="0"/>
              </a:spcBef>
              <a:spcAft>
                <a:spcPts val="0"/>
              </a:spcAft>
              <a:buClr>
                <a:schemeClr val="dk1"/>
              </a:buClr>
              <a:buSzPts val="1100"/>
              <a:buFont typeface="Arial"/>
              <a:buNone/>
            </a:pPr>
            <a:r>
              <a:rPr lang="uk-UA" dirty="0"/>
              <a:t>Кожен запис також містить індикатор (прапорець), який вказує на те, чи діагностовано серцеві хвороби пацієнта чи ні. </a:t>
            </a:r>
          </a:p>
          <a:p>
            <a:pPr marL="457200" lvl="0" indent="0" algn="l" rtl="0">
              <a:lnSpc>
                <a:spcPct val="100000"/>
              </a:lnSpc>
              <a:spcBef>
                <a:spcPts val="0"/>
              </a:spcBef>
              <a:spcAft>
                <a:spcPts val="0"/>
              </a:spcAft>
              <a:buClr>
                <a:schemeClr val="dk1"/>
              </a:buClr>
              <a:buSzPts val="1100"/>
              <a:buFont typeface="Arial"/>
              <a:buNone/>
            </a:pPr>
            <a:r>
              <a:rPr lang="uk-UA" dirty="0"/>
              <a:t>Так як </a:t>
            </a:r>
            <a:r>
              <a:rPr lang="uk-UA" dirty="0" err="1"/>
              <a:t>датасет</a:t>
            </a:r>
            <a:r>
              <a:rPr lang="uk-UA" dirty="0"/>
              <a:t> був невеликий, ми використали технологію генерації синтетичних даних на основі вже існуючого </a:t>
            </a:r>
            <a:r>
              <a:rPr lang="uk-UA" dirty="0" err="1"/>
              <a:t>датаесту</a:t>
            </a:r>
            <a:r>
              <a:rPr lang="uk-UA" dirty="0"/>
              <a:t>. Та додали їх до оригінальних.</a:t>
            </a:r>
            <a:endParaRPr dirty="0"/>
          </a:p>
        </p:txBody>
      </p:sp>
      <p:sp>
        <p:nvSpPr>
          <p:cNvPr id="86" name="Google Shape;86;g104a71f107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4a71f1073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180340" algn="just" rtl="0">
              <a:lnSpc>
                <a:spcPct val="100000"/>
              </a:lnSpc>
              <a:spcBef>
                <a:spcPts val="0"/>
              </a:spcBef>
              <a:spcAft>
                <a:spcPts val="0"/>
              </a:spcAft>
              <a:buClr>
                <a:schemeClr val="dk1"/>
              </a:buClr>
              <a:buSzPts val="1100"/>
              <a:buFont typeface="Arial"/>
              <a:buNone/>
            </a:pPr>
            <a:r>
              <a:rPr lang="uk-UA" sz="1500" dirty="0">
                <a:solidFill>
                  <a:schemeClr val="dk1"/>
                </a:solidFill>
                <a:latin typeface="Times New Roman"/>
                <a:ea typeface="Times New Roman"/>
                <a:cs typeface="Times New Roman"/>
                <a:sym typeface="Times New Roman"/>
              </a:rPr>
              <a:t>На слайді ми можемо побачити теплову карту кореляції атрибутів і розподіл даних за більшістю </a:t>
            </a:r>
            <a:r>
              <a:rPr lang="uk-UA" sz="1500" dirty="0" err="1">
                <a:solidFill>
                  <a:schemeClr val="dk1"/>
                </a:solidFill>
                <a:latin typeface="Times New Roman"/>
                <a:ea typeface="Times New Roman"/>
                <a:cs typeface="Times New Roman"/>
                <a:sym typeface="Times New Roman"/>
              </a:rPr>
              <a:t>корельованих</a:t>
            </a:r>
            <a:r>
              <a:rPr lang="uk-UA" sz="1500" dirty="0">
                <a:solidFill>
                  <a:schemeClr val="dk1"/>
                </a:solidFill>
                <a:latin typeface="Times New Roman"/>
                <a:ea typeface="Times New Roman"/>
                <a:cs typeface="Times New Roman"/>
                <a:sym typeface="Times New Roman"/>
              </a:rPr>
              <a:t> атрибутів і цільовим класом</a:t>
            </a:r>
          </a:p>
          <a:p>
            <a:pPr marL="0" lvl="0" indent="180340" algn="just" rtl="0">
              <a:lnSpc>
                <a:spcPct val="100000"/>
              </a:lnSpc>
              <a:spcBef>
                <a:spcPts val="0"/>
              </a:spcBef>
              <a:spcAft>
                <a:spcPts val="0"/>
              </a:spcAft>
              <a:buClr>
                <a:schemeClr val="dk1"/>
              </a:buClr>
              <a:buSzPts val="1100"/>
              <a:buFont typeface="Arial"/>
              <a:buNone/>
            </a:pPr>
            <a:endParaRPr lang="uk-UA" sz="1500" dirty="0">
              <a:solidFill>
                <a:schemeClr val="dk1"/>
              </a:solidFill>
              <a:latin typeface="Times New Roman"/>
              <a:ea typeface="Times New Roman"/>
              <a:cs typeface="Times New Roman"/>
              <a:sym typeface="Times New Roman"/>
            </a:endParaRPr>
          </a:p>
          <a:p>
            <a:pPr marL="0" lvl="0" indent="180340" algn="just" rtl="0">
              <a:lnSpc>
                <a:spcPct val="100000"/>
              </a:lnSpc>
              <a:spcBef>
                <a:spcPts val="0"/>
              </a:spcBef>
              <a:spcAft>
                <a:spcPts val="0"/>
              </a:spcAft>
              <a:buClr>
                <a:schemeClr val="dk1"/>
              </a:buClr>
              <a:buSzPts val="1100"/>
              <a:buFont typeface="Arial"/>
              <a:buNone/>
            </a:pPr>
            <a:r>
              <a:rPr lang="uk-UA" sz="1500" dirty="0">
                <a:solidFill>
                  <a:schemeClr val="dk1"/>
                </a:solidFill>
                <a:latin typeface="Times New Roman"/>
                <a:ea typeface="Times New Roman"/>
                <a:cs typeface="Times New Roman"/>
                <a:sym typeface="Times New Roman"/>
              </a:rPr>
              <a:t>На основі теплової карти ми можемо визначити кореляцію між атрибутами нашого набору даних.</a:t>
            </a:r>
          </a:p>
          <a:p>
            <a:pPr marL="0" lvl="0" indent="180340" algn="just" rtl="0">
              <a:lnSpc>
                <a:spcPct val="100000"/>
              </a:lnSpc>
              <a:spcBef>
                <a:spcPts val="0"/>
              </a:spcBef>
              <a:spcAft>
                <a:spcPts val="0"/>
              </a:spcAft>
              <a:buClr>
                <a:schemeClr val="dk1"/>
              </a:buClr>
              <a:buSzPts val="1100"/>
              <a:buFont typeface="Arial"/>
              <a:buNone/>
            </a:pPr>
            <a:endParaRPr lang="uk-UA" sz="1500" dirty="0">
              <a:solidFill>
                <a:schemeClr val="dk1"/>
              </a:solidFill>
              <a:latin typeface="Times New Roman"/>
              <a:ea typeface="Times New Roman"/>
              <a:cs typeface="Times New Roman"/>
              <a:sym typeface="Times New Roman"/>
            </a:endParaRPr>
          </a:p>
          <a:p>
            <a:pPr marL="0" lvl="0" indent="180340" algn="just" rtl="0">
              <a:lnSpc>
                <a:spcPct val="100000"/>
              </a:lnSpc>
              <a:spcBef>
                <a:spcPts val="0"/>
              </a:spcBef>
              <a:spcAft>
                <a:spcPts val="0"/>
              </a:spcAft>
              <a:buClr>
                <a:schemeClr val="dk1"/>
              </a:buClr>
              <a:buSzPts val="1100"/>
              <a:buFont typeface="Arial"/>
              <a:buNone/>
            </a:pPr>
            <a:r>
              <a:rPr lang="uk-UA" sz="1500" dirty="0">
                <a:solidFill>
                  <a:schemeClr val="dk1"/>
                </a:solidFill>
                <a:latin typeface="Times New Roman"/>
                <a:ea typeface="Times New Roman"/>
                <a:cs typeface="Times New Roman"/>
                <a:sym typeface="Times New Roman"/>
              </a:rPr>
              <a:t>На основі розподілу даних можна визначити, що більшість пацієнтів з атеросклерозом мають високий рівень холестерину, середнього або старшого віку та мають надлишкову вагу, тоді як здорові пацієнти переважно мають вагу до 80 кілограмів, низький рівень холестерину та вік до 40 років.  </a:t>
            </a:r>
          </a:p>
          <a:p>
            <a:pPr marL="0" lvl="0" indent="180340" algn="just" rtl="0">
              <a:lnSpc>
                <a:spcPct val="100000"/>
              </a:lnSpc>
              <a:spcBef>
                <a:spcPts val="0"/>
              </a:spcBef>
              <a:spcAft>
                <a:spcPts val="0"/>
              </a:spcAft>
              <a:buClr>
                <a:schemeClr val="dk1"/>
              </a:buClr>
              <a:buSzPts val="1100"/>
              <a:buFont typeface="Arial"/>
              <a:buNone/>
            </a:pPr>
            <a:endParaRPr lang="uk-UA" sz="1500" dirty="0">
              <a:solidFill>
                <a:schemeClr val="dk1"/>
              </a:solidFill>
              <a:latin typeface="Times New Roman"/>
              <a:ea typeface="Times New Roman"/>
              <a:cs typeface="Times New Roman"/>
              <a:sym typeface="Times New Roman"/>
            </a:endParaRPr>
          </a:p>
          <a:p>
            <a:pPr marL="0" lvl="0" indent="180340" algn="just" rtl="0">
              <a:lnSpc>
                <a:spcPct val="100000"/>
              </a:lnSpc>
              <a:spcBef>
                <a:spcPts val="0"/>
              </a:spcBef>
              <a:spcAft>
                <a:spcPts val="0"/>
              </a:spcAft>
              <a:buClr>
                <a:schemeClr val="dk1"/>
              </a:buClr>
              <a:buSzPts val="1100"/>
              <a:buFont typeface="Arial"/>
              <a:buNone/>
            </a:pPr>
            <a:r>
              <a:rPr lang="uk-UA" sz="1500" dirty="0">
                <a:solidFill>
                  <a:schemeClr val="dk1"/>
                </a:solidFill>
                <a:latin typeface="Times New Roman"/>
                <a:ea typeface="Times New Roman"/>
                <a:cs typeface="Times New Roman"/>
                <a:sym typeface="Times New Roman"/>
              </a:rPr>
              <a:t>Цей висновок відображає загальне уявлення про атеросклероз і відповідає факторам ризику: на атеросклероз частіше хворіють літні люди, люди з надмірною вагою і високим рівнем холестерину.</a:t>
            </a:r>
            <a:endParaRPr lang="en-US" sz="1500" dirty="0">
              <a:solidFill>
                <a:schemeClr val="dk1"/>
              </a:solidFill>
              <a:latin typeface="Times New Roman"/>
              <a:ea typeface="Times New Roman"/>
              <a:cs typeface="Times New Roman"/>
              <a:sym typeface="Times New Roman"/>
            </a:endParaRPr>
          </a:p>
        </p:txBody>
      </p:sp>
      <p:sp>
        <p:nvSpPr>
          <p:cNvPr id="94" name="Google Shape;94;g104a71f1073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4a71f1073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180340" algn="just" rtl="0">
              <a:lnSpc>
                <a:spcPct val="100000"/>
              </a:lnSpc>
              <a:spcBef>
                <a:spcPts val="0"/>
              </a:spcBef>
              <a:spcAft>
                <a:spcPts val="0"/>
              </a:spcAft>
              <a:buClr>
                <a:schemeClr val="dk1"/>
              </a:buClr>
              <a:buSzPts val="1100"/>
              <a:buFont typeface="Arial"/>
              <a:buNone/>
            </a:pPr>
            <a:r>
              <a:rPr lang="uk-UA" dirty="0">
                <a:sym typeface="Times New Roman"/>
              </a:rPr>
              <a:t>На цьому слайді ми можемо побачити розподіл даних за віком та наявністю хвороби. Розподіл наближений до рівномірного, при цьому середній вік пацієнтів з наявними серцево-судинними хворобами значно більший, ніж у здорових, що підтверджує попередні твердження.</a:t>
            </a:r>
            <a:endParaRPr lang="en-US" dirty="0">
              <a:sym typeface="Times New Roman"/>
            </a:endParaRPr>
          </a:p>
        </p:txBody>
      </p:sp>
      <p:sp>
        <p:nvSpPr>
          <p:cNvPr id="94" name="Google Shape;94;g104a71f1073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082486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 Images_Important Text 01">
  <p:cSld name="2 Images_Important Text 01">
    <p:spTree>
      <p:nvGrpSpPr>
        <p:cNvPr id="1" name="Shape 20"/>
        <p:cNvGrpSpPr/>
        <p:nvPr/>
      </p:nvGrpSpPr>
      <p:grpSpPr>
        <a:xfrm>
          <a:off x="0" y="0"/>
          <a:ext cx="0" cy="0"/>
          <a:chOff x="0" y="0"/>
          <a:chExt cx="0" cy="0"/>
        </a:xfrm>
      </p:grpSpPr>
      <p:sp>
        <p:nvSpPr>
          <p:cNvPr id="21" name="Google Shape;21;p23"/>
          <p:cNvSpPr>
            <a:spLocks noGrp="1"/>
          </p:cNvSpPr>
          <p:nvPr>
            <p:ph type="pic" idx="2"/>
          </p:nvPr>
        </p:nvSpPr>
        <p:spPr>
          <a:xfrm>
            <a:off x="6464300" y="0"/>
            <a:ext cx="5727700" cy="6858000"/>
          </a:xfrm>
          <a:prstGeom prst="rect">
            <a:avLst/>
          </a:prstGeom>
          <a:noFill/>
          <a:ln>
            <a:noFill/>
          </a:ln>
        </p:spPr>
      </p:sp>
      <p:sp>
        <p:nvSpPr>
          <p:cNvPr id="22" name="Google Shape;22;p23"/>
          <p:cNvSpPr>
            <a:spLocks noGrp="1"/>
          </p:cNvSpPr>
          <p:nvPr>
            <p:ph type="pic" idx="3"/>
          </p:nvPr>
        </p:nvSpPr>
        <p:spPr>
          <a:xfrm>
            <a:off x="0" y="0"/>
            <a:ext cx="8087304" cy="6858000"/>
          </a:xfrm>
          <a:prstGeom prst="rect">
            <a:avLst/>
          </a:prstGeom>
          <a:noFill/>
          <a:ln>
            <a:noFill/>
          </a:ln>
        </p:spPr>
      </p:sp>
      <p:sp>
        <p:nvSpPr>
          <p:cNvPr id="23" name="Google Shape;23;p23"/>
          <p:cNvSpPr txBox="1">
            <a:spLocks noGrp="1"/>
          </p:cNvSpPr>
          <p:nvPr>
            <p:ph type="body" idx="1"/>
          </p:nvPr>
        </p:nvSpPr>
        <p:spPr>
          <a:xfrm>
            <a:off x="785586" y="5047107"/>
            <a:ext cx="5005614" cy="1005840"/>
          </a:xfrm>
          <a:prstGeom prst="rect">
            <a:avLst/>
          </a:prstGeom>
          <a:noFill/>
          <a:ln>
            <a:noFill/>
          </a:ln>
        </p:spPr>
        <p:txBody>
          <a:bodyPr spcFirstLastPara="1" wrap="square" lIns="0" tIns="45700" rIns="0" bIns="45700" anchor="t" anchorCtr="0">
            <a:noAutofit/>
          </a:bodyPr>
          <a:lstStyle>
            <a:lvl1pPr marL="457200" lvl="0" indent="-228600" algn="l">
              <a:lnSpc>
                <a:spcPct val="100000"/>
              </a:lnSpc>
              <a:spcBef>
                <a:spcPts val="320"/>
              </a:spcBef>
              <a:spcAft>
                <a:spcPts val="0"/>
              </a:spcAft>
              <a:buSzPts val="2320"/>
              <a:buNone/>
              <a:defRPr sz="1600">
                <a:solidFill>
                  <a:schemeClr val="dk1"/>
                </a:solidFill>
                <a:latin typeface="Corbel"/>
                <a:ea typeface="Corbel"/>
                <a:cs typeface="Corbel"/>
                <a:sym typeface="Corbel"/>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24" name="Google Shape;24;p23"/>
          <p:cNvSpPr txBox="1">
            <a:spLocks noGrp="1"/>
          </p:cNvSpPr>
          <p:nvPr>
            <p:ph type="title"/>
          </p:nvPr>
        </p:nvSpPr>
        <p:spPr>
          <a:xfrm>
            <a:off x="785586" y="4081468"/>
            <a:ext cx="5005614" cy="822960"/>
          </a:xfrm>
          <a:prstGeom prst="rect">
            <a:avLst/>
          </a:prstGeom>
          <a:noFill/>
          <a:ln>
            <a:noFill/>
          </a:ln>
        </p:spPr>
        <p:txBody>
          <a:bodyPr spcFirstLastPara="1" wrap="square" lIns="0" tIns="45700" rIns="91425" bIns="45700" anchor="t" anchorCtr="0">
            <a:noAutofit/>
          </a:bodyPr>
          <a:lstStyle>
            <a:lvl1pPr lvl="0" algn="ctr">
              <a:lnSpc>
                <a:spcPct val="100000"/>
              </a:lnSpc>
              <a:spcBef>
                <a:spcPts val="0"/>
              </a:spcBef>
              <a:spcAft>
                <a:spcPts val="0"/>
              </a:spcAft>
              <a:buClr>
                <a:schemeClr val="dk1"/>
              </a:buClr>
              <a:buSzPts val="2400"/>
              <a:buFont typeface="Arial"/>
              <a:buNone/>
              <a:defRPr sz="2400">
                <a:solidFill>
                  <a:schemeClr val="dk1"/>
                </a:solidFill>
                <a:latin typeface="Corbel"/>
                <a:ea typeface="Corbel"/>
                <a:cs typeface="Corbel"/>
                <a:sym typeface="Corbe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sldNum" idx="12"/>
          </p:nvPr>
        </p:nvSpPr>
        <p:spPr>
          <a:xfrm>
            <a:off x="11091862" y="6189662"/>
            <a:ext cx="600075" cy="395287"/>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chemeClr val="lt1"/>
              </a:buClr>
              <a:buSzPts val="1200"/>
              <a:buFont typeface="Corbel"/>
              <a:buNone/>
              <a:defRPr sz="1200" b="0" i="0" u="none" strike="noStrike" cap="none">
                <a:solidFill>
                  <a:schemeClr val="lt1"/>
                </a:solidFill>
                <a:latin typeface="Corbel"/>
                <a:ea typeface="Corbel"/>
                <a:cs typeface="Corbel"/>
                <a:sym typeface="Corbel"/>
              </a:defRPr>
            </a:lvl1pPr>
            <a:lvl2pPr marL="0" marR="0" lvl="1" indent="0" algn="ctr">
              <a:lnSpc>
                <a:spcPct val="100000"/>
              </a:lnSpc>
              <a:spcBef>
                <a:spcPts val="0"/>
              </a:spcBef>
              <a:spcAft>
                <a:spcPts val="0"/>
              </a:spcAft>
              <a:buClr>
                <a:schemeClr val="lt1"/>
              </a:buClr>
              <a:buSzPts val="1200"/>
              <a:buFont typeface="Corbel"/>
              <a:buNone/>
              <a:defRPr sz="1200" b="0" i="0" u="none" strike="noStrike" cap="none">
                <a:solidFill>
                  <a:schemeClr val="lt1"/>
                </a:solidFill>
                <a:latin typeface="Corbel"/>
                <a:ea typeface="Corbel"/>
                <a:cs typeface="Corbel"/>
                <a:sym typeface="Corbel"/>
              </a:defRPr>
            </a:lvl2pPr>
            <a:lvl3pPr marL="0" marR="0" lvl="2" indent="0" algn="ctr">
              <a:lnSpc>
                <a:spcPct val="100000"/>
              </a:lnSpc>
              <a:spcBef>
                <a:spcPts val="0"/>
              </a:spcBef>
              <a:spcAft>
                <a:spcPts val="0"/>
              </a:spcAft>
              <a:buClr>
                <a:schemeClr val="lt1"/>
              </a:buClr>
              <a:buSzPts val="1200"/>
              <a:buFont typeface="Corbel"/>
              <a:buNone/>
              <a:defRPr sz="1200" b="0" i="0" u="none" strike="noStrike" cap="none">
                <a:solidFill>
                  <a:schemeClr val="lt1"/>
                </a:solidFill>
                <a:latin typeface="Corbel"/>
                <a:ea typeface="Corbel"/>
                <a:cs typeface="Corbel"/>
                <a:sym typeface="Corbel"/>
              </a:defRPr>
            </a:lvl3pPr>
            <a:lvl4pPr marL="0" marR="0" lvl="3" indent="0" algn="ctr">
              <a:lnSpc>
                <a:spcPct val="100000"/>
              </a:lnSpc>
              <a:spcBef>
                <a:spcPts val="0"/>
              </a:spcBef>
              <a:spcAft>
                <a:spcPts val="0"/>
              </a:spcAft>
              <a:buClr>
                <a:schemeClr val="lt1"/>
              </a:buClr>
              <a:buSzPts val="1200"/>
              <a:buFont typeface="Corbel"/>
              <a:buNone/>
              <a:defRPr sz="1200" b="0" i="0" u="none" strike="noStrike" cap="none">
                <a:solidFill>
                  <a:schemeClr val="lt1"/>
                </a:solidFill>
                <a:latin typeface="Corbel"/>
                <a:ea typeface="Corbel"/>
                <a:cs typeface="Corbel"/>
                <a:sym typeface="Corbel"/>
              </a:defRPr>
            </a:lvl4pPr>
            <a:lvl5pPr marL="0" marR="0" lvl="4" indent="0" algn="ctr">
              <a:lnSpc>
                <a:spcPct val="100000"/>
              </a:lnSpc>
              <a:spcBef>
                <a:spcPts val="0"/>
              </a:spcBef>
              <a:spcAft>
                <a:spcPts val="0"/>
              </a:spcAft>
              <a:buClr>
                <a:schemeClr val="lt1"/>
              </a:buClr>
              <a:buSzPts val="1200"/>
              <a:buFont typeface="Corbel"/>
              <a:buNone/>
              <a:defRPr sz="1200" b="0" i="0" u="none" strike="noStrike" cap="none">
                <a:solidFill>
                  <a:schemeClr val="lt1"/>
                </a:solidFill>
                <a:latin typeface="Corbel"/>
                <a:ea typeface="Corbel"/>
                <a:cs typeface="Corbel"/>
                <a:sym typeface="Corbel"/>
              </a:defRPr>
            </a:lvl5pPr>
            <a:lvl6pPr marL="0" marR="0" lvl="5" indent="0" algn="ctr">
              <a:lnSpc>
                <a:spcPct val="100000"/>
              </a:lnSpc>
              <a:spcBef>
                <a:spcPts val="0"/>
              </a:spcBef>
              <a:spcAft>
                <a:spcPts val="0"/>
              </a:spcAft>
              <a:buClr>
                <a:schemeClr val="lt1"/>
              </a:buClr>
              <a:buSzPts val="1200"/>
              <a:buFont typeface="Corbel"/>
              <a:buNone/>
              <a:defRPr sz="1200" b="0" i="0" u="none" strike="noStrike" cap="none">
                <a:solidFill>
                  <a:schemeClr val="lt1"/>
                </a:solidFill>
                <a:latin typeface="Corbel"/>
                <a:ea typeface="Corbel"/>
                <a:cs typeface="Corbel"/>
                <a:sym typeface="Corbel"/>
              </a:defRPr>
            </a:lvl6pPr>
            <a:lvl7pPr marL="0" marR="0" lvl="6" indent="0" algn="ctr">
              <a:lnSpc>
                <a:spcPct val="100000"/>
              </a:lnSpc>
              <a:spcBef>
                <a:spcPts val="0"/>
              </a:spcBef>
              <a:spcAft>
                <a:spcPts val="0"/>
              </a:spcAft>
              <a:buClr>
                <a:schemeClr val="lt1"/>
              </a:buClr>
              <a:buSzPts val="1200"/>
              <a:buFont typeface="Corbel"/>
              <a:buNone/>
              <a:defRPr sz="1200" b="0" i="0" u="none" strike="noStrike" cap="none">
                <a:solidFill>
                  <a:schemeClr val="lt1"/>
                </a:solidFill>
                <a:latin typeface="Corbel"/>
                <a:ea typeface="Corbel"/>
                <a:cs typeface="Corbel"/>
                <a:sym typeface="Corbel"/>
              </a:defRPr>
            </a:lvl7pPr>
            <a:lvl8pPr marL="0" marR="0" lvl="7" indent="0" algn="ctr">
              <a:lnSpc>
                <a:spcPct val="100000"/>
              </a:lnSpc>
              <a:spcBef>
                <a:spcPts val="0"/>
              </a:spcBef>
              <a:spcAft>
                <a:spcPts val="0"/>
              </a:spcAft>
              <a:buClr>
                <a:schemeClr val="lt1"/>
              </a:buClr>
              <a:buSzPts val="1200"/>
              <a:buFont typeface="Corbel"/>
              <a:buNone/>
              <a:defRPr sz="1200" b="0" i="0" u="none" strike="noStrike" cap="none">
                <a:solidFill>
                  <a:schemeClr val="lt1"/>
                </a:solidFill>
                <a:latin typeface="Corbel"/>
                <a:ea typeface="Corbel"/>
                <a:cs typeface="Corbel"/>
                <a:sym typeface="Corbel"/>
              </a:defRPr>
            </a:lvl8pPr>
            <a:lvl9pPr marL="0" marR="0" lvl="8" indent="0" algn="ctr">
              <a:lnSpc>
                <a:spcPct val="100000"/>
              </a:lnSpc>
              <a:spcBef>
                <a:spcPts val="0"/>
              </a:spcBef>
              <a:spcAft>
                <a:spcPts val="0"/>
              </a:spcAft>
              <a:buClr>
                <a:schemeClr val="lt1"/>
              </a:buClr>
              <a:buSzPts val="1200"/>
              <a:buFont typeface="Corbel"/>
              <a:buNone/>
              <a:defRPr sz="1200" b="0" i="0" u="none" strike="noStrike" cap="none">
                <a:solidFill>
                  <a:schemeClr val="lt1"/>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і об’єкт" type="obj">
  <p:cSld name="OBJEC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1484312" y="685800"/>
            <a:ext cx="10018712"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5"/>
          <p:cNvSpPr txBox="1">
            <a:spLocks noGrp="1"/>
          </p:cNvSpPr>
          <p:nvPr>
            <p:ph type="body" idx="1"/>
          </p:nvPr>
        </p:nvSpPr>
        <p:spPr>
          <a:xfrm>
            <a:off x="1484312" y="2667000"/>
            <a:ext cx="10018712" cy="3124200"/>
          </a:xfrm>
          <a:prstGeom prst="rect">
            <a:avLst/>
          </a:prstGeom>
          <a:noFill/>
          <a:ln>
            <a:noFill/>
          </a:ln>
        </p:spPr>
        <p:txBody>
          <a:bodyPr spcFirstLastPara="1" wrap="square" lIns="91425" tIns="45700" rIns="91425" bIns="45700" anchor="ctr" anchorCtr="0">
            <a:no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42" name="Google Shape;42;p25"/>
          <p:cNvSpPr txBox="1">
            <a:spLocks noGrp="1"/>
          </p:cNvSpPr>
          <p:nvPr>
            <p:ph type="dt" idx="10"/>
          </p:nvPr>
        </p:nvSpPr>
        <p:spPr>
          <a:xfrm>
            <a:off x="9732962"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2571750" y="5883275"/>
            <a:ext cx="70850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10952162" y="5867400"/>
            <a:ext cx="55086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grpSp>
        <p:nvGrpSpPr>
          <p:cNvPr id="10" name="Google Shape;10;p22"/>
          <p:cNvGrpSpPr/>
          <p:nvPr/>
        </p:nvGrpSpPr>
        <p:grpSpPr>
          <a:xfrm>
            <a:off x="150812" y="0"/>
            <a:ext cx="2436812" cy="6858000"/>
            <a:chOff x="1320800" y="0"/>
            <a:chExt cx="2436813" cy="6858001"/>
          </a:xfrm>
        </p:grpSpPr>
        <p:sp>
          <p:nvSpPr>
            <p:cNvPr id="11" name="Google Shape;11;p22"/>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12" name="Google Shape;12;p22"/>
            <p:cNvSpPr/>
            <p:nvPr/>
          </p:nvSpPr>
          <p:spPr>
            <a:xfrm>
              <a:off x="1320800" y="0"/>
              <a:ext cx="1117600" cy="5276851"/>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13" name="Google Shape;13;p22"/>
            <p:cNvSpPr/>
            <p:nvPr/>
          </p:nvSpPr>
          <p:spPr>
            <a:xfrm>
              <a:off x="1320800" y="5238751"/>
              <a:ext cx="1228726"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14" name="Google Shape;14;p22"/>
            <p:cNvSpPr/>
            <p:nvPr/>
          </p:nvSpPr>
          <p:spPr>
            <a:xfrm>
              <a:off x="1627187" y="5291139"/>
              <a:ext cx="1495426" cy="1566862"/>
            </a:xfrm>
            <a:custGeom>
              <a:avLst/>
              <a:gdLst/>
              <a:ahLst/>
              <a:cxnLst/>
              <a:rect l="l" t="t" r="r" b="b"/>
              <a:pathLst>
                <a:path w="942" h="987" extrusionOk="0">
                  <a:moveTo>
                    <a:pt x="0" y="0"/>
                  </a:moveTo>
                  <a:lnTo>
                    <a:pt x="909" y="987"/>
                  </a:lnTo>
                  <a:lnTo>
                    <a:pt x="942" y="987"/>
                  </a:lnTo>
                  <a:lnTo>
                    <a:pt x="0" y="0"/>
                  </a:lnTo>
                  <a:close/>
                </a:path>
              </a:pathLst>
            </a:custGeom>
            <a:solidFill>
              <a:srgbClr val="5E0E0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15" name="Google Shape;15;p22"/>
            <p:cNvSpPr/>
            <p:nvPr/>
          </p:nvSpPr>
          <p:spPr>
            <a:xfrm>
              <a:off x="1627187" y="5286376"/>
              <a:ext cx="2130426"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8D151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16" name="Google Shape;16;p22"/>
            <p:cNvSpPr/>
            <p:nvPr/>
          </p:nvSpPr>
          <p:spPr>
            <a:xfrm>
              <a:off x="1320800" y="5238751"/>
              <a:ext cx="1695451"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grpSp>
      <p:sp>
        <p:nvSpPr>
          <p:cNvPr id="17" name="Google Shape;17;p22"/>
          <p:cNvSpPr txBox="1">
            <a:spLocks noGrp="1"/>
          </p:cNvSpPr>
          <p:nvPr>
            <p:ph type="title"/>
          </p:nvPr>
        </p:nvSpPr>
        <p:spPr>
          <a:xfrm>
            <a:off x="1484312" y="685800"/>
            <a:ext cx="10018712" cy="17526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1pPr>
            <a:lvl2pPr marR="0" lvl="1"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2pPr>
            <a:lvl3pPr marR="0" lvl="2"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3pPr>
            <a:lvl4pPr marR="0" lvl="3"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4pPr>
            <a:lvl5pPr marR="0" lvl="4"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8" name="Google Shape;18;p22"/>
          <p:cNvSpPr txBox="1">
            <a:spLocks noGrp="1"/>
          </p:cNvSpPr>
          <p:nvPr>
            <p:ph type="body" idx="1"/>
          </p:nvPr>
        </p:nvSpPr>
        <p:spPr>
          <a:xfrm>
            <a:off x="1484312" y="2667000"/>
            <a:ext cx="10018712" cy="3124200"/>
          </a:xfrm>
          <a:prstGeom prst="rect">
            <a:avLst/>
          </a:prstGeom>
          <a:noFill/>
          <a:ln>
            <a:noFill/>
          </a:ln>
        </p:spPr>
        <p:txBody>
          <a:bodyPr spcFirstLastPara="1" wrap="square" lIns="91425" tIns="45700" rIns="91425" bIns="45700" anchor="ctr" anchorCtr="0">
            <a:noAutofit/>
          </a:bodyPr>
          <a:lstStyle>
            <a:lvl1pPr marL="457200" marR="0" lvl="0" indent="-449580" algn="l" rtl="0">
              <a:lnSpc>
                <a:spcPct val="100000"/>
              </a:lnSpc>
              <a:spcBef>
                <a:spcPts val="480"/>
              </a:spcBef>
              <a:spcAft>
                <a:spcPts val="0"/>
              </a:spcAft>
              <a:buClr>
                <a:srgbClr val="8D1515"/>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lnSpc>
                <a:spcPct val="100000"/>
              </a:lnSpc>
              <a:spcBef>
                <a:spcPts val="600"/>
              </a:spcBef>
              <a:spcAft>
                <a:spcPts val="0"/>
              </a:spcAft>
              <a:buClr>
                <a:srgbClr val="8D1515"/>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8D1515"/>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lnSpc>
                <a:spcPct val="100000"/>
              </a:lnSpc>
              <a:spcBef>
                <a:spcPts val="600"/>
              </a:spcBef>
              <a:spcAft>
                <a:spcPts val="0"/>
              </a:spcAft>
              <a:buClr>
                <a:srgbClr val="8D1515"/>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lnSpc>
                <a:spcPct val="100000"/>
              </a:lnSpc>
              <a:spcBef>
                <a:spcPts val="600"/>
              </a:spcBef>
              <a:spcAft>
                <a:spcPts val="0"/>
              </a:spcAft>
              <a:buClr>
                <a:srgbClr val="8D1515"/>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lnSpc>
                <a:spcPct val="100000"/>
              </a:lnSpc>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lnSpc>
                <a:spcPct val="100000"/>
              </a:lnSpc>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lnSpc>
                <a:spcPct val="100000"/>
              </a:lnSpc>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lnSpc>
                <a:spcPct val="100000"/>
              </a:lnSpc>
              <a:spcBef>
                <a:spcPts val="600"/>
              </a:spcBef>
              <a:spcAft>
                <a:spcPts val="600"/>
              </a:spcAft>
              <a:buClr>
                <a:srgbClr val="8D1415"/>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9" name="Google Shape;19;p22"/>
          <p:cNvSpPr txBox="1">
            <a:spLocks noGrp="1"/>
          </p:cNvSpPr>
          <p:nvPr>
            <p:ph type="sldNum" idx="12"/>
          </p:nvPr>
        </p:nvSpPr>
        <p:spPr>
          <a:xfrm>
            <a:off x="11091862" y="6189662"/>
            <a:ext cx="600075" cy="395287"/>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lt1"/>
              </a:buClr>
              <a:buSzPts val="1200"/>
              <a:buFont typeface="Corbel"/>
              <a:buNone/>
              <a:defRPr sz="1200" b="0" i="0" u="none" strike="noStrike" cap="none">
                <a:solidFill>
                  <a:schemeClr val="lt1"/>
                </a:solidFill>
                <a:latin typeface="Corbel"/>
                <a:ea typeface="Corbel"/>
                <a:cs typeface="Corbel"/>
                <a:sym typeface="Corbel"/>
              </a:defRPr>
            </a:lvl1pPr>
            <a:lvl2pPr marL="0" marR="0" lvl="1" indent="0" algn="ctr" rtl="0">
              <a:lnSpc>
                <a:spcPct val="100000"/>
              </a:lnSpc>
              <a:spcBef>
                <a:spcPts val="0"/>
              </a:spcBef>
              <a:spcAft>
                <a:spcPts val="0"/>
              </a:spcAft>
              <a:buClr>
                <a:schemeClr val="lt1"/>
              </a:buClr>
              <a:buSzPts val="1200"/>
              <a:buFont typeface="Corbel"/>
              <a:buNone/>
              <a:defRPr sz="1200" b="0" i="0" u="none" strike="noStrike" cap="none">
                <a:solidFill>
                  <a:schemeClr val="lt1"/>
                </a:solidFill>
                <a:latin typeface="Corbel"/>
                <a:ea typeface="Corbel"/>
                <a:cs typeface="Corbel"/>
                <a:sym typeface="Corbel"/>
              </a:defRPr>
            </a:lvl2pPr>
            <a:lvl3pPr marL="0" marR="0" lvl="2" indent="0" algn="ctr" rtl="0">
              <a:lnSpc>
                <a:spcPct val="100000"/>
              </a:lnSpc>
              <a:spcBef>
                <a:spcPts val="0"/>
              </a:spcBef>
              <a:spcAft>
                <a:spcPts val="0"/>
              </a:spcAft>
              <a:buClr>
                <a:schemeClr val="lt1"/>
              </a:buClr>
              <a:buSzPts val="1200"/>
              <a:buFont typeface="Corbel"/>
              <a:buNone/>
              <a:defRPr sz="1200" b="0" i="0" u="none" strike="noStrike" cap="none">
                <a:solidFill>
                  <a:schemeClr val="lt1"/>
                </a:solidFill>
                <a:latin typeface="Corbel"/>
                <a:ea typeface="Corbel"/>
                <a:cs typeface="Corbel"/>
                <a:sym typeface="Corbel"/>
              </a:defRPr>
            </a:lvl3pPr>
            <a:lvl4pPr marL="0" marR="0" lvl="3" indent="0" algn="ctr" rtl="0">
              <a:lnSpc>
                <a:spcPct val="100000"/>
              </a:lnSpc>
              <a:spcBef>
                <a:spcPts val="0"/>
              </a:spcBef>
              <a:spcAft>
                <a:spcPts val="0"/>
              </a:spcAft>
              <a:buClr>
                <a:schemeClr val="lt1"/>
              </a:buClr>
              <a:buSzPts val="1200"/>
              <a:buFont typeface="Corbel"/>
              <a:buNone/>
              <a:defRPr sz="1200" b="0" i="0" u="none" strike="noStrike" cap="none">
                <a:solidFill>
                  <a:schemeClr val="lt1"/>
                </a:solidFill>
                <a:latin typeface="Corbel"/>
                <a:ea typeface="Corbel"/>
                <a:cs typeface="Corbel"/>
                <a:sym typeface="Corbel"/>
              </a:defRPr>
            </a:lvl4pPr>
            <a:lvl5pPr marL="0" marR="0" lvl="4" indent="0" algn="ctr" rtl="0">
              <a:lnSpc>
                <a:spcPct val="100000"/>
              </a:lnSpc>
              <a:spcBef>
                <a:spcPts val="0"/>
              </a:spcBef>
              <a:spcAft>
                <a:spcPts val="0"/>
              </a:spcAft>
              <a:buClr>
                <a:schemeClr val="lt1"/>
              </a:buClr>
              <a:buSzPts val="1200"/>
              <a:buFont typeface="Corbel"/>
              <a:buNone/>
              <a:defRPr sz="1200" b="0" i="0" u="none" strike="noStrike" cap="none">
                <a:solidFill>
                  <a:schemeClr val="lt1"/>
                </a:solidFill>
                <a:latin typeface="Corbel"/>
                <a:ea typeface="Corbel"/>
                <a:cs typeface="Corbel"/>
                <a:sym typeface="Corbel"/>
              </a:defRPr>
            </a:lvl5pPr>
            <a:lvl6pPr marL="0" marR="0" lvl="5" indent="0" algn="ctr" rtl="0">
              <a:lnSpc>
                <a:spcPct val="100000"/>
              </a:lnSpc>
              <a:spcBef>
                <a:spcPts val="0"/>
              </a:spcBef>
              <a:spcAft>
                <a:spcPts val="0"/>
              </a:spcAft>
              <a:buClr>
                <a:schemeClr val="lt1"/>
              </a:buClr>
              <a:buSzPts val="1200"/>
              <a:buFont typeface="Corbel"/>
              <a:buNone/>
              <a:defRPr sz="1200" b="0" i="0" u="none" strike="noStrike" cap="none">
                <a:solidFill>
                  <a:schemeClr val="lt1"/>
                </a:solidFill>
                <a:latin typeface="Corbel"/>
                <a:ea typeface="Corbel"/>
                <a:cs typeface="Corbel"/>
                <a:sym typeface="Corbel"/>
              </a:defRPr>
            </a:lvl6pPr>
            <a:lvl7pPr marL="0" marR="0" lvl="6" indent="0" algn="ctr" rtl="0">
              <a:lnSpc>
                <a:spcPct val="100000"/>
              </a:lnSpc>
              <a:spcBef>
                <a:spcPts val="0"/>
              </a:spcBef>
              <a:spcAft>
                <a:spcPts val="0"/>
              </a:spcAft>
              <a:buClr>
                <a:schemeClr val="lt1"/>
              </a:buClr>
              <a:buSzPts val="1200"/>
              <a:buFont typeface="Corbel"/>
              <a:buNone/>
              <a:defRPr sz="1200" b="0" i="0" u="none" strike="noStrike" cap="none">
                <a:solidFill>
                  <a:schemeClr val="lt1"/>
                </a:solidFill>
                <a:latin typeface="Corbel"/>
                <a:ea typeface="Corbel"/>
                <a:cs typeface="Corbel"/>
                <a:sym typeface="Corbel"/>
              </a:defRPr>
            </a:lvl7pPr>
            <a:lvl8pPr marL="0" marR="0" lvl="7" indent="0" algn="ctr" rtl="0">
              <a:lnSpc>
                <a:spcPct val="100000"/>
              </a:lnSpc>
              <a:spcBef>
                <a:spcPts val="0"/>
              </a:spcBef>
              <a:spcAft>
                <a:spcPts val="0"/>
              </a:spcAft>
              <a:buClr>
                <a:schemeClr val="lt1"/>
              </a:buClr>
              <a:buSzPts val="1200"/>
              <a:buFont typeface="Corbel"/>
              <a:buNone/>
              <a:defRPr sz="1200" b="0" i="0" u="none" strike="noStrike" cap="none">
                <a:solidFill>
                  <a:schemeClr val="lt1"/>
                </a:solidFill>
                <a:latin typeface="Corbel"/>
                <a:ea typeface="Corbel"/>
                <a:cs typeface="Corbel"/>
                <a:sym typeface="Corbel"/>
              </a:defRPr>
            </a:lvl8pPr>
            <a:lvl9pPr marL="0" marR="0" lvl="8" indent="0" algn="ctr" rtl="0">
              <a:lnSpc>
                <a:spcPct val="100000"/>
              </a:lnSpc>
              <a:spcBef>
                <a:spcPts val="0"/>
              </a:spcBef>
              <a:spcAft>
                <a:spcPts val="0"/>
              </a:spcAft>
              <a:buClr>
                <a:schemeClr val="lt1"/>
              </a:buClr>
              <a:buSzPts val="1200"/>
              <a:buFont typeface="Corbel"/>
              <a:buNone/>
              <a:defRPr sz="1200" b="0" i="0" u="none" strike="noStrike" cap="none">
                <a:solidFill>
                  <a:schemeClr val="lt1"/>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
        <p:cNvGrpSpPr/>
        <p:nvPr/>
      </p:nvGrpSpPr>
      <p:grpSpPr>
        <a:xfrm>
          <a:off x="0" y="0"/>
          <a:ext cx="0" cy="0"/>
          <a:chOff x="0" y="0"/>
          <a:chExt cx="0" cy="0"/>
        </a:xfrm>
      </p:grpSpPr>
      <p:grpSp>
        <p:nvGrpSpPr>
          <p:cNvPr id="27" name="Google Shape;27;p24"/>
          <p:cNvGrpSpPr/>
          <p:nvPr/>
        </p:nvGrpSpPr>
        <p:grpSpPr>
          <a:xfrm>
            <a:off x="150812" y="0"/>
            <a:ext cx="2436812" cy="6858000"/>
            <a:chOff x="1320800" y="0"/>
            <a:chExt cx="2436813" cy="6858001"/>
          </a:xfrm>
        </p:grpSpPr>
        <p:sp>
          <p:nvSpPr>
            <p:cNvPr id="28" name="Google Shape;28;p24"/>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29" name="Google Shape;29;p24"/>
            <p:cNvSpPr/>
            <p:nvPr/>
          </p:nvSpPr>
          <p:spPr>
            <a:xfrm>
              <a:off x="1320800" y="0"/>
              <a:ext cx="1117600" cy="5276851"/>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30" name="Google Shape;30;p24"/>
            <p:cNvSpPr/>
            <p:nvPr/>
          </p:nvSpPr>
          <p:spPr>
            <a:xfrm>
              <a:off x="1320800" y="5238751"/>
              <a:ext cx="1228726"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31" name="Google Shape;31;p24"/>
            <p:cNvSpPr/>
            <p:nvPr/>
          </p:nvSpPr>
          <p:spPr>
            <a:xfrm>
              <a:off x="1627187" y="5291139"/>
              <a:ext cx="1495426" cy="1566862"/>
            </a:xfrm>
            <a:custGeom>
              <a:avLst/>
              <a:gdLst/>
              <a:ahLst/>
              <a:cxnLst/>
              <a:rect l="l" t="t" r="r" b="b"/>
              <a:pathLst>
                <a:path w="942" h="987" extrusionOk="0">
                  <a:moveTo>
                    <a:pt x="0" y="0"/>
                  </a:moveTo>
                  <a:lnTo>
                    <a:pt x="909" y="987"/>
                  </a:lnTo>
                  <a:lnTo>
                    <a:pt x="942" y="987"/>
                  </a:lnTo>
                  <a:lnTo>
                    <a:pt x="0" y="0"/>
                  </a:lnTo>
                  <a:close/>
                </a:path>
              </a:pathLst>
            </a:custGeom>
            <a:solidFill>
              <a:srgbClr val="5E0E0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32" name="Google Shape;32;p24"/>
            <p:cNvSpPr/>
            <p:nvPr/>
          </p:nvSpPr>
          <p:spPr>
            <a:xfrm>
              <a:off x="1627187" y="5286376"/>
              <a:ext cx="2130426"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8D151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33" name="Google Shape;33;p24"/>
            <p:cNvSpPr/>
            <p:nvPr/>
          </p:nvSpPr>
          <p:spPr>
            <a:xfrm>
              <a:off x="1320800" y="5238751"/>
              <a:ext cx="1695451"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grpSp>
      <p:sp>
        <p:nvSpPr>
          <p:cNvPr id="34" name="Google Shape;34;p24"/>
          <p:cNvSpPr txBox="1">
            <a:spLocks noGrp="1"/>
          </p:cNvSpPr>
          <p:nvPr>
            <p:ph type="title"/>
          </p:nvPr>
        </p:nvSpPr>
        <p:spPr>
          <a:xfrm>
            <a:off x="1484312" y="685800"/>
            <a:ext cx="10018712" cy="17526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1pPr>
            <a:lvl2pPr marR="0" lvl="1"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2pPr>
            <a:lvl3pPr marR="0" lvl="2"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3pPr>
            <a:lvl4pPr marR="0" lvl="3"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4pPr>
            <a:lvl5pPr marR="0" lvl="4"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35" name="Google Shape;35;p24"/>
          <p:cNvSpPr txBox="1">
            <a:spLocks noGrp="1"/>
          </p:cNvSpPr>
          <p:nvPr>
            <p:ph type="body" idx="1"/>
          </p:nvPr>
        </p:nvSpPr>
        <p:spPr>
          <a:xfrm>
            <a:off x="1484312" y="2667000"/>
            <a:ext cx="10018712" cy="3124200"/>
          </a:xfrm>
          <a:prstGeom prst="rect">
            <a:avLst/>
          </a:prstGeom>
          <a:noFill/>
          <a:ln>
            <a:noFill/>
          </a:ln>
        </p:spPr>
        <p:txBody>
          <a:bodyPr spcFirstLastPara="1" wrap="square" lIns="91425" tIns="45700" rIns="91425" bIns="45700" anchor="ctr" anchorCtr="0">
            <a:noAutofit/>
          </a:bodyPr>
          <a:lstStyle>
            <a:lvl1pPr marL="457200" marR="0" lvl="0" indent="-449580" algn="l" rtl="0">
              <a:lnSpc>
                <a:spcPct val="100000"/>
              </a:lnSpc>
              <a:spcBef>
                <a:spcPts val="480"/>
              </a:spcBef>
              <a:spcAft>
                <a:spcPts val="0"/>
              </a:spcAft>
              <a:buClr>
                <a:srgbClr val="8D1515"/>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lnSpc>
                <a:spcPct val="100000"/>
              </a:lnSpc>
              <a:spcBef>
                <a:spcPts val="600"/>
              </a:spcBef>
              <a:spcAft>
                <a:spcPts val="0"/>
              </a:spcAft>
              <a:buClr>
                <a:srgbClr val="8D1515"/>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8D1515"/>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lnSpc>
                <a:spcPct val="100000"/>
              </a:lnSpc>
              <a:spcBef>
                <a:spcPts val="600"/>
              </a:spcBef>
              <a:spcAft>
                <a:spcPts val="0"/>
              </a:spcAft>
              <a:buClr>
                <a:srgbClr val="8D1515"/>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lnSpc>
                <a:spcPct val="100000"/>
              </a:lnSpc>
              <a:spcBef>
                <a:spcPts val="600"/>
              </a:spcBef>
              <a:spcAft>
                <a:spcPts val="0"/>
              </a:spcAft>
              <a:buClr>
                <a:srgbClr val="8D1515"/>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lnSpc>
                <a:spcPct val="100000"/>
              </a:lnSpc>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lnSpc>
                <a:spcPct val="100000"/>
              </a:lnSpc>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lnSpc>
                <a:spcPct val="100000"/>
              </a:lnSpc>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lnSpc>
                <a:spcPct val="100000"/>
              </a:lnSpc>
              <a:spcBef>
                <a:spcPts val="600"/>
              </a:spcBef>
              <a:spcAft>
                <a:spcPts val="600"/>
              </a:spcAft>
              <a:buClr>
                <a:srgbClr val="8D1415"/>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36" name="Google Shape;36;p24"/>
          <p:cNvSpPr txBox="1">
            <a:spLocks noGrp="1"/>
          </p:cNvSpPr>
          <p:nvPr>
            <p:ph type="dt" idx="10"/>
          </p:nvPr>
        </p:nvSpPr>
        <p:spPr>
          <a:xfrm>
            <a:off x="9732962" y="5883275"/>
            <a:ext cx="11430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37" name="Google Shape;37;p24"/>
          <p:cNvSpPr txBox="1">
            <a:spLocks noGrp="1"/>
          </p:cNvSpPr>
          <p:nvPr>
            <p:ph type="ftr" idx="11"/>
          </p:nvPr>
        </p:nvSpPr>
        <p:spPr>
          <a:xfrm>
            <a:off x="2571750" y="5883275"/>
            <a:ext cx="70850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38" name="Google Shape;38;p24"/>
          <p:cNvSpPr txBox="1">
            <a:spLocks noGrp="1"/>
          </p:cNvSpPr>
          <p:nvPr>
            <p:ph type="sldNum" idx="12"/>
          </p:nvPr>
        </p:nvSpPr>
        <p:spPr>
          <a:xfrm>
            <a:off x="10952162" y="5867400"/>
            <a:ext cx="55086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p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vlad-lavrynovych-heart-disease-prediction-app-app-y48ra3.streamlit.app/" TargetMode="Externa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49"/>
        <p:cNvGrpSpPr/>
        <p:nvPr/>
      </p:nvGrpSpPr>
      <p:grpSpPr>
        <a:xfrm>
          <a:off x="0" y="0"/>
          <a:ext cx="0" cy="0"/>
          <a:chOff x="0" y="0"/>
          <a:chExt cx="0" cy="0"/>
        </a:xfrm>
      </p:grpSpPr>
      <p:pic>
        <p:nvPicPr>
          <p:cNvPr id="50" name="Google Shape;50;p1"/>
          <p:cNvPicPr preferRelativeResize="0">
            <a:picLocks noGrp="1"/>
          </p:cNvPicPr>
          <p:nvPr>
            <p:ph type="pic" idx="2"/>
          </p:nvPr>
        </p:nvPicPr>
        <p:blipFill rotWithShape="1">
          <a:blip r:embed="rId4">
            <a:alphaModFix/>
          </a:blip>
          <a:srcRect l="35915" t="-719" r="6241" b="720"/>
          <a:stretch/>
        </p:blipFill>
        <p:spPr>
          <a:xfrm>
            <a:off x="6524005" y="-39329"/>
            <a:ext cx="6086165" cy="6897328"/>
          </a:xfrm>
          <a:prstGeom prst="rect">
            <a:avLst/>
          </a:prstGeom>
          <a:noFill/>
          <a:ln>
            <a:noFill/>
          </a:ln>
        </p:spPr>
      </p:pic>
      <p:pic>
        <p:nvPicPr>
          <p:cNvPr id="51" name="Google Shape;51;p1"/>
          <p:cNvPicPr preferRelativeResize="0">
            <a:picLocks noGrp="1"/>
          </p:cNvPicPr>
          <p:nvPr>
            <p:ph type="pic" idx="3"/>
          </p:nvPr>
        </p:nvPicPr>
        <p:blipFill rotWithShape="1">
          <a:blip r:embed="rId5">
            <a:alphaModFix/>
          </a:blip>
          <a:srcRect l="5830" r="5822"/>
          <a:stretch/>
        </p:blipFill>
        <p:spPr>
          <a:xfrm>
            <a:off x="0" y="0"/>
            <a:ext cx="8087303" cy="6858000"/>
          </a:xfrm>
          <a:prstGeom prst="rect">
            <a:avLst/>
          </a:prstGeom>
          <a:noFill/>
          <a:ln>
            <a:noFill/>
          </a:ln>
        </p:spPr>
      </p:pic>
      <p:grpSp>
        <p:nvGrpSpPr>
          <p:cNvPr id="52" name="Google Shape;52;p1"/>
          <p:cNvGrpSpPr/>
          <p:nvPr/>
        </p:nvGrpSpPr>
        <p:grpSpPr>
          <a:xfrm>
            <a:off x="0" y="3609847"/>
            <a:ext cx="8648645" cy="2797089"/>
            <a:chOff x="0" y="3808320"/>
            <a:chExt cx="7833208" cy="2547440"/>
          </a:xfrm>
        </p:grpSpPr>
        <p:sp>
          <p:nvSpPr>
            <p:cNvPr id="53" name="Google Shape;53;p1"/>
            <p:cNvSpPr/>
            <p:nvPr/>
          </p:nvSpPr>
          <p:spPr>
            <a:xfrm>
              <a:off x="0" y="3808320"/>
              <a:ext cx="7833208" cy="2547440"/>
            </a:xfrm>
            <a:custGeom>
              <a:avLst/>
              <a:gdLst/>
              <a:ahLst/>
              <a:cxnLst/>
              <a:rect l="l" t="t" r="r" b="b"/>
              <a:pathLst>
                <a:path w="7833208" h="2547440" extrusionOk="0">
                  <a:moveTo>
                    <a:pt x="0" y="0"/>
                  </a:moveTo>
                  <a:lnTo>
                    <a:pt x="7833208" y="0"/>
                  </a:lnTo>
                  <a:lnTo>
                    <a:pt x="7135846" y="2547440"/>
                  </a:lnTo>
                  <a:lnTo>
                    <a:pt x="0" y="2547440"/>
                  </a:lnTo>
                  <a:lnTo>
                    <a:pt x="0" y="0"/>
                  </a:lnTo>
                  <a:close/>
                </a:path>
              </a:pathLst>
            </a:custGeom>
            <a:solidFill>
              <a:schemeClr val="lt1">
                <a:alpha val="59215"/>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54" name="Google Shape;54;p1"/>
            <p:cNvSpPr/>
            <p:nvPr/>
          </p:nvSpPr>
          <p:spPr>
            <a:xfrm>
              <a:off x="0" y="3808320"/>
              <a:ext cx="7692571" cy="2547440"/>
            </a:xfrm>
            <a:custGeom>
              <a:avLst/>
              <a:gdLst/>
              <a:ahLst/>
              <a:cxnLst/>
              <a:rect l="l" t="t" r="r" b="b"/>
              <a:pathLst>
                <a:path w="7692571" h="2547440" extrusionOk="0">
                  <a:moveTo>
                    <a:pt x="0" y="0"/>
                  </a:moveTo>
                  <a:lnTo>
                    <a:pt x="7692571" y="0"/>
                  </a:lnTo>
                  <a:lnTo>
                    <a:pt x="6995209" y="2547440"/>
                  </a:lnTo>
                  <a:lnTo>
                    <a:pt x="0" y="2547440"/>
                  </a:lnTo>
                  <a:lnTo>
                    <a:pt x="0" y="0"/>
                  </a:lnTo>
                  <a:close/>
                </a:path>
              </a:pathLst>
            </a:custGeom>
            <a:solidFill>
              <a:srgbClr val="8D151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grpSp>
      <p:sp>
        <p:nvSpPr>
          <p:cNvPr id="55" name="Google Shape;55;p1" descr="title"/>
          <p:cNvSpPr txBox="1">
            <a:spLocks noGrp="1"/>
          </p:cNvSpPr>
          <p:nvPr>
            <p:ph type="title"/>
          </p:nvPr>
        </p:nvSpPr>
        <p:spPr>
          <a:xfrm>
            <a:off x="155050" y="3843325"/>
            <a:ext cx="7777200" cy="1068300"/>
          </a:xfrm>
          <a:prstGeom prst="rect">
            <a:avLst/>
          </a:prstGeom>
          <a:noFill/>
          <a:ln>
            <a:noFill/>
          </a:ln>
        </p:spPr>
        <p:txBody>
          <a:bodyPr spcFirstLastPara="1" wrap="square" lIns="0" tIns="45700" rIns="91425" bIns="45700" anchor="t" anchorCtr="0">
            <a:noAutofit/>
          </a:bodyPr>
          <a:lstStyle/>
          <a:p>
            <a:pPr marL="0" lvl="0" indent="0" algn="ctr" rtl="0">
              <a:lnSpc>
                <a:spcPct val="100000"/>
              </a:lnSpc>
              <a:spcBef>
                <a:spcPts val="0"/>
              </a:spcBef>
              <a:spcAft>
                <a:spcPts val="0"/>
              </a:spcAft>
              <a:buClr>
                <a:schemeClr val="lt1"/>
              </a:buClr>
              <a:buSzPts val="2200"/>
              <a:buNone/>
            </a:pPr>
            <a:r>
              <a:rPr lang="uk-UA" sz="2200" b="1" i="0" u="none" dirty="0">
                <a:solidFill>
                  <a:schemeClr val="lt1"/>
                </a:solidFill>
                <a:latin typeface="Corbel"/>
                <a:ea typeface="Corbel"/>
                <a:cs typeface="Corbel"/>
                <a:sym typeface="Corbel"/>
              </a:rPr>
              <a:t>Кваліфікаційна робота магістра на тему:</a:t>
            </a:r>
            <a:endParaRPr dirty="0"/>
          </a:p>
        </p:txBody>
      </p:sp>
      <p:sp>
        <p:nvSpPr>
          <p:cNvPr id="56" name="Google Shape;56;p1"/>
          <p:cNvSpPr txBox="1"/>
          <p:nvPr/>
        </p:nvSpPr>
        <p:spPr>
          <a:xfrm>
            <a:off x="0" y="6356350"/>
            <a:ext cx="12192000" cy="90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57" name="Google Shape;57;p1" descr="slide number"/>
          <p:cNvSpPr txBox="1"/>
          <p:nvPr/>
        </p:nvSpPr>
        <p:spPr>
          <a:xfrm>
            <a:off x="11091862" y="6189662"/>
            <a:ext cx="600000" cy="395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1200"/>
              <a:buFont typeface="Corbel"/>
              <a:buNone/>
            </a:pPr>
            <a:fld id="{00000000-1234-1234-1234-123412341234}" type="slidenum">
              <a:rPr lang="en-US" sz="1200" b="0" i="0" u="none" strike="noStrike" cap="none">
                <a:solidFill>
                  <a:schemeClr val="lt1"/>
                </a:solidFill>
                <a:latin typeface="Corbel"/>
                <a:ea typeface="Corbel"/>
                <a:cs typeface="Corbel"/>
                <a:sym typeface="Corbel"/>
              </a:rPr>
              <a:t>1</a:t>
            </a:fld>
            <a:endParaRPr sz="1400" b="0" i="0" u="none" strike="noStrike" cap="none">
              <a:solidFill>
                <a:srgbClr val="000000"/>
              </a:solidFill>
              <a:latin typeface="Arial"/>
              <a:ea typeface="Arial"/>
              <a:cs typeface="Arial"/>
              <a:sym typeface="Arial"/>
            </a:endParaRPr>
          </a:p>
        </p:txBody>
      </p:sp>
      <p:pic>
        <p:nvPicPr>
          <p:cNvPr id="58" name="Google Shape;58;p1"/>
          <p:cNvPicPr preferRelativeResize="0"/>
          <p:nvPr/>
        </p:nvPicPr>
        <p:blipFill rotWithShape="1">
          <a:blip r:embed="rId6">
            <a:alphaModFix/>
          </a:blip>
          <a:srcRect/>
          <a:stretch/>
        </p:blipFill>
        <p:spPr>
          <a:xfrm>
            <a:off x="9328150" y="4102100"/>
            <a:ext cx="1535112" cy="1535112"/>
          </a:xfrm>
          <a:prstGeom prst="rect">
            <a:avLst/>
          </a:prstGeom>
          <a:noFill/>
          <a:ln>
            <a:noFill/>
          </a:ln>
        </p:spPr>
      </p:pic>
      <p:pic>
        <p:nvPicPr>
          <p:cNvPr id="59" name="Google Shape;59;p1"/>
          <p:cNvPicPr preferRelativeResize="0"/>
          <p:nvPr/>
        </p:nvPicPr>
        <p:blipFill rotWithShape="1">
          <a:blip r:embed="rId7">
            <a:alphaModFix/>
          </a:blip>
          <a:srcRect/>
          <a:stretch/>
        </p:blipFill>
        <p:spPr>
          <a:xfrm>
            <a:off x="9226550" y="423862"/>
            <a:ext cx="1560512" cy="1536700"/>
          </a:xfrm>
          <a:prstGeom prst="rect">
            <a:avLst/>
          </a:prstGeom>
          <a:noFill/>
          <a:ln>
            <a:noFill/>
          </a:ln>
        </p:spPr>
      </p:pic>
      <p:pic>
        <p:nvPicPr>
          <p:cNvPr id="60" name="Google Shape;60;p1"/>
          <p:cNvPicPr preferRelativeResize="0"/>
          <p:nvPr/>
        </p:nvPicPr>
        <p:blipFill rotWithShape="1">
          <a:blip r:embed="rId8">
            <a:alphaModFix/>
          </a:blip>
          <a:srcRect/>
          <a:stretch/>
        </p:blipFill>
        <p:spPr>
          <a:xfrm>
            <a:off x="9148762" y="2128837"/>
            <a:ext cx="1714500" cy="1714500"/>
          </a:xfrm>
          <a:prstGeom prst="rect">
            <a:avLst/>
          </a:prstGeom>
          <a:noFill/>
          <a:ln>
            <a:noFill/>
          </a:ln>
        </p:spPr>
      </p:pic>
      <p:sp>
        <p:nvSpPr>
          <p:cNvPr id="61" name="Google Shape;61;p1" descr="title"/>
          <p:cNvSpPr txBox="1"/>
          <p:nvPr/>
        </p:nvSpPr>
        <p:spPr>
          <a:xfrm>
            <a:off x="1097064" y="4250743"/>
            <a:ext cx="6740649" cy="1450800"/>
          </a:xfrm>
          <a:prstGeom prst="rect">
            <a:avLst/>
          </a:prstGeom>
          <a:noFill/>
          <a:ln>
            <a:noFill/>
          </a:ln>
        </p:spPr>
        <p:txBody>
          <a:bodyPr spcFirstLastPara="1" wrap="square" lIns="0" tIns="45700" rIns="91425" bIns="45700" anchor="t" anchorCtr="0">
            <a:noAutofit/>
          </a:bodyPr>
          <a:lstStyle/>
          <a:p>
            <a:pPr marL="0" marR="0" lvl="0" indent="0" algn="l" rtl="0">
              <a:lnSpc>
                <a:spcPct val="100000"/>
              </a:lnSpc>
              <a:spcBef>
                <a:spcPts val="0"/>
              </a:spcBef>
              <a:spcAft>
                <a:spcPts val="0"/>
              </a:spcAft>
              <a:buClr>
                <a:schemeClr val="lt1"/>
              </a:buClr>
              <a:buSzPts val="2800"/>
              <a:buFont typeface="Corbel"/>
              <a:buNone/>
            </a:pPr>
            <a:r>
              <a:rPr lang="uk-UA" sz="2800" b="0" i="1" u="none" strike="noStrike" cap="none" dirty="0">
                <a:solidFill>
                  <a:schemeClr val="lt1"/>
                </a:solidFill>
                <a:latin typeface="Corbel"/>
                <a:ea typeface="Corbel"/>
                <a:cs typeface="Corbel"/>
                <a:sym typeface="Corbel"/>
              </a:rPr>
              <a:t>Прогнозування серцево-судинних </a:t>
            </a:r>
            <a:r>
              <a:rPr lang="uk-UA" sz="2800" b="0" i="1" u="none" strike="noStrike" cap="none" dirty="0" err="1">
                <a:solidFill>
                  <a:schemeClr val="lt1"/>
                </a:solidFill>
                <a:latin typeface="Corbel"/>
                <a:ea typeface="Corbel"/>
                <a:cs typeface="Corbel"/>
                <a:sym typeface="Corbel"/>
              </a:rPr>
              <a:t>хвороб</a:t>
            </a:r>
            <a:r>
              <a:rPr lang="uk-UA" sz="2800" b="0" i="1" u="none" strike="noStrike" cap="none" dirty="0">
                <a:solidFill>
                  <a:schemeClr val="lt1"/>
                </a:solidFill>
                <a:latin typeface="Corbel"/>
                <a:ea typeface="Corbel"/>
                <a:cs typeface="Corbel"/>
                <a:sym typeface="Corbel"/>
              </a:rPr>
              <a:t> методами машинного навчання</a:t>
            </a:r>
          </a:p>
          <a:p>
            <a:pPr marL="0" marR="0" lvl="0" indent="0" algn="l" rtl="0">
              <a:lnSpc>
                <a:spcPct val="100000"/>
              </a:lnSpc>
              <a:spcBef>
                <a:spcPts val="0"/>
              </a:spcBef>
              <a:spcAft>
                <a:spcPts val="0"/>
              </a:spcAft>
              <a:buClr>
                <a:schemeClr val="lt1"/>
              </a:buClr>
              <a:buSzPts val="2800"/>
              <a:buFont typeface="Corbe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Corbel"/>
              <a:buNone/>
            </a:pPr>
            <a:r>
              <a:rPr lang="uk-UA" sz="2000" b="0" i="1" u="none" strike="noStrike" cap="none" dirty="0">
                <a:solidFill>
                  <a:schemeClr val="lt1"/>
                </a:solidFill>
                <a:latin typeface="Corbel"/>
                <a:ea typeface="Corbel"/>
                <a:cs typeface="Corbel"/>
                <a:sym typeface="Corbel"/>
              </a:rPr>
              <a:t>Виконав: Лавринович Владислав Валерійович</a:t>
            </a:r>
            <a:endParaRPr lang="en-US" sz="2000" b="0" i="1" u="none" strike="noStrike" cap="none" dirty="0">
              <a:solidFill>
                <a:schemeClr val="lt1"/>
              </a:solidFill>
              <a:latin typeface="Corbel"/>
              <a:ea typeface="Corbel"/>
              <a:cs typeface="Corbel"/>
              <a:sym typeface="Corbel"/>
            </a:endParaRPr>
          </a:p>
          <a:p>
            <a:pPr marL="0" marR="0" lvl="0" indent="0" algn="l" rtl="0">
              <a:lnSpc>
                <a:spcPct val="100000"/>
              </a:lnSpc>
              <a:spcBef>
                <a:spcPts val="0"/>
              </a:spcBef>
              <a:spcAft>
                <a:spcPts val="0"/>
              </a:spcAft>
              <a:buClr>
                <a:schemeClr val="lt1"/>
              </a:buClr>
              <a:buSzPts val="2800"/>
              <a:buFont typeface="Corbel"/>
              <a:buNone/>
            </a:pPr>
            <a:r>
              <a:rPr lang="uk-UA" sz="2000" i="1" dirty="0">
                <a:solidFill>
                  <a:schemeClr val="lt1"/>
                </a:solidFill>
                <a:latin typeface="Corbel"/>
                <a:ea typeface="Corbel"/>
                <a:cs typeface="Corbel"/>
                <a:sym typeface="Corbel"/>
              </a:rPr>
              <a:t>Науковий </a:t>
            </a:r>
            <a:r>
              <a:rPr lang="uk-UA" sz="2000" i="1" dirty="0" err="1">
                <a:solidFill>
                  <a:schemeClr val="lt1"/>
                </a:solidFill>
                <a:latin typeface="Corbel"/>
                <a:ea typeface="Corbel"/>
                <a:cs typeface="Corbel"/>
                <a:sym typeface="Corbel"/>
              </a:rPr>
              <a:t>кервіник</a:t>
            </a:r>
            <a:r>
              <a:rPr lang="uk-UA" sz="2000" i="1" dirty="0">
                <a:solidFill>
                  <a:schemeClr val="lt1"/>
                </a:solidFill>
                <a:latin typeface="Corbel"/>
                <a:ea typeface="Corbel"/>
                <a:cs typeface="Corbel"/>
                <a:sym typeface="Corbel"/>
              </a:rPr>
              <a:t>: </a:t>
            </a:r>
            <a:r>
              <a:rPr lang="uk-UA" sz="2000" i="1" dirty="0" err="1">
                <a:solidFill>
                  <a:schemeClr val="lt1"/>
                </a:solidFill>
                <a:latin typeface="Corbel"/>
                <a:ea typeface="Corbel"/>
                <a:cs typeface="Corbel"/>
                <a:sym typeface="Corbel"/>
              </a:rPr>
              <a:t>д.т.н</a:t>
            </a:r>
            <a:r>
              <a:rPr lang="uk-UA" sz="2000" i="1" dirty="0">
                <a:solidFill>
                  <a:schemeClr val="lt1"/>
                </a:solidFill>
                <a:latin typeface="Corbel"/>
                <a:ea typeface="Corbel"/>
                <a:cs typeface="Corbel"/>
                <a:sym typeface="Corbel"/>
              </a:rPr>
              <a:t>., доцент </a:t>
            </a:r>
            <a:r>
              <a:rPr lang="uk-UA" sz="2000" i="1" dirty="0" err="1">
                <a:solidFill>
                  <a:schemeClr val="lt1"/>
                </a:solidFill>
                <a:latin typeface="Corbel"/>
                <a:ea typeface="Corbel"/>
                <a:cs typeface="Corbel"/>
                <a:sym typeface="Corbel"/>
              </a:rPr>
              <a:t>Хлевна</a:t>
            </a:r>
            <a:r>
              <a:rPr lang="uk-UA" sz="2000" i="1" dirty="0">
                <a:solidFill>
                  <a:schemeClr val="lt1"/>
                </a:solidFill>
                <a:latin typeface="Corbel"/>
                <a:ea typeface="Corbel"/>
                <a:cs typeface="Corbel"/>
                <a:sym typeface="Corbel"/>
              </a:rPr>
              <a:t> Юлія Леонідівна</a:t>
            </a:r>
            <a:endParaRPr lang="en-US" sz="2000" b="0" i="1" u="none" strike="noStrike" cap="none" dirty="0">
              <a:solidFill>
                <a:schemeClr val="lt1"/>
              </a:solidFill>
              <a:latin typeface="Corbel"/>
              <a:ea typeface="Corbel"/>
              <a:cs typeface="Corbel"/>
              <a:sym typeface="Corbel"/>
            </a:endParaRPr>
          </a:p>
          <a:p>
            <a:pPr marL="0" marR="0" lvl="0" indent="0" algn="l" rtl="0">
              <a:lnSpc>
                <a:spcPct val="100000"/>
              </a:lnSpc>
              <a:spcBef>
                <a:spcPts val="0"/>
              </a:spcBef>
              <a:spcAft>
                <a:spcPts val="0"/>
              </a:spcAft>
              <a:buClr>
                <a:schemeClr val="lt1"/>
              </a:buClr>
              <a:buSzPts val="2800"/>
              <a:buFont typeface="Corbel"/>
              <a:buNone/>
            </a:pPr>
            <a:br>
              <a:rPr lang="en-US" sz="2800" b="0" i="1" u="none" strike="noStrike" cap="none" dirty="0">
                <a:solidFill>
                  <a:schemeClr val="lt1"/>
                </a:solidFill>
                <a:latin typeface="Corbel"/>
                <a:ea typeface="Corbel"/>
                <a:cs typeface="Corbel"/>
                <a:sym typeface="Corbel"/>
              </a:rPr>
            </a:br>
            <a:endParaRPr sz="14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Tm="1443"/>
    </mc:Choice>
    <mc:Fallback xmlns="">
      <p:transition spd="slow" advTm="144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104a71f1073_0_26"/>
          <p:cNvSpPr txBox="1">
            <a:spLocks noGrp="1"/>
          </p:cNvSpPr>
          <p:nvPr>
            <p:ph type="title"/>
          </p:nvPr>
        </p:nvSpPr>
        <p:spPr>
          <a:xfrm>
            <a:off x="1567525" y="477750"/>
            <a:ext cx="10018800" cy="154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uk-UA" dirty="0"/>
              <a:t>Засоби реалізації моделей</a:t>
            </a:r>
            <a:endParaRPr sz="4000" dirty="0">
              <a:solidFill>
                <a:schemeClr val="dk1"/>
              </a:solidFill>
              <a:latin typeface="Corbel"/>
              <a:ea typeface="Corbel"/>
              <a:cs typeface="Corbel"/>
              <a:sym typeface="Corbel"/>
            </a:endParaRPr>
          </a:p>
        </p:txBody>
      </p:sp>
      <p:sp>
        <p:nvSpPr>
          <p:cNvPr id="107" name="Google Shape;107;g104a71f1073_0_26"/>
          <p:cNvSpPr txBox="1">
            <a:spLocks noGrp="1"/>
          </p:cNvSpPr>
          <p:nvPr>
            <p:ph type="body" idx="1"/>
          </p:nvPr>
        </p:nvSpPr>
        <p:spPr>
          <a:xfrm>
            <a:off x="1567525" y="1390500"/>
            <a:ext cx="10018800" cy="2038500"/>
          </a:xfrm>
          <a:prstGeom prst="rect">
            <a:avLst/>
          </a:prstGeom>
          <a:noFill/>
          <a:ln>
            <a:noFill/>
          </a:ln>
        </p:spPr>
        <p:txBody>
          <a:bodyPr spcFirstLastPara="1" wrap="square" lIns="91425" tIns="45700" rIns="91425" bIns="45700" anchor="ctr" anchorCtr="0">
            <a:noAutofit/>
          </a:bodyPr>
          <a:lstStyle/>
          <a:p>
            <a:pPr marL="457200" marR="0" lvl="0" indent="0" algn="l" rtl="0">
              <a:lnSpc>
                <a:spcPct val="100000"/>
              </a:lnSpc>
              <a:spcBef>
                <a:spcPts val="0"/>
              </a:spcBef>
              <a:spcAft>
                <a:spcPts val="0"/>
              </a:spcAft>
              <a:buSzPts val="2610"/>
              <a:buNone/>
            </a:pPr>
            <a:endParaRPr dirty="0"/>
          </a:p>
          <a:p>
            <a:r>
              <a:rPr lang="uk-UA" dirty="0"/>
              <a:t>Для цієї роботи ми використали мову програмування </a:t>
            </a:r>
            <a:r>
              <a:rPr lang="en-US" dirty="0"/>
              <a:t>Python</a:t>
            </a:r>
            <a:r>
              <a:rPr lang="uk-UA" dirty="0"/>
              <a:t> версії 3.8 та її екосистему.</a:t>
            </a:r>
            <a:endParaRPr lang="ru-RU" dirty="0"/>
          </a:p>
        </p:txBody>
      </p:sp>
      <p:pic>
        <p:nvPicPr>
          <p:cNvPr id="109" name="Google Shape;109;g104a71f1073_0_26"/>
          <p:cNvPicPr preferRelativeResize="0"/>
          <p:nvPr/>
        </p:nvPicPr>
        <p:blipFill rotWithShape="1">
          <a:blip r:embed="rId4">
            <a:alphaModFix/>
          </a:blip>
          <a:srcRect/>
          <a:stretch/>
        </p:blipFill>
        <p:spPr>
          <a:xfrm>
            <a:off x="1844925" y="3429000"/>
            <a:ext cx="3051275" cy="1236075"/>
          </a:xfrm>
          <a:prstGeom prst="rect">
            <a:avLst/>
          </a:prstGeom>
          <a:noFill/>
          <a:ln>
            <a:noFill/>
          </a:ln>
        </p:spPr>
      </p:pic>
      <p:pic>
        <p:nvPicPr>
          <p:cNvPr id="110" name="Google Shape;110;g104a71f1073_0_26"/>
          <p:cNvPicPr preferRelativeResize="0"/>
          <p:nvPr/>
        </p:nvPicPr>
        <p:blipFill rotWithShape="1">
          <a:blip r:embed="rId5">
            <a:alphaModFix/>
          </a:blip>
          <a:srcRect/>
          <a:stretch/>
        </p:blipFill>
        <p:spPr>
          <a:xfrm>
            <a:off x="5132725" y="3363913"/>
            <a:ext cx="3051275" cy="1366242"/>
          </a:xfrm>
          <a:prstGeom prst="rect">
            <a:avLst/>
          </a:prstGeom>
          <a:noFill/>
          <a:ln>
            <a:noFill/>
          </a:ln>
        </p:spPr>
      </p:pic>
      <p:pic>
        <p:nvPicPr>
          <p:cNvPr id="111" name="Google Shape;111;g104a71f1073_0_26"/>
          <p:cNvPicPr preferRelativeResize="0"/>
          <p:nvPr/>
        </p:nvPicPr>
        <p:blipFill rotWithShape="1">
          <a:blip r:embed="rId6">
            <a:alphaModFix/>
          </a:blip>
          <a:srcRect/>
          <a:stretch/>
        </p:blipFill>
        <p:spPr>
          <a:xfrm>
            <a:off x="8488625" y="3429000"/>
            <a:ext cx="2637575" cy="1422225"/>
          </a:xfrm>
          <a:prstGeom prst="rect">
            <a:avLst/>
          </a:prstGeom>
          <a:noFill/>
          <a:ln>
            <a:noFill/>
          </a:ln>
        </p:spPr>
      </p:pic>
      <p:pic>
        <p:nvPicPr>
          <p:cNvPr id="112" name="Google Shape;112;g104a71f1073_0_26"/>
          <p:cNvPicPr preferRelativeResize="0"/>
          <p:nvPr/>
        </p:nvPicPr>
        <p:blipFill rotWithShape="1">
          <a:blip r:embed="rId7">
            <a:alphaModFix/>
          </a:blip>
          <a:srcRect/>
          <a:stretch/>
        </p:blipFill>
        <p:spPr>
          <a:xfrm>
            <a:off x="2167250" y="4943087"/>
            <a:ext cx="3928760" cy="1140000"/>
          </a:xfrm>
          <a:prstGeom prst="rect">
            <a:avLst/>
          </a:prstGeom>
          <a:noFill/>
          <a:ln>
            <a:noFill/>
          </a:ln>
        </p:spPr>
      </p:pic>
      <p:pic>
        <p:nvPicPr>
          <p:cNvPr id="113" name="Google Shape;113;g104a71f1073_0_26"/>
          <p:cNvPicPr preferRelativeResize="0"/>
          <p:nvPr/>
        </p:nvPicPr>
        <p:blipFill rotWithShape="1">
          <a:blip r:embed="rId8">
            <a:alphaModFix/>
          </a:blip>
          <a:srcRect/>
          <a:stretch/>
        </p:blipFill>
        <p:spPr>
          <a:xfrm>
            <a:off x="6404712" y="4955588"/>
            <a:ext cx="2207288" cy="1236075"/>
          </a:xfrm>
          <a:prstGeom prst="rect">
            <a:avLst/>
          </a:prstGeom>
          <a:noFill/>
          <a:ln>
            <a:noFill/>
          </a:ln>
        </p:spPr>
      </p:pic>
      <p:pic>
        <p:nvPicPr>
          <p:cNvPr id="2050" name="Picture 2" descr="Python Tutorial: Streamlit | DataCamp">
            <a:extLst>
              <a:ext uri="{FF2B5EF4-FFF2-40B4-BE49-F238E27FC236}">
                <a16:creationId xmlns:a16="http://schemas.microsoft.com/office/drawing/2014/main" id="{325EC6AB-BB7E-4D9D-B766-7D0F36783D8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20702" y="4960395"/>
            <a:ext cx="2138813" cy="12512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7"/>
        <p:cNvGrpSpPr/>
        <p:nvPr/>
      </p:nvGrpSpPr>
      <p:grpSpPr>
        <a:xfrm>
          <a:off x="0" y="0"/>
          <a:ext cx="0" cy="0"/>
          <a:chOff x="0" y="0"/>
          <a:chExt cx="0" cy="0"/>
        </a:xfrm>
      </p:grpSpPr>
      <p:sp>
        <p:nvSpPr>
          <p:cNvPr id="118" name="Google Shape;118;g104a71f1073_0_56"/>
          <p:cNvSpPr txBox="1">
            <a:spLocks noGrp="1"/>
          </p:cNvSpPr>
          <p:nvPr>
            <p:ph type="title"/>
          </p:nvPr>
        </p:nvSpPr>
        <p:spPr>
          <a:xfrm>
            <a:off x="1909432" y="95816"/>
            <a:ext cx="7385643" cy="75620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uk-UA" dirty="0"/>
              <a:t>Застосування алгоритмів</a:t>
            </a:r>
            <a:endParaRPr sz="4000" dirty="0">
              <a:solidFill>
                <a:schemeClr val="dk1"/>
              </a:solidFill>
              <a:latin typeface="Corbel"/>
              <a:ea typeface="Corbel"/>
              <a:cs typeface="Corbel"/>
              <a:sym typeface="Corbel"/>
            </a:endParaRPr>
          </a:p>
        </p:txBody>
      </p:sp>
      <p:sp>
        <p:nvSpPr>
          <p:cNvPr id="119" name="Google Shape;119;g104a71f1073_0_56"/>
          <p:cNvSpPr txBox="1">
            <a:spLocks noGrp="1"/>
          </p:cNvSpPr>
          <p:nvPr>
            <p:ph type="body" idx="1"/>
          </p:nvPr>
        </p:nvSpPr>
        <p:spPr>
          <a:xfrm>
            <a:off x="1343771" y="1033670"/>
            <a:ext cx="8237552" cy="4996159"/>
          </a:xfrm>
          <a:prstGeom prst="rect">
            <a:avLst/>
          </a:prstGeom>
          <a:noFill/>
          <a:ln>
            <a:noFill/>
          </a:ln>
        </p:spPr>
        <p:txBody>
          <a:bodyPr spcFirstLastPara="1" wrap="square" lIns="91425" tIns="45700" rIns="91425" bIns="45700" anchor="ctr" anchorCtr="0">
            <a:noAutofit/>
          </a:bodyPr>
          <a:lstStyle/>
          <a:p>
            <a:pPr marL="457200" marR="0" lvl="0" indent="0" algn="l" rtl="0">
              <a:lnSpc>
                <a:spcPct val="100000"/>
              </a:lnSpc>
              <a:spcBef>
                <a:spcPts val="0"/>
              </a:spcBef>
              <a:spcAft>
                <a:spcPts val="0"/>
              </a:spcAft>
              <a:buSzPts val="2610"/>
              <a:buNone/>
            </a:pPr>
            <a:endParaRPr lang="en-US" dirty="0"/>
          </a:p>
          <a:p>
            <a:pPr marL="800100" indent="-342900" algn="just">
              <a:spcBef>
                <a:spcPts val="0"/>
              </a:spcBef>
            </a:pPr>
            <a:r>
              <a:rPr lang="uk-UA" dirty="0"/>
              <a:t>Дослідження проводилося з використанням наступних методів машинного навчання: </a:t>
            </a:r>
            <a:r>
              <a:rPr lang="en-US" dirty="0"/>
              <a:t>SVM, naive bayes, decision tree, random forest, </a:t>
            </a:r>
            <a:r>
              <a:rPr lang="en-US" dirty="0" err="1"/>
              <a:t>XGBoost</a:t>
            </a:r>
            <a:r>
              <a:rPr lang="en-US" dirty="0"/>
              <a:t> </a:t>
            </a:r>
            <a:r>
              <a:rPr lang="uk-UA" dirty="0"/>
              <a:t>і нейронної мережі як техніки глибокого навчання. Детальніше зупинимося на </a:t>
            </a:r>
            <a:r>
              <a:rPr lang="uk-UA" dirty="0" err="1"/>
              <a:t>нейромережі</a:t>
            </a:r>
            <a:r>
              <a:rPr lang="uk-UA" dirty="0"/>
              <a:t>, так як вона більш складна в конфігурації і налаштуванні. Усі інші методи застосовувалися з параметрами конфігурації за замовчуванням, встановленими в бібліотеці </a:t>
            </a:r>
            <a:r>
              <a:rPr lang="en-US" dirty="0"/>
              <a:t>scikit-learn.</a:t>
            </a:r>
          </a:p>
          <a:p>
            <a:pPr marL="800100" indent="-342900" algn="just">
              <a:spcBef>
                <a:spcPts val="0"/>
              </a:spcBef>
            </a:pPr>
            <a:r>
              <a:rPr lang="uk-UA" dirty="0"/>
              <a:t>Для нейронної мережі ми використовували набір повністю зв’язаних щільних шарів з випаданням, щоб уникнути переобладнання, і </a:t>
            </a:r>
            <a:r>
              <a:rPr lang="en-US" dirty="0" err="1"/>
              <a:t>ReLU</a:t>
            </a:r>
            <a:r>
              <a:rPr lang="en-US" dirty="0"/>
              <a:t> </a:t>
            </a:r>
            <a:r>
              <a:rPr lang="uk-UA" dirty="0"/>
              <a:t>як функцію активації. Набір даних був розділений на тестовий і навчальний набори, </a:t>
            </a:r>
            <a:r>
              <a:rPr lang="en-US" dirty="0"/>
              <a:t>20</a:t>
            </a:r>
            <a:r>
              <a:rPr lang="uk-UA" dirty="0"/>
              <a:t>% і 80% відповідно. Процес навчання складався з 500 епох для досягнення більшої точності результату.</a:t>
            </a:r>
            <a:endParaRPr dirty="0"/>
          </a:p>
        </p:txBody>
      </p:sp>
      <p:pic>
        <p:nvPicPr>
          <p:cNvPr id="5" name="Picture 4">
            <a:extLst>
              <a:ext uri="{FF2B5EF4-FFF2-40B4-BE49-F238E27FC236}">
                <a16:creationId xmlns:a16="http://schemas.microsoft.com/office/drawing/2014/main" id="{1FE54320-22E2-4AEF-B3A6-73A5393BC121}"/>
              </a:ext>
            </a:extLst>
          </p:cNvPr>
          <p:cNvPicPr/>
          <p:nvPr/>
        </p:nvPicPr>
        <p:blipFill>
          <a:blip r:embed="rId4"/>
          <a:stretch>
            <a:fillRect/>
          </a:stretch>
        </p:blipFill>
        <p:spPr>
          <a:xfrm>
            <a:off x="9580134" y="909199"/>
            <a:ext cx="2536190" cy="5245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
        <p:cNvGrpSpPr/>
        <p:nvPr/>
      </p:nvGrpSpPr>
      <p:grpSpPr>
        <a:xfrm>
          <a:off x="0" y="0"/>
          <a:ext cx="0" cy="0"/>
          <a:chOff x="0" y="0"/>
          <a:chExt cx="0" cy="0"/>
        </a:xfrm>
      </p:grpSpPr>
      <p:sp>
        <p:nvSpPr>
          <p:cNvPr id="125" name="Google Shape;125;g104a71f1073_0_63"/>
          <p:cNvSpPr txBox="1">
            <a:spLocks noGrp="1"/>
          </p:cNvSpPr>
          <p:nvPr>
            <p:ph type="title"/>
          </p:nvPr>
        </p:nvSpPr>
        <p:spPr>
          <a:xfrm>
            <a:off x="1567525" y="75500"/>
            <a:ext cx="10018800" cy="154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uk-UA" dirty="0"/>
              <a:t>Застосування алгоритмів</a:t>
            </a:r>
            <a:endParaRPr sz="4000" dirty="0">
              <a:solidFill>
                <a:schemeClr val="dk1"/>
              </a:solidFill>
              <a:latin typeface="Corbel"/>
              <a:ea typeface="Corbel"/>
              <a:cs typeface="Corbel"/>
              <a:sym typeface="Corbel"/>
            </a:endParaRPr>
          </a:p>
        </p:txBody>
      </p:sp>
      <p:pic>
        <p:nvPicPr>
          <p:cNvPr id="127" name="Google Shape;127;g104a71f1073_0_63"/>
          <p:cNvPicPr preferRelativeResize="0"/>
          <p:nvPr/>
        </p:nvPicPr>
        <p:blipFill rotWithShape="1">
          <a:blip r:embed="rId4">
            <a:alphaModFix/>
          </a:blip>
          <a:srcRect/>
          <a:stretch/>
        </p:blipFill>
        <p:spPr>
          <a:xfrm>
            <a:off x="1470075" y="1622900"/>
            <a:ext cx="4579650" cy="3447227"/>
          </a:xfrm>
          <a:prstGeom prst="rect">
            <a:avLst/>
          </a:prstGeom>
          <a:noFill/>
          <a:ln>
            <a:noFill/>
          </a:ln>
        </p:spPr>
      </p:pic>
      <p:pic>
        <p:nvPicPr>
          <p:cNvPr id="128" name="Google Shape;128;g104a71f1073_0_63"/>
          <p:cNvPicPr preferRelativeResize="0"/>
          <p:nvPr/>
        </p:nvPicPr>
        <p:blipFill rotWithShape="1">
          <a:blip r:embed="rId5">
            <a:alphaModFix/>
          </a:blip>
          <a:srcRect/>
          <a:stretch/>
        </p:blipFill>
        <p:spPr>
          <a:xfrm>
            <a:off x="6752375" y="1622900"/>
            <a:ext cx="4579650" cy="3430625"/>
          </a:xfrm>
          <a:prstGeom prst="rect">
            <a:avLst/>
          </a:prstGeom>
          <a:noFill/>
          <a:ln>
            <a:noFill/>
          </a:ln>
        </p:spPr>
      </p:pic>
      <p:sp>
        <p:nvSpPr>
          <p:cNvPr id="129" name="Google Shape;129;g104a71f1073_0_63"/>
          <p:cNvSpPr txBox="1"/>
          <p:nvPr/>
        </p:nvSpPr>
        <p:spPr>
          <a:xfrm>
            <a:off x="3915875" y="5445077"/>
            <a:ext cx="5673000" cy="492600"/>
          </a:xfrm>
          <a:prstGeom prst="rect">
            <a:avLst/>
          </a:prstGeom>
          <a:noFill/>
          <a:ln>
            <a:noFill/>
          </a:ln>
        </p:spPr>
        <p:txBody>
          <a:bodyPr spcFirstLastPara="1" wrap="square" lIns="91425" tIns="91425" rIns="91425" bIns="91425" anchor="t" anchorCtr="0">
            <a:spAutoFit/>
          </a:bodyPr>
          <a:lstStyle/>
          <a:p>
            <a:pPr marL="0" marR="0" lvl="0" indent="180340" algn="just" rtl="0">
              <a:lnSpc>
                <a:spcPct val="100000"/>
              </a:lnSpc>
              <a:spcBef>
                <a:spcPts val="0"/>
              </a:spcBef>
              <a:spcAft>
                <a:spcPts val="0"/>
              </a:spcAft>
              <a:buClr>
                <a:srgbClr val="000000"/>
              </a:buClr>
              <a:buSzPts val="2000"/>
              <a:buFont typeface="Arial"/>
              <a:buNone/>
            </a:pPr>
            <a:r>
              <a:rPr lang="uk-UA" sz="2000" b="0" i="0" u="none" strike="noStrike" cap="none" dirty="0">
                <a:solidFill>
                  <a:schemeClr val="dk1"/>
                </a:solidFill>
                <a:latin typeface="Calibri"/>
                <a:ea typeface="Calibri"/>
                <a:cs typeface="Calibri"/>
                <a:sym typeface="Calibri"/>
              </a:rPr>
              <a:t>Графіки тренування нейронної мережі</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g104a71f1073_0_39"/>
          <p:cNvSpPr txBox="1">
            <a:spLocks noGrp="1"/>
          </p:cNvSpPr>
          <p:nvPr>
            <p:ph type="title"/>
          </p:nvPr>
        </p:nvSpPr>
        <p:spPr>
          <a:xfrm>
            <a:off x="1567525" y="75500"/>
            <a:ext cx="10018800" cy="154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uk-UA" dirty="0"/>
              <a:t>Застосування алгоритмів</a:t>
            </a:r>
            <a:endParaRPr sz="4000" dirty="0">
              <a:solidFill>
                <a:schemeClr val="dk1"/>
              </a:solidFill>
              <a:latin typeface="Corbel"/>
              <a:ea typeface="Corbel"/>
              <a:cs typeface="Corbel"/>
              <a:sym typeface="Corbel"/>
            </a:endParaRPr>
          </a:p>
        </p:txBody>
      </p:sp>
      <p:graphicFrame>
        <p:nvGraphicFramePr>
          <p:cNvPr id="2" name="Table 1">
            <a:extLst>
              <a:ext uri="{FF2B5EF4-FFF2-40B4-BE49-F238E27FC236}">
                <a16:creationId xmlns:a16="http://schemas.microsoft.com/office/drawing/2014/main" id="{D8B6FCF0-F92E-418C-BD7A-2C99A868C01A}"/>
              </a:ext>
            </a:extLst>
          </p:cNvPr>
          <p:cNvGraphicFramePr>
            <a:graphicFrameLocks noGrp="1"/>
          </p:cNvGraphicFramePr>
          <p:nvPr>
            <p:extLst>
              <p:ext uri="{D42A27DB-BD31-4B8C-83A1-F6EECF244321}">
                <p14:modId xmlns:p14="http://schemas.microsoft.com/office/powerpoint/2010/main" val="3135008309"/>
              </p:ext>
            </p:extLst>
          </p:nvPr>
        </p:nvGraphicFramePr>
        <p:xfrm>
          <a:off x="3639488" y="1407381"/>
          <a:ext cx="5874873" cy="4836953"/>
        </p:xfrm>
        <a:graphic>
          <a:graphicData uri="http://schemas.openxmlformats.org/drawingml/2006/table">
            <a:tbl>
              <a:tblPr>
                <a:tableStyleId>{073A0DAA-6AF3-43AB-8588-CEC1D06C72B9}</a:tableStyleId>
              </a:tblPr>
              <a:tblGrid>
                <a:gridCol w="1958291">
                  <a:extLst>
                    <a:ext uri="{9D8B030D-6E8A-4147-A177-3AD203B41FA5}">
                      <a16:colId xmlns:a16="http://schemas.microsoft.com/office/drawing/2014/main" val="1647497346"/>
                    </a:ext>
                  </a:extLst>
                </a:gridCol>
                <a:gridCol w="1958291">
                  <a:extLst>
                    <a:ext uri="{9D8B030D-6E8A-4147-A177-3AD203B41FA5}">
                      <a16:colId xmlns:a16="http://schemas.microsoft.com/office/drawing/2014/main" val="1152928751"/>
                    </a:ext>
                  </a:extLst>
                </a:gridCol>
                <a:gridCol w="1958291">
                  <a:extLst>
                    <a:ext uri="{9D8B030D-6E8A-4147-A177-3AD203B41FA5}">
                      <a16:colId xmlns:a16="http://schemas.microsoft.com/office/drawing/2014/main" val="592402734"/>
                    </a:ext>
                  </a:extLst>
                </a:gridCol>
              </a:tblGrid>
              <a:tr h="570093">
                <a:tc>
                  <a:txBody>
                    <a:bodyPr/>
                    <a:lstStyle/>
                    <a:p>
                      <a:pPr marL="0" marR="0" algn="ctr">
                        <a:lnSpc>
                          <a:spcPct val="150000"/>
                        </a:lnSpc>
                        <a:spcBef>
                          <a:spcPts val="1200"/>
                        </a:spcBef>
                        <a:spcAft>
                          <a:spcPts val="1200"/>
                        </a:spcAft>
                      </a:pPr>
                      <a:r>
                        <a:rPr lang="uk-UA" sz="1600" b="1" dirty="0" err="1">
                          <a:effectLst/>
                        </a:rPr>
                        <a:t>Algorithm</a:t>
                      </a:r>
                      <a:endParaRPr lang="en-US" sz="1600" b="1" dirty="0">
                        <a:effectLst/>
                        <a:latin typeface="Calibri" panose="020F0502020204030204" pitchFamily="34" charset="0"/>
                        <a:ea typeface="Yu Mincho" panose="02020400000000000000" pitchFamily="18" charset="-128"/>
                        <a:cs typeface="Times New Roman" panose="02020603050405020304" pitchFamily="18" charset="0"/>
                      </a:endParaRPr>
                    </a:p>
                  </a:txBody>
                  <a:tcPr marL="66540" marR="66540" marT="0" marB="0"/>
                </a:tc>
                <a:tc>
                  <a:txBody>
                    <a:bodyPr/>
                    <a:lstStyle/>
                    <a:p>
                      <a:pPr marL="0" marR="0" algn="ctr">
                        <a:lnSpc>
                          <a:spcPct val="150000"/>
                        </a:lnSpc>
                        <a:spcBef>
                          <a:spcPts val="1200"/>
                        </a:spcBef>
                        <a:spcAft>
                          <a:spcPts val="1200"/>
                        </a:spcAft>
                      </a:pPr>
                      <a:r>
                        <a:rPr lang="uk-UA" sz="1600" b="1" dirty="0" err="1">
                          <a:effectLst/>
                        </a:rPr>
                        <a:t>Training</a:t>
                      </a:r>
                      <a:r>
                        <a:rPr lang="uk-UA" sz="1600" b="1" dirty="0">
                          <a:effectLst/>
                        </a:rPr>
                        <a:t> </a:t>
                      </a:r>
                      <a:r>
                        <a:rPr lang="uk-UA" sz="1600" b="1" dirty="0" err="1">
                          <a:effectLst/>
                        </a:rPr>
                        <a:t>accuracy</a:t>
                      </a:r>
                      <a:endParaRPr lang="en-US" sz="1600" b="1" dirty="0">
                        <a:effectLst/>
                        <a:latin typeface="Calibri" panose="020F0502020204030204" pitchFamily="34" charset="0"/>
                        <a:ea typeface="Yu Mincho" panose="02020400000000000000" pitchFamily="18" charset="-128"/>
                        <a:cs typeface="Times New Roman" panose="02020603050405020304" pitchFamily="18" charset="0"/>
                      </a:endParaRPr>
                    </a:p>
                  </a:txBody>
                  <a:tcPr marL="66540" marR="66540" marT="0" marB="0"/>
                </a:tc>
                <a:tc>
                  <a:txBody>
                    <a:bodyPr/>
                    <a:lstStyle/>
                    <a:p>
                      <a:pPr marL="0" marR="0" algn="ctr">
                        <a:lnSpc>
                          <a:spcPct val="150000"/>
                        </a:lnSpc>
                        <a:spcBef>
                          <a:spcPts val="1200"/>
                        </a:spcBef>
                        <a:spcAft>
                          <a:spcPts val="1200"/>
                        </a:spcAft>
                      </a:pPr>
                      <a:r>
                        <a:rPr lang="uk-UA" sz="1600" b="1" dirty="0" err="1">
                          <a:effectLst/>
                        </a:rPr>
                        <a:t>Test</a:t>
                      </a:r>
                      <a:r>
                        <a:rPr lang="uk-UA" sz="1600" b="1" dirty="0">
                          <a:effectLst/>
                        </a:rPr>
                        <a:t> </a:t>
                      </a:r>
                      <a:r>
                        <a:rPr lang="uk-UA" sz="1600" b="1" dirty="0" err="1">
                          <a:effectLst/>
                        </a:rPr>
                        <a:t>accuracy</a:t>
                      </a:r>
                      <a:endParaRPr lang="en-US" sz="1600" b="1" dirty="0">
                        <a:effectLst/>
                        <a:latin typeface="Calibri" panose="020F0502020204030204" pitchFamily="34" charset="0"/>
                        <a:ea typeface="Yu Mincho" panose="02020400000000000000" pitchFamily="18" charset="-128"/>
                        <a:cs typeface="Times New Roman" panose="02020603050405020304" pitchFamily="18" charset="0"/>
                      </a:endParaRPr>
                    </a:p>
                  </a:txBody>
                  <a:tcPr marL="66540" marR="66540" marT="0" marB="0"/>
                </a:tc>
                <a:extLst>
                  <a:ext uri="{0D108BD9-81ED-4DB2-BD59-A6C34878D82A}">
                    <a16:rowId xmlns:a16="http://schemas.microsoft.com/office/drawing/2014/main" val="2508292379"/>
                  </a:ext>
                </a:extLst>
              </a:tr>
              <a:tr h="550877">
                <a:tc>
                  <a:txBody>
                    <a:bodyPr/>
                    <a:lstStyle/>
                    <a:p>
                      <a:pPr marL="0" marR="0" algn="ctr">
                        <a:lnSpc>
                          <a:spcPct val="150000"/>
                        </a:lnSpc>
                        <a:spcBef>
                          <a:spcPts val="1200"/>
                        </a:spcBef>
                        <a:spcAft>
                          <a:spcPts val="1200"/>
                        </a:spcAft>
                      </a:pPr>
                      <a:r>
                        <a:rPr lang="uk-UA" sz="1600" b="1" dirty="0">
                          <a:effectLst/>
                        </a:rPr>
                        <a:t>SVM</a:t>
                      </a:r>
                      <a:endParaRPr lang="en-US" sz="1600" b="1" dirty="0">
                        <a:effectLst/>
                        <a:latin typeface="Calibri" panose="020F0502020204030204" pitchFamily="34" charset="0"/>
                        <a:ea typeface="Yu Mincho" panose="02020400000000000000" pitchFamily="18" charset="-128"/>
                        <a:cs typeface="Times New Roman" panose="02020603050405020304" pitchFamily="18" charset="0"/>
                      </a:endParaRPr>
                    </a:p>
                  </a:txBody>
                  <a:tcPr marL="66540" marR="66540" marT="0" marB="0"/>
                </a:tc>
                <a:tc>
                  <a:txBody>
                    <a:bodyPr/>
                    <a:lstStyle/>
                    <a:p>
                      <a:pPr marL="0" marR="0" algn="ctr">
                        <a:lnSpc>
                          <a:spcPct val="150000"/>
                        </a:lnSpc>
                        <a:spcBef>
                          <a:spcPts val="1200"/>
                        </a:spcBef>
                        <a:spcAft>
                          <a:spcPts val="1200"/>
                        </a:spcAft>
                      </a:pPr>
                      <a:r>
                        <a:rPr lang="uk-UA" sz="1600" dirty="0">
                          <a:effectLst/>
                        </a:rPr>
                        <a:t>0.895</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6540" marR="66540" marT="0" marB="0"/>
                </a:tc>
                <a:tc>
                  <a:txBody>
                    <a:bodyPr/>
                    <a:lstStyle/>
                    <a:p>
                      <a:pPr marL="0" marR="0" algn="ctr">
                        <a:lnSpc>
                          <a:spcPct val="150000"/>
                        </a:lnSpc>
                        <a:spcBef>
                          <a:spcPts val="1200"/>
                        </a:spcBef>
                        <a:spcAft>
                          <a:spcPts val="1200"/>
                        </a:spcAft>
                      </a:pPr>
                      <a:r>
                        <a:rPr lang="uk-UA" sz="1600" dirty="0">
                          <a:effectLst/>
                        </a:rPr>
                        <a:t>0.885</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6540" marR="66540" marT="0" marB="0"/>
                </a:tc>
                <a:extLst>
                  <a:ext uri="{0D108BD9-81ED-4DB2-BD59-A6C34878D82A}">
                    <a16:rowId xmlns:a16="http://schemas.microsoft.com/office/drawing/2014/main" val="1586750973"/>
                  </a:ext>
                </a:extLst>
              </a:tr>
              <a:tr h="698189">
                <a:tc>
                  <a:txBody>
                    <a:bodyPr/>
                    <a:lstStyle/>
                    <a:p>
                      <a:pPr marL="0" marR="0" algn="ctr">
                        <a:lnSpc>
                          <a:spcPct val="150000"/>
                        </a:lnSpc>
                        <a:spcBef>
                          <a:spcPts val="1200"/>
                        </a:spcBef>
                        <a:spcAft>
                          <a:spcPts val="1200"/>
                        </a:spcAft>
                      </a:pPr>
                      <a:r>
                        <a:rPr lang="uk-UA" sz="1600" b="1" dirty="0" err="1">
                          <a:effectLst/>
                        </a:rPr>
                        <a:t>Naive</a:t>
                      </a:r>
                      <a:r>
                        <a:rPr lang="uk-UA" sz="1600" b="1" dirty="0">
                          <a:effectLst/>
                        </a:rPr>
                        <a:t> </a:t>
                      </a:r>
                      <a:r>
                        <a:rPr lang="uk-UA" sz="1600" b="1" dirty="0" err="1">
                          <a:effectLst/>
                        </a:rPr>
                        <a:t>Bayes</a:t>
                      </a:r>
                      <a:endParaRPr lang="en-US" sz="1600" b="1" dirty="0">
                        <a:effectLst/>
                        <a:latin typeface="Calibri" panose="020F0502020204030204" pitchFamily="34" charset="0"/>
                        <a:ea typeface="Yu Mincho" panose="02020400000000000000" pitchFamily="18" charset="-128"/>
                        <a:cs typeface="Times New Roman" panose="02020603050405020304" pitchFamily="18" charset="0"/>
                      </a:endParaRPr>
                    </a:p>
                  </a:txBody>
                  <a:tcPr marL="66540" marR="66540" marT="0" marB="0"/>
                </a:tc>
                <a:tc>
                  <a:txBody>
                    <a:bodyPr/>
                    <a:lstStyle/>
                    <a:p>
                      <a:pPr marL="0" marR="0" algn="ctr">
                        <a:lnSpc>
                          <a:spcPct val="150000"/>
                        </a:lnSpc>
                        <a:spcBef>
                          <a:spcPts val="1200"/>
                        </a:spcBef>
                        <a:spcAft>
                          <a:spcPts val="1200"/>
                        </a:spcAft>
                      </a:pPr>
                      <a:r>
                        <a:rPr lang="uk-UA" sz="1600">
                          <a:effectLst/>
                        </a:rPr>
                        <a:t>0.975625</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6540" marR="66540" marT="0" marB="0"/>
                </a:tc>
                <a:tc>
                  <a:txBody>
                    <a:bodyPr/>
                    <a:lstStyle/>
                    <a:p>
                      <a:pPr marL="0" marR="0" algn="ctr">
                        <a:lnSpc>
                          <a:spcPct val="150000"/>
                        </a:lnSpc>
                        <a:spcBef>
                          <a:spcPts val="1200"/>
                        </a:spcBef>
                        <a:spcAft>
                          <a:spcPts val="1200"/>
                        </a:spcAft>
                      </a:pPr>
                      <a:r>
                        <a:rPr lang="uk-UA" sz="1600">
                          <a:effectLst/>
                        </a:rPr>
                        <a:t>0.97</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6540" marR="66540" marT="0" marB="0"/>
                </a:tc>
                <a:extLst>
                  <a:ext uri="{0D108BD9-81ED-4DB2-BD59-A6C34878D82A}">
                    <a16:rowId xmlns:a16="http://schemas.microsoft.com/office/drawing/2014/main" val="2867971139"/>
                  </a:ext>
                </a:extLst>
              </a:tr>
              <a:tr h="755820">
                <a:tc>
                  <a:txBody>
                    <a:bodyPr/>
                    <a:lstStyle/>
                    <a:p>
                      <a:pPr marL="0" marR="0" algn="ctr">
                        <a:lnSpc>
                          <a:spcPct val="150000"/>
                        </a:lnSpc>
                        <a:spcBef>
                          <a:spcPts val="1200"/>
                        </a:spcBef>
                        <a:spcAft>
                          <a:spcPts val="1200"/>
                        </a:spcAft>
                      </a:pPr>
                      <a:r>
                        <a:rPr lang="uk-UA" sz="1600" b="1" dirty="0" err="1">
                          <a:effectLst/>
                        </a:rPr>
                        <a:t>Decision</a:t>
                      </a:r>
                      <a:r>
                        <a:rPr lang="uk-UA" sz="1600" b="1" dirty="0">
                          <a:effectLst/>
                        </a:rPr>
                        <a:t> </a:t>
                      </a:r>
                      <a:r>
                        <a:rPr lang="uk-UA" sz="1600" b="1" dirty="0" err="1">
                          <a:effectLst/>
                        </a:rPr>
                        <a:t>Tree</a:t>
                      </a:r>
                      <a:endParaRPr lang="en-US" sz="1600" b="1" dirty="0">
                        <a:effectLst/>
                        <a:latin typeface="Calibri" panose="020F0502020204030204" pitchFamily="34" charset="0"/>
                        <a:ea typeface="Yu Mincho" panose="02020400000000000000" pitchFamily="18" charset="-128"/>
                        <a:cs typeface="Times New Roman" panose="02020603050405020304" pitchFamily="18" charset="0"/>
                      </a:endParaRPr>
                    </a:p>
                  </a:txBody>
                  <a:tcPr marL="66540" marR="66540" marT="0" marB="0"/>
                </a:tc>
                <a:tc>
                  <a:txBody>
                    <a:bodyPr/>
                    <a:lstStyle/>
                    <a:p>
                      <a:pPr marL="0" marR="0" algn="ctr">
                        <a:lnSpc>
                          <a:spcPct val="150000"/>
                        </a:lnSpc>
                        <a:spcBef>
                          <a:spcPts val="1200"/>
                        </a:spcBef>
                        <a:spcAft>
                          <a:spcPts val="1200"/>
                        </a:spcAft>
                      </a:pPr>
                      <a:r>
                        <a:rPr lang="uk-UA" sz="1600" dirty="0">
                          <a:effectLst/>
                        </a:rPr>
                        <a:t>1.0</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6540" marR="66540" marT="0" marB="0"/>
                </a:tc>
                <a:tc>
                  <a:txBody>
                    <a:bodyPr/>
                    <a:lstStyle/>
                    <a:p>
                      <a:pPr marL="0" marR="0" algn="ctr">
                        <a:lnSpc>
                          <a:spcPct val="150000"/>
                        </a:lnSpc>
                        <a:spcBef>
                          <a:spcPts val="1200"/>
                        </a:spcBef>
                        <a:spcAft>
                          <a:spcPts val="1200"/>
                        </a:spcAft>
                      </a:pPr>
                      <a:r>
                        <a:rPr lang="uk-UA" sz="1600">
                          <a:effectLst/>
                        </a:rPr>
                        <a:t>0.96375</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6540" marR="66540" marT="0" marB="0"/>
                </a:tc>
                <a:extLst>
                  <a:ext uri="{0D108BD9-81ED-4DB2-BD59-A6C34878D82A}">
                    <a16:rowId xmlns:a16="http://schemas.microsoft.com/office/drawing/2014/main" val="1241412690"/>
                  </a:ext>
                </a:extLst>
              </a:tr>
              <a:tr h="791202">
                <a:tc>
                  <a:txBody>
                    <a:bodyPr/>
                    <a:lstStyle/>
                    <a:p>
                      <a:pPr marL="0" marR="0" algn="ctr">
                        <a:lnSpc>
                          <a:spcPct val="150000"/>
                        </a:lnSpc>
                        <a:spcBef>
                          <a:spcPts val="1200"/>
                        </a:spcBef>
                        <a:spcAft>
                          <a:spcPts val="1200"/>
                        </a:spcAft>
                      </a:pPr>
                      <a:r>
                        <a:rPr lang="uk-UA" sz="1600" b="1" dirty="0" err="1">
                          <a:effectLst/>
                        </a:rPr>
                        <a:t>Random</a:t>
                      </a:r>
                      <a:r>
                        <a:rPr lang="uk-UA" sz="1600" b="1" dirty="0">
                          <a:effectLst/>
                        </a:rPr>
                        <a:t> </a:t>
                      </a:r>
                      <a:r>
                        <a:rPr lang="uk-UA" sz="1600" b="1" dirty="0" err="1">
                          <a:effectLst/>
                        </a:rPr>
                        <a:t>Forest</a:t>
                      </a:r>
                      <a:endParaRPr lang="en-US" sz="1600" b="1" dirty="0">
                        <a:effectLst/>
                        <a:latin typeface="Calibri" panose="020F0502020204030204" pitchFamily="34" charset="0"/>
                        <a:ea typeface="Yu Mincho" panose="02020400000000000000" pitchFamily="18" charset="-128"/>
                        <a:cs typeface="Times New Roman" panose="02020603050405020304" pitchFamily="18" charset="0"/>
                      </a:endParaRPr>
                    </a:p>
                  </a:txBody>
                  <a:tcPr marL="66540" marR="66540" marT="0" marB="0"/>
                </a:tc>
                <a:tc>
                  <a:txBody>
                    <a:bodyPr/>
                    <a:lstStyle/>
                    <a:p>
                      <a:pPr marL="0" marR="0" algn="ctr">
                        <a:lnSpc>
                          <a:spcPct val="150000"/>
                        </a:lnSpc>
                        <a:spcBef>
                          <a:spcPts val="1200"/>
                        </a:spcBef>
                        <a:spcAft>
                          <a:spcPts val="1200"/>
                        </a:spcAft>
                      </a:pPr>
                      <a:r>
                        <a:rPr lang="uk-UA" sz="1600" dirty="0">
                          <a:effectLst/>
                        </a:rPr>
                        <a:t>0.999375</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6540" marR="66540" marT="0" marB="0"/>
                </a:tc>
                <a:tc>
                  <a:txBody>
                    <a:bodyPr/>
                    <a:lstStyle/>
                    <a:p>
                      <a:pPr marL="0" marR="0" algn="ctr">
                        <a:lnSpc>
                          <a:spcPct val="150000"/>
                        </a:lnSpc>
                        <a:spcBef>
                          <a:spcPts val="1200"/>
                        </a:spcBef>
                        <a:spcAft>
                          <a:spcPts val="1200"/>
                        </a:spcAft>
                      </a:pPr>
                      <a:r>
                        <a:rPr lang="uk-UA" sz="1600">
                          <a:effectLst/>
                        </a:rPr>
                        <a:t>0.98125</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6540" marR="66540" marT="0" marB="0"/>
                </a:tc>
                <a:extLst>
                  <a:ext uri="{0D108BD9-81ED-4DB2-BD59-A6C34878D82A}">
                    <a16:rowId xmlns:a16="http://schemas.microsoft.com/office/drawing/2014/main" val="1458219703"/>
                  </a:ext>
                </a:extLst>
              </a:tr>
              <a:tr h="714952">
                <a:tc>
                  <a:txBody>
                    <a:bodyPr/>
                    <a:lstStyle/>
                    <a:p>
                      <a:pPr marL="0" marR="0" algn="ctr">
                        <a:lnSpc>
                          <a:spcPct val="150000"/>
                        </a:lnSpc>
                        <a:spcBef>
                          <a:spcPts val="1200"/>
                        </a:spcBef>
                        <a:spcAft>
                          <a:spcPts val="1200"/>
                        </a:spcAft>
                      </a:pPr>
                      <a:r>
                        <a:rPr lang="uk-UA" sz="1600" b="1" dirty="0" err="1">
                          <a:effectLst/>
                        </a:rPr>
                        <a:t>XGBoost</a:t>
                      </a:r>
                      <a:endParaRPr lang="en-US" sz="1600" b="1" dirty="0">
                        <a:effectLst/>
                        <a:latin typeface="Calibri" panose="020F0502020204030204" pitchFamily="34" charset="0"/>
                        <a:ea typeface="Yu Mincho" panose="02020400000000000000" pitchFamily="18" charset="-128"/>
                        <a:cs typeface="Times New Roman" panose="02020603050405020304" pitchFamily="18" charset="0"/>
                      </a:endParaRPr>
                    </a:p>
                  </a:txBody>
                  <a:tcPr marL="66540" marR="66540" marT="0" marB="0"/>
                </a:tc>
                <a:tc>
                  <a:txBody>
                    <a:bodyPr/>
                    <a:lstStyle/>
                    <a:p>
                      <a:pPr marL="0" marR="0" algn="ctr">
                        <a:lnSpc>
                          <a:spcPct val="150000"/>
                        </a:lnSpc>
                        <a:spcBef>
                          <a:spcPts val="1200"/>
                        </a:spcBef>
                        <a:spcAft>
                          <a:spcPts val="1200"/>
                        </a:spcAft>
                      </a:pPr>
                      <a:r>
                        <a:rPr lang="uk-UA" sz="1600">
                          <a:effectLst/>
                        </a:rPr>
                        <a:t>1.0</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6540" marR="66540" marT="0" marB="0"/>
                </a:tc>
                <a:tc>
                  <a:txBody>
                    <a:bodyPr/>
                    <a:lstStyle/>
                    <a:p>
                      <a:pPr marL="0" marR="0" algn="ctr">
                        <a:lnSpc>
                          <a:spcPct val="150000"/>
                        </a:lnSpc>
                        <a:spcBef>
                          <a:spcPts val="1200"/>
                        </a:spcBef>
                        <a:spcAft>
                          <a:spcPts val="1200"/>
                        </a:spcAft>
                      </a:pPr>
                      <a:r>
                        <a:rPr lang="uk-UA" sz="1600" dirty="0">
                          <a:effectLst/>
                        </a:rPr>
                        <a:t>0.98625</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6540" marR="66540" marT="0" marB="0"/>
                </a:tc>
                <a:extLst>
                  <a:ext uri="{0D108BD9-81ED-4DB2-BD59-A6C34878D82A}">
                    <a16:rowId xmlns:a16="http://schemas.microsoft.com/office/drawing/2014/main" val="2534994306"/>
                  </a:ext>
                </a:extLst>
              </a:tr>
              <a:tr h="755820">
                <a:tc>
                  <a:txBody>
                    <a:bodyPr/>
                    <a:lstStyle/>
                    <a:p>
                      <a:pPr marL="0" marR="0" algn="ctr">
                        <a:lnSpc>
                          <a:spcPct val="150000"/>
                        </a:lnSpc>
                        <a:spcBef>
                          <a:spcPts val="1200"/>
                        </a:spcBef>
                        <a:spcAft>
                          <a:spcPts val="1200"/>
                        </a:spcAft>
                      </a:pPr>
                      <a:r>
                        <a:rPr lang="uk-UA" sz="1600" b="1" dirty="0" err="1">
                          <a:effectLst/>
                        </a:rPr>
                        <a:t>Neural</a:t>
                      </a:r>
                      <a:r>
                        <a:rPr lang="uk-UA" sz="1600" b="1" dirty="0">
                          <a:effectLst/>
                        </a:rPr>
                        <a:t> </a:t>
                      </a:r>
                      <a:r>
                        <a:rPr lang="uk-UA" sz="1600" b="1" dirty="0" err="1">
                          <a:effectLst/>
                        </a:rPr>
                        <a:t>network</a:t>
                      </a:r>
                      <a:endParaRPr lang="en-US" sz="1600" b="1" dirty="0">
                        <a:effectLst/>
                        <a:latin typeface="Calibri" panose="020F0502020204030204" pitchFamily="34" charset="0"/>
                        <a:ea typeface="Yu Mincho" panose="02020400000000000000" pitchFamily="18" charset="-128"/>
                        <a:cs typeface="Times New Roman" panose="02020603050405020304" pitchFamily="18" charset="0"/>
                      </a:endParaRPr>
                    </a:p>
                  </a:txBody>
                  <a:tcPr marL="66540" marR="66540" marT="0" marB="0"/>
                </a:tc>
                <a:tc>
                  <a:txBody>
                    <a:bodyPr/>
                    <a:lstStyle/>
                    <a:p>
                      <a:pPr marL="0" marR="0" algn="ctr">
                        <a:lnSpc>
                          <a:spcPct val="150000"/>
                        </a:lnSpc>
                        <a:spcBef>
                          <a:spcPts val="1200"/>
                        </a:spcBef>
                        <a:spcAft>
                          <a:spcPts val="1200"/>
                        </a:spcAft>
                      </a:pPr>
                      <a:r>
                        <a:rPr lang="uk-UA" sz="1600">
                          <a:effectLst/>
                        </a:rPr>
                        <a:t>0.9878125</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6540" marR="66540" marT="0" marB="0"/>
                </a:tc>
                <a:tc>
                  <a:txBody>
                    <a:bodyPr/>
                    <a:lstStyle/>
                    <a:p>
                      <a:pPr marL="0" marR="0" algn="ctr">
                        <a:lnSpc>
                          <a:spcPct val="150000"/>
                        </a:lnSpc>
                        <a:spcBef>
                          <a:spcPts val="1200"/>
                        </a:spcBef>
                        <a:spcAft>
                          <a:spcPts val="1200"/>
                        </a:spcAft>
                      </a:pPr>
                      <a:r>
                        <a:rPr lang="uk-UA" sz="1600" dirty="0">
                          <a:effectLst/>
                        </a:rPr>
                        <a:t>0.98875</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6540" marR="66540" marT="0" marB="0"/>
                </a:tc>
                <a:extLst>
                  <a:ext uri="{0D108BD9-81ED-4DB2-BD59-A6C34878D82A}">
                    <a16:rowId xmlns:a16="http://schemas.microsoft.com/office/drawing/2014/main" val="310076413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104a71f1073_0_9"/>
          <p:cNvSpPr txBox="1">
            <a:spLocks noGrp="1"/>
          </p:cNvSpPr>
          <p:nvPr>
            <p:ph type="title"/>
          </p:nvPr>
        </p:nvSpPr>
        <p:spPr>
          <a:xfrm>
            <a:off x="2951162" y="179435"/>
            <a:ext cx="7846819" cy="74348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uk-UA" sz="4000" dirty="0">
                <a:solidFill>
                  <a:schemeClr val="dk1"/>
                </a:solidFill>
                <a:latin typeface="Corbel"/>
                <a:ea typeface="Corbel"/>
                <a:cs typeface="Corbel"/>
                <a:sym typeface="Corbel"/>
              </a:rPr>
              <a:t>Результати критичного тесту</a:t>
            </a:r>
            <a:endParaRPr sz="4000" dirty="0">
              <a:solidFill>
                <a:schemeClr val="dk1"/>
              </a:solidFill>
              <a:latin typeface="Corbel"/>
              <a:ea typeface="Corbel"/>
              <a:cs typeface="Corbel"/>
              <a:sym typeface="Corbel"/>
            </a:endParaRPr>
          </a:p>
        </p:txBody>
      </p:sp>
      <p:sp>
        <p:nvSpPr>
          <p:cNvPr id="6" name="TextBox 5">
            <a:extLst>
              <a:ext uri="{FF2B5EF4-FFF2-40B4-BE49-F238E27FC236}">
                <a16:creationId xmlns:a16="http://schemas.microsoft.com/office/drawing/2014/main" id="{74AFBA72-5AD8-4766-9065-4B6C51C96B30}"/>
              </a:ext>
            </a:extLst>
          </p:cNvPr>
          <p:cNvSpPr txBox="1"/>
          <p:nvPr/>
        </p:nvSpPr>
        <p:spPr>
          <a:xfrm>
            <a:off x="1965960" y="1003071"/>
            <a:ext cx="8943229" cy="3007490"/>
          </a:xfrm>
          <a:prstGeom prst="rect">
            <a:avLst/>
          </a:prstGeom>
          <a:noFill/>
        </p:spPr>
        <p:txBody>
          <a:bodyPr wrap="square">
            <a:spAutoFit/>
          </a:bodyPr>
          <a:lstStyle/>
          <a:p>
            <a:pPr marR="0" algn="just">
              <a:lnSpc>
                <a:spcPct val="150000"/>
              </a:lnSpc>
              <a:spcBef>
                <a:spcPts val="0"/>
              </a:spcBef>
              <a:spcAft>
                <a:spcPts val="0"/>
              </a:spcAft>
            </a:pPr>
            <a:r>
              <a:rPr lang="uk-UA" sz="1600" dirty="0">
                <a:effectLst/>
                <a:latin typeface="Times New Roman" panose="02020603050405020304" pitchFamily="18" charset="0"/>
                <a:ea typeface="Yu Mincho" panose="02020400000000000000" pitchFamily="18" charset="-128"/>
                <a:cs typeface="Times New Roman" panose="02020603050405020304" pitchFamily="18" charset="0"/>
              </a:rPr>
              <a:t>Портрети пацієнтів:</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p>
            <a:pPr marL="285750" marR="0" indent="-285750" algn="just">
              <a:lnSpc>
                <a:spcPct val="150000"/>
              </a:lnSpc>
              <a:spcBef>
                <a:spcPts val="0"/>
              </a:spcBef>
              <a:spcAft>
                <a:spcPts val="0"/>
              </a:spcAft>
              <a:buFont typeface="Arial" panose="020B0604020202020204" pitchFamily="34" charset="0"/>
              <a:buChar char="•"/>
            </a:pPr>
            <a:r>
              <a:rPr lang="uk-UA" sz="1600" dirty="0">
                <a:effectLst/>
                <a:latin typeface="Times New Roman" panose="02020603050405020304" pitchFamily="18" charset="0"/>
                <a:ea typeface="Yu Mincho" panose="02020400000000000000" pitchFamily="18" charset="-128"/>
                <a:cs typeface="Times New Roman" panose="02020603050405020304" pitchFamily="18" charset="0"/>
              </a:rPr>
              <a:t>Здоровий пацієнт – чоловік 20 років, зріст 175 см, вага 70 кг, пульс 65 </a:t>
            </a:r>
            <a:r>
              <a:rPr lang="uk-UA" sz="1600" dirty="0" err="1">
                <a:effectLst/>
                <a:latin typeface="Times New Roman" panose="02020603050405020304" pitchFamily="18" charset="0"/>
                <a:ea typeface="Yu Mincho" panose="02020400000000000000" pitchFamily="18" charset="-128"/>
                <a:cs typeface="Times New Roman" panose="02020603050405020304" pitchFamily="18" charset="0"/>
              </a:rPr>
              <a:t>уд</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a:t>
            </a:r>
            <a:r>
              <a:rPr lang="ru-UA" sz="1600" dirty="0" err="1">
                <a:effectLst/>
                <a:latin typeface="Times New Roman" panose="02020603050405020304" pitchFamily="18" charset="0"/>
                <a:ea typeface="Yu Mincho" panose="02020400000000000000" pitchFamily="18" charset="-128"/>
                <a:cs typeface="Times New Roman" panose="02020603050405020304" pitchFamily="18" charset="0"/>
              </a:rPr>
              <a:t>хв</a:t>
            </a:r>
            <a:r>
              <a:rPr lang="ru-UA"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uk-UA" sz="1600" dirty="0">
                <a:effectLst/>
                <a:latin typeface="Times New Roman" panose="02020603050405020304" pitchFamily="18" charset="0"/>
                <a:ea typeface="Yu Mincho" panose="02020400000000000000" pitchFamily="18" charset="-128"/>
                <a:cs typeface="Times New Roman" panose="02020603050405020304" pitchFamily="18" charset="0"/>
              </a:rPr>
              <a:t>тиск 120</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/80, </a:t>
            </a:r>
            <a:r>
              <a:rPr lang="uk-UA" sz="1600" dirty="0">
                <a:effectLst/>
                <a:latin typeface="Times New Roman" panose="02020603050405020304" pitchFamily="18" charset="0"/>
                <a:ea typeface="Yu Mincho" panose="02020400000000000000" pitchFamily="18" charset="-128"/>
                <a:cs typeface="Times New Roman" panose="02020603050405020304" pitchFamily="18" charset="0"/>
              </a:rPr>
              <a:t>холестерин завжди в нормі, діабетом не хворіє, хірургічних </a:t>
            </a:r>
            <a:r>
              <a:rPr lang="uk-UA" sz="1600" dirty="0" err="1">
                <a:effectLst/>
                <a:latin typeface="Times New Roman" panose="02020603050405020304" pitchFamily="18" charset="0"/>
                <a:ea typeface="Yu Mincho" panose="02020400000000000000" pitchFamily="18" charset="-128"/>
                <a:cs typeface="Times New Roman" panose="02020603050405020304" pitchFamily="18" charset="0"/>
              </a:rPr>
              <a:t>втручань</a:t>
            </a:r>
            <a:r>
              <a:rPr lang="uk-UA" sz="1600" dirty="0">
                <a:effectLst/>
                <a:latin typeface="Times New Roman" panose="02020603050405020304" pitchFamily="18" charset="0"/>
                <a:ea typeface="Yu Mincho" panose="02020400000000000000" pitchFamily="18" charset="-128"/>
                <a:cs typeface="Times New Roman" panose="02020603050405020304" pitchFamily="18" charset="0"/>
              </a:rPr>
              <a:t> не було.</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p>
            <a:pPr marL="285750" marR="0" indent="-285750" algn="just">
              <a:lnSpc>
                <a:spcPct val="150000"/>
              </a:lnSpc>
              <a:spcBef>
                <a:spcPts val="0"/>
              </a:spcBef>
              <a:spcAft>
                <a:spcPts val="0"/>
              </a:spcAft>
              <a:buFont typeface="Arial" panose="020B0604020202020204" pitchFamily="34" charset="0"/>
              <a:buChar char="•"/>
            </a:pPr>
            <a:r>
              <a:rPr lang="uk-UA" sz="1600" dirty="0">
                <a:effectLst/>
                <a:latin typeface="Times New Roman" panose="02020603050405020304" pitchFamily="18" charset="0"/>
                <a:ea typeface="Yu Mincho" panose="02020400000000000000" pitchFamily="18" charset="-128"/>
                <a:cs typeface="Times New Roman" panose="02020603050405020304" pitchFamily="18" charset="0"/>
              </a:rPr>
              <a:t>Хворий пацієнт – чоловік 55 років, зріст 175 см, вага 100 кг, пульс 90 </a:t>
            </a:r>
            <a:r>
              <a:rPr lang="uk-UA" sz="1600" dirty="0" err="1">
                <a:effectLst/>
                <a:latin typeface="Times New Roman" panose="02020603050405020304" pitchFamily="18" charset="0"/>
                <a:ea typeface="Yu Mincho" panose="02020400000000000000" pitchFamily="18" charset="-128"/>
                <a:cs typeface="Times New Roman" panose="02020603050405020304" pitchFamily="18" charset="0"/>
              </a:rPr>
              <a:t>уд</a:t>
            </a:r>
            <a:r>
              <a:rPr lang="uk-UA" sz="1600" dirty="0">
                <a:effectLst/>
                <a:latin typeface="Times New Roman" panose="02020603050405020304" pitchFamily="18" charset="0"/>
                <a:ea typeface="Yu Mincho" panose="02020400000000000000" pitchFamily="18" charset="-128"/>
                <a:cs typeface="Times New Roman" panose="02020603050405020304" pitchFamily="18" charset="0"/>
              </a:rPr>
              <a:t>/хв, тиск 153/93, холестерин іноді вище норми, діабетом не хворіє, мав оперативні втручання та </a:t>
            </a:r>
            <a:r>
              <a:rPr lang="uk-UA" sz="1600" dirty="0" err="1">
                <a:effectLst/>
                <a:latin typeface="Times New Roman" panose="02020603050405020304" pitchFamily="18" charset="0"/>
                <a:ea typeface="Yu Mincho" panose="02020400000000000000" pitchFamily="18" charset="-128"/>
                <a:cs typeface="Times New Roman" panose="02020603050405020304" pitchFamily="18" charset="0"/>
              </a:rPr>
              <a:t>антигіпертензивну</a:t>
            </a:r>
            <a:r>
              <a:rPr lang="uk-UA" sz="1600" dirty="0">
                <a:effectLst/>
                <a:latin typeface="Times New Roman" panose="02020603050405020304" pitchFamily="18" charset="0"/>
                <a:ea typeface="Yu Mincho" panose="02020400000000000000" pitchFamily="18" charset="-128"/>
                <a:cs typeface="Times New Roman" panose="02020603050405020304" pitchFamily="18" charset="0"/>
              </a:rPr>
              <a:t> терапію.</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p>
            <a:pPr marL="285750" marR="0" indent="-285750" algn="just">
              <a:lnSpc>
                <a:spcPct val="150000"/>
              </a:lnSpc>
              <a:spcBef>
                <a:spcPts val="0"/>
              </a:spcBef>
              <a:spcAft>
                <a:spcPts val="0"/>
              </a:spcAft>
              <a:buFont typeface="Arial" panose="020B0604020202020204" pitchFamily="34" charset="0"/>
              <a:buChar char="•"/>
            </a:pPr>
            <a:r>
              <a:rPr lang="uk-UA" sz="1600" dirty="0">
                <a:effectLst/>
                <a:latin typeface="Times New Roman" panose="02020603050405020304" pitchFamily="18" charset="0"/>
                <a:ea typeface="Yu Mincho" panose="02020400000000000000" pitchFamily="18" charset="-128"/>
                <a:cs typeface="Times New Roman" panose="02020603050405020304" pitchFamily="18" charset="0"/>
              </a:rPr>
              <a:t>Непевний – чоловік 25 років, зріст 175 см, вага </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80</a:t>
            </a:r>
            <a:r>
              <a:rPr lang="uk-UA" sz="1600" dirty="0">
                <a:effectLst/>
                <a:latin typeface="Times New Roman" panose="02020603050405020304" pitchFamily="18" charset="0"/>
                <a:ea typeface="Yu Mincho" panose="02020400000000000000" pitchFamily="18" charset="-128"/>
                <a:cs typeface="Times New Roman" panose="02020603050405020304" pitchFamily="18" charset="0"/>
              </a:rPr>
              <a:t> кг, пульс 60 </a:t>
            </a:r>
            <a:r>
              <a:rPr lang="uk-UA" sz="1600" dirty="0" err="1">
                <a:effectLst/>
                <a:latin typeface="Times New Roman" panose="02020603050405020304" pitchFamily="18" charset="0"/>
                <a:ea typeface="Yu Mincho" panose="02020400000000000000" pitchFamily="18" charset="-128"/>
                <a:cs typeface="Times New Roman" panose="02020603050405020304" pitchFamily="18" charset="0"/>
              </a:rPr>
              <a:t>уд</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a:t>
            </a:r>
            <a:r>
              <a:rPr lang="ru-UA" sz="1600" dirty="0" err="1">
                <a:effectLst/>
                <a:latin typeface="Times New Roman" panose="02020603050405020304" pitchFamily="18" charset="0"/>
                <a:ea typeface="Yu Mincho" panose="02020400000000000000" pitchFamily="18" charset="-128"/>
                <a:cs typeface="Times New Roman" panose="02020603050405020304" pitchFamily="18" charset="0"/>
              </a:rPr>
              <a:t>хв</a:t>
            </a:r>
            <a:r>
              <a:rPr lang="ru-UA"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uk-UA" sz="1600" dirty="0">
                <a:effectLst/>
                <a:latin typeface="Times New Roman" panose="02020603050405020304" pitchFamily="18" charset="0"/>
                <a:ea typeface="Yu Mincho" panose="02020400000000000000" pitchFamily="18" charset="-128"/>
                <a:cs typeface="Times New Roman" panose="02020603050405020304" pitchFamily="18" charset="0"/>
              </a:rPr>
              <a:t>тиск 120</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/80, </a:t>
            </a:r>
            <a:r>
              <a:rPr lang="uk-UA" sz="1600" dirty="0">
                <a:effectLst/>
                <a:latin typeface="Times New Roman" panose="02020603050405020304" pitchFamily="18" charset="0"/>
                <a:ea typeface="Yu Mincho" panose="02020400000000000000" pitchFamily="18" charset="-128"/>
                <a:cs typeface="Times New Roman" panose="02020603050405020304" pitchFamily="18" charset="0"/>
              </a:rPr>
              <a:t>холестерин вище в межах норми, </a:t>
            </a:r>
            <a:r>
              <a:rPr lang="uk-UA" sz="1600" dirty="0">
                <a:latin typeface="Times New Roman" panose="02020603050405020304" pitchFamily="18" charset="0"/>
                <a:ea typeface="Yu Mincho" panose="02020400000000000000" pitchFamily="18" charset="-128"/>
                <a:cs typeface="Times New Roman" panose="02020603050405020304" pitchFamily="18" charset="0"/>
              </a:rPr>
              <a:t>хворіє </a:t>
            </a:r>
            <a:r>
              <a:rPr lang="uk-UA" sz="1600" dirty="0">
                <a:effectLst/>
                <a:latin typeface="Times New Roman" panose="02020603050405020304" pitchFamily="18" charset="0"/>
                <a:ea typeface="Yu Mincho" panose="02020400000000000000" pitchFamily="18" charset="-128"/>
                <a:cs typeface="Times New Roman" panose="02020603050405020304" pitchFamily="18" charset="0"/>
              </a:rPr>
              <a:t>діабетом, хірургічних </a:t>
            </a:r>
            <a:r>
              <a:rPr lang="uk-UA" sz="1600" dirty="0" err="1">
                <a:effectLst/>
                <a:latin typeface="Times New Roman" panose="02020603050405020304" pitchFamily="18" charset="0"/>
                <a:ea typeface="Yu Mincho" panose="02020400000000000000" pitchFamily="18" charset="-128"/>
                <a:cs typeface="Times New Roman" panose="02020603050405020304" pitchFamily="18" charset="0"/>
              </a:rPr>
              <a:t>втручань</a:t>
            </a:r>
            <a:r>
              <a:rPr lang="uk-UA" sz="1600" dirty="0">
                <a:effectLst/>
                <a:latin typeface="Times New Roman" panose="02020603050405020304" pitchFamily="18" charset="0"/>
                <a:ea typeface="Yu Mincho" panose="02020400000000000000" pitchFamily="18" charset="-128"/>
                <a:cs typeface="Times New Roman" panose="02020603050405020304" pitchFamily="18" charset="0"/>
              </a:rPr>
              <a:t> не було.</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p:txBody>
      </p:sp>
      <p:graphicFrame>
        <p:nvGraphicFramePr>
          <p:cNvPr id="3" name="Table 2">
            <a:extLst>
              <a:ext uri="{FF2B5EF4-FFF2-40B4-BE49-F238E27FC236}">
                <a16:creationId xmlns:a16="http://schemas.microsoft.com/office/drawing/2014/main" id="{CE618D77-341A-4D5B-BE49-406FE783E237}"/>
              </a:ext>
            </a:extLst>
          </p:cNvPr>
          <p:cNvGraphicFramePr>
            <a:graphicFrameLocks noGrp="1"/>
          </p:cNvGraphicFramePr>
          <p:nvPr>
            <p:extLst>
              <p:ext uri="{D42A27DB-BD31-4B8C-83A1-F6EECF244321}">
                <p14:modId xmlns:p14="http://schemas.microsoft.com/office/powerpoint/2010/main" val="3182082128"/>
              </p:ext>
            </p:extLst>
          </p:nvPr>
        </p:nvGraphicFramePr>
        <p:xfrm>
          <a:off x="2951161" y="4230094"/>
          <a:ext cx="6757381" cy="1503703"/>
        </p:xfrm>
        <a:graphic>
          <a:graphicData uri="http://schemas.openxmlformats.org/drawingml/2006/table">
            <a:tbl>
              <a:tblPr firstRow="1" firstCol="1" bandRow="1">
                <a:tableStyleId>{78175331-EE6F-4B32-AE53-1289DFD729DF}</a:tableStyleId>
              </a:tblPr>
              <a:tblGrid>
                <a:gridCol w="1847743">
                  <a:extLst>
                    <a:ext uri="{9D8B030D-6E8A-4147-A177-3AD203B41FA5}">
                      <a16:colId xmlns:a16="http://schemas.microsoft.com/office/drawing/2014/main" val="1708836026"/>
                    </a:ext>
                  </a:extLst>
                </a:gridCol>
                <a:gridCol w="1530948">
                  <a:extLst>
                    <a:ext uri="{9D8B030D-6E8A-4147-A177-3AD203B41FA5}">
                      <a16:colId xmlns:a16="http://schemas.microsoft.com/office/drawing/2014/main" val="2402528615"/>
                    </a:ext>
                  </a:extLst>
                </a:gridCol>
                <a:gridCol w="1689345">
                  <a:extLst>
                    <a:ext uri="{9D8B030D-6E8A-4147-A177-3AD203B41FA5}">
                      <a16:colId xmlns:a16="http://schemas.microsoft.com/office/drawing/2014/main" val="1113270656"/>
                    </a:ext>
                  </a:extLst>
                </a:gridCol>
                <a:gridCol w="1689345">
                  <a:extLst>
                    <a:ext uri="{9D8B030D-6E8A-4147-A177-3AD203B41FA5}">
                      <a16:colId xmlns:a16="http://schemas.microsoft.com/office/drawing/2014/main" val="3803161859"/>
                    </a:ext>
                  </a:extLst>
                </a:gridCol>
              </a:tblGrid>
              <a:tr h="499969">
                <a:tc>
                  <a:txBody>
                    <a:bodyPr/>
                    <a:lstStyle/>
                    <a:p>
                      <a:pPr marL="0" marR="0" algn="ctr">
                        <a:spcBef>
                          <a:spcPts val="0"/>
                        </a:spcBef>
                        <a:spcAft>
                          <a:spcPts val="0"/>
                        </a:spcAft>
                      </a:pPr>
                      <a:r>
                        <a:rPr lang="uk-UA" sz="1400">
                          <a:effectLst/>
                        </a:rPr>
                        <a:t>Тип пацієнта\Алгоритм</a:t>
                      </a:r>
                      <a:endParaRPr lang="en-US" sz="12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400">
                          <a:effectLst/>
                        </a:rPr>
                        <a:t>Neural Network</a:t>
                      </a:r>
                      <a:endParaRPr lang="en-US" sz="12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400" dirty="0" err="1">
                          <a:effectLst/>
                        </a:rPr>
                        <a:t>XGBoost</a:t>
                      </a:r>
                      <a:endParaRPr lang="en-US" sz="12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400">
                          <a:effectLst/>
                        </a:rPr>
                        <a:t>Random Forest</a:t>
                      </a:r>
                      <a:endParaRPr lang="en-US" sz="12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304071507"/>
                  </a:ext>
                </a:extLst>
              </a:tr>
              <a:tr h="334578">
                <a:tc>
                  <a:txBody>
                    <a:bodyPr/>
                    <a:lstStyle/>
                    <a:p>
                      <a:pPr marL="0" marR="0" algn="ctr">
                        <a:lnSpc>
                          <a:spcPct val="150000"/>
                        </a:lnSpc>
                        <a:spcBef>
                          <a:spcPts val="0"/>
                        </a:spcBef>
                        <a:spcAft>
                          <a:spcPts val="800"/>
                        </a:spcAft>
                      </a:pPr>
                      <a:r>
                        <a:rPr lang="uk-UA" sz="1400">
                          <a:effectLst/>
                        </a:rPr>
                        <a:t>Здоровий</a:t>
                      </a:r>
                      <a:endParaRPr lang="en-US" sz="12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uk-UA" sz="1400">
                          <a:effectLst/>
                        </a:rPr>
                        <a:t>7.63%</a:t>
                      </a:r>
                      <a:endParaRPr lang="en-US" sz="12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uk-UA" sz="1400">
                          <a:effectLst/>
                        </a:rPr>
                        <a:t>0.0%</a:t>
                      </a:r>
                      <a:endParaRPr lang="en-US" sz="12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uk-UA" sz="1400">
                          <a:effectLst/>
                        </a:rPr>
                        <a:t>15.0%</a:t>
                      </a:r>
                      <a:endParaRPr lang="en-US" sz="12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448171332"/>
                  </a:ext>
                </a:extLst>
              </a:tr>
              <a:tr h="334578">
                <a:tc>
                  <a:txBody>
                    <a:bodyPr/>
                    <a:lstStyle/>
                    <a:p>
                      <a:pPr marL="0" marR="0" algn="ctr">
                        <a:lnSpc>
                          <a:spcPct val="150000"/>
                        </a:lnSpc>
                        <a:spcBef>
                          <a:spcPts val="0"/>
                        </a:spcBef>
                        <a:spcAft>
                          <a:spcPts val="800"/>
                        </a:spcAft>
                      </a:pPr>
                      <a:r>
                        <a:rPr lang="uk-UA" sz="1400">
                          <a:effectLst/>
                        </a:rPr>
                        <a:t>Непевний</a:t>
                      </a:r>
                      <a:endParaRPr lang="en-US" sz="12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uk-UA" sz="1400" dirty="0">
                          <a:effectLst/>
                        </a:rPr>
                        <a:t>75.58%</a:t>
                      </a:r>
                      <a:endParaRPr lang="en-US" sz="12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uk-UA" sz="1400">
                          <a:effectLst/>
                        </a:rPr>
                        <a:t>4.22%</a:t>
                      </a:r>
                      <a:endParaRPr lang="en-US" sz="12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uk-UA" sz="1400">
                          <a:effectLst/>
                        </a:rPr>
                        <a:t>40.0%</a:t>
                      </a:r>
                      <a:endParaRPr lang="en-US" sz="12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764965250"/>
                  </a:ext>
                </a:extLst>
              </a:tr>
              <a:tr h="334578">
                <a:tc>
                  <a:txBody>
                    <a:bodyPr/>
                    <a:lstStyle/>
                    <a:p>
                      <a:pPr marL="0" marR="0" algn="ctr">
                        <a:lnSpc>
                          <a:spcPct val="150000"/>
                        </a:lnSpc>
                        <a:spcBef>
                          <a:spcPts val="0"/>
                        </a:spcBef>
                        <a:spcAft>
                          <a:spcPts val="800"/>
                        </a:spcAft>
                      </a:pPr>
                      <a:r>
                        <a:rPr lang="uk-UA" sz="1400">
                          <a:effectLst/>
                        </a:rPr>
                        <a:t>Хворий</a:t>
                      </a:r>
                      <a:endParaRPr lang="en-US" sz="12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uk-UA" sz="1400">
                          <a:effectLst/>
                        </a:rPr>
                        <a:t>100.0%</a:t>
                      </a:r>
                      <a:endParaRPr lang="en-US" sz="12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uk-UA" sz="1400">
                          <a:effectLst/>
                        </a:rPr>
                        <a:t>100.0%</a:t>
                      </a:r>
                      <a:endParaRPr lang="en-US" sz="12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uk-UA" sz="1400" dirty="0">
                          <a:effectLst/>
                        </a:rPr>
                        <a:t>100.0%</a:t>
                      </a:r>
                      <a:endParaRPr lang="en-US" sz="12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614064800"/>
                  </a:ext>
                </a:extLst>
              </a:tr>
            </a:tbl>
          </a:graphicData>
        </a:graphic>
      </p:graphicFrame>
    </p:spTree>
    <p:extLst>
      <p:ext uri="{BB962C8B-B14F-4D97-AF65-F5344CB8AC3E}">
        <p14:creationId xmlns:p14="http://schemas.microsoft.com/office/powerpoint/2010/main" val="2518016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4a71f1073_0_56"/>
          <p:cNvSpPr txBox="1">
            <a:spLocks noGrp="1"/>
          </p:cNvSpPr>
          <p:nvPr>
            <p:ph type="title"/>
          </p:nvPr>
        </p:nvSpPr>
        <p:spPr>
          <a:xfrm>
            <a:off x="1909432" y="95816"/>
            <a:ext cx="7385643" cy="75620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uk-UA" dirty="0"/>
              <a:t>Впровадження моделей</a:t>
            </a:r>
            <a:endParaRPr sz="4000" dirty="0">
              <a:solidFill>
                <a:schemeClr val="dk1"/>
              </a:solidFill>
              <a:latin typeface="Corbel"/>
              <a:ea typeface="Corbel"/>
              <a:cs typeface="Corbel"/>
              <a:sym typeface="Corbel"/>
            </a:endParaRPr>
          </a:p>
        </p:txBody>
      </p:sp>
      <p:sp>
        <p:nvSpPr>
          <p:cNvPr id="119" name="Google Shape;119;g104a71f1073_0_56"/>
          <p:cNvSpPr txBox="1">
            <a:spLocks noGrp="1"/>
          </p:cNvSpPr>
          <p:nvPr>
            <p:ph type="body" idx="1"/>
          </p:nvPr>
        </p:nvSpPr>
        <p:spPr>
          <a:xfrm>
            <a:off x="1233777" y="1144987"/>
            <a:ext cx="9724445" cy="4455471"/>
          </a:xfrm>
          <a:prstGeom prst="rect">
            <a:avLst/>
          </a:prstGeom>
          <a:noFill/>
          <a:ln>
            <a:noFill/>
          </a:ln>
        </p:spPr>
        <p:txBody>
          <a:bodyPr spcFirstLastPara="1" wrap="square" lIns="91425" tIns="45700" rIns="91425" bIns="45700" anchor="ctr" anchorCtr="0">
            <a:noAutofit/>
          </a:bodyPr>
          <a:lstStyle/>
          <a:p>
            <a:pPr marL="800100" indent="-342900" algn="just">
              <a:spcBef>
                <a:spcPts val="0"/>
              </a:spcBef>
            </a:pPr>
            <a:r>
              <a:rPr lang="uk-UA" dirty="0"/>
              <a:t>Впровадження моделей реалізовано у вигляді веб-застосунку який надає можливість пройти опитування, і за результатами відповідей передбачити імовірність наявності серцево-судинних захворювань.</a:t>
            </a:r>
          </a:p>
          <a:p>
            <a:pPr marL="800100" indent="-342900" algn="just">
              <a:spcBef>
                <a:spcPts val="0"/>
              </a:spcBef>
            </a:pPr>
            <a:r>
              <a:rPr lang="uk-UA" dirty="0"/>
              <a:t>Застосунок створено та розгорнуто на платформі </a:t>
            </a:r>
            <a:r>
              <a:rPr lang="en-US" dirty="0" err="1"/>
              <a:t>streamlit</a:t>
            </a:r>
            <a:r>
              <a:rPr lang="en-US" dirty="0"/>
              <a:t>, </a:t>
            </a:r>
            <a:r>
              <a:rPr lang="uk-UA" dirty="0"/>
              <a:t>яка дозволяє доволі легке та швидке розгортання веб-застосунків для дата аналітиків на мові </a:t>
            </a:r>
            <a:r>
              <a:rPr lang="en-US" dirty="0"/>
              <a:t>python.</a:t>
            </a:r>
            <a:r>
              <a:rPr lang="uk-UA" dirty="0"/>
              <a:t> Альтернативно додаток можна розгорнути на будь-якій платформі, наприклад </a:t>
            </a:r>
            <a:r>
              <a:rPr lang="en-US" dirty="0"/>
              <a:t>AWS, Azure, GCP.</a:t>
            </a:r>
            <a:endParaRPr lang="uk-UA" dirty="0"/>
          </a:p>
          <a:p>
            <a:pPr marL="800100" indent="-342900" algn="just">
              <a:spcBef>
                <a:spcPts val="0"/>
              </a:spcBef>
            </a:pPr>
            <a:r>
              <a:rPr lang="uk-UA" dirty="0"/>
              <a:t>Отримані категоріальні дані трансформуються в числові, та оброблюються перед отриманням прогнозу</a:t>
            </a:r>
          </a:p>
          <a:p>
            <a:pPr marL="800100" indent="-342900" algn="just">
              <a:spcBef>
                <a:spcPts val="0"/>
              </a:spcBef>
            </a:pPr>
            <a:endParaRPr dirty="0"/>
          </a:p>
        </p:txBody>
      </p:sp>
    </p:spTree>
    <p:extLst>
      <p:ext uri="{BB962C8B-B14F-4D97-AF65-F5344CB8AC3E}">
        <p14:creationId xmlns:p14="http://schemas.microsoft.com/office/powerpoint/2010/main" val="3609113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3" name="Picture 2">
            <a:extLst>
              <a:ext uri="{FF2B5EF4-FFF2-40B4-BE49-F238E27FC236}">
                <a16:creationId xmlns:a16="http://schemas.microsoft.com/office/drawing/2014/main" id="{BC0EBFCF-8334-4158-AE10-09DC5FE69D6D}"/>
              </a:ext>
            </a:extLst>
          </p:cNvPr>
          <p:cNvPicPr>
            <a:picLocks noChangeAspect="1"/>
          </p:cNvPicPr>
          <p:nvPr/>
        </p:nvPicPr>
        <p:blipFill>
          <a:blip r:embed="rId3"/>
          <a:stretch>
            <a:fillRect/>
          </a:stretch>
        </p:blipFill>
        <p:spPr>
          <a:xfrm>
            <a:off x="3370534" y="0"/>
            <a:ext cx="4385457" cy="6858000"/>
          </a:xfrm>
          <a:prstGeom prst="rect">
            <a:avLst/>
          </a:prstGeom>
        </p:spPr>
      </p:pic>
      <p:pic>
        <p:nvPicPr>
          <p:cNvPr id="7" name="Picture 6">
            <a:extLst>
              <a:ext uri="{FF2B5EF4-FFF2-40B4-BE49-F238E27FC236}">
                <a16:creationId xmlns:a16="http://schemas.microsoft.com/office/drawing/2014/main" id="{E0C58CE0-B2BF-4A7C-87A6-669F7E25FAB9}"/>
              </a:ext>
            </a:extLst>
          </p:cNvPr>
          <p:cNvPicPr>
            <a:picLocks noChangeAspect="1"/>
          </p:cNvPicPr>
          <p:nvPr/>
        </p:nvPicPr>
        <p:blipFill>
          <a:blip r:embed="rId4"/>
          <a:stretch>
            <a:fillRect/>
          </a:stretch>
        </p:blipFill>
        <p:spPr>
          <a:xfrm>
            <a:off x="8253454" y="1723444"/>
            <a:ext cx="3411111" cy="3411111"/>
          </a:xfrm>
          <a:prstGeom prst="rect">
            <a:avLst/>
          </a:prstGeom>
        </p:spPr>
      </p:pic>
      <p:sp>
        <p:nvSpPr>
          <p:cNvPr id="10" name="TextBox 9">
            <a:extLst>
              <a:ext uri="{FF2B5EF4-FFF2-40B4-BE49-F238E27FC236}">
                <a16:creationId xmlns:a16="http://schemas.microsoft.com/office/drawing/2014/main" id="{0A067D8D-FCC1-4112-B8B4-378CCF412B47}"/>
              </a:ext>
            </a:extLst>
          </p:cNvPr>
          <p:cNvSpPr txBox="1"/>
          <p:nvPr/>
        </p:nvSpPr>
        <p:spPr>
          <a:xfrm>
            <a:off x="8253454" y="740252"/>
            <a:ext cx="3745065" cy="523220"/>
          </a:xfrm>
          <a:prstGeom prst="rect">
            <a:avLst/>
          </a:prstGeom>
          <a:noFill/>
        </p:spPr>
        <p:txBody>
          <a:bodyPr wrap="square">
            <a:spAutoFit/>
          </a:bodyPr>
          <a:lstStyle/>
          <a:p>
            <a:r>
              <a:rPr lang="en-US" dirty="0">
                <a:hlinkClick r:id="rId5"/>
              </a:rPr>
              <a:t>https://vlad-lavrynovych-heart-disease-prediction-app-app-y48ra3.streamlit.app/</a:t>
            </a:r>
            <a:endParaRPr lang="en-US" dirty="0"/>
          </a:p>
        </p:txBody>
      </p:sp>
    </p:spTree>
    <p:extLst>
      <p:ext uri="{BB962C8B-B14F-4D97-AF65-F5344CB8AC3E}">
        <p14:creationId xmlns:p14="http://schemas.microsoft.com/office/powerpoint/2010/main" val="2675266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04a71f1073_0_26"/>
          <p:cNvSpPr txBox="1">
            <a:spLocks noGrp="1"/>
          </p:cNvSpPr>
          <p:nvPr>
            <p:ph type="title"/>
          </p:nvPr>
        </p:nvSpPr>
        <p:spPr>
          <a:xfrm>
            <a:off x="1503914" y="296421"/>
            <a:ext cx="10018800" cy="6998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uk-UA" dirty="0"/>
              <a:t>Перспективи застосування</a:t>
            </a:r>
            <a:endParaRPr sz="4000" dirty="0">
              <a:solidFill>
                <a:schemeClr val="dk1"/>
              </a:solidFill>
              <a:latin typeface="Corbel"/>
              <a:ea typeface="Corbel"/>
              <a:cs typeface="Corbel"/>
              <a:sym typeface="Corbel"/>
            </a:endParaRPr>
          </a:p>
        </p:txBody>
      </p:sp>
      <p:sp>
        <p:nvSpPr>
          <p:cNvPr id="107" name="Google Shape;107;g104a71f1073_0_26"/>
          <p:cNvSpPr txBox="1">
            <a:spLocks noGrp="1"/>
          </p:cNvSpPr>
          <p:nvPr>
            <p:ph type="body" idx="1"/>
          </p:nvPr>
        </p:nvSpPr>
        <p:spPr>
          <a:xfrm>
            <a:off x="1766309" y="1741337"/>
            <a:ext cx="10018800" cy="3490622"/>
          </a:xfrm>
          <a:prstGeom prst="rect">
            <a:avLst/>
          </a:prstGeom>
          <a:noFill/>
          <a:ln>
            <a:noFill/>
          </a:ln>
        </p:spPr>
        <p:txBody>
          <a:bodyPr spcFirstLastPara="1" wrap="square" lIns="91425" tIns="45700" rIns="91425" bIns="45700" anchor="ctr" anchorCtr="0">
            <a:noAutofit/>
          </a:bodyPr>
          <a:lstStyle/>
          <a:p>
            <a:r>
              <a:rPr lang="uk-UA" dirty="0"/>
              <a:t>Впровадження застосунку в  інформаційні системи медичних закладів для пришвидшення та підвищення якості постановки діагнозів медичними працівниками.</a:t>
            </a:r>
          </a:p>
          <a:p>
            <a:r>
              <a:rPr lang="uk-UA" dirty="0"/>
              <a:t>Можливості ранньої діагностики та попередження серцево-судинних </a:t>
            </a:r>
            <a:r>
              <a:rPr lang="uk-UA" dirty="0" err="1"/>
              <a:t>хвороб</a:t>
            </a:r>
            <a:r>
              <a:rPr lang="uk-UA" dirty="0"/>
              <a:t> при проведенні опитувань.</a:t>
            </a:r>
          </a:p>
          <a:p>
            <a:r>
              <a:rPr lang="uk-UA" dirty="0"/>
              <a:t>Підвищення обізнаності серед населення про серцево-судинні хвороби шляхом використання посилання на систему  на стендах медичних закладів.</a:t>
            </a:r>
          </a:p>
          <a:p>
            <a:endParaRPr lang="ru-RU" dirty="0"/>
          </a:p>
        </p:txBody>
      </p:sp>
    </p:spTree>
    <p:extLst>
      <p:ext uri="{BB962C8B-B14F-4D97-AF65-F5344CB8AC3E}">
        <p14:creationId xmlns:p14="http://schemas.microsoft.com/office/powerpoint/2010/main" val="976216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D59843-F8DC-45EA-A31B-C1D51E38F5C0}"/>
              </a:ext>
            </a:extLst>
          </p:cNvPr>
          <p:cNvPicPr>
            <a:picLocks noChangeAspect="1"/>
          </p:cNvPicPr>
          <p:nvPr/>
        </p:nvPicPr>
        <p:blipFill>
          <a:blip r:embed="rId2"/>
          <a:stretch>
            <a:fillRect/>
          </a:stretch>
        </p:blipFill>
        <p:spPr>
          <a:xfrm>
            <a:off x="2204652" y="1423917"/>
            <a:ext cx="9094402" cy="5105857"/>
          </a:xfrm>
          <a:prstGeom prst="rect">
            <a:avLst/>
          </a:prstGeom>
        </p:spPr>
      </p:pic>
      <p:sp>
        <p:nvSpPr>
          <p:cNvPr id="7" name="Google Shape;106;g104a71f1073_0_26">
            <a:extLst>
              <a:ext uri="{FF2B5EF4-FFF2-40B4-BE49-F238E27FC236}">
                <a16:creationId xmlns:a16="http://schemas.microsoft.com/office/drawing/2014/main" id="{1B2E6D61-BB38-4DAE-9B61-37AC1A71EC35}"/>
              </a:ext>
            </a:extLst>
          </p:cNvPr>
          <p:cNvSpPr txBox="1">
            <a:spLocks noGrp="1"/>
          </p:cNvSpPr>
          <p:nvPr>
            <p:ph type="title"/>
          </p:nvPr>
        </p:nvSpPr>
        <p:spPr>
          <a:xfrm>
            <a:off x="1742453" y="328226"/>
            <a:ext cx="10018800" cy="6998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uk-UA" dirty="0"/>
              <a:t>Приклад концепту для стенду медичного закладу</a:t>
            </a:r>
            <a:endParaRPr sz="4000" dirty="0">
              <a:solidFill>
                <a:schemeClr val="dk1"/>
              </a:solidFill>
              <a:latin typeface="Corbel"/>
              <a:ea typeface="Corbel"/>
              <a:cs typeface="Corbel"/>
              <a:sym typeface="Corbel"/>
            </a:endParaRPr>
          </a:p>
        </p:txBody>
      </p:sp>
    </p:spTree>
    <p:extLst>
      <p:ext uri="{BB962C8B-B14F-4D97-AF65-F5344CB8AC3E}">
        <p14:creationId xmlns:p14="http://schemas.microsoft.com/office/powerpoint/2010/main" val="2504510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04a71f1073_0_26"/>
          <p:cNvSpPr txBox="1">
            <a:spLocks noGrp="1"/>
          </p:cNvSpPr>
          <p:nvPr>
            <p:ph type="title"/>
          </p:nvPr>
        </p:nvSpPr>
        <p:spPr>
          <a:xfrm>
            <a:off x="1503914" y="296421"/>
            <a:ext cx="10018800" cy="6998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uk-UA" dirty="0"/>
              <a:t>Перспективи досліджень</a:t>
            </a:r>
            <a:endParaRPr sz="4000" dirty="0">
              <a:solidFill>
                <a:schemeClr val="dk1"/>
              </a:solidFill>
              <a:latin typeface="Corbel"/>
              <a:ea typeface="Corbel"/>
              <a:cs typeface="Corbel"/>
              <a:sym typeface="Corbel"/>
            </a:endParaRPr>
          </a:p>
        </p:txBody>
      </p:sp>
      <p:sp>
        <p:nvSpPr>
          <p:cNvPr id="107" name="Google Shape;107;g104a71f1073_0_26"/>
          <p:cNvSpPr txBox="1">
            <a:spLocks noGrp="1"/>
          </p:cNvSpPr>
          <p:nvPr>
            <p:ph type="body" idx="1"/>
          </p:nvPr>
        </p:nvSpPr>
        <p:spPr>
          <a:xfrm>
            <a:off x="1623185" y="1177249"/>
            <a:ext cx="10018800" cy="4937760"/>
          </a:xfrm>
          <a:prstGeom prst="rect">
            <a:avLst/>
          </a:prstGeom>
          <a:noFill/>
          <a:ln>
            <a:noFill/>
          </a:ln>
        </p:spPr>
        <p:txBody>
          <a:bodyPr spcFirstLastPara="1" wrap="square" lIns="91425" tIns="45700" rIns="91425" bIns="45700" anchor="ctr" anchorCtr="0">
            <a:noAutofit/>
          </a:bodyPr>
          <a:lstStyle/>
          <a:p>
            <a:r>
              <a:rPr lang="uk-UA" dirty="0"/>
              <a:t>Кваліфікаційна робота доводить актуальність теми дослідження.</a:t>
            </a:r>
          </a:p>
          <a:p>
            <a:r>
              <a:rPr lang="uk-UA" dirty="0"/>
              <a:t>В ході роботи ми використовували синтетичні дані, а отже – наявність </a:t>
            </a:r>
            <a:r>
              <a:rPr lang="uk-UA" dirty="0" err="1"/>
              <a:t>датасету</a:t>
            </a:r>
            <a:r>
              <a:rPr lang="uk-UA" dirty="0"/>
              <a:t> з більшими даними може підвищити якість та точність моделей, щоб врахувати всі показники.</a:t>
            </a:r>
          </a:p>
          <a:p>
            <a:r>
              <a:rPr lang="uk-UA" dirty="0" err="1"/>
              <a:t>Датасет</a:t>
            </a:r>
            <a:r>
              <a:rPr lang="uk-UA" dirty="0"/>
              <a:t> не містить важливих показників способу життя пацієнта, які пливають на діагностування, наприклад наявність куріння, якість харчування та ін. Наявність цих даних зможе зробити опитування більш персоналізованим, що покращить сприйняття пацієнтів, а також підвищить якість прогнозування.</a:t>
            </a:r>
          </a:p>
          <a:p>
            <a:r>
              <a:rPr lang="uk-UA" dirty="0"/>
              <a:t>Застосування нових комплексних моделей, а також підбір складніших </a:t>
            </a:r>
            <a:r>
              <a:rPr lang="uk-UA" dirty="0" err="1"/>
              <a:t>гіперпараметрів</a:t>
            </a:r>
            <a:r>
              <a:rPr lang="uk-UA" dirty="0"/>
              <a:t> може також покращити точність передбачення моделей.</a:t>
            </a:r>
          </a:p>
          <a:p>
            <a:endParaRPr lang="ru-RU" dirty="0"/>
          </a:p>
        </p:txBody>
      </p:sp>
    </p:spTree>
    <p:extLst>
      <p:ext uri="{BB962C8B-B14F-4D97-AF65-F5344CB8AC3E}">
        <p14:creationId xmlns:p14="http://schemas.microsoft.com/office/powerpoint/2010/main" val="259737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2"/>
        <p:cNvGrpSpPr/>
        <p:nvPr/>
      </p:nvGrpSpPr>
      <p:grpSpPr>
        <a:xfrm>
          <a:off x="0" y="0"/>
          <a:ext cx="0" cy="0"/>
          <a:chOff x="0" y="0"/>
          <a:chExt cx="0" cy="0"/>
        </a:xfrm>
      </p:grpSpPr>
      <p:sp>
        <p:nvSpPr>
          <p:cNvPr id="73" name="Google Shape;73;p3"/>
          <p:cNvSpPr txBox="1">
            <a:spLocks noGrp="1"/>
          </p:cNvSpPr>
          <p:nvPr>
            <p:ph type="title"/>
          </p:nvPr>
        </p:nvSpPr>
        <p:spPr>
          <a:xfrm>
            <a:off x="1484312" y="122925"/>
            <a:ext cx="10018800" cy="1752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uk-UA" dirty="0"/>
              <a:t>Актуальність</a:t>
            </a:r>
            <a:endParaRPr sz="4000" dirty="0">
              <a:solidFill>
                <a:schemeClr val="dk1"/>
              </a:solidFill>
              <a:latin typeface="Corbel"/>
              <a:ea typeface="Corbel"/>
              <a:cs typeface="Corbel"/>
              <a:sym typeface="Corbel"/>
            </a:endParaRPr>
          </a:p>
        </p:txBody>
      </p:sp>
      <p:sp>
        <p:nvSpPr>
          <p:cNvPr id="74" name="Google Shape;74;p3"/>
          <p:cNvSpPr txBox="1">
            <a:spLocks noGrp="1"/>
          </p:cNvSpPr>
          <p:nvPr>
            <p:ph type="body" idx="1"/>
          </p:nvPr>
        </p:nvSpPr>
        <p:spPr>
          <a:xfrm>
            <a:off x="1484312" y="1359673"/>
            <a:ext cx="10018800" cy="3499877"/>
          </a:xfrm>
          <a:prstGeom prst="rect">
            <a:avLst/>
          </a:prstGeom>
          <a:noFill/>
          <a:ln>
            <a:noFill/>
          </a:ln>
        </p:spPr>
        <p:txBody>
          <a:bodyPr spcFirstLastPara="1" wrap="square" lIns="91425" tIns="45700" rIns="91425" bIns="45700" anchor="ctr" anchorCtr="0">
            <a:noAutofit/>
          </a:bodyPr>
          <a:lstStyle/>
          <a:p>
            <a:r>
              <a:rPr lang="ru-RU" sz="2400" dirty="0" err="1"/>
              <a:t>Сьогодні</a:t>
            </a:r>
            <a:r>
              <a:rPr lang="ru-RU" sz="2400" dirty="0"/>
              <a:t> </a:t>
            </a:r>
            <a:r>
              <a:rPr lang="ru-RU" sz="2400" dirty="0" err="1"/>
              <a:t>серцево-судинні</a:t>
            </a:r>
            <a:r>
              <a:rPr lang="ru-RU" sz="2400" dirty="0"/>
              <a:t> </a:t>
            </a:r>
            <a:r>
              <a:rPr lang="ru-RU" sz="2400" dirty="0" err="1"/>
              <a:t>захворювання</a:t>
            </a:r>
            <a:r>
              <a:rPr lang="ru-RU" sz="2400" dirty="0"/>
              <a:t> є </a:t>
            </a:r>
            <a:r>
              <a:rPr lang="ru-RU" sz="2400" dirty="0" err="1"/>
              <a:t>однією</a:t>
            </a:r>
            <a:r>
              <a:rPr lang="ru-RU" sz="2400" dirty="0"/>
              <a:t> з </a:t>
            </a:r>
            <a:r>
              <a:rPr lang="ru-RU" sz="2400" dirty="0" err="1"/>
              <a:t>провідних</a:t>
            </a:r>
            <a:r>
              <a:rPr lang="ru-RU" sz="2400" dirty="0"/>
              <a:t> причин </a:t>
            </a:r>
            <a:r>
              <a:rPr lang="ru-RU" sz="2400" dirty="0" err="1"/>
              <a:t>смертності</a:t>
            </a:r>
            <a:r>
              <a:rPr lang="ru-RU" sz="2400" dirty="0"/>
              <a:t> у </a:t>
            </a:r>
            <a:r>
              <a:rPr lang="ru-RU" sz="2400" dirty="0" err="1"/>
              <a:t>всьому</a:t>
            </a:r>
            <a:r>
              <a:rPr lang="ru-RU" sz="2400" dirty="0"/>
              <a:t> </a:t>
            </a:r>
            <a:r>
              <a:rPr lang="ru-RU" sz="2400" dirty="0" err="1"/>
              <a:t>світі</a:t>
            </a:r>
            <a:r>
              <a:rPr lang="ru-RU" sz="2400" dirty="0"/>
              <a:t>.</a:t>
            </a:r>
          </a:p>
          <a:p>
            <a:r>
              <a:rPr lang="ru-RU" sz="2400" dirty="0"/>
              <a:t>За </a:t>
            </a:r>
            <a:r>
              <a:rPr lang="ru-RU" sz="2400" dirty="0" err="1"/>
              <a:t>даними</a:t>
            </a:r>
            <a:r>
              <a:rPr lang="ru-RU" sz="2400" dirty="0"/>
              <a:t> </a:t>
            </a:r>
            <a:r>
              <a:rPr lang="ru-RU" sz="2400" dirty="0" err="1"/>
              <a:t>Всесвітньої</a:t>
            </a:r>
            <a:r>
              <a:rPr lang="ru-RU" sz="2400" dirty="0"/>
              <a:t> </a:t>
            </a:r>
            <a:r>
              <a:rPr lang="ru-RU" sz="2400" dirty="0" err="1"/>
              <a:t>організації</a:t>
            </a:r>
            <a:r>
              <a:rPr lang="ru-RU" sz="2400" dirty="0"/>
              <a:t> </a:t>
            </a:r>
            <a:r>
              <a:rPr lang="ru-RU" sz="2400" dirty="0" err="1"/>
              <a:t>охорони</a:t>
            </a:r>
            <a:r>
              <a:rPr lang="ru-RU" sz="2400" dirty="0"/>
              <a:t> </a:t>
            </a:r>
            <a:r>
              <a:rPr lang="ru-RU" sz="2400" dirty="0" err="1"/>
              <a:t>здоров’я</a:t>
            </a:r>
            <a:r>
              <a:rPr lang="ru-RU" sz="2400" dirty="0"/>
              <a:t>, 32% </a:t>
            </a:r>
            <a:r>
              <a:rPr lang="ru-RU" sz="2400" dirty="0" err="1"/>
              <a:t>всіх</a:t>
            </a:r>
            <a:r>
              <a:rPr lang="ru-RU" sz="2400" dirty="0"/>
              <a:t> смертей у </a:t>
            </a:r>
            <a:r>
              <a:rPr lang="ru-RU" sz="2400" dirty="0" err="1"/>
              <a:t>світі</a:t>
            </a:r>
            <a:r>
              <a:rPr lang="ru-RU" sz="2400" dirty="0"/>
              <a:t> </a:t>
            </a:r>
            <a:r>
              <a:rPr lang="ru-RU" sz="2400" dirty="0" err="1"/>
              <a:t>спричинені</a:t>
            </a:r>
            <a:r>
              <a:rPr lang="ru-RU" sz="2400" dirty="0"/>
              <a:t> ССЗ, </a:t>
            </a:r>
            <a:r>
              <a:rPr lang="ru-RU" sz="2400" dirty="0" err="1"/>
              <a:t>що</a:t>
            </a:r>
            <a:r>
              <a:rPr lang="ru-RU" sz="2400" dirty="0"/>
              <a:t> становить </a:t>
            </a:r>
            <a:r>
              <a:rPr lang="ru-RU" sz="2400" dirty="0" err="1"/>
              <a:t>близько</a:t>
            </a:r>
            <a:r>
              <a:rPr lang="ru-RU" sz="2400" dirty="0"/>
              <a:t> 17,9 </a:t>
            </a:r>
            <a:r>
              <a:rPr lang="ru-RU" sz="2400" dirty="0" err="1"/>
              <a:t>мільйонів</a:t>
            </a:r>
            <a:r>
              <a:rPr lang="ru-RU" sz="2400" dirty="0"/>
              <a:t> </a:t>
            </a:r>
            <a:r>
              <a:rPr lang="ru-RU" sz="2400" dirty="0" err="1"/>
              <a:t>життів</a:t>
            </a:r>
            <a:r>
              <a:rPr lang="ru-RU" sz="2400" dirty="0"/>
              <a:t> </a:t>
            </a:r>
            <a:r>
              <a:rPr lang="ru-RU" sz="2400" dirty="0" err="1"/>
              <a:t>щороку</a:t>
            </a:r>
            <a:r>
              <a:rPr lang="ru-RU" sz="2400" dirty="0"/>
              <a:t>.</a:t>
            </a:r>
          </a:p>
          <a:p>
            <a:r>
              <a:rPr lang="ru-RU" dirty="0"/>
              <a:t>Причиною таких цифр є </a:t>
            </a:r>
            <a:r>
              <a:rPr lang="ru-RU" dirty="0" err="1"/>
              <a:t>відсутність</a:t>
            </a:r>
            <a:r>
              <a:rPr lang="ru-RU" dirty="0"/>
              <a:t> </a:t>
            </a:r>
            <a:r>
              <a:rPr lang="ru-RU" dirty="0" err="1"/>
              <a:t>регулярний</a:t>
            </a:r>
            <a:r>
              <a:rPr lang="ru-RU" dirty="0"/>
              <a:t> </a:t>
            </a:r>
            <a:r>
              <a:rPr lang="ru-RU" dirty="0" err="1"/>
              <a:t>обстежень</a:t>
            </a:r>
            <a:r>
              <a:rPr lang="ru-RU" dirty="0"/>
              <a:t>, </a:t>
            </a:r>
            <a:r>
              <a:rPr lang="ru-RU" dirty="0" err="1"/>
              <a:t>безсимптомність</a:t>
            </a:r>
            <a:r>
              <a:rPr lang="ru-RU" dirty="0"/>
              <a:t> </a:t>
            </a:r>
            <a:r>
              <a:rPr lang="ru-RU" dirty="0" err="1"/>
              <a:t>ранніх</a:t>
            </a:r>
            <a:r>
              <a:rPr lang="ru-RU" dirty="0"/>
              <a:t> </a:t>
            </a:r>
            <a:r>
              <a:rPr lang="ru-RU" dirty="0" err="1"/>
              <a:t>етапів</a:t>
            </a:r>
            <a:r>
              <a:rPr lang="ru-RU" dirty="0"/>
              <a:t> </a:t>
            </a:r>
            <a:r>
              <a:rPr lang="ru-RU" dirty="0" err="1"/>
              <a:t>серцево-судинних</a:t>
            </a:r>
            <a:r>
              <a:rPr lang="ru-RU" dirty="0"/>
              <a:t> хвороб та </a:t>
            </a:r>
            <a:r>
              <a:rPr lang="ru-RU" dirty="0" err="1"/>
              <a:t>низька</a:t>
            </a:r>
            <a:r>
              <a:rPr lang="ru-RU" dirty="0"/>
              <a:t> </a:t>
            </a:r>
            <a:r>
              <a:rPr lang="ru-RU" dirty="0" err="1"/>
              <a:t>обізнаність</a:t>
            </a:r>
            <a:r>
              <a:rPr lang="ru-RU" dirty="0"/>
              <a:t> </a:t>
            </a:r>
            <a:r>
              <a:rPr lang="ru-RU" dirty="0" err="1"/>
              <a:t>серед</a:t>
            </a:r>
            <a:r>
              <a:rPr lang="ru-RU" dirty="0"/>
              <a:t> </a:t>
            </a:r>
            <a:r>
              <a:rPr lang="ru-RU" dirty="0" err="1"/>
              <a:t>населення</a:t>
            </a:r>
            <a:r>
              <a:rPr lang="ru-RU" dirty="0"/>
              <a:t>.</a:t>
            </a:r>
            <a:endParaRPr lang="ru-RU" sz="2400" dirty="0"/>
          </a:p>
          <a:p>
            <a:endParaRPr lang="en-US" sz="2400" dirty="0"/>
          </a:p>
        </p:txBody>
      </p:sp>
      <p:pic>
        <p:nvPicPr>
          <p:cNvPr id="76" name="Google Shape;76;p3"/>
          <p:cNvPicPr preferRelativeResize="0"/>
          <p:nvPr/>
        </p:nvPicPr>
        <p:blipFill rotWithShape="1">
          <a:blip r:embed="rId4">
            <a:alphaModFix/>
          </a:blip>
          <a:srcRect/>
          <a:stretch/>
        </p:blipFill>
        <p:spPr>
          <a:xfrm>
            <a:off x="4683319" y="5007338"/>
            <a:ext cx="3173116" cy="129804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1454719" y="-144044"/>
            <a:ext cx="10018800" cy="149815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uk-UA" dirty="0"/>
              <a:t>Висновки</a:t>
            </a:r>
            <a:endParaRPr lang="en-US" sz="4000" dirty="0">
              <a:solidFill>
                <a:schemeClr val="dk1"/>
              </a:solidFill>
              <a:latin typeface="Corbel"/>
              <a:ea typeface="Corbel"/>
              <a:cs typeface="Corbel"/>
              <a:sym typeface="Corbel"/>
            </a:endParaRPr>
          </a:p>
        </p:txBody>
      </p:sp>
      <p:sp>
        <p:nvSpPr>
          <p:cNvPr id="142" name="Google Shape;142;p20"/>
          <p:cNvSpPr txBox="1">
            <a:spLocks noGrp="1"/>
          </p:cNvSpPr>
          <p:nvPr>
            <p:ph type="body" idx="1"/>
          </p:nvPr>
        </p:nvSpPr>
        <p:spPr>
          <a:xfrm>
            <a:off x="1969330" y="1431063"/>
            <a:ext cx="10018800" cy="48060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8D1515"/>
              </a:buClr>
              <a:buSzPts val="3480"/>
              <a:buFont typeface="Arial"/>
              <a:buNone/>
            </a:pPr>
            <a:r>
              <a:rPr lang="uk-UA" dirty="0"/>
              <a:t>В ході роботи доведено актуальність теми дослідження. </a:t>
            </a:r>
            <a:r>
              <a:rPr lang="ru-RU" dirty="0" err="1"/>
              <a:t>Також</a:t>
            </a:r>
            <a:r>
              <a:rPr lang="ru-RU" dirty="0"/>
              <a:t> ми </a:t>
            </a:r>
            <a:r>
              <a:rPr lang="ru-RU" dirty="0" err="1"/>
              <a:t>проаналізували</a:t>
            </a:r>
            <a:r>
              <a:rPr lang="ru-RU" dirty="0"/>
              <a:t> </a:t>
            </a:r>
            <a:r>
              <a:rPr lang="ru-RU" dirty="0" err="1"/>
              <a:t>попередні</a:t>
            </a:r>
            <a:r>
              <a:rPr lang="ru-RU" dirty="0"/>
              <a:t> </a:t>
            </a:r>
            <a:r>
              <a:rPr lang="ru-RU" dirty="0" err="1"/>
              <a:t>використання</a:t>
            </a:r>
            <a:r>
              <a:rPr lang="ru-RU" dirty="0"/>
              <a:t> </a:t>
            </a:r>
            <a:r>
              <a:rPr lang="ru-RU" dirty="0" err="1"/>
              <a:t>наведених</a:t>
            </a:r>
            <a:r>
              <a:rPr lang="ru-RU" dirty="0"/>
              <a:t> </a:t>
            </a:r>
            <a:r>
              <a:rPr lang="ru-RU" dirty="0" err="1"/>
              <a:t>цій</a:t>
            </a:r>
            <a:r>
              <a:rPr lang="ru-RU" dirty="0"/>
              <a:t> </a:t>
            </a:r>
            <a:r>
              <a:rPr lang="ru-RU" dirty="0" err="1"/>
              <a:t>роботі</a:t>
            </a:r>
            <a:r>
              <a:rPr lang="ru-RU" dirty="0"/>
              <a:t> </a:t>
            </a:r>
            <a:r>
              <a:rPr lang="ru-RU" dirty="0" err="1"/>
              <a:t>алгоритмів</a:t>
            </a:r>
            <a:r>
              <a:rPr lang="ru-RU" dirty="0"/>
              <a:t> та </a:t>
            </a:r>
            <a:r>
              <a:rPr lang="ru-RU" dirty="0" err="1"/>
              <a:t>їх</a:t>
            </a:r>
            <a:r>
              <a:rPr lang="ru-RU" dirty="0"/>
              <a:t> </a:t>
            </a:r>
            <a:r>
              <a:rPr lang="ru-RU" dirty="0" err="1"/>
              <a:t>особливостей</a:t>
            </a:r>
            <a:r>
              <a:rPr lang="ru-RU" dirty="0"/>
              <a:t>, а </a:t>
            </a:r>
            <a:r>
              <a:rPr lang="ru-RU" dirty="0" err="1"/>
              <a:t>також</a:t>
            </a:r>
            <a:r>
              <a:rPr lang="ru-RU" dirty="0"/>
              <a:t> </a:t>
            </a:r>
            <a:r>
              <a:rPr lang="ru-RU" dirty="0" err="1"/>
              <a:t>їх</a:t>
            </a:r>
            <a:r>
              <a:rPr lang="ru-RU" dirty="0"/>
              <a:t> </a:t>
            </a:r>
            <a:r>
              <a:rPr lang="ru-RU" dirty="0" err="1"/>
              <a:t>ефективність</a:t>
            </a:r>
            <a:r>
              <a:rPr lang="ru-RU" dirty="0"/>
              <a:t> </a:t>
            </a:r>
            <a:r>
              <a:rPr lang="ru-RU" dirty="0" err="1"/>
              <a:t>застосування</a:t>
            </a:r>
            <a:r>
              <a:rPr lang="ru-RU" dirty="0"/>
              <a:t> до </a:t>
            </a:r>
            <a:r>
              <a:rPr lang="ru-RU" dirty="0" err="1"/>
              <a:t>датасетів</a:t>
            </a:r>
            <a:r>
              <a:rPr lang="ru-RU" dirty="0"/>
              <a:t> </a:t>
            </a:r>
            <a:r>
              <a:rPr lang="ru-RU" dirty="0" err="1"/>
              <a:t>меншого</a:t>
            </a:r>
            <a:r>
              <a:rPr lang="ru-RU" dirty="0"/>
              <a:t> </a:t>
            </a:r>
            <a:r>
              <a:rPr lang="ru-RU" dirty="0" err="1"/>
              <a:t>розміру</a:t>
            </a:r>
            <a:r>
              <a:rPr lang="ru-RU" dirty="0"/>
              <a:t>. Ми </a:t>
            </a:r>
            <a:r>
              <a:rPr lang="ru-RU" dirty="0" err="1"/>
              <a:t>визначили</a:t>
            </a:r>
            <a:r>
              <a:rPr lang="ru-RU" dirty="0"/>
              <a:t> </a:t>
            </a:r>
            <a:r>
              <a:rPr lang="ru-RU" dirty="0" err="1"/>
              <a:t>алгоритми</a:t>
            </a:r>
            <a:r>
              <a:rPr lang="ru-RU" dirty="0"/>
              <a:t> </a:t>
            </a:r>
            <a:r>
              <a:rPr lang="ru-RU" dirty="0" err="1"/>
              <a:t>підвищення</a:t>
            </a:r>
            <a:r>
              <a:rPr lang="ru-RU" dirty="0"/>
              <a:t> </a:t>
            </a:r>
            <a:r>
              <a:rPr lang="ru-RU" dirty="0" err="1"/>
              <a:t>точності</a:t>
            </a:r>
            <a:r>
              <a:rPr lang="ru-RU" dirty="0"/>
              <a:t> моделей в </a:t>
            </a:r>
            <a:r>
              <a:rPr lang="ru-RU" dirty="0" err="1"/>
              <a:t>попередніх</a:t>
            </a:r>
            <a:r>
              <a:rPr lang="ru-RU" dirty="0"/>
              <a:t> </a:t>
            </a:r>
            <a:r>
              <a:rPr lang="ru-RU" dirty="0" err="1"/>
              <a:t>дослідженнях</a:t>
            </a:r>
            <a:r>
              <a:rPr lang="ru-RU" dirty="0"/>
              <a:t> та </a:t>
            </a:r>
            <a:r>
              <a:rPr lang="ru-RU" dirty="0" err="1"/>
              <a:t>підібрали</a:t>
            </a:r>
            <a:r>
              <a:rPr lang="ru-RU" dirty="0"/>
              <a:t> </a:t>
            </a:r>
            <a:r>
              <a:rPr lang="ru-RU" dirty="0" err="1"/>
              <a:t>параметри</a:t>
            </a:r>
            <a:r>
              <a:rPr lang="ru-RU" dirty="0"/>
              <a:t> </a:t>
            </a:r>
            <a:r>
              <a:rPr lang="ru-RU" dirty="0" err="1"/>
              <a:t>тренування</a:t>
            </a:r>
            <a:r>
              <a:rPr lang="ru-RU" dirty="0"/>
              <a:t> моделей для того, </a:t>
            </a:r>
            <a:r>
              <a:rPr lang="ru-RU" dirty="0" err="1"/>
              <a:t>щоб</a:t>
            </a:r>
            <a:r>
              <a:rPr lang="ru-RU" dirty="0"/>
              <a:t> </a:t>
            </a:r>
            <a:r>
              <a:rPr lang="ru-RU" dirty="0" err="1"/>
              <a:t>досягти</a:t>
            </a:r>
            <a:r>
              <a:rPr lang="ru-RU" dirty="0"/>
              <a:t> </a:t>
            </a:r>
            <a:r>
              <a:rPr lang="ru-RU" dirty="0" err="1"/>
              <a:t>максимальної</a:t>
            </a:r>
            <a:r>
              <a:rPr lang="ru-RU" dirty="0"/>
              <a:t> </a:t>
            </a:r>
            <a:r>
              <a:rPr lang="ru-RU" dirty="0" err="1"/>
              <a:t>ефективності</a:t>
            </a:r>
            <a:r>
              <a:rPr lang="ru-RU" dirty="0"/>
              <a:t> для </a:t>
            </a:r>
            <a:r>
              <a:rPr lang="ru-RU" dirty="0" err="1"/>
              <a:t>даного</a:t>
            </a:r>
            <a:r>
              <a:rPr lang="ru-RU" dirty="0"/>
              <a:t> </a:t>
            </a:r>
            <a:r>
              <a:rPr lang="ru-RU" dirty="0" err="1"/>
              <a:t>датасету</a:t>
            </a:r>
            <a:r>
              <a:rPr lang="ru-RU" dirty="0"/>
              <a:t>.</a:t>
            </a:r>
            <a:r>
              <a:rPr lang="en-US" dirty="0"/>
              <a:t> </a:t>
            </a:r>
            <a:r>
              <a:rPr lang="uk-UA" dirty="0"/>
              <a:t>Проведено кореляційний аналіз між наявністю серцево-судинних </a:t>
            </a:r>
            <a:r>
              <a:rPr lang="uk-UA" dirty="0" err="1"/>
              <a:t>хвороб</a:t>
            </a:r>
            <a:r>
              <a:rPr lang="uk-UA" dirty="0"/>
              <a:t> та іншими показниками у пацієнта. Після визначення важливості атрибутів, ми зробили візуалізацію даних за найбільш </a:t>
            </a:r>
            <a:r>
              <a:rPr lang="uk-UA" dirty="0" err="1"/>
              <a:t>корельованими</a:t>
            </a:r>
            <a:r>
              <a:rPr lang="uk-UA" dirty="0"/>
              <a:t> числовими атрибутами для того, щоб визначити розподіл записів із наявним та відсутнім атеросклерозом. Така візуалізація крім того, що показала чітке візуальне розділення між екземплярами </a:t>
            </a:r>
            <a:r>
              <a:rPr lang="uk-UA" dirty="0" err="1"/>
              <a:t>датасету</a:t>
            </a:r>
            <a:r>
              <a:rPr lang="uk-UA" dirty="0"/>
              <a:t> різних класів, також підтвердила основні тенденції виникнення та розвитку атеросклерозу, як старший вік, більша вага та високий рівень холестерину в крові. </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1414962" y="0"/>
            <a:ext cx="10018800" cy="1752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uk-UA" dirty="0"/>
              <a:t>Висновки</a:t>
            </a:r>
            <a:endParaRPr lang="en-US" sz="4000" dirty="0">
              <a:solidFill>
                <a:schemeClr val="dk1"/>
              </a:solidFill>
              <a:latin typeface="Corbel"/>
              <a:ea typeface="Corbel"/>
              <a:cs typeface="Corbel"/>
              <a:sym typeface="Corbel"/>
            </a:endParaRPr>
          </a:p>
        </p:txBody>
      </p:sp>
      <p:sp>
        <p:nvSpPr>
          <p:cNvPr id="142" name="Google Shape;142;p20"/>
          <p:cNvSpPr txBox="1">
            <a:spLocks noGrp="1"/>
          </p:cNvSpPr>
          <p:nvPr>
            <p:ph type="body" idx="1"/>
          </p:nvPr>
        </p:nvSpPr>
        <p:spPr>
          <a:xfrm>
            <a:off x="1484300" y="1359500"/>
            <a:ext cx="10018800" cy="48060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8D1515"/>
              </a:buClr>
              <a:buSzPts val="3480"/>
              <a:buFont typeface="Arial"/>
              <a:buNone/>
            </a:pPr>
            <a:r>
              <a:rPr lang="ru-RU" dirty="0" err="1"/>
              <a:t>Також</a:t>
            </a:r>
            <a:r>
              <a:rPr lang="ru-RU" dirty="0"/>
              <a:t> ми </a:t>
            </a:r>
            <a:r>
              <a:rPr lang="ru-RU" dirty="0" err="1"/>
              <a:t>зробили</a:t>
            </a:r>
            <a:r>
              <a:rPr lang="ru-RU" dirty="0"/>
              <a:t> </a:t>
            </a:r>
            <a:r>
              <a:rPr lang="ru-RU" dirty="0" err="1"/>
              <a:t>окрему</a:t>
            </a:r>
            <a:r>
              <a:rPr lang="ru-RU" dirty="0"/>
              <a:t> </a:t>
            </a:r>
            <a:r>
              <a:rPr lang="ru-RU" dirty="0" err="1"/>
              <a:t>візуалізацію</a:t>
            </a:r>
            <a:r>
              <a:rPr lang="ru-RU" dirty="0"/>
              <a:t> </a:t>
            </a:r>
            <a:r>
              <a:rPr lang="ru-RU" dirty="0" err="1"/>
              <a:t>розподілу</a:t>
            </a:r>
            <a:r>
              <a:rPr lang="ru-RU" dirty="0"/>
              <a:t> </a:t>
            </a:r>
            <a:r>
              <a:rPr lang="ru-RU" dirty="0" err="1"/>
              <a:t>даних</a:t>
            </a:r>
            <a:r>
              <a:rPr lang="ru-RU" dirty="0"/>
              <a:t> за </a:t>
            </a:r>
            <a:r>
              <a:rPr lang="ru-RU" dirty="0" err="1"/>
              <a:t>віком</a:t>
            </a:r>
            <a:r>
              <a:rPr lang="ru-RU" dirty="0"/>
              <a:t>, </a:t>
            </a:r>
            <a:r>
              <a:rPr lang="ru-RU" dirty="0" err="1"/>
              <a:t>визначили</a:t>
            </a:r>
            <a:r>
              <a:rPr lang="ru-RU" dirty="0"/>
              <a:t> </a:t>
            </a:r>
            <a:r>
              <a:rPr lang="ru-RU" dirty="0" err="1"/>
              <a:t>наближеність</a:t>
            </a:r>
            <a:r>
              <a:rPr lang="ru-RU" dirty="0"/>
              <a:t> </a:t>
            </a:r>
            <a:r>
              <a:rPr lang="ru-RU" dirty="0" err="1"/>
              <a:t>розподілу</a:t>
            </a:r>
            <a:r>
              <a:rPr lang="ru-RU" dirty="0"/>
              <a:t> до нормального та </a:t>
            </a:r>
            <a:r>
              <a:rPr lang="ru-RU" dirty="0" err="1"/>
              <a:t>підтвердили</a:t>
            </a:r>
            <a:r>
              <a:rPr lang="ru-RU" dirty="0"/>
              <a:t> </a:t>
            </a:r>
            <a:r>
              <a:rPr lang="ru-RU" dirty="0" err="1"/>
              <a:t>попередні</a:t>
            </a:r>
            <a:r>
              <a:rPr lang="ru-RU" dirty="0"/>
              <a:t> </a:t>
            </a:r>
            <a:r>
              <a:rPr lang="ru-RU" dirty="0" err="1"/>
              <a:t>висновки</a:t>
            </a:r>
            <a:r>
              <a:rPr lang="ru-RU" dirty="0"/>
              <a:t>, про те, </a:t>
            </a:r>
            <a:r>
              <a:rPr lang="ru-RU" dirty="0" err="1"/>
              <a:t>що</a:t>
            </a:r>
            <a:r>
              <a:rPr lang="ru-RU" dirty="0"/>
              <a:t> в </a:t>
            </a:r>
            <a:r>
              <a:rPr lang="ru-RU" dirty="0" err="1"/>
              <a:t>середньому</a:t>
            </a:r>
            <a:r>
              <a:rPr lang="ru-RU" dirty="0"/>
              <a:t> </a:t>
            </a:r>
            <a:r>
              <a:rPr lang="ru-RU" dirty="0" err="1"/>
              <a:t>вік</a:t>
            </a:r>
            <a:r>
              <a:rPr lang="ru-RU" dirty="0"/>
              <a:t> людей </a:t>
            </a:r>
            <a:r>
              <a:rPr lang="ru-RU" dirty="0" err="1"/>
              <a:t>хворих</a:t>
            </a:r>
            <a:r>
              <a:rPr lang="ru-RU" dirty="0"/>
              <a:t> на атеросклероз є </a:t>
            </a:r>
            <a:r>
              <a:rPr lang="ru-RU" dirty="0" err="1"/>
              <a:t>більшим</a:t>
            </a:r>
            <a:r>
              <a:rPr lang="ru-RU" dirty="0"/>
              <a:t>.</a:t>
            </a:r>
          </a:p>
          <a:p>
            <a:pPr marL="0" marR="0" lvl="0" indent="0" algn="just" rtl="0">
              <a:lnSpc>
                <a:spcPct val="100000"/>
              </a:lnSpc>
              <a:spcBef>
                <a:spcPts val="0"/>
              </a:spcBef>
              <a:spcAft>
                <a:spcPts val="0"/>
              </a:spcAft>
              <a:buClr>
                <a:srgbClr val="8D1515"/>
              </a:buClr>
              <a:buSzPts val="3480"/>
              <a:buFont typeface="Arial"/>
              <a:buNone/>
            </a:pPr>
            <a:r>
              <a:rPr lang="ru-RU" dirty="0"/>
              <a:t>На </a:t>
            </a:r>
            <a:r>
              <a:rPr lang="ru-RU" dirty="0" err="1"/>
              <a:t>основі</a:t>
            </a:r>
            <a:r>
              <a:rPr lang="ru-RU" dirty="0"/>
              <a:t> </a:t>
            </a:r>
            <a:r>
              <a:rPr lang="ru-RU" dirty="0" err="1"/>
              <a:t>отриманих</a:t>
            </a:r>
            <a:r>
              <a:rPr lang="ru-RU" dirty="0"/>
              <a:t> моделей ми </a:t>
            </a:r>
            <a:r>
              <a:rPr lang="ru-RU" dirty="0" err="1"/>
              <a:t>обрали</a:t>
            </a:r>
            <a:r>
              <a:rPr lang="ru-RU" dirty="0"/>
              <a:t> три </a:t>
            </a:r>
            <a:r>
              <a:rPr lang="ru-RU" dirty="0" err="1"/>
              <a:t>найточніші</a:t>
            </a:r>
            <a:r>
              <a:rPr lang="ru-RU" dirty="0"/>
              <a:t> та </a:t>
            </a:r>
            <a:r>
              <a:rPr lang="ru-RU" dirty="0" err="1"/>
              <a:t>інтегрували</a:t>
            </a:r>
            <a:r>
              <a:rPr lang="ru-RU" dirty="0"/>
              <a:t> </a:t>
            </a:r>
            <a:r>
              <a:rPr lang="ru-RU" dirty="0" err="1"/>
              <a:t>їх</a:t>
            </a:r>
            <a:r>
              <a:rPr lang="ru-RU" dirty="0"/>
              <a:t> в </a:t>
            </a:r>
            <a:r>
              <a:rPr lang="ru-RU" dirty="0" err="1"/>
              <a:t>інформаційну</a:t>
            </a:r>
            <a:r>
              <a:rPr lang="ru-RU" dirty="0"/>
              <a:t> систему, а </a:t>
            </a:r>
            <a:r>
              <a:rPr lang="ru-RU" dirty="0" err="1"/>
              <a:t>саме</a:t>
            </a:r>
            <a:r>
              <a:rPr lang="ru-RU" dirty="0"/>
              <a:t> веб </a:t>
            </a:r>
            <a:r>
              <a:rPr lang="ru-RU" dirty="0" err="1"/>
              <a:t>застосунок</a:t>
            </a:r>
            <a:r>
              <a:rPr lang="ru-RU" dirty="0"/>
              <a:t> для </a:t>
            </a:r>
            <a:r>
              <a:rPr lang="ru-RU" dirty="0" err="1"/>
              <a:t>взаємодії</a:t>
            </a:r>
            <a:r>
              <a:rPr lang="ru-RU" dirty="0"/>
              <a:t> з </a:t>
            </a:r>
            <a:r>
              <a:rPr lang="ru-RU" dirty="0" err="1"/>
              <a:t>користувачем</a:t>
            </a:r>
            <a:r>
              <a:rPr lang="ru-RU" dirty="0"/>
              <a:t>. </a:t>
            </a:r>
            <a:r>
              <a:rPr lang="ru-RU" dirty="0" err="1"/>
              <a:t>Перспективи</a:t>
            </a:r>
            <a:r>
              <a:rPr lang="ru-RU" dirty="0"/>
              <a:t> </a:t>
            </a:r>
            <a:r>
              <a:rPr lang="ru-RU" dirty="0" err="1"/>
              <a:t>застосування</a:t>
            </a:r>
            <a:r>
              <a:rPr lang="ru-RU" dirty="0"/>
              <a:t> такого </a:t>
            </a:r>
            <a:r>
              <a:rPr lang="ru-RU" dirty="0" err="1"/>
              <a:t>застосунку</a:t>
            </a:r>
            <a:r>
              <a:rPr lang="ru-RU" dirty="0"/>
              <a:t> </a:t>
            </a:r>
            <a:r>
              <a:rPr lang="ru-RU" dirty="0" err="1"/>
              <a:t>полягають</a:t>
            </a:r>
            <a:r>
              <a:rPr lang="ru-RU" dirty="0"/>
              <a:t> у </a:t>
            </a:r>
            <a:r>
              <a:rPr lang="ru-RU" dirty="0" err="1"/>
              <a:t>використанні</a:t>
            </a:r>
            <a:r>
              <a:rPr lang="ru-RU" dirty="0"/>
              <a:t> в </a:t>
            </a:r>
            <a:r>
              <a:rPr lang="ru-RU" dirty="0" err="1"/>
              <a:t>лікарнях</a:t>
            </a:r>
            <a:r>
              <a:rPr lang="ru-RU" dirty="0"/>
              <a:t> для </a:t>
            </a:r>
            <a:r>
              <a:rPr lang="ru-RU" dirty="0" err="1"/>
              <a:t>покращення</a:t>
            </a:r>
            <a:r>
              <a:rPr lang="ru-RU" dirty="0"/>
              <a:t> </a:t>
            </a:r>
            <a:r>
              <a:rPr lang="ru-RU" dirty="0" err="1"/>
              <a:t>точності</a:t>
            </a:r>
            <a:r>
              <a:rPr lang="ru-RU" dirty="0"/>
              <a:t> </a:t>
            </a:r>
            <a:r>
              <a:rPr lang="ru-RU" dirty="0" err="1"/>
              <a:t>діагностування</a:t>
            </a:r>
            <a:r>
              <a:rPr lang="ru-RU" dirty="0"/>
              <a:t>, для </a:t>
            </a:r>
            <a:r>
              <a:rPr lang="ru-RU" dirty="0" err="1"/>
              <a:t>поліпшення</a:t>
            </a:r>
            <a:r>
              <a:rPr lang="ru-RU" dirty="0"/>
              <a:t> </a:t>
            </a:r>
            <a:r>
              <a:rPr lang="ru-RU" dirty="0" err="1"/>
              <a:t>обізнаності</a:t>
            </a:r>
            <a:r>
              <a:rPr lang="ru-RU" dirty="0"/>
              <a:t> </a:t>
            </a:r>
            <a:r>
              <a:rPr lang="ru-RU" dirty="0" err="1"/>
              <a:t>населення</a:t>
            </a:r>
            <a:r>
              <a:rPr lang="ru-RU" dirty="0"/>
              <a:t> про </a:t>
            </a:r>
            <a:r>
              <a:rPr lang="ru-RU" dirty="0" err="1"/>
              <a:t>серцево-судинні</a:t>
            </a:r>
            <a:r>
              <a:rPr lang="ru-RU" dirty="0"/>
              <a:t> </a:t>
            </a:r>
            <a:r>
              <a:rPr lang="ru-RU" dirty="0" err="1"/>
              <a:t>хвороби</a:t>
            </a:r>
            <a:r>
              <a:rPr lang="ru-RU" dirty="0"/>
              <a:t> та </a:t>
            </a:r>
            <a:r>
              <a:rPr lang="ru-RU" dirty="0" err="1"/>
              <a:t>ін</a:t>
            </a:r>
            <a:r>
              <a:rPr lang="ru-RU" dirty="0"/>
              <a:t>.</a:t>
            </a:r>
          </a:p>
        </p:txBody>
      </p:sp>
    </p:spTree>
    <p:extLst>
      <p:ext uri="{BB962C8B-B14F-4D97-AF65-F5344CB8AC3E}">
        <p14:creationId xmlns:p14="http://schemas.microsoft.com/office/powerpoint/2010/main" val="3342924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1414962" y="0"/>
            <a:ext cx="10018800" cy="1752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uk-UA" dirty="0"/>
              <a:t>Висновки</a:t>
            </a:r>
            <a:endParaRPr lang="en-US" sz="4000" dirty="0">
              <a:solidFill>
                <a:schemeClr val="dk1"/>
              </a:solidFill>
              <a:latin typeface="Corbel"/>
              <a:ea typeface="Corbel"/>
              <a:cs typeface="Corbel"/>
              <a:sym typeface="Corbel"/>
            </a:endParaRPr>
          </a:p>
        </p:txBody>
      </p:sp>
      <p:sp>
        <p:nvSpPr>
          <p:cNvPr id="142" name="Google Shape;142;p20"/>
          <p:cNvSpPr txBox="1">
            <a:spLocks noGrp="1"/>
          </p:cNvSpPr>
          <p:nvPr>
            <p:ph type="body" idx="1"/>
          </p:nvPr>
        </p:nvSpPr>
        <p:spPr>
          <a:xfrm>
            <a:off x="1842109" y="1272036"/>
            <a:ext cx="10018800" cy="48060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8D1515"/>
              </a:buClr>
              <a:buSzPts val="3480"/>
              <a:buFont typeface="Arial"/>
              <a:buNone/>
            </a:pPr>
            <a:r>
              <a:rPr lang="ru-RU" dirty="0" err="1"/>
              <a:t>Враховуючи</a:t>
            </a:r>
            <a:r>
              <a:rPr lang="ru-RU" dirty="0"/>
              <a:t> </a:t>
            </a:r>
            <a:r>
              <a:rPr lang="ru-RU" dirty="0" err="1"/>
              <a:t>обмеження</a:t>
            </a:r>
            <a:r>
              <a:rPr lang="ru-RU" dirty="0"/>
              <a:t> </a:t>
            </a:r>
            <a:r>
              <a:rPr lang="ru-RU" dirty="0" err="1"/>
              <a:t>дослідження</a:t>
            </a:r>
            <a:r>
              <a:rPr lang="ru-RU" dirty="0"/>
              <a:t>, </a:t>
            </a:r>
            <a:r>
              <a:rPr lang="ru-RU" dirty="0" err="1"/>
              <a:t>існує</a:t>
            </a:r>
            <a:r>
              <a:rPr lang="ru-RU" dirty="0"/>
              <a:t> </a:t>
            </a:r>
            <a:r>
              <a:rPr lang="ru-RU" dirty="0" err="1"/>
              <a:t>багато</a:t>
            </a:r>
            <a:r>
              <a:rPr lang="ru-RU" dirty="0"/>
              <a:t> широких </a:t>
            </a:r>
            <a:r>
              <a:rPr lang="ru-RU" dirty="0" err="1"/>
              <a:t>можливостей</a:t>
            </a:r>
            <a:r>
              <a:rPr lang="ru-RU" dirty="0"/>
              <a:t> для </a:t>
            </a:r>
            <a:r>
              <a:rPr lang="ru-RU" dirty="0" err="1"/>
              <a:t>застосування</a:t>
            </a:r>
            <a:r>
              <a:rPr lang="ru-RU" dirty="0"/>
              <a:t> </a:t>
            </a:r>
            <a:r>
              <a:rPr lang="ru-RU" dirty="0" err="1"/>
              <a:t>згаданих</a:t>
            </a:r>
            <a:r>
              <a:rPr lang="ru-RU" dirty="0"/>
              <a:t> </a:t>
            </a:r>
            <a:r>
              <a:rPr lang="ru-RU" dirty="0" err="1"/>
              <a:t>методів</a:t>
            </a:r>
            <a:r>
              <a:rPr lang="ru-RU" dirty="0"/>
              <a:t> до </a:t>
            </a:r>
            <a:r>
              <a:rPr lang="ru-RU" dirty="0" err="1"/>
              <a:t>даних</a:t>
            </a:r>
            <a:r>
              <a:rPr lang="ru-RU" dirty="0"/>
              <a:t> </a:t>
            </a:r>
            <a:r>
              <a:rPr lang="ru-RU" dirty="0" err="1"/>
              <a:t>більшого</a:t>
            </a:r>
            <a:r>
              <a:rPr lang="ru-RU" dirty="0"/>
              <a:t> </a:t>
            </a:r>
            <a:r>
              <a:rPr lang="ru-RU" dirty="0" err="1"/>
              <a:t>розміру</a:t>
            </a:r>
            <a:r>
              <a:rPr lang="ru-RU" dirty="0"/>
              <a:t>, </a:t>
            </a:r>
            <a:r>
              <a:rPr lang="ru-RU" dirty="0" err="1"/>
              <a:t>що</a:t>
            </a:r>
            <a:r>
              <a:rPr lang="ru-RU" dirty="0"/>
              <a:t>, </a:t>
            </a:r>
            <a:r>
              <a:rPr lang="ru-RU" dirty="0" err="1"/>
              <a:t>однак</a:t>
            </a:r>
            <a:r>
              <a:rPr lang="ru-RU" dirty="0"/>
              <a:t>, </a:t>
            </a:r>
            <a:r>
              <a:rPr lang="ru-RU" dirty="0" err="1"/>
              <a:t>може</a:t>
            </a:r>
            <a:r>
              <a:rPr lang="ru-RU" dirty="0"/>
              <a:t> </a:t>
            </a:r>
            <a:r>
              <a:rPr lang="ru-RU" dirty="0" err="1"/>
              <a:t>призвести</a:t>
            </a:r>
            <a:r>
              <a:rPr lang="ru-RU" dirty="0"/>
              <a:t> до </a:t>
            </a:r>
            <a:r>
              <a:rPr lang="ru-RU" dirty="0" err="1"/>
              <a:t>більших</a:t>
            </a:r>
            <a:r>
              <a:rPr lang="ru-RU" dirty="0"/>
              <a:t> </a:t>
            </a:r>
            <a:r>
              <a:rPr lang="ru-RU" dirty="0" err="1"/>
              <a:t>технічних</a:t>
            </a:r>
            <a:r>
              <a:rPr lang="ru-RU" dirty="0"/>
              <a:t> проблем, таких як складна </a:t>
            </a:r>
            <a:r>
              <a:rPr lang="ru-RU" dirty="0" err="1"/>
              <a:t>попередня</a:t>
            </a:r>
            <a:r>
              <a:rPr lang="ru-RU" dirty="0"/>
              <a:t> </a:t>
            </a:r>
            <a:r>
              <a:rPr lang="ru-RU" dirty="0" err="1"/>
              <a:t>обробка</a:t>
            </a:r>
            <a:r>
              <a:rPr lang="ru-RU" dirty="0"/>
              <a:t> </a:t>
            </a:r>
            <a:r>
              <a:rPr lang="ru-RU" dirty="0" err="1"/>
              <a:t>даних</a:t>
            </a:r>
            <a:r>
              <a:rPr lang="ru-RU" dirty="0"/>
              <a:t> та </a:t>
            </a:r>
            <a:r>
              <a:rPr lang="ru-RU" dirty="0" err="1"/>
              <a:t>налаштування</a:t>
            </a:r>
            <a:r>
              <a:rPr lang="ru-RU" dirty="0"/>
              <a:t> </a:t>
            </a:r>
            <a:r>
              <a:rPr lang="ru-RU" dirty="0" err="1"/>
              <a:t>алгоритмів</a:t>
            </a:r>
            <a:r>
              <a:rPr lang="ru-RU" dirty="0"/>
              <a:t>. </a:t>
            </a:r>
            <a:r>
              <a:rPr lang="ru-RU" dirty="0" err="1"/>
              <a:t>Крім</a:t>
            </a:r>
            <a:r>
              <a:rPr lang="ru-RU" dirty="0"/>
              <a:t> того, </a:t>
            </a:r>
            <a:r>
              <a:rPr lang="ru-RU" dirty="0" err="1"/>
              <a:t>високі</a:t>
            </a:r>
            <a:r>
              <a:rPr lang="ru-RU" dirty="0"/>
              <a:t> </a:t>
            </a:r>
            <a:r>
              <a:rPr lang="ru-RU" dirty="0" err="1"/>
              <a:t>показники</a:t>
            </a:r>
            <a:r>
              <a:rPr lang="ru-RU" dirty="0"/>
              <a:t>, </a:t>
            </a:r>
            <a:r>
              <a:rPr lang="ru-RU" dirty="0" err="1"/>
              <a:t>досягнуті</a:t>
            </a:r>
            <a:r>
              <a:rPr lang="ru-RU" dirty="0"/>
              <a:t> при </a:t>
            </a:r>
            <a:r>
              <a:rPr lang="ru-RU" dirty="0" err="1"/>
              <a:t>роботі</a:t>
            </a:r>
            <a:r>
              <a:rPr lang="ru-RU" dirty="0"/>
              <a:t> з </a:t>
            </a:r>
            <a:r>
              <a:rPr lang="ru-RU" dirty="0" err="1"/>
              <a:t>цим</a:t>
            </a:r>
            <a:r>
              <a:rPr lang="ru-RU" dirty="0"/>
              <a:t> </a:t>
            </a:r>
            <a:r>
              <a:rPr lang="ru-RU" dirty="0" err="1"/>
              <a:t>датасетом</a:t>
            </a:r>
            <a:r>
              <a:rPr lang="ru-RU" dirty="0"/>
              <a:t> </a:t>
            </a:r>
            <a:r>
              <a:rPr lang="ru-RU" dirty="0" err="1"/>
              <a:t>можуть</a:t>
            </a:r>
            <a:r>
              <a:rPr lang="ru-RU" dirty="0"/>
              <a:t> </a:t>
            </a:r>
            <a:r>
              <a:rPr lang="ru-RU" dirty="0" err="1"/>
              <a:t>також</a:t>
            </a:r>
            <a:r>
              <a:rPr lang="ru-RU" dirty="0"/>
              <a:t> </a:t>
            </a:r>
            <a:r>
              <a:rPr lang="ru-RU" dirty="0" err="1"/>
              <a:t>характеризувати</a:t>
            </a:r>
            <a:r>
              <a:rPr lang="ru-RU" dirty="0"/>
              <a:t> </a:t>
            </a:r>
            <a:r>
              <a:rPr lang="ru-RU" dirty="0" err="1"/>
              <a:t>вплив</a:t>
            </a:r>
            <a:r>
              <a:rPr lang="ru-RU" dirty="0"/>
              <a:t> </a:t>
            </a:r>
            <a:r>
              <a:rPr lang="ru-RU" dirty="0" err="1"/>
              <a:t>зв’язків</a:t>
            </a:r>
            <a:r>
              <a:rPr lang="ru-RU" dirty="0"/>
              <a:t> </a:t>
            </a:r>
            <a:r>
              <a:rPr lang="ru-RU" dirty="0" err="1"/>
              <a:t>атрибутів</a:t>
            </a:r>
            <a:r>
              <a:rPr lang="ru-RU" dirty="0"/>
              <a:t> </a:t>
            </a:r>
            <a:r>
              <a:rPr lang="ru-RU" dirty="0" err="1"/>
              <a:t>датасету</a:t>
            </a:r>
            <a:r>
              <a:rPr lang="ru-RU" dirty="0"/>
              <a:t> на </a:t>
            </a:r>
            <a:r>
              <a:rPr lang="ru-RU" dirty="0" err="1"/>
              <a:t>моделі</a:t>
            </a:r>
            <a:r>
              <a:rPr lang="ru-RU" dirty="0"/>
              <a:t>, і </a:t>
            </a:r>
            <a:r>
              <a:rPr lang="ru-RU" dirty="0" err="1"/>
              <a:t>відповідно</a:t>
            </a:r>
            <a:r>
              <a:rPr lang="ru-RU" dirty="0"/>
              <a:t> при </a:t>
            </a:r>
            <a:r>
              <a:rPr lang="ru-RU" dirty="0" err="1"/>
              <a:t>роботі</a:t>
            </a:r>
            <a:r>
              <a:rPr lang="ru-RU" dirty="0"/>
              <a:t> з </a:t>
            </a:r>
            <a:r>
              <a:rPr lang="ru-RU" dirty="0" err="1"/>
              <a:t>більшими</a:t>
            </a:r>
            <a:r>
              <a:rPr lang="ru-RU" dirty="0"/>
              <a:t> </a:t>
            </a:r>
            <a:r>
              <a:rPr lang="ru-RU" dirty="0" err="1"/>
              <a:t>датасетами</a:t>
            </a:r>
            <a:r>
              <a:rPr lang="ru-RU" dirty="0"/>
              <a:t>, </a:t>
            </a:r>
            <a:r>
              <a:rPr lang="ru-RU" dirty="0" err="1"/>
              <a:t>необхідно</a:t>
            </a:r>
            <a:r>
              <a:rPr lang="ru-RU" dirty="0"/>
              <a:t> буде </a:t>
            </a:r>
            <a:r>
              <a:rPr lang="ru-RU" dirty="0" err="1"/>
              <a:t>окремо</a:t>
            </a:r>
            <a:r>
              <a:rPr lang="ru-RU" dirty="0"/>
              <a:t> </a:t>
            </a:r>
            <a:r>
              <a:rPr lang="ru-RU" dirty="0" err="1"/>
              <a:t>підбирати</a:t>
            </a:r>
            <a:r>
              <a:rPr lang="ru-RU" dirty="0"/>
              <a:t> </a:t>
            </a:r>
            <a:r>
              <a:rPr lang="ru-RU" dirty="0" err="1"/>
              <a:t>параметри</a:t>
            </a:r>
            <a:r>
              <a:rPr lang="ru-RU" dirty="0"/>
              <a:t> для </a:t>
            </a:r>
            <a:r>
              <a:rPr lang="ru-RU" dirty="0" err="1"/>
              <a:t>тренування</a:t>
            </a:r>
            <a:r>
              <a:rPr lang="ru-RU" dirty="0"/>
              <a:t> моделей, і </a:t>
            </a:r>
            <a:r>
              <a:rPr lang="ru-RU" dirty="0" err="1"/>
              <a:t>точність</a:t>
            </a:r>
            <a:r>
              <a:rPr lang="ru-RU" dirty="0"/>
              <a:t> </a:t>
            </a:r>
            <a:r>
              <a:rPr lang="ru-RU" dirty="0" err="1"/>
              <a:t>може</a:t>
            </a:r>
            <a:r>
              <a:rPr lang="ru-RU" dirty="0"/>
              <a:t> </a:t>
            </a:r>
            <a:r>
              <a:rPr lang="ru-RU" dirty="0" err="1"/>
              <a:t>варіюватися</a:t>
            </a:r>
            <a:r>
              <a:rPr lang="ru-RU" dirty="0"/>
              <a:t> </a:t>
            </a:r>
            <a:r>
              <a:rPr lang="ru-RU" dirty="0" err="1"/>
              <a:t>відповідно</a:t>
            </a:r>
            <a:r>
              <a:rPr lang="ru-RU" dirty="0"/>
              <a:t> до </a:t>
            </a:r>
            <a:r>
              <a:rPr lang="ru-RU" dirty="0" err="1"/>
              <a:t>збалансованості</a:t>
            </a:r>
            <a:r>
              <a:rPr lang="ru-RU" dirty="0"/>
              <a:t> та </a:t>
            </a:r>
            <a:r>
              <a:rPr lang="ru-RU" dirty="0" err="1"/>
              <a:t>ступені</a:t>
            </a:r>
            <a:r>
              <a:rPr lang="ru-RU" dirty="0"/>
              <a:t> </a:t>
            </a:r>
            <a:r>
              <a:rPr lang="ru-RU" dirty="0" err="1"/>
              <a:t>сили</a:t>
            </a:r>
            <a:r>
              <a:rPr lang="ru-RU" dirty="0"/>
              <a:t> </a:t>
            </a:r>
            <a:r>
              <a:rPr lang="ru-RU" dirty="0" err="1"/>
              <a:t>кореляції</a:t>
            </a:r>
            <a:r>
              <a:rPr lang="ru-RU" dirty="0"/>
              <a:t>.</a:t>
            </a:r>
            <a:endParaRPr lang="en-US" dirty="0"/>
          </a:p>
          <a:p>
            <a:pPr marL="0" marR="0" lvl="0" indent="0" algn="just" rtl="0">
              <a:lnSpc>
                <a:spcPct val="100000"/>
              </a:lnSpc>
              <a:spcBef>
                <a:spcPts val="0"/>
              </a:spcBef>
              <a:spcAft>
                <a:spcPts val="0"/>
              </a:spcAft>
              <a:buClr>
                <a:srgbClr val="8D1515"/>
              </a:buClr>
              <a:buSzPts val="3480"/>
              <a:buFont typeface="Arial"/>
              <a:buNone/>
            </a:pPr>
            <a:r>
              <a:rPr lang="ru-RU" dirty="0" err="1"/>
              <a:t>Хоча</a:t>
            </a:r>
            <a:r>
              <a:rPr lang="ru-RU" dirty="0"/>
              <a:t> </a:t>
            </a:r>
            <a:r>
              <a:rPr lang="ru-RU" dirty="0" err="1"/>
              <a:t>сьогодні</a:t>
            </a:r>
            <a:r>
              <a:rPr lang="ru-RU" dirty="0"/>
              <a:t> </a:t>
            </a:r>
            <a:r>
              <a:rPr lang="ru-RU" dirty="0" err="1"/>
              <a:t>існує</a:t>
            </a:r>
            <a:r>
              <a:rPr lang="ru-RU" dirty="0"/>
              <a:t> </a:t>
            </a:r>
            <a:r>
              <a:rPr lang="ru-RU" dirty="0" err="1"/>
              <a:t>дуже</a:t>
            </a:r>
            <a:r>
              <a:rPr lang="ru-RU" dirty="0"/>
              <a:t> </a:t>
            </a:r>
            <a:r>
              <a:rPr lang="ru-RU" dirty="0" err="1"/>
              <a:t>обмежена</a:t>
            </a:r>
            <a:r>
              <a:rPr lang="ru-RU" dirty="0"/>
              <a:t> </a:t>
            </a:r>
            <a:r>
              <a:rPr lang="ru-RU" dirty="0" err="1"/>
              <a:t>кількість</a:t>
            </a:r>
            <a:r>
              <a:rPr lang="ru-RU" dirty="0"/>
              <a:t> </a:t>
            </a:r>
            <a:r>
              <a:rPr lang="ru-RU" dirty="0" err="1"/>
              <a:t>наборів</a:t>
            </a:r>
            <a:r>
              <a:rPr lang="ru-RU" dirty="0"/>
              <a:t> </a:t>
            </a:r>
            <a:r>
              <a:rPr lang="ru-RU" dirty="0" err="1"/>
              <a:t>даних</a:t>
            </a:r>
            <a:r>
              <a:rPr lang="ru-RU" dirty="0"/>
              <a:t> для </a:t>
            </a:r>
            <a:r>
              <a:rPr lang="ru-RU" dirty="0" err="1"/>
              <a:t>аналізу</a:t>
            </a:r>
            <a:r>
              <a:rPr lang="ru-RU" dirty="0"/>
              <a:t> </a:t>
            </a:r>
            <a:r>
              <a:rPr lang="ru-RU" dirty="0" err="1"/>
              <a:t>серцево-судинних</a:t>
            </a:r>
            <a:r>
              <a:rPr lang="ru-RU" dirty="0"/>
              <a:t> хвороб (</a:t>
            </a:r>
            <a:r>
              <a:rPr lang="ru-RU" dirty="0" err="1"/>
              <a:t>що</a:t>
            </a:r>
            <a:r>
              <a:rPr lang="ru-RU" dirty="0"/>
              <a:t> робить </a:t>
            </a:r>
            <a:r>
              <a:rPr lang="ru-RU" dirty="0" err="1"/>
              <a:t>цю</a:t>
            </a:r>
            <a:r>
              <a:rPr lang="ru-RU" dirty="0"/>
              <a:t> сферу </a:t>
            </a:r>
            <a:r>
              <a:rPr lang="ru-RU" dirty="0" err="1"/>
              <a:t>привабливою</a:t>
            </a:r>
            <a:r>
              <a:rPr lang="ru-RU" dirty="0"/>
              <a:t> для </a:t>
            </a:r>
            <a:r>
              <a:rPr lang="ru-RU" dirty="0" err="1"/>
              <a:t>багатьох</a:t>
            </a:r>
            <a:r>
              <a:rPr lang="ru-RU" dirty="0"/>
              <a:t> </a:t>
            </a:r>
            <a:r>
              <a:rPr lang="ru-RU" dirty="0" err="1"/>
              <a:t>дослідників</a:t>
            </a:r>
            <a:r>
              <a:rPr lang="ru-RU" dirty="0"/>
              <a:t>), </a:t>
            </a:r>
            <a:r>
              <a:rPr lang="ru-RU" dirty="0" err="1"/>
              <a:t>існує</a:t>
            </a:r>
            <a:r>
              <a:rPr lang="ru-RU" dirty="0"/>
              <a:t> </a:t>
            </a:r>
            <a:r>
              <a:rPr lang="ru-RU" dirty="0" err="1"/>
              <a:t>багато</a:t>
            </a:r>
            <a:r>
              <a:rPr lang="ru-RU" dirty="0"/>
              <a:t> </a:t>
            </a:r>
            <a:r>
              <a:rPr lang="ru-RU" dirty="0" err="1"/>
              <a:t>можливих</a:t>
            </a:r>
            <a:r>
              <a:rPr lang="ru-RU" dirty="0"/>
              <a:t> </a:t>
            </a:r>
            <a:r>
              <a:rPr lang="ru-RU" dirty="0" err="1"/>
              <a:t>інтеграцій</a:t>
            </a:r>
            <a:r>
              <a:rPr lang="ru-RU" dirty="0"/>
              <a:t> </a:t>
            </a:r>
            <a:r>
              <a:rPr lang="ru-RU" dirty="0" err="1"/>
              <a:t>розглянутих</a:t>
            </a:r>
            <a:r>
              <a:rPr lang="ru-RU" dirty="0"/>
              <a:t> </a:t>
            </a:r>
            <a:r>
              <a:rPr lang="ru-RU" dirty="0" err="1"/>
              <a:t>методів</a:t>
            </a:r>
            <a:r>
              <a:rPr lang="ru-RU" dirty="0"/>
              <a:t> разом з </a:t>
            </a:r>
            <a:r>
              <a:rPr lang="ru-RU" dirty="0" err="1"/>
              <a:t>комп’ютерним</a:t>
            </a:r>
            <a:r>
              <a:rPr lang="ru-RU" dirty="0"/>
              <a:t> </a:t>
            </a:r>
            <a:r>
              <a:rPr lang="ru-RU" dirty="0" err="1"/>
              <a:t>баченням</a:t>
            </a:r>
            <a:r>
              <a:rPr lang="ru-RU" dirty="0"/>
              <a:t> та </a:t>
            </a:r>
            <a:r>
              <a:rPr lang="ru-RU" dirty="0" err="1"/>
              <a:t>іншими</a:t>
            </a:r>
            <a:r>
              <a:rPr lang="ru-RU" dirty="0"/>
              <a:t> </a:t>
            </a:r>
            <a:r>
              <a:rPr lang="ru-RU" dirty="0" err="1"/>
              <a:t>технологіями</a:t>
            </a:r>
            <a:r>
              <a:rPr lang="ru-RU" dirty="0"/>
              <a:t>, </a:t>
            </a:r>
            <a:r>
              <a:rPr lang="ru-RU" dirty="0" err="1"/>
              <a:t>які</a:t>
            </a:r>
            <a:r>
              <a:rPr lang="ru-RU" dirty="0"/>
              <a:t> </a:t>
            </a:r>
            <a:r>
              <a:rPr lang="ru-RU" dirty="0" err="1"/>
              <a:t>можуть</a:t>
            </a:r>
            <a:r>
              <a:rPr lang="ru-RU" dirty="0"/>
              <a:t> </a:t>
            </a:r>
            <a:r>
              <a:rPr lang="ru-RU" dirty="0" err="1"/>
              <a:t>покращити</a:t>
            </a:r>
            <a:r>
              <a:rPr lang="ru-RU" dirty="0"/>
              <a:t> </a:t>
            </a:r>
            <a:r>
              <a:rPr lang="ru-RU" dirty="0" err="1"/>
              <a:t>діагностику</a:t>
            </a:r>
            <a:r>
              <a:rPr lang="ru-RU" dirty="0"/>
              <a:t> та </a:t>
            </a:r>
            <a:r>
              <a:rPr lang="ru-RU" dirty="0" err="1"/>
              <a:t>лікування</a:t>
            </a:r>
            <a:r>
              <a:rPr lang="ru-RU" dirty="0"/>
              <a:t> </a:t>
            </a:r>
          </a:p>
        </p:txBody>
      </p:sp>
    </p:spTree>
    <p:extLst>
      <p:ext uri="{BB962C8B-B14F-4D97-AF65-F5344CB8AC3E}">
        <p14:creationId xmlns:p14="http://schemas.microsoft.com/office/powerpoint/2010/main" val="2256313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1484312" y="2197650"/>
            <a:ext cx="10018800" cy="1752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uk-UA" dirty="0"/>
              <a:t>Дякую за увагу!</a:t>
            </a:r>
            <a:endParaRPr sz="4000" dirty="0">
              <a:solidFill>
                <a:schemeClr val="dk1"/>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txBox="1">
            <a:spLocks noGrp="1"/>
          </p:cNvSpPr>
          <p:nvPr>
            <p:ph type="title"/>
          </p:nvPr>
        </p:nvSpPr>
        <p:spPr>
          <a:xfrm>
            <a:off x="1484312" y="122925"/>
            <a:ext cx="10018800" cy="1752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uk-UA" dirty="0"/>
              <a:t>Мета та задачі роботи</a:t>
            </a:r>
            <a:endParaRPr sz="4000" dirty="0">
              <a:solidFill>
                <a:schemeClr val="dk1"/>
              </a:solidFill>
              <a:latin typeface="Corbel"/>
              <a:ea typeface="Corbel"/>
              <a:cs typeface="Corbel"/>
              <a:sym typeface="Corbel"/>
            </a:endParaRPr>
          </a:p>
        </p:txBody>
      </p:sp>
      <p:sp>
        <p:nvSpPr>
          <p:cNvPr id="74" name="Google Shape;74;p3"/>
          <p:cNvSpPr txBox="1">
            <a:spLocks noGrp="1"/>
          </p:cNvSpPr>
          <p:nvPr>
            <p:ph type="body" idx="1"/>
          </p:nvPr>
        </p:nvSpPr>
        <p:spPr>
          <a:xfrm>
            <a:off x="1484312" y="1264258"/>
            <a:ext cx="10018800" cy="5017273"/>
          </a:xfrm>
          <a:prstGeom prst="rect">
            <a:avLst/>
          </a:prstGeom>
          <a:noFill/>
          <a:ln>
            <a:noFill/>
          </a:ln>
        </p:spPr>
        <p:txBody>
          <a:bodyPr spcFirstLastPara="1" wrap="square" lIns="91425" tIns="45700" rIns="91425" bIns="45700" anchor="ctr" anchorCtr="0">
            <a:noAutofit/>
          </a:bodyPr>
          <a:lstStyle/>
          <a:p>
            <a:r>
              <a:rPr lang="ru-RU" b="1" dirty="0"/>
              <a:t>Мета </a:t>
            </a:r>
            <a:r>
              <a:rPr lang="ru-RU" b="1" dirty="0" err="1"/>
              <a:t>роботи</a:t>
            </a:r>
            <a:r>
              <a:rPr lang="ru-RU" b="1" dirty="0"/>
              <a:t> </a:t>
            </a:r>
            <a:r>
              <a:rPr lang="ru-RU" dirty="0"/>
              <a:t>- </a:t>
            </a:r>
            <a:r>
              <a:rPr lang="ru-RU" dirty="0" err="1"/>
              <a:t>аналіз</a:t>
            </a:r>
            <a:r>
              <a:rPr lang="ru-RU" dirty="0"/>
              <a:t>, </a:t>
            </a:r>
            <a:r>
              <a:rPr lang="ru-RU" dirty="0" err="1"/>
              <a:t>розробка</a:t>
            </a:r>
            <a:r>
              <a:rPr lang="ru-RU" dirty="0"/>
              <a:t> та </a:t>
            </a:r>
            <a:r>
              <a:rPr lang="ru-RU" dirty="0" err="1"/>
              <a:t>впровадження</a:t>
            </a:r>
            <a:r>
              <a:rPr lang="ru-RU" dirty="0"/>
              <a:t> моделей   </a:t>
            </a:r>
            <a:r>
              <a:rPr lang="ru-RU" dirty="0" err="1"/>
              <a:t>прогнозування</a:t>
            </a:r>
            <a:r>
              <a:rPr lang="ru-RU" dirty="0"/>
              <a:t> </a:t>
            </a:r>
            <a:r>
              <a:rPr lang="ru-RU" dirty="0" err="1"/>
              <a:t>серцево-судинних</a:t>
            </a:r>
            <a:r>
              <a:rPr lang="ru-RU" dirty="0"/>
              <a:t> </a:t>
            </a:r>
            <a:r>
              <a:rPr lang="ru-RU" dirty="0" err="1"/>
              <a:t>захворювань</a:t>
            </a:r>
            <a:r>
              <a:rPr lang="ru-RU" dirty="0"/>
              <a:t> у </a:t>
            </a:r>
            <a:r>
              <a:rPr lang="ru-RU" dirty="0" err="1"/>
              <a:t>пацієнтів</a:t>
            </a:r>
            <a:r>
              <a:rPr lang="ru-RU" dirty="0"/>
              <a:t> методами машинного </a:t>
            </a:r>
            <a:r>
              <a:rPr lang="ru-RU" dirty="0" err="1"/>
              <a:t>навчання</a:t>
            </a:r>
            <a:r>
              <a:rPr lang="ru-RU" dirty="0"/>
              <a:t>.</a:t>
            </a:r>
          </a:p>
          <a:p>
            <a:r>
              <a:rPr lang="ru-RU" b="1" dirty="0" err="1"/>
              <a:t>Задачі</a:t>
            </a:r>
            <a:r>
              <a:rPr lang="ru-RU" b="1" dirty="0"/>
              <a:t> </a:t>
            </a:r>
            <a:r>
              <a:rPr lang="ru-RU" b="1" dirty="0" err="1"/>
              <a:t>роботи</a:t>
            </a:r>
            <a:r>
              <a:rPr lang="ru-RU" b="1" dirty="0"/>
              <a:t>:</a:t>
            </a:r>
          </a:p>
          <a:p>
            <a:pPr lvl="1"/>
            <a:r>
              <a:rPr lang="ru-RU" sz="2400" dirty="0" err="1"/>
              <a:t>Аналіз</a:t>
            </a:r>
            <a:r>
              <a:rPr lang="ru-RU" sz="2400" dirty="0"/>
              <a:t> </a:t>
            </a:r>
            <a:r>
              <a:rPr lang="ru-RU" sz="2400" dirty="0" err="1"/>
              <a:t>діагностики</a:t>
            </a:r>
            <a:r>
              <a:rPr lang="ru-RU" sz="2400" dirty="0"/>
              <a:t> </a:t>
            </a:r>
            <a:r>
              <a:rPr lang="ru-RU" sz="2400" dirty="0" err="1"/>
              <a:t>серцево-судинних</a:t>
            </a:r>
            <a:r>
              <a:rPr lang="ru-RU" sz="2400" dirty="0"/>
              <a:t> хвороб методами машинного </a:t>
            </a:r>
            <a:r>
              <a:rPr lang="ru-RU" sz="2400" dirty="0" err="1"/>
              <a:t>навчання</a:t>
            </a:r>
            <a:endParaRPr lang="ru-RU" sz="2400" dirty="0"/>
          </a:p>
          <a:p>
            <a:pPr lvl="1"/>
            <a:r>
              <a:rPr lang="ru-RU" sz="2400" dirty="0" err="1"/>
              <a:t>Аналіз</a:t>
            </a:r>
            <a:r>
              <a:rPr lang="ru-RU" sz="2400" dirty="0"/>
              <a:t> </a:t>
            </a:r>
            <a:r>
              <a:rPr lang="ru-RU" sz="2400" dirty="0" err="1"/>
              <a:t>даних</a:t>
            </a:r>
            <a:endParaRPr lang="ru-RU" sz="2400" dirty="0"/>
          </a:p>
          <a:p>
            <a:pPr lvl="1"/>
            <a:r>
              <a:rPr lang="ru-RU" sz="2400" dirty="0" err="1"/>
              <a:t>Розробка</a:t>
            </a:r>
            <a:r>
              <a:rPr lang="ru-RU" sz="2400" dirty="0"/>
              <a:t>, </a:t>
            </a:r>
            <a:r>
              <a:rPr lang="ru-RU" sz="2400" dirty="0" err="1"/>
              <a:t>тренування</a:t>
            </a:r>
            <a:r>
              <a:rPr lang="ru-RU" sz="2400" dirty="0"/>
              <a:t> та </a:t>
            </a:r>
            <a:r>
              <a:rPr lang="ru-RU" sz="2400" dirty="0" err="1"/>
              <a:t>оцінка</a:t>
            </a:r>
            <a:r>
              <a:rPr lang="ru-RU" sz="2400" dirty="0"/>
              <a:t> моделей</a:t>
            </a:r>
          </a:p>
          <a:p>
            <a:pPr lvl="1"/>
            <a:r>
              <a:rPr lang="ru-RU" sz="2400" dirty="0" err="1"/>
              <a:t>Впровадження</a:t>
            </a:r>
            <a:r>
              <a:rPr lang="ru-RU" sz="2400" dirty="0"/>
              <a:t> моделей у </a:t>
            </a:r>
            <a:r>
              <a:rPr lang="ru-RU" sz="2400" dirty="0" err="1"/>
              <a:t>вигляді</a:t>
            </a:r>
            <a:r>
              <a:rPr lang="ru-RU" sz="2400" dirty="0"/>
              <a:t> веб-</a:t>
            </a:r>
            <a:r>
              <a:rPr lang="ru-RU" sz="2400" dirty="0" err="1"/>
              <a:t>застосунку</a:t>
            </a:r>
            <a:endParaRPr lang="ru-RU" sz="2400" dirty="0"/>
          </a:p>
          <a:p>
            <a:endParaRPr lang="en-US" sz="2400" dirty="0"/>
          </a:p>
        </p:txBody>
      </p:sp>
    </p:spTree>
    <p:extLst>
      <p:ext uri="{BB962C8B-B14F-4D97-AF65-F5344CB8AC3E}">
        <p14:creationId xmlns:p14="http://schemas.microsoft.com/office/powerpoint/2010/main" val="39974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txBox="1">
            <a:spLocks noGrp="1"/>
          </p:cNvSpPr>
          <p:nvPr>
            <p:ph type="title"/>
          </p:nvPr>
        </p:nvSpPr>
        <p:spPr>
          <a:xfrm>
            <a:off x="1484312" y="122925"/>
            <a:ext cx="10018800" cy="1752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uk-UA" dirty="0"/>
              <a:t>Об’єкт та предмет дослідження</a:t>
            </a:r>
            <a:endParaRPr sz="4000" dirty="0">
              <a:solidFill>
                <a:schemeClr val="dk1"/>
              </a:solidFill>
              <a:latin typeface="Corbel"/>
              <a:ea typeface="Corbel"/>
              <a:cs typeface="Corbel"/>
              <a:sym typeface="Corbel"/>
            </a:endParaRPr>
          </a:p>
        </p:txBody>
      </p:sp>
      <p:sp>
        <p:nvSpPr>
          <p:cNvPr id="74" name="Google Shape;74;p3"/>
          <p:cNvSpPr txBox="1">
            <a:spLocks noGrp="1"/>
          </p:cNvSpPr>
          <p:nvPr>
            <p:ph type="body" idx="1"/>
          </p:nvPr>
        </p:nvSpPr>
        <p:spPr>
          <a:xfrm>
            <a:off x="1484312" y="1574359"/>
            <a:ext cx="10018800" cy="5017273"/>
          </a:xfrm>
          <a:prstGeom prst="rect">
            <a:avLst/>
          </a:prstGeom>
          <a:noFill/>
          <a:ln>
            <a:noFill/>
          </a:ln>
        </p:spPr>
        <p:txBody>
          <a:bodyPr spcFirstLastPara="1" wrap="square" lIns="91425" tIns="45700" rIns="91425" bIns="45700" anchor="ctr" anchorCtr="0">
            <a:noAutofit/>
          </a:bodyPr>
          <a:lstStyle/>
          <a:p>
            <a:r>
              <a:rPr lang="ru-RU" b="1" dirty="0" err="1"/>
              <a:t>Об’єкт</a:t>
            </a:r>
            <a:r>
              <a:rPr lang="ru-RU" b="1" dirty="0"/>
              <a:t> </a:t>
            </a:r>
            <a:r>
              <a:rPr lang="ru-RU" b="1" dirty="0" err="1"/>
              <a:t>дослідження</a:t>
            </a:r>
            <a:r>
              <a:rPr lang="ru-RU" b="1" dirty="0"/>
              <a:t> </a:t>
            </a:r>
            <a:r>
              <a:rPr lang="ru-RU" dirty="0"/>
              <a:t>– </a:t>
            </a:r>
            <a:r>
              <a:rPr lang="ru-RU" dirty="0" err="1"/>
              <a:t>процеси</a:t>
            </a:r>
            <a:r>
              <a:rPr lang="ru-RU" dirty="0"/>
              <a:t> </a:t>
            </a:r>
            <a:r>
              <a:rPr lang="ru-RU" dirty="0" err="1"/>
              <a:t>прогнозування</a:t>
            </a:r>
            <a:r>
              <a:rPr lang="ru-RU" dirty="0"/>
              <a:t> </a:t>
            </a:r>
            <a:r>
              <a:rPr lang="ru-RU" dirty="0" err="1"/>
              <a:t>серцево-судинних</a:t>
            </a:r>
            <a:r>
              <a:rPr lang="ru-RU" dirty="0"/>
              <a:t> </a:t>
            </a:r>
            <a:r>
              <a:rPr lang="ru-RU" dirty="0" err="1"/>
              <a:t>захворювань</a:t>
            </a:r>
            <a:r>
              <a:rPr lang="ru-RU" dirty="0"/>
              <a:t> за </a:t>
            </a:r>
            <a:r>
              <a:rPr lang="ru-RU" dirty="0" err="1"/>
              <a:t>допомогою</a:t>
            </a:r>
            <a:r>
              <a:rPr lang="ru-RU" dirty="0"/>
              <a:t> </a:t>
            </a:r>
            <a:r>
              <a:rPr lang="ru-RU" dirty="0" err="1"/>
              <a:t>методів</a:t>
            </a:r>
            <a:r>
              <a:rPr lang="ru-RU" dirty="0"/>
              <a:t> машинного </a:t>
            </a:r>
            <a:r>
              <a:rPr lang="ru-RU" dirty="0" err="1"/>
              <a:t>навчання</a:t>
            </a:r>
            <a:r>
              <a:rPr lang="ru-RU" dirty="0"/>
              <a:t>.</a:t>
            </a:r>
            <a:br>
              <a:rPr lang="ru-RU" dirty="0"/>
            </a:br>
            <a:endParaRPr lang="ru-RU" dirty="0"/>
          </a:p>
          <a:p>
            <a:r>
              <a:rPr lang="ru-RU" b="1" dirty="0"/>
              <a:t>Предмет </a:t>
            </a:r>
            <a:r>
              <a:rPr lang="ru-RU" b="1" dirty="0" err="1"/>
              <a:t>дослідження</a:t>
            </a:r>
            <a:r>
              <a:rPr lang="ru-RU" b="1" dirty="0"/>
              <a:t> </a:t>
            </a:r>
            <a:r>
              <a:rPr lang="ru-RU" dirty="0"/>
              <a:t>– </a:t>
            </a:r>
            <a:r>
              <a:rPr lang="ru-RU" dirty="0" err="1"/>
              <a:t>моделі</a:t>
            </a:r>
            <a:r>
              <a:rPr lang="ru-RU" dirty="0"/>
              <a:t>, </a:t>
            </a:r>
            <a:r>
              <a:rPr lang="ru-RU" dirty="0" err="1"/>
              <a:t>методи</a:t>
            </a:r>
            <a:r>
              <a:rPr lang="ru-RU" dirty="0"/>
              <a:t>, </a:t>
            </a:r>
            <a:r>
              <a:rPr lang="ru-RU" dirty="0" err="1"/>
              <a:t>технології</a:t>
            </a:r>
            <a:r>
              <a:rPr lang="ru-RU" dirty="0"/>
              <a:t> машинного </a:t>
            </a:r>
            <a:r>
              <a:rPr lang="ru-RU" dirty="0" err="1"/>
              <a:t>навчання</a:t>
            </a:r>
            <a:r>
              <a:rPr lang="ru-RU" dirty="0"/>
              <a:t> для </a:t>
            </a:r>
            <a:r>
              <a:rPr lang="ru-RU" dirty="0" err="1"/>
              <a:t>прогнозування</a:t>
            </a:r>
            <a:r>
              <a:rPr lang="ru-RU" dirty="0"/>
              <a:t> </a:t>
            </a:r>
            <a:r>
              <a:rPr lang="ru-RU" dirty="0" err="1"/>
              <a:t>серцево-судинних</a:t>
            </a:r>
            <a:r>
              <a:rPr lang="ru-RU" dirty="0"/>
              <a:t> </a:t>
            </a:r>
            <a:r>
              <a:rPr lang="ru-RU" dirty="0" err="1"/>
              <a:t>захворювань</a:t>
            </a:r>
            <a:r>
              <a:rPr lang="ru-RU" dirty="0"/>
              <a:t>.</a:t>
            </a:r>
            <a:br>
              <a:rPr lang="ru-RU" dirty="0"/>
            </a:br>
            <a:endParaRPr lang="ru-RU" dirty="0"/>
          </a:p>
          <a:p>
            <a:r>
              <a:rPr lang="ru-RU" b="1" dirty="0" err="1"/>
              <a:t>Наукова</a:t>
            </a:r>
            <a:r>
              <a:rPr lang="ru-RU" b="1" dirty="0"/>
              <a:t> новизна </a:t>
            </a:r>
            <a:r>
              <a:rPr lang="ru-RU" b="1" dirty="0" err="1"/>
              <a:t>роботи</a:t>
            </a:r>
            <a:r>
              <a:rPr lang="ru-RU" b="1" dirty="0"/>
              <a:t> </a:t>
            </a:r>
            <a:r>
              <a:rPr lang="ru-RU" dirty="0"/>
              <a:t>– </a:t>
            </a:r>
            <a:r>
              <a:rPr lang="ru-RU" dirty="0" err="1"/>
              <a:t>розроблено</a:t>
            </a:r>
            <a:r>
              <a:rPr lang="ru-RU" dirty="0"/>
              <a:t> методику </a:t>
            </a:r>
            <a:r>
              <a:rPr lang="ru-RU" dirty="0" err="1"/>
              <a:t>застосування</a:t>
            </a:r>
            <a:r>
              <a:rPr lang="ru-RU" dirty="0"/>
              <a:t> </a:t>
            </a:r>
            <a:r>
              <a:rPr lang="ru-RU" dirty="0" err="1"/>
              <a:t>алгоритмів</a:t>
            </a:r>
            <a:r>
              <a:rPr lang="ru-RU" dirty="0"/>
              <a:t> машинного </a:t>
            </a:r>
            <a:r>
              <a:rPr lang="ru-RU" dirty="0" err="1"/>
              <a:t>навчання</a:t>
            </a:r>
            <a:r>
              <a:rPr lang="ru-RU" dirty="0"/>
              <a:t> для </a:t>
            </a:r>
            <a:r>
              <a:rPr lang="ru-RU" dirty="0" err="1"/>
              <a:t>передбачення</a:t>
            </a:r>
            <a:r>
              <a:rPr lang="ru-RU" dirty="0"/>
              <a:t> </a:t>
            </a:r>
            <a:r>
              <a:rPr lang="ru-RU" dirty="0" err="1"/>
              <a:t>серцево-судинних</a:t>
            </a:r>
            <a:r>
              <a:rPr lang="ru-RU" dirty="0"/>
              <a:t> хвороб з </a:t>
            </a:r>
            <a:r>
              <a:rPr lang="ru-RU" dirty="0" err="1"/>
              <a:t>вищою</a:t>
            </a:r>
            <a:r>
              <a:rPr lang="ru-RU" dirty="0"/>
              <a:t> </a:t>
            </a:r>
            <a:r>
              <a:rPr lang="ru-RU" dirty="0" err="1"/>
              <a:t>точністю</a:t>
            </a:r>
            <a:r>
              <a:rPr lang="ru-RU" dirty="0"/>
              <a:t>, </a:t>
            </a:r>
            <a:r>
              <a:rPr lang="ru-RU" dirty="0" err="1"/>
              <a:t>ніж</a:t>
            </a:r>
            <a:r>
              <a:rPr lang="ru-RU" dirty="0"/>
              <a:t> в </a:t>
            </a:r>
            <a:r>
              <a:rPr lang="ru-RU" dirty="0" err="1"/>
              <a:t>попередніх</a:t>
            </a:r>
            <a:r>
              <a:rPr lang="ru-RU" dirty="0"/>
              <a:t> </a:t>
            </a:r>
            <a:r>
              <a:rPr lang="ru-RU" dirty="0" err="1"/>
              <a:t>дослідженнях</a:t>
            </a:r>
            <a:r>
              <a:rPr lang="ru-RU" dirty="0"/>
              <a:t>. </a:t>
            </a:r>
            <a:r>
              <a:rPr lang="ru-RU" dirty="0" err="1"/>
              <a:t>Отримані</a:t>
            </a:r>
            <a:r>
              <a:rPr lang="ru-RU" dirty="0"/>
              <a:t> в </a:t>
            </a:r>
            <a:r>
              <a:rPr lang="ru-RU" dirty="0" err="1"/>
              <a:t>результаті</a:t>
            </a:r>
            <a:r>
              <a:rPr lang="ru-RU" dirty="0"/>
              <a:t> </a:t>
            </a:r>
            <a:r>
              <a:rPr lang="ru-RU" dirty="0" err="1"/>
              <a:t>роботи</a:t>
            </a:r>
            <a:r>
              <a:rPr lang="ru-RU" dirty="0"/>
              <a:t> </a:t>
            </a:r>
            <a:r>
              <a:rPr lang="ru-RU" dirty="0" err="1"/>
              <a:t>моделі</a:t>
            </a:r>
            <a:r>
              <a:rPr lang="ru-RU" dirty="0"/>
              <a:t> </a:t>
            </a:r>
            <a:r>
              <a:rPr lang="ru-RU" dirty="0" err="1"/>
              <a:t>впроваджено</a:t>
            </a:r>
            <a:r>
              <a:rPr lang="ru-RU" dirty="0"/>
              <a:t> в </a:t>
            </a:r>
            <a:r>
              <a:rPr lang="ru-RU" dirty="0" err="1"/>
              <a:t>інформаційну</a:t>
            </a:r>
            <a:r>
              <a:rPr lang="ru-RU" dirty="0"/>
              <a:t> систему, </a:t>
            </a:r>
            <a:r>
              <a:rPr lang="ru-RU" dirty="0" err="1"/>
              <a:t>що</a:t>
            </a:r>
            <a:r>
              <a:rPr lang="ru-RU" dirty="0"/>
              <a:t> </a:t>
            </a:r>
            <a:r>
              <a:rPr lang="ru-RU" dirty="0" err="1"/>
              <a:t>дозволяє</a:t>
            </a:r>
            <a:r>
              <a:rPr lang="ru-RU" dirty="0"/>
              <a:t> </a:t>
            </a:r>
            <a:r>
              <a:rPr lang="ru-RU" dirty="0" err="1"/>
              <a:t>пацієнтам</a:t>
            </a:r>
            <a:r>
              <a:rPr lang="ru-RU" dirty="0"/>
              <a:t> та </a:t>
            </a:r>
            <a:r>
              <a:rPr lang="ru-RU" dirty="0" err="1"/>
              <a:t>лікарям</a:t>
            </a:r>
            <a:r>
              <a:rPr lang="ru-RU" dirty="0"/>
              <a:t> </a:t>
            </a:r>
            <a:r>
              <a:rPr lang="ru-RU" dirty="0" err="1"/>
              <a:t>проводити</a:t>
            </a:r>
            <a:r>
              <a:rPr lang="ru-RU" dirty="0"/>
              <a:t> </a:t>
            </a:r>
            <a:r>
              <a:rPr lang="ru-RU" dirty="0" err="1"/>
              <a:t>ранню</a:t>
            </a:r>
            <a:r>
              <a:rPr lang="ru-RU" dirty="0"/>
              <a:t> </a:t>
            </a:r>
            <a:r>
              <a:rPr lang="ru-RU" dirty="0" err="1"/>
              <a:t>діагностику</a:t>
            </a:r>
            <a:r>
              <a:rPr lang="ru-RU" dirty="0"/>
              <a:t> та </a:t>
            </a:r>
            <a:r>
              <a:rPr lang="ru-RU" dirty="0" err="1"/>
              <a:t>попередити</a:t>
            </a:r>
            <a:r>
              <a:rPr lang="ru-RU" dirty="0"/>
              <a:t> </a:t>
            </a:r>
            <a:r>
              <a:rPr lang="ru-RU" dirty="0" err="1"/>
              <a:t>серцево-судинні</a:t>
            </a:r>
            <a:r>
              <a:rPr lang="ru-RU" dirty="0"/>
              <a:t> </a:t>
            </a:r>
            <a:r>
              <a:rPr lang="ru-RU" dirty="0" err="1"/>
              <a:t>захворювання</a:t>
            </a:r>
            <a:endParaRPr lang="ru-RU" dirty="0"/>
          </a:p>
          <a:p>
            <a:endParaRPr lang="en-US" sz="2400" dirty="0"/>
          </a:p>
        </p:txBody>
      </p:sp>
    </p:spTree>
    <p:extLst>
      <p:ext uri="{BB962C8B-B14F-4D97-AF65-F5344CB8AC3E}">
        <p14:creationId xmlns:p14="http://schemas.microsoft.com/office/powerpoint/2010/main" val="196355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09075-D3FD-48A3-860F-6D983A5AE91C}"/>
              </a:ext>
            </a:extLst>
          </p:cNvPr>
          <p:cNvSpPr>
            <a:spLocks noGrp="1"/>
          </p:cNvSpPr>
          <p:nvPr>
            <p:ph type="title"/>
          </p:nvPr>
        </p:nvSpPr>
        <p:spPr>
          <a:xfrm>
            <a:off x="1484312" y="256430"/>
            <a:ext cx="10018712" cy="1752600"/>
          </a:xfrm>
        </p:spPr>
        <p:txBody>
          <a:bodyPr/>
          <a:lstStyle/>
          <a:p>
            <a:r>
              <a:rPr lang="uk-UA" dirty="0"/>
              <a:t>Апробація результатів роботи</a:t>
            </a:r>
            <a:endParaRPr lang="en-US" dirty="0"/>
          </a:p>
        </p:txBody>
      </p:sp>
      <p:sp>
        <p:nvSpPr>
          <p:cNvPr id="3" name="Text Placeholder 2">
            <a:extLst>
              <a:ext uri="{FF2B5EF4-FFF2-40B4-BE49-F238E27FC236}">
                <a16:creationId xmlns:a16="http://schemas.microsoft.com/office/drawing/2014/main" id="{89E306A4-D4C4-4C53-A7D8-97C33789CEBD}"/>
              </a:ext>
            </a:extLst>
          </p:cNvPr>
          <p:cNvSpPr>
            <a:spLocks noGrp="1"/>
          </p:cNvSpPr>
          <p:nvPr>
            <p:ph type="body" idx="1"/>
          </p:nvPr>
        </p:nvSpPr>
        <p:spPr>
          <a:xfrm>
            <a:off x="1611533" y="2080591"/>
            <a:ext cx="10018712" cy="3124200"/>
          </a:xfrm>
        </p:spPr>
        <p:txBody>
          <a:bodyPr/>
          <a:lstStyle/>
          <a:p>
            <a:r>
              <a:rPr lang="uk-UA" dirty="0"/>
              <a:t>Автор виступав доповідачем на </a:t>
            </a:r>
            <a:r>
              <a:rPr lang="en-US" dirty="0"/>
              <a:t>VIII International conference “Information Technology and Implementation” (IT&amp;I-2021). </a:t>
            </a:r>
            <a:r>
              <a:rPr lang="uk-UA" dirty="0"/>
              <a:t>За результатами конференції стаття опублікована та індексована в </a:t>
            </a:r>
            <a:r>
              <a:rPr lang="en-US" dirty="0"/>
              <a:t>Scopus.</a:t>
            </a:r>
            <a:br>
              <a:rPr lang="uk-UA" dirty="0"/>
            </a:br>
            <a:endParaRPr lang="en-US" dirty="0"/>
          </a:p>
          <a:p>
            <a:r>
              <a:rPr lang="uk-UA" dirty="0"/>
              <a:t>За результатами магістерської роботи, здобувачем підготовлено роботу на Всеукраїнський конкурс студентських наукових робіт зі спеціальності 122 Комп’ютерні науки, яка зайняла перше місце (І тур).</a:t>
            </a:r>
          </a:p>
          <a:p>
            <a:endParaRPr lang="en-US" dirty="0"/>
          </a:p>
        </p:txBody>
      </p:sp>
    </p:spTree>
    <p:extLst>
      <p:ext uri="{BB962C8B-B14F-4D97-AF65-F5344CB8AC3E}">
        <p14:creationId xmlns:p14="http://schemas.microsoft.com/office/powerpoint/2010/main" val="1394901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txBox="1">
            <a:spLocks noGrp="1"/>
          </p:cNvSpPr>
          <p:nvPr>
            <p:ph type="title"/>
          </p:nvPr>
        </p:nvSpPr>
        <p:spPr>
          <a:xfrm>
            <a:off x="1484312" y="122925"/>
            <a:ext cx="10018800" cy="1752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uk-UA" dirty="0"/>
              <a:t>Аналіз попереднього використання алгоритмів</a:t>
            </a:r>
            <a:endParaRPr sz="4000" dirty="0">
              <a:solidFill>
                <a:schemeClr val="dk1"/>
              </a:solidFill>
              <a:latin typeface="Corbel"/>
              <a:ea typeface="Corbel"/>
              <a:cs typeface="Corbel"/>
              <a:sym typeface="Corbel"/>
            </a:endParaRPr>
          </a:p>
        </p:txBody>
      </p:sp>
      <p:graphicFrame>
        <p:nvGraphicFramePr>
          <p:cNvPr id="4" name="Объект 2">
            <a:extLst>
              <a:ext uri="{FF2B5EF4-FFF2-40B4-BE49-F238E27FC236}">
                <a16:creationId xmlns:a16="http://schemas.microsoft.com/office/drawing/2014/main" id="{5CB52245-76BB-45B2-936A-F819B7F5E92D}"/>
              </a:ext>
            </a:extLst>
          </p:cNvPr>
          <p:cNvGraphicFramePr>
            <a:graphicFrameLocks/>
          </p:cNvGraphicFramePr>
          <p:nvPr>
            <p:extLst>
              <p:ext uri="{D42A27DB-BD31-4B8C-83A1-F6EECF244321}">
                <p14:modId xmlns:p14="http://schemas.microsoft.com/office/powerpoint/2010/main" val="3361136089"/>
              </p:ext>
            </p:extLst>
          </p:nvPr>
        </p:nvGraphicFramePr>
        <p:xfrm>
          <a:off x="2446228" y="1979876"/>
          <a:ext cx="8025640" cy="31755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7678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g104a71f1073_0_1"/>
          <p:cNvSpPr txBox="1">
            <a:spLocks noGrp="1"/>
          </p:cNvSpPr>
          <p:nvPr>
            <p:ph type="title"/>
          </p:nvPr>
        </p:nvSpPr>
        <p:spPr>
          <a:xfrm>
            <a:off x="1567525" y="75500"/>
            <a:ext cx="10018800" cy="154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uk-UA" dirty="0"/>
              <a:t>Аналіз </a:t>
            </a:r>
            <a:r>
              <a:rPr lang="uk-UA" dirty="0" err="1"/>
              <a:t>датасету</a:t>
            </a:r>
            <a:endParaRPr lang="en-US" sz="4000" dirty="0">
              <a:solidFill>
                <a:schemeClr val="dk1"/>
              </a:solidFill>
              <a:latin typeface="Corbel"/>
              <a:ea typeface="Corbel"/>
              <a:cs typeface="Corbel"/>
              <a:sym typeface="Corbel"/>
            </a:endParaRPr>
          </a:p>
        </p:txBody>
      </p:sp>
      <p:sp>
        <p:nvSpPr>
          <p:cNvPr id="89" name="Google Shape;89;g104a71f1073_0_1"/>
          <p:cNvSpPr txBox="1">
            <a:spLocks noGrp="1"/>
          </p:cNvSpPr>
          <p:nvPr>
            <p:ph type="body" idx="1"/>
          </p:nvPr>
        </p:nvSpPr>
        <p:spPr>
          <a:xfrm>
            <a:off x="1567525" y="1140825"/>
            <a:ext cx="10018800" cy="2354400"/>
          </a:xfrm>
          <a:prstGeom prst="rect">
            <a:avLst/>
          </a:prstGeom>
          <a:noFill/>
          <a:ln>
            <a:noFill/>
          </a:ln>
        </p:spPr>
        <p:txBody>
          <a:bodyPr spcFirstLastPara="1" wrap="square" lIns="91425" tIns="45700" rIns="91425" bIns="45700" anchor="ctr" anchorCtr="0">
            <a:noAutofit/>
          </a:bodyPr>
          <a:lstStyle/>
          <a:p>
            <a:r>
              <a:rPr lang="ru-RU" dirty="0" err="1"/>
              <a:t>Набір</a:t>
            </a:r>
            <a:r>
              <a:rPr lang="ru-RU" dirty="0"/>
              <a:t> </a:t>
            </a:r>
            <a:r>
              <a:rPr lang="ru-RU" dirty="0" err="1"/>
              <a:t>даних</a:t>
            </a:r>
            <a:r>
              <a:rPr lang="ru-RU" dirty="0"/>
              <a:t>, </a:t>
            </a:r>
            <a:r>
              <a:rPr lang="ru-RU" dirty="0" err="1"/>
              <a:t>використаний</a:t>
            </a:r>
            <a:r>
              <a:rPr lang="ru-RU" dirty="0"/>
              <a:t> для </a:t>
            </a:r>
            <a:r>
              <a:rPr lang="ru-RU" dirty="0" err="1"/>
              <a:t>цього</a:t>
            </a:r>
            <a:r>
              <a:rPr lang="ru-RU" dirty="0"/>
              <a:t> </a:t>
            </a:r>
            <a:r>
              <a:rPr lang="ru-RU" dirty="0" err="1"/>
              <a:t>дослідження</a:t>
            </a:r>
            <a:r>
              <a:rPr lang="ru-RU" dirty="0"/>
              <a:t>, </a:t>
            </a:r>
            <a:r>
              <a:rPr lang="ru-RU" dirty="0" err="1"/>
              <a:t>надано</a:t>
            </a:r>
            <a:r>
              <a:rPr lang="ru-RU" dirty="0"/>
              <a:t> </a:t>
            </a:r>
            <a:r>
              <a:rPr lang="ru-RU" dirty="0" err="1"/>
              <a:t>Національним</a:t>
            </a:r>
            <a:r>
              <a:rPr lang="ru-RU" dirty="0"/>
              <a:t> </a:t>
            </a:r>
            <a:r>
              <a:rPr lang="ru-RU" dirty="0" err="1"/>
              <a:t>інститутом</a:t>
            </a:r>
            <a:r>
              <a:rPr lang="ru-RU" dirty="0"/>
              <a:t> </a:t>
            </a:r>
            <a:r>
              <a:rPr lang="ru-RU" dirty="0" err="1"/>
              <a:t>серцево-судинної</a:t>
            </a:r>
            <a:r>
              <a:rPr lang="ru-RU" dirty="0"/>
              <a:t> </a:t>
            </a:r>
            <a:r>
              <a:rPr lang="ru-RU" dirty="0" err="1"/>
              <a:t>хірургії</a:t>
            </a:r>
            <a:r>
              <a:rPr lang="ru-RU" dirty="0"/>
              <a:t> </a:t>
            </a:r>
            <a:r>
              <a:rPr lang="ru-RU" dirty="0" err="1"/>
              <a:t>імені</a:t>
            </a:r>
            <a:r>
              <a:rPr lang="ru-RU" dirty="0"/>
              <a:t> Амосова. </a:t>
            </a:r>
            <a:r>
              <a:rPr lang="ru-RU" dirty="0" err="1"/>
              <a:t>Набір</a:t>
            </a:r>
            <a:r>
              <a:rPr lang="ru-RU" dirty="0"/>
              <a:t> </a:t>
            </a:r>
            <a:r>
              <a:rPr lang="ru-RU" dirty="0" err="1"/>
              <a:t>даних</a:t>
            </a:r>
            <a:r>
              <a:rPr lang="ru-RU" dirty="0"/>
              <a:t> </a:t>
            </a:r>
            <a:r>
              <a:rPr lang="ru-RU" dirty="0" err="1"/>
              <a:t>містить</a:t>
            </a:r>
            <a:r>
              <a:rPr lang="ru-RU" dirty="0"/>
              <a:t> 14 </a:t>
            </a:r>
            <a:r>
              <a:rPr lang="ru-RU" dirty="0" err="1"/>
              <a:t>стовпців</a:t>
            </a:r>
            <a:r>
              <a:rPr lang="ru-RU" dirty="0"/>
              <a:t> і 1000 </a:t>
            </a:r>
            <a:r>
              <a:rPr lang="ru-RU" dirty="0" err="1"/>
              <a:t>записів</a:t>
            </a:r>
            <a:r>
              <a:rPr lang="ru-RU" dirty="0"/>
              <a:t> </a:t>
            </a:r>
            <a:r>
              <a:rPr lang="ru-RU" dirty="0" err="1"/>
              <a:t>пацієнтів</a:t>
            </a:r>
            <a:r>
              <a:rPr lang="ru-RU" dirty="0"/>
              <a:t>.</a:t>
            </a:r>
          </a:p>
          <a:p>
            <a:r>
              <a:rPr lang="ru-RU" dirty="0"/>
              <a:t>Так як </a:t>
            </a:r>
            <a:r>
              <a:rPr lang="ru-RU" dirty="0" err="1"/>
              <a:t>кількість</a:t>
            </a:r>
            <a:r>
              <a:rPr lang="ru-RU" dirty="0"/>
              <a:t> </a:t>
            </a:r>
            <a:r>
              <a:rPr lang="ru-RU" dirty="0" err="1"/>
              <a:t>даних</a:t>
            </a:r>
            <a:r>
              <a:rPr lang="ru-RU" dirty="0"/>
              <a:t> </a:t>
            </a:r>
            <a:r>
              <a:rPr lang="ru-RU" dirty="0" err="1"/>
              <a:t>недостатня</a:t>
            </a:r>
            <a:r>
              <a:rPr lang="ru-RU" dirty="0"/>
              <a:t> для </a:t>
            </a:r>
            <a:r>
              <a:rPr lang="ru-RU" dirty="0" err="1"/>
              <a:t>побудови</a:t>
            </a:r>
            <a:r>
              <a:rPr lang="ru-RU" dirty="0"/>
              <a:t> </a:t>
            </a:r>
            <a:r>
              <a:rPr lang="ru-RU" dirty="0" err="1"/>
              <a:t>точних</a:t>
            </a:r>
            <a:r>
              <a:rPr lang="ru-RU" dirty="0"/>
              <a:t> та </a:t>
            </a:r>
            <a:r>
              <a:rPr lang="ru-RU" dirty="0" err="1"/>
              <a:t>якісних</a:t>
            </a:r>
            <a:r>
              <a:rPr lang="ru-RU" dirty="0"/>
              <a:t> моделей, </a:t>
            </a:r>
            <a:r>
              <a:rPr lang="ru-RU" dirty="0" err="1"/>
              <a:t>були</a:t>
            </a:r>
            <a:r>
              <a:rPr lang="ru-RU" dirty="0"/>
              <a:t> </a:t>
            </a:r>
            <a:r>
              <a:rPr lang="ru-RU" dirty="0" err="1"/>
              <a:t>використані</a:t>
            </a:r>
            <a:r>
              <a:rPr lang="ru-RU" dirty="0"/>
              <a:t> </a:t>
            </a:r>
            <a:r>
              <a:rPr lang="ru-RU" dirty="0" err="1"/>
              <a:t>інструменти</a:t>
            </a:r>
            <a:r>
              <a:rPr lang="ru-RU" dirty="0"/>
              <a:t> для </a:t>
            </a:r>
            <a:r>
              <a:rPr lang="ru-RU" dirty="0" err="1"/>
              <a:t>генерації</a:t>
            </a:r>
            <a:r>
              <a:rPr lang="ru-RU" dirty="0"/>
              <a:t> </a:t>
            </a:r>
            <a:r>
              <a:rPr lang="ru-RU" dirty="0" err="1"/>
              <a:t>синтетичних</a:t>
            </a:r>
            <a:r>
              <a:rPr lang="ru-RU" dirty="0"/>
              <a:t> </a:t>
            </a:r>
            <a:r>
              <a:rPr lang="ru-RU" dirty="0" err="1"/>
              <a:t>даних</a:t>
            </a:r>
            <a:r>
              <a:rPr lang="ru-RU" dirty="0"/>
              <a:t>, а </a:t>
            </a:r>
            <a:r>
              <a:rPr lang="ru-RU" dirty="0" err="1"/>
              <a:t>саме</a:t>
            </a:r>
            <a:r>
              <a:rPr lang="ru-RU" dirty="0"/>
              <a:t> </a:t>
            </a:r>
            <a:r>
              <a:rPr lang="ru-RU" dirty="0" err="1"/>
              <a:t>сервіс</a:t>
            </a:r>
            <a:r>
              <a:rPr lang="ru-RU" dirty="0"/>
              <a:t> </a:t>
            </a:r>
            <a:r>
              <a:rPr lang="en-US" dirty="0"/>
              <a:t>mostly.ai</a:t>
            </a:r>
            <a:endParaRPr lang="ru-RU" dirty="0"/>
          </a:p>
        </p:txBody>
      </p:sp>
      <p:pic>
        <p:nvPicPr>
          <p:cNvPr id="91" name="Google Shape;91;g104a71f1073_0_1"/>
          <p:cNvPicPr preferRelativeResize="0"/>
          <p:nvPr/>
        </p:nvPicPr>
        <p:blipFill rotWithShape="1">
          <a:blip r:embed="rId4">
            <a:alphaModFix/>
          </a:blip>
          <a:srcRect t="-8438" b="15197"/>
          <a:stretch/>
        </p:blipFill>
        <p:spPr>
          <a:xfrm>
            <a:off x="3120752" y="3312005"/>
            <a:ext cx="7342125" cy="2879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6" name="Google Shape;96;g104a71f1073_0_9"/>
          <p:cNvSpPr txBox="1">
            <a:spLocks noGrp="1"/>
          </p:cNvSpPr>
          <p:nvPr>
            <p:ph type="title"/>
          </p:nvPr>
        </p:nvSpPr>
        <p:spPr>
          <a:xfrm>
            <a:off x="1567525" y="75500"/>
            <a:ext cx="10018800" cy="154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uk-UA" dirty="0"/>
              <a:t>Аналіз </a:t>
            </a:r>
            <a:r>
              <a:rPr lang="uk-UA" dirty="0" err="1"/>
              <a:t>датасету</a:t>
            </a:r>
            <a:endParaRPr sz="4000" dirty="0">
              <a:solidFill>
                <a:schemeClr val="dk1"/>
              </a:solidFill>
              <a:latin typeface="Corbel"/>
              <a:ea typeface="Corbel"/>
              <a:cs typeface="Corbel"/>
              <a:sym typeface="Corbel"/>
            </a:endParaRPr>
          </a:p>
        </p:txBody>
      </p:sp>
      <p:pic>
        <p:nvPicPr>
          <p:cNvPr id="98" name="Google Shape;98;g104a71f1073_0_9"/>
          <p:cNvPicPr preferRelativeResize="0"/>
          <p:nvPr/>
        </p:nvPicPr>
        <p:blipFill rotWithShape="1">
          <a:blip r:embed="rId4">
            <a:alphaModFix/>
          </a:blip>
          <a:srcRect l="7142" r="6477" b="3324"/>
          <a:stretch/>
        </p:blipFill>
        <p:spPr>
          <a:xfrm>
            <a:off x="6925570" y="1622900"/>
            <a:ext cx="3920880" cy="3503075"/>
          </a:xfrm>
          <a:prstGeom prst="rect">
            <a:avLst/>
          </a:prstGeom>
          <a:noFill/>
          <a:ln>
            <a:noFill/>
          </a:ln>
        </p:spPr>
      </p:pic>
      <p:sp>
        <p:nvSpPr>
          <p:cNvPr id="99" name="Google Shape;99;g104a71f1073_0_9"/>
          <p:cNvSpPr txBox="1"/>
          <p:nvPr/>
        </p:nvSpPr>
        <p:spPr>
          <a:xfrm>
            <a:off x="2260524" y="5339825"/>
            <a:ext cx="3472365" cy="430857"/>
          </a:xfrm>
          <a:prstGeom prst="rect">
            <a:avLst/>
          </a:prstGeom>
          <a:noFill/>
          <a:ln>
            <a:noFill/>
          </a:ln>
        </p:spPr>
        <p:txBody>
          <a:bodyPr spcFirstLastPara="1" wrap="square" lIns="91425" tIns="91425" rIns="91425" bIns="91425" anchor="t" anchorCtr="0">
            <a:spAutoFit/>
          </a:bodyPr>
          <a:lstStyle/>
          <a:p>
            <a:pPr marL="0" marR="0" lvl="0" indent="180340" algn="just" rtl="0">
              <a:lnSpc>
                <a:spcPct val="100000"/>
              </a:lnSpc>
              <a:spcBef>
                <a:spcPts val="0"/>
              </a:spcBef>
              <a:spcAft>
                <a:spcPts val="0"/>
              </a:spcAft>
              <a:buClr>
                <a:srgbClr val="000000"/>
              </a:buClr>
              <a:buSzPts val="1600"/>
              <a:buFont typeface="Arial"/>
              <a:buNone/>
            </a:pPr>
            <a:r>
              <a:rPr lang="uk-UA" sz="1600" b="0" i="0" u="none" strike="noStrike" cap="none" dirty="0">
                <a:solidFill>
                  <a:schemeClr val="dk1"/>
                </a:solidFill>
                <a:latin typeface="Calibri"/>
                <a:ea typeface="Calibri"/>
                <a:cs typeface="Calibri"/>
                <a:sym typeface="Calibri"/>
              </a:rPr>
              <a:t>Теплова карта кореляції атрибутів</a:t>
            </a:r>
          </a:p>
        </p:txBody>
      </p:sp>
      <p:sp>
        <p:nvSpPr>
          <p:cNvPr id="100" name="Google Shape;100;g104a71f1073_0_9"/>
          <p:cNvSpPr txBox="1"/>
          <p:nvPr/>
        </p:nvSpPr>
        <p:spPr>
          <a:xfrm>
            <a:off x="7613272" y="5355213"/>
            <a:ext cx="2545476" cy="400079"/>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ru-RU" sz="1400" b="0" i="0" u="none" strike="noStrike" cap="none" dirty="0" err="1">
                <a:solidFill>
                  <a:schemeClr val="dk1"/>
                </a:solidFill>
                <a:latin typeface="Calibri"/>
                <a:ea typeface="Calibri"/>
                <a:cs typeface="Calibri"/>
                <a:sym typeface="Calibri"/>
              </a:rPr>
              <a:t>Розподіл</a:t>
            </a:r>
            <a:r>
              <a:rPr lang="ru-RU" sz="1400" b="0" i="0" u="none" strike="noStrike" cap="none" dirty="0">
                <a:solidFill>
                  <a:schemeClr val="dk1"/>
                </a:solidFill>
                <a:latin typeface="Calibri"/>
                <a:ea typeface="Calibri"/>
                <a:cs typeface="Calibri"/>
                <a:sym typeface="Calibri"/>
              </a:rPr>
              <a:t> </a:t>
            </a:r>
            <a:r>
              <a:rPr lang="ru-RU" sz="1400" b="0" i="0" u="none" strike="noStrike" cap="none" dirty="0" err="1">
                <a:solidFill>
                  <a:schemeClr val="dk1"/>
                </a:solidFill>
                <a:latin typeface="Calibri"/>
                <a:ea typeface="Calibri"/>
                <a:cs typeface="Calibri"/>
                <a:sym typeface="Calibri"/>
              </a:rPr>
              <a:t>даних</a:t>
            </a:r>
            <a:r>
              <a:rPr lang="ru-RU" sz="1400" b="0" i="0" u="none" strike="noStrike" cap="none" dirty="0">
                <a:solidFill>
                  <a:schemeClr val="dk1"/>
                </a:solidFill>
                <a:latin typeface="Calibri"/>
                <a:ea typeface="Calibri"/>
                <a:cs typeface="Calibri"/>
                <a:sym typeface="Calibri"/>
              </a:rPr>
              <a:t> у 3д </a:t>
            </a:r>
            <a:r>
              <a:rPr lang="ru-RU" sz="1400" b="0" i="0" u="none" strike="noStrike" cap="none" dirty="0" err="1">
                <a:solidFill>
                  <a:schemeClr val="dk1"/>
                </a:solidFill>
                <a:latin typeface="Calibri"/>
                <a:ea typeface="Calibri"/>
                <a:cs typeface="Calibri"/>
                <a:sym typeface="Calibri"/>
              </a:rPr>
              <a:t>площині</a:t>
            </a:r>
            <a:endParaRPr lang="ru-RU" sz="1400" b="0" i="0" u="none" strike="noStrike" cap="none" dirty="0">
              <a:solidFill>
                <a:schemeClr val="dk1"/>
              </a:solidFill>
              <a:latin typeface="Calibri"/>
              <a:ea typeface="Calibri"/>
              <a:cs typeface="Calibri"/>
              <a:sym typeface="Calibri"/>
            </a:endParaRPr>
          </a:p>
        </p:txBody>
      </p:sp>
      <p:pic>
        <p:nvPicPr>
          <p:cNvPr id="101" name="Google Shape;101;g104a71f1073_0_9"/>
          <p:cNvPicPr preferRelativeResize="0"/>
          <p:nvPr/>
        </p:nvPicPr>
        <p:blipFill rotWithShape="1">
          <a:blip r:embed="rId5">
            <a:alphaModFix/>
          </a:blip>
          <a:srcRect/>
          <a:stretch/>
        </p:blipFill>
        <p:spPr>
          <a:xfrm>
            <a:off x="1904159" y="1622900"/>
            <a:ext cx="4281536" cy="3503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104a71f1073_0_9"/>
          <p:cNvSpPr txBox="1">
            <a:spLocks noGrp="1"/>
          </p:cNvSpPr>
          <p:nvPr>
            <p:ph type="title"/>
          </p:nvPr>
        </p:nvSpPr>
        <p:spPr>
          <a:xfrm>
            <a:off x="1567525" y="75500"/>
            <a:ext cx="10018800" cy="154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uk-UA" dirty="0"/>
              <a:t>Розподіл даних за віком</a:t>
            </a:r>
            <a:endParaRPr sz="4000" dirty="0">
              <a:solidFill>
                <a:schemeClr val="dk1"/>
              </a:solidFill>
              <a:latin typeface="Corbel"/>
              <a:ea typeface="Corbel"/>
              <a:cs typeface="Corbel"/>
              <a:sym typeface="Corbel"/>
            </a:endParaRPr>
          </a:p>
        </p:txBody>
      </p:sp>
      <p:pic>
        <p:nvPicPr>
          <p:cNvPr id="8" name="image7.png">
            <a:extLst>
              <a:ext uri="{FF2B5EF4-FFF2-40B4-BE49-F238E27FC236}">
                <a16:creationId xmlns:a16="http://schemas.microsoft.com/office/drawing/2014/main" id="{90C5F442-8F0D-4FAB-B553-B9E210B96CB8}"/>
              </a:ext>
            </a:extLst>
          </p:cNvPr>
          <p:cNvPicPr/>
          <p:nvPr/>
        </p:nvPicPr>
        <p:blipFill>
          <a:blip r:embed="rId3"/>
          <a:srcRect/>
          <a:stretch>
            <a:fillRect/>
          </a:stretch>
        </p:blipFill>
        <p:spPr>
          <a:xfrm>
            <a:off x="1984311" y="1291879"/>
            <a:ext cx="9343513" cy="4579905"/>
          </a:xfrm>
          <a:prstGeom prst="rect">
            <a:avLst/>
          </a:prstGeom>
          <a:ln/>
        </p:spPr>
      </p:pic>
    </p:spTree>
    <p:extLst>
      <p:ext uri="{BB962C8B-B14F-4D97-AF65-F5344CB8AC3E}">
        <p14:creationId xmlns:p14="http://schemas.microsoft.com/office/powerpoint/2010/main" val="1690732214"/>
      </p:ext>
    </p:extLst>
  </p:cSld>
  <p:clrMapOvr>
    <a:masterClrMapping/>
  </p:clrMapOvr>
</p:sld>
</file>

<file path=ppt/theme/theme1.xml><?xml version="1.0" encoding="utf-8"?>
<a:theme xmlns:a="http://schemas.openxmlformats.org/drawingml/2006/main" name="5_Паралакс">
  <a:themeElements>
    <a:clrScheme name="Паралакс">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Паралакс">
  <a:themeElements>
    <a:clrScheme name="Паралакс">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2846</Words>
  <Application>Microsoft Office PowerPoint</Application>
  <PresentationFormat>Widescreen</PresentationFormat>
  <Paragraphs>188</Paragraphs>
  <Slides>23</Slides>
  <Notes>22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Calibri</vt:lpstr>
      <vt:lpstr>Corbel</vt:lpstr>
      <vt:lpstr>Arial</vt:lpstr>
      <vt:lpstr>Söhne</vt:lpstr>
      <vt:lpstr>Times New Roman</vt:lpstr>
      <vt:lpstr>5_Паралакс</vt:lpstr>
      <vt:lpstr>2_Паралакс</vt:lpstr>
      <vt:lpstr>Кваліфікаційна робота магістра на тему:</vt:lpstr>
      <vt:lpstr>Актуальність</vt:lpstr>
      <vt:lpstr>Мета та задачі роботи</vt:lpstr>
      <vt:lpstr>Об’єкт та предмет дослідження</vt:lpstr>
      <vt:lpstr>Апробація результатів роботи</vt:lpstr>
      <vt:lpstr>Аналіз попереднього використання алгоритмів</vt:lpstr>
      <vt:lpstr>Аналіз датасету</vt:lpstr>
      <vt:lpstr>Аналіз датасету</vt:lpstr>
      <vt:lpstr>Розподіл даних за віком</vt:lpstr>
      <vt:lpstr>Засоби реалізації моделей</vt:lpstr>
      <vt:lpstr>Застосування алгоритмів</vt:lpstr>
      <vt:lpstr>Застосування алгоритмів</vt:lpstr>
      <vt:lpstr>Застосування алгоритмів</vt:lpstr>
      <vt:lpstr>Результати критичного тесту</vt:lpstr>
      <vt:lpstr>Впровадження моделей</vt:lpstr>
      <vt:lpstr>PowerPoint Presentation</vt:lpstr>
      <vt:lpstr>Перспективи застосування</vt:lpstr>
      <vt:lpstr>Приклад концепту для стенду медичного закладу</vt:lpstr>
      <vt:lpstr>Перспективи досліджень</vt:lpstr>
      <vt:lpstr>Висновки</vt:lpstr>
      <vt:lpstr>Висновки</vt:lpstr>
      <vt:lpstr>Висновки</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Кваліфікаційна робота магістра на тему:</dc:title>
  <dc:creator>Vlad</dc:creator>
  <cp:lastModifiedBy>Vlad Lavrynovych</cp:lastModifiedBy>
  <cp:revision>29</cp:revision>
  <dcterms:modified xsi:type="dcterms:W3CDTF">2023-05-24T20:51:51Z</dcterms:modified>
</cp:coreProperties>
</file>