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>
        <p:scale>
          <a:sx n="66" d="100"/>
          <a:sy n="66" d="100"/>
        </p:scale>
        <p:origin x="199" y="1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61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5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FE5E-4D77-4B31-BD15-A24209A7B0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99228D-94FA-4756-9027-96B70683B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DA1D-82BF-4D5F-A6B6-A734F6B5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1876577"/>
            <a:ext cx="7766936" cy="1646302"/>
          </a:xfrm>
        </p:spPr>
        <p:txBody>
          <a:bodyPr/>
          <a:lstStyle/>
          <a:p>
            <a:r>
              <a:rPr lang="uk-UA" dirty="0"/>
              <a:t>Звіт з практики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AADA-272F-4E07-A7F2-AB564F0B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367" y="4088933"/>
            <a:ext cx="7766936" cy="1096899"/>
          </a:xfrm>
        </p:spPr>
        <p:txBody>
          <a:bodyPr/>
          <a:lstStyle/>
          <a:p>
            <a:r>
              <a:rPr lang="uk-UA" dirty="0"/>
              <a:t>Лавринович Владислав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2A27-24DC-4763-BACE-204B23F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База практики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9D40-160D-4F17-80E9-F9AB5A08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1" y="1645200"/>
            <a:ext cx="4617873" cy="434827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Intellias</a:t>
            </a:r>
            <a:r>
              <a:rPr lang="en-US" dirty="0"/>
              <a:t> — </a:t>
            </a:r>
            <a:r>
              <a:rPr lang="uk-UA" dirty="0"/>
              <a:t>одна з найбільших українських ІТ компаній, яка об’єднує понад 3000 спеціалістів. </a:t>
            </a:r>
            <a:r>
              <a:rPr lang="uk-UA" dirty="0" err="1"/>
              <a:t>Розробницькі</a:t>
            </a:r>
            <a:r>
              <a:rPr lang="uk-UA" dirty="0"/>
              <a:t> центри розташовані в Україні, Польщі, Хорватії, Болгарії, Іспанії, Португалії та Колумбії. Також </a:t>
            </a:r>
            <a:r>
              <a:rPr lang="en-US" dirty="0" err="1"/>
              <a:t>Intellias</a:t>
            </a:r>
            <a:r>
              <a:rPr lang="en-US" dirty="0"/>
              <a:t> </a:t>
            </a:r>
            <a:r>
              <a:rPr lang="uk-UA" dirty="0"/>
              <a:t>представлений у Німеччині, США та Об'єднаних Арабських Еміратах. Займається розробкою комплексного програмного забезпечення та наданням професійних сервісів, спеціалізуючись на автомобільній галузі, навігаційних системах, фінансових та телекомунікаційних технологіях. Технологічними продуктами, які розробляють інженери </a:t>
            </a:r>
            <a:r>
              <a:rPr lang="en-US" dirty="0" err="1"/>
              <a:t>Intellias</a:t>
            </a:r>
            <a:r>
              <a:rPr lang="en-US" dirty="0"/>
              <a:t>, </a:t>
            </a:r>
            <a:r>
              <a:rPr lang="uk-UA" dirty="0"/>
              <a:t>користуються понад 2 млрд. людей.</a:t>
            </a:r>
            <a:endParaRPr lang="en-US" dirty="0"/>
          </a:p>
        </p:txBody>
      </p:sp>
      <p:pic>
        <p:nvPicPr>
          <p:cNvPr id="1030" name="Picture 6" descr="Що означає бути розробником">
            <a:extLst>
              <a:ext uri="{FF2B5EF4-FFF2-40B4-BE49-F238E27FC236}">
                <a16:creationId xmlns:a16="http://schemas.microsoft.com/office/drawing/2014/main" id="{1F0F3E5C-355D-45DA-BE4A-F46E0F34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27" y="2069609"/>
            <a:ext cx="5464130" cy="285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CC6B-9CA3-4296-A09C-64772E4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Зв’язок бази практики із напрямом освітньої програми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C4EB-73EB-4EBD-B5F8-759B616A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160673" cy="3880773"/>
          </a:xfrm>
        </p:spPr>
        <p:txBody>
          <a:bodyPr/>
          <a:lstStyle/>
          <a:p>
            <a:r>
              <a:rPr lang="uk-UA" dirty="0" err="1"/>
              <a:t>Інтелліас</a:t>
            </a:r>
            <a:r>
              <a:rPr lang="uk-UA" dirty="0"/>
              <a:t> є провідною компанією в галузі інтелектуального аналізу даних та машинного навчання. Вона займається розробкою та застосуванням алгоритмів машинного навчання для вирішення різноманітних завдань, включаючи прогнозування та класифікацію даних, обробку мови та багато інших.</a:t>
            </a:r>
          </a:p>
          <a:p>
            <a:endParaRPr lang="uk-UA" dirty="0"/>
          </a:p>
        </p:txBody>
      </p:sp>
      <p:pic>
        <p:nvPicPr>
          <p:cNvPr id="2052" name="Picture 4" descr="Top Advantages and Disadvantages of Artificial Intelligence [2023 Edition]">
            <a:extLst>
              <a:ext uri="{FF2B5EF4-FFF2-40B4-BE49-F238E27FC236}">
                <a16:creationId xmlns:a16="http://schemas.microsoft.com/office/drawing/2014/main" id="{24A44985-8D3A-444E-A88F-ED8E76E1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019965"/>
            <a:ext cx="5169131" cy="2907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CC6B-9CA3-4296-A09C-64772E4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практики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C4EB-73EB-4EBD-B5F8-759B616A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160673" cy="3880773"/>
          </a:xfrm>
        </p:spPr>
        <p:txBody>
          <a:bodyPr/>
          <a:lstStyle/>
          <a:p>
            <a:r>
              <a:rPr lang="uk-UA" dirty="0"/>
              <a:t>Аналіз предметної області за темою дипломної роботи</a:t>
            </a:r>
          </a:p>
          <a:p>
            <a:r>
              <a:rPr lang="uk-UA" dirty="0"/>
              <a:t>Аналіз наукової літератури за темою дипломної роботи</a:t>
            </a:r>
          </a:p>
          <a:p>
            <a:r>
              <a:rPr lang="uk-UA" dirty="0"/>
              <a:t>Підбір моделей та методів для виконання дипломної роботи</a:t>
            </a:r>
          </a:p>
          <a:p>
            <a:endParaRPr lang="uk-UA" dirty="0"/>
          </a:p>
        </p:txBody>
      </p:sp>
      <p:pic>
        <p:nvPicPr>
          <p:cNvPr id="2052" name="Picture 4" descr="Top Advantages and Disadvantages of Artificial Intelligence [2023 Edition]">
            <a:extLst>
              <a:ext uri="{FF2B5EF4-FFF2-40B4-BE49-F238E27FC236}">
                <a16:creationId xmlns:a16="http://schemas.microsoft.com/office/drawing/2014/main" id="{24A44985-8D3A-444E-A88F-ED8E76E1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019965"/>
            <a:ext cx="5169131" cy="2907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36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C2AE-EEC5-4171-AF8C-A9BA8DA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наукової літератури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D920-D3C4-40E9-953F-16E44786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16" y="1744952"/>
            <a:ext cx="8596668" cy="3880773"/>
          </a:xfrm>
        </p:spPr>
        <p:txBody>
          <a:bodyPr/>
          <a:lstStyle/>
          <a:p>
            <a:r>
              <a:rPr lang="uk-UA" dirty="0"/>
              <a:t>На даний час існує досить багато робіт з використання алгоритмів машинного навчання для передбачення серцево-судинних </a:t>
            </a:r>
            <a:r>
              <a:rPr lang="uk-UA" dirty="0" err="1"/>
              <a:t>хвороб</a:t>
            </a:r>
            <a:r>
              <a:rPr lang="uk-UA" dirty="0"/>
              <a:t>.</a:t>
            </a:r>
          </a:p>
          <a:p>
            <a:r>
              <a:rPr lang="uk-UA" dirty="0"/>
              <a:t>Тим не менш, спостерігається недостатня кількість </a:t>
            </a:r>
            <a:r>
              <a:rPr lang="uk-UA" dirty="0" err="1"/>
              <a:t>датасетів</a:t>
            </a:r>
            <a:r>
              <a:rPr lang="uk-UA" dirty="0"/>
              <a:t> для досліджень.</a:t>
            </a:r>
          </a:p>
          <a:p>
            <a:r>
              <a:rPr lang="uk-UA" dirty="0"/>
              <a:t>Небагато досліджень </a:t>
            </a:r>
            <a:r>
              <a:rPr lang="uk-UA" dirty="0" err="1"/>
              <a:t>порінюють</a:t>
            </a:r>
            <a:r>
              <a:rPr lang="uk-UA" dirty="0"/>
              <a:t> алгоритми машинного навчання з нейронними мережами.</a:t>
            </a:r>
          </a:p>
          <a:p>
            <a:r>
              <a:rPr lang="uk-UA" dirty="0"/>
              <a:t>Посередня точність використаних алгоритмів.</a:t>
            </a:r>
          </a:p>
          <a:p>
            <a:r>
              <a:rPr lang="uk-UA" dirty="0"/>
              <a:t>Багато різноманітних </a:t>
            </a:r>
            <a:r>
              <a:rPr lang="uk-UA" dirty="0" err="1"/>
              <a:t>методологій</a:t>
            </a:r>
            <a:r>
              <a:rPr lang="uk-UA" dirty="0"/>
              <a:t> виконання досліджень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6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B56C-E203-40D2-84E0-3B071D53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heart diseases by using 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2B3-B319-418A-B8BB-C028A4E3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3" y="2035898"/>
            <a:ext cx="326289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Saleh Mahdi Muhammed, Ghassan Abdul-Majeed, Mahmoud Shuker Mahmoud </a:t>
            </a:r>
            <a:r>
              <a:rPr lang="uk-UA" dirty="0"/>
              <a:t>виконали дане дослідження, у якому порівнюють наступні алгоритми: </a:t>
            </a:r>
            <a:r>
              <a:rPr lang="en-US" dirty="0"/>
              <a:t>ANN,</a:t>
            </a:r>
            <a:r>
              <a:rPr lang="uk-UA" dirty="0"/>
              <a:t> </a:t>
            </a:r>
            <a:r>
              <a:rPr lang="en-US" dirty="0"/>
              <a:t>Naive Bayes, DT, Random Forest, </a:t>
            </a:r>
            <a:r>
              <a:rPr lang="uk-UA" dirty="0"/>
              <a:t>і </a:t>
            </a:r>
            <a:r>
              <a:rPr lang="en-US" dirty="0"/>
              <a:t>Gradient Boosting</a:t>
            </a:r>
            <a:r>
              <a:rPr lang="uk-UA" dirty="0"/>
              <a:t>.</a:t>
            </a:r>
          </a:p>
          <a:p>
            <a:r>
              <a:rPr lang="uk-UA" dirty="0"/>
              <a:t>Нейронна мережа показала найвищу точність в </a:t>
            </a:r>
            <a:r>
              <a:rPr lang="en-US" dirty="0"/>
              <a:t>~95%</a:t>
            </a:r>
            <a:endParaRPr lang="uk-UA" dirty="0"/>
          </a:p>
          <a:p>
            <a:r>
              <a:rPr lang="en-US" dirty="0"/>
              <a:t>10-fold cross-validation</a:t>
            </a:r>
          </a:p>
          <a:p>
            <a:r>
              <a:rPr lang="en-US" dirty="0"/>
              <a:t>Cleveland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9C97D-E4F1-4946-BC90-968D9A656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1289" y="1945640"/>
            <a:ext cx="6151880" cy="148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96DE8-FBFA-4899-8DA2-0BE5FC0C37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1289" y="3648395"/>
            <a:ext cx="6464762" cy="26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FA36-2D2E-434F-9968-7E57DAAA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Deep Convolutional Neural Network for the Early Detection of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34FE-9E59-4389-85D9-F7743807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62157" cy="3880773"/>
          </a:xfrm>
        </p:spPr>
        <p:txBody>
          <a:bodyPr/>
          <a:lstStyle/>
          <a:p>
            <a:r>
              <a:rPr lang="en-US" dirty="0" err="1"/>
              <a:t>Arooj</a:t>
            </a:r>
            <a:r>
              <a:rPr lang="en-US" dirty="0"/>
              <a:t> S, Rehman </a:t>
            </a:r>
            <a:r>
              <a:rPr lang="en-US" dirty="0" err="1"/>
              <a:t>Su</a:t>
            </a:r>
            <a:r>
              <a:rPr lang="en-US" dirty="0"/>
              <a:t>, Imran A, </a:t>
            </a:r>
            <a:r>
              <a:rPr lang="en-US" dirty="0" err="1"/>
              <a:t>Almuhaimeed</a:t>
            </a:r>
            <a:r>
              <a:rPr lang="en-US" dirty="0"/>
              <a:t> A, </a:t>
            </a:r>
            <a:r>
              <a:rPr lang="en-US" dirty="0" err="1"/>
              <a:t>Alzahrani</a:t>
            </a:r>
            <a:r>
              <a:rPr lang="en-US" dirty="0"/>
              <a:t> AK, </a:t>
            </a:r>
            <a:r>
              <a:rPr lang="en-US" dirty="0" err="1"/>
              <a:t>Alzahrani</a:t>
            </a:r>
            <a:r>
              <a:rPr lang="en-US" dirty="0"/>
              <a:t> A. </a:t>
            </a:r>
            <a:r>
              <a:rPr lang="uk-UA" dirty="0"/>
              <a:t>у науковій публікації</a:t>
            </a:r>
            <a:r>
              <a:rPr lang="en-US" dirty="0"/>
              <a:t> </a:t>
            </a:r>
            <a:r>
              <a:rPr lang="ru-RU" dirty="0" err="1"/>
              <a:t>випробували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згорткових</a:t>
            </a:r>
            <a:r>
              <a:rPr lang="ru-RU" dirty="0"/>
              <a:t> </a:t>
            </a:r>
            <a:r>
              <a:rPr lang="ru-RU" dirty="0" err="1"/>
              <a:t>нейронних</a:t>
            </a:r>
            <a:r>
              <a:rPr lang="ru-RU" dirty="0"/>
              <a:t> мереж для </a:t>
            </a:r>
            <a:r>
              <a:rPr lang="ru-RU" dirty="0" err="1"/>
              <a:t>передбачення</a:t>
            </a:r>
            <a:r>
              <a:rPr lang="ru-RU" dirty="0"/>
              <a:t> </a:t>
            </a:r>
            <a:r>
              <a:rPr lang="ru-RU" dirty="0" err="1"/>
              <a:t>серцево-судинних</a:t>
            </a:r>
            <a:r>
              <a:rPr lang="ru-RU" dirty="0"/>
              <a:t> хвороб. </a:t>
            </a:r>
            <a:endParaRPr lang="uk-UA" dirty="0"/>
          </a:p>
          <a:p>
            <a:r>
              <a:rPr lang="uk-UA" dirty="0"/>
              <a:t>Досягли точності в 91.7%</a:t>
            </a:r>
          </a:p>
          <a:p>
            <a:r>
              <a:rPr lang="en-US" dirty="0"/>
              <a:t>Cleveland dataset</a:t>
            </a:r>
          </a:p>
          <a:p>
            <a:r>
              <a:rPr lang="en-US" dirty="0"/>
              <a:t>2 </a:t>
            </a:r>
            <a:r>
              <a:rPr lang="uk-UA" dirty="0" err="1"/>
              <a:t>згорткових</a:t>
            </a:r>
            <a:r>
              <a:rPr lang="uk-UA" dirty="0"/>
              <a:t> шари і 8 </a:t>
            </a:r>
            <a:r>
              <a:rPr lang="en-US" dirty="0"/>
              <a:t>dense </a:t>
            </a:r>
            <a:r>
              <a:rPr lang="uk-UA" dirty="0"/>
              <a:t>шарів, на виході </a:t>
            </a:r>
            <a:r>
              <a:rPr lang="en-US" dirty="0"/>
              <a:t>sigmoid.</a:t>
            </a:r>
          </a:p>
        </p:txBody>
      </p:sp>
      <p:pic>
        <p:nvPicPr>
          <p:cNvPr id="3074" name="Picture 2" descr="Biomedicines 10 02796 g003 550">
            <a:extLst>
              <a:ext uri="{FF2B5EF4-FFF2-40B4-BE49-F238E27FC236}">
                <a16:creationId xmlns:a16="http://schemas.microsoft.com/office/drawing/2014/main" id="{F573A65D-93AE-47FD-95F1-5B47AF9C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90" y="2031596"/>
            <a:ext cx="3360853" cy="43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omedicines 10 02796 g007 550">
            <a:extLst>
              <a:ext uri="{FF2B5EF4-FFF2-40B4-BE49-F238E27FC236}">
                <a16:creationId xmlns:a16="http://schemas.microsoft.com/office/drawing/2014/main" id="{74FD323D-3199-4830-91E9-A781F4E9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6" y="2160589"/>
            <a:ext cx="3962662" cy="37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50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4FE1-E95D-4917-B568-5C64226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8" y="53469"/>
            <a:ext cx="8596668" cy="1320800"/>
          </a:xfrm>
        </p:spPr>
        <p:txBody>
          <a:bodyPr/>
          <a:lstStyle/>
          <a:p>
            <a:r>
              <a:rPr lang="en-US" dirty="0"/>
              <a:t>Prediction of Heart Disease Using </a:t>
            </a:r>
            <a:r>
              <a:rPr lang="en-US" dirty="0" err="1"/>
              <a:t>MachineLearning</a:t>
            </a:r>
            <a:r>
              <a:rPr lang="en-US" dirty="0"/>
              <a:t>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EF5D-A11F-4EA0-8DCF-F51C8933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1" y="5273741"/>
            <a:ext cx="11027677" cy="1399309"/>
          </a:xfrm>
        </p:spPr>
        <p:txBody>
          <a:bodyPr>
            <a:normAutofit/>
          </a:bodyPr>
          <a:lstStyle/>
          <a:p>
            <a:r>
              <a:rPr lang="en-US" dirty="0"/>
              <a:t>Md. </a:t>
            </a:r>
            <a:r>
              <a:rPr lang="en-US" dirty="0" err="1"/>
              <a:t>Julker</a:t>
            </a:r>
            <a:r>
              <a:rPr lang="en-US" dirty="0"/>
              <a:t> Nayeem, </a:t>
            </a:r>
            <a:r>
              <a:rPr lang="en-US" dirty="0" err="1"/>
              <a:t>Sohel</a:t>
            </a:r>
            <a:r>
              <a:rPr lang="en-US" dirty="0"/>
              <a:t> Rana, and Md. </a:t>
            </a:r>
            <a:r>
              <a:rPr lang="en-US" dirty="0" err="1"/>
              <a:t>Rabiul</a:t>
            </a:r>
            <a:r>
              <a:rPr lang="en-US" dirty="0"/>
              <a:t> Islam</a:t>
            </a:r>
            <a:r>
              <a:rPr lang="uk-UA" dirty="0"/>
              <a:t> зробили дослідження  в якому порівняли застосування декількох алгоритмів машинного навчання для передбачення серцево-судинних </a:t>
            </a:r>
            <a:r>
              <a:rPr lang="uk-UA" dirty="0" err="1"/>
              <a:t>хвороб</a:t>
            </a:r>
            <a:r>
              <a:rPr lang="uk-UA" dirty="0"/>
              <a:t> та визначили вплив попередньої обробки даних на точність моделей.</a:t>
            </a:r>
          </a:p>
          <a:p>
            <a:r>
              <a:rPr lang="uk-UA" dirty="0"/>
              <a:t>Порівняли три алгоритми машинного навчання та точність для різних параметрів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9B90E-385F-47C8-9801-ABA8A588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99" y="260643"/>
            <a:ext cx="4460769" cy="2165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66E3F-A0A1-47E5-A15E-70EA6079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05" y="2602475"/>
            <a:ext cx="4629636" cy="2349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6433C-7E81-48DF-80FA-09E764EB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45" y="1273567"/>
            <a:ext cx="574437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5E2B-5EC6-4BA4-B75D-4DE5906D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17170"/>
            <a:ext cx="8596668" cy="1320800"/>
          </a:xfrm>
        </p:spPr>
        <p:txBody>
          <a:bodyPr/>
          <a:lstStyle/>
          <a:p>
            <a:r>
              <a:rPr lang="uk-UA" dirty="0"/>
              <a:t>Висновок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0B8-8AC7-4E17-B15E-C332C93E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Серед усіх алгоритмів нейронна мережа зазвичай показує найвищу точність</a:t>
            </a:r>
          </a:p>
          <a:p>
            <a:r>
              <a:rPr lang="uk-UA" dirty="0"/>
              <a:t>Попередня обробка </a:t>
            </a:r>
            <a:r>
              <a:rPr lang="uk-UA" dirty="0" err="1"/>
              <a:t>датасету</a:t>
            </a:r>
            <a:r>
              <a:rPr lang="uk-UA" dirty="0"/>
              <a:t> суттєво впливає на продуктивність моделей</a:t>
            </a:r>
          </a:p>
          <a:p>
            <a:r>
              <a:rPr lang="uk-UA" dirty="0"/>
              <a:t>Згорткові нейронні мережі також можна застосовувати і для повсякденних задач класифікації але з сумнівною точністю.</a:t>
            </a:r>
          </a:p>
          <a:p>
            <a:r>
              <a:rPr lang="en-US" dirty="0"/>
              <a:t>Ensemble </a:t>
            </a:r>
            <a:r>
              <a:rPr lang="ru-UA" dirty="0" err="1"/>
              <a:t>модел</a:t>
            </a:r>
            <a:r>
              <a:rPr lang="uk-UA" dirty="0"/>
              <a:t>і</a:t>
            </a:r>
            <a:r>
              <a:rPr lang="ru-UA" dirty="0"/>
              <a:t> </a:t>
            </a:r>
            <a:r>
              <a:rPr lang="ru-UA" dirty="0" err="1"/>
              <a:t>показують</a:t>
            </a:r>
            <a:r>
              <a:rPr lang="ru-UA" dirty="0"/>
              <a:t> </a:t>
            </a:r>
            <a:r>
              <a:rPr lang="ru-UA" dirty="0" err="1"/>
              <a:t>вищу</a:t>
            </a:r>
            <a:r>
              <a:rPr lang="ru-UA" dirty="0"/>
              <a:t> </a:t>
            </a:r>
            <a:r>
              <a:rPr lang="ru-UA" dirty="0" err="1"/>
              <a:t>точн</a:t>
            </a:r>
            <a:r>
              <a:rPr lang="uk-UA" dirty="0" err="1"/>
              <a:t>ість</a:t>
            </a:r>
            <a:r>
              <a:rPr lang="uk-UA" dirty="0"/>
              <a:t>.</a:t>
            </a:r>
          </a:p>
          <a:p>
            <a:r>
              <a:rPr lang="uk-UA" dirty="0"/>
              <a:t>Якість </a:t>
            </a:r>
            <a:r>
              <a:rPr lang="uk-UA" dirty="0" err="1"/>
              <a:t>датасету</a:t>
            </a:r>
            <a:r>
              <a:rPr lang="uk-UA" dirty="0"/>
              <a:t> та кількість даних суттєво впливає на результати та якість моделі.</a:t>
            </a:r>
          </a:p>
          <a:p>
            <a:r>
              <a:rPr lang="uk-UA" dirty="0"/>
              <a:t>Прогнозування серцево-судинних </a:t>
            </a:r>
            <a:r>
              <a:rPr lang="uk-UA" dirty="0" err="1"/>
              <a:t>хвороб</a:t>
            </a:r>
            <a:r>
              <a:rPr lang="uk-UA" dirty="0"/>
              <a:t> доволі перспективний напрямок, де є ще куди розвиватись.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45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450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Звіт з практики</vt:lpstr>
      <vt:lpstr>База практики</vt:lpstr>
      <vt:lpstr>Зв’язок бази практики із напрямом освітньої програми</vt:lpstr>
      <vt:lpstr>Задачі практики</vt:lpstr>
      <vt:lpstr>Аналіз наукової літератури</vt:lpstr>
      <vt:lpstr>Prediction of heart diseases by using Supervised Machine Learning</vt:lpstr>
      <vt:lpstr>A Deep Convolutional Neural Network for the Early Detection of Heart Disease</vt:lpstr>
      <vt:lpstr>Prediction of Heart Disease Using MachineLearning Algorithms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з практики</dc:title>
  <dc:creator>Vlad Lavrynovych</dc:creator>
  <cp:lastModifiedBy>Vlad Lavrynovych</cp:lastModifiedBy>
  <cp:revision>10</cp:revision>
  <dcterms:created xsi:type="dcterms:W3CDTF">2023-05-12T16:47:10Z</dcterms:created>
  <dcterms:modified xsi:type="dcterms:W3CDTF">2023-05-12T18:39:59Z</dcterms:modified>
</cp:coreProperties>
</file>