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8" r:id="rId8"/>
    <p:sldId id="263" r:id="rId9"/>
    <p:sldId id="267" r:id="rId10"/>
    <p:sldId id="264" r:id="rId11"/>
    <p:sldId id="269" r:id="rId12"/>
    <p:sldId id="270"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47C"/>
    <a:srgbClr val="FFFF99"/>
    <a:srgbClr val="5937E9"/>
    <a:srgbClr val="5953CD"/>
    <a:srgbClr val="0066FF"/>
    <a:srgbClr val="051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24917-54B8-4EDB-B9BA-37D74D7345B7}" type="doc">
      <dgm:prSet loTypeId="urn:microsoft.com/office/officeart/2005/8/layout/hProcess4" loCatId="process" qsTypeId="urn:microsoft.com/office/officeart/2005/8/quickstyle/simple5" qsCatId="simple" csTypeId="urn:microsoft.com/office/officeart/2005/8/colors/accent0_3" csCatId="mainScheme" phldr="1"/>
      <dgm:spPr/>
      <dgm:t>
        <a:bodyPr/>
        <a:lstStyle/>
        <a:p>
          <a:endParaRPr lang="en-GB"/>
        </a:p>
      </dgm:t>
    </dgm:pt>
    <dgm:pt modelId="{A73505CC-002B-4E4F-B2FF-03FA25EDA61C}">
      <dgm:prSet phldrT="[Text]" custT="1"/>
      <dgm:spPr/>
      <dgm:t>
        <a:bodyPr/>
        <a:lstStyle/>
        <a:p>
          <a:r>
            <a:rPr lang="en-US" sz="2800" dirty="0"/>
            <a:t>Initial Testing</a:t>
          </a:r>
          <a:endParaRPr lang="en-GB" sz="2800" dirty="0"/>
        </a:p>
      </dgm:t>
    </dgm:pt>
    <dgm:pt modelId="{AF41F600-7155-43D9-A237-26BEAA970B23}" type="parTrans" cxnId="{CE48F79B-389B-446C-9213-F45196351E09}">
      <dgm:prSet/>
      <dgm:spPr/>
      <dgm:t>
        <a:bodyPr/>
        <a:lstStyle/>
        <a:p>
          <a:endParaRPr lang="en-GB"/>
        </a:p>
      </dgm:t>
    </dgm:pt>
    <dgm:pt modelId="{40F3F5F9-38B7-454C-B296-D015290F2C8D}" type="sibTrans" cxnId="{CE48F79B-389B-446C-9213-F45196351E09}">
      <dgm:prSet/>
      <dgm:spPr/>
      <dgm:t>
        <a:bodyPr/>
        <a:lstStyle/>
        <a:p>
          <a:endParaRPr lang="en-GB"/>
        </a:p>
      </dgm:t>
    </dgm:pt>
    <dgm:pt modelId="{C561EE79-ED12-436E-A159-AB31BEA063AD}">
      <dgm:prSet phldrT="[Text]"/>
      <dgm:spPr/>
      <dgm:t>
        <a:bodyPr/>
        <a:lstStyle/>
        <a:p>
          <a:r>
            <a:rPr lang="en-US" dirty="0" err="1"/>
            <a:t>LogisticRegression</a:t>
          </a:r>
          <a:endParaRPr lang="en-GB" dirty="0"/>
        </a:p>
      </dgm:t>
    </dgm:pt>
    <dgm:pt modelId="{2DF86F80-FEFD-40E0-A788-A773DCF37706}" type="parTrans" cxnId="{C2B003C5-4975-4A35-9BA3-C5C86F1A835A}">
      <dgm:prSet/>
      <dgm:spPr/>
      <dgm:t>
        <a:bodyPr/>
        <a:lstStyle/>
        <a:p>
          <a:endParaRPr lang="en-GB"/>
        </a:p>
      </dgm:t>
    </dgm:pt>
    <dgm:pt modelId="{212B7FD2-DF04-407F-9220-30093B0A9ABB}" type="sibTrans" cxnId="{C2B003C5-4975-4A35-9BA3-C5C86F1A835A}">
      <dgm:prSet/>
      <dgm:spPr/>
      <dgm:t>
        <a:bodyPr/>
        <a:lstStyle/>
        <a:p>
          <a:endParaRPr lang="en-GB"/>
        </a:p>
      </dgm:t>
    </dgm:pt>
    <dgm:pt modelId="{DAA5091A-1D52-4B0E-B7DE-D06B541105BB}">
      <dgm:prSet phldrT="[Text]" custT="1"/>
      <dgm:spPr/>
      <dgm:t>
        <a:bodyPr/>
        <a:lstStyle/>
        <a:p>
          <a:r>
            <a:rPr lang="en-US" sz="2800" dirty="0"/>
            <a:t>Model Improvement</a:t>
          </a:r>
          <a:endParaRPr lang="en-GB" sz="2800" dirty="0"/>
        </a:p>
      </dgm:t>
    </dgm:pt>
    <dgm:pt modelId="{E5034224-B3C8-4235-9977-54D0826E3A04}" type="parTrans" cxnId="{7188F9EB-A165-4E9A-935C-638EDB6D8E30}">
      <dgm:prSet/>
      <dgm:spPr/>
      <dgm:t>
        <a:bodyPr/>
        <a:lstStyle/>
        <a:p>
          <a:endParaRPr lang="en-GB"/>
        </a:p>
      </dgm:t>
    </dgm:pt>
    <dgm:pt modelId="{895635B1-94F7-4F7C-9B53-3B9C337181EB}" type="sibTrans" cxnId="{7188F9EB-A165-4E9A-935C-638EDB6D8E30}">
      <dgm:prSet/>
      <dgm:spPr/>
      <dgm:t>
        <a:bodyPr/>
        <a:lstStyle/>
        <a:p>
          <a:endParaRPr lang="en-GB"/>
        </a:p>
      </dgm:t>
    </dgm:pt>
    <dgm:pt modelId="{DF5E56EA-5BDC-4262-A239-55988BD982F5}">
      <dgm:prSet phldrT="[Text]"/>
      <dgm:spPr/>
      <dgm:t>
        <a:bodyPr/>
        <a:lstStyle/>
        <a:p>
          <a:r>
            <a:rPr lang="en-US" dirty="0"/>
            <a:t>SVC (diff C &amp; gamma)</a:t>
          </a:r>
          <a:endParaRPr lang="en-GB" dirty="0"/>
        </a:p>
      </dgm:t>
    </dgm:pt>
    <dgm:pt modelId="{AA5945DE-5D05-40FD-A395-7C7980CF0BD1}" type="parTrans" cxnId="{F85CCAE7-F943-45A5-8121-3F00025514AE}">
      <dgm:prSet/>
      <dgm:spPr/>
      <dgm:t>
        <a:bodyPr/>
        <a:lstStyle/>
        <a:p>
          <a:endParaRPr lang="en-GB"/>
        </a:p>
      </dgm:t>
    </dgm:pt>
    <dgm:pt modelId="{A7636ADB-1A21-4159-B306-84BAEED22D46}" type="sibTrans" cxnId="{F85CCAE7-F943-45A5-8121-3F00025514AE}">
      <dgm:prSet/>
      <dgm:spPr/>
      <dgm:t>
        <a:bodyPr/>
        <a:lstStyle/>
        <a:p>
          <a:endParaRPr lang="en-GB"/>
        </a:p>
      </dgm:t>
    </dgm:pt>
    <dgm:pt modelId="{4769FC36-8740-4927-A6BD-E17AF97116E7}">
      <dgm:prSet phldrT="[Text]"/>
      <dgm:spPr/>
      <dgm:t>
        <a:bodyPr/>
        <a:lstStyle/>
        <a:p>
          <a:r>
            <a:rPr lang="en-US" dirty="0" err="1"/>
            <a:t>MLPClassifier</a:t>
          </a:r>
          <a:endParaRPr lang="en-GB" dirty="0"/>
        </a:p>
      </dgm:t>
    </dgm:pt>
    <dgm:pt modelId="{AD4893B4-EFA9-46DE-9B7E-F09BEAD22771}" type="parTrans" cxnId="{6246D0AB-9C9D-4793-BEDD-2BCC9EC330D3}">
      <dgm:prSet/>
      <dgm:spPr/>
      <dgm:t>
        <a:bodyPr/>
        <a:lstStyle/>
        <a:p>
          <a:endParaRPr lang="en-GB"/>
        </a:p>
      </dgm:t>
    </dgm:pt>
    <dgm:pt modelId="{F1186672-17C4-4A3C-93D2-D10707B3A06B}" type="sibTrans" cxnId="{6246D0AB-9C9D-4793-BEDD-2BCC9EC330D3}">
      <dgm:prSet/>
      <dgm:spPr/>
      <dgm:t>
        <a:bodyPr/>
        <a:lstStyle/>
        <a:p>
          <a:endParaRPr lang="en-GB"/>
        </a:p>
      </dgm:t>
    </dgm:pt>
    <dgm:pt modelId="{2935C4EA-9B5F-4FA2-9204-F3B453B03FCE}">
      <dgm:prSet phldrT="[Text]"/>
      <dgm:spPr/>
      <dgm:t>
        <a:bodyPr/>
        <a:lstStyle/>
        <a:p>
          <a:r>
            <a:rPr lang="en-GB" dirty="0" err="1"/>
            <a:t>RandomForestClassifier</a:t>
          </a:r>
          <a:endParaRPr lang="en-GB" dirty="0"/>
        </a:p>
      </dgm:t>
    </dgm:pt>
    <dgm:pt modelId="{9212AF6F-71C5-4AF2-BCB1-CC593D63E06F}" type="parTrans" cxnId="{470A5A9B-C72A-40C2-B387-1CC18287B104}">
      <dgm:prSet/>
      <dgm:spPr/>
      <dgm:t>
        <a:bodyPr/>
        <a:lstStyle/>
        <a:p>
          <a:endParaRPr lang="en-GB"/>
        </a:p>
      </dgm:t>
    </dgm:pt>
    <dgm:pt modelId="{AE1FF2C5-BE35-4AD7-B33E-02D0C9D86D11}" type="sibTrans" cxnId="{470A5A9B-C72A-40C2-B387-1CC18287B104}">
      <dgm:prSet/>
      <dgm:spPr/>
      <dgm:t>
        <a:bodyPr/>
        <a:lstStyle/>
        <a:p>
          <a:endParaRPr lang="en-GB"/>
        </a:p>
      </dgm:t>
    </dgm:pt>
    <dgm:pt modelId="{DC06E2DE-F691-4090-AC51-D341622C89FA}">
      <dgm:prSet/>
      <dgm:spPr/>
      <dgm:t>
        <a:bodyPr/>
        <a:lstStyle/>
        <a:p>
          <a:r>
            <a:rPr lang="en-GB"/>
            <a:t>SVC</a:t>
          </a:r>
          <a:endParaRPr lang="en-GB" dirty="0"/>
        </a:p>
      </dgm:t>
    </dgm:pt>
    <dgm:pt modelId="{EA2FE22F-DF55-46FD-82A1-D60885BBBE56}" type="parTrans" cxnId="{436CDB2E-A19F-49E2-A2D8-3CDA2A9A6A89}">
      <dgm:prSet/>
      <dgm:spPr/>
      <dgm:t>
        <a:bodyPr/>
        <a:lstStyle/>
        <a:p>
          <a:endParaRPr lang="en-GB"/>
        </a:p>
      </dgm:t>
    </dgm:pt>
    <dgm:pt modelId="{8A4510B1-8A74-4033-AB72-5C0F1167C2D7}" type="sibTrans" cxnId="{436CDB2E-A19F-49E2-A2D8-3CDA2A9A6A89}">
      <dgm:prSet/>
      <dgm:spPr/>
      <dgm:t>
        <a:bodyPr/>
        <a:lstStyle/>
        <a:p>
          <a:endParaRPr lang="en-GB"/>
        </a:p>
      </dgm:t>
    </dgm:pt>
    <dgm:pt modelId="{1A6BD020-A660-473B-BC6D-9E1D1E8BE258}">
      <dgm:prSet/>
      <dgm:spPr/>
      <dgm:t>
        <a:bodyPr/>
        <a:lstStyle/>
        <a:p>
          <a:r>
            <a:rPr lang="en-GB"/>
            <a:t>GradientBoostingClassifier</a:t>
          </a:r>
          <a:endParaRPr lang="en-GB" dirty="0"/>
        </a:p>
      </dgm:t>
    </dgm:pt>
    <dgm:pt modelId="{208F4F0A-8CEA-471F-B7DE-8AF433EBF4FE}" type="parTrans" cxnId="{2BDAEA99-4C0E-4D5F-9175-E4E846D7BBAB}">
      <dgm:prSet/>
      <dgm:spPr/>
      <dgm:t>
        <a:bodyPr/>
        <a:lstStyle/>
        <a:p>
          <a:endParaRPr lang="en-GB"/>
        </a:p>
      </dgm:t>
    </dgm:pt>
    <dgm:pt modelId="{651F2F44-E8A3-4AF0-AEE3-05258852D152}" type="sibTrans" cxnId="{2BDAEA99-4C0E-4D5F-9175-E4E846D7BBAB}">
      <dgm:prSet/>
      <dgm:spPr/>
      <dgm:t>
        <a:bodyPr/>
        <a:lstStyle/>
        <a:p>
          <a:endParaRPr lang="en-GB"/>
        </a:p>
      </dgm:t>
    </dgm:pt>
    <dgm:pt modelId="{546FC0A3-6BD5-4B0E-BA3C-49DCA6948F4E}">
      <dgm:prSet/>
      <dgm:spPr/>
      <dgm:t>
        <a:bodyPr/>
        <a:lstStyle/>
        <a:p>
          <a:r>
            <a:rPr lang="en-GB"/>
            <a:t>MLPClassifier</a:t>
          </a:r>
          <a:endParaRPr lang="en-GB" dirty="0"/>
        </a:p>
      </dgm:t>
    </dgm:pt>
    <dgm:pt modelId="{659868DA-3FF0-4202-9DB6-5246FA23E703}" type="parTrans" cxnId="{332DFE08-4448-42DF-BEC8-D56F596730AA}">
      <dgm:prSet/>
      <dgm:spPr/>
      <dgm:t>
        <a:bodyPr/>
        <a:lstStyle/>
        <a:p>
          <a:endParaRPr lang="en-GB"/>
        </a:p>
      </dgm:t>
    </dgm:pt>
    <dgm:pt modelId="{8DE7401C-3B1E-4EF4-89E4-02AD014128EF}" type="sibTrans" cxnId="{332DFE08-4448-42DF-BEC8-D56F596730AA}">
      <dgm:prSet/>
      <dgm:spPr/>
      <dgm:t>
        <a:bodyPr/>
        <a:lstStyle/>
        <a:p>
          <a:endParaRPr lang="en-GB"/>
        </a:p>
      </dgm:t>
    </dgm:pt>
    <dgm:pt modelId="{32700B83-F500-4196-9AD1-5A37F987324D}">
      <dgm:prSet/>
      <dgm:spPr/>
      <dgm:t>
        <a:bodyPr/>
        <a:lstStyle/>
        <a:p>
          <a:r>
            <a:rPr lang="en-US" dirty="0" err="1"/>
            <a:t>XGBoost</a:t>
          </a:r>
          <a:endParaRPr lang="en-GB" dirty="0"/>
        </a:p>
      </dgm:t>
    </dgm:pt>
    <dgm:pt modelId="{0BD60C3E-1FE8-4E09-AF49-8D04C6B2A17D}" type="parTrans" cxnId="{CC37D13E-83E4-4E4A-9981-1E1CF839BECF}">
      <dgm:prSet/>
      <dgm:spPr/>
      <dgm:t>
        <a:bodyPr/>
        <a:lstStyle/>
        <a:p>
          <a:endParaRPr lang="en-GB"/>
        </a:p>
      </dgm:t>
    </dgm:pt>
    <dgm:pt modelId="{1739F9E8-8102-4F1F-BF66-19AC5F3EE334}" type="sibTrans" cxnId="{CC37D13E-83E4-4E4A-9981-1E1CF839BECF}">
      <dgm:prSet/>
      <dgm:spPr/>
      <dgm:t>
        <a:bodyPr/>
        <a:lstStyle/>
        <a:p>
          <a:endParaRPr lang="en-GB"/>
        </a:p>
      </dgm:t>
    </dgm:pt>
    <dgm:pt modelId="{67FA1B0A-B647-4710-8475-62B2983A72CD}">
      <dgm:prSet phldrT="[Text]"/>
      <dgm:spPr/>
      <dgm:t>
        <a:bodyPr/>
        <a:lstStyle/>
        <a:p>
          <a:r>
            <a:rPr lang="en-US" dirty="0" err="1"/>
            <a:t>XGBoost</a:t>
          </a:r>
          <a:endParaRPr lang="en-GB" dirty="0"/>
        </a:p>
      </dgm:t>
    </dgm:pt>
    <dgm:pt modelId="{54FE1992-BEE5-48AA-8343-17B260F1A554}" type="parTrans" cxnId="{B3F49653-3845-4E2F-A3F6-528320434AA7}">
      <dgm:prSet/>
      <dgm:spPr/>
      <dgm:t>
        <a:bodyPr/>
        <a:lstStyle/>
        <a:p>
          <a:endParaRPr lang="en-GB"/>
        </a:p>
      </dgm:t>
    </dgm:pt>
    <dgm:pt modelId="{D41E8F67-5885-41A3-BF0C-EB6EAC1FEBE9}" type="sibTrans" cxnId="{B3F49653-3845-4E2F-A3F6-528320434AA7}">
      <dgm:prSet/>
      <dgm:spPr/>
      <dgm:t>
        <a:bodyPr/>
        <a:lstStyle/>
        <a:p>
          <a:endParaRPr lang="en-GB"/>
        </a:p>
      </dgm:t>
    </dgm:pt>
    <dgm:pt modelId="{ABA805D0-6403-44FB-B381-2B64B7054790}">
      <dgm:prSet phldrT="[Text]"/>
      <dgm:spPr/>
      <dgm:t>
        <a:bodyPr/>
        <a:lstStyle/>
        <a:p>
          <a:pPr>
            <a:lnSpc>
              <a:spcPct val="100000"/>
            </a:lnSpc>
          </a:pPr>
          <a:r>
            <a:rPr lang="en-US" dirty="0"/>
            <a:t>Final Model:</a:t>
          </a:r>
        </a:p>
        <a:p>
          <a:pPr>
            <a:lnSpc>
              <a:spcPct val="100000"/>
            </a:lnSpc>
          </a:pPr>
          <a:r>
            <a:rPr lang="en-US" dirty="0" err="1"/>
            <a:t>XGBoost</a:t>
          </a:r>
          <a:endParaRPr lang="en-GB" dirty="0"/>
        </a:p>
      </dgm:t>
    </dgm:pt>
    <dgm:pt modelId="{AEE7BA00-E3E2-4F4A-ABED-7545135DFE74}" type="parTrans" cxnId="{DB6325E4-6F37-469E-B14A-0970B1E2808D}">
      <dgm:prSet/>
      <dgm:spPr/>
      <dgm:t>
        <a:bodyPr/>
        <a:lstStyle/>
        <a:p>
          <a:endParaRPr lang="en-GB"/>
        </a:p>
      </dgm:t>
    </dgm:pt>
    <dgm:pt modelId="{EF2D5B54-2DFF-47E5-AF17-E616151A5A9C}" type="sibTrans" cxnId="{DB6325E4-6F37-469E-B14A-0970B1E2808D}">
      <dgm:prSet/>
      <dgm:spPr/>
      <dgm:t>
        <a:bodyPr/>
        <a:lstStyle/>
        <a:p>
          <a:endParaRPr lang="en-GB"/>
        </a:p>
      </dgm:t>
    </dgm:pt>
    <dgm:pt modelId="{8247D6E7-4482-4507-8204-2BAF7A8DC5A4}" type="pres">
      <dgm:prSet presAssocID="{4F324917-54B8-4EDB-B9BA-37D74D7345B7}" presName="Name0" presStyleCnt="0">
        <dgm:presLayoutVars>
          <dgm:dir/>
          <dgm:animLvl val="lvl"/>
          <dgm:resizeHandles val="exact"/>
        </dgm:presLayoutVars>
      </dgm:prSet>
      <dgm:spPr/>
    </dgm:pt>
    <dgm:pt modelId="{C56C3FD6-F658-4B94-8DD2-B307749DD83D}" type="pres">
      <dgm:prSet presAssocID="{4F324917-54B8-4EDB-B9BA-37D74D7345B7}" presName="tSp" presStyleCnt="0"/>
      <dgm:spPr/>
    </dgm:pt>
    <dgm:pt modelId="{94726B89-816C-4172-9ECE-7E14EF7012A1}" type="pres">
      <dgm:prSet presAssocID="{4F324917-54B8-4EDB-B9BA-37D74D7345B7}" presName="bSp" presStyleCnt="0"/>
      <dgm:spPr/>
    </dgm:pt>
    <dgm:pt modelId="{AA21C9ED-5882-4DC9-A602-9541968C9D5C}" type="pres">
      <dgm:prSet presAssocID="{4F324917-54B8-4EDB-B9BA-37D74D7345B7}" presName="process" presStyleCnt="0"/>
      <dgm:spPr/>
    </dgm:pt>
    <dgm:pt modelId="{65666837-1756-4976-ACC5-0DAC5ADC1444}" type="pres">
      <dgm:prSet presAssocID="{A73505CC-002B-4E4F-B2FF-03FA25EDA61C}" presName="composite1" presStyleCnt="0"/>
      <dgm:spPr/>
    </dgm:pt>
    <dgm:pt modelId="{EEA831D8-BD13-494F-B30B-23E9683114E6}" type="pres">
      <dgm:prSet presAssocID="{A73505CC-002B-4E4F-B2FF-03FA25EDA61C}" presName="dummyNode1" presStyleLbl="node1" presStyleIdx="0" presStyleCnt="3"/>
      <dgm:spPr/>
    </dgm:pt>
    <dgm:pt modelId="{92266E46-6213-4112-B7FE-AF544DB3AFA7}" type="pres">
      <dgm:prSet presAssocID="{A73505CC-002B-4E4F-B2FF-03FA25EDA61C}" presName="childNode1" presStyleLbl="bgAcc1" presStyleIdx="0" presStyleCnt="3">
        <dgm:presLayoutVars>
          <dgm:bulletEnabled val="1"/>
        </dgm:presLayoutVars>
      </dgm:prSet>
      <dgm:spPr/>
    </dgm:pt>
    <dgm:pt modelId="{42BE7ECA-AA24-4E1A-8F43-8A9D16E12434}" type="pres">
      <dgm:prSet presAssocID="{A73505CC-002B-4E4F-B2FF-03FA25EDA61C}" presName="childNode1tx" presStyleLbl="bgAcc1" presStyleIdx="0" presStyleCnt="3">
        <dgm:presLayoutVars>
          <dgm:bulletEnabled val="1"/>
        </dgm:presLayoutVars>
      </dgm:prSet>
      <dgm:spPr/>
    </dgm:pt>
    <dgm:pt modelId="{6D5C0E28-F61B-4377-A3EA-CAE867EE58DF}" type="pres">
      <dgm:prSet presAssocID="{A73505CC-002B-4E4F-B2FF-03FA25EDA61C}" presName="parentNode1" presStyleLbl="node1" presStyleIdx="0" presStyleCnt="3">
        <dgm:presLayoutVars>
          <dgm:chMax val="1"/>
          <dgm:bulletEnabled val="1"/>
        </dgm:presLayoutVars>
      </dgm:prSet>
      <dgm:spPr/>
    </dgm:pt>
    <dgm:pt modelId="{311FA163-8BA9-4181-A005-9C3048EF08A9}" type="pres">
      <dgm:prSet presAssocID="{A73505CC-002B-4E4F-B2FF-03FA25EDA61C}" presName="connSite1" presStyleCnt="0"/>
      <dgm:spPr/>
    </dgm:pt>
    <dgm:pt modelId="{4E9DEB12-8A4F-4B11-AC88-FD1F66A43CD0}" type="pres">
      <dgm:prSet presAssocID="{40F3F5F9-38B7-454C-B296-D015290F2C8D}" presName="Name9" presStyleLbl="sibTrans2D1" presStyleIdx="0" presStyleCnt="2"/>
      <dgm:spPr/>
    </dgm:pt>
    <dgm:pt modelId="{30058124-BADF-465C-B376-D0745B6AE660}" type="pres">
      <dgm:prSet presAssocID="{DAA5091A-1D52-4B0E-B7DE-D06B541105BB}" presName="composite2" presStyleCnt="0"/>
      <dgm:spPr/>
    </dgm:pt>
    <dgm:pt modelId="{200800F9-D1A4-4577-A14B-524B0863FD21}" type="pres">
      <dgm:prSet presAssocID="{DAA5091A-1D52-4B0E-B7DE-D06B541105BB}" presName="dummyNode2" presStyleLbl="node1" presStyleIdx="0" presStyleCnt="3"/>
      <dgm:spPr/>
    </dgm:pt>
    <dgm:pt modelId="{1FE7A18C-DB81-4C2C-B752-7C1889DB0312}" type="pres">
      <dgm:prSet presAssocID="{DAA5091A-1D52-4B0E-B7DE-D06B541105BB}" presName="childNode2" presStyleLbl="bgAcc1" presStyleIdx="1" presStyleCnt="3">
        <dgm:presLayoutVars>
          <dgm:bulletEnabled val="1"/>
        </dgm:presLayoutVars>
      </dgm:prSet>
      <dgm:spPr/>
    </dgm:pt>
    <dgm:pt modelId="{CB81CF74-C9F0-4774-86C7-A0D3615E966D}" type="pres">
      <dgm:prSet presAssocID="{DAA5091A-1D52-4B0E-B7DE-D06B541105BB}" presName="childNode2tx" presStyleLbl="bgAcc1" presStyleIdx="1" presStyleCnt="3">
        <dgm:presLayoutVars>
          <dgm:bulletEnabled val="1"/>
        </dgm:presLayoutVars>
      </dgm:prSet>
      <dgm:spPr/>
    </dgm:pt>
    <dgm:pt modelId="{AFCC3DD1-9C95-4D04-9E0E-5B725DE7D0E8}" type="pres">
      <dgm:prSet presAssocID="{DAA5091A-1D52-4B0E-B7DE-D06B541105BB}" presName="parentNode2" presStyleLbl="node1" presStyleIdx="1" presStyleCnt="3">
        <dgm:presLayoutVars>
          <dgm:chMax val="0"/>
          <dgm:bulletEnabled val="1"/>
        </dgm:presLayoutVars>
      </dgm:prSet>
      <dgm:spPr/>
    </dgm:pt>
    <dgm:pt modelId="{D1842D61-D294-4343-99B5-9DCEF5FB7D32}" type="pres">
      <dgm:prSet presAssocID="{DAA5091A-1D52-4B0E-B7DE-D06B541105BB}" presName="connSite2" presStyleCnt="0"/>
      <dgm:spPr/>
    </dgm:pt>
    <dgm:pt modelId="{258CADD1-982D-4437-BAF2-590E2BD6FF29}" type="pres">
      <dgm:prSet presAssocID="{895635B1-94F7-4F7C-9B53-3B9C337181EB}" presName="Name18" presStyleLbl="sibTrans2D1" presStyleIdx="1" presStyleCnt="2" custLinFactNeighborX="-398" custLinFactNeighborY="18540"/>
      <dgm:spPr/>
    </dgm:pt>
    <dgm:pt modelId="{380124DC-270A-4AEE-A03A-68CEC5C8A433}" type="pres">
      <dgm:prSet presAssocID="{ABA805D0-6403-44FB-B381-2B64B7054790}" presName="composite1" presStyleCnt="0"/>
      <dgm:spPr/>
    </dgm:pt>
    <dgm:pt modelId="{EB675099-7153-44B0-AD62-3A40F0F61702}" type="pres">
      <dgm:prSet presAssocID="{ABA805D0-6403-44FB-B381-2B64B7054790}" presName="dummyNode1" presStyleLbl="node1" presStyleIdx="1" presStyleCnt="3"/>
      <dgm:spPr/>
    </dgm:pt>
    <dgm:pt modelId="{7F4E4250-68CB-42B2-8360-038AFD28E3BC}" type="pres">
      <dgm:prSet presAssocID="{ABA805D0-6403-44FB-B381-2B64B7054790}" presName="childNode1" presStyleLbl="bgAcc1" presStyleIdx="2" presStyleCnt="3" custFlipVert="1" custScaleX="23404" custScaleY="22076">
        <dgm:presLayoutVars>
          <dgm:bulletEnabled val="1"/>
        </dgm:presLayoutVars>
      </dgm:prSet>
      <dgm:spPr/>
    </dgm:pt>
    <dgm:pt modelId="{787B20B9-756F-4991-B673-90E0699CE609}" type="pres">
      <dgm:prSet presAssocID="{ABA805D0-6403-44FB-B381-2B64B7054790}" presName="childNode1tx" presStyleLbl="bgAcc1" presStyleIdx="2" presStyleCnt="3">
        <dgm:presLayoutVars>
          <dgm:bulletEnabled val="1"/>
        </dgm:presLayoutVars>
      </dgm:prSet>
      <dgm:spPr/>
    </dgm:pt>
    <dgm:pt modelId="{901BB4BF-7B2A-4AB8-B92F-396DC49C30E3}" type="pres">
      <dgm:prSet presAssocID="{ABA805D0-6403-44FB-B381-2B64B7054790}" presName="parentNode1" presStyleLbl="node1" presStyleIdx="2" presStyleCnt="3" custScaleY="98296" custLinFactY="-23252" custLinFactNeighborX="-22279" custLinFactNeighborY="-100000">
        <dgm:presLayoutVars>
          <dgm:chMax val="1"/>
          <dgm:bulletEnabled val="1"/>
        </dgm:presLayoutVars>
      </dgm:prSet>
      <dgm:spPr/>
    </dgm:pt>
    <dgm:pt modelId="{2A0B90CA-ABC8-4A37-99B9-621F60AC9629}" type="pres">
      <dgm:prSet presAssocID="{ABA805D0-6403-44FB-B381-2B64B7054790}" presName="connSite1" presStyleCnt="0"/>
      <dgm:spPr/>
    </dgm:pt>
  </dgm:ptLst>
  <dgm:cxnLst>
    <dgm:cxn modelId="{52E38D01-DF7F-43EF-8A20-98F7C49E9AB1}" type="presOf" srcId="{DAA5091A-1D52-4B0E-B7DE-D06B541105BB}" destId="{AFCC3DD1-9C95-4D04-9E0E-5B725DE7D0E8}" srcOrd="0" destOrd="0" presId="urn:microsoft.com/office/officeart/2005/8/layout/hProcess4"/>
    <dgm:cxn modelId="{10DC6D04-A297-4409-92CE-381468A37A5C}" type="presOf" srcId="{DC06E2DE-F691-4090-AC51-D341622C89FA}" destId="{42BE7ECA-AA24-4E1A-8F43-8A9D16E12434}" srcOrd="1" destOrd="2" presId="urn:microsoft.com/office/officeart/2005/8/layout/hProcess4"/>
    <dgm:cxn modelId="{96C13E06-7EB4-4E3E-8B50-3B065FC35F2A}" type="presOf" srcId="{32700B83-F500-4196-9AD1-5A37F987324D}" destId="{42BE7ECA-AA24-4E1A-8F43-8A9D16E12434}" srcOrd="1" destOrd="5" presId="urn:microsoft.com/office/officeart/2005/8/layout/hProcess4"/>
    <dgm:cxn modelId="{332DFE08-4448-42DF-BEC8-D56F596730AA}" srcId="{A73505CC-002B-4E4F-B2FF-03FA25EDA61C}" destId="{546FC0A3-6BD5-4B0E-BA3C-49DCA6948F4E}" srcOrd="4" destOrd="0" parTransId="{659868DA-3FF0-4202-9DB6-5246FA23E703}" sibTransId="{8DE7401C-3B1E-4EF4-89E4-02AD014128EF}"/>
    <dgm:cxn modelId="{AA71941E-2C41-4263-9E28-888C6637702A}" type="presOf" srcId="{4769FC36-8740-4927-A6BD-E17AF97116E7}" destId="{CB81CF74-C9F0-4774-86C7-A0D3615E966D}" srcOrd="1" destOrd="1" presId="urn:microsoft.com/office/officeart/2005/8/layout/hProcess4"/>
    <dgm:cxn modelId="{17562625-AAC2-41E6-855A-EEE0D683C18A}" type="presOf" srcId="{32700B83-F500-4196-9AD1-5A37F987324D}" destId="{92266E46-6213-4112-B7FE-AF544DB3AFA7}" srcOrd="0" destOrd="5" presId="urn:microsoft.com/office/officeart/2005/8/layout/hProcess4"/>
    <dgm:cxn modelId="{436CDB2E-A19F-49E2-A2D8-3CDA2A9A6A89}" srcId="{A73505CC-002B-4E4F-B2FF-03FA25EDA61C}" destId="{DC06E2DE-F691-4090-AC51-D341622C89FA}" srcOrd="2" destOrd="0" parTransId="{EA2FE22F-DF55-46FD-82A1-D60885BBBE56}" sibTransId="{8A4510B1-8A74-4033-AB72-5C0F1167C2D7}"/>
    <dgm:cxn modelId="{CC37D13E-83E4-4E4A-9981-1E1CF839BECF}" srcId="{A73505CC-002B-4E4F-B2FF-03FA25EDA61C}" destId="{32700B83-F500-4196-9AD1-5A37F987324D}" srcOrd="5" destOrd="0" parTransId="{0BD60C3E-1FE8-4E09-AF49-8D04C6B2A17D}" sibTransId="{1739F9E8-8102-4F1F-BF66-19AC5F3EE334}"/>
    <dgm:cxn modelId="{C3204363-296D-488C-ADDC-B08EFFFF9793}" type="presOf" srcId="{ABA805D0-6403-44FB-B381-2B64B7054790}" destId="{901BB4BF-7B2A-4AB8-B92F-396DC49C30E3}" srcOrd="0" destOrd="0" presId="urn:microsoft.com/office/officeart/2005/8/layout/hProcess4"/>
    <dgm:cxn modelId="{46291E6A-22AF-42D6-9CEE-2CDAC2AA3692}" type="presOf" srcId="{2935C4EA-9B5F-4FA2-9204-F3B453B03FCE}" destId="{92266E46-6213-4112-B7FE-AF544DB3AFA7}" srcOrd="0" destOrd="1" presId="urn:microsoft.com/office/officeart/2005/8/layout/hProcess4"/>
    <dgm:cxn modelId="{EA92E570-90E3-40D4-8A85-9B0A51CB7496}" type="presOf" srcId="{DF5E56EA-5BDC-4262-A239-55988BD982F5}" destId="{1FE7A18C-DB81-4C2C-B752-7C1889DB0312}" srcOrd="0" destOrd="0" presId="urn:microsoft.com/office/officeart/2005/8/layout/hProcess4"/>
    <dgm:cxn modelId="{1F841773-66B7-493D-BEF2-B1F5427C35F7}" type="presOf" srcId="{4F324917-54B8-4EDB-B9BA-37D74D7345B7}" destId="{8247D6E7-4482-4507-8204-2BAF7A8DC5A4}" srcOrd="0" destOrd="0" presId="urn:microsoft.com/office/officeart/2005/8/layout/hProcess4"/>
    <dgm:cxn modelId="{B3F49653-3845-4E2F-A3F6-528320434AA7}" srcId="{DAA5091A-1D52-4B0E-B7DE-D06B541105BB}" destId="{67FA1B0A-B647-4710-8475-62B2983A72CD}" srcOrd="2" destOrd="0" parTransId="{54FE1992-BEE5-48AA-8343-17B260F1A554}" sibTransId="{D41E8F67-5885-41A3-BF0C-EB6EAC1FEBE9}"/>
    <dgm:cxn modelId="{B576A453-1F49-454E-A358-B80EAA895037}" type="presOf" srcId="{1A6BD020-A660-473B-BC6D-9E1D1E8BE258}" destId="{92266E46-6213-4112-B7FE-AF544DB3AFA7}" srcOrd="0" destOrd="3" presId="urn:microsoft.com/office/officeart/2005/8/layout/hProcess4"/>
    <dgm:cxn modelId="{B998BB79-953D-4A0F-A8E3-C41888A85C93}" type="presOf" srcId="{67FA1B0A-B647-4710-8475-62B2983A72CD}" destId="{CB81CF74-C9F0-4774-86C7-A0D3615E966D}" srcOrd="1" destOrd="2" presId="urn:microsoft.com/office/officeart/2005/8/layout/hProcess4"/>
    <dgm:cxn modelId="{69DAD37E-540C-47F2-BC18-8E161EBB4AC0}" type="presOf" srcId="{546FC0A3-6BD5-4B0E-BA3C-49DCA6948F4E}" destId="{42BE7ECA-AA24-4E1A-8F43-8A9D16E12434}" srcOrd="1" destOrd="4" presId="urn:microsoft.com/office/officeart/2005/8/layout/hProcess4"/>
    <dgm:cxn modelId="{79E1D885-62C7-481C-BAA1-1F7F4A056D21}" type="presOf" srcId="{DC06E2DE-F691-4090-AC51-D341622C89FA}" destId="{92266E46-6213-4112-B7FE-AF544DB3AFA7}" srcOrd="0" destOrd="2" presId="urn:microsoft.com/office/officeart/2005/8/layout/hProcess4"/>
    <dgm:cxn modelId="{2BDAEA99-4C0E-4D5F-9175-E4E846D7BBAB}" srcId="{A73505CC-002B-4E4F-B2FF-03FA25EDA61C}" destId="{1A6BD020-A660-473B-BC6D-9E1D1E8BE258}" srcOrd="3" destOrd="0" parTransId="{208F4F0A-8CEA-471F-B7DE-8AF433EBF4FE}" sibTransId="{651F2F44-E8A3-4AF0-AEE3-05258852D152}"/>
    <dgm:cxn modelId="{470A5A9B-C72A-40C2-B387-1CC18287B104}" srcId="{A73505CC-002B-4E4F-B2FF-03FA25EDA61C}" destId="{2935C4EA-9B5F-4FA2-9204-F3B453B03FCE}" srcOrd="1" destOrd="0" parTransId="{9212AF6F-71C5-4AF2-BCB1-CC593D63E06F}" sibTransId="{AE1FF2C5-BE35-4AD7-B33E-02D0C9D86D11}"/>
    <dgm:cxn modelId="{24ABE89B-8D40-40A0-9A71-53827B0BC659}" type="presOf" srcId="{2935C4EA-9B5F-4FA2-9204-F3B453B03FCE}" destId="{42BE7ECA-AA24-4E1A-8F43-8A9D16E12434}" srcOrd="1" destOrd="1" presId="urn:microsoft.com/office/officeart/2005/8/layout/hProcess4"/>
    <dgm:cxn modelId="{CE48F79B-389B-446C-9213-F45196351E09}" srcId="{4F324917-54B8-4EDB-B9BA-37D74D7345B7}" destId="{A73505CC-002B-4E4F-B2FF-03FA25EDA61C}" srcOrd="0" destOrd="0" parTransId="{AF41F600-7155-43D9-A237-26BEAA970B23}" sibTransId="{40F3F5F9-38B7-454C-B296-D015290F2C8D}"/>
    <dgm:cxn modelId="{48B0799D-A9AA-4FE1-B4E5-8753D7F3016F}" type="presOf" srcId="{67FA1B0A-B647-4710-8475-62B2983A72CD}" destId="{1FE7A18C-DB81-4C2C-B752-7C1889DB0312}" srcOrd="0" destOrd="2" presId="urn:microsoft.com/office/officeart/2005/8/layout/hProcess4"/>
    <dgm:cxn modelId="{B192CA9D-C0FB-41EC-95C9-15E0432E3874}" type="presOf" srcId="{DF5E56EA-5BDC-4262-A239-55988BD982F5}" destId="{CB81CF74-C9F0-4774-86C7-A0D3615E966D}" srcOrd="1" destOrd="0" presId="urn:microsoft.com/office/officeart/2005/8/layout/hProcess4"/>
    <dgm:cxn modelId="{C84671A2-F385-4E07-B770-E27BF7B5C606}" type="presOf" srcId="{895635B1-94F7-4F7C-9B53-3B9C337181EB}" destId="{258CADD1-982D-4437-BAF2-590E2BD6FF29}" srcOrd="0" destOrd="0" presId="urn:microsoft.com/office/officeart/2005/8/layout/hProcess4"/>
    <dgm:cxn modelId="{6246D0AB-9C9D-4793-BEDD-2BCC9EC330D3}" srcId="{DAA5091A-1D52-4B0E-B7DE-D06B541105BB}" destId="{4769FC36-8740-4927-A6BD-E17AF97116E7}" srcOrd="1" destOrd="0" parTransId="{AD4893B4-EFA9-46DE-9B7E-F09BEAD22771}" sibTransId="{F1186672-17C4-4A3C-93D2-D10707B3A06B}"/>
    <dgm:cxn modelId="{887761C4-1B41-499A-B438-F3876E556EB9}" type="presOf" srcId="{40F3F5F9-38B7-454C-B296-D015290F2C8D}" destId="{4E9DEB12-8A4F-4B11-AC88-FD1F66A43CD0}" srcOrd="0" destOrd="0" presId="urn:microsoft.com/office/officeart/2005/8/layout/hProcess4"/>
    <dgm:cxn modelId="{C2B003C5-4975-4A35-9BA3-C5C86F1A835A}" srcId="{A73505CC-002B-4E4F-B2FF-03FA25EDA61C}" destId="{C561EE79-ED12-436E-A159-AB31BEA063AD}" srcOrd="0" destOrd="0" parTransId="{2DF86F80-FEFD-40E0-A788-A773DCF37706}" sibTransId="{212B7FD2-DF04-407F-9220-30093B0A9ABB}"/>
    <dgm:cxn modelId="{AC2329C7-9778-4BDE-AD8B-EDA2A95B29F2}" type="presOf" srcId="{C561EE79-ED12-436E-A159-AB31BEA063AD}" destId="{92266E46-6213-4112-B7FE-AF544DB3AFA7}" srcOrd="0" destOrd="0" presId="urn:microsoft.com/office/officeart/2005/8/layout/hProcess4"/>
    <dgm:cxn modelId="{A71F8DD3-110C-4CA1-A49D-40D540923865}" type="presOf" srcId="{1A6BD020-A660-473B-BC6D-9E1D1E8BE258}" destId="{42BE7ECA-AA24-4E1A-8F43-8A9D16E12434}" srcOrd="1" destOrd="3" presId="urn:microsoft.com/office/officeart/2005/8/layout/hProcess4"/>
    <dgm:cxn modelId="{243B97D3-63A8-4246-A664-463FFCC81832}" type="presOf" srcId="{A73505CC-002B-4E4F-B2FF-03FA25EDA61C}" destId="{6D5C0E28-F61B-4377-A3EA-CAE867EE58DF}" srcOrd="0" destOrd="0" presId="urn:microsoft.com/office/officeart/2005/8/layout/hProcess4"/>
    <dgm:cxn modelId="{9F3EBED3-591E-4582-BBFA-00099D18EE57}" type="presOf" srcId="{C561EE79-ED12-436E-A159-AB31BEA063AD}" destId="{42BE7ECA-AA24-4E1A-8F43-8A9D16E12434}" srcOrd="1" destOrd="0" presId="urn:microsoft.com/office/officeart/2005/8/layout/hProcess4"/>
    <dgm:cxn modelId="{2F3D7AD7-DE95-4B9D-91B0-7E4A87344465}" type="presOf" srcId="{4769FC36-8740-4927-A6BD-E17AF97116E7}" destId="{1FE7A18C-DB81-4C2C-B752-7C1889DB0312}" srcOrd="0" destOrd="1" presId="urn:microsoft.com/office/officeart/2005/8/layout/hProcess4"/>
    <dgm:cxn modelId="{DB6325E4-6F37-469E-B14A-0970B1E2808D}" srcId="{4F324917-54B8-4EDB-B9BA-37D74D7345B7}" destId="{ABA805D0-6403-44FB-B381-2B64B7054790}" srcOrd="2" destOrd="0" parTransId="{AEE7BA00-E3E2-4F4A-ABED-7545135DFE74}" sibTransId="{EF2D5B54-2DFF-47E5-AF17-E616151A5A9C}"/>
    <dgm:cxn modelId="{F85CCAE7-F943-45A5-8121-3F00025514AE}" srcId="{DAA5091A-1D52-4B0E-B7DE-D06B541105BB}" destId="{DF5E56EA-5BDC-4262-A239-55988BD982F5}" srcOrd="0" destOrd="0" parTransId="{AA5945DE-5D05-40FD-A395-7C7980CF0BD1}" sibTransId="{A7636ADB-1A21-4159-B306-84BAEED22D46}"/>
    <dgm:cxn modelId="{7188F9EB-A165-4E9A-935C-638EDB6D8E30}" srcId="{4F324917-54B8-4EDB-B9BA-37D74D7345B7}" destId="{DAA5091A-1D52-4B0E-B7DE-D06B541105BB}" srcOrd="1" destOrd="0" parTransId="{E5034224-B3C8-4235-9977-54D0826E3A04}" sibTransId="{895635B1-94F7-4F7C-9B53-3B9C337181EB}"/>
    <dgm:cxn modelId="{9AF8BCF4-4D28-40A1-9956-D015F8E11834}" type="presOf" srcId="{546FC0A3-6BD5-4B0E-BA3C-49DCA6948F4E}" destId="{92266E46-6213-4112-B7FE-AF544DB3AFA7}" srcOrd="0" destOrd="4" presId="urn:microsoft.com/office/officeart/2005/8/layout/hProcess4"/>
    <dgm:cxn modelId="{2532578A-C4F5-4556-B6CC-496B42C7FD16}" type="presParOf" srcId="{8247D6E7-4482-4507-8204-2BAF7A8DC5A4}" destId="{C56C3FD6-F658-4B94-8DD2-B307749DD83D}" srcOrd="0" destOrd="0" presId="urn:microsoft.com/office/officeart/2005/8/layout/hProcess4"/>
    <dgm:cxn modelId="{583963AC-35D8-471F-9812-FA28DA495D9F}" type="presParOf" srcId="{8247D6E7-4482-4507-8204-2BAF7A8DC5A4}" destId="{94726B89-816C-4172-9ECE-7E14EF7012A1}" srcOrd="1" destOrd="0" presId="urn:microsoft.com/office/officeart/2005/8/layout/hProcess4"/>
    <dgm:cxn modelId="{1FF8E2ED-FAC6-400E-BDC8-BAE504C2FB59}" type="presParOf" srcId="{8247D6E7-4482-4507-8204-2BAF7A8DC5A4}" destId="{AA21C9ED-5882-4DC9-A602-9541968C9D5C}" srcOrd="2" destOrd="0" presId="urn:microsoft.com/office/officeart/2005/8/layout/hProcess4"/>
    <dgm:cxn modelId="{7CC96D9F-814E-4A02-BF97-7BE503448249}" type="presParOf" srcId="{AA21C9ED-5882-4DC9-A602-9541968C9D5C}" destId="{65666837-1756-4976-ACC5-0DAC5ADC1444}" srcOrd="0" destOrd="0" presId="urn:microsoft.com/office/officeart/2005/8/layout/hProcess4"/>
    <dgm:cxn modelId="{B37AD5AF-8A13-4E59-BCC2-9E08A7A935DA}" type="presParOf" srcId="{65666837-1756-4976-ACC5-0DAC5ADC1444}" destId="{EEA831D8-BD13-494F-B30B-23E9683114E6}" srcOrd="0" destOrd="0" presId="urn:microsoft.com/office/officeart/2005/8/layout/hProcess4"/>
    <dgm:cxn modelId="{77904F05-C814-4B8B-A1B5-5988BABC0920}" type="presParOf" srcId="{65666837-1756-4976-ACC5-0DAC5ADC1444}" destId="{92266E46-6213-4112-B7FE-AF544DB3AFA7}" srcOrd="1" destOrd="0" presId="urn:microsoft.com/office/officeart/2005/8/layout/hProcess4"/>
    <dgm:cxn modelId="{5F9E6697-B3A2-48D7-A7D7-5FA1CEB89C6E}" type="presParOf" srcId="{65666837-1756-4976-ACC5-0DAC5ADC1444}" destId="{42BE7ECA-AA24-4E1A-8F43-8A9D16E12434}" srcOrd="2" destOrd="0" presId="urn:microsoft.com/office/officeart/2005/8/layout/hProcess4"/>
    <dgm:cxn modelId="{93661799-09F7-456A-A4A0-9CF4B12FD7CE}" type="presParOf" srcId="{65666837-1756-4976-ACC5-0DAC5ADC1444}" destId="{6D5C0E28-F61B-4377-A3EA-CAE867EE58DF}" srcOrd="3" destOrd="0" presId="urn:microsoft.com/office/officeart/2005/8/layout/hProcess4"/>
    <dgm:cxn modelId="{792021A6-3E93-4A33-9D58-C0726254FA9A}" type="presParOf" srcId="{65666837-1756-4976-ACC5-0DAC5ADC1444}" destId="{311FA163-8BA9-4181-A005-9C3048EF08A9}" srcOrd="4" destOrd="0" presId="urn:microsoft.com/office/officeart/2005/8/layout/hProcess4"/>
    <dgm:cxn modelId="{C7289DCC-B90C-4055-AB6B-6CE5AAD10E40}" type="presParOf" srcId="{AA21C9ED-5882-4DC9-A602-9541968C9D5C}" destId="{4E9DEB12-8A4F-4B11-AC88-FD1F66A43CD0}" srcOrd="1" destOrd="0" presId="urn:microsoft.com/office/officeart/2005/8/layout/hProcess4"/>
    <dgm:cxn modelId="{9ACADBC5-C8AF-4144-9DE1-8DCB1BE25413}" type="presParOf" srcId="{AA21C9ED-5882-4DC9-A602-9541968C9D5C}" destId="{30058124-BADF-465C-B376-D0745B6AE660}" srcOrd="2" destOrd="0" presId="urn:microsoft.com/office/officeart/2005/8/layout/hProcess4"/>
    <dgm:cxn modelId="{E6060089-2438-4085-9666-5AB20AA9C018}" type="presParOf" srcId="{30058124-BADF-465C-B376-D0745B6AE660}" destId="{200800F9-D1A4-4577-A14B-524B0863FD21}" srcOrd="0" destOrd="0" presId="urn:microsoft.com/office/officeart/2005/8/layout/hProcess4"/>
    <dgm:cxn modelId="{F04BC6B0-850B-472B-9524-7CAA8447546D}" type="presParOf" srcId="{30058124-BADF-465C-B376-D0745B6AE660}" destId="{1FE7A18C-DB81-4C2C-B752-7C1889DB0312}" srcOrd="1" destOrd="0" presId="urn:microsoft.com/office/officeart/2005/8/layout/hProcess4"/>
    <dgm:cxn modelId="{AA46D0FF-ECB8-4759-A8E3-38A9E282CB19}" type="presParOf" srcId="{30058124-BADF-465C-B376-D0745B6AE660}" destId="{CB81CF74-C9F0-4774-86C7-A0D3615E966D}" srcOrd="2" destOrd="0" presId="urn:microsoft.com/office/officeart/2005/8/layout/hProcess4"/>
    <dgm:cxn modelId="{3ED79377-8DFA-437A-84CE-7365D514FEEF}" type="presParOf" srcId="{30058124-BADF-465C-B376-D0745B6AE660}" destId="{AFCC3DD1-9C95-4D04-9E0E-5B725DE7D0E8}" srcOrd="3" destOrd="0" presId="urn:microsoft.com/office/officeart/2005/8/layout/hProcess4"/>
    <dgm:cxn modelId="{382AEEDA-EED7-4F27-89B2-11C3583AC829}" type="presParOf" srcId="{30058124-BADF-465C-B376-D0745B6AE660}" destId="{D1842D61-D294-4343-99B5-9DCEF5FB7D32}" srcOrd="4" destOrd="0" presId="urn:microsoft.com/office/officeart/2005/8/layout/hProcess4"/>
    <dgm:cxn modelId="{A46226A9-5A30-4B0B-A50B-53E70674A9FA}" type="presParOf" srcId="{AA21C9ED-5882-4DC9-A602-9541968C9D5C}" destId="{258CADD1-982D-4437-BAF2-590E2BD6FF29}" srcOrd="3" destOrd="0" presId="urn:microsoft.com/office/officeart/2005/8/layout/hProcess4"/>
    <dgm:cxn modelId="{D8132CA5-9DCB-4738-B790-37DEEF67D1A0}" type="presParOf" srcId="{AA21C9ED-5882-4DC9-A602-9541968C9D5C}" destId="{380124DC-270A-4AEE-A03A-68CEC5C8A433}" srcOrd="4" destOrd="0" presId="urn:microsoft.com/office/officeart/2005/8/layout/hProcess4"/>
    <dgm:cxn modelId="{8CE980B4-11D2-482A-98F2-F731D03189D3}" type="presParOf" srcId="{380124DC-270A-4AEE-A03A-68CEC5C8A433}" destId="{EB675099-7153-44B0-AD62-3A40F0F61702}" srcOrd="0" destOrd="0" presId="urn:microsoft.com/office/officeart/2005/8/layout/hProcess4"/>
    <dgm:cxn modelId="{03BC69E0-1475-4FE7-AD99-4D805DCD6296}" type="presParOf" srcId="{380124DC-270A-4AEE-A03A-68CEC5C8A433}" destId="{7F4E4250-68CB-42B2-8360-038AFD28E3BC}" srcOrd="1" destOrd="0" presId="urn:microsoft.com/office/officeart/2005/8/layout/hProcess4"/>
    <dgm:cxn modelId="{6BA347FB-3086-45D8-A6E3-5F8666C45DD0}" type="presParOf" srcId="{380124DC-270A-4AEE-A03A-68CEC5C8A433}" destId="{787B20B9-756F-4991-B673-90E0699CE609}" srcOrd="2" destOrd="0" presId="urn:microsoft.com/office/officeart/2005/8/layout/hProcess4"/>
    <dgm:cxn modelId="{E0D60E1A-43AE-43B3-B903-A145F64FCBCA}" type="presParOf" srcId="{380124DC-270A-4AEE-A03A-68CEC5C8A433}" destId="{901BB4BF-7B2A-4AB8-B92F-396DC49C30E3}" srcOrd="3" destOrd="0" presId="urn:microsoft.com/office/officeart/2005/8/layout/hProcess4"/>
    <dgm:cxn modelId="{BE29F1D8-8BE8-4A00-ACF8-F5C52C31DFC6}" type="presParOf" srcId="{380124DC-270A-4AEE-A03A-68CEC5C8A433}" destId="{2A0B90CA-ABC8-4A37-99B9-621F60AC962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66E46-6213-4112-B7FE-AF544DB3AFA7}">
      <dsp:nvSpPr>
        <dsp:cNvPr id="0" name=""/>
        <dsp:cNvSpPr/>
      </dsp:nvSpPr>
      <dsp:spPr>
        <a:xfrm>
          <a:off x="2870" y="1387189"/>
          <a:ext cx="2885862" cy="238023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a:t>LogisticRegression</a:t>
          </a:r>
          <a:endParaRPr lang="en-GB" sz="1700" kern="1200" dirty="0"/>
        </a:p>
        <a:p>
          <a:pPr marL="171450" lvl="1" indent="-171450" algn="l" defTabSz="755650">
            <a:lnSpc>
              <a:spcPct val="90000"/>
            </a:lnSpc>
            <a:spcBef>
              <a:spcPct val="0"/>
            </a:spcBef>
            <a:spcAft>
              <a:spcPct val="15000"/>
            </a:spcAft>
            <a:buChar char="•"/>
          </a:pPr>
          <a:r>
            <a:rPr lang="en-GB" sz="1700" kern="1200" dirty="0" err="1"/>
            <a:t>RandomForestClassifier</a:t>
          </a:r>
          <a:endParaRPr lang="en-GB" sz="1700" kern="1200" dirty="0"/>
        </a:p>
        <a:p>
          <a:pPr marL="171450" lvl="1" indent="-171450" algn="l" defTabSz="755650">
            <a:lnSpc>
              <a:spcPct val="90000"/>
            </a:lnSpc>
            <a:spcBef>
              <a:spcPct val="0"/>
            </a:spcBef>
            <a:spcAft>
              <a:spcPct val="15000"/>
            </a:spcAft>
            <a:buChar char="•"/>
          </a:pPr>
          <a:r>
            <a:rPr lang="en-GB" sz="1700" kern="1200"/>
            <a:t>SVC</a:t>
          </a:r>
          <a:endParaRPr lang="en-GB" sz="1700" kern="1200" dirty="0"/>
        </a:p>
        <a:p>
          <a:pPr marL="171450" lvl="1" indent="-171450" algn="l" defTabSz="755650">
            <a:lnSpc>
              <a:spcPct val="90000"/>
            </a:lnSpc>
            <a:spcBef>
              <a:spcPct val="0"/>
            </a:spcBef>
            <a:spcAft>
              <a:spcPct val="15000"/>
            </a:spcAft>
            <a:buChar char="•"/>
          </a:pPr>
          <a:r>
            <a:rPr lang="en-GB" sz="1700" kern="1200"/>
            <a:t>GradientBoostingClassifier</a:t>
          </a:r>
          <a:endParaRPr lang="en-GB" sz="1700" kern="1200" dirty="0"/>
        </a:p>
        <a:p>
          <a:pPr marL="171450" lvl="1" indent="-171450" algn="l" defTabSz="755650">
            <a:lnSpc>
              <a:spcPct val="90000"/>
            </a:lnSpc>
            <a:spcBef>
              <a:spcPct val="0"/>
            </a:spcBef>
            <a:spcAft>
              <a:spcPct val="15000"/>
            </a:spcAft>
            <a:buChar char="•"/>
          </a:pPr>
          <a:r>
            <a:rPr lang="en-GB" sz="1700" kern="1200"/>
            <a:t>MLPClassifier</a:t>
          </a:r>
          <a:endParaRPr lang="en-GB" sz="1700" kern="1200" dirty="0"/>
        </a:p>
        <a:p>
          <a:pPr marL="171450" lvl="1" indent="-171450" algn="l" defTabSz="755650">
            <a:lnSpc>
              <a:spcPct val="90000"/>
            </a:lnSpc>
            <a:spcBef>
              <a:spcPct val="0"/>
            </a:spcBef>
            <a:spcAft>
              <a:spcPct val="15000"/>
            </a:spcAft>
            <a:buChar char="•"/>
          </a:pPr>
          <a:r>
            <a:rPr lang="en-US" sz="1700" kern="1200" dirty="0" err="1"/>
            <a:t>XGBoost</a:t>
          </a:r>
          <a:endParaRPr lang="en-GB" sz="1700" kern="1200" dirty="0"/>
        </a:p>
      </dsp:txBody>
      <dsp:txXfrm>
        <a:off x="57646" y="1441965"/>
        <a:ext cx="2776310" cy="1760630"/>
      </dsp:txXfrm>
    </dsp:sp>
    <dsp:sp modelId="{4E9DEB12-8A4F-4B11-AC88-FD1F66A43CD0}">
      <dsp:nvSpPr>
        <dsp:cNvPr id="0" name=""/>
        <dsp:cNvSpPr/>
      </dsp:nvSpPr>
      <dsp:spPr>
        <a:xfrm>
          <a:off x="1617789" y="1929450"/>
          <a:ext cx="3218965" cy="3218965"/>
        </a:xfrm>
        <a:prstGeom prst="leftCircularArrow">
          <a:avLst>
            <a:gd name="adj1" fmla="val 3267"/>
            <a:gd name="adj2" fmla="val 403071"/>
            <a:gd name="adj3" fmla="val 2178581"/>
            <a:gd name="adj4" fmla="val 9024489"/>
            <a:gd name="adj5" fmla="val 3811"/>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D5C0E28-F61B-4377-A3EA-CAE867EE58DF}">
      <dsp:nvSpPr>
        <dsp:cNvPr id="0" name=""/>
        <dsp:cNvSpPr/>
      </dsp:nvSpPr>
      <dsp:spPr>
        <a:xfrm>
          <a:off x="644172" y="3257372"/>
          <a:ext cx="2565210" cy="10200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Initial Testing</a:t>
          </a:r>
          <a:endParaRPr lang="en-GB" sz="2800" kern="1200" dirty="0"/>
        </a:p>
      </dsp:txBody>
      <dsp:txXfrm>
        <a:off x="674050" y="3287250"/>
        <a:ext cx="2505454" cy="960343"/>
      </dsp:txXfrm>
    </dsp:sp>
    <dsp:sp modelId="{1FE7A18C-DB81-4C2C-B752-7C1889DB0312}">
      <dsp:nvSpPr>
        <dsp:cNvPr id="0" name=""/>
        <dsp:cNvSpPr/>
      </dsp:nvSpPr>
      <dsp:spPr>
        <a:xfrm>
          <a:off x="3710105" y="1387189"/>
          <a:ext cx="2885862" cy="238023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SVC (diff C &amp; gamma)</a:t>
          </a:r>
          <a:endParaRPr lang="en-GB" sz="1700" kern="1200" dirty="0"/>
        </a:p>
        <a:p>
          <a:pPr marL="171450" lvl="1" indent="-171450" algn="l" defTabSz="755650">
            <a:lnSpc>
              <a:spcPct val="90000"/>
            </a:lnSpc>
            <a:spcBef>
              <a:spcPct val="0"/>
            </a:spcBef>
            <a:spcAft>
              <a:spcPct val="15000"/>
            </a:spcAft>
            <a:buChar char="•"/>
          </a:pPr>
          <a:r>
            <a:rPr lang="en-US" sz="1700" kern="1200" dirty="0" err="1"/>
            <a:t>MLPClassifier</a:t>
          </a:r>
          <a:endParaRPr lang="en-GB" sz="1700" kern="1200" dirty="0"/>
        </a:p>
        <a:p>
          <a:pPr marL="171450" lvl="1" indent="-171450" algn="l" defTabSz="755650">
            <a:lnSpc>
              <a:spcPct val="90000"/>
            </a:lnSpc>
            <a:spcBef>
              <a:spcPct val="0"/>
            </a:spcBef>
            <a:spcAft>
              <a:spcPct val="15000"/>
            </a:spcAft>
            <a:buChar char="•"/>
          </a:pPr>
          <a:r>
            <a:rPr lang="en-US" sz="1700" kern="1200" dirty="0" err="1"/>
            <a:t>XGBoost</a:t>
          </a:r>
          <a:endParaRPr lang="en-GB" sz="1700" kern="1200" dirty="0"/>
        </a:p>
      </dsp:txBody>
      <dsp:txXfrm>
        <a:off x="3764881" y="1952015"/>
        <a:ext cx="2776310" cy="1760630"/>
      </dsp:txXfrm>
    </dsp:sp>
    <dsp:sp modelId="{258CADD1-982D-4437-BAF2-590E2BD6FF29}">
      <dsp:nvSpPr>
        <dsp:cNvPr id="0" name=""/>
        <dsp:cNvSpPr/>
      </dsp:nvSpPr>
      <dsp:spPr>
        <a:xfrm>
          <a:off x="5282918" y="584644"/>
          <a:ext cx="3587748" cy="3587748"/>
        </a:xfrm>
        <a:prstGeom prst="circularArrow">
          <a:avLst>
            <a:gd name="adj1" fmla="val 2931"/>
            <a:gd name="adj2" fmla="val 358787"/>
            <a:gd name="adj3" fmla="val 19481291"/>
            <a:gd name="adj4" fmla="val 12591099"/>
            <a:gd name="adj5" fmla="val 3419"/>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FCC3DD1-9C95-4D04-9E0E-5B725DE7D0E8}">
      <dsp:nvSpPr>
        <dsp:cNvPr id="0" name=""/>
        <dsp:cNvSpPr/>
      </dsp:nvSpPr>
      <dsp:spPr>
        <a:xfrm>
          <a:off x="4351408" y="877139"/>
          <a:ext cx="2565210" cy="10200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Model Improvement</a:t>
          </a:r>
          <a:endParaRPr lang="en-GB" sz="2800" kern="1200" dirty="0"/>
        </a:p>
      </dsp:txBody>
      <dsp:txXfrm>
        <a:off x="4381286" y="907017"/>
        <a:ext cx="2505454" cy="960343"/>
      </dsp:txXfrm>
    </dsp:sp>
    <dsp:sp modelId="{7F4E4250-68CB-42B2-8360-038AFD28E3BC}">
      <dsp:nvSpPr>
        <dsp:cNvPr id="0" name=""/>
        <dsp:cNvSpPr/>
      </dsp:nvSpPr>
      <dsp:spPr>
        <a:xfrm flipV="1">
          <a:off x="8522568" y="2314575"/>
          <a:ext cx="675407" cy="52546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01BB4BF-7B2A-4AB8-B92F-396DC49C30E3}">
      <dsp:nvSpPr>
        <dsp:cNvPr id="0" name=""/>
        <dsp:cNvSpPr/>
      </dsp:nvSpPr>
      <dsp:spPr>
        <a:xfrm>
          <a:off x="7487140" y="2008770"/>
          <a:ext cx="2565210" cy="100271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100000"/>
            </a:lnSpc>
            <a:spcBef>
              <a:spcPct val="0"/>
            </a:spcBef>
            <a:spcAft>
              <a:spcPct val="35000"/>
            </a:spcAft>
            <a:buNone/>
          </a:pPr>
          <a:r>
            <a:rPr lang="en-US" sz="2400" kern="1200" dirty="0"/>
            <a:t>Final Model:</a:t>
          </a:r>
        </a:p>
        <a:p>
          <a:pPr marL="0" lvl="0" indent="0" algn="ctr" defTabSz="1066800">
            <a:lnSpc>
              <a:spcPct val="100000"/>
            </a:lnSpc>
            <a:spcBef>
              <a:spcPct val="0"/>
            </a:spcBef>
            <a:spcAft>
              <a:spcPct val="35000"/>
            </a:spcAft>
            <a:buNone/>
          </a:pPr>
          <a:r>
            <a:rPr lang="en-US" sz="2400" kern="1200" dirty="0" err="1"/>
            <a:t>XGBoost</a:t>
          </a:r>
          <a:endParaRPr lang="en-GB" sz="2400" kern="1200" dirty="0"/>
        </a:p>
      </dsp:txBody>
      <dsp:txXfrm>
        <a:off x="7516509" y="2038139"/>
        <a:ext cx="2506472" cy="9439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F06E3-D2D3-4D0C-AAFD-7C477275B9AB}" type="datetimeFigureOut">
              <a:rPr lang="en-GB" smtClean="0"/>
              <a:t>29/08/2020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DE5C3-DE17-49D7-A059-6ADA94C92B81}" type="slidenum">
              <a:rPr lang="en-GB" smtClean="0"/>
              <a:t>‹#›</a:t>
            </a:fld>
            <a:endParaRPr lang="en-GB"/>
          </a:p>
        </p:txBody>
      </p:sp>
    </p:spTree>
    <p:extLst>
      <p:ext uri="{BB962C8B-B14F-4D97-AF65-F5344CB8AC3E}">
        <p14:creationId xmlns:p14="http://schemas.microsoft.com/office/powerpoint/2010/main" val="1227159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28: </a:t>
            </a:r>
            <a:r>
              <a:rPr lang="en-GB" sz="1200" b="0" i="0" u="none" strike="noStrike" kern="1200" dirty="0">
                <a:solidFill>
                  <a:schemeClr val="tx1"/>
                </a:solidFill>
                <a:effectLst/>
                <a:latin typeface="+mn-lt"/>
                <a:ea typeface="+mn-ea"/>
                <a:cs typeface="+mn-cs"/>
              </a:rPr>
              <a:t>id, </a:t>
            </a:r>
            <a:r>
              <a:rPr lang="en-GB" sz="1200" b="0" i="0" u="none" strike="noStrike" kern="1200" dirty="0" err="1">
                <a:solidFill>
                  <a:schemeClr val="tx1"/>
                </a:solidFill>
                <a:effectLst/>
                <a:latin typeface="+mn-lt"/>
                <a:ea typeface="+mn-ea"/>
                <a:cs typeface="+mn-cs"/>
              </a:rPr>
              <a:t>member_id</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url</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orig_projected_additional_accrued_interest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hardship_dpd</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deferral_term</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hardship_amount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hardship_length</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hardship_last_payment_amount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hardship_payoff_balance_amount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settlement_percentage</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settlement_term</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settlement_amount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sec_app_mths_since_last_major_derog</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sec_app_revol_util</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sec_app_open_act_il</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sec_app_num_rev_accts</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revol_bal_joint</a:t>
            </a:r>
            <a:r>
              <a:rPr lang="en-GB" sz="1200" b="0" i="0" u="none" strike="noStrike" kern="1200" dirty="0">
                <a:solidFill>
                  <a:schemeClr val="tx1"/>
                </a:solidFill>
                <a:effectLst/>
                <a:latin typeface="+mn-lt"/>
                <a:ea typeface="+mn-ea"/>
                <a:cs typeface="+mn-cs"/>
              </a:rPr>
              <a:t>, sec_app_inq_last_6mths, </a:t>
            </a:r>
            <a:r>
              <a:rPr lang="en-GB" sz="1200" b="0" i="0" u="none" strike="noStrike" kern="1200" dirty="0" err="1">
                <a:solidFill>
                  <a:schemeClr val="tx1"/>
                </a:solidFill>
                <a:effectLst/>
                <a:latin typeface="+mn-lt"/>
                <a:ea typeface="+mn-ea"/>
                <a:cs typeface="+mn-cs"/>
              </a:rPr>
              <a:t>sec_app_mort_acc</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sec_app_open_acc</a:t>
            </a:r>
            <a:r>
              <a:rPr lang="en-GB" sz="1200" b="0" i="0" u="none" strike="noStrike" kern="1200" dirty="0">
                <a:solidFill>
                  <a:schemeClr val="tx1"/>
                </a:solidFill>
                <a:effectLst/>
                <a:latin typeface="+mn-lt"/>
                <a:ea typeface="+mn-ea"/>
                <a:cs typeface="+mn-cs"/>
              </a:rPr>
              <a:t>, sec_app_collections_12_mths_ex_med, sec_app_chargeoff_within_12_mths, </a:t>
            </a:r>
            <a:r>
              <a:rPr lang="en-GB" sz="1200" b="0" i="0" u="none" strike="noStrike" kern="1200" dirty="0" err="1">
                <a:solidFill>
                  <a:schemeClr val="tx1"/>
                </a:solidFill>
                <a:effectLst/>
                <a:latin typeface="+mn-lt"/>
                <a:ea typeface="+mn-ea"/>
                <a:cs typeface="+mn-cs"/>
              </a:rPr>
              <a:t>annual_inc_joint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dti_joint</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mths_since_last_record</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mths_since_recent_bc_dlq</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mths_since_last_major_derog</a:t>
            </a:r>
            <a:r>
              <a:rPr lang="en-GB" dirty="0"/>
              <a:t> </a:t>
            </a:r>
          </a:p>
          <a:p>
            <a:endParaRPr lang="en-GB" dirty="0"/>
          </a:p>
        </p:txBody>
      </p:sp>
      <p:sp>
        <p:nvSpPr>
          <p:cNvPr id="4" name="Slide Number Placeholder 3"/>
          <p:cNvSpPr>
            <a:spLocks noGrp="1"/>
          </p:cNvSpPr>
          <p:nvPr>
            <p:ph type="sldNum" sz="quarter" idx="10"/>
          </p:nvPr>
        </p:nvSpPr>
        <p:spPr/>
        <p:txBody>
          <a:bodyPr/>
          <a:lstStyle/>
          <a:p>
            <a:fld id="{158DE5C3-DE17-49D7-A059-6ADA94C92B81}" type="slidenum">
              <a:rPr lang="en-GB" smtClean="0"/>
              <a:t>5</a:t>
            </a:fld>
            <a:endParaRPr lang="en-GB"/>
          </a:p>
        </p:txBody>
      </p:sp>
    </p:spTree>
    <p:extLst>
      <p:ext uri="{BB962C8B-B14F-4D97-AF65-F5344CB8AC3E}">
        <p14:creationId xmlns:p14="http://schemas.microsoft.com/office/powerpoint/2010/main" val="25028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A9854CB-D281-4E0F-8F6A-E58E53CC33A7}" type="datetimeFigureOut">
              <a:rPr lang="en-GB" smtClean="0"/>
              <a:t>29/08/2020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4087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9854CB-D281-4E0F-8F6A-E58E53CC33A7}" type="datetimeFigureOut">
              <a:rPr lang="en-GB" smtClean="0"/>
              <a:t>29/08/2020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36967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9854CB-D281-4E0F-8F6A-E58E53CC33A7}" type="datetimeFigureOut">
              <a:rPr lang="en-GB" smtClean="0"/>
              <a:t>29/08/2020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409726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9854CB-D281-4E0F-8F6A-E58E53CC33A7}" type="datetimeFigureOut">
              <a:rPr lang="en-GB" smtClean="0"/>
              <a:t>29/08/2020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19145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854CB-D281-4E0F-8F6A-E58E53CC33A7}" type="datetimeFigureOut">
              <a:rPr lang="en-GB" smtClean="0"/>
              <a:t>29/08/2020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306799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A9854CB-D281-4E0F-8F6A-E58E53CC33A7}" type="datetimeFigureOut">
              <a:rPr lang="en-GB" smtClean="0"/>
              <a:t>29/08/2020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63184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A9854CB-D281-4E0F-8F6A-E58E53CC33A7}" type="datetimeFigureOut">
              <a:rPr lang="en-GB" smtClean="0"/>
              <a:t>29/08/2020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41473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A9854CB-D281-4E0F-8F6A-E58E53CC33A7}" type="datetimeFigureOut">
              <a:rPr lang="en-GB" smtClean="0"/>
              <a:t>29/08/2020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17264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854CB-D281-4E0F-8F6A-E58E53CC33A7}" type="datetimeFigureOut">
              <a:rPr lang="en-GB" smtClean="0"/>
              <a:t>29/08/2020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263676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9854CB-D281-4E0F-8F6A-E58E53CC33A7}" type="datetimeFigureOut">
              <a:rPr lang="en-GB" smtClean="0"/>
              <a:t>29/08/2020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48879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9854CB-D281-4E0F-8F6A-E58E53CC33A7}" type="datetimeFigureOut">
              <a:rPr lang="en-GB" smtClean="0"/>
              <a:t>29/08/2020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FB7339-0C06-4C96-AEBD-422360376DA9}" type="slidenum">
              <a:rPr lang="en-GB" smtClean="0"/>
              <a:t>‹#›</a:t>
            </a:fld>
            <a:endParaRPr lang="en-GB"/>
          </a:p>
        </p:txBody>
      </p:sp>
    </p:spTree>
    <p:extLst>
      <p:ext uri="{BB962C8B-B14F-4D97-AF65-F5344CB8AC3E}">
        <p14:creationId xmlns:p14="http://schemas.microsoft.com/office/powerpoint/2010/main" val="338914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854CB-D281-4E0F-8F6A-E58E53CC33A7}" type="datetimeFigureOut">
              <a:rPr lang="en-GB" smtClean="0"/>
              <a:t>29/08/2020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B7339-0C06-4C96-AEBD-422360376DA9}" type="slidenum">
              <a:rPr lang="en-GB" smtClean="0"/>
              <a:t>‹#›</a:t>
            </a:fld>
            <a:endParaRPr lang="en-GB"/>
          </a:p>
        </p:txBody>
      </p:sp>
    </p:spTree>
    <p:extLst>
      <p:ext uri="{BB962C8B-B14F-4D97-AF65-F5344CB8AC3E}">
        <p14:creationId xmlns:p14="http://schemas.microsoft.com/office/powerpoint/2010/main" val="135743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555" y="528935"/>
            <a:ext cx="4390882" cy="923330"/>
          </a:xfrm>
          <a:prstGeom prst="rect">
            <a:avLst/>
          </a:prstGeom>
          <a:solidFill>
            <a:schemeClr val="bg1"/>
          </a:solidFill>
        </p:spPr>
        <p:txBody>
          <a:bodyPr wrap="none" lIns="91440" tIns="45720" rIns="91440" bIns="45720">
            <a:spAutoFit/>
          </a:bodyPr>
          <a:lstStyle/>
          <a:p>
            <a:pPr algn="ctr"/>
            <a:r>
              <a:rPr lang="en-US" sz="5400" b="1" dirty="0">
                <a:ln w="0"/>
                <a:solidFill>
                  <a:srgbClr val="2C447C"/>
                </a:solidFill>
                <a:effectLst>
                  <a:outerShdw blurRad="50800" dist="38100" dir="2700000" algn="tl" rotWithShape="0">
                    <a:prstClr val="black">
                      <a:alpha val="40000"/>
                    </a:prstClr>
                  </a:outerShdw>
                </a:effectLst>
              </a:rPr>
              <a:t>Predictive task</a:t>
            </a:r>
          </a:p>
        </p:txBody>
      </p:sp>
      <p:sp>
        <p:nvSpPr>
          <p:cNvPr id="4" name="TextBox 3"/>
          <p:cNvSpPr txBox="1"/>
          <p:nvPr/>
        </p:nvSpPr>
        <p:spPr>
          <a:xfrm>
            <a:off x="895365" y="2658970"/>
            <a:ext cx="10411263" cy="2431435"/>
          </a:xfrm>
          <a:prstGeom prst="rect">
            <a:avLst/>
          </a:prstGeom>
          <a:noFill/>
        </p:spPr>
        <p:txBody>
          <a:bodyPr wrap="square" rtlCol="0">
            <a:spAutoFit/>
          </a:bodyPr>
          <a:lstStyle/>
          <a:p>
            <a:r>
              <a:rPr lang="en-US" sz="2000" dirty="0"/>
              <a:t>Prepare predictive model(s) of </a:t>
            </a:r>
            <a:r>
              <a:rPr lang="en-US" sz="2000" b="1" dirty="0"/>
              <a:t>default</a:t>
            </a:r>
            <a:r>
              <a:rPr lang="en-US" sz="2000" dirty="0"/>
              <a:t>. </a:t>
            </a:r>
            <a:r>
              <a:rPr lang="en-US" sz="2000" b="1" dirty="0"/>
              <a:t>Default client </a:t>
            </a:r>
            <a:r>
              <a:rPr lang="en-US" sz="2000" dirty="0"/>
              <a:t>is defined as one with </a:t>
            </a:r>
            <a:r>
              <a:rPr lang="en-US" sz="2000" dirty="0" err="1"/>
              <a:t>loan_status</a:t>
            </a:r>
            <a:r>
              <a:rPr lang="en-US" sz="2000" dirty="0"/>
              <a:t> variable taking on the following levels:</a:t>
            </a:r>
          </a:p>
          <a:p>
            <a:endParaRPr lang="en-US" sz="2000" dirty="0"/>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Charged off</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Default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Does not meet the credit policy. Status: Charged Off</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Late (31-120 days)</a:t>
            </a:r>
          </a:p>
          <a:p>
            <a:endParaRPr lang="en-GB" sz="2000" dirty="0"/>
          </a:p>
        </p:txBody>
      </p:sp>
      <p:sp>
        <p:nvSpPr>
          <p:cNvPr id="5" name="TextBox 4"/>
          <p:cNvSpPr txBox="1"/>
          <p:nvPr/>
        </p:nvSpPr>
        <p:spPr>
          <a:xfrm>
            <a:off x="9448731" y="5704114"/>
            <a:ext cx="2104166" cy="707886"/>
          </a:xfrm>
          <a:prstGeom prst="rect">
            <a:avLst/>
          </a:prstGeom>
          <a:noFill/>
        </p:spPr>
        <p:txBody>
          <a:bodyPr wrap="none" rtlCol="0">
            <a:spAutoFit/>
          </a:bodyPr>
          <a:lstStyle/>
          <a:p>
            <a:pPr algn="r"/>
            <a:r>
              <a:rPr lang="en-US" sz="1600" dirty="0"/>
              <a:t>prepared by:</a:t>
            </a:r>
          </a:p>
          <a:p>
            <a:pPr algn="r"/>
            <a:r>
              <a:rPr lang="en-US" sz="2400" dirty="0"/>
              <a:t>Vladyslav Lisnyi</a:t>
            </a:r>
            <a:endParaRPr lang="en-GB" sz="2400" dirty="0"/>
          </a:p>
        </p:txBody>
      </p:sp>
    </p:spTree>
    <p:extLst>
      <p:ext uri="{BB962C8B-B14F-4D97-AF65-F5344CB8AC3E}">
        <p14:creationId xmlns:p14="http://schemas.microsoft.com/office/powerpoint/2010/main" val="30277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MODEL IMPROVEMENT AND VALIDATION</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6" name="TextBox 5"/>
          <p:cNvSpPr txBox="1"/>
          <p:nvPr/>
        </p:nvSpPr>
        <p:spPr>
          <a:xfrm>
            <a:off x="5775780" y="3243263"/>
            <a:ext cx="4972049" cy="2308324"/>
          </a:xfrm>
          <a:prstGeom prst="rect">
            <a:avLst/>
          </a:prstGeom>
          <a:noFill/>
        </p:spPr>
        <p:txBody>
          <a:bodyPr wrap="square" rtlCol="0">
            <a:spAutoFit/>
          </a:bodyPr>
          <a:lstStyle/>
          <a:p>
            <a:pPr algn="just"/>
            <a:r>
              <a:rPr lang="en-US" dirty="0"/>
              <a:t>Use of PCA allowed to decrees number variables, but also, look at metrics above. We lost a bit in model accuracy but received a higher recall values, what means model(s)  now is better at identifying between two classes.</a:t>
            </a:r>
          </a:p>
          <a:p>
            <a:pPr algn="just"/>
            <a:endParaRPr lang="en-US" dirty="0"/>
          </a:p>
          <a:p>
            <a:pPr algn="just"/>
            <a:endParaRPr lang="en-US" dirty="0"/>
          </a:p>
          <a:p>
            <a:pPr algn="just"/>
            <a:r>
              <a:rPr lang="en-US" dirty="0"/>
              <a:t>  </a:t>
            </a:r>
            <a:endParaRPr lang="en-GB" dirty="0"/>
          </a:p>
        </p:txBody>
      </p:sp>
      <p:pic>
        <p:nvPicPr>
          <p:cNvPr id="7" name="Picture 6"/>
          <p:cNvPicPr>
            <a:picLocks noChangeAspect="1"/>
          </p:cNvPicPr>
          <p:nvPr/>
        </p:nvPicPr>
        <p:blipFill>
          <a:blip r:embed="rId2"/>
          <a:stretch>
            <a:fillRect/>
          </a:stretch>
        </p:blipFill>
        <p:spPr>
          <a:xfrm>
            <a:off x="5720269" y="1502229"/>
            <a:ext cx="4825998" cy="12409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90" y="1502229"/>
            <a:ext cx="4903317" cy="4916020"/>
          </a:xfrm>
          <a:prstGeom prst="rect">
            <a:avLst/>
          </a:prstGeom>
        </p:spPr>
      </p:pic>
    </p:spTree>
    <p:extLst>
      <p:ext uri="{BB962C8B-B14F-4D97-AF65-F5344CB8AC3E}">
        <p14:creationId xmlns:p14="http://schemas.microsoft.com/office/powerpoint/2010/main" val="343172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MODEL IMPROVEMENT AND VALIDATION</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4" y="2882541"/>
            <a:ext cx="3562474" cy="2460985"/>
          </a:xfrm>
          <a:prstGeom prst="rect">
            <a:avLst/>
          </a:prstGeom>
        </p:spPr>
      </p:pic>
      <p:sp>
        <p:nvSpPr>
          <p:cNvPr id="9" name="Rectangle 8"/>
          <p:cNvSpPr/>
          <p:nvPr/>
        </p:nvSpPr>
        <p:spPr>
          <a:xfrm>
            <a:off x="936624" y="1886744"/>
            <a:ext cx="2862935" cy="626702"/>
          </a:xfrm>
          <a:prstGeom prst="rect">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err="1"/>
              <a:t>MLPClassifier</a:t>
            </a:r>
            <a:endParaRPr lang="en-GB" sz="1600" b="1" dirty="0"/>
          </a:p>
        </p:txBody>
      </p:sp>
      <p:sp>
        <p:nvSpPr>
          <p:cNvPr id="10" name="Rectangle 9"/>
          <p:cNvSpPr/>
          <p:nvPr/>
        </p:nvSpPr>
        <p:spPr>
          <a:xfrm>
            <a:off x="4664532" y="1886744"/>
            <a:ext cx="2862935" cy="626702"/>
          </a:xfrm>
          <a:prstGeom prst="rect">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a:t>SVM Classifier</a:t>
            </a:r>
          </a:p>
        </p:txBody>
      </p:sp>
      <p:sp>
        <p:nvSpPr>
          <p:cNvPr id="11" name="Rectangle 10"/>
          <p:cNvSpPr/>
          <p:nvPr/>
        </p:nvSpPr>
        <p:spPr>
          <a:xfrm>
            <a:off x="8244123" y="1886744"/>
            <a:ext cx="2862935" cy="62670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err="1">
                <a:solidFill>
                  <a:schemeClr val="tx1"/>
                </a:solidFill>
              </a:rPr>
              <a:t>XGBClassifier</a:t>
            </a:r>
            <a:endParaRPr lang="en-GB" sz="1600" b="1" dirty="0">
              <a:solidFill>
                <a:schemeClr val="tx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203" y="2870716"/>
            <a:ext cx="3579591" cy="2472810"/>
          </a:xfrm>
          <a:prstGeom prst="rect">
            <a:avLst/>
          </a:prstGeom>
        </p:spPr>
      </p:pic>
      <p:sp>
        <p:nvSpPr>
          <p:cNvPr id="13" name="Rectangle 12"/>
          <p:cNvSpPr/>
          <p:nvPr/>
        </p:nvSpPr>
        <p:spPr>
          <a:xfrm>
            <a:off x="936622" y="1886744"/>
            <a:ext cx="2862935" cy="62670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err="1">
                <a:solidFill>
                  <a:schemeClr val="tx1"/>
                </a:solidFill>
              </a:rPr>
              <a:t>MLPClassifier</a:t>
            </a:r>
            <a:endParaRPr lang="en-GB" sz="1600" b="1" dirty="0">
              <a:solidFill>
                <a:schemeClr val="tx1"/>
              </a:solidFill>
            </a:endParaRPr>
          </a:p>
        </p:txBody>
      </p:sp>
      <p:sp>
        <p:nvSpPr>
          <p:cNvPr id="14" name="Rectangle 13"/>
          <p:cNvSpPr/>
          <p:nvPr/>
        </p:nvSpPr>
        <p:spPr>
          <a:xfrm>
            <a:off x="4664530" y="1886744"/>
            <a:ext cx="2862935" cy="626702"/>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a:solidFill>
                  <a:schemeClr val="tx1"/>
                </a:solidFill>
              </a:rPr>
              <a:t>SVM Classifier</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669" y="2866339"/>
            <a:ext cx="3585927" cy="2477187"/>
          </a:xfrm>
          <a:prstGeom prst="rect">
            <a:avLst/>
          </a:prstGeom>
        </p:spPr>
      </p:pic>
      <p:sp>
        <p:nvSpPr>
          <p:cNvPr id="16" name="TextBox 15"/>
          <p:cNvSpPr txBox="1"/>
          <p:nvPr/>
        </p:nvSpPr>
        <p:spPr>
          <a:xfrm>
            <a:off x="936622" y="5807306"/>
            <a:ext cx="10691974" cy="646331"/>
          </a:xfrm>
          <a:prstGeom prst="rect">
            <a:avLst/>
          </a:prstGeom>
          <a:noFill/>
        </p:spPr>
        <p:txBody>
          <a:bodyPr wrap="square" rtlCol="0">
            <a:spAutoFit/>
          </a:bodyPr>
          <a:lstStyle/>
          <a:p>
            <a:r>
              <a:rPr lang="en-US" dirty="0"/>
              <a:t>Consider all ROC for all three models they seemed to perform on the same level, however we can see difference in prediction of false negative. Lets try to improve our model(s) by use of NLP.</a:t>
            </a:r>
            <a:endParaRPr lang="en-GB" dirty="0"/>
          </a:p>
        </p:txBody>
      </p:sp>
    </p:spTree>
    <p:extLst>
      <p:ext uri="{BB962C8B-B14F-4D97-AF65-F5344CB8AC3E}">
        <p14:creationId xmlns:p14="http://schemas.microsoft.com/office/powerpoint/2010/main" val="158909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MODEL IMPROVEMENT AND VALIDATION</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91" y="1502229"/>
            <a:ext cx="4903317" cy="4916020"/>
          </a:xfrm>
          <a:prstGeom prst="rect">
            <a:avLst/>
          </a:prstGeom>
        </p:spPr>
      </p:pic>
      <p:pic>
        <p:nvPicPr>
          <p:cNvPr id="3" name="Picture 2"/>
          <p:cNvPicPr>
            <a:picLocks noChangeAspect="1"/>
          </p:cNvPicPr>
          <p:nvPr/>
        </p:nvPicPr>
        <p:blipFill>
          <a:blip r:embed="rId3"/>
          <a:stretch>
            <a:fillRect/>
          </a:stretch>
        </p:blipFill>
        <p:spPr>
          <a:xfrm>
            <a:off x="5738812" y="1502228"/>
            <a:ext cx="4738227" cy="10695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659" y="4226060"/>
            <a:ext cx="3173370" cy="2192189"/>
          </a:xfrm>
          <a:prstGeom prst="rect">
            <a:avLst/>
          </a:prstGeom>
        </p:spPr>
      </p:pic>
      <p:sp>
        <p:nvSpPr>
          <p:cNvPr id="17" name="Rectangle 16"/>
          <p:cNvSpPr/>
          <p:nvPr/>
        </p:nvSpPr>
        <p:spPr>
          <a:xfrm rot="16200000">
            <a:off x="5935321" y="5009791"/>
            <a:ext cx="2192190" cy="624725"/>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err="1">
                <a:solidFill>
                  <a:schemeClr val="tx1"/>
                </a:solidFill>
              </a:rPr>
              <a:t>XGBClassifier</a:t>
            </a:r>
            <a:endParaRPr lang="en-GB" sz="1600" b="1" dirty="0">
              <a:solidFill>
                <a:schemeClr val="tx1"/>
              </a:solidFill>
            </a:endParaRPr>
          </a:p>
        </p:txBody>
      </p:sp>
      <p:sp>
        <p:nvSpPr>
          <p:cNvPr id="7" name="TextBox 6"/>
          <p:cNvSpPr txBox="1"/>
          <p:nvPr/>
        </p:nvSpPr>
        <p:spPr>
          <a:xfrm>
            <a:off x="5911269" y="2956377"/>
            <a:ext cx="4975806" cy="923330"/>
          </a:xfrm>
          <a:prstGeom prst="rect">
            <a:avLst/>
          </a:prstGeom>
          <a:noFill/>
        </p:spPr>
        <p:txBody>
          <a:bodyPr wrap="square" rtlCol="0">
            <a:spAutoFit/>
          </a:bodyPr>
          <a:lstStyle/>
          <a:p>
            <a:r>
              <a:rPr lang="en-US" dirty="0"/>
              <a:t>As we can </a:t>
            </a:r>
            <a:r>
              <a:rPr lang="en-US" dirty="0" err="1"/>
              <a:t>XGBoost</a:t>
            </a:r>
            <a:r>
              <a:rPr lang="en-US" dirty="0"/>
              <a:t> performs well after adding NLP. Both accuracy and recall get improved. Number of false positive is the </a:t>
            </a:r>
            <a:r>
              <a:rPr lang="en-US" dirty="0" err="1"/>
              <a:t>smalles</a:t>
            </a:r>
            <a:r>
              <a:rPr lang="en-US" dirty="0"/>
              <a:t>.</a:t>
            </a:r>
          </a:p>
        </p:txBody>
      </p:sp>
    </p:spTree>
    <p:extLst>
      <p:ext uri="{BB962C8B-B14F-4D97-AF65-F5344CB8AC3E}">
        <p14:creationId xmlns:p14="http://schemas.microsoft.com/office/powerpoint/2010/main" val="263081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5787" y="1815580"/>
            <a:ext cx="9786937" cy="4713808"/>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RESULTS</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 name="TextBox 1"/>
          <p:cNvSpPr txBox="1"/>
          <p:nvPr/>
        </p:nvSpPr>
        <p:spPr>
          <a:xfrm>
            <a:off x="6602717" y="2216928"/>
            <a:ext cx="3023841" cy="369332"/>
          </a:xfrm>
          <a:prstGeom prst="rect">
            <a:avLst/>
          </a:prstGeom>
          <a:noFill/>
        </p:spPr>
        <p:txBody>
          <a:bodyPr wrap="none" rtlCol="0">
            <a:spAutoFit/>
          </a:bodyPr>
          <a:lstStyle/>
          <a:p>
            <a:r>
              <a:rPr lang="en-US" dirty="0"/>
              <a:t>Cross validation score: 0.9748 </a:t>
            </a:r>
            <a:endParaRPr lang="en-GB" dirty="0"/>
          </a:p>
        </p:txBody>
      </p:sp>
      <p:sp>
        <p:nvSpPr>
          <p:cNvPr id="6" name="Rectangle 5"/>
          <p:cNvSpPr/>
          <p:nvPr/>
        </p:nvSpPr>
        <p:spPr>
          <a:xfrm>
            <a:off x="994691" y="1502229"/>
            <a:ext cx="3556218" cy="626702"/>
          </a:xfrm>
          <a:prstGeom prst="rect">
            <a:avLst/>
          </a:prstGeom>
          <a:solidFill>
            <a:srgbClr val="2C447C"/>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dirty="0" err="1"/>
              <a:t>XGBClassifier</a:t>
            </a:r>
            <a:endParaRPr lang="en-GB" sz="16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91" y="2955499"/>
            <a:ext cx="4839803" cy="3150318"/>
          </a:xfrm>
          <a:prstGeom prst="rect">
            <a:avLst/>
          </a:prstGeom>
        </p:spPr>
      </p:pic>
      <p:sp>
        <p:nvSpPr>
          <p:cNvPr id="9" name="TextBox 8"/>
          <p:cNvSpPr txBox="1"/>
          <p:nvPr/>
        </p:nvSpPr>
        <p:spPr>
          <a:xfrm>
            <a:off x="1709249" y="2586167"/>
            <a:ext cx="3770006" cy="369332"/>
          </a:xfrm>
          <a:prstGeom prst="rect">
            <a:avLst/>
          </a:prstGeom>
          <a:noFill/>
        </p:spPr>
        <p:txBody>
          <a:bodyPr wrap="none" rtlCol="0">
            <a:spAutoFit/>
          </a:bodyPr>
          <a:lstStyle/>
          <a:p>
            <a:r>
              <a:rPr lang="en-US" b="1" dirty="0"/>
              <a:t>Distribution of predicted probabilities</a:t>
            </a:r>
            <a:endParaRPr lang="en-GB" b="1" dirty="0"/>
          </a:p>
        </p:txBody>
      </p:sp>
      <p:sp>
        <p:nvSpPr>
          <p:cNvPr id="10" name="TextBox 9"/>
          <p:cNvSpPr txBox="1"/>
          <p:nvPr/>
        </p:nvSpPr>
        <p:spPr>
          <a:xfrm>
            <a:off x="6124670" y="2822498"/>
            <a:ext cx="3957877" cy="3693319"/>
          </a:xfrm>
          <a:prstGeom prst="rect">
            <a:avLst/>
          </a:prstGeom>
          <a:noFill/>
        </p:spPr>
        <p:txBody>
          <a:bodyPr wrap="square" rtlCol="0">
            <a:spAutoFit/>
          </a:bodyPr>
          <a:lstStyle/>
          <a:p>
            <a:pPr algn="just"/>
            <a:r>
              <a:rPr lang="en-US" dirty="0"/>
              <a:t>As already mentioned </a:t>
            </a:r>
            <a:r>
              <a:rPr lang="en-US" dirty="0" err="1"/>
              <a:t>XGBClassifier</a:t>
            </a:r>
            <a:r>
              <a:rPr lang="en-US" dirty="0"/>
              <a:t> showed the best results across tested models. The cross-validation confirmed the model score.</a:t>
            </a:r>
          </a:p>
          <a:p>
            <a:pPr algn="just"/>
            <a:r>
              <a:rPr lang="en-US" dirty="0"/>
              <a:t>Change of the threshold may potentially improve prediction of the default client.</a:t>
            </a:r>
          </a:p>
          <a:p>
            <a:pPr algn="just"/>
            <a:endParaRPr lang="en-US" dirty="0"/>
          </a:p>
          <a:p>
            <a:pPr algn="just"/>
            <a:r>
              <a:rPr lang="en-US" dirty="0"/>
              <a:t>Overall, the obtained model would allow to correctly classify class 0 and 1 with confidence of 98% and predict the true default client (positive instances) in 84% of cases. </a:t>
            </a:r>
          </a:p>
          <a:p>
            <a:pPr algn="just"/>
            <a:endParaRPr lang="en-GB" dirty="0"/>
          </a:p>
        </p:txBody>
      </p:sp>
    </p:spTree>
    <p:extLst>
      <p:ext uri="{BB962C8B-B14F-4D97-AF65-F5344CB8AC3E}">
        <p14:creationId xmlns:p14="http://schemas.microsoft.com/office/powerpoint/2010/main" val="237261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THANK YOU!</a:t>
            </a:r>
          </a:p>
        </p:txBody>
      </p:sp>
    </p:spTree>
    <p:extLst>
      <p:ext uri="{BB962C8B-B14F-4D97-AF65-F5344CB8AC3E}">
        <p14:creationId xmlns:p14="http://schemas.microsoft.com/office/powerpoint/2010/main" val="369840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CONTENT</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7" name="TextBox 6"/>
          <p:cNvSpPr txBox="1"/>
          <p:nvPr/>
        </p:nvSpPr>
        <p:spPr>
          <a:xfrm>
            <a:off x="1080845" y="1944914"/>
            <a:ext cx="5302734" cy="4154984"/>
          </a:xfrm>
          <a:prstGeom prst="rect">
            <a:avLst/>
          </a:prstGeom>
          <a:noFill/>
        </p:spPr>
        <p:txBody>
          <a:bodyPr wrap="none" rtlCol="0">
            <a:spAutoFit/>
          </a:bodyPr>
          <a:lstStyle/>
          <a:p>
            <a:pPr marL="400050" indent="-400050">
              <a:buFont typeface="+mj-lt"/>
              <a:buAutoNum type="romanUcPeriod"/>
            </a:pPr>
            <a:r>
              <a:rPr lang="en-US" sz="2400" dirty="0"/>
              <a:t>Case study description</a:t>
            </a:r>
          </a:p>
          <a:p>
            <a:pPr marL="400050" indent="-400050">
              <a:buFont typeface="+mj-lt"/>
              <a:buAutoNum type="romanUcPeriod"/>
            </a:pPr>
            <a:r>
              <a:rPr lang="en-US" sz="2400" dirty="0"/>
              <a:t>Dataset and features</a:t>
            </a:r>
          </a:p>
          <a:p>
            <a:pPr marL="400050" indent="-400050">
              <a:buFont typeface="+mj-lt"/>
              <a:buAutoNum type="romanUcPeriod"/>
            </a:pPr>
            <a:r>
              <a:rPr lang="en-US" sz="2400" dirty="0"/>
              <a:t>Feature selection</a:t>
            </a:r>
          </a:p>
          <a:p>
            <a:pPr marL="400050" indent="-400050">
              <a:buFont typeface="+mj-lt"/>
              <a:buAutoNum type="romanUcPeriod"/>
            </a:pPr>
            <a:r>
              <a:rPr lang="en-US" sz="2400" dirty="0"/>
              <a:t>Classifiers:</a:t>
            </a:r>
          </a:p>
          <a:p>
            <a:pPr marL="857250" lvl="1" indent="-400050">
              <a:buFont typeface="Arial" panose="020B0604020202020204" pitchFamily="34" charset="0"/>
              <a:buChar char="•"/>
            </a:pPr>
            <a:r>
              <a:rPr lang="en-US" sz="2000" dirty="0"/>
              <a:t>Logistic Regression</a:t>
            </a:r>
          </a:p>
          <a:p>
            <a:pPr marL="857250" lvl="1" indent="-400050">
              <a:buFont typeface="Arial" panose="020B0604020202020204" pitchFamily="34" charset="0"/>
              <a:buChar char="•"/>
            </a:pPr>
            <a:r>
              <a:rPr lang="en-US" sz="2000" dirty="0"/>
              <a:t>Random Forest</a:t>
            </a:r>
          </a:p>
          <a:p>
            <a:pPr marL="857250" lvl="1" indent="-400050">
              <a:buFont typeface="Arial" panose="020B0604020202020204" pitchFamily="34" charset="0"/>
              <a:buChar char="•"/>
            </a:pPr>
            <a:r>
              <a:rPr lang="en-US" sz="2000" dirty="0"/>
              <a:t>SVM</a:t>
            </a:r>
          </a:p>
          <a:p>
            <a:pPr marL="857250" lvl="1" indent="-400050">
              <a:buFont typeface="Arial" panose="020B0604020202020204" pitchFamily="34" charset="0"/>
              <a:buChar char="•"/>
            </a:pPr>
            <a:r>
              <a:rPr lang="en-US" sz="2000" dirty="0"/>
              <a:t>Gradient Boosting</a:t>
            </a:r>
          </a:p>
          <a:p>
            <a:pPr marL="857250" lvl="1" indent="-400050">
              <a:buFont typeface="Arial" panose="020B0604020202020204" pitchFamily="34" charset="0"/>
              <a:buChar char="•"/>
            </a:pPr>
            <a:r>
              <a:rPr lang="en-US" sz="2000" dirty="0"/>
              <a:t>MLPC</a:t>
            </a:r>
          </a:p>
          <a:p>
            <a:pPr marL="857250" lvl="1" indent="-400050">
              <a:buFont typeface="Arial" panose="020B0604020202020204" pitchFamily="34" charset="0"/>
              <a:buChar char="•"/>
            </a:pPr>
            <a:r>
              <a:rPr lang="en-US" sz="2000" dirty="0" err="1"/>
              <a:t>XGBoost</a:t>
            </a:r>
            <a:endParaRPr lang="en-US" sz="2000" dirty="0"/>
          </a:p>
          <a:p>
            <a:pPr marL="400050" indent="-400050">
              <a:buFont typeface="+mj-lt"/>
              <a:buAutoNum type="romanUcPeriod"/>
            </a:pPr>
            <a:r>
              <a:rPr lang="en-US" sz="2400" dirty="0"/>
              <a:t>Model(s) improvement and validation</a:t>
            </a:r>
          </a:p>
          <a:p>
            <a:pPr marL="400050" indent="-400050">
              <a:buFont typeface="+mj-lt"/>
              <a:buAutoNum type="romanUcPeriod"/>
            </a:pPr>
            <a:r>
              <a:rPr lang="en-US" sz="2400" dirty="0"/>
              <a:t>Interpretation of results</a:t>
            </a:r>
          </a:p>
        </p:txBody>
      </p:sp>
    </p:spTree>
    <p:extLst>
      <p:ext uri="{BB962C8B-B14F-4D97-AF65-F5344CB8AC3E}">
        <p14:creationId xmlns:p14="http://schemas.microsoft.com/office/powerpoint/2010/main" val="369738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CASE STUDY</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6" name="TextBox 5"/>
          <p:cNvSpPr txBox="1"/>
          <p:nvPr/>
        </p:nvSpPr>
        <p:spPr>
          <a:xfrm>
            <a:off x="890368" y="1756228"/>
            <a:ext cx="8761632" cy="3970318"/>
          </a:xfrm>
          <a:prstGeom prst="rect">
            <a:avLst/>
          </a:prstGeom>
          <a:noFill/>
        </p:spPr>
        <p:txBody>
          <a:bodyPr wrap="square" rtlCol="0">
            <a:spAutoFit/>
          </a:bodyPr>
          <a:lstStyle/>
          <a:p>
            <a:pPr algn="just"/>
            <a:r>
              <a:rPr lang="en-US" sz="2000" dirty="0"/>
              <a:t>Prepare predictive model(s) of </a:t>
            </a:r>
            <a:r>
              <a:rPr lang="en-US" sz="2000" b="1" dirty="0"/>
              <a:t>default</a:t>
            </a:r>
            <a:r>
              <a:rPr lang="en-US" sz="2000" dirty="0"/>
              <a:t>. </a:t>
            </a:r>
            <a:r>
              <a:rPr lang="en-US" sz="2000" b="1" dirty="0"/>
              <a:t>Default client </a:t>
            </a:r>
            <a:r>
              <a:rPr lang="en-US" sz="2000" dirty="0"/>
              <a:t>is defined as one with </a:t>
            </a:r>
            <a:r>
              <a:rPr lang="en-US" sz="2000" dirty="0" err="1"/>
              <a:t>loan_status</a:t>
            </a:r>
            <a:r>
              <a:rPr lang="en-US" sz="2000" dirty="0"/>
              <a:t> variable taking on the following levels:</a:t>
            </a:r>
          </a:p>
          <a:p>
            <a:pPr algn="just"/>
            <a:endParaRPr lang="en-US" sz="2000" dirty="0"/>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Charged off</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Default</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Does not meet the credit policy. Status: Charged Off</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Late (31-120 days)</a:t>
            </a:r>
          </a:p>
          <a:p>
            <a:pPr algn="just"/>
            <a:endParaRPr lang="en-US" sz="2000" dirty="0"/>
          </a:p>
          <a:p>
            <a:pPr algn="just"/>
            <a:endParaRPr lang="en-US" sz="2000" dirty="0"/>
          </a:p>
          <a:p>
            <a:pPr algn="just"/>
            <a:r>
              <a:rPr lang="en-US" sz="2000" b="1" dirty="0"/>
              <a:t>Model purpose:</a:t>
            </a:r>
          </a:p>
          <a:p>
            <a:pPr algn="just"/>
            <a:r>
              <a:rPr lang="en-US" sz="2000" dirty="0"/>
              <a:t>The model is aimed at identification of ‘default’ clients early on the stage of application process, by independently accessing a risk level and a creditworthiness of the potential borrower.</a:t>
            </a:r>
          </a:p>
        </p:txBody>
      </p:sp>
    </p:spTree>
    <p:extLst>
      <p:ext uri="{BB962C8B-B14F-4D97-AF65-F5344CB8AC3E}">
        <p14:creationId xmlns:p14="http://schemas.microsoft.com/office/powerpoint/2010/main" val="420386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DATASET AND FEATURES</a:t>
            </a:r>
            <a:endParaRPr lang="en-GB" sz="3200" b="1" dirty="0"/>
          </a:p>
        </p:txBody>
      </p:sp>
      <p:sp>
        <p:nvSpPr>
          <p:cNvPr id="2" name="TextBox 1"/>
          <p:cNvSpPr txBox="1"/>
          <p:nvPr/>
        </p:nvSpPr>
        <p:spPr>
          <a:xfrm>
            <a:off x="928914" y="1756228"/>
            <a:ext cx="3938579" cy="2308324"/>
          </a:xfrm>
          <a:prstGeom prst="rect">
            <a:avLst/>
          </a:prstGeom>
          <a:noFill/>
        </p:spPr>
        <p:txBody>
          <a:bodyPr wrap="none" rtlCol="0">
            <a:spAutoFit/>
          </a:bodyPr>
          <a:lstStyle/>
          <a:p>
            <a:r>
              <a:rPr lang="en-US" dirty="0"/>
              <a:t>The dataset consist of 145 variables:</a:t>
            </a:r>
          </a:p>
          <a:p>
            <a:pPr marL="285750" indent="-285750">
              <a:buFont typeface="Arial" panose="020B0604020202020204" pitchFamily="34" charset="0"/>
              <a:buChar char="•"/>
            </a:pPr>
            <a:r>
              <a:rPr lang="en-US" dirty="0"/>
              <a:t>83 numerical variables</a:t>
            </a:r>
          </a:p>
          <a:p>
            <a:pPr marL="285750" indent="-285750">
              <a:buFont typeface="Arial" panose="020B0604020202020204" pitchFamily="34" charset="0"/>
              <a:buChar char="•"/>
            </a:pPr>
            <a:r>
              <a:rPr lang="en-US" dirty="0"/>
              <a:t>18 categorical variables</a:t>
            </a:r>
          </a:p>
          <a:p>
            <a:pPr marL="285750" indent="-285750">
              <a:buFont typeface="Arial" panose="020B0604020202020204" pitchFamily="34" charset="0"/>
              <a:buChar char="•"/>
            </a:pPr>
            <a:r>
              <a:rPr lang="en-US" dirty="0"/>
              <a:t>11 date variables</a:t>
            </a:r>
          </a:p>
          <a:p>
            <a:pPr marL="285750" indent="-285750">
              <a:buFont typeface="Arial" panose="020B0604020202020204" pitchFamily="34" charset="0"/>
              <a:buChar char="•"/>
            </a:pPr>
            <a:r>
              <a:rPr lang="en-US" dirty="0"/>
              <a:t>3 text variables</a:t>
            </a:r>
          </a:p>
          <a:p>
            <a:pPr marL="285750" indent="-285750">
              <a:buFont typeface="Arial" panose="020B0604020202020204" pitchFamily="34" charset="0"/>
              <a:buChar char="•"/>
            </a:pPr>
            <a:r>
              <a:rPr lang="en-US" dirty="0"/>
              <a:t>+ 30 variables (+95% of missing data)</a:t>
            </a:r>
          </a:p>
          <a:p>
            <a:pPr marL="285750" indent="-285750">
              <a:buFont typeface="Arial" panose="020B0604020202020204" pitchFamily="34" charset="0"/>
              <a:buChar char="•"/>
            </a:pPr>
            <a:endParaRPr lang="en-US" dirty="0"/>
          </a:p>
          <a:p>
            <a:r>
              <a:rPr lang="en-US" dirty="0"/>
              <a:t>1M+ loan records</a:t>
            </a:r>
            <a:endParaRPr lang="en-GB" dirty="0"/>
          </a:p>
        </p:txBody>
      </p:sp>
      <p:pic>
        <p:nvPicPr>
          <p:cNvPr id="6" name="Picture 5"/>
          <p:cNvPicPr>
            <a:picLocks noChangeAspect="1"/>
          </p:cNvPicPr>
          <p:nvPr/>
        </p:nvPicPr>
        <p:blipFill>
          <a:blip r:embed="rId2"/>
          <a:stretch>
            <a:fillRect/>
          </a:stretch>
        </p:blipFill>
        <p:spPr>
          <a:xfrm>
            <a:off x="6215743" y="1640113"/>
            <a:ext cx="3962401" cy="4889771"/>
          </a:xfrm>
          <a:prstGeom prst="rect">
            <a:avLst/>
          </a:prstGeom>
          <a:blipFill dpi="0" rotWithShape="1">
            <a:blip r:embed="rId3">
              <a:alphaModFix amt="10000"/>
            </a:blip>
            <a:srcRect/>
            <a:stretch>
              <a:fillRect/>
            </a:stretch>
          </a:blipFill>
          <a:effectLst/>
        </p:spPr>
      </p:pic>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8" name="TextBox 7"/>
          <p:cNvSpPr txBox="1"/>
          <p:nvPr/>
        </p:nvSpPr>
        <p:spPr>
          <a:xfrm>
            <a:off x="928914" y="4703180"/>
            <a:ext cx="4891315" cy="1200329"/>
          </a:xfrm>
          <a:prstGeom prst="rect">
            <a:avLst/>
          </a:prstGeom>
          <a:noFill/>
        </p:spPr>
        <p:txBody>
          <a:bodyPr wrap="square" rtlCol="0">
            <a:spAutoFit/>
          </a:bodyPr>
          <a:lstStyle/>
          <a:p>
            <a:r>
              <a:rPr lang="en-US" dirty="0"/>
              <a:t>Each record contains data regarding loan details, borrower financial and credit history, and list of variables that specifies certain time frames (ex. time since first credit record)</a:t>
            </a:r>
            <a:endParaRPr lang="en-GB" dirty="0"/>
          </a:p>
        </p:txBody>
      </p:sp>
    </p:spTree>
    <p:extLst>
      <p:ext uri="{BB962C8B-B14F-4D97-AF65-F5344CB8AC3E}">
        <p14:creationId xmlns:p14="http://schemas.microsoft.com/office/powerpoint/2010/main" val="50336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FEATURE SELECTION</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60" name="Group 59"/>
          <p:cNvGrpSpPr/>
          <p:nvPr/>
        </p:nvGrpSpPr>
        <p:grpSpPr>
          <a:xfrm>
            <a:off x="379850" y="2140857"/>
            <a:ext cx="11432299" cy="4038373"/>
            <a:chOff x="0" y="0"/>
            <a:chExt cx="10904826" cy="2162175"/>
          </a:xfrm>
          <a:effectLst>
            <a:outerShdw blurRad="50800" dist="139700" dir="2700000" algn="tl" rotWithShape="0">
              <a:prstClr val="black">
                <a:alpha val="20000"/>
              </a:prstClr>
            </a:outerShdw>
          </a:effectLst>
        </p:grpSpPr>
        <p:grpSp>
          <p:nvGrpSpPr>
            <p:cNvPr id="61" name="Group 60"/>
            <p:cNvGrpSpPr/>
            <p:nvPr/>
          </p:nvGrpSpPr>
          <p:grpSpPr>
            <a:xfrm>
              <a:off x="1579851" y="0"/>
              <a:ext cx="9324975" cy="2162175"/>
              <a:chOff x="1579851" y="0"/>
              <a:chExt cx="9324975" cy="2162175"/>
            </a:xfrm>
          </p:grpSpPr>
          <p:cxnSp>
            <p:nvCxnSpPr>
              <p:cNvPr id="64" name="Straight Arrow Connector 63"/>
              <p:cNvCxnSpPr>
                <a:stCxn id="76" idx="3"/>
                <a:endCxn id="80" idx="1"/>
              </p:cNvCxnSpPr>
              <p:nvPr/>
            </p:nvCxnSpPr>
            <p:spPr>
              <a:xfrm>
                <a:off x="6828126" y="223838"/>
                <a:ext cx="285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579851" y="0"/>
                <a:ext cx="9324975" cy="2162175"/>
                <a:chOff x="1579851" y="0"/>
                <a:chExt cx="9324975" cy="2162175"/>
              </a:xfrm>
            </p:grpSpPr>
            <p:cxnSp>
              <p:nvCxnSpPr>
                <p:cNvPr id="66" name="Elbow Connector 65"/>
                <p:cNvCxnSpPr>
                  <a:stCxn id="78" idx="3"/>
                  <a:endCxn id="80" idx="1"/>
                </p:cNvCxnSpPr>
                <p:nvPr/>
              </p:nvCxnSpPr>
              <p:spPr>
                <a:xfrm flipV="1">
                  <a:off x="6828126" y="223838"/>
                  <a:ext cx="285749" cy="114300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74" idx="3"/>
                  <a:endCxn id="75" idx="1"/>
                </p:cNvCxnSpPr>
                <p:nvPr/>
              </p:nvCxnSpPr>
              <p:spPr>
                <a:xfrm>
                  <a:off x="3075276" y="1038225"/>
                  <a:ext cx="238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75" idx="3"/>
                  <a:endCxn id="76" idx="1"/>
                </p:cNvCxnSpPr>
                <p:nvPr/>
              </p:nvCxnSpPr>
              <p:spPr>
                <a:xfrm flipV="1">
                  <a:off x="4808826" y="223838"/>
                  <a:ext cx="333375" cy="814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5" idx="3"/>
                  <a:endCxn id="77" idx="1"/>
                </p:cNvCxnSpPr>
                <p:nvPr/>
              </p:nvCxnSpPr>
              <p:spPr>
                <a:xfrm flipV="1">
                  <a:off x="4808826" y="795338"/>
                  <a:ext cx="333375" cy="2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5" idx="3"/>
                  <a:endCxn id="78" idx="1"/>
                </p:cNvCxnSpPr>
                <p:nvPr/>
              </p:nvCxnSpPr>
              <p:spPr>
                <a:xfrm>
                  <a:off x="4808826" y="1038225"/>
                  <a:ext cx="333375" cy="32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5" idx="3"/>
                  <a:endCxn id="79" idx="1"/>
                </p:cNvCxnSpPr>
                <p:nvPr/>
              </p:nvCxnSpPr>
              <p:spPr>
                <a:xfrm>
                  <a:off x="4808826" y="1038225"/>
                  <a:ext cx="333375" cy="90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7" idx="3"/>
                  <a:endCxn id="81" idx="1"/>
                </p:cNvCxnSpPr>
                <p:nvPr/>
              </p:nvCxnSpPr>
              <p:spPr>
                <a:xfrm>
                  <a:off x="6828126" y="795338"/>
                  <a:ext cx="8191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9" idx="3"/>
                  <a:endCxn id="81" idx="1"/>
                </p:cNvCxnSpPr>
                <p:nvPr/>
              </p:nvCxnSpPr>
              <p:spPr>
                <a:xfrm flipV="1">
                  <a:off x="6828126" y="1366838"/>
                  <a:ext cx="8191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579851" y="762000"/>
                  <a:ext cx="1495425" cy="552450"/>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dirty="0"/>
                    <a:t>Remove</a:t>
                  </a:r>
                  <a:r>
                    <a:rPr lang="en-GB" sz="1600" baseline="0" dirty="0"/>
                    <a:t> columns that missing 70% of values.</a:t>
                  </a:r>
                  <a:endParaRPr lang="en-GB" sz="1600" dirty="0"/>
                </a:p>
              </p:txBody>
            </p:sp>
            <p:sp>
              <p:nvSpPr>
                <p:cNvPr id="75" name="Rectangle 74"/>
                <p:cNvSpPr/>
                <p:nvPr/>
              </p:nvSpPr>
              <p:spPr>
                <a:xfrm>
                  <a:off x="3313401" y="762000"/>
                  <a:ext cx="1495425" cy="552450"/>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dirty="0"/>
                    <a:t>Create</a:t>
                  </a:r>
                  <a:r>
                    <a:rPr lang="en-GB" sz="1600" baseline="0" dirty="0"/>
                    <a:t> 4 </a:t>
                  </a:r>
                  <a:r>
                    <a:rPr lang="en-GB" sz="1600" baseline="0" dirty="0" err="1"/>
                    <a:t>subframes</a:t>
                  </a:r>
                  <a:r>
                    <a:rPr lang="en-GB" sz="1600" baseline="0" dirty="0"/>
                    <a:t> based on data type</a:t>
                  </a:r>
                  <a:endParaRPr lang="en-GB" sz="1600" dirty="0"/>
                </a:p>
              </p:txBody>
            </p:sp>
            <p:sp>
              <p:nvSpPr>
                <p:cNvPr id="76" name="Rectangle 75"/>
                <p:cNvSpPr/>
                <p:nvPr/>
              </p:nvSpPr>
              <p:spPr>
                <a:xfrm>
                  <a:off x="5142201" y="0"/>
                  <a:ext cx="1685925" cy="447675"/>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600" b="1" dirty="0"/>
                    <a:t>Numerical</a:t>
                  </a:r>
                  <a:r>
                    <a:rPr lang="en-GB" sz="1600" dirty="0"/>
                    <a:t>: drop</a:t>
                  </a:r>
                  <a:r>
                    <a:rPr lang="en-GB" sz="1600" baseline="0" dirty="0"/>
                    <a:t> variables with 90% of zeros</a:t>
                  </a:r>
                  <a:endParaRPr lang="en-GB" sz="1600" dirty="0"/>
                </a:p>
              </p:txBody>
            </p:sp>
            <p:sp>
              <p:nvSpPr>
                <p:cNvPr id="77" name="Rectangle 76"/>
                <p:cNvSpPr/>
                <p:nvPr/>
              </p:nvSpPr>
              <p:spPr>
                <a:xfrm>
                  <a:off x="5142201" y="571500"/>
                  <a:ext cx="1685925" cy="447675"/>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600" b="1" dirty="0"/>
                    <a:t>Categorical</a:t>
                  </a:r>
                  <a:r>
                    <a:rPr lang="en-GB" sz="1600" dirty="0"/>
                    <a:t>: get</a:t>
                  </a:r>
                  <a:r>
                    <a:rPr lang="en-GB" sz="1600" baseline="0" dirty="0"/>
                    <a:t> dummies</a:t>
                  </a:r>
                  <a:endParaRPr lang="en-GB" sz="1600" dirty="0"/>
                </a:p>
              </p:txBody>
            </p:sp>
            <p:sp>
              <p:nvSpPr>
                <p:cNvPr id="78" name="Rectangle 77"/>
                <p:cNvSpPr/>
                <p:nvPr/>
              </p:nvSpPr>
              <p:spPr>
                <a:xfrm>
                  <a:off x="5142201" y="1143000"/>
                  <a:ext cx="1685925" cy="447675"/>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600" b="1"/>
                    <a:t>Datetime</a:t>
                  </a:r>
                  <a:r>
                    <a:rPr lang="en-GB" sz="1600"/>
                    <a:t>: create (float)</a:t>
                  </a:r>
                  <a:r>
                    <a:rPr lang="en-GB" sz="1600" baseline="0"/>
                    <a:t> 'since_ecl' and 'tto_last_p'</a:t>
                  </a:r>
                  <a:r>
                    <a:rPr lang="en-GB" sz="1600"/>
                    <a:t> </a:t>
                  </a:r>
                </a:p>
              </p:txBody>
            </p:sp>
            <p:sp>
              <p:nvSpPr>
                <p:cNvPr id="79" name="Rectangle 78"/>
                <p:cNvSpPr/>
                <p:nvPr/>
              </p:nvSpPr>
              <p:spPr>
                <a:xfrm>
                  <a:off x="5142201" y="1714500"/>
                  <a:ext cx="1685925" cy="447675"/>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600" b="1" dirty="0"/>
                    <a:t>Text</a:t>
                  </a:r>
                  <a:r>
                    <a:rPr lang="en-GB" sz="1600" dirty="0"/>
                    <a:t>: NLP (vectorization)</a:t>
                  </a:r>
                </a:p>
              </p:txBody>
            </p:sp>
            <p:sp>
              <p:nvSpPr>
                <p:cNvPr id="80" name="Rectangle 79"/>
                <p:cNvSpPr/>
                <p:nvPr/>
              </p:nvSpPr>
              <p:spPr>
                <a:xfrm>
                  <a:off x="7113875" y="0"/>
                  <a:ext cx="1825016" cy="447675"/>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600" b="1" dirty="0"/>
                    <a:t>Numerical</a:t>
                  </a:r>
                  <a:r>
                    <a:rPr lang="en-GB" sz="1600" dirty="0"/>
                    <a:t>: remove</a:t>
                  </a:r>
                  <a:r>
                    <a:rPr lang="en-GB" sz="1600" baseline="0" dirty="0"/>
                    <a:t> highly correlated variable (+95%)</a:t>
                  </a:r>
                  <a:endParaRPr lang="en-GB" sz="1600" dirty="0"/>
                </a:p>
              </p:txBody>
            </p:sp>
            <p:sp>
              <p:nvSpPr>
                <p:cNvPr id="81" name="Rectangle 80"/>
                <p:cNvSpPr/>
                <p:nvPr/>
              </p:nvSpPr>
              <p:spPr>
                <a:xfrm>
                  <a:off x="7647276" y="1143000"/>
                  <a:ext cx="1291615" cy="447675"/>
                </a:xfrm>
                <a:prstGeom prst="rect">
                  <a:avLst/>
                </a:prstGeom>
                <a:solidFill>
                  <a:srgbClr val="5937E9"/>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600"/>
                    <a:t>Logical Selection</a:t>
                  </a:r>
                </a:p>
              </p:txBody>
            </p:sp>
            <p:sp>
              <p:nvSpPr>
                <p:cNvPr id="82" name="Rectangle 81"/>
                <p:cNvSpPr/>
                <p:nvPr/>
              </p:nvSpPr>
              <p:spPr>
                <a:xfrm>
                  <a:off x="9409401" y="762000"/>
                  <a:ext cx="1495425" cy="552450"/>
                </a:xfrm>
                <a:prstGeom prst="rect">
                  <a:avLst/>
                </a:prstGeom>
                <a:solidFill>
                  <a:srgbClr val="2C447C"/>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t>Final</a:t>
                  </a:r>
                  <a:r>
                    <a:rPr lang="en-GB" sz="1600" b="1" baseline="0"/>
                    <a:t> dataset</a:t>
                  </a:r>
                  <a:endParaRPr lang="en-GB" sz="1600" b="1"/>
                </a:p>
              </p:txBody>
            </p:sp>
            <p:cxnSp>
              <p:nvCxnSpPr>
                <p:cNvPr id="83" name="Straight Arrow Connector 82"/>
                <p:cNvCxnSpPr>
                  <a:stCxn id="80" idx="3"/>
                  <a:endCxn id="82" idx="1"/>
                </p:cNvCxnSpPr>
                <p:nvPr/>
              </p:nvCxnSpPr>
              <p:spPr>
                <a:xfrm>
                  <a:off x="8938891" y="223838"/>
                  <a:ext cx="470510" cy="814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1" idx="3"/>
                  <a:endCxn id="82" idx="1"/>
                </p:cNvCxnSpPr>
                <p:nvPr/>
              </p:nvCxnSpPr>
              <p:spPr>
                <a:xfrm flipV="1">
                  <a:off x="8938891" y="1038225"/>
                  <a:ext cx="470510" cy="32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2" name="Rectangle 61"/>
            <p:cNvSpPr/>
            <p:nvPr/>
          </p:nvSpPr>
          <p:spPr>
            <a:xfrm>
              <a:off x="0" y="762000"/>
              <a:ext cx="1359477" cy="55245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a:t>Initial</a:t>
              </a:r>
              <a:r>
                <a:rPr lang="en-GB" sz="1600" baseline="0"/>
                <a:t> dataset</a:t>
              </a:r>
              <a:endParaRPr lang="en-GB" sz="1600"/>
            </a:p>
          </p:txBody>
        </p:sp>
        <p:cxnSp>
          <p:nvCxnSpPr>
            <p:cNvPr id="63" name="Straight Arrow Connector 62"/>
            <p:cNvCxnSpPr>
              <a:stCxn id="62" idx="3"/>
              <a:endCxn id="74" idx="1"/>
            </p:cNvCxnSpPr>
            <p:nvPr/>
          </p:nvCxnSpPr>
          <p:spPr>
            <a:xfrm>
              <a:off x="1359477" y="1038225"/>
              <a:ext cx="220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3" name="Rectangle 102"/>
          <p:cNvSpPr/>
          <p:nvPr/>
        </p:nvSpPr>
        <p:spPr>
          <a:xfrm>
            <a:off x="10244389" y="2140857"/>
            <a:ext cx="1567760" cy="836139"/>
          </a:xfrm>
          <a:prstGeom prst="rect">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dirty="0"/>
              <a:t>PCA used for model improvement.</a:t>
            </a:r>
            <a:endParaRPr lang="en-GB" sz="1600" dirty="0"/>
          </a:p>
        </p:txBody>
      </p:sp>
      <p:cxnSp>
        <p:nvCxnSpPr>
          <p:cNvPr id="105" name="Straight Arrow Connector 104"/>
          <p:cNvCxnSpPr>
            <a:stCxn id="103" idx="2"/>
            <a:endCxn id="82" idx="0"/>
          </p:cNvCxnSpPr>
          <p:nvPr/>
        </p:nvCxnSpPr>
        <p:spPr>
          <a:xfrm>
            <a:off x="11028269" y="2976996"/>
            <a:ext cx="0" cy="587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21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FEATURE SELECTION</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7" name="Rectangle 6"/>
          <p:cNvSpPr/>
          <p:nvPr/>
        </p:nvSpPr>
        <p:spPr>
          <a:xfrm>
            <a:off x="580353" y="1623013"/>
            <a:ext cx="3556218" cy="626702"/>
          </a:xfrm>
          <a:prstGeom prst="rect">
            <a:avLst/>
          </a:prstGeom>
          <a:solidFill>
            <a:srgbClr val="2C447C"/>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GB" sz="1600" b="1"/>
              <a:t>Final</a:t>
            </a:r>
            <a:r>
              <a:rPr lang="en-GB" sz="1600" b="1" baseline="0"/>
              <a:t> dataset</a:t>
            </a:r>
            <a:endParaRPr lang="en-GB" sz="1600" b="1"/>
          </a:p>
        </p:txBody>
      </p:sp>
      <p:sp>
        <p:nvSpPr>
          <p:cNvPr id="8" name="TextBox 7"/>
          <p:cNvSpPr txBox="1"/>
          <p:nvPr/>
        </p:nvSpPr>
        <p:spPr>
          <a:xfrm>
            <a:off x="1625600" y="2551928"/>
            <a:ext cx="8635999" cy="3416320"/>
          </a:xfrm>
          <a:prstGeom prst="rect">
            <a:avLst/>
          </a:prstGeom>
          <a:noFill/>
        </p:spPr>
        <p:txBody>
          <a:bodyPr wrap="square" rtlCol="0">
            <a:spAutoFit/>
          </a:bodyPr>
          <a:lstStyle/>
          <a:p>
            <a:pPr>
              <a:lnSpc>
                <a:spcPct val="150000"/>
              </a:lnSpc>
            </a:pPr>
            <a:r>
              <a:rPr lang="en-US" dirty="0"/>
              <a:t>Final dataset consist of 71 features:</a:t>
            </a:r>
          </a:p>
          <a:p>
            <a:pPr marL="285750" indent="-285750">
              <a:lnSpc>
                <a:spcPct val="150000"/>
              </a:lnSpc>
              <a:buFont typeface="Arial" panose="020B0604020202020204" pitchFamily="34" charset="0"/>
              <a:buChar char="•"/>
            </a:pPr>
            <a:r>
              <a:rPr lang="en-US" dirty="0"/>
              <a:t>67 numerical scaled characteristics, including 2 columns calculated from dates </a:t>
            </a:r>
            <a:r>
              <a:rPr lang="en-US" dirty="0" err="1"/>
              <a:t>subframe</a:t>
            </a:r>
            <a:r>
              <a:rPr lang="en-US" dirty="0"/>
              <a:t>:</a:t>
            </a:r>
          </a:p>
          <a:p>
            <a:pPr marL="742950" lvl="1" indent="-285750">
              <a:lnSpc>
                <a:spcPct val="150000"/>
              </a:lnSpc>
              <a:buFont typeface="Arial" panose="020B0604020202020204" pitchFamily="34" charset="0"/>
              <a:buChar char="•"/>
            </a:pPr>
            <a:r>
              <a:rPr lang="en-US" dirty="0"/>
              <a:t>‘</a:t>
            </a:r>
            <a:r>
              <a:rPr lang="en-US" dirty="0" err="1"/>
              <a:t>since_ecl</a:t>
            </a:r>
            <a:r>
              <a:rPr lang="en-US" dirty="0"/>
              <a:t>’ = difference (days) between todays date and ‘</a:t>
            </a:r>
            <a:r>
              <a:rPr lang="en-US" dirty="0" err="1"/>
              <a:t>earliest_cr_line</a:t>
            </a:r>
            <a:r>
              <a:rPr lang="en-US" dirty="0"/>
              <a:t>’</a:t>
            </a:r>
          </a:p>
          <a:p>
            <a:pPr marL="742950" lvl="1" indent="-285750">
              <a:lnSpc>
                <a:spcPct val="150000"/>
              </a:lnSpc>
              <a:buFont typeface="Arial" panose="020B0604020202020204" pitchFamily="34" charset="0"/>
              <a:buChar char="•"/>
            </a:pPr>
            <a:r>
              <a:rPr lang="en-US" dirty="0"/>
              <a:t>‘</a:t>
            </a:r>
            <a:r>
              <a:rPr lang="en-US" dirty="0" err="1"/>
              <a:t>tto_last_pmnt</a:t>
            </a:r>
            <a:r>
              <a:rPr lang="en-US" dirty="0"/>
              <a:t>’ = difference (days) between '</a:t>
            </a:r>
            <a:r>
              <a:rPr lang="en-US" dirty="0" err="1"/>
              <a:t>last_credit_pull_d</a:t>
            </a:r>
            <a:r>
              <a:rPr lang="en-US" dirty="0"/>
              <a:t>‘ and '</a:t>
            </a:r>
            <a:r>
              <a:rPr lang="en-US" dirty="0" err="1"/>
              <a:t>last_pymnt_d</a:t>
            </a:r>
            <a:r>
              <a:rPr lang="en-US" dirty="0"/>
              <a:t>'</a:t>
            </a:r>
          </a:p>
          <a:p>
            <a:pPr marL="285750" indent="-285750">
              <a:lnSpc>
                <a:spcPct val="150000"/>
              </a:lnSpc>
              <a:buFont typeface="Arial" panose="020B0604020202020204" pitchFamily="34" charset="0"/>
              <a:buChar char="•"/>
            </a:pPr>
            <a:r>
              <a:rPr lang="en-US" dirty="0"/>
              <a:t>3 categorical features: ‘grade’, ‘purpose’ and ‘</a:t>
            </a:r>
            <a:r>
              <a:rPr lang="en-US" dirty="0" err="1"/>
              <a:t>verification_status</a:t>
            </a:r>
            <a:r>
              <a:rPr lang="en-US" dirty="0"/>
              <a:t>’</a:t>
            </a:r>
          </a:p>
          <a:p>
            <a:pPr marL="285750" indent="-285750">
              <a:lnSpc>
                <a:spcPct val="150000"/>
              </a:lnSpc>
              <a:buFont typeface="Arial" panose="020B0604020202020204" pitchFamily="34" charset="0"/>
              <a:buChar char="•"/>
            </a:pPr>
            <a:r>
              <a:rPr lang="en-US" dirty="0"/>
              <a:t>3 text variables: each used separately for NLP + PCA</a:t>
            </a:r>
          </a:p>
        </p:txBody>
      </p:sp>
      <p:sp>
        <p:nvSpPr>
          <p:cNvPr id="9" name="Snip Single Corner Rectangle 8"/>
          <p:cNvSpPr/>
          <p:nvPr/>
        </p:nvSpPr>
        <p:spPr>
          <a:xfrm>
            <a:off x="1001486" y="3077026"/>
            <a:ext cx="421133" cy="2394860"/>
          </a:xfrm>
          <a:prstGeom prst="snip1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Initial testing</a:t>
            </a:r>
            <a:endParaRPr lang="en-GB" dirty="0">
              <a:solidFill>
                <a:schemeClr val="tx1"/>
              </a:solidFill>
            </a:endParaRPr>
          </a:p>
        </p:txBody>
      </p:sp>
      <p:sp>
        <p:nvSpPr>
          <p:cNvPr id="10" name="Snip Single Corner Rectangle 9"/>
          <p:cNvSpPr/>
          <p:nvPr/>
        </p:nvSpPr>
        <p:spPr>
          <a:xfrm>
            <a:off x="580353" y="3077027"/>
            <a:ext cx="421133" cy="2891222"/>
          </a:xfrm>
          <a:prstGeom prst="snip1Rect">
            <a:avLst/>
          </a:prstGeom>
          <a:solidFill>
            <a:srgbClr val="2C447C"/>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Model improvement</a:t>
            </a:r>
            <a:endParaRPr lang="en-GB" dirty="0"/>
          </a:p>
        </p:txBody>
      </p:sp>
    </p:spTree>
    <p:extLst>
      <p:ext uri="{BB962C8B-B14F-4D97-AF65-F5344CB8AC3E}">
        <p14:creationId xmlns:p14="http://schemas.microsoft.com/office/powerpoint/2010/main" val="290189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870199" y="2870201"/>
            <a:ext cx="6858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FEATURE SELECTION</a:t>
            </a:r>
            <a:endParaRPr lang="en-GB"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884" y="21129"/>
            <a:ext cx="7561116" cy="6836872"/>
          </a:xfrm>
          <a:prstGeom prst="rect">
            <a:avLst/>
          </a:prstGeom>
        </p:spPr>
      </p:pic>
      <p:sp>
        <p:nvSpPr>
          <p:cNvPr id="7" name="TextBox 6"/>
          <p:cNvSpPr txBox="1"/>
          <p:nvPr/>
        </p:nvSpPr>
        <p:spPr>
          <a:xfrm>
            <a:off x="1566936" y="1828799"/>
            <a:ext cx="2614613" cy="1754326"/>
          </a:xfrm>
          <a:prstGeom prst="rect">
            <a:avLst/>
          </a:prstGeom>
          <a:noFill/>
        </p:spPr>
        <p:txBody>
          <a:bodyPr wrap="square" rtlCol="0">
            <a:spAutoFit/>
          </a:bodyPr>
          <a:lstStyle/>
          <a:p>
            <a:r>
              <a:rPr lang="en-US" dirty="0"/>
              <a:t>As it visible on the graph new variables ‘</a:t>
            </a:r>
            <a:r>
              <a:rPr lang="en-US" dirty="0" err="1"/>
              <a:t>since_ecl</a:t>
            </a:r>
            <a:r>
              <a:rPr lang="en-US" dirty="0"/>
              <a:t>’ and ‘</a:t>
            </a:r>
            <a:r>
              <a:rPr lang="en-US" dirty="0" err="1"/>
              <a:t>tto_last_pmnt</a:t>
            </a:r>
            <a:r>
              <a:rPr lang="en-US" dirty="0"/>
              <a:t>’ provides additional information regarding two classes.</a:t>
            </a:r>
            <a:endParaRPr lang="en-GB" dirty="0"/>
          </a:p>
        </p:txBody>
      </p:sp>
    </p:spTree>
    <p:extLst>
      <p:ext uri="{BB962C8B-B14F-4D97-AF65-F5344CB8AC3E}">
        <p14:creationId xmlns:p14="http://schemas.microsoft.com/office/powerpoint/2010/main" val="85780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CLASSIFIERS</a:t>
            </a:r>
            <a:endParaRPr lang="en-GB" sz="3200" b="1" dirty="0"/>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aphicFrame>
        <p:nvGraphicFramePr>
          <p:cNvPr id="3" name="Diagram 2"/>
          <p:cNvGraphicFramePr/>
          <p:nvPr>
            <p:extLst>
              <p:ext uri="{D42A27DB-BD31-4B8C-83A1-F6EECF244321}">
                <p14:modId xmlns:p14="http://schemas.microsoft.com/office/powerpoint/2010/main" val="4148599143"/>
              </p:ext>
            </p:extLst>
          </p:nvPr>
        </p:nvGraphicFramePr>
        <p:xfrm>
          <a:off x="782637" y="1117600"/>
          <a:ext cx="10626725" cy="5154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572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17600"/>
          </a:xfrm>
          <a:prstGeom prst="rect">
            <a:avLst/>
          </a:prstGeom>
          <a:solidFill>
            <a:srgbClr val="2C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	CLASSIFIERS (Metrics)</a:t>
            </a:r>
          </a:p>
        </p:txBody>
      </p:sp>
      <p:sp>
        <p:nvSpPr>
          <p:cNvPr id="5" name="Notched Right Arrow 4"/>
          <p:cNvSpPr/>
          <p:nvPr/>
        </p:nvSpPr>
        <p:spPr>
          <a:xfrm rot="16200000">
            <a:off x="10036630" y="326570"/>
            <a:ext cx="2140857" cy="718459"/>
          </a:xfrm>
          <a:prstGeom prst="notchedRightArrow">
            <a:avLst>
              <a:gd name="adj1" fmla="val 100000"/>
              <a:gd name="adj2" fmla="val 54041"/>
            </a:avLst>
          </a:prstGeom>
          <a:solidFill>
            <a:schemeClr val="bg1"/>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53" y="1642502"/>
            <a:ext cx="4903317" cy="4916020"/>
          </a:xfrm>
          <a:prstGeom prst="rect">
            <a:avLst/>
          </a:prstGeom>
        </p:spPr>
      </p:pic>
      <p:pic>
        <p:nvPicPr>
          <p:cNvPr id="9" name="Picture 8"/>
          <p:cNvPicPr>
            <a:picLocks noChangeAspect="1"/>
          </p:cNvPicPr>
          <p:nvPr/>
        </p:nvPicPr>
        <p:blipFill>
          <a:blip r:embed="rId3"/>
          <a:stretch>
            <a:fillRect/>
          </a:stretch>
        </p:blipFill>
        <p:spPr>
          <a:xfrm>
            <a:off x="5524989" y="1642502"/>
            <a:ext cx="5001621" cy="2043673"/>
          </a:xfrm>
          <a:prstGeom prst="rect">
            <a:avLst/>
          </a:prstGeom>
        </p:spPr>
      </p:pic>
      <p:sp>
        <p:nvSpPr>
          <p:cNvPr id="10" name="TextBox 9"/>
          <p:cNvSpPr txBox="1"/>
          <p:nvPr/>
        </p:nvSpPr>
        <p:spPr>
          <a:xfrm>
            <a:off x="6096000" y="4586288"/>
            <a:ext cx="3425490" cy="1200329"/>
          </a:xfrm>
          <a:prstGeom prst="rect">
            <a:avLst/>
          </a:prstGeom>
          <a:noFill/>
        </p:spPr>
        <p:txBody>
          <a:bodyPr wrap="none" rtlCol="0">
            <a:spAutoFit/>
          </a:bodyPr>
          <a:lstStyle/>
          <a:p>
            <a:r>
              <a:rPr lang="en-US" dirty="0"/>
              <a:t>Models selected for improvement:</a:t>
            </a:r>
          </a:p>
          <a:p>
            <a:pPr marL="285750" indent="-285750">
              <a:buFont typeface="Arial" panose="020B0604020202020204" pitchFamily="34" charset="0"/>
              <a:buChar char="•"/>
            </a:pPr>
            <a:r>
              <a:rPr lang="en-US" dirty="0" err="1"/>
              <a:t>MLPClassifier</a:t>
            </a:r>
            <a:endParaRPr lang="en-US" dirty="0"/>
          </a:p>
          <a:p>
            <a:pPr marL="285750" indent="-285750">
              <a:buFont typeface="Arial" panose="020B0604020202020204" pitchFamily="34" charset="0"/>
              <a:buChar char="•"/>
            </a:pPr>
            <a:r>
              <a:rPr lang="en-US" dirty="0" err="1"/>
              <a:t>XGBClassifier</a:t>
            </a:r>
            <a:endParaRPr lang="en-US" dirty="0"/>
          </a:p>
          <a:p>
            <a:pPr marL="285750" indent="-285750">
              <a:buFont typeface="Arial" panose="020B0604020202020204" pitchFamily="34" charset="0"/>
              <a:buChar char="•"/>
            </a:pPr>
            <a:r>
              <a:rPr lang="en-US" dirty="0"/>
              <a:t>SVC (+</a:t>
            </a:r>
            <a:r>
              <a:rPr lang="en-US" dirty="0" err="1"/>
              <a:t>GridSearchCV</a:t>
            </a:r>
            <a:r>
              <a:rPr lang="en-US" dirty="0"/>
              <a:t>) </a:t>
            </a:r>
            <a:endParaRPr lang="en-GB" dirty="0"/>
          </a:p>
        </p:txBody>
      </p:sp>
    </p:spTree>
    <p:extLst>
      <p:ext uri="{BB962C8B-B14F-4D97-AF65-F5344CB8AC3E}">
        <p14:creationId xmlns:p14="http://schemas.microsoft.com/office/powerpoint/2010/main" val="217374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909</Words>
  <Application>Microsoft Office PowerPoint</Application>
  <PresentationFormat>Widescreen</PresentationFormat>
  <Paragraphs>112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Vladyslav Lisnyi</cp:lastModifiedBy>
  <cp:revision>39</cp:revision>
  <dcterms:created xsi:type="dcterms:W3CDTF">2019-07-27T06:35:59Z</dcterms:created>
  <dcterms:modified xsi:type="dcterms:W3CDTF">2020-08-29T12:14:26Z</dcterms:modified>
</cp:coreProperties>
</file>