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adimir Erakin" initials="VE" lastIdx="1" clrIdx="0">
    <p:extLst>
      <p:ext uri="{19B8F6BF-5375-455C-9EA6-DF929625EA0E}">
        <p15:presenceInfo xmlns:p15="http://schemas.microsoft.com/office/powerpoint/2012/main" userId="S-1-5-21-2414005191-2431363525-1628603290-12552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FBA5-9119-4B74-ACB7-53B6D9348FD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D50E-2952-45CF-B052-A88DA0F9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FBA5-9119-4B74-ACB7-53B6D9348FD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D50E-2952-45CF-B052-A88DA0F9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0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FBA5-9119-4B74-ACB7-53B6D9348FD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D50E-2952-45CF-B052-A88DA0F9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8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FBA5-9119-4B74-ACB7-53B6D9348FD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D50E-2952-45CF-B052-A88DA0F9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8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FBA5-9119-4B74-ACB7-53B6D9348FD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D50E-2952-45CF-B052-A88DA0F9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7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FBA5-9119-4B74-ACB7-53B6D9348FD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D50E-2952-45CF-B052-A88DA0F9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4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FBA5-9119-4B74-ACB7-53B6D9348FD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D50E-2952-45CF-B052-A88DA0F9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4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FBA5-9119-4B74-ACB7-53B6D9348FD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D50E-2952-45CF-B052-A88DA0F9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41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FBA5-9119-4B74-ACB7-53B6D9348FD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D50E-2952-45CF-B052-A88DA0F9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5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FBA5-9119-4B74-ACB7-53B6D9348FD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D50E-2952-45CF-B052-A88DA0F9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FBA5-9119-4B74-ACB7-53B6D9348FD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D50E-2952-45CF-B052-A88DA0F9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7FBA5-9119-4B74-ACB7-53B6D9348FD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DD50E-2952-45CF-B052-A88DA0F9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9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4309308" y="5037222"/>
            <a:ext cx="2462461" cy="12352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Storage</a:t>
            </a:r>
            <a:br>
              <a:rPr lang="en-US" dirty="0" smtClean="0"/>
            </a:br>
            <a:r>
              <a:rPr lang="en-US" sz="1300" dirty="0" smtClean="0"/>
              <a:t>Cassandra </a:t>
            </a:r>
            <a:br>
              <a:rPr lang="en-US" sz="1300" dirty="0" smtClean="0"/>
            </a:br>
            <a:r>
              <a:rPr lang="en-US" sz="1300" dirty="0" smtClean="0"/>
              <a:t>or Parquet</a:t>
            </a:r>
            <a:endParaRPr lang="en-US" sz="1300" dirty="0"/>
          </a:p>
        </p:txBody>
      </p:sp>
      <p:sp>
        <p:nvSpPr>
          <p:cNvPr id="5" name="Rectangle 4"/>
          <p:cNvSpPr/>
          <p:nvPr/>
        </p:nvSpPr>
        <p:spPr>
          <a:xfrm>
            <a:off x="657726" y="2139617"/>
            <a:ext cx="1628274" cy="79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Kafka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7726" y="1147011"/>
            <a:ext cx="1038729" cy="657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Divolte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Collector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7280854" y="3713749"/>
            <a:ext cx="1530518" cy="148389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Analytics DB</a:t>
            </a:r>
          </a:p>
          <a:p>
            <a:pPr algn="ctr"/>
            <a:r>
              <a:rPr lang="en-US" sz="1300" dirty="0" smtClean="0"/>
              <a:t>Cassandra </a:t>
            </a:r>
            <a:br>
              <a:rPr lang="en-US" sz="1300" dirty="0" smtClean="0"/>
            </a:br>
            <a:r>
              <a:rPr lang="en-US" sz="1300" dirty="0" smtClean="0"/>
              <a:t>or Parquet</a:t>
            </a:r>
            <a:endParaRPr lang="en-US" sz="1300" dirty="0"/>
          </a:p>
        </p:txBody>
      </p:sp>
      <p:sp>
        <p:nvSpPr>
          <p:cNvPr id="8" name="Rectangle 7"/>
          <p:cNvSpPr/>
          <p:nvPr/>
        </p:nvSpPr>
        <p:spPr>
          <a:xfrm>
            <a:off x="4938963" y="842211"/>
            <a:ext cx="2001253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Processing</a:t>
            </a:r>
            <a:br>
              <a:rPr lang="en-US" dirty="0" smtClean="0"/>
            </a:br>
            <a:r>
              <a:rPr lang="en-US" sz="1600" dirty="0" smtClean="0"/>
              <a:t>Apache Spark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8998001" y="1967792"/>
            <a:ext cx="2658980" cy="1191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Elasticsearch</a:t>
            </a:r>
            <a:r>
              <a:rPr lang="en-US" sz="1600" dirty="0" smtClean="0"/>
              <a:t> cluster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ELK Stack</a:t>
            </a:r>
          </a:p>
          <a:p>
            <a:pPr algn="ctr"/>
            <a:r>
              <a:rPr lang="en-US" sz="1600" dirty="0" err="1" smtClean="0"/>
              <a:t>Kibana</a:t>
            </a:r>
            <a:r>
              <a:rPr lang="en-US" dirty="0" smtClean="0"/>
              <a:t> </a:t>
            </a:r>
            <a:r>
              <a:rPr lang="en-US" sz="1600" dirty="0" smtClean="0"/>
              <a:t>for</a:t>
            </a:r>
            <a:r>
              <a:rPr lang="en-US" dirty="0" smtClean="0"/>
              <a:t> </a:t>
            </a:r>
            <a:r>
              <a:rPr lang="en-US" sz="1600" dirty="0" smtClean="0"/>
              <a:t>visualization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2606842" y="2494548"/>
            <a:ext cx="2001253" cy="156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Ingestion</a:t>
            </a:r>
            <a:br>
              <a:rPr lang="en-US" dirty="0" smtClean="0"/>
            </a:br>
            <a:r>
              <a:rPr lang="en-US" sz="1600" dirty="0" smtClean="0"/>
              <a:t>Spark Streaming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9549061" y="4443662"/>
            <a:ext cx="1752601" cy="6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895972" y="5462336"/>
            <a:ext cx="1720516" cy="970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Tableau or other visualization tools</a:t>
            </a:r>
            <a:endParaRPr lang="en-US" dirty="0"/>
          </a:p>
        </p:txBody>
      </p:sp>
      <p:sp>
        <p:nvSpPr>
          <p:cNvPr id="13" name="Rectangular Callout 12"/>
          <p:cNvSpPr/>
          <p:nvPr/>
        </p:nvSpPr>
        <p:spPr>
          <a:xfrm>
            <a:off x="2960770" y="1403684"/>
            <a:ext cx="946484" cy="741950"/>
          </a:xfrm>
          <a:prstGeom prst="wedgeRectCallout">
            <a:avLst>
              <a:gd name="adj1" fmla="val -122290"/>
              <a:gd name="adj2" fmla="val 8076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Ensures Event delivery </a:t>
            </a:r>
            <a:endParaRPr lang="en-US" sz="1200" dirty="0"/>
          </a:p>
        </p:txBody>
      </p:sp>
      <p:sp>
        <p:nvSpPr>
          <p:cNvPr id="17" name="Bent Arrow 16"/>
          <p:cNvSpPr/>
          <p:nvPr/>
        </p:nvSpPr>
        <p:spPr>
          <a:xfrm rot="10800000" flipH="1">
            <a:off x="3252533" y="4090737"/>
            <a:ext cx="1056776" cy="1443789"/>
          </a:xfrm>
          <a:prstGeom prst="bentArrow">
            <a:avLst>
              <a:gd name="adj1" fmla="val 24241"/>
              <a:gd name="adj2" fmla="val 25000"/>
              <a:gd name="adj3" fmla="val 25000"/>
              <a:gd name="adj4" fmla="val 4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1674395" y="5001129"/>
            <a:ext cx="1223209" cy="601580"/>
          </a:xfrm>
          <a:prstGeom prst="wedgeRectCallout">
            <a:avLst>
              <a:gd name="adj1" fmla="val 88355"/>
              <a:gd name="adj2" fmla="val -4590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Pre-processed events</a:t>
            </a:r>
            <a:endParaRPr lang="en-US" sz="1200" dirty="0"/>
          </a:p>
        </p:txBody>
      </p:sp>
      <p:sp>
        <p:nvSpPr>
          <p:cNvPr id="19" name="Up Arrow 18"/>
          <p:cNvSpPr/>
          <p:nvPr/>
        </p:nvSpPr>
        <p:spPr>
          <a:xfrm>
            <a:off x="5151520" y="2450432"/>
            <a:ext cx="388019" cy="25025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ular Callout 20"/>
          <p:cNvSpPr/>
          <p:nvPr/>
        </p:nvSpPr>
        <p:spPr>
          <a:xfrm>
            <a:off x="6771769" y="2563355"/>
            <a:ext cx="946484" cy="969467"/>
          </a:xfrm>
          <a:prstGeom prst="wedgeRectCallout">
            <a:avLst>
              <a:gd name="adj1" fmla="val -78222"/>
              <a:gd name="adj2" fmla="val 9676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KPIs, User Path Insights, various metrics</a:t>
            </a:r>
          </a:p>
        </p:txBody>
      </p:sp>
      <p:sp>
        <p:nvSpPr>
          <p:cNvPr id="22" name="Bent Arrow 21"/>
          <p:cNvSpPr/>
          <p:nvPr/>
        </p:nvSpPr>
        <p:spPr>
          <a:xfrm rot="10800000" flipH="1">
            <a:off x="1347530" y="3005890"/>
            <a:ext cx="1195143" cy="686302"/>
          </a:xfrm>
          <a:prstGeom prst="bentArrow">
            <a:avLst>
              <a:gd name="adj1" fmla="val 24241"/>
              <a:gd name="adj2" fmla="val 25000"/>
              <a:gd name="adj3" fmla="val 25000"/>
              <a:gd name="adj4" fmla="val 4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728914" y="3713749"/>
            <a:ext cx="946484" cy="601580"/>
          </a:xfrm>
          <a:prstGeom prst="wedgeRectCallout">
            <a:avLst>
              <a:gd name="adj1" fmla="val 79405"/>
              <a:gd name="adj2" fmla="val -8057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Raw event stream</a:t>
            </a:r>
            <a:endParaRPr lang="en-US" sz="1200" dirty="0"/>
          </a:p>
        </p:txBody>
      </p:sp>
      <p:sp>
        <p:nvSpPr>
          <p:cNvPr id="24" name="Down Arrow 23"/>
          <p:cNvSpPr/>
          <p:nvPr/>
        </p:nvSpPr>
        <p:spPr>
          <a:xfrm>
            <a:off x="1107908" y="1871665"/>
            <a:ext cx="188496" cy="2205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lded Corner 24"/>
          <p:cNvSpPr/>
          <p:nvPr/>
        </p:nvSpPr>
        <p:spPr>
          <a:xfrm>
            <a:off x="794084" y="469231"/>
            <a:ext cx="313824" cy="244643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lded Corner 26"/>
          <p:cNvSpPr/>
          <p:nvPr/>
        </p:nvSpPr>
        <p:spPr>
          <a:xfrm>
            <a:off x="1012150" y="397042"/>
            <a:ext cx="313824" cy="244643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lded Corner 27"/>
          <p:cNvSpPr/>
          <p:nvPr/>
        </p:nvSpPr>
        <p:spPr>
          <a:xfrm>
            <a:off x="1239743" y="318086"/>
            <a:ext cx="313824" cy="244643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1058267" y="772279"/>
            <a:ext cx="221590" cy="3434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ular Callout 32"/>
          <p:cNvSpPr/>
          <p:nvPr/>
        </p:nvSpPr>
        <p:spPr>
          <a:xfrm>
            <a:off x="2834436" y="168441"/>
            <a:ext cx="946484" cy="601580"/>
          </a:xfrm>
          <a:prstGeom prst="wedgeRectCallout">
            <a:avLst>
              <a:gd name="adj1" fmla="val -179917"/>
              <a:gd name="adj2" fmla="val -190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Pages (or Mobile apps)</a:t>
            </a:r>
            <a:endParaRPr lang="en-US" sz="1200" dirty="0"/>
          </a:p>
        </p:txBody>
      </p:sp>
      <p:sp>
        <p:nvSpPr>
          <p:cNvPr id="34" name="Left-Up Arrow 33"/>
          <p:cNvSpPr/>
          <p:nvPr/>
        </p:nvSpPr>
        <p:spPr>
          <a:xfrm flipH="1">
            <a:off x="6276470" y="2490538"/>
            <a:ext cx="873792" cy="2338136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904" y="4487444"/>
            <a:ext cx="1498275" cy="469479"/>
          </a:xfrm>
          <a:prstGeom prst="rect">
            <a:avLst/>
          </a:prstGeom>
        </p:spPr>
      </p:pic>
      <p:sp>
        <p:nvSpPr>
          <p:cNvPr id="36" name="Up Arrow 35"/>
          <p:cNvSpPr/>
          <p:nvPr/>
        </p:nvSpPr>
        <p:spPr>
          <a:xfrm>
            <a:off x="10486518" y="5109030"/>
            <a:ext cx="213566" cy="2490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Arrow 36"/>
          <p:cNvSpPr/>
          <p:nvPr/>
        </p:nvSpPr>
        <p:spPr>
          <a:xfrm>
            <a:off x="8891577" y="4299284"/>
            <a:ext cx="549202" cy="2887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313" y="2563355"/>
            <a:ext cx="1038225" cy="38300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426" y="881687"/>
            <a:ext cx="1038225" cy="383004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7566360" y="1367466"/>
            <a:ext cx="1539545" cy="39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ES-Hadoop</a:t>
            </a:r>
            <a:endParaRPr lang="en-US" sz="1600" dirty="0"/>
          </a:p>
        </p:txBody>
      </p:sp>
      <p:sp>
        <p:nvSpPr>
          <p:cNvPr id="42" name="Left-Up Arrow 41"/>
          <p:cNvSpPr/>
          <p:nvPr/>
        </p:nvSpPr>
        <p:spPr>
          <a:xfrm flipH="1">
            <a:off x="8134344" y="1814829"/>
            <a:ext cx="757231" cy="894914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ular Callout 42"/>
          <p:cNvSpPr/>
          <p:nvPr/>
        </p:nvSpPr>
        <p:spPr>
          <a:xfrm>
            <a:off x="10486519" y="318087"/>
            <a:ext cx="1427746" cy="932392"/>
          </a:xfrm>
          <a:prstGeom prst="wedgeRectCallout">
            <a:avLst>
              <a:gd name="adj1" fmla="val -48160"/>
              <a:gd name="adj2" fmla="val 12476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Primary tool for merchants, capable to handle high workload</a:t>
            </a:r>
            <a:endParaRPr lang="en-US" sz="1200" dirty="0"/>
          </a:p>
        </p:txBody>
      </p:sp>
      <p:sp>
        <p:nvSpPr>
          <p:cNvPr id="44" name="Left-Up Arrow 43"/>
          <p:cNvSpPr/>
          <p:nvPr/>
        </p:nvSpPr>
        <p:spPr>
          <a:xfrm flipH="1" flipV="1">
            <a:off x="8269705" y="2832651"/>
            <a:ext cx="621870" cy="768801"/>
          </a:xfrm>
          <a:prstGeom prst="leftUp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ular Callout 44"/>
          <p:cNvSpPr/>
          <p:nvPr/>
        </p:nvSpPr>
        <p:spPr>
          <a:xfrm>
            <a:off x="9092596" y="3263191"/>
            <a:ext cx="2209066" cy="1052138"/>
          </a:xfrm>
          <a:prstGeom prst="wedgeRectCallout">
            <a:avLst>
              <a:gd name="adj1" fmla="val -73917"/>
              <a:gd name="adj2" fmla="val -6183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Option 2 </a:t>
            </a:r>
            <a:br>
              <a:rPr lang="en-US" sz="1200" dirty="0" smtClean="0"/>
            </a:br>
            <a:r>
              <a:rPr lang="en-US" sz="1200" dirty="0" smtClean="0"/>
              <a:t>(with Elastic populated from Analytics DB by a separate Spark that runs in the same cluster, or with diff. node mapping options)</a:t>
            </a:r>
            <a:endParaRPr lang="en-US" sz="1200" dirty="0"/>
          </a:p>
        </p:txBody>
      </p:sp>
      <p:sp>
        <p:nvSpPr>
          <p:cNvPr id="46" name="Rectangular Callout 45"/>
          <p:cNvSpPr/>
          <p:nvPr/>
        </p:nvSpPr>
        <p:spPr>
          <a:xfrm>
            <a:off x="7570255" y="331495"/>
            <a:ext cx="1978806" cy="689811"/>
          </a:xfrm>
          <a:prstGeom prst="wedgeRectCallout">
            <a:avLst>
              <a:gd name="adj1" fmla="val 65840"/>
              <a:gd name="adj2" fmla="val 18167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Various deployment topology options available</a:t>
            </a:r>
            <a:endParaRPr lang="en-US" sz="1200" dirty="0"/>
          </a:p>
        </p:txBody>
      </p:sp>
      <p:sp>
        <p:nvSpPr>
          <p:cNvPr id="47" name="Left-Right Arrow 46"/>
          <p:cNvSpPr/>
          <p:nvPr/>
        </p:nvSpPr>
        <p:spPr>
          <a:xfrm>
            <a:off x="6980283" y="1469692"/>
            <a:ext cx="529456" cy="2561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ular Callout 48"/>
          <p:cNvSpPr/>
          <p:nvPr/>
        </p:nvSpPr>
        <p:spPr>
          <a:xfrm>
            <a:off x="8395695" y="5671927"/>
            <a:ext cx="1223209" cy="465553"/>
          </a:xfrm>
          <a:prstGeom prst="wedgeRectCallout">
            <a:avLst>
              <a:gd name="adj1" fmla="val 77193"/>
              <a:gd name="adj2" fmla="val 2021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Additional Tools</a:t>
            </a:r>
          </a:p>
        </p:txBody>
      </p:sp>
    </p:spTree>
    <p:extLst>
      <p:ext uri="{BB962C8B-B14F-4D97-AF65-F5344CB8AC3E}">
        <p14:creationId xmlns:p14="http://schemas.microsoft.com/office/powerpoint/2010/main" val="351106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110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Publicis Groupe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Erakin</dc:creator>
  <cp:lastModifiedBy>Vladimir Erakin</cp:lastModifiedBy>
  <cp:revision>11</cp:revision>
  <dcterms:created xsi:type="dcterms:W3CDTF">2020-04-14T04:27:24Z</dcterms:created>
  <dcterms:modified xsi:type="dcterms:W3CDTF">2020-04-14T05:53:15Z</dcterms:modified>
</cp:coreProperties>
</file>