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volventa" panose="020B0604020202020204" charset="0"/>
      <p:regular r:id="rId21"/>
    </p:embeddedFont>
    <p:embeddedFont>
      <p:font typeface="Jura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color-theo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@ankit1913015/color-psychology-in-ui-design-how-colors-shape-emotions-and-user-behavior-6254708fd5fb" TargetMode="External"/><Relationship Id="rId5" Type="http://schemas.openxmlformats.org/officeDocument/2006/relationships/hyperlink" Target="https://www.canva.com/learn/color-meanings/" TargetMode="External"/><Relationship Id="rId4" Type="http://schemas.openxmlformats.org/officeDocument/2006/relationships/hyperlink" Target="https://www.smashingmagazine.com/2010/01/color-theory-for-designers-part-1-the-meaning-of-colo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738184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1666970"/>
            <a:ext cx="12726510" cy="7124995"/>
            <a:chOff x="0" y="0"/>
            <a:chExt cx="16968680" cy="9499993"/>
          </a:xfrm>
        </p:grpSpPr>
        <p:sp>
          <p:nvSpPr>
            <p:cNvPr id="4" name="TextBox 4"/>
            <p:cNvSpPr txBox="1"/>
            <p:nvPr/>
          </p:nvSpPr>
          <p:spPr>
            <a:xfrm>
              <a:off x="0" y="1887325"/>
              <a:ext cx="16968680" cy="6020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17"/>
                </a:lnSpc>
              </a:pPr>
              <a:r>
                <a:rPr lang="en-US" sz="9575" b="1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Цветоведение (использование цвета в интерфейсе)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32080"/>
              <a:ext cx="16968680" cy="611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ИНФОРМАЦИОННОЕ РУКОВОДСТВО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885313"/>
              <a:ext cx="1696868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Уланович Владислав</a:t>
              </a:r>
              <a:endParaRPr lang="en-US" sz="2799" b="1" dirty="0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030754" cy="10287000"/>
          </a:xfrm>
          <a:custGeom>
            <a:avLst/>
            <a:gdLst/>
            <a:ahLst/>
            <a:cxnLst/>
            <a:rect l="l" t="t" r="r" b="b"/>
            <a:pathLst>
              <a:path w="6030754" h="10287000">
                <a:moveTo>
                  <a:pt x="0" y="0"/>
                </a:moveTo>
                <a:lnTo>
                  <a:pt x="6030754" y="0"/>
                </a:lnTo>
                <a:lnTo>
                  <a:pt x="6030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35003" y="-472719"/>
            <a:ext cx="22035446" cy="18958911"/>
          </a:xfrm>
          <a:custGeom>
            <a:avLst/>
            <a:gdLst/>
            <a:ahLst/>
            <a:cxnLst/>
            <a:rect l="l" t="t" r="r" b="b"/>
            <a:pathLst>
              <a:path w="22035446" h="18958911">
                <a:moveTo>
                  <a:pt x="0" y="0"/>
                </a:moveTo>
                <a:lnTo>
                  <a:pt x="22035446" y="0"/>
                </a:lnTo>
                <a:lnTo>
                  <a:pt x="22035446" y="18958911"/>
                </a:lnTo>
                <a:lnTo>
                  <a:pt x="0" y="18958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6" t="-4906" r="-3591" b="-1167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72629" y="3730603"/>
            <a:ext cx="871106" cy="871106"/>
          </a:xfrm>
          <a:custGeom>
            <a:avLst/>
            <a:gdLst/>
            <a:ahLst/>
            <a:cxnLst/>
            <a:rect l="l" t="t" r="r" b="b"/>
            <a:pathLst>
              <a:path w="871106" h="871106">
                <a:moveTo>
                  <a:pt x="0" y="0"/>
                </a:moveTo>
                <a:lnTo>
                  <a:pt x="871106" y="0"/>
                </a:lnTo>
                <a:lnTo>
                  <a:pt x="871106" y="871106"/>
                </a:lnTo>
                <a:lnTo>
                  <a:pt x="0" y="871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336412" y="3721706"/>
            <a:ext cx="955153" cy="955153"/>
          </a:xfrm>
          <a:custGeom>
            <a:avLst/>
            <a:gdLst/>
            <a:ahLst/>
            <a:cxnLst/>
            <a:rect l="l" t="t" r="r" b="b"/>
            <a:pathLst>
              <a:path w="955153" h="955153">
                <a:moveTo>
                  <a:pt x="0" y="0"/>
                </a:moveTo>
                <a:lnTo>
                  <a:pt x="955153" y="0"/>
                </a:lnTo>
                <a:lnTo>
                  <a:pt x="955153" y="955154"/>
                </a:lnTo>
                <a:lnTo>
                  <a:pt x="0" y="955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95403" y="6703858"/>
            <a:ext cx="836863" cy="836863"/>
          </a:xfrm>
          <a:custGeom>
            <a:avLst/>
            <a:gdLst/>
            <a:ahLst/>
            <a:cxnLst/>
            <a:rect l="l" t="t" r="r" b="b"/>
            <a:pathLst>
              <a:path w="836863" h="836863">
                <a:moveTo>
                  <a:pt x="0" y="0"/>
                </a:moveTo>
                <a:lnTo>
                  <a:pt x="836863" y="0"/>
                </a:lnTo>
                <a:lnTo>
                  <a:pt x="836863" y="836863"/>
                </a:lnTo>
                <a:lnTo>
                  <a:pt x="0" y="8368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339884" y="6703858"/>
            <a:ext cx="840212" cy="840212"/>
          </a:xfrm>
          <a:custGeom>
            <a:avLst/>
            <a:gdLst/>
            <a:ahLst/>
            <a:cxnLst/>
            <a:rect l="l" t="t" r="r" b="b"/>
            <a:pathLst>
              <a:path w="840212" h="840212">
                <a:moveTo>
                  <a:pt x="0" y="0"/>
                </a:moveTo>
                <a:lnTo>
                  <a:pt x="840212" y="0"/>
                </a:lnTo>
                <a:lnTo>
                  <a:pt x="840212" y="840212"/>
                </a:lnTo>
                <a:lnTo>
                  <a:pt x="0" y="8402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872629" y="1019175"/>
            <a:ext cx="9149097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950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Теория гармоничных цветовых сочетаний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95403" y="4678935"/>
            <a:ext cx="3904626" cy="1717579"/>
            <a:chOff x="0" y="0"/>
            <a:chExt cx="1314081" cy="5780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14081" cy="578042"/>
            </a:xfrm>
            <a:custGeom>
              <a:avLst/>
              <a:gdLst/>
              <a:ahLst/>
              <a:cxnLst/>
              <a:rect l="l" t="t" r="r" b="b"/>
              <a:pathLst>
                <a:path w="1314081" h="578042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Комплементарные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Цвета, находящиеся напротив друг друга на цветовом круге.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39884" y="7540721"/>
            <a:ext cx="3904626" cy="1717579"/>
            <a:chOff x="0" y="0"/>
            <a:chExt cx="1314081" cy="57804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14081" cy="578042"/>
            </a:xfrm>
            <a:custGeom>
              <a:avLst/>
              <a:gdLst/>
              <a:ahLst/>
              <a:cxnLst/>
              <a:rect l="l" t="t" r="r" b="b"/>
              <a:pathLst>
                <a:path w="1314081" h="578042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Тетрадные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Четыре цвета, равномерно распределенные по цветовому кругу.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95403" y="7540721"/>
            <a:ext cx="3904626" cy="1717579"/>
            <a:chOff x="0" y="0"/>
            <a:chExt cx="1314081" cy="5780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14081" cy="578042"/>
            </a:xfrm>
            <a:custGeom>
              <a:avLst/>
              <a:gdLst/>
              <a:ahLst/>
              <a:cxnLst/>
              <a:rect l="l" t="t" r="r" b="b"/>
              <a:pathLst>
                <a:path w="1314081" h="578042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Триадные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Три цвета, равномерно распределенные по цветовому кругу.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39884" y="4676860"/>
            <a:ext cx="3904626" cy="1717579"/>
            <a:chOff x="0" y="0"/>
            <a:chExt cx="1314081" cy="5780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14081" cy="578042"/>
            </a:xfrm>
            <a:custGeom>
              <a:avLst/>
              <a:gdLst/>
              <a:ahLst/>
              <a:cxnLst/>
              <a:rect l="l" t="t" r="r" b="b"/>
              <a:pathLst>
                <a:path w="1314081" h="578042">
                  <a:moveTo>
                    <a:pt x="101121" y="0"/>
                  </a:moveTo>
                  <a:lnTo>
                    <a:pt x="1212961" y="0"/>
                  </a:lnTo>
                  <a:cubicBezTo>
                    <a:pt x="1239779" y="0"/>
                    <a:pt x="1265500" y="10654"/>
                    <a:pt x="1284464" y="29618"/>
                  </a:cubicBezTo>
                  <a:cubicBezTo>
                    <a:pt x="1303427" y="48581"/>
                    <a:pt x="1314081" y="74302"/>
                    <a:pt x="1314081" y="101121"/>
                  </a:cubicBezTo>
                  <a:lnTo>
                    <a:pt x="1314081" y="476922"/>
                  </a:lnTo>
                  <a:cubicBezTo>
                    <a:pt x="1314081" y="503741"/>
                    <a:pt x="1303427" y="529461"/>
                    <a:pt x="1284464" y="548425"/>
                  </a:cubicBezTo>
                  <a:cubicBezTo>
                    <a:pt x="1265500" y="567389"/>
                    <a:pt x="1239779" y="578042"/>
                    <a:pt x="1212961" y="578042"/>
                  </a:cubicBezTo>
                  <a:lnTo>
                    <a:pt x="101121" y="578042"/>
                  </a:lnTo>
                  <a:cubicBezTo>
                    <a:pt x="74302" y="578042"/>
                    <a:pt x="48581" y="567389"/>
                    <a:pt x="29618" y="548425"/>
                  </a:cubicBezTo>
                  <a:cubicBezTo>
                    <a:pt x="10654" y="529461"/>
                    <a:pt x="0" y="503741"/>
                    <a:pt x="0" y="476922"/>
                  </a:cubicBezTo>
                  <a:lnTo>
                    <a:pt x="0" y="101121"/>
                  </a:lnTo>
                  <a:cubicBezTo>
                    <a:pt x="0" y="74302"/>
                    <a:pt x="10654" y="48581"/>
                    <a:pt x="29618" y="29618"/>
                  </a:cubicBezTo>
                  <a:cubicBezTo>
                    <a:pt x="48581" y="10654"/>
                    <a:pt x="74302" y="0"/>
                    <a:pt x="1011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1314081" cy="682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Аналогичные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Соседствующие на цветовом круге цвета.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406615" y="-3883516"/>
            <a:ext cx="14995432" cy="13621935"/>
          </a:xfrm>
          <a:custGeom>
            <a:avLst/>
            <a:gdLst/>
            <a:ahLst/>
            <a:cxnLst/>
            <a:rect l="l" t="t" r="r" b="b"/>
            <a:pathLst>
              <a:path w="14995432" h="13621935">
                <a:moveTo>
                  <a:pt x="0" y="0"/>
                </a:moveTo>
                <a:lnTo>
                  <a:pt x="14995432" y="0"/>
                </a:lnTo>
                <a:lnTo>
                  <a:pt x="14995432" y="13621935"/>
                </a:lnTo>
                <a:lnTo>
                  <a:pt x="0" y="1362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363278"/>
            <a:ext cx="6199592" cy="287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00"/>
              </a:lnSpc>
              <a:spcBef>
                <a:spcPct val="0"/>
              </a:spcBef>
            </a:pPr>
            <a:r>
              <a:rPr lang="en-US" sz="4750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Подбор цветовой палитры для различных типов интерфейсов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74310" y="4360148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74310" y="7038482"/>
            <a:ext cx="1125997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81025" y="1876425"/>
            <a:ext cx="6648324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Электронная коммерция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Использование теплых и ярких цветов, ассоциирующихся с уютом и доверием.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FFFFFF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81025" y="4427220"/>
            <a:ext cx="6648324" cy="1537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Корпоративные сайты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Применение строгой и сдержанной палитры, отражающей профессионализм и надежность.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FFFFFF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96000" y="6978015"/>
            <a:ext cx="6648324" cy="19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Игровые приложения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Выбор динамичных, ярких и контрастных цветов, создающих энергичную и увлекательную атмосферу.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74310" y="1918494"/>
            <a:ext cx="1108479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6030754" cy="10287000"/>
          </a:xfrm>
          <a:custGeom>
            <a:avLst/>
            <a:gdLst/>
            <a:ahLst/>
            <a:cxnLst/>
            <a:rect l="l" t="t" r="r" b="b"/>
            <a:pathLst>
              <a:path w="6030754" h="10287000">
                <a:moveTo>
                  <a:pt x="0" y="0"/>
                </a:moveTo>
                <a:lnTo>
                  <a:pt x="6030754" y="0"/>
                </a:lnTo>
                <a:lnTo>
                  <a:pt x="60307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35003" y="-472719"/>
            <a:ext cx="22035446" cy="18958911"/>
          </a:xfrm>
          <a:custGeom>
            <a:avLst/>
            <a:gdLst/>
            <a:ahLst/>
            <a:cxnLst/>
            <a:rect l="l" t="t" r="r" b="b"/>
            <a:pathLst>
              <a:path w="22035446" h="18958911">
                <a:moveTo>
                  <a:pt x="0" y="0"/>
                </a:moveTo>
                <a:lnTo>
                  <a:pt x="22035446" y="0"/>
                </a:lnTo>
                <a:lnTo>
                  <a:pt x="22035446" y="18958911"/>
                </a:lnTo>
                <a:lnTo>
                  <a:pt x="0" y="18958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36" t="-4906" r="-3591" b="-1167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72629" y="114300"/>
            <a:ext cx="9149097" cy="362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950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Практические рекомендации по применению цвета в интерфейсе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795403" y="4534912"/>
            <a:ext cx="3904626" cy="2371443"/>
            <a:chOff x="0" y="0"/>
            <a:chExt cx="1314081" cy="798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4081" cy="798097"/>
            </a:xfrm>
            <a:custGeom>
              <a:avLst/>
              <a:gdLst/>
              <a:ahLst/>
              <a:cxnLst/>
              <a:rect l="l" t="t" r="r" b="b"/>
              <a:pathLst>
                <a:path w="1314081" h="798097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18786"/>
                  </a:lnTo>
                  <a:cubicBezTo>
                    <a:pt x="1314081" y="739821"/>
                    <a:pt x="1305725" y="759994"/>
                    <a:pt x="1290852" y="774867"/>
                  </a:cubicBezTo>
                  <a:cubicBezTo>
                    <a:pt x="1275978" y="789741"/>
                    <a:pt x="1255805" y="798097"/>
                    <a:pt x="1234771" y="798097"/>
                  </a:cubicBezTo>
                  <a:lnTo>
                    <a:pt x="79310" y="798097"/>
                  </a:lnTo>
                  <a:cubicBezTo>
                    <a:pt x="58276" y="798097"/>
                    <a:pt x="38103" y="789741"/>
                    <a:pt x="23229" y="774867"/>
                  </a:cubicBezTo>
                  <a:cubicBezTo>
                    <a:pt x="8356" y="759994"/>
                    <a:pt x="0" y="739821"/>
                    <a:pt x="0" y="718786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1314081" cy="902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Согласованность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Использование единой цветовой палитры для обеспечения визуальной целостности интерфейса.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39884" y="7540721"/>
            <a:ext cx="3904626" cy="2609155"/>
            <a:chOff x="0" y="0"/>
            <a:chExt cx="1314081" cy="8780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4081" cy="878097"/>
            </a:xfrm>
            <a:custGeom>
              <a:avLst/>
              <a:gdLst/>
              <a:ahLst/>
              <a:cxnLst/>
              <a:rect l="l" t="t" r="r" b="b"/>
              <a:pathLst>
                <a:path w="1314081" h="878097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98787"/>
                  </a:lnTo>
                  <a:cubicBezTo>
                    <a:pt x="1314081" y="819821"/>
                    <a:pt x="1305725" y="839994"/>
                    <a:pt x="1290852" y="854868"/>
                  </a:cubicBezTo>
                  <a:cubicBezTo>
                    <a:pt x="1275978" y="869741"/>
                    <a:pt x="1255805" y="878097"/>
                    <a:pt x="1234771" y="878097"/>
                  </a:cubicBezTo>
                  <a:lnTo>
                    <a:pt x="79310" y="878097"/>
                  </a:lnTo>
                  <a:cubicBezTo>
                    <a:pt x="58276" y="878097"/>
                    <a:pt x="38103" y="869741"/>
                    <a:pt x="23229" y="854868"/>
                  </a:cubicBezTo>
                  <a:cubicBezTo>
                    <a:pt x="8356" y="839994"/>
                    <a:pt x="0" y="819821"/>
                    <a:pt x="0" y="798787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1314081" cy="982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Культурная адаптация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Учет культурных особенностей при использовании цвета в интерфейсах разных регионов.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95403" y="7540721"/>
            <a:ext cx="3904626" cy="2609155"/>
            <a:chOff x="0" y="0"/>
            <a:chExt cx="1314081" cy="8780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4081" cy="878097"/>
            </a:xfrm>
            <a:custGeom>
              <a:avLst/>
              <a:gdLst/>
              <a:ahLst/>
              <a:cxnLst/>
              <a:rect l="l" t="t" r="r" b="b"/>
              <a:pathLst>
                <a:path w="1314081" h="878097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98787"/>
                  </a:lnTo>
                  <a:cubicBezTo>
                    <a:pt x="1314081" y="819821"/>
                    <a:pt x="1305725" y="839994"/>
                    <a:pt x="1290852" y="854868"/>
                  </a:cubicBezTo>
                  <a:cubicBezTo>
                    <a:pt x="1275978" y="869741"/>
                    <a:pt x="1255805" y="878097"/>
                    <a:pt x="1234771" y="878097"/>
                  </a:cubicBezTo>
                  <a:lnTo>
                    <a:pt x="79310" y="878097"/>
                  </a:lnTo>
                  <a:cubicBezTo>
                    <a:pt x="58276" y="878097"/>
                    <a:pt x="38103" y="869741"/>
                    <a:pt x="23229" y="854868"/>
                  </a:cubicBezTo>
                  <a:cubicBezTo>
                    <a:pt x="8356" y="839994"/>
                    <a:pt x="0" y="819821"/>
                    <a:pt x="0" y="798787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1314081" cy="982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Эмоциональное воздействие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Применение цветов, вызывающих желаемые эмоции и настроение у пользователей.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339884" y="4532837"/>
            <a:ext cx="3904626" cy="2373518"/>
            <a:chOff x="0" y="0"/>
            <a:chExt cx="1314081" cy="79879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14081" cy="798795"/>
            </a:xfrm>
            <a:custGeom>
              <a:avLst/>
              <a:gdLst/>
              <a:ahLst/>
              <a:cxnLst/>
              <a:rect l="l" t="t" r="r" b="b"/>
              <a:pathLst>
                <a:path w="1314081" h="798795">
                  <a:moveTo>
                    <a:pt x="79310" y="0"/>
                  </a:moveTo>
                  <a:lnTo>
                    <a:pt x="1234771" y="0"/>
                  </a:lnTo>
                  <a:cubicBezTo>
                    <a:pt x="1255805" y="0"/>
                    <a:pt x="1275978" y="8356"/>
                    <a:pt x="1290852" y="23229"/>
                  </a:cubicBezTo>
                  <a:cubicBezTo>
                    <a:pt x="1305725" y="38103"/>
                    <a:pt x="1314081" y="58276"/>
                    <a:pt x="1314081" y="79310"/>
                  </a:cubicBezTo>
                  <a:lnTo>
                    <a:pt x="1314081" y="719485"/>
                  </a:lnTo>
                  <a:cubicBezTo>
                    <a:pt x="1314081" y="740519"/>
                    <a:pt x="1305725" y="760692"/>
                    <a:pt x="1290852" y="775566"/>
                  </a:cubicBezTo>
                  <a:cubicBezTo>
                    <a:pt x="1275978" y="790439"/>
                    <a:pt x="1255805" y="798795"/>
                    <a:pt x="1234771" y="798795"/>
                  </a:cubicBezTo>
                  <a:lnTo>
                    <a:pt x="79310" y="798795"/>
                  </a:lnTo>
                  <a:cubicBezTo>
                    <a:pt x="58276" y="798795"/>
                    <a:pt x="38103" y="790439"/>
                    <a:pt x="23229" y="775566"/>
                  </a:cubicBezTo>
                  <a:cubicBezTo>
                    <a:pt x="8356" y="760692"/>
                    <a:pt x="0" y="740519"/>
                    <a:pt x="0" y="719485"/>
                  </a:cubicBezTo>
                  <a:lnTo>
                    <a:pt x="0" y="79310"/>
                  </a:lnTo>
                  <a:cubicBezTo>
                    <a:pt x="0" y="58276"/>
                    <a:pt x="8356" y="38103"/>
                    <a:pt x="23229" y="23229"/>
                  </a:cubicBezTo>
                  <a:cubicBezTo>
                    <a:pt x="38103" y="8356"/>
                    <a:pt x="58276" y="0"/>
                    <a:pt x="79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314081" cy="903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Доступность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Выбор контрастных цветовых сочетаний для улучшения читаемости и восприятия.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872629" y="3812747"/>
            <a:ext cx="1108479" cy="72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39884" y="3812747"/>
            <a:ext cx="1108479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95403" y="6820630"/>
            <a:ext cx="1108479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9884" y="6820630"/>
            <a:ext cx="1108479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491" r="-234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07191" y="1392878"/>
            <a:ext cx="12273618" cy="724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Использование цвета в интерфейсе — это не просто вопрос эстетики, но и важный аспект функциональности и восприятия. Правильное применение цветовой палитры может значительно улучшить пользовательский опыт, сделать интерфейс удобным для навигации, а также эффективно передавать информацию.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43805" y="4524799"/>
            <a:ext cx="18717607" cy="17641345"/>
          </a:xfrm>
          <a:custGeom>
            <a:avLst/>
            <a:gdLst/>
            <a:ahLst/>
            <a:cxnLst/>
            <a:rect l="l" t="t" r="r" b="b"/>
            <a:pathLst>
              <a:path w="18717607" h="17641345">
                <a:moveTo>
                  <a:pt x="0" y="0"/>
                </a:moveTo>
                <a:lnTo>
                  <a:pt x="18717608" y="0"/>
                </a:lnTo>
                <a:lnTo>
                  <a:pt x="18717608" y="17641345"/>
                </a:lnTo>
                <a:lnTo>
                  <a:pt x="0" y="1764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122665"/>
            <a:ext cx="11582400" cy="4026853"/>
            <a:chOff x="0" y="0"/>
            <a:chExt cx="15443200" cy="5369137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00"/>
              <a:ext cx="15443200" cy="1939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800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„Душа окрашивается цветом своих мыслей.“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668732"/>
              <a:ext cx="15443200" cy="708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 МАРК АВРЕЛИЙ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264767" y="0"/>
            <a:ext cx="16137436" cy="10287000"/>
          </a:xfrm>
          <a:custGeom>
            <a:avLst/>
            <a:gdLst/>
            <a:ahLst/>
            <a:cxnLst/>
            <a:rect l="l" t="t" r="r" b="b"/>
            <a:pathLst>
              <a:path w="16137436" h="10287000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>
            <a:blip r:embed="rId2"/>
            <a:stretch>
              <a:fillRect t="-24139" b="-237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20170" y="1798847"/>
            <a:ext cx="10766483" cy="7132536"/>
            <a:chOff x="0" y="0"/>
            <a:chExt cx="14355311" cy="9510049"/>
          </a:xfrm>
        </p:grpSpPr>
        <p:sp>
          <p:nvSpPr>
            <p:cNvPr id="4" name="TextBox 4"/>
            <p:cNvSpPr txBox="1"/>
            <p:nvPr/>
          </p:nvSpPr>
          <p:spPr>
            <a:xfrm>
              <a:off x="0" y="-263525"/>
              <a:ext cx="14355311" cy="5133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Список использованных источников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58164"/>
              <a:ext cx="14355311" cy="3637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55942" lvl="1" indent="-277971" algn="l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74" b="1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3" tooltip="https://www.interaction-design.org/literature/topics/color-theory"/>
                </a:rPr>
                <a:t>Ц</a:t>
              </a:r>
              <a:r>
                <a:rPr lang="en-US" sz="2574" b="1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3" tooltip="https://www.interaction-design.org/literature/topics/color-theory"/>
                </a:rPr>
                <a:t>ветоведение в дизайне интерфейсов</a:t>
              </a:r>
            </a:p>
            <a:p>
              <a:pPr marL="555942" lvl="1" indent="-277971" algn="l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74" b="1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4" tooltip="https://www.smashingmagazine.com/2010/01/color-theory-for-designers-part-1-the-meaning-of-color/"/>
                </a:rPr>
                <a:t>Значение цвета для дизайнеров</a:t>
              </a:r>
            </a:p>
            <a:p>
              <a:pPr marL="555942" lvl="1" indent="-277971" algn="l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74" b="1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5" tooltip="https://www.canva.com/learn/color-meanings/"/>
                </a:rPr>
                <a:t>Культурные значения цветов</a:t>
              </a:r>
            </a:p>
            <a:p>
              <a:pPr marL="555942" lvl="1" indent="-277971" algn="l">
                <a:lnSpc>
                  <a:spcPts val="36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74" b="1" u="sng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  <a:hlinkClick r:id="rId6" tooltip="https://medium.com/@ankit1913015/color-psychology-in-ui-design-how-colors-shape-emotions-and-user-behavior-6254708fd5fb"/>
                </a:rPr>
                <a:t>Психологические аспекты использования цвета в UI</a:t>
              </a:r>
            </a:p>
            <a:p>
              <a:pPr algn="l">
                <a:lnSpc>
                  <a:spcPts val="3604"/>
                </a:lnSpc>
                <a:spcBef>
                  <a:spcPct val="0"/>
                </a:spcBef>
              </a:pPr>
              <a:endParaRPr lang="en-US" sz="2574" b="1" u="sng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  <a:hlinkClick r:id="rId6" tooltip="https://medium.com/@ankit1913015/color-psychology-in-ui-design-how-colors-shape-emotions-and-user-behavior-6254708fd5fb"/>
              </a:endParaRPr>
            </a:p>
            <a:p>
              <a:pPr marL="0" lvl="0" indent="0" algn="l">
                <a:lnSpc>
                  <a:spcPts val="3604"/>
                </a:lnSpc>
                <a:spcBef>
                  <a:spcPct val="0"/>
                </a:spcBef>
              </a:pPr>
              <a:endParaRPr lang="en-US" sz="2574" b="1" u="sng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  <a:hlinkClick r:id="rId6" tooltip="https://medium.com/@ankit1913015/color-psychology-in-ui-design-how-colors-shape-emotions-and-user-behavior-6254708fd5fb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73847"/>
            <a:ext cx="7882467" cy="3175183"/>
            <a:chOff x="0" y="0"/>
            <a:chExt cx="10509956" cy="4233577"/>
          </a:xfrm>
        </p:grpSpPr>
        <p:sp>
          <p:nvSpPr>
            <p:cNvPr id="3" name="TextBox 3"/>
            <p:cNvSpPr txBox="1"/>
            <p:nvPr/>
          </p:nvSpPr>
          <p:spPr>
            <a:xfrm>
              <a:off x="0" y="816610"/>
              <a:ext cx="10509956" cy="938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30"/>
                </a:lnSpc>
              </a:pPr>
              <a:r>
                <a:rPr lang="en-US" sz="4525" b="1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Вопросы для обсуждения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36416"/>
              <a:ext cx="10509956" cy="72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3250" b="1" u="none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Ключевые темы в этой презентации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228600" y="-275658"/>
            <a:ext cx="16686973" cy="4814229"/>
          </a:xfrm>
          <a:custGeom>
            <a:avLst/>
            <a:gdLst/>
            <a:ahLst/>
            <a:cxnLst/>
            <a:rect l="l" t="t" r="r" b="b"/>
            <a:pathLst>
              <a:path w="16686973" h="4814229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376833" y="2299335"/>
            <a:ext cx="7882467" cy="546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Что такое цвет и его восприятие человеком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Основные характеристики цвета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Влияние цвета на эмоции и настроение пользователей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Цветовые модели и их применение в дизайне интерфейсов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Теория гармоничных цветовых сочетаний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Влияние культурных особенностей на восприятие цвета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Подбор цветовой палитры для различных типов интерфейсов</a:t>
            </a:r>
          </a:p>
          <a:p>
            <a:pPr marL="421007" lvl="1" indent="-210503" algn="l">
              <a:lnSpc>
                <a:spcPts val="3900"/>
              </a:lnSpc>
              <a:buFont typeface="Arial"/>
              <a:buChar char="•"/>
            </a:pPr>
            <a:r>
              <a:rPr lang="en-US" sz="19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Практические рекомендации по применению цвета в интерфейсе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89845" y="-4273439"/>
            <a:ext cx="13830696" cy="10604278"/>
          </a:xfrm>
          <a:custGeom>
            <a:avLst/>
            <a:gdLst/>
            <a:ahLst/>
            <a:cxnLst/>
            <a:rect l="l" t="t" r="r" b="b"/>
            <a:pathLst>
              <a:path w="13830696" h="10604278">
                <a:moveTo>
                  <a:pt x="0" y="0"/>
                </a:moveTo>
                <a:lnTo>
                  <a:pt x="13830696" y="0"/>
                </a:lnTo>
                <a:lnTo>
                  <a:pt x="13830696" y="10604278"/>
                </a:lnTo>
                <a:lnTo>
                  <a:pt x="0" y="1060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706" b="-421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806628" y="2667015"/>
            <a:ext cx="12674744" cy="4952970"/>
            <a:chOff x="0" y="0"/>
            <a:chExt cx="16899658" cy="66039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87375"/>
              <a:ext cx="16899658" cy="2397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10"/>
                </a:lnSpc>
              </a:pPr>
              <a:r>
                <a:rPr lang="en-US" sz="5925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Цветоведение (использование цвета в интерфейсе)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42725"/>
              <a:ext cx="16899658" cy="2277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 играет ключевую роль в дизайне интерфейсов, влияя на восприятие, эмоции и поведение пользователей. Глубокое понимание теории цвета и его психологического воздействия позволяет создавать более эффективные и привлекательные пользовательские интерфейсы.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586878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20"/>
              </a:lnSpc>
              <a:spcBef>
                <a:spcPct val="0"/>
              </a:spcBef>
            </a:pPr>
            <a:r>
              <a:rPr lang="en-US" sz="4600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Работа с использованием цветоведенеия</a:t>
            </a:r>
          </a:p>
        </p:txBody>
      </p:sp>
      <p:sp>
        <p:nvSpPr>
          <p:cNvPr id="3" name="Freeform 3"/>
          <p:cNvSpPr/>
          <p:nvPr/>
        </p:nvSpPr>
        <p:spPr>
          <a:xfrm rot="-5400000">
            <a:off x="5639895" y="-3480626"/>
            <a:ext cx="18300533" cy="17248253"/>
          </a:xfrm>
          <a:custGeom>
            <a:avLst/>
            <a:gdLst/>
            <a:ahLst/>
            <a:cxnLst/>
            <a:rect l="l" t="t" r="r" b="b"/>
            <a:pathLst>
              <a:path w="18300533" h="17248253">
                <a:moveTo>
                  <a:pt x="0" y="0"/>
                </a:moveTo>
                <a:lnTo>
                  <a:pt x="18300534" y="0"/>
                </a:lnTo>
                <a:lnTo>
                  <a:pt x="18300534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375987" y="3866652"/>
            <a:ext cx="3890432" cy="97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9"/>
              </a:lnSpc>
              <a:spcBef>
                <a:spcPct val="0"/>
              </a:spcBef>
            </a:pPr>
            <a:r>
              <a:rPr lang="en-US" sz="4054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Креативность и интуиция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75987" y="5397505"/>
            <a:ext cx="4332205" cy="198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При этом важно сочетать теоретические знания с творческой интуицией, чтобы создавать уникальные, вдохновляющие и запоминающиеся визуальные образы.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78560" y="3761877"/>
            <a:ext cx="4332205" cy="3919096"/>
            <a:chOff x="0" y="0"/>
            <a:chExt cx="5776274" cy="5225462"/>
          </a:xfrm>
        </p:grpSpPr>
        <p:sp>
          <p:nvSpPr>
            <p:cNvPr id="7" name="TextBox 7"/>
            <p:cNvSpPr txBox="1"/>
            <p:nvPr/>
          </p:nvSpPr>
          <p:spPr>
            <a:xfrm>
              <a:off x="0" y="104775"/>
              <a:ext cx="5187243" cy="1311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9"/>
                </a:lnSpc>
                <a:spcBef>
                  <a:spcPct val="0"/>
                </a:spcBef>
              </a:pPr>
              <a:r>
                <a:rPr lang="en-US" sz="4054" b="1">
                  <a:solidFill>
                    <a:srgbClr val="FF4F63"/>
                  </a:solidFill>
                  <a:latin typeface="Jura Bold"/>
                  <a:ea typeface="Jura Bold"/>
                  <a:cs typeface="Jura Bold"/>
                  <a:sym typeface="Jura Bold"/>
                </a:rPr>
                <a:t>Теоретический подход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95630"/>
              <a:ext cx="5776274" cy="3029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FF4F63"/>
                  </a:solidFill>
                  <a:latin typeface="Evolventa"/>
                  <a:ea typeface="Evolventa"/>
                  <a:cs typeface="Evolventa"/>
                  <a:sym typeface="Evolventa"/>
                </a:rPr>
                <a:t>Глубокое знание принципов цветоведения позволяет дизайнерам создавать интерфейсы с тщательно продуманными цветовыми схемами, которые эффективно влияют на восприятие и эмоции пользователей.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42971" y="3866652"/>
            <a:ext cx="3890432" cy="97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9"/>
              </a:lnSpc>
              <a:spcBef>
                <a:spcPct val="0"/>
              </a:spcBef>
            </a:pPr>
            <a:r>
              <a:rPr lang="en-US" sz="4054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Практическое применение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42971" y="5397505"/>
            <a:ext cx="4332205" cy="2304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На основе теории цвета можно выбирать оптимальные цветовые решения для различных типов интерфейсов, начиная от веб-сайтов и мобильных приложений до интерфейсов программного обеспечения.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10766" y="3887283"/>
            <a:ext cx="3890432" cy="9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9"/>
              </a:lnSpc>
              <a:spcBef>
                <a:spcPct val="0"/>
              </a:spcBef>
            </a:pPr>
            <a:r>
              <a:rPr lang="en-US" sz="4054" b="1">
                <a:solidFill>
                  <a:srgbClr val="FF1F73"/>
                </a:solidFill>
                <a:latin typeface="Jura Bold"/>
                <a:ea typeface="Jura Bold"/>
                <a:cs typeface="Jura Bold"/>
                <a:sym typeface="Jura Bold"/>
              </a:rPr>
              <a:t>Инструменты и техники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10766" y="5405418"/>
            <a:ext cx="4332205" cy="229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>
                <a:solidFill>
                  <a:srgbClr val="FF1F73"/>
                </a:solidFill>
                <a:latin typeface="Evolventa"/>
                <a:ea typeface="Evolventa"/>
                <a:cs typeface="Evolventa"/>
                <a:sym typeface="Evolventa"/>
              </a:rPr>
              <a:t>Изучение цветовых моделей, гармоний и культурных значений цветов дает дизайнерам мощный арсенал для построения визуально привлекательных и функциональных интерфейсов.</a:t>
            </a:r>
          </a:p>
          <a:p>
            <a:pPr algn="l">
              <a:lnSpc>
                <a:spcPts val="2536"/>
              </a:lnSpc>
            </a:pPr>
            <a:endParaRPr lang="en-US" sz="1811">
              <a:solidFill>
                <a:srgbClr val="FF1F73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0754" y="5749689"/>
            <a:ext cx="5231274" cy="2690946"/>
            <a:chOff x="0" y="0"/>
            <a:chExt cx="6975032" cy="3587928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6975032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6147FF"/>
                  </a:solidFill>
                  <a:latin typeface="Jura Bold"/>
                  <a:ea typeface="Jura Bold"/>
                  <a:cs typeface="Jura Bold"/>
                  <a:sym typeface="Jura Bold"/>
                </a:rPr>
                <a:t>2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74118"/>
              <a:ext cx="6975032" cy="1496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91"/>
                </a:lnSpc>
              </a:pPr>
              <a:r>
                <a:rPr lang="en-US" sz="1565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Восприятие цвета зависит от особенностей зрительного аппарата и психологических факторов каждого человека.</a:t>
              </a:r>
            </a:p>
            <a:p>
              <a:pPr algn="ctr">
                <a:lnSpc>
                  <a:spcPts val="2191"/>
                </a:lnSpc>
              </a:pPr>
              <a:endParaRPr lang="en-US" sz="1565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45622"/>
              <a:ext cx="6975032" cy="590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r>
                <a:rPr lang="en-US" sz="234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Субъективное восприятие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831549"/>
            <a:ext cx="5235529" cy="2727550"/>
            <a:chOff x="0" y="0"/>
            <a:chExt cx="6980705" cy="3636733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6980705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6147FF"/>
                  </a:solidFill>
                  <a:latin typeface="Jura Bold"/>
                  <a:ea typeface="Jura Bold"/>
                  <a:cs typeface="Jura Bold"/>
                  <a:sym typeface="Jura Bold"/>
                </a:rPr>
                <a:t>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55871"/>
              <a:ext cx="6980705" cy="1724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4"/>
                </a:lnSpc>
              </a:pPr>
              <a:r>
                <a:rPr lang="en-US" sz="1802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 - это электромагнитное излучение в определенном диапазоне длин волн, воспринимаемое человеческим глазом.</a:t>
              </a:r>
            </a:p>
            <a:p>
              <a:pPr algn="l">
                <a:lnSpc>
                  <a:spcPts val="2524"/>
                </a:lnSpc>
              </a:pPr>
              <a:endParaRPr lang="en-US" sz="1802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39177"/>
              <a:ext cx="6980705" cy="597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340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Физический феномен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02891" y="5749689"/>
            <a:ext cx="5242643" cy="2940730"/>
            <a:chOff x="0" y="0"/>
            <a:chExt cx="6990190" cy="392097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6990190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en-US" sz="2799" b="1">
                  <a:solidFill>
                    <a:srgbClr val="6147FF"/>
                  </a:solidFill>
                  <a:latin typeface="Jura Bold"/>
                  <a:ea typeface="Jura Bold"/>
                  <a:cs typeface="Jura Bold"/>
                  <a:sym typeface="Jura Bold"/>
                </a:rPr>
                <a:t>3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053937"/>
              <a:ext cx="6990190" cy="1710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4"/>
                </a:lnSpc>
              </a:pPr>
              <a:r>
                <a:rPr lang="en-US" sz="1802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Значение и ассоциации, связанные с определенными цветами, могут варьироваться в разных культурах.</a:t>
              </a:r>
            </a:p>
            <a:p>
              <a:pPr algn="r">
                <a:lnSpc>
                  <a:spcPts val="2524"/>
                </a:lnSpc>
              </a:pPr>
              <a:endParaRPr lang="en-US" sz="1802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45622"/>
              <a:ext cx="6990190" cy="601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41"/>
                </a:lnSpc>
              </a:pPr>
              <a:r>
                <a:rPr lang="en-US" sz="2387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Культурные различия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067925" y="-8764931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74" r="-1430" b="-183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1829822"/>
            <a:ext cx="11515725" cy="195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6400" b="1">
                <a:solidFill>
                  <a:srgbClr val="FFFFFF"/>
                </a:solidFill>
                <a:latin typeface="Jura Bold"/>
                <a:ea typeface="Jura Bold"/>
                <a:cs typeface="Jura Bold"/>
                <a:sym typeface="Jura Bold"/>
              </a:rPr>
              <a:t>Что такое цвет и его восприятие человеком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24050" y="5073064"/>
            <a:ext cx="16435250" cy="588931"/>
            <a:chOff x="0" y="0"/>
            <a:chExt cx="21913666" cy="785242"/>
          </a:xfrm>
        </p:grpSpPr>
        <p:sp>
          <p:nvSpPr>
            <p:cNvPr id="17" name="AutoShape 17"/>
            <p:cNvSpPr/>
            <p:nvPr/>
          </p:nvSpPr>
          <p:spPr>
            <a:xfrm>
              <a:off x="399867" y="392621"/>
              <a:ext cx="21113932" cy="0"/>
            </a:xfrm>
            <a:prstGeom prst="line">
              <a:avLst/>
            </a:prstGeom>
            <a:ln w="58981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8" name="Group 18"/>
            <p:cNvGrpSpPr/>
            <p:nvPr/>
          </p:nvGrpSpPr>
          <p:grpSpPr>
            <a:xfrm rot="5423755">
              <a:off x="9981" y="-4561"/>
              <a:ext cx="779771" cy="794364"/>
              <a:chOff x="0" y="0"/>
              <a:chExt cx="6350000" cy="64688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468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468840">
                    <a:moveTo>
                      <a:pt x="3175000" y="0"/>
                    </a:moveTo>
                    <a:cubicBezTo>
                      <a:pt x="1421496" y="0"/>
                      <a:pt x="0" y="1448099"/>
                      <a:pt x="0" y="3234420"/>
                    </a:cubicBezTo>
                    <a:cubicBezTo>
                      <a:pt x="0" y="5020741"/>
                      <a:pt x="1421496" y="6468840"/>
                      <a:pt x="3175000" y="6468840"/>
                    </a:cubicBezTo>
                    <a:cubicBezTo>
                      <a:pt x="4928504" y="6468840"/>
                      <a:pt x="6350000" y="5020741"/>
                      <a:pt x="6350000" y="3234420"/>
                    </a:cubicBezTo>
                    <a:cubicBezTo>
                      <a:pt x="6350000" y="1448099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 rot="5423755">
              <a:off x="10126543" y="-4561"/>
              <a:ext cx="779771" cy="794364"/>
              <a:chOff x="0" y="0"/>
              <a:chExt cx="6350000" cy="64688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350000" cy="6468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468840">
                    <a:moveTo>
                      <a:pt x="3175000" y="0"/>
                    </a:moveTo>
                    <a:cubicBezTo>
                      <a:pt x="1421496" y="0"/>
                      <a:pt x="0" y="1448099"/>
                      <a:pt x="0" y="3234420"/>
                    </a:cubicBezTo>
                    <a:cubicBezTo>
                      <a:pt x="0" y="5020741"/>
                      <a:pt x="1421496" y="6468840"/>
                      <a:pt x="3175000" y="6468840"/>
                    </a:cubicBezTo>
                    <a:cubicBezTo>
                      <a:pt x="4928504" y="6468840"/>
                      <a:pt x="6350000" y="5020741"/>
                      <a:pt x="6350000" y="3234420"/>
                    </a:cubicBezTo>
                    <a:cubicBezTo>
                      <a:pt x="6350000" y="1448099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 rot="5423755">
              <a:off x="21123914" y="-4561"/>
              <a:ext cx="779771" cy="794364"/>
              <a:chOff x="0" y="0"/>
              <a:chExt cx="6350000" cy="64688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468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468840">
                    <a:moveTo>
                      <a:pt x="3175000" y="0"/>
                    </a:moveTo>
                    <a:cubicBezTo>
                      <a:pt x="1421496" y="0"/>
                      <a:pt x="0" y="1448099"/>
                      <a:pt x="0" y="3234420"/>
                    </a:cubicBezTo>
                    <a:cubicBezTo>
                      <a:pt x="0" y="5020741"/>
                      <a:pt x="1421496" y="6468840"/>
                      <a:pt x="3175000" y="6468840"/>
                    </a:cubicBezTo>
                    <a:cubicBezTo>
                      <a:pt x="4928504" y="6468840"/>
                      <a:pt x="6350000" y="5020741"/>
                      <a:pt x="6350000" y="3234420"/>
                    </a:cubicBezTo>
                    <a:cubicBezTo>
                      <a:pt x="6350000" y="1448099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9983017" y="-4761724"/>
            <a:ext cx="12190366" cy="11580848"/>
          </a:xfrm>
          <a:custGeom>
            <a:avLst/>
            <a:gdLst/>
            <a:ahLst/>
            <a:cxnLst/>
            <a:rect l="l" t="t" r="r" b="b"/>
            <a:pathLst>
              <a:path w="12190366" h="11580848">
                <a:moveTo>
                  <a:pt x="0" y="0"/>
                </a:moveTo>
                <a:lnTo>
                  <a:pt x="12190366" y="0"/>
                </a:lnTo>
                <a:lnTo>
                  <a:pt x="12190366" y="11580848"/>
                </a:lnTo>
                <a:lnTo>
                  <a:pt x="0" y="11580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9881195" cy="2604332"/>
            <a:chOff x="0" y="0"/>
            <a:chExt cx="13174926" cy="3472443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3174926" cy="260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680"/>
                </a:lnSpc>
                <a:spcBef>
                  <a:spcPct val="0"/>
                </a:spcBef>
              </a:pPr>
              <a:r>
                <a:rPr lang="en-US" sz="6400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Основные характеристики цвета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65806"/>
              <a:ext cx="1317492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208169"/>
            <a:ext cx="4472839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Тон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309814"/>
            <a:ext cx="4472839" cy="181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Определяет качество цвета, его положение на цветовом круге.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98981" y="6131919"/>
            <a:ext cx="4310914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Насыщенность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98981" y="7309814"/>
            <a:ext cx="4310914" cy="225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Отражает интенсивность или яркость цвета, степень его приближения к чистому спектральному цвету.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48386" y="6208169"/>
            <a:ext cx="4310914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Светлота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48386" y="7309814"/>
            <a:ext cx="4310914" cy="225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Характеризует степень светлоты или темноты цвета, его положение между белым и черным.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2255317" y="4196788"/>
            <a:ext cx="5537767" cy="5030539"/>
          </a:xfrm>
          <a:custGeom>
            <a:avLst/>
            <a:gdLst/>
            <a:ahLst/>
            <a:cxnLst/>
            <a:rect l="l" t="t" r="r" b="b"/>
            <a:pathLst>
              <a:path w="5537767" h="5030539">
                <a:moveTo>
                  <a:pt x="0" y="0"/>
                </a:moveTo>
                <a:lnTo>
                  <a:pt x="5537767" y="0"/>
                </a:lnTo>
                <a:lnTo>
                  <a:pt x="5537767" y="5030540"/>
                </a:lnTo>
                <a:lnTo>
                  <a:pt x="0" y="503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153324" y="4078899"/>
            <a:ext cx="0" cy="42854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916111" y="3943174"/>
            <a:ext cx="474427" cy="474427"/>
            <a:chOff x="0" y="0"/>
            <a:chExt cx="124952" cy="1249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952" cy="124952"/>
            </a:xfrm>
            <a:custGeom>
              <a:avLst/>
              <a:gdLst/>
              <a:ahLst/>
              <a:cxnLst/>
              <a:rect l="l" t="t" r="r" b="b"/>
              <a:pathLst>
                <a:path w="124952" h="124952">
                  <a:moveTo>
                    <a:pt x="62476" y="0"/>
                  </a:moveTo>
                  <a:lnTo>
                    <a:pt x="62476" y="0"/>
                  </a:lnTo>
                  <a:cubicBezTo>
                    <a:pt x="96981" y="0"/>
                    <a:pt x="124952" y="27971"/>
                    <a:pt x="124952" y="62476"/>
                  </a:cubicBezTo>
                  <a:lnTo>
                    <a:pt x="124952" y="62476"/>
                  </a:lnTo>
                  <a:cubicBezTo>
                    <a:pt x="124952" y="79046"/>
                    <a:pt x="118370" y="94937"/>
                    <a:pt x="106653" y="106653"/>
                  </a:cubicBezTo>
                  <a:cubicBezTo>
                    <a:pt x="94937" y="118370"/>
                    <a:pt x="79046" y="124952"/>
                    <a:pt x="62476" y="124952"/>
                  </a:cubicBezTo>
                  <a:lnTo>
                    <a:pt x="62476" y="124952"/>
                  </a:lnTo>
                  <a:cubicBezTo>
                    <a:pt x="45906" y="124952"/>
                    <a:pt x="30015" y="118370"/>
                    <a:pt x="18299" y="106653"/>
                  </a:cubicBezTo>
                  <a:cubicBezTo>
                    <a:pt x="6582" y="94937"/>
                    <a:pt x="0" y="79046"/>
                    <a:pt x="0" y="62476"/>
                  </a:cubicBezTo>
                  <a:lnTo>
                    <a:pt x="0" y="62476"/>
                  </a:lnTo>
                  <a:cubicBezTo>
                    <a:pt x="0" y="45906"/>
                    <a:pt x="6582" y="30015"/>
                    <a:pt x="18299" y="18299"/>
                  </a:cubicBezTo>
                  <a:cubicBezTo>
                    <a:pt x="30015" y="6582"/>
                    <a:pt x="45906" y="0"/>
                    <a:pt x="62476" y="0"/>
                  </a:cubicBezTo>
                  <a:close/>
                </a:path>
              </a:pathLst>
            </a:custGeom>
            <a:solidFill>
              <a:srgbClr val="FF1E8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124952" cy="229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009650"/>
            <a:ext cx="7101251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4750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Влияние цвета на эмоции и настроение пользователей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911381" y="6031590"/>
            <a:ext cx="479157" cy="479157"/>
            <a:chOff x="0" y="0"/>
            <a:chExt cx="126198" cy="1261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198" cy="126198"/>
            </a:xfrm>
            <a:custGeom>
              <a:avLst/>
              <a:gdLst/>
              <a:ahLst/>
              <a:cxnLst/>
              <a:rect l="l" t="t" r="r" b="b"/>
              <a:pathLst>
                <a:path w="126198" h="126198">
                  <a:moveTo>
                    <a:pt x="63099" y="0"/>
                  </a:moveTo>
                  <a:lnTo>
                    <a:pt x="63099" y="0"/>
                  </a:lnTo>
                  <a:cubicBezTo>
                    <a:pt x="79834" y="0"/>
                    <a:pt x="95883" y="6648"/>
                    <a:pt x="107717" y="18481"/>
                  </a:cubicBezTo>
                  <a:cubicBezTo>
                    <a:pt x="119550" y="30315"/>
                    <a:pt x="126198" y="46364"/>
                    <a:pt x="126198" y="63099"/>
                  </a:cubicBezTo>
                  <a:lnTo>
                    <a:pt x="126198" y="63099"/>
                  </a:lnTo>
                  <a:cubicBezTo>
                    <a:pt x="126198" y="97947"/>
                    <a:pt x="97947" y="126198"/>
                    <a:pt x="63099" y="126198"/>
                  </a:cubicBezTo>
                  <a:lnTo>
                    <a:pt x="63099" y="126198"/>
                  </a:lnTo>
                  <a:cubicBezTo>
                    <a:pt x="28250" y="126198"/>
                    <a:pt x="0" y="97947"/>
                    <a:pt x="0" y="63099"/>
                  </a:cubicBezTo>
                  <a:lnTo>
                    <a:pt x="0" y="63099"/>
                  </a:lnTo>
                  <a:cubicBezTo>
                    <a:pt x="0" y="28250"/>
                    <a:pt x="28250" y="0"/>
                    <a:pt x="63099" y="0"/>
                  </a:cubicBezTo>
                  <a:close/>
                </a:path>
              </a:pathLst>
            </a:custGeom>
            <a:solidFill>
              <a:srgbClr val="FF1F7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126198" cy="230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11381" y="8124736"/>
            <a:ext cx="479157" cy="479157"/>
            <a:chOff x="0" y="0"/>
            <a:chExt cx="126198" cy="1261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6198" cy="126198"/>
            </a:xfrm>
            <a:custGeom>
              <a:avLst/>
              <a:gdLst/>
              <a:ahLst/>
              <a:cxnLst/>
              <a:rect l="l" t="t" r="r" b="b"/>
              <a:pathLst>
                <a:path w="126198" h="126198">
                  <a:moveTo>
                    <a:pt x="63099" y="0"/>
                  </a:moveTo>
                  <a:lnTo>
                    <a:pt x="63099" y="0"/>
                  </a:lnTo>
                  <a:cubicBezTo>
                    <a:pt x="79834" y="0"/>
                    <a:pt x="95883" y="6648"/>
                    <a:pt x="107717" y="18481"/>
                  </a:cubicBezTo>
                  <a:cubicBezTo>
                    <a:pt x="119550" y="30315"/>
                    <a:pt x="126198" y="46364"/>
                    <a:pt x="126198" y="63099"/>
                  </a:cubicBezTo>
                  <a:lnTo>
                    <a:pt x="126198" y="63099"/>
                  </a:lnTo>
                  <a:cubicBezTo>
                    <a:pt x="126198" y="97947"/>
                    <a:pt x="97947" y="126198"/>
                    <a:pt x="63099" y="126198"/>
                  </a:cubicBezTo>
                  <a:lnTo>
                    <a:pt x="63099" y="126198"/>
                  </a:lnTo>
                  <a:cubicBezTo>
                    <a:pt x="28250" y="126198"/>
                    <a:pt x="0" y="97947"/>
                    <a:pt x="0" y="63099"/>
                  </a:cubicBezTo>
                  <a:lnTo>
                    <a:pt x="0" y="63099"/>
                  </a:lnTo>
                  <a:cubicBezTo>
                    <a:pt x="0" y="28250"/>
                    <a:pt x="28250" y="0"/>
                    <a:pt x="63099" y="0"/>
                  </a:cubicBezTo>
                  <a:close/>
                </a:path>
              </a:pathLst>
            </a:custGeom>
            <a:solidFill>
              <a:srgbClr val="FC3204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126198" cy="230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511260" y="3943174"/>
            <a:ext cx="10621770" cy="1276062"/>
            <a:chOff x="0" y="0"/>
            <a:chExt cx="14162360" cy="170141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04775"/>
              <a:ext cx="12718164" cy="710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9"/>
                </a:lnSpc>
                <a:spcBef>
                  <a:spcPct val="0"/>
                </a:spcBef>
              </a:pPr>
              <a:r>
                <a:rPr lang="en-US" sz="4054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Эмоциональное воздействие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29323"/>
              <a:ext cx="14162360" cy="872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Определенные цвета вызывают конкретные эмоции и чувства у людей, влияя на их настроение и восприятие.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390538" y="6033955"/>
            <a:ext cx="10621770" cy="961737"/>
            <a:chOff x="0" y="0"/>
            <a:chExt cx="14162360" cy="1282316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04775"/>
              <a:ext cx="12718164" cy="710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9"/>
                </a:lnSpc>
                <a:spcBef>
                  <a:spcPct val="0"/>
                </a:spcBef>
              </a:pPr>
              <a:r>
                <a:rPr lang="en-US" sz="4054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Культурная обусловленность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29323"/>
              <a:ext cx="14162360" cy="452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Значение и ассоциации, связанные с цветами, могут различаться в разных культурах.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390538" y="8124736"/>
            <a:ext cx="10621770" cy="1276062"/>
            <a:chOff x="0" y="0"/>
            <a:chExt cx="14162360" cy="170141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104775"/>
              <a:ext cx="12718164" cy="710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9"/>
                </a:lnSpc>
                <a:spcBef>
                  <a:spcPct val="0"/>
                </a:spcBef>
              </a:pPr>
              <a:r>
                <a:rPr lang="en-US" sz="4054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Важность контекста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29323"/>
              <a:ext cx="14162360" cy="872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36"/>
                </a:lnSpc>
              </a:pPr>
              <a:r>
                <a:rPr lang="en-US" sz="1811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Восприятие цвета зависит от конкретной ситуации, в которой он используется в интерфейсе.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5579894" y="126659"/>
            <a:ext cx="12582484" cy="11430000"/>
          </a:xfrm>
          <a:custGeom>
            <a:avLst/>
            <a:gdLst/>
            <a:ahLst/>
            <a:cxnLst/>
            <a:rect l="l" t="t" r="r" b="b"/>
            <a:pathLst>
              <a:path w="12582484" h="11430000">
                <a:moveTo>
                  <a:pt x="0" y="0"/>
                </a:moveTo>
                <a:lnTo>
                  <a:pt x="12582484" y="0"/>
                </a:lnTo>
                <a:lnTo>
                  <a:pt x="12582484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2863533" y="-5715000"/>
            <a:ext cx="12582484" cy="11430000"/>
          </a:xfrm>
          <a:custGeom>
            <a:avLst/>
            <a:gdLst/>
            <a:ahLst/>
            <a:cxnLst/>
            <a:rect l="l" t="t" r="r" b="b"/>
            <a:pathLst>
              <a:path w="12582484" h="11430000">
                <a:moveTo>
                  <a:pt x="0" y="0"/>
                </a:moveTo>
                <a:lnTo>
                  <a:pt x="12582484" y="0"/>
                </a:lnTo>
                <a:lnTo>
                  <a:pt x="12582484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5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2110156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642323" y="2831114"/>
            <a:ext cx="4286711" cy="3577259"/>
            <a:chOff x="0" y="0"/>
            <a:chExt cx="1129010" cy="9421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9010" cy="942159"/>
            </a:xfrm>
            <a:custGeom>
              <a:avLst/>
              <a:gdLst/>
              <a:ahLst/>
              <a:cxnLst/>
              <a:rect l="l" t="t" r="r" b="b"/>
              <a:pathLst>
                <a:path w="1129010" h="942159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C8C7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RGB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Аддитивная модель, основанная на смешивании трех основных цветов (красный, зеленый, синий).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10084" y="6563760"/>
            <a:ext cx="4286711" cy="3577259"/>
            <a:chOff x="0" y="0"/>
            <a:chExt cx="1129010" cy="9421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9010" cy="942159"/>
            </a:xfrm>
            <a:custGeom>
              <a:avLst/>
              <a:gdLst/>
              <a:ahLst/>
              <a:cxnLst/>
              <a:rect l="l" t="t" r="r" b="b"/>
              <a:pathLst>
                <a:path w="1129010" h="942159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D4118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Pantone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Система стандартизированных цветов, используемая в полиграфии и дизайне.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42323" y="6563760"/>
            <a:ext cx="4286711" cy="3577259"/>
            <a:chOff x="0" y="0"/>
            <a:chExt cx="1129010" cy="9421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29010" cy="942159"/>
            </a:xfrm>
            <a:custGeom>
              <a:avLst/>
              <a:gdLst/>
              <a:ahLst/>
              <a:cxnLst/>
              <a:rect l="l" t="t" r="r" b="b"/>
              <a:pathLst>
                <a:path w="1129010" h="942159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687B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HSL/HSV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Цветовая модель, базирующаяся на тоне, насыщенности и светлоте/яркости.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10084" y="2831114"/>
            <a:ext cx="4286711" cy="3577259"/>
            <a:chOff x="0" y="0"/>
            <a:chExt cx="1129010" cy="9421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29010" cy="942159"/>
            </a:xfrm>
            <a:custGeom>
              <a:avLst/>
              <a:gdLst/>
              <a:ahLst/>
              <a:cxnLst/>
              <a:rect l="l" t="t" r="r" b="b"/>
              <a:pathLst>
                <a:path w="1129010" h="942159">
                  <a:moveTo>
                    <a:pt x="92107" y="0"/>
                  </a:moveTo>
                  <a:lnTo>
                    <a:pt x="1036903" y="0"/>
                  </a:lnTo>
                  <a:cubicBezTo>
                    <a:pt x="1087772" y="0"/>
                    <a:pt x="1129010" y="41238"/>
                    <a:pt x="1129010" y="92107"/>
                  </a:cubicBezTo>
                  <a:lnTo>
                    <a:pt x="1129010" y="850051"/>
                  </a:lnTo>
                  <a:cubicBezTo>
                    <a:pt x="1129010" y="900921"/>
                    <a:pt x="1087772" y="942159"/>
                    <a:pt x="1036903" y="942159"/>
                  </a:cubicBezTo>
                  <a:lnTo>
                    <a:pt x="92107" y="942159"/>
                  </a:lnTo>
                  <a:cubicBezTo>
                    <a:pt x="41238" y="942159"/>
                    <a:pt x="0" y="900921"/>
                    <a:pt x="0" y="850051"/>
                  </a:cubicBezTo>
                  <a:lnTo>
                    <a:pt x="0" y="92107"/>
                  </a:lnTo>
                  <a:cubicBezTo>
                    <a:pt x="0" y="41238"/>
                    <a:pt x="41238" y="0"/>
                    <a:pt x="9210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129010" cy="1046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CMYK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Субтрактивная модель, использующая четыре основных цвета (голубой, пурпурный, желтый, черный).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42323" y="294477"/>
            <a:ext cx="9322972" cy="238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Цветовые модели и их применение в дизайне интерфейсов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40600" y="-5157738"/>
            <a:ext cx="12183003" cy="11672838"/>
          </a:xfrm>
          <a:custGeom>
            <a:avLst/>
            <a:gdLst/>
            <a:ahLst/>
            <a:cxnLst/>
            <a:rect l="l" t="t" r="r" b="b"/>
            <a:pathLst>
              <a:path w="12183003" h="11672838">
                <a:moveTo>
                  <a:pt x="0" y="0"/>
                </a:moveTo>
                <a:lnTo>
                  <a:pt x="12183003" y="0"/>
                </a:lnTo>
                <a:lnTo>
                  <a:pt x="12183003" y="11672838"/>
                </a:lnTo>
                <a:lnTo>
                  <a:pt x="0" y="11672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5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410700" y="1494654"/>
            <a:ext cx="7714897" cy="1869342"/>
            <a:chOff x="0" y="0"/>
            <a:chExt cx="10286529" cy="2492456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10286529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Символика цвета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82806"/>
              <a:ext cx="10286529" cy="966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en-US" sz="2025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Значение и ассоциации, связанные с определенными цветами, могут отличаться в разных культурах.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10700" y="4448541"/>
            <a:ext cx="7714897" cy="1425477"/>
            <a:chOff x="0" y="0"/>
            <a:chExt cx="10286529" cy="1900636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10286529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Цветовые предпочтения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25581"/>
              <a:ext cx="10286529" cy="93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25"/>
                </a:lnSpc>
                <a:spcBef>
                  <a:spcPct val="0"/>
                </a:spcBef>
              </a:pPr>
              <a:r>
                <a:rPr lang="en-US" sz="1875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Культурный контекст влияет на индивидуальные предпочтения и восприятие цветовых палитр.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10700" y="6916654"/>
            <a:ext cx="7714897" cy="1869342"/>
            <a:chOff x="0" y="0"/>
            <a:chExt cx="10286529" cy="249245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7150"/>
              <a:ext cx="10286529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Jura Bold"/>
                  <a:ea typeface="Jura Bold"/>
                  <a:cs typeface="Jura Bold"/>
                  <a:sym typeface="Jura Bold"/>
                </a:rPr>
                <a:t>Цветовые табу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473281"/>
              <a:ext cx="10286529" cy="1024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В некоторых культурах использование определенных цветов может восприниматься негативно.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3259054"/>
            <a:ext cx="7543726" cy="365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30"/>
              </a:lnSpc>
            </a:pPr>
            <a:r>
              <a:rPr lang="en-US" sz="6025" b="1">
                <a:solidFill>
                  <a:srgbClr val="000000"/>
                </a:solidFill>
                <a:latin typeface="Jura Bold"/>
                <a:ea typeface="Jura Bold"/>
                <a:cs typeface="Jura Bold"/>
                <a:sym typeface="Jura Bold"/>
              </a:rPr>
              <a:t>Влияние культурных особенностей на восприятие цвета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Произвольный</PresentationFormat>
  <Paragraphs>104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Evolventa</vt:lpstr>
      <vt:lpstr>Arial</vt:lpstr>
      <vt:lpstr>Jura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Цветоведение (использование цвета в интерфейсе)</dc:title>
  <cp:lastModifiedBy>Владислав Уланович</cp:lastModifiedBy>
  <cp:revision>2</cp:revision>
  <dcterms:created xsi:type="dcterms:W3CDTF">2006-08-16T00:00:00Z</dcterms:created>
  <dcterms:modified xsi:type="dcterms:W3CDTF">2024-10-29T08:19:14Z</dcterms:modified>
  <dc:identifier>DAGUyIVA2l0</dc:identifier>
</cp:coreProperties>
</file>