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x="18288000" cy="10287000"/>
  <p:notesSz cx="6858000" cy="9144000"/>
  <p:embeddedFontLst>
    <p:embeddedFont>
      <p:font typeface="Jura Bold" charset="1" panose="00000800000000000000"/>
      <p:regular r:id="rId21"/>
    </p:embeddedFont>
    <p:embeddedFont>
      <p:font typeface="Evolventa" charset="1" panose="020B0502020202020204"/>
      <p:regular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1.png" Type="http://schemas.openxmlformats.org/officeDocument/2006/relationships/image"/><Relationship Id="rId4" Target="../media/image6.png" Type="http://schemas.openxmlformats.org/officeDocument/2006/relationships/image"/><Relationship Id="rId5" Target="../media/image7.png" Type="http://schemas.openxmlformats.org/officeDocument/2006/relationships/image"/><Relationship Id="rId6" Target="../media/image8.png" Type="http://schemas.openxmlformats.org/officeDocument/2006/relationships/image"/><Relationship Id="rId7" Target="../media/image9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1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https://www.interaction-design.org/literature/topics/color-theory" TargetMode="External" Type="http://schemas.openxmlformats.org/officeDocument/2006/relationships/hyperlink"/><Relationship Id="rId4" Target="https://www.interaction-design.org/literature/topics/color-theory" TargetMode="External" Type="http://schemas.openxmlformats.org/officeDocument/2006/relationships/hyperlink"/><Relationship Id="rId5" Target="https://www.smashingmagazine.com/2010/01/color-theory-for-designers-part-1-the-meaning-of-color/" TargetMode="External" Type="http://schemas.openxmlformats.org/officeDocument/2006/relationships/hyperlink"/><Relationship Id="rId6" Target="https://www.canva.com/learn/color-meanings/" TargetMode="External" Type="http://schemas.openxmlformats.org/officeDocument/2006/relationships/hyperlink"/><Relationship Id="rId7" Target="https://medium.com/@ankit1913015/color-psychology-in-ui-design-how-colors-shape-emotions-and-user-behavior-6254708fd5fb" TargetMode="External" Type="http://schemas.openxmlformats.org/officeDocument/2006/relationships/hyperlink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3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400000">
            <a:off x="2738184" y="-5638509"/>
            <a:ext cx="17012157" cy="17259226"/>
          </a:xfrm>
          <a:custGeom>
            <a:avLst/>
            <a:gdLst/>
            <a:ahLst/>
            <a:cxnLst/>
            <a:rect r="r" b="b" t="t" l="l"/>
            <a:pathLst>
              <a:path h="17259226" w="17012157">
                <a:moveTo>
                  <a:pt x="0" y="0"/>
                </a:moveTo>
                <a:lnTo>
                  <a:pt x="17012157" y="0"/>
                </a:lnTo>
                <a:lnTo>
                  <a:pt x="17012157" y="17259226"/>
                </a:lnTo>
                <a:lnTo>
                  <a:pt x="0" y="1725922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8569" t="-430" r="0" b="-43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604407" y="1666970"/>
            <a:ext cx="12726510" cy="7124995"/>
            <a:chOff x="0" y="0"/>
            <a:chExt cx="16968680" cy="9499993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0" y="1887325"/>
              <a:ext cx="16968680" cy="602043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8617"/>
                </a:lnSpc>
              </a:pPr>
              <a:r>
                <a:rPr lang="en-US" sz="9575" b="true">
                  <a:solidFill>
                    <a:srgbClr val="FFFFFF"/>
                  </a:solidFill>
                  <a:latin typeface="Jura Bold"/>
                  <a:ea typeface="Jura Bold"/>
                  <a:cs typeface="Jura Bold"/>
                  <a:sym typeface="Jura Bold"/>
                </a:rPr>
                <a:t>Цветоведение (использование цвета в интерфейсе)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-132080"/>
              <a:ext cx="16968680" cy="61150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359"/>
                </a:lnSpc>
              </a:pPr>
              <a:r>
                <a:rPr lang="en-US" sz="2400" spc="547">
                  <a:solidFill>
                    <a:srgbClr val="FFFFFF"/>
                  </a:solidFill>
                  <a:latin typeface="Evolventa"/>
                  <a:ea typeface="Evolventa"/>
                  <a:cs typeface="Evolventa"/>
                  <a:sym typeface="Evolventa"/>
                </a:rPr>
                <a:t>ИНФОРМАЦИОННОЕ РУКОВОДСТВО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0" y="8885313"/>
              <a:ext cx="16968680" cy="62272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919"/>
                </a:lnSpc>
                <a:spcBef>
                  <a:spcPct val="0"/>
                </a:spcBef>
              </a:pPr>
              <a:r>
                <a:rPr lang="en-US" b="true" sz="2799">
                  <a:solidFill>
                    <a:srgbClr val="FFFFFF"/>
                  </a:solidFill>
                  <a:latin typeface="Jura Bold"/>
                  <a:ea typeface="Jura Bold"/>
                  <a:cs typeface="Jura Bold"/>
                  <a:sym typeface="Jura Bold"/>
                </a:rPr>
                <a:t>Уланович Владивслав</a:t>
              </a:r>
            </a:p>
          </p:txBody>
        </p:sp>
      </p:grp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6030754" cy="10287000"/>
          </a:xfrm>
          <a:custGeom>
            <a:avLst/>
            <a:gdLst/>
            <a:ahLst/>
            <a:cxnLst/>
            <a:rect r="r" b="b" t="t" l="l"/>
            <a:pathLst>
              <a:path h="10287000" w="6030754">
                <a:moveTo>
                  <a:pt x="0" y="0"/>
                </a:moveTo>
                <a:lnTo>
                  <a:pt x="6030754" y="0"/>
                </a:lnTo>
                <a:lnTo>
                  <a:pt x="6030754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835003" y="-472719"/>
            <a:ext cx="22035446" cy="18958911"/>
          </a:xfrm>
          <a:custGeom>
            <a:avLst/>
            <a:gdLst/>
            <a:ahLst/>
            <a:cxnLst/>
            <a:rect r="r" b="b" t="t" l="l"/>
            <a:pathLst>
              <a:path h="18958911" w="22035446">
                <a:moveTo>
                  <a:pt x="0" y="0"/>
                </a:moveTo>
                <a:lnTo>
                  <a:pt x="22035446" y="0"/>
                </a:lnTo>
                <a:lnTo>
                  <a:pt x="22035446" y="18958911"/>
                </a:lnTo>
                <a:lnTo>
                  <a:pt x="0" y="1895891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836" t="-4906" r="-3591" b="-11679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7872629" y="3730603"/>
            <a:ext cx="871106" cy="871106"/>
          </a:xfrm>
          <a:custGeom>
            <a:avLst/>
            <a:gdLst/>
            <a:ahLst/>
            <a:cxnLst/>
            <a:rect r="r" b="b" t="t" l="l"/>
            <a:pathLst>
              <a:path h="871106" w="871106">
                <a:moveTo>
                  <a:pt x="0" y="0"/>
                </a:moveTo>
                <a:lnTo>
                  <a:pt x="871106" y="0"/>
                </a:lnTo>
                <a:lnTo>
                  <a:pt x="871106" y="871106"/>
                </a:lnTo>
                <a:lnTo>
                  <a:pt x="0" y="87110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2336412" y="3721706"/>
            <a:ext cx="955153" cy="955153"/>
          </a:xfrm>
          <a:custGeom>
            <a:avLst/>
            <a:gdLst/>
            <a:ahLst/>
            <a:cxnLst/>
            <a:rect r="r" b="b" t="t" l="l"/>
            <a:pathLst>
              <a:path h="955153" w="955153">
                <a:moveTo>
                  <a:pt x="0" y="0"/>
                </a:moveTo>
                <a:lnTo>
                  <a:pt x="955153" y="0"/>
                </a:lnTo>
                <a:lnTo>
                  <a:pt x="955153" y="955154"/>
                </a:lnTo>
                <a:lnTo>
                  <a:pt x="0" y="95515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7795403" y="6703858"/>
            <a:ext cx="836863" cy="836863"/>
          </a:xfrm>
          <a:custGeom>
            <a:avLst/>
            <a:gdLst/>
            <a:ahLst/>
            <a:cxnLst/>
            <a:rect r="r" b="b" t="t" l="l"/>
            <a:pathLst>
              <a:path h="836863" w="836863">
                <a:moveTo>
                  <a:pt x="0" y="0"/>
                </a:moveTo>
                <a:lnTo>
                  <a:pt x="836863" y="0"/>
                </a:lnTo>
                <a:lnTo>
                  <a:pt x="836863" y="836863"/>
                </a:lnTo>
                <a:lnTo>
                  <a:pt x="0" y="83686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2339884" y="6703858"/>
            <a:ext cx="840212" cy="840212"/>
          </a:xfrm>
          <a:custGeom>
            <a:avLst/>
            <a:gdLst/>
            <a:ahLst/>
            <a:cxnLst/>
            <a:rect r="r" b="b" t="t" l="l"/>
            <a:pathLst>
              <a:path h="840212" w="840212">
                <a:moveTo>
                  <a:pt x="0" y="0"/>
                </a:moveTo>
                <a:lnTo>
                  <a:pt x="840212" y="0"/>
                </a:lnTo>
                <a:lnTo>
                  <a:pt x="840212" y="840212"/>
                </a:lnTo>
                <a:lnTo>
                  <a:pt x="0" y="840212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7872629" y="1019175"/>
            <a:ext cx="9149097" cy="1819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139"/>
              </a:lnSpc>
            </a:pPr>
            <a:r>
              <a:rPr lang="en-US" sz="5950" b="true">
                <a:solidFill>
                  <a:srgbClr val="FFFFFF"/>
                </a:solidFill>
                <a:latin typeface="Jura Bold"/>
                <a:ea typeface="Jura Bold"/>
                <a:cs typeface="Jura Bold"/>
                <a:sym typeface="Jura Bold"/>
              </a:rPr>
              <a:t>Теория гармоничных цветовых сочетаний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7795403" y="4678935"/>
            <a:ext cx="3904626" cy="1717579"/>
            <a:chOff x="0" y="0"/>
            <a:chExt cx="1314081" cy="578042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314081" cy="578042"/>
            </a:xfrm>
            <a:custGeom>
              <a:avLst/>
              <a:gdLst/>
              <a:ahLst/>
              <a:cxnLst/>
              <a:rect r="r" b="b" t="t" l="l"/>
              <a:pathLst>
                <a:path h="578042" w="1314081">
                  <a:moveTo>
                    <a:pt x="101121" y="0"/>
                  </a:moveTo>
                  <a:lnTo>
                    <a:pt x="1212961" y="0"/>
                  </a:lnTo>
                  <a:cubicBezTo>
                    <a:pt x="1239779" y="0"/>
                    <a:pt x="1265500" y="10654"/>
                    <a:pt x="1284464" y="29618"/>
                  </a:cubicBezTo>
                  <a:cubicBezTo>
                    <a:pt x="1303427" y="48581"/>
                    <a:pt x="1314081" y="74302"/>
                    <a:pt x="1314081" y="101121"/>
                  </a:cubicBezTo>
                  <a:lnTo>
                    <a:pt x="1314081" y="476922"/>
                  </a:lnTo>
                  <a:cubicBezTo>
                    <a:pt x="1314081" y="503741"/>
                    <a:pt x="1303427" y="529461"/>
                    <a:pt x="1284464" y="548425"/>
                  </a:cubicBezTo>
                  <a:cubicBezTo>
                    <a:pt x="1265500" y="567389"/>
                    <a:pt x="1239779" y="578042"/>
                    <a:pt x="1212961" y="578042"/>
                  </a:cubicBezTo>
                  <a:lnTo>
                    <a:pt x="101121" y="578042"/>
                  </a:lnTo>
                  <a:cubicBezTo>
                    <a:pt x="74302" y="578042"/>
                    <a:pt x="48581" y="567389"/>
                    <a:pt x="29618" y="548425"/>
                  </a:cubicBezTo>
                  <a:cubicBezTo>
                    <a:pt x="10654" y="529461"/>
                    <a:pt x="0" y="503741"/>
                    <a:pt x="0" y="476922"/>
                  </a:cubicBezTo>
                  <a:lnTo>
                    <a:pt x="0" y="101121"/>
                  </a:lnTo>
                  <a:cubicBezTo>
                    <a:pt x="0" y="74302"/>
                    <a:pt x="10654" y="48581"/>
                    <a:pt x="29618" y="29618"/>
                  </a:cubicBezTo>
                  <a:cubicBezTo>
                    <a:pt x="48581" y="10654"/>
                    <a:pt x="74302" y="0"/>
                    <a:pt x="101121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104775"/>
              <a:ext cx="1314081" cy="68281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  <a:r>
                <a:rPr lang="en-US" sz="2100">
                  <a:solidFill>
                    <a:srgbClr val="FFFFFF"/>
                  </a:solidFill>
                  <a:latin typeface="Evolventa"/>
                  <a:ea typeface="Evolventa"/>
                  <a:cs typeface="Evolventa"/>
                  <a:sym typeface="Evolventa"/>
                </a:rPr>
                <a:t>Комплементарные</a:t>
              </a:r>
            </a:p>
            <a:p>
              <a:pPr algn="l">
                <a:lnSpc>
                  <a:spcPts val="2940"/>
                </a:lnSpc>
              </a:pPr>
              <a:r>
                <a:rPr lang="en-US" sz="2100">
                  <a:solidFill>
                    <a:srgbClr val="FFFFFF"/>
                  </a:solidFill>
                  <a:latin typeface="Evolventa"/>
                  <a:ea typeface="Evolventa"/>
                  <a:cs typeface="Evolventa"/>
                  <a:sym typeface="Evolventa"/>
                </a:rPr>
                <a:t>Цвета, находящиеся напротив друг друга на цветовом круге.</a:t>
              </a: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2339884" y="7540721"/>
            <a:ext cx="3904626" cy="1717579"/>
            <a:chOff x="0" y="0"/>
            <a:chExt cx="1314081" cy="578042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314081" cy="578042"/>
            </a:xfrm>
            <a:custGeom>
              <a:avLst/>
              <a:gdLst/>
              <a:ahLst/>
              <a:cxnLst/>
              <a:rect r="r" b="b" t="t" l="l"/>
              <a:pathLst>
                <a:path h="578042" w="1314081">
                  <a:moveTo>
                    <a:pt x="101121" y="0"/>
                  </a:moveTo>
                  <a:lnTo>
                    <a:pt x="1212961" y="0"/>
                  </a:lnTo>
                  <a:cubicBezTo>
                    <a:pt x="1239779" y="0"/>
                    <a:pt x="1265500" y="10654"/>
                    <a:pt x="1284464" y="29618"/>
                  </a:cubicBezTo>
                  <a:cubicBezTo>
                    <a:pt x="1303427" y="48581"/>
                    <a:pt x="1314081" y="74302"/>
                    <a:pt x="1314081" y="101121"/>
                  </a:cubicBezTo>
                  <a:lnTo>
                    <a:pt x="1314081" y="476922"/>
                  </a:lnTo>
                  <a:cubicBezTo>
                    <a:pt x="1314081" y="503741"/>
                    <a:pt x="1303427" y="529461"/>
                    <a:pt x="1284464" y="548425"/>
                  </a:cubicBezTo>
                  <a:cubicBezTo>
                    <a:pt x="1265500" y="567389"/>
                    <a:pt x="1239779" y="578042"/>
                    <a:pt x="1212961" y="578042"/>
                  </a:cubicBezTo>
                  <a:lnTo>
                    <a:pt x="101121" y="578042"/>
                  </a:lnTo>
                  <a:cubicBezTo>
                    <a:pt x="74302" y="578042"/>
                    <a:pt x="48581" y="567389"/>
                    <a:pt x="29618" y="548425"/>
                  </a:cubicBezTo>
                  <a:cubicBezTo>
                    <a:pt x="10654" y="529461"/>
                    <a:pt x="0" y="503741"/>
                    <a:pt x="0" y="476922"/>
                  </a:cubicBezTo>
                  <a:lnTo>
                    <a:pt x="0" y="101121"/>
                  </a:lnTo>
                  <a:cubicBezTo>
                    <a:pt x="0" y="74302"/>
                    <a:pt x="10654" y="48581"/>
                    <a:pt x="29618" y="29618"/>
                  </a:cubicBezTo>
                  <a:cubicBezTo>
                    <a:pt x="48581" y="10654"/>
                    <a:pt x="74302" y="0"/>
                    <a:pt x="101121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0" y="-104775"/>
              <a:ext cx="1314081" cy="68281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  <a:r>
                <a:rPr lang="en-US" sz="2100">
                  <a:solidFill>
                    <a:srgbClr val="FFFFFF"/>
                  </a:solidFill>
                  <a:latin typeface="Evolventa"/>
                  <a:ea typeface="Evolventa"/>
                  <a:cs typeface="Evolventa"/>
                  <a:sym typeface="Evolventa"/>
                </a:rPr>
                <a:t>Тетрадные</a:t>
              </a:r>
            </a:p>
            <a:p>
              <a:pPr algn="l">
                <a:lnSpc>
                  <a:spcPts val="2940"/>
                </a:lnSpc>
              </a:pPr>
              <a:r>
                <a:rPr lang="en-US" sz="2100">
                  <a:solidFill>
                    <a:srgbClr val="FFFFFF"/>
                  </a:solidFill>
                  <a:latin typeface="Evolventa"/>
                  <a:ea typeface="Evolventa"/>
                  <a:cs typeface="Evolventa"/>
                  <a:sym typeface="Evolventa"/>
                </a:rPr>
                <a:t>Четыре цвета, равномерно распределенные по цветовому кругу.</a:t>
              </a: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7795403" y="7540721"/>
            <a:ext cx="3904626" cy="1717579"/>
            <a:chOff x="0" y="0"/>
            <a:chExt cx="1314081" cy="578042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1314081" cy="578042"/>
            </a:xfrm>
            <a:custGeom>
              <a:avLst/>
              <a:gdLst/>
              <a:ahLst/>
              <a:cxnLst/>
              <a:rect r="r" b="b" t="t" l="l"/>
              <a:pathLst>
                <a:path h="578042" w="1314081">
                  <a:moveTo>
                    <a:pt x="101121" y="0"/>
                  </a:moveTo>
                  <a:lnTo>
                    <a:pt x="1212961" y="0"/>
                  </a:lnTo>
                  <a:cubicBezTo>
                    <a:pt x="1239779" y="0"/>
                    <a:pt x="1265500" y="10654"/>
                    <a:pt x="1284464" y="29618"/>
                  </a:cubicBezTo>
                  <a:cubicBezTo>
                    <a:pt x="1303427" y="48581"/>
                    <a:pt x="1314081" y="74302"/>
                    <a:pt x="1314081" y="101121"/>
                  </a:cubicBezTo>
                  <a:lnTo>
                    <a:pt x="1314081" y="476922"/>
                  </a:lnTo>
                  <a:cubicBezTo>
                    <a:pt x="1314081" y="503741"/>
                    <a:pt x="1303427" y="529461"/>
                    <a:pt x="1284464" y="548425"/>
                  </a:cubicBezTo>
                  <a:cubicBezTo>
                    <a:pt x="1265500" y="567389"/>
                    <a:pt x="1239779" y="578042"/>
                    <a:pt x="1212961" y="578042"/>
                  </a:cubicBezTo>
                  <a:lnTo>
                    <a:pt x="101121" y="578042"/>
                  </a:lnTo>
                  <a:cubicBezTo>
                    <a:pt x="74302" y="578042"/>
                    <a:pt x="48581" y="567389"/>
                    <a:pt x="29618" y="548425"/>
                  </a:cubicBezTo>
                  <a:cubicBezTo>
                    <a:pt x="10654" y="529461"/>
                    <a:pt x="0" y="503741"/>
                    <a:pt x="0" y="476922"/>
                  </a:cubicBezTo>
                  <a:lnTo>
                    <a:pt x="0" y="101121"/>
                  </a:lnTo>
                  <a:cubicBezTo>
                    <a:pt x="0" y="74302"/>
                    <a:pt x="10654" y="48581"/>
                    <a:pt x="29618" y="29618"/>
                  </a:cubicBezTo>
                  <a:cubicBezTo>
                    <a:pt x="48581" y="10654"/>
                    <a:pt x="74302" y="0"/>
                    <a:pt x="101121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7" id="17"/>
            <p:cNvSpPr txBox="true"/>
            <p:nvPr/>
          </p:nvSpPr>
          <p:spPr>
            <a:xfrm>
              <a:off x="0" y="-104775"/>
              <a:ext cx="1314081" cy="68281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  <a:r>
                <a:rPr lang="en-US" sz="2100">
                  <a:solidFill>
                    <a:srgbClr val="FFFFFF"/>
                  </a:solidFill>
                  <a:latin typeface="Evolventa"/>
                  <a:ea typeface="Evolventa"/>
                  <a:cs typeface="Evolventa"/>
                  <a:sym typeface="Evolventa"/>
                </a:rPr>
                <a:t>Триадные</a:t>
              </a:r>
            </a:p>
            <a:p>
              <a:pPr algn="l">
                <a:lnSpc>
                  <a:spcPts val="2940"/>
                </a:lnSpc>
              </a:pPr>
              <a:r>
                <a:rPr lang="en-US" sz="2100">
                  <a:solidFill>
                    <a:srgbClr val="FFFFFF"/>
                  </a:solidFill>
                  <a:latin typeface="Evolventa"/>
                  <a:ea typeface="Evolventa"/>
                  <a:cs typeface="Evolventa"/>
                  <a:sym typeface="Evolventa"/>
                </a:rPr>
                <a:t>Три цвета, равномерно распределенные по цветовому кругу.</a:t>
              </a: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12339884" y="4676860"/>
            <a:ext cx="3904626" cy="1717579"/>
            <a:chOff x="0" y="0"/>
            <a:chExt cx="1314081" cy="578042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1314081" cy="578042"/>
            </a:xfrm>
            <a:custGeom>
              <a:avLst/>
              <a:gdLst/>
              <a:ahLst/>
              <a:cxnLst/>
              <a:rect r="r" b="b" t="t" l="l"/>
              <a:pathLst>
                <a:path h="578042" w="1314081">
                  <a:moveTo>
                    <a:pt x="101121" y="0"/>
                  </a:moveTo>
                  <a:lnTo>
                    <a:pt x="1212961" y="0"/>
                  </a:lnTo>
                  <a:cubicBezTo>
                    <a:pt x="1239779" y="0"/>
                    <a:pt x="1265500" y="10654"/>
                    <a:pt x="1284464" y="29618"/>
                  </a:cubicBezTo>
                  <a:cubicBezTo>
                    <a:pt x="1303427" y="48581"/>
                    <a:pt x="1314081" y="74302"/>
                    <a:pt x="1314081" y="101121"/>
                  </a:cubicBezTo>
                  <a:lnTo>
                    <a:pt x="1314081" y="476922"/>
                  </a:lnTo>
                  <a:cubicBezTo>
                    <a:pt x="1314081" y="503741"/>
                    <a:pt x="1303427" y="529461"/>
                    <a:pt x="1284464" y="548425"/>
                  </a:cubicBezTo>
                  <a:cubicBezTo>
                    <a:pt x="1265500" y="567389"/>
                    <a:pt x="1239779" y="578042"/>
                    <a:pt x="1212961" y="578042"/>
                  </a:cubicBezTo>
                  <a:lnTo>
                    <a:pt x="101121" y="578042"/>
                  </a:lnTo>
                  <a:cubicBezTo>
                    <a:pt x="74302" y="578042"/>
                    <a:pt x="48581" y="567389"/>
                    <a:pt x="29618" y="548425"/>
                  </a:cubicBezTo>
                  <a:cubicBezTo>
                    <a:pt x="10654" y="529461"/>
                    <a:pt x="0" y="503741"/>
                    <a:pt x="0" y="476922"/>
                  </a:cubicBezTo>
                  <a:lnTo>
                    <a:pt x="0" y="101121"/>
                  </a:lnTo>
                  <a:cubicBezTo>
                    <a:pt x="0" y="74302"/>
                    <a:pt x="10654" y="48581"/>
                    <a:pt x="29618" y="29618"/>
                  </a:cubicBezTo>
                  <a:cubicBezTo>
                    <a:pt x="48581" y="10654"/>
                    <a:pt x="74302" y="0"/>
                    <a:pt x="101121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20" id="20"/>
            <p:cNvSpPr txBox="true"/>
            <p:nvPr/>
          </p:nvSpPr>
          <p:spPr>
            <a:xfrm>
              <a:off x="0" y="-104775"/>
              <a:ext cx="1314081" cy="68281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  <a:r>
                <a:rPr lang="en-US" sz="2100">
                  <a:solidFill>
                    <a:srgbClr val="FFFFFF"/>
                  </a:solidFill>
                  <a:latin typeface="Evolventa"/>
                  <a:ea typeface="Evolventa"/>
                  <a:cs typeface="Evolventa"/>
                  <a:sym typeface="Evolventa"/>
                </a:rPr>
                <a:t>Аналогичные</a:t>
              </a:r>
            </a:p>
            <a:p>
              <a:pPr algn="l">
                <a:lnSpc>
                  <a:spcPts val="2940"/>
                </a:lnSpc>
              </a:pPr>
              <a:r>
                <a:rPr lang="en-US" sz="2100">
                  <a:solidFill>
                    <a:srgbClr val="FFFFFF"/>
                  </a:solidFill>
                  <a:latin typeface="Evolventa"/>
                  <a:ea typeface="Evolventa"/>
                  <a:cs typeface="Evolventa"/>
                  <a:sym typeface="Evolventa"/>
                </a:rPr>
                <a:t>Соседствующие на цветовом круге цвета.</a:t>
              </a:r>
            </a:p>
          </p:txBody>
        </p:sp>
      </p:grp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400000">
            <a:off x="-5406615" y="-3883516"/>
            <a:ext cx="14995432" cy="13621935"/>
          </a:xfrm>
          <a:custGeom>
            <a:avLst/>
            <a:gdLst/>
            <a:ahLst/>
            <a:cxnLst/>
            <a:rect r="r" b="b" t="t" l="l"/>
            <a:pathLst>
              <a:path h="13621935" w="14995432">
                <a:moveTo>
                  <a:pt x="0" y="0"/>
                </a:moveTo>
                <a:lnTo>
                  <a:pt x="14995432" y="0"/>
                </a:lnTo>
                <a:lnTo>
                  <a:pt x="14995432" y="13621935"/>
                </a:lnTo>
                <a:lnTo>
                  <a:pt x="0" y="1362193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-3753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3363278"/>
            <a:ext cx="6199592" cy="2876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700"/>
              </a:lnSpc>
              <a:spcBef>
                <a:spcPct val="0"/>
              </a:spcBef>
            </a:pPr>
            <a:r>
              <a:rPr lang="en-US" b="true" sz="4750">
                <a:solidFill>
                  <a:srgbClr val="FFFFFF"/>
                </a:solidFill>
                <a:latin typeface="Jura Bold"/>
                <a:ea typeface="Jura Bold"/>
                <a:cs typeface="Jura Bold"/>
                <a:sym typeface="Jura Bold"/>
              </a:rPr>
              <a:t>Подбор цветовой палитры для различных типов интерфейсов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9274310" y="4360148"/>
            <a:ext cx="1125997" cy="7200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39"/>
              </a:lnSpc>
            </a:pPr>
            <a:r>
              <a:rPr lang="en-US" sz="4099" b="true">
                <a:solidFill>
                  <a:srgbClr val="FFFFFF"/>
                </a:solidFill>
                <a:latin typeface="Jura Bold"/>
                <a:ea typeface="Jura Bold"/>
                <a:cs typeface="Jura Bold"/>
                <a:sym typeface="Jura Bold"/>
              </a:rPr>
              <a:t>2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9274310" y="7038482"/>
            <a:ext cx="1125997" cy="7200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39"/>
              </a:lnSpc>
            </a:pPr>
            <a:r>
              <a:rPr lang="en-US" sz="4099" b="true">
                <a:solidFill>
                  <a:srgbClr val="FFFFFF"/>
                </a:solidFill>
                <a:latin typeface="Jura Bold"/>
                <a:ea typeface="Jura Bold"/>
                <a:cs typeface="Jura Bold"/>
                <a:sym typeface="Jura Bold"/>
              </a:rPr>
              <a:t>3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581025" y="1876425"/>
            <a:ext cx="6648324" cy="15373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40"/>
              </a:lnSpc>
            </a:pPr>
            <a:r>
              <a:rPr lang="en-US" sz="2100">
                <a:solidFill>
                  <a:srgbClr val="FFFFFF"/>
                </a:solidFill>
                <a:latin typeface="Evolventa"/>
                <a:ea typeface="Evolventa"/>
                <a:cs typeface="Evolventa"/>
                <a:sym typeface="Evolventa"/>
              </a:rPr>
              <a:t>Электронная коммерция</a:t>
            </a:r>
          </a:p>
          <a:p>
            <a:pPr algn="l">
              <a:lnSpc>
                <a:spcPts val="2940"/>
              </a:lnSpc>
            </a:pPr>
            <a:r>
              <a:rPr lang="en-US" sz="2100">
                <a:solidFill>
                  <a:srgbClr val="FFFFFF"/>
                </a:solidFill>
                <a:latin typeface="Evolventa"/>
                <a:ea typeface="Evolventa"/>
                <a:cs typeface="Evolventa"/>
                <a:sym typeface="Evolventa"/>
              </a:rPr>
              <a:t>Использование теплых и ярких цветов, ассоциирующихся с уютом и доверием.</a:t>
            </a:r>
          </a:p>
          <a:p>
            <a:pPr algn="l">
              <a:lnSpc>
                <a:spcPts val="2940"/>
              </a:lnSpc>
              <a:spcBef>
                <a:spcPct val="0"/>
              </a:spcBef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10581025" y="4427220"/>
            <a:ext cx="6648324" cy="15373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40"/>
              </a:lnSpc>
            </a:pPr>
            <a:r>
              <a:rPr lang="en-US" sz="2100">
                <a:solidFill>
                  <a:srgbClr val="FFFFFF"/>
                </a:solidFill>
                <a:latin typeface="Evolventa"/>
                <a:ea typeface="Evolventa"/>
                <a:cs typeface="Evolventa"/>
                <a:sym typeface="Evolventa"/>
              </a:rPr>
              <a:t>Корпоративные сайты</a:t>
            </a:r>
          </a:p>
          <a:p>
            <a:pPr algn="l">
              <a:lnSpc>
                <a:spcPts val="2940"/>
              </a:lnSpc>
            </a:pPr>
            <a:r>
              <a:rPr lang="en-US" sz="2100">
                <a:solidFill>
                  <a:srgbClr val="FFFFFF"/>
                </a:solidFill>
                <a:latin typeface="Evolventa"/>
                <a:ea typeface="Evolventa"/>
                <a:cs typeface="Evolventa"/>
                <a:sym typeface="Evolventa"/>
              </a:rPr>
              <a:t>Применение строгой и сдержанной палитры, отражающей профессионализм и надежность.</a:t>
            </a:r>
          </a:p>
          <a:p>
            <a:pPr algn="l">
              <a:lnSpc>
                <a:spcPts val="2940"/>
              </a:lnSpc>
              <a:spcBef>
                <a:spcPct val="0"/>
              </a:spcBef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10596000" y="6978015"/>
            <a:ext cx="6648324" cy="19088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40"/>
              </a:lnSpc>
            </a:pPr>
            <a:r>
              <a:rPr lang="en-US" sz="2100">
                <a:solidFill>
                  <a:srgbClr val="FFFFFF"/>
                </a:solidFill>
                <a:latin typeface="Evolventa"/>
                <a:ea typeface="Evolventa"/>
                <a:cs typeface="Evolventa"/>
                <a:sym typeface="Evolventa"/>
              </a:rPr>
              <a:t>Игровые приложения</a:t>
            </a:r>
          </a:p>
          <a:p>
            <a:pPr algn="l">
              <a:lnSpc>
                <a:spcPts val="2940"/>
              </a:lnSpc>
            </a:pPr>
            <a:r>
              <a:rPr lang="en-US" sz="2100">
                <a:solidFill>
                  <a:srgbClr val="FFFFFF"/>
                </a:solidFill>
                <a:latin typeface="Evolventa"/>
                <a:ea typeface="Evolventa"/>
                <a:cs typeface="Evolventa"/>
                <a:sym typeface="Evolventa"/>
              </a:rPr>
              <a:t>Выбор динамичных, ярких и контрастных цветов, создающих энергичную и увлекательную атмосферу.</a:t>
            </a:r>
          </a:p>
          <a:p>
            <a:pPr algn="l">
              <a:lnSpc>
                <a:spcPts val="2940"/>
              </a:lnSpc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9274310" y="1918494"/>
            <a:ext cx="1108479" cy="7200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39"/>
              </a:lnSpc>
            </a:pPr>
            <a:r>
              <a:rPr lang="en-US" sz="4099" b="true">
                <a:solidFill>
                  <a:srgbClr val="FFFFFF"/>
                </a:solidFill>
                <a:latin typeface="Jura Bold"/>
                <a:ea typeface="Jura Bold"/>
                <a:cs typeface="Jura Bold"/>
                <a:sym typeface="Jura Bold"/>
              </a:rPr>
              <a:t>1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0800000">
            <a:off x="0" y="0"/>
            <a:ext cx="6030754" cy="10287000"/>
          </a:xfrm>
          <a:custGeom>
            <a:avLst/>
            <a:gdLst/>
            <a:ahLst/>
            <a:cxnLst/>
            <a:rect r="r" b="b" t="t" l="l"/>
            <a:pathLst>
              <a:path h="10287000" w="6030754">
                <a:moveTo>
                  <a:pt x="0" y="0"/>
                </a:moveTo>
                <a:lnTo>
                  <a:pt x="6030754" y="0"/>
                </a:lnTo>
                <a:lnTo>
                  <a:pt x="6030754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835003" y="-472719"/>
            <a:ext cx="22035446" cy="18958911"/>
          </a:xfrm>
          <a:custGeom>
            <a:avLst/>
            <a:gdLst/>
            <a:ahLst/>
            <a:cxnLst/>
            <a:rect r="r" b="b" t="t" l="l"/>
            <a:pathLst>
              <a:path h="18958911" w="22035446">
                <a:moveTo>
                  <a:pt x="0" y="0"/>
                </a:moveTo>
                <a:lnTo>
                  <a:pt x="22035446" y="0"/>
                </a:lnTo>
                <a:lnTo>
                  <a:pt x="22035446" y="18958911"/>
                </a:lnTo>
                <a:lnTo>
                  <a:pt x="0" y="1895891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836" t="-4906" r="-3591" b="-11679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7872629" y="114300"/>
            <a:ext cx="9149097" cy="3629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139"/>
              </a:lnSpc>
            </a:pPr>
            <a:r>
              <a:rPr lang="en-US" sz="5950" b="true">
                <a:solidFill>
                  <a:srgbClr val="FFFFFF"/>
                </a:solidFill>
                <a:latin typeface="Jura Bold"/>
                <a:ea typeface="Jura Bold"/>
                <a:cs typeface="Jura Bold"/>
                <a:sym typeface="Jura Bold"/>
              </a:rPr>
              <a:t>Практические рекомендации по применению цвета в интерфейсе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7795403" y="4534912"/>
            <a:ext cx="3904626" cy="2371443"/>
            <a:chOff x="0" y="0"/>
            <a:chExt cx="1314081" cy="798097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314081" cy="798097"/>
            </a:xfrm>
            <a:custGeom>
              <a:avLst/>
              <a:gdLst/>
              <a:ahLst/>
              <a:cxnLst/>
              <a:rect r="r" b="b" t="t" l="l"/>
              <a:pathLst>
                <a:path h="798097" w="1314081">
                  <a:moveTo>
                    <a:pt x="79310" y="0"/>
                  </a:moveTo>
                  <a:lnTo>
                    <a:pt x="1234771" y="0"/>
                  </a:lnTo>
                  <a:cubicBezTo>
                    <a:pt x="1255805" y="0"/>
                    <a:pt x="1275978" y="8356"/>
                    <a:pt x="1290852" y="23229"/>
                  </a:cubicBezTo>
                  <a:cubicBezTo>
                    <a:pt x="1305725" y="38103"/>
                    <a:pt x="1314081" y="58276"/>
                    <a:pt x="1314081" y="79310"/>
                  </a:cubicBezTo>
                  <a:lnTo>
                    <a:pt x="1314081" y="718786"/>
                  </a:lnTo>
                  <a:cubicBezTo>
                    <a:pt x="1314081" y="739821"/>
                    <a:pt x="1305725" y="759994"/>
                    <a:pt x="1290852" y="774867"/>
                  </a:cubicBezTo>
                  <a:cubicBezTo>
                    <a:pt x="1275978" y="789741"/>
                    <a:pt x="1255805" y="798097"/>
                    <a:pt x="1234771" y="798097"/>
                  </a:cubicBezTo>
                  <a:lnTo>
                    <a:pt x="79310" y="798097"/>
                  </a:lnTo>
                  <a:cubicBezTo>
                    <a:pt x="58276" y="798097"/>
                    <a:pt x="38103" y="789741"/>
                    <a:pt x="23229" y="774867"/>
                  </a:cubicBezTo>
                  <a:cubicBezTo>
                    <a:pt x="8356" y="759994"/>
                    <a:pt x="0" y="739821"/>
                    <a:pt x="0" y="718786"/>
                  </a:cubicBezTo>
                  <a:lnTo>
                    <a:pt x="0" y="79310"/>
                  </a:lnTo>
                  <a:cubicBezTo>
                    <a:pt x="0" y="58276"/>
                    <a:pt x="8356" y="38103"/>
                    <a:pt x="23229" y="23229"/>
                  </a:cubicBezTo>
                  <a:cubicBezTo>
                    <a:pt x="38103" y="8356"/>
                    <a:pt x="58276" y="0"/>
                    <a:pt x="7931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104775"/>
              <a:ext cx="1314081" cy="9028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l">
                <a:lnSpc>
                  <a:spcPts val="2940"/>
                </a:lnSpc>
              </a:pPr>
              <a:r>
                <a:rPr lang="en-US" sz="2100">
                  <a:solidFill>
                    <a:srgbClr val="FFFFFF"/>
                  </a:solidFill>
                  <a:latin typeface="Evolventa"/>
                  <a:ea typeface="Evolventa"/>
                  <a:cs typeface="Evolventa"/>
                  <a:sym typeface="Evolventa"/>
                </a:rPr>
                <a:t>Согласованность</a:t>
              </a:r>
            </a:p>
            <a:p>
              <a:pPr algn="l">
                <a:lnSpc>
                  <a:spcPts val="2940"/>
                </a:lnSpc>
              </a:pPr>
              <a:r>
                <a:rPr lang="en-US" sz="2100">
                  <a:solidFill>
                    <a:srgbClr val="FFFFFF"/>
                  </a:solidFill>
                  <a:latin typeface="Evolventa"/>
                  <a:ea typeface="Evolventa"/>
                  <a:cs typeface="Evolventa"/>
                  <a:sym typeface="Evolventa"/>
                </a:rPr>
                <a:t>Использование единой цветовой палитры для обеспечения визуальной целостности интерфейса.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2339884" y="7540721"/>
            <a:ext cx="3904626" cy="2609155"/>
            <a:chOff x="0" y="0"/>
            <a:chExt cx="1314081" cy="878097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314081" cy="878097"/>
            </a:xfrm>
            <a:custGeom>
              <a:avLst/>
              <a:gdLst/>
              <a:ahLst/>
              <a:cxnLst/>
              <a:rect r="r" b="b" t="t" l="l"/>
              <a:pathLst>
                <a:path h="878097" w="1314081">
                  <a:moveTo>
                    <a:pt x="79310" y="0"/>
                  </a:moveTo>
                  <a:lnTo>
                    <a:pt x="1234771" y="0"/>
                  </a:lnTo>
                  <a:cubicBezTo>
                    <a:pt x="1255805" y="0"/>
                    <a:pt x="1275978" y="8356"/>
                    <a:pt x="1290852" y="23229"/>
                  </a:cubicBezTo>
                  <a:cubicBezTo>
                    <a:pt x="1305725" y="38103"/>
                    <a:pt x="1314081" y="58276"/>
                    <a:pt x="1314081" y="79310"/>
                  </a:cubicBezTo>
                  <a:lnTo>
                    <a:pt x="1314081" y="798787"/>
                  </a:lnTo>
                  <a:cubicBezTo>
                    <a:pt x="1314081" y="819821"/>
                    <a:pt x="1305725" y="839994"/>
                    <a:pt x="1290852" y="854868"/>
                  </a:cubicBezTo>
                  <a:cubicBezTo>
                    <a:pt x="1275978" y="869741"/>
                    <a:pt x="1255805" y="878097"/>
                    <a:pt x="1234771" y="878097"/>
                  </a:cubicBezTo>
                  <a:lnTo>
                    <a:pt x="79310" y="878097"/>
                  </a:lnTo>
                  <a:cubicBezTo>
                    <a:pt x="58276" y="878097"/>
                    <a:pt x="38103" y="869741"/>
                    <a:pt x="23229" y="854868"/>
                  </a:cubicBezTo>
                  <a:cubicBezTo>
                    <a:pt x="8356" y="839994"/>
                    <a:pt x="0" y="819821"/>
                    <a:pt x="0" y="798787"/>
                  </a:cubicBezTo>
                  <a:lnTo>
                    <a:pt x="0" y="79310"/>
                  </a:lnTo>
                  <a:cubicBezTo>
                    <a:pt x="0" y="58276"/>
                    <a:pt x="8356" y="38103"/>
                    <a:pt x="23229" y="23229"/>
                  </a:cubicBezTo>
                  <a:cubicBezTo>
                    <a:pt x="38103" y="8356"/>
                    <a:pt x="58276" y="0"/>
                    <a:pt x="7931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104775"/>
              <a:ext cx="1314081" cy="9828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l">
                <a:lnSpc>
                  <a:spcPts val="2940"/>
                </a:lnSpc>
              </a:pPr>
              <a:r>
                <a:rPr lang="en-US" sz="2100">
                  <a:solidFill>
                    <a:srgbClr val="FFFFFF"/>
                  </a:solidFill>
                  <a:latin typeface="Evolventa"/>
                  <a:ea typeface="Evolventa"/>
                  <a:cs typeface="Evolventa"/>
                  <a:sym typeface="Evolventa"/>
                </a:rPr>
                <a:t>Культурная адаптация</a:t>
              </a:r>
            </a:p>
            <a:p>
              <a:pPr algn="l">
                <a:lnSpc>
                  <a:spcPts val="2940"/>
                </a:lnSpc>
              </a:pPr>
              <a:r>
                <a:rPr lang="en-US" sz="2100">
                  <a:solidFill>
                    <a:srgbClr val="FFFFFF"/>
                  </a:solidFill>
                  <a:latin typeface="Evolventa"/>
                  <a:ea typeface="Evolventa"/>
                  <a:cs typeface="Evolventa"/>
                  <a:sym typeface="Evolventa"/>
                </a:rPr>
                <a:t>Учет культурных особенностей при использовании цвета в интерфейсах разных регионов.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7795403" y="7540721"/>
            <a:ext cx="3904626" cy="2609155"/>
            <a:chOff x="0" y="0"/>
            <a:chExt cx="1314081" cy="878097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314081" cy="878097"/>
            </a:xfrm>
            <a:custGeom>
              <a:avLst/>
              <a:gdLst/>
              <a:ahLst/>
              <a:cxnLst/>
              <a:rect r="r" b="b" t="t" l="l"/>
              <a:pathLst>
                <a:path h="878097" w="1314081">
                  <a:moveTo>
                    <a:pt x="79310" y="0"/>
                  </a:moveTo>
                  <a:lnTo>
                    <a:pt x="1234771" y="0"/>
                  </a:lnTo>
                  <a:cubicBezTo>
                    <a:pt x="1255805" y="0"/>
                    <a:pt x="1275978" y="8356"/>
                    <a:pt x="1290852" y="23229"/>
                  </a:cubicBezTo>
                  <a:cubicBezTo>
                    <a:pt x="1305725" y="38103"/>
                    <a:pt x="1314081" y="58276"/>
                    <a:pt x="1314081" y="79310"/>
                  </a:cubicBezTo>
                  <a:lnTo>
                    <a:pt x="1314081" y="798787"/>
                  </a:lnTo>
                  <a:cubicBezTo>
                    <a:pt x="1314081" y="819821"/>
                    <a:pt x="1305725" y="839994"/>
                    <a:pt x="1290852" y="854868"/>
                  </a:cubicBezTo>
                  <a:cubicBezTo>
                    <a:pt x="1275978" y="869741"/>
                    <a:pt x="1255805" y="878097"/>
                    <a:pt x="1234771" y="878097"/>
                  </a:cubicBezTo>
                  <a:lnTo>
                    <a:pt x="79310" y="878097"/>
                  </a:lnTo>
                  <a:cubicBezTo>
                    <a:pt x="58276" y="878097"/>
                    <a:pt x="38103" y="869741"/>
                    <a:pt x="23229" y="854868"/>
                  </a:cubicBezTo>
                  <a:cubicBezTo>
                    <a:pt x="8356" y="839994"/>
                    <a:pt x="0" y="819821"/>
                    <a:pt x="0" y="798787"/>
                  </a:cubicBezTo>
                  <a:lnTo>
                    <a:pt x="0" y="79310"/>
                  </a:lnTo>
                  <a:cubicBezTo>
                    <a:pt x="0" y="58276"/>
                    <a:pt x="8356" y="38103"/>
                    <a:pt x="23229" y="23229"/>
                  </a:cubicBezTo>
                  <a:cubicBezTo>
                    <a:pt x="38103" y="8356"/>
                    <a:pt x="58276" y="0"/>
                    <a:pt x="7931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104775"/>
              <a:ext cx="1314081" cy="9828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l">
                <a:lnSpc>
                  <a:spcPts val="2940"/>
                </a:lnSpc>
              </a:pPr>
              <a:r>
                <a:rPr lang="en-US" sz="2100">
                  <a:solidFill>
                    <a:srgbClr val="FFFFFF"/>
                  </a:solidFill>
                  <a:latin typeface="Evolventa"/>
                  <a:ea typeface="Evolventa"/>
                  <a:cs typeface="Evolventa"/>
                  <a:sym typeface="Evolventa"/>
                </a:rPr>
                <a:t>Эмоциональное воздействие</a:t>
              </a:r>
            </a:p>
            <a:p>
              <a:pPr algn="l">
                <a:lnSpc>
                  <a:spcPts val="2940"/>
                </a:lnSpc>
              </a:pPr>
              <a:r>
                <a:rPr lang="en-US" sz="2100">
                  <a:solidFill>
                    <a:srgbClr val="FFFFFF"/>
                  </a:solidFill>
                  <a:latin typeface="Evolventa"/>
                  <a:ea typeface="Evolventa"/>
                  <a:cs typeface="Evolventa"/>
                  <a:sym typeface="Evolventa"/>
                </a:rPr>
                <a:t>Применение цветов, вызывающих желаемые эмоции и настроение у пользователей.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2339884" y="4532837"/>
            <a:ext cx="3904626" cy="2373518"/>
            <a:chOff x="0" y="0"/>
            <a:chExt cx="1314081" cy="798795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314081" cy="798795"/>
            </a:xfrm>
            <a:custGeom>
              <a:avLst/>
              <a:gdLst/>
              <a:ahLst/>
              <a:cxnLst/>
              <a:rect r="r" b="b" t="t" l="l"/>
              <a:pathLst>
                <a:path h="798795" w="1314081">
                  <a:moveTo>
                    <a:pt x="79310" y="0"/>
                  </a:moveTo>
                  <a:lnTo>
                    <a:pt x="1234771" y="0"/>
                  </a:lnTo>
                  <a:cubicBezTo>
                    <a:pt x="1255805" y="0"/>
                    <a:pt x="1275978" y="8356"/>
                    <a:pt x="1290852" y="23229"/>
                  </a:cubicBezTo>
                  <a:cubicBezTo>
                    <a:pt x="1305725" y="38103"/>
                    <a:pt x="1314081" y="58276"/>
                    <a:pt x="1314081" y="79310"/>
                  </a:cubicBezTo>
                  <a:lnTo>
                    <a:pt x="1314081" y="719485"/>
                  </a:lnTo>
                  <a:cubicBezTo>
                    <a:pt x="1314081" y="740519"/>
                    <a:pt x="1305725" y="760692"/>
                    <a:pt x="1290852" y="775566"/>
                  </a:cubicBezTo>
                  <a:cubicBezTo>
                    <a:pt x="1275978" y="790439"/>
                    <a:pt x="1255805" y="798795"/>
                    <a:pt x="1234771" y="798795"/>
                  </a:cubicBezTo>
                  <a:lnTo>
                    <a:pt x="79310" y="798795"/>
                  </a:lnTo>
                  <a:cubicBezTo>
                    <a:pt x="58276" y="798795"/>
                    <a:pt x="38103" y="790439"/>
                    <a:pt x="23229" y="775566"/>
                  </a:cubicBezTo>
                  <a:cubicBezTo>
                    <a:pt x="8356" y="760692"/>
                    <a:pt x="0" y="740519"/>
                    <a:pt x="0" y="719485"/>
                  </a:cubicBezTo>
                  <a:lnTo>
                    <a:pt x="0" y="79310"/>
                  </a:lnTo>
                  <a:cubicBezTo>
                    <a:pt x="0" y="58276"/>
                    <a:pt x="8356" y="38103"/>
                    <a:pt x="23229" y="23229"/>
                  </a:cubicBezTo>
                  <a:cubicBezTo>
                    <a:pt x="38103" y="8356"/>
                    <a:pt x="58276" y="0"/>
                    <a:pt x="7931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104775"/>
              <a:ext cx="1314081" cy="90357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l">
                <a:lnSpc>
                  <a:spcPts val="2940"/>
                </a:lnSpc>
              </a:pPr>
              <a:r>
                <a:rPr lang="en-US" sz="2100">
                  <a:solidFill>
                    <a:srgbClr val="FFFFFF"/>
                  </a:solidFill>
                  <a:latin typeface="Evolventa"/>
                  <a:ea typeface="Evolventa"/>
                  <a:cs typeface="Evolventa"/>
                  <a:sym typeface="Evolventa"/>
                </a:rPr>
                <a:t>Доступность</a:t>
              </a:r>
            </a:p>
            <a:p>
              <a:pPr algn="l">
                <a:lnSpc>
                  <a:spcPts val="2940"/>
                </a:lnSpc>
              </a:pPr>
              <a:r>
                <a:rPr lang="en-US" sz="2100">
                  <a:solidFill>
                    <a:srgbClr val="FFFFFF"/>
                  </a:solidFill>
                  <a:latin typeface="Evolventa"/>
                  <a:ea typeface="Evolventa"/>
                  <a:cs typeface="Evolventa"/>
                  <a:sym typeface="Evolventa"/>
                </a:rPr>
                <a:t>Выбор контрастных цветовых сочетаний для улучшения читаемости и восприятия.</a:t>
              </a:r>
            </a:p>
          </p:txBody>
        </p:sp>
      </p:grpSp>
      <p:sp>
        <p:nvSpPr>
          <p:cNvPr name="TextBox 17" id="17"/>
          <p:cNvSpPr txBox="true"/>
          <p:nvPr/>
        </p:nvSpPr>
        <p:spPr>
          <a:xfrm rot="0">
            <a:off x="7872629" y="3812747"/>
            <a:ext cx="1108479" cy="7200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39"/>
              </a:lnSpc>
            </a:pPr>
            <a:r>
              <a:rPr lang="en-US" sz="4099" b="true">
                <a:solidFill>
                  <a:srgbClr val="FFFFFF"/>
                </a:solidFill>
                <a:latin typeface="Jura Bold"/>
                <a:ea typeface="Jura Bold"/>
                <a:cs typeface="Jura Bold"/>
                <a:sym typeface="Jura Bold"/>
              </a:rPr>
              <a:t>1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2339884" y="3812747"/>
            <a:ext cx="1108479" cy="7150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39"/>
              </a:lnSpc>
            </a:pPr>
            <a:r>
              <a:rPr lang="en-US" sz="4099" b="true">
                <a:solidFill>
                  <a:srgbClr val="FFFFFF"/>
                </a:solidFill>
                <a:latin typeface="Jura Bold"/>
                <a:ea typeface="Jura Bold"/>
                <a:cs typeface="Jura Bold"/>
                <a:sym typeface="Jura Bold"/>
              </a:rPr>
              <a:t>2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7795403" y="6820630"/>
            <a:ext cx="1108479" cy="7150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39"/>
              </a:lnSpc>
            </a:pPr>
            <a:r>
              <a:rPr lang="en-US" sz="4099" b="true">
                <a:solidFill>
                  <a:srgbClr val="FFFFFF"/>
                </a:solidFill>
                <a:latin typeface="Jura Bold"/>
                <a:ea typeface="Jura Bold"/>
                <a:cs typeface="Jura Bold"/>
                <a:sym typeface="Jura Bold"/>
              </a:rPr>
              <a:t>3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2339884" y="6820630"/>
            <a:ext cx="1108479" cy="7150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39"/>
              </a:lnSpc>
            </a:pPr>
            <a:r>
              <a:rPr lang="en-US" sz="4099" b="true">
                <a:solidFill>
                  <a:srgbClr val="FFFFFF"/>
                </a:solidFill>
                <a:latin typeface="Jura Bold"/>
                <a:ea typeface="Jura Bold"/>
                <a:cs typeface="Jura Bold"/>
                <a:sym typeface="Jura Bold"/>
              </a:rPr>
              <a:t>4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71491" r="-2349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007191" y="1392878"/>
            <a:ext cx="12273618" cy="7248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60"/>
              </a:lnSpc>
            </a:pPr>
            <a:r>
              <a:rPr lang="en-US" sz="4800" b="true">
                <a:solidFill>
                  <a:srgbClr val="FFFFFF"/>
                </a:solidFill>
                <a:latin typeface="Jura Bold"/>
                <a:ea typeface="Jura Bold"/>
                <a:cs typeface="Jura Bold"/>
                <a:sym typeface="Jura Bold"/>
              </a:rPr>
              <a:t>Использование цвета в интерфейсе — это не просто вопрос эстетики, но и важный аспект функциональности и восприятия. Правильное применение цветовой палитры может значительно улучшить пользовательский опыт, сделать интерфейс удобным для навигации, а также эффективно передавать информацию.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143805" y="4524799"/>
            <a:ext cx="18717607" cy="17641345"/>
          </a:xfrm>
          <a:custGeom>
            <a:avLst/>
            <a:gdLst/>
            <a:ahLst/>
            <a:cxnLst/>
            <a:rect r="r" b="b" t="t" l="l"/>
            <a:pathLst>
              <a:path h="17641345" w="18717607">
                <a:moveTo>
                  <a:pt x="0" y="0"/>
                </a:moveTo>
                <a:lnTo>
                  <a:pt x="18717608" y="0"/>
                </a:lnTo>
                <a:lnTo>
                  <a:pt x="18717608" y="17641345"/>
                </a:lnTo>
                <a:lnTo>
                  <a:pt x="0" y="1764134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28700" y="3122665"/>
            <a:ext cx="11582400" cy="4026853"/>
            <a:chOff x="0" y="0"/>
            <a:chExt cx="15443200" cy="5369137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0" y="952500"/>
              <a:ext cx="15443200" cy="19399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5759"/>
                </a:lnSpc>
                <a:spcBef>
                  <a:spcPct val="0"/>
                </a:spcBef>
              </a:pPr>
              <a:r>
                <a:rPr lang="en-US" b="true" sz="4800">
                  <a:solidFill>
                    <a:srgbClr val="000000"/>
                  </a:solidFill>
                  <a:latin typeface="Jura Bold"/>
                  <a:ea typeface="Jura Bold"/>
                  <a:cs typeface="Jura Bold"/>
                  <a:sym typeface="Jura Bold"/>
                </a:rPr>
                <a:t>„Душа окрашивается цветом своих мыслей.“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4668732"/>
              <a:ext cx="15443200" cy="70844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919"/>
                </a:lnSpc>
              </a:pPr>
              <a:r>
                <a:rPr lang="en-US" sz="2800">
                  <a:solidFill>
                    <a:srgbClr val="000000"/>
                  </a:solidFill>
                  <a:latin typeface="Evolventa"/>
                  <a:ea typeface="Evolventa"/>
                  <a:cs typeface="Evolventa"/>
                  <a:sym typeface="Evolventa"/>
                </a:rPr>
                <a:t> МАРК АВРЕЛИЙ</a:t>
              </a:r>
            </a:p>
          </p:txBody>
        </p:sp>
      </p:grp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-9264767" y="0"/>
            <a:ext cx="16137436" cy="10287000"/>
          </a:xfrm>
          <a:custGeom>
            <a:avLst/>
            <a:gdLst/>
            <a:ahLst/>
            <a:cxnLst/>
            <a:rect r="r" b="b" t="t" l="l"/>
            <a:pathLst>
              <a:path h="10287000" w="16137436">
                <a:moveTo>
                  <a:pt x="16137437" y="0"/>
                </a:moveTo>
                <a:lnTo>
                  <a:pt x="0" y="0"/>
                </a:lnTo>
                <a:lnTo>
                  <a:pt x="0" y="10287000"/>
                </a:lnTo>
                <a:lnTo>
                  <a:pt x="16137437" y="10287000"/>
                </a:lnTo>
                <a:lnTo>
                  <a:pt x="16137437" y="0"/>
                </a:lnTo>
                <a:close/>
              </a:path>
            </a:pathLst>
          </a:custGeom>
          <a:blipFill>
            <a:blip r:embed="rId2"/>
            <a:stretch>
              <a:fillRect l="0" t="-24139" r="0" b="-23712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5920170" y="1798847"/>
            <a:ext cx="10766483" cy="7132536"/>
            <a:chOff x="0" y="0"/>
            <a:chExt cx="14355311" cy="9510049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0" y="-263525"/>
              <a:ext cx="14355311" cy="51339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9600"/>
                </a:lnSpc>
              </a:pPr>
              <a:r>
                <a:rPr lang="en-US" sz="8000">
                  <a:solidFill>
                    <a:srgbClr val="FFFFFF"/>
                  </a:solidFill>
                  <a:latin typeface="Evolventa"/>
                  <a:ea typeface="Evolventa"/>
                  <a:cs typeface="Evolventa"/>
                  <a:sym typeface="Evolventa"/>
                </a:rPr>
                <a:t>Список использованных источников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5858164"/>
              <a:ext cx="14355311" cy="363706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555942" indent="-277971" lvl="1">
                <a:lnSpc>
                  <a:spcPts val="3604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b="true" sz="2574" u="sng">
                  <a:solidFill>
                    <a:srgbClr val="FFFFFF"/>
                  </a:solidFill>
                  <a:latin typeface="Jura Bold"/>
                  <a:ea typeface="Jura Bold"/>
                  <a:cs typeface="Jura Bold"/>
                  <a:sym typeface="Jura Bold"/>
                  <a:hlinkClick r:id="rId3" tooltip="https://www.interaction-design.org/literature/topics/color-theory"/>
                </a:rPr>
                <a:t>Ц</a:t>
              </a:r>
              <a:r>
                <a:rPr lang="en-US" b="true" sz="2574" u="sng">
                  <a:solidFill>
                    <a:srgbClr val="FFFFFF"/>
                  </a:solidFill>
                  <a:latin typeface="Jura Bold"/>
                  <a:ea typeface="Jura Bold"/>
                  <a:cs typeface="Jura Bold"/>
                  <a:sym typeface="Jura Bold"/>
                  <a:hlinkClick r:id="rId4" tooltip="https://www.interaction-design.org/literature/topics/color-theory"/>
                </a:rPr>
                <a:t>ветоведение в дизайне интерфейсов</a:t>
              </a:r>
            </a:p>
            <a:p>
              <a:pPr algn="l" marL="555942" indent="-277971" lvl="1">
                <a:lnSpc>
                  <a:spcPts val="3604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b="true" sz="2574" u="sng">
                  <a:solidFill>
                    <a:srgbClr val="FFFFFF"/>
                  </a:solidFill>
                  <a:latin typeface="Jura Bold"/>
                  <a:ea typeface="Jura Bold"/>
                  <a:cs typeface="Jura Bold"/>
                  <a:sym typeface="Jura Bold"/>
                  <a:hlinkClick r:id="rId5" tooltip="https://www.smashingmagazine.com/2010/01/color-theory-for-designers-part-1-the-meaning-of-color/"/>
                </a:rPr>
                <a:t>Значение цвета для дизайнеров</a:t>
              </a:r>
            </a:p>
            <a:p>
              <a:pPr algn="l" marL="555942" indent="-277971" lvl="1">
                <a:lnSpc>
                  <a:spcPts val="3604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b="true" sz="2574" u="sng">
                  <a:solidFill>
                    <a:srgbClr val="FFFFFF"/>
                  </a:solidFill>
                  <a:latin typeface="Jura Bold"/>
                  <a:ea typeface="Jura Bold"/>
                  <a:cs typeface="Jura Bold"/>
                  <a:sym typeface="Jura Bold"/>
                  <a:hlinkClick r:id="rId6" tooltip="https://www.canva.com/learn/color-meanings/"/>
                </a:rPr>
                <a:t>Культурные значения цветов</a:t>
              </a:r>
            </a:p>
            <a:p>
              <a:pPr algn="l" marL="555942" indent="-277971" lvl="1">
                <a:lnSpc>
                  <a:spcPts val="3604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b="true" sz="2574" u="sng">
                  <a:solidFill>
                    <a:srgbClr val="FFFFFF"/>
                  </a:solidFill>
                  <a:latin typeface="Jura Bold"/>
                  <a:ea typeface="Jura Bold"/>
                  <a:cs typeface="Jura Bold"/>
                  <a:sym typeface="Jura Bold"/>
                  <a:hlinkClick r:id="rId7" tooltip="https://medium.com/@ankit1913015/color-psychology-in-ui-design-how-colors-shape-emotions-and-user-behavior-6254708fd5fb"/>
                </a:rPr>
                <a:t>Психологические аспекты использования цвета в UI</a:t>
              </a:r>
            </a:p>
            <a:p>
              <a:pPr algn="l">
                <a:lnSpc>
                  <a:spcPts val="3604"/>
                </a:lnSpc>
                <a:spcBef>
                  <a:spcPct val="0"/>
                </a:spcBef>
              </a:pPr>
            </a:p>
            <a:p>
              <a:pPr algn="l" marL="0" indent="0" lvl="0">
                <a:lnSpc>
                  <a:spcPts val="3604"/>
                </a:lnSpc>
                <a:spcBef>
                  <a:spcPct val="0"/>
                </a:spcBef>
              </a:pPr>
            </a:p>
          </p:txBody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3573847"/>
            <a:ext cx="7882467" cy="3175183"/>
            <a:chOff x="0" y="0"/>
            <a:chExt cx="10509956" cy="4233577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816610"/>
              <a:ext cx="10509956" cy="93853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5430"/>
                </a:lnSpc>
              </a:pPr>
              <a:r>
                <a:rPr lang="en-US" sz="4525" b="true">
                  <a:solidFill>
                    <a:srgbClr val="FFFFFF"/>
                  </a:solidFill>
                  <a:latin typeface="Jura Bold"/>
                  <a:ea typeface="Jura Bold"/>
                  <a:cs typeface="Jura Bold"/>
                  <a:sym typeface="Jura Bold"/>
                </a:rPr>
                <a:t>Вопросы для обсуждения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0" y="3236416"/>
              <a:ext cx="10509956" cy="7270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4550"/>
                </a:lnSpc>
                <a:spcBef>
                  <a:spcPct val="0"/>
                </a:spcBef>
              </a:pPr>
              <a:r>
                <a:rPr lang="en-US" b="true" sz="3250" u="none">
                  <a:solidFill>
                    <a:srgbClr val="FFFFFF"/>
                  </a:solidFill>
                  <a:latin typeface="Jura Bold"/>
                  <a:ea typeface="Jura Bold"/>
                  <a:cs typeface="Jura Bold"/>
                  <a:sym typeface="Jura Bold"/>
                </a:rPr>
                <a:t>Ключевые темы в этой презентации</a:t>
              </a: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-228600" y="-275658"/>
            <a:ext cx="16686973" cy="4814229"/>
          </a:xfrm>
          <a:custGeom>
            <a:avLst/>
            <a:gdLst/>
            <a:ahLst/>
            <a:cxnLst/>
            <a:rect r="r" b="b" t="t" l="l"/>
            <a:pathLst>
              <a:path h="4814229" w="16686973">
                <a:moveTo>
                  <a:pt x="0" y="0"/>
                </a:moveTo>
                <a:lnTo>
                  <a:pt x="16686973" y="0"/>
                </a:lnTo>
                <a:lnTo>
                  <a:pt x="16686973" y="4814229"/>
                </a:lnTo>
                <a:lnTo>
                  <a:pt x="0" y="481422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41790" t="-420121" r="-20502" b="-10069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9376833" y="2299335"/>
            <a:ext cx="7882467" cy="54692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21007" indent="-210503" lvl="1">
              <a:lnSpc>
                <a:spcPts val="3900"/>
              </a:lnSpc>
              <a:buFont typeface="Arial"/>
              <a:buChar char="•"/>
            </a:pPr>
            <a:r>
              <a:rPr lang="en-US" sz="1950">
                <a:solidFill>
                  <a:srgbClr val="FFFFFF"/>
                </a:solidFill>
                <a:latin typeface="Evolventa"/>
                <a:ea typeface="Evolventa"/>
                <a:cs typeface="Evolventa"/>
                <a:sym typeface="Evolventa"/>
              </a:rPr>
              <a:t>Что такое цвет и его восприятие человеком</a:t>
            </a:r>
          </a:p>
          <a:p>
            <a:pPr algn="l" marL="421007" indent="-210503" lvl="1">
              <a:lnSpc>
                <a:spcPts val="3900"/>
              </a:lnSpc>
              <a:buFont typeface="Arial"/>
              <a:buChar char="•"/>
            </a:pPr>
            <a:r>
              <a:rPr lang="en-US" sz="1950">
                <a:solidFill>
                  <a:srgbClr val="FFFFFF"/>
                </a:solidFill>
                <a:latin typeface="Evolventa"/>
                <a:ea typeface="Evolventa"/>
                <a:cs typeface="Evolventa"/>
                <a:sym typeface="Evolventa"/>
              </a:rPr>
              <a:t>Основные характеристики цвета</a:t>
            </a:r>
          </a:p>
          <a:p>
            <a:pPr algn="l" marL="421007" indent="-210503" lvl="1">
              <a:lnSpc>
                <a:spcPts val="3900"/>
              </a:lnSpc>
              <a:buFont typeface="Arial"/>
              <a:buChar char="•"/>
            </a:pPr>
            <a:r>
              <a:rPr lang="en-US" sz="1950">
                <a:solidFill>
                  <a:srgbClr val="FFFFFF"/>
                </a:solidFill>
                <a:latin typeface="Evolventa"/>
                <a:ea typeface="Evolventa"/>
                <a:cs typeface="Evolventa"/>
                <a:sym typeface="Evolventa"/>
              </a:rPr>
              <a:t>Влияние цвета на эмоции и настроение пользователей</a:t>
            </a:r>
          </a:p>
          <a:p>
            <a:pPr algn="l" marL="421007" indent="-210503" lvl="1">
              <a:lnSpc>
                <a:spcPts val="3900"/>
              </a:lnSpc>
              <a:buFont typeface="Arial"/>
              <a:buChar char="•"/>
            </a:pPr>
            <a:r>
              <a:rPr lang="en-US" sz="1950">
                <a:solidFill>
                  <a:srgbClr val="FFFFFF"/>
                </a:solidFill>
                <a:latin typeface="Evolventa"/>
                <a:ea typeface="Evolventa"/>
                <a:cs typeface="Evolventa"/>
                <a:sym typeface="Evolventa"/>
              </a:rPr>
              <a:t>Цветовые модели и их применение в дизайне интерфейсов</a:t>
            </a:r>
          </a:p>
          <a:p>
            <a:pPr algn="l" marL="421007" indent="-210503" lvl="1">
              <a:lnSpc>
                <a:spcPts val="3900"/>
              </a:lnSpc>
              <a:buFont typeface="Arial"/>
              <a:buChar char="•"/>
            </a:pPr>
            <a:r>
              <a:rPr lang="en-US" sz="1950">
                <a:solidFill>
                  <a:srgbClr val="FFFFFF"/>
                </a:solidFill>
                <a:latin typeface="Evolventa"/>
                <a:ea typeface="Evolventa"/>
                <a:cs typeface="Evolventa"/>
                <a:sym typeface="Evolventa"/>
              </a:rPr>
              <a:t>Теория гармоничных цветовых сочетаний</a:t>
            </a:r>
          </a:p>
          <a:p>
            <a:pPr algn="l" marL="421007" indent="-210503" lvl="1">
              <a:lnSpc>
                <a:spcPts val="3900"/>
              </a:lnSpc>
              <a:buFont typeface="Arial"/>
              <a:buChar char="•"/>
            </a:pPr>
            <a:r>
              <a:rPr lang="en-US" sz="1950">
                <a:solidFill>
                  <a:srgbClr val="FFFFFF"/>
                </a:solidFill>
                <a:latin typeface="Evolventa"/>
                <a:ea typeface="Evolventa"/>
                <a:cs typeface="Evolventa"/>
                <a:sym typeface="Evolventa"/>
              </a:rPr>
              <a:t>Влияние культурных особенностей на восприятие цвета</a:t>
            </a:r>
          </a:p>
          <a:p>
            <a:pPr algn="l" marL="421007" indent="-210503" lvl="1">
              <a:lnSpc>
                <a:spcPts val="3900"/>
              </a:lnSpc>
              <a:buFont typeface="Arial"/>
              <a:buChar char="•"/>
            </a:pPr>
            <a:r>
              <a:rPr lang="en-US" sz="1950">
                <a:solidFill>
                  <a:srgbClr val="FFFFFF"/>
                </a:solidFill>
                <a:latin typeface="Evolventa"/>
                <a:ea typeface="Evolventa"/>
                <a:cs typeface="Evolventa"/>
                <a:sym typeface="Evolventa"/>
              </a:rPr>
              <a:t>Подбор цветовой палитры для различных типов интерфейсов</a:t>
            </a:r>
          </a:p>
          <a:p>
            <a:pPr algn="l" marL="421007" indent="-210503" lvl="1">
              <a:lnSpc>
                <a:spcPts val="3900"/>
              </a:lnSpc>
              <a:buFont typeface="Arial"/>
              <a:buChar char="•"/>
            </a:pPr>
            <a:r>
              <a:rPr lang="en-US" sz="1950">
                <a:solidFill>
                  <a:srgbClr val="FFFFFF"/>
                </a:solidFill>
                <a:latin typeface="Evolventa"/>
                <a:ea typeface="Evolventa"/>
                <a:cs typeface="Evolventa"/>
                <a:sym typeface="Evolventa"/>
              </a:rPr>
              <a:t>Практические рекомендации по применению цвета в интерфейсе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5489845" y="-4273439"/>
            <a:ext cx="13830696" cy="10604278"/>
          </a:xfrm>
          <a:custGeom>
            <a:avLst/>
            <a:gdLst/>
            <a:ahLst/>
            <a:cxnLst/>
            <a:rect r="r" b="b" t="t" l="l"/>
            <a:pathLst>
              <a:path h="10604278" w="13830696">
                <a:moveTo>
                  <a:pt x="0" y="0"/>
                </a:moveTo>
                <a:lnTo>
                  <a:pt x="13830696" y="0"/>
                </a:lnTo>
                <a:lnTo>
                  <a:pt x="13830696" y="10604278"/>
                </a:lnTo>
                <a:lnTo>
                  <a:pt x="0" y="1060427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8706" r="0" b="-4219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2806628" y="2667015"/>
            <a:ext cx="12674744" cy="4952970"/>
            <a:chOff x="0" y="0"/>
            <a:chExt cx="16899658" cy="6603960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0" y="587375"/>
              <a:ext cx="16899658" cy="23971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7110"/>
                </a:lnSpc>
              </a:pPr>
              <a:r>
                <a:rPr lang="en-US" sz="5925" b="true">
                  <a:solidFill>
                    <a:srgbClr val="000000"/>
                  </a:solidFill>
                  <a:latin typeface="Jura Bold"/>
                  <a:ea typeface="Jura Bold"/>
                  <a:cs typeface="Jura Bold"/>
                  <a:sym typeface="Jura Bold"/>
                </a:rPr>
                <a:t>Цветоведение (использование цвета в интерфейсе)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4342725"/>
              <a:ext cx="16899658" cy="227774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359"/>
                </a:lnSpc>
              </a:pPr>
              <a:r>
                <a:rPr lang="en-US" sz="2400">
                  <a:solidFill>
                    <a:srgbClr val="000000"/>
                  </a:solidFill>
                  <a:latin typeface="Evolventa"/>
                  <a:ea typeface="Evolventa"/>
                  <a:cs typeface="Evolventa"/>
                  <a:sym typeface="Evolventa"/>
                </a:rPr>
                <a:t>Цвет играет ключевую роль в дизайне интерфейсов, влияя на восприятие, эмоции и поведение пользователей. Глубокое понимание теории цвета и его психологического воздействия позволяет создавать более эффективные и привлекательные пользовательские интерфейсы.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019175"/>
            <a:ext cx="5868780" cy="2095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520"/>
              </a:lnSpc>
              <a:spcBef>
                <a:spcPct val="0"/>
              </a:spcBef>
            </a:pPr>
            <a:r>
              <a:rPr lang="en-US" b="true" sz="4600">
                <a:solidFill>
                  <a:srgbClr val="000000"/>
                </a:solidFill>
                <a:latin typeface="Jura Bold"/>
                <a:ea typeface="Jura Bold"/>
                <a:cs typeface="Jura Bold"/>
                <a:sym typeface="Jura Bold"/>
              </a:rPr>
              <a:t>Работа с использованием цветоведенеия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-5400000">
            <a:off x="5639895" y="-3480626"/>
            <a:ext cx="18300533" cy="17248253"/>
          </a:xfrm>
          <a:custGeom>
            <a:avLst/>
            <a:gdLst/>
            <a:ahLst/>
            <a:cxnLst/>
            <a:rect r="r" b="b" t="t" l="l"/>
            <a:pathLst>
              <a:path h="17248253" w="18300533">
                <a:moveTo>
                  <a:pt x="0" y="0"/>
                </a:moveTo>
                <a:lnTo>
                  <a:pt x="18300534" y="0"/>
                </a:lnTo>
                <a:lnTo>
                  <a:pt x="18300534" y="17248252"/>
                </a:lnTo>
                <a:lnTo>
                  <a:pt x="0" y="1724825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3375987" y="3866652"/>
            <a:ext cx="3890432" cy="9700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649"/>
              </a:lnSpc>
              <a:spcBef>
                <a:spcPct val="0"/>
              </a:spcBef>
            </a:pPr>
            <a:r>
              <a:rPr lang="en-US" b="true" sz="4054">
                <a:solidFill>
                  <a:srgbClr val="FFFFFF"/>
                </a:solidFill>
                <a:latin typeface="Jura Bold"/>
                <a:ea typeface="Jura Bold"/>
                <a:cs typeface="Jura Bold"/>
                <a:sym typeface="Jura Bold"/>
              </a:rPr>
              <a:t>Креативность и интуиция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3375987" y="5397505"/>
            <a:ext cx="4332205" cy="1981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36"/>
              </a:lnSpc>
            </a:pPr>
            <a:r>
              <a:rPr lang="en-US" sz="1811">
                <a:solidFill>
                  <a:srgbClr val="FFFFFF"/>
                </a:solidFill>
                <a:latin typeface="Evolventa"/>
                <a:ea typeface="Evolventa"/>
                <a:cs typeface="Evolventa"/>
                <a:sym typeface="Evolventa"/>
              </a:rPr>
              <a:t>При этом важно сочетать теоретические знания с творческой интуицией, чтобы создавать уникальные, вдохновляющие и запоминающиеся визуальные образы.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778560" y="3761877"/>
            <a:ext cx="4332205" cy="3919096"/>
            <a:chOff x="0" y="0"/>
            <a:chExt cx="5776274" cy="5225462"/>
          </a:xfrm>
        </p:grpSpPr>
        <p:sp>
          <p:nvSpPr>
            <p:cNvPr name="TextBox 7" id="7"/>
            <p:cNvSpPr txBox="true"/>
            <p:nvPr/>
          </p:nvSpPr>
          <p:spPr>
            <a:xfrm rot="0">
              <a:off x="0" y="104775"/>
              <a:ext cx="5187243" cy="131139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649"/>
                </a:lnSpc>
                <a:spcBef>
                  <a:spcPct val="0"/>
                </a:spcBef>
              </a:pPr>
              <a:r>
                <a:rPr lang="en-US" b="true" sz="4054">
                  <a:solidFill>
                    <a:srgbClr val="FF4F63"/>
                  </a:solidFill>
                  <a:latin typeface="Jura Bold"/>
                  <a:ea typeface="Jura Bold"/>
                  <a:cs typeface="Jura Bold"/>
                  <a:sym typeface="Jura Bold"/>
                </a:rPr>
                <a:t>Теоретический подход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0" y="2195630"/>
              <a:ext cx="5776274" cy="302983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536"/>
                </a:lnSpc>
              </a:pPr>
              <a:r>
                <a:rPr lang="en-US" sz="1811">
                  <a:solidFill>
                    <a:srgbClr val="FF4F63"/>
                  </a:solidFill>
                  <a:latin typeface="Evolventa"/>
                  <a:ea typeface="Evolventa"/>
                  <a:cs typeface="Evolventa"/>
                  <a:sym typeface="Evolventa"/>
                </a:rPr>
                <a:t>Глубокое знание принципов цветоведения позволяет дизайнерам создавать интерфейсы с тщательно продуманными цветовыми схемами, которые эффективно влияют на восприятие и эмоции пользователей.</a:t>
              </a: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9442971" y="3866652"/>
            <a:ext cx="3890432" cy="9700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649"/>
              </a:lnSpc>
              <a:spcBef>
                <a:spcPct val="0"/>
              </a:spcBef>
            </a:pPr>
            <a:r>
              <a:rPr lang="en-US" b="true" sz="4054">
                <a:solidFill>
                  <a:srgbClr val="FFFFFF"/>
                </a:solidFill>
                <a:latin typeface="Jura Bold"/>
                <a:ea typeface="Jura Bold"/>
                <a:cs typeface="Jura Bold"/>
                <a:sym typeface="Jura Bold"/>
              </a:rPr>
              <a:t>Практическое применение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9442971" y="5397505"/>
            <a:ext cx="4332205" cy="23040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36"/>
              </a:lnSpc>
            </a:pPr>
            <a:r>
              <a:rPr lang="en-US" sz="1811">
                <a:solidFill>
                  <a:srgbClr val="FFFFFF"/>
                </a:solidFill>
                <a:latin typeface="Evolventa"/>
                <a:ea typeface="Evolventa"/>
                <a:cs typeface="Evolventa"/>
                <a:sym typeface="Evolventa"/>
              </a:rPr>
              <a:t>На основе теории цвета можно выбирать оптимальные цветовые решения для различных типов интерфейсов, начиная от веб-сайтов и мобильных приложений до интерфейсов программного обеспечения.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5110766" y="3887283"/>
            <a:ext cx="3890432" cy="9573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649"/>
              </a:lnSpc>
              <a:spcBef>
                <a:spcPct val="0"/>
              </a:spcBef>
            </a:pPr>
            <a:r>
              <a:rPr lang="en-US" b="true" sz="4054">
                <a:solidFill>
                  <a:srgbClr val="FF1F73"/>
                </a:solidFill>
                <a:latin typeface="Jura Bold"/>
                <a:ea typeface="Jura Bold"/>
                <a:cs typeface="Jura Bold"/>
                <a:sym typeface="Jura Bold"/>
              </a:rPr>
              <a:t>Инструменты и техники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5110766" y="5405418"/>
            <a:ext cx="4332205" cy="22961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36"/>
              </a:lnSpc>
            </a:pPr>
            <a:r>
              <a:rPr lang="en-US" sz="1811">
                <a:solidFill>
                  <a:srgbClr val="FF1F73"/>
                </a:solidFill>
                <a:latin typeface="Evolventa"/>
                <a:ea typeface="Evolventa"/>
                <a:cs typeface="Evolventa"/>
                <a:sym typeface="Evolventa"/>
              </a:rPr>
              <a:t>Изучение цветовых моделей, гармоний и культурных значений цветов дает дизайнерам мощный арсенал для построения визуально привлекательных и функциональных интерфейсов.</a:t>
            </a:r>
          </a:p>
          <a:p>
            <a:pPr algn="l">
              <a:lnSpc>
                <a:spcPts val="2536"/>
              </a:lnSpc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090754" y="5749689"/>
            <a:ext cx="5231274" cy="2690946"/>
            <a:chOff x="0" y="0"/>
            <a:chExt cx="6975032" cy="3587928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-57150"/>
              <a:ext cx="6975032" cy="62272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919"/>
                </a:lnSpc>
              </a:pPr>
              <a:r>
                <a:rPr lang="en-US" b="true" sz="2799">
                  <a:solidFill>
                    <a:srgbClr val="6147FF"/>
                  </a:solidFill>
                  <a:latin typeface="Jura Bold"/>
                  <a:ea typeface="Jura Bold"/>
                  <a:cs typeface="Jura Bold"/>
                  <a:sym typeface="Jura Bold"/>
                </a:rPr>
                <a:t>2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0" y="1774118"/>
              <a:ext cx="6975032" cy="149638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191"/>
                </a:lnSpc>
              </a:pPr>
              <a:r>
                <a:rPr lang="en-US" sz="1565">
                  <a:solidFill>
                    <a:srgbClr val="FFFFFF"/>
                  </a:solidFill>
                  <a:latin typeface="Evolventa"/>
                  <a:ea typeface="Evolventa"/>
                  <a:cs typeface="Evolventa"/>
                  <a:sym typeface="Evolventa"/>
                </a:rPr>
                <a:t>Восприятие цвета зависит от особенностей зрительного аппарата и психологических факторов каждого человека.</a:t>
              </a:r>
            </a:p>
            <a:p>
              <a:pPr algn="ctr">
                <a:lnSpc>
                  <a:spcPts val="2191"/>
                </a:lnSpc>
              </a:pP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845622"/>
              <a:ext cx="6975032" cy="59065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276"/>
                </a:lnSpc>
              </a:pPr>
              <a:r>
                <a:rPr lang="en-US" sz="2340">
                  <a:solidFill>
                    <a:srgbClr val="FFFFFF"/>
                  </a:solidFill>
                  <a:latin typeface="Evolventa"/>
                  <a:ea typeface="Evolventa"/>
                  <a:cs typeface="Evolventa"/>
                  <a:sym typeface="Evolventa"/>
                </a:rPr>
                <a:t>Субъективное восприятие</a:t>
              </a: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028700" y="5831549"/>
            <a:ext cx="5235529" cy="2727550"/>
            <a:chOff x="0" y="0"/>
            <a:chExt cx="6980705" cy="3636733"/>
          </a:xfrm>
        </p:grpSpPr>
        <p:sp>
          <p:nvSpPr>
            <p:cNvPr name="TextBox 7" id="7"/>
            <p:cNvSpPr txBox="true"/>
            <p:nvPr/>
          </p:nvSpPr>
          <p:spPr>
            <a:xfrm rot="0">
              <a:off x="0" y="-57150"/>
              <a:ext cx="6980705" cy="61627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919"/>
                </a:lnSpc>
              </a:pPr>
              <a:r>
                <a:rPr lang="en-US" sz="2799" b="true">
                  <a:solidFill>
                    <a:srgbClr val="6147FF"/>
                  </a:solidFill>
                  <a:latin typeface="Jura Bold"/>
                  <a:ea typeface="Jura Bold"/>
                  <a:cs typeface="Jura Bold"/>
                  <a:sym typeface="Jura Bold"/>
                </a:rPr>
                <a:t>1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0" y="1755871"/>
              <a:ext cx="6980705" cy="172441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524"/>
                </a:lnSpc>
              </a:pPr>
              <a:r>
                <a:rPr lang="en-US" sz="1802">
                  <a:solidFill>
                    <a:srgbClr val="FFFFFF"/>
                  </a:solidFill>
                  <a:latin typeface="Evolventa"/>
                  <a:ea typeface="Evolventa"/>
                  <a:cs typeface="Evolventa"/>
                  <a:sym typeface="Evolventa"/>
                </a:rPr>
                <a:t>Цвет - это электромагнитное излучение в определенном диапазоне длин волн, воспринимаемое человеческим глазом.</a:t>
              </a:r>
            </a:p>
            <a:p>
              <a:pPr algn="l">
                <a:lnSpc>
                  <a:spcPts val="2524"/>
                </a:lnSpc>
              </a:pP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0" y="839177"/>
              <a:ext cx="6980705" cy="59790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276"/>
                </a:lnSpc>
              </a:pPr>
              <a:r>
                <a:rPr lang="en-US" sz="2340">
                  <a:solidFill>
                    <a:srgbClr val="FFFFFF"/>
                  </a:solidFill>
                  <a:latin typeface="Evolventa"/>
                  <a:ea typeface="Evolventa"/>
                  <a:cs typeface="Evolventa"/>
                  <a:sym typeface="Evolventa"/>
                </a:rPr>
                <a:t>Физический феномен</a:t>
              </a: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11802891" y="5749689"/>
            <a:ext cx="5242643" cy="2940730"/>
            <a:chOff x="0" y="0"/>
            <a:chExt cx="6990190" cy="3920974"/>
          </a:xfrm>
        </p:grpSpPr>
        <p:sp>
          <p:nvSpPr>
            <p:cNvPr name="TextBox 11" id="11"/>
            <p:cNvSpPr txBox="true"/>
            <p:nvPr/>
          </p:nvSpPr>
          <p:spPr>
            <a:xfrm rot="0">
              <a:off x="0" y="-57150"/>
              <a:ext cx="6990190" cy="62272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3919"/>
                </a:lnSpc>
              </a:pPr>
              <a:r>
                <a:rPr lang="en-US" b="true" sz="2799">
                  <a:solidFill>
                    <a:srgbClr val="6147FF"/>
                  </a:solidFill>
                  <a:latin typeface="Jura Bold"/>
                  <a:ea typeface="Jura Bold"/>
                  <a:cs typeface="Jura Bold"/>
                  <a:sym typeface="Jura Bold"/>
                </a:rPr>
                <a:t>3</a:t>
              </a:r>
            </a:p>
          </p:txBody>
        </p:sp>
        <p:sp>
          <p:nvSpPr>
            <p:cNvPr name="TextBox 12" id="12"/>
            <p:cNvSpPr txBox="true"/>
            <p:nvPr/>
          </p:nvSpPr>
          <p:spPr>
            <a:xfrm rot="0">
              <a:off x="0" y="2053937"/>
              <a:ext cx="6990190" cy="171059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2524"/>
                </a:lnSpc>
              </a:pPr>
              <a:r>
                <a:rPr lang="en-US" sz="1802">
                  <a:solidFill>
                    <a:srgbClr val="FFFFFF"/>
                  </a:solidFill>
                  <a:latin typeface="Evolventa"/>
                  <a:ea typeface="Evolventa"/>
                  <a:cs typeface="Evolventa"/>
                  <a:sym typeface="Evolventa"/>
                </a:rPr>
                <a:t>Значение и ассоциации, связанные с определенными цветами, могут варьироваться в разных культурах.</a:t>
              </a:r>
            </a:p>
            <a:p>
              <a:pPr algn="r">
                <a:lnSpc>
                  <a:spcPts val="2524"/>
                </a:lnSpc>
              </a:pPr>
            </a:p>
          </p:txBody>
        </p:sp>
        <p:sp>
          <p:nvSpPr>
            <p:cNvPr name="TextBox 13" id="13"/>
            <p:cNvSpPr txBox="true"/>
            <p:nvPr/>
          </p:nvSpPr>
          <p:spPr>
            <a:xfrm rot="0">
              <a:off x="0" y="845622"/>
              <a:ext cx="6990190" cy="60178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3341"/>
                </a:lnSpc>
              </a:pPr>
              <a:r>
                <a:rPr lang="en-US" sz="2387">
                  <a:solidFill>
                    <a:srgbClr val="FFFFFF"/>
                  </a:solidFill>
                  <a:latin typeface="Evolventa"/>
                  <a:ea typeface="Evolventa"/>
                  <a:cs typeface="Evolventa"/>
                  <a:sym typeface="Evolventa"/>
                </a:rPr>
                <a:t>Культурные различия</a:t>
              </a: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10067925" y="-8764931"/>
            <a:ext cx="18621375" cy="13279088"/>
          </a:xfrm>
          <a:custGeom>
            <a:avLst/>
            <a:gdLst/>
            <a:ahLst/>
            <a:cxnLst/>
            <a:rect r="r" b="b" t="t" l="l"/>
            <a:pathLst>
              <a:path h="13279088" w="18621375">
                <a:moveTo>
                  <a:pt x="0" y="0"/>
                </a:moveTo>
                <a:lnTo>
                  <a:pt x="18621375" y="0"/>
                </a:lnTo>
                <a:lnTo>
                  <a:pt x="18621375" y="13279088"/>
                </a:lnTo>
                <a:lnTo>
                  <a:pt x="0" y="1327908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3874" r="-1430" b="-183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1028700" y="1829822"/>
            <a:ext cx="11515725" cy="1952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680"/>
              </a:lnSpc>
              <a:spcBef>
                <a:spcPct val="0"/>
              </a:spcBef>
            </a:pPr>
            <a:r>
              <a:rPr lang="en-US" b="true" sz="6400">
                <a:solidFill>
                  <a:srgbClr val="FFFFFF"/>
                </a:solidFill>
                <a:latin typeface="Jura Bold"/>
                <a:ea typeface="Jura Bold"/>
                <a:cs typeface="Jura Bold"/>
                <a:sym typeface="Jura Bold"/>
              </a:rPr>
              <a:t>Что такое цвет и его восприятие человеком</a:t>
            </a:r>
          </a:p>
        </p:txBody>
      </p:sp>
      <p:grpSp>
        <p:nvGrpSpPr>
          <p:cNvPr name="Group 16" id="16"/>
          <p:cNvGrpSpPr/>
          <p:nvPr/>
        </p:nvGrpSpPr>
        <p:grpSpPr>
          <a:xfrm rot="0">
            <a:off x="824050" y="5073064"/>
            <a:ext cx="16435250" cy="588931"/>
            <a:chOff x="0" y="0"/>
            <a:chExt cx="21913666" cy="785242"/>
          </a:xfrm>
        </p:grpSpPr>
        <p:sp>
          <p:nvSpPr>
            <p:cNvPr name="AutoShape 17" id="17"/>
            <p:cNvSpPr/>
            <p:nvPr/>
          </p:nvSpPr>
          <p:spPr>
            <a:xfrm>
              <a:off x="399867" y="392621"/>
              <a:ext cx="21113932" cy="0"/>
            </a:xfrm>
            <a:prstGeom prst="line">
              <a:avLst/>
            </a:prstGeom>
            <a:ln cap="rnd" w="58981">
              <a:solidFill>
                <a:srgbClr val="FFFFFF"/>
              </a:solidFill>
              <a:prstDash val="solid"/>
              <a:headEnd type="none" len="sm" w="sm"/>
              <a:tailEnd type="none" len="sm" w="sm"/>
            </a:ln>
          </p:spPr>
        </p:sp>
        <p:grpSp>
          <p:nvGrpSpPr>
            <p:cNvPr name="Group 18" id="18"/>
            <p:cNvGrpSpPr/>
            <p:nvPr/>
          </p:nvGrpSpPr>
          <p:grpSpPr>
            <a:xfrm rot="5423755">
              <a:off x="9981" y="-4561"/>
              <a:ext cx="779771" cy="794364"/>
              <a:chOff x="0" y="0"/>
              <a:chExt cx="6350000" cy="6468840"/>
            </a:xfrm>
          </p:grpSpPr>
          <p:sp>
            <p:nvSpPr>
              <p:cNvPr name="Freeform 19" id="19"/>
              <p:cNvSpPr/>
              <p:nvPr/>
            </p:nvSpPr>
            <p:spPr>
              <a:xfrm flipH="false" flipV="false" rot="0">
                <a:off x="0" y="0"/>
                <a:ext cx="6350000" cy="6468840"/>
              </a:xfrm>
              <a:custGeom>
                <a:avLst/>
                <a:gdLst/>
                <a:ahLst/>
                <a:cxnLst/>
                <a:rect r="r" b="b" t="t" l="l"/>
                <a:pathLst>
                  <a:path h="6468840" w="6350000">
                    <a:moveTo>
                      <a:pt x="3175000" y="0"/>
                    </a:moveTo>
                    <a:cubicBezTo>
                      <a:pt x="1421496" y="0"/>
                      <a:pt x="0" y="1448099"/>
                      <a:pt x="0" y="3234420"/>
                    </a:cubicBezTo>
                    <a:cubicBezTo>
                      <a:pt x="0" y="5020741"/>
                      <a:pt x="1421496" y="6468840"/>
                      <a:pt x="3175000" y="6468840"/>
                    </a:cubicBezTo>
                    <a:cubicBezTo>
                      <a:pt x="4928504" y="6468840"/>
                      <a:pt x="6350000" y="5020741"/>
                      <a:pt x="6350000" y="3234420"/>
                    </a:cubicBezTo>
                    <a:cubicBezTo>
                      <a:pt x="6350000" y="1448099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name="Group 20" id="20"/>
            <p:cNvGrpSpPr/>
            <p:nvPr/>
          </p:nvGrpSpPr>
          <p:grpSpPr>
            <a:xfrm rot="5423755">
              <a:off x="10126543" y="-4561"/>
              <a:ext cx="779771" cy="794364"/>
              <a:chOff x="0" y="0"/>
              <a:chExt cx="6350000" cy="6468840"/>
            </a:xfrm>
          </p:grpSpPr>
          <p:sp>
            <p:nvSpPr>
              <p:cNvPr name="Freeform 21" id="21"/>
              <p:cNvSpPr/>
              <p:nvPr/>
            </p:nvSpPr>
            <p:spPr>
              <a:xfrm flipH="false" flipV="false" rot="0">
                <a:off x="0" y="0"/>
                <a:ext cx="6350000" cy="6468840"/>
              </a:xfrm>
              <a:custGeom>
                <a:avLst/>
                <a:gdLst/>
                <a:ahLst/>
                <a:cxnLst/>
                <a:rect r="r" b="b" t="t" l="l"/>
                <a:pathLst>
                  <a:path h="6468840" w="6350000">
                    <a:moveTo>
                      <a:pt x="3175000" y="0"/>
                    </a:moveTo>
                    <a:cubicBezTo>
                      <a:pt x="1421496" y="0"/>
                      <a:pt x="0" y="1448099"/>
                      <a:pt x="0" y="3234420"/>
                    </a:cubicBezTo>
                    <a:cubicBezTo>
                      <a:pt x="0" y="5020741"/>
                      <a:pt x="1421496" y="6468840"/>
                      <a:pt x="3175000" y="6468840"/>
                    </a:cubicBezTo>
                    <a:cubicBezTo>
                      <a:pt x="4928504" y="6468840"/>
                      <a:pt x="6350000" y="5020741"/>
                      <a:pt x="6350000" y="3234420"/>
                    </a:cubicBezTo>
                    <a:cubicBezTo>
                      <a:pt x="6350000" y="1448099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name="Group 22" id="22"/>
            <p:cNvGrpSpPr/>
            <p:nvPr/>
          </p:nvGrpSpPr>
          <p:grpSpPr>
            <a:xfrm rot="5423755">
              <a:off x="21123914" y="-4561"/>
              <a:ext cx="779771" cy="794364"/>
              <a:chOff x="0" y="0"/>
              <a:chExt cx="6350000" cy="6468840"/>
            </a:xfrm>
          </p:grpSpPr>
          <p:sp>
            <p:nvSpPr>
              <p:cNvPr name="Freeform 23" id="23"/>
              <p:cNvSpPr/>
              <p:nvPr/>
            </p:nvSpPr>
            <p:spPr>
              <a:xfrm flipH="false" flipV="false" rot="0">
                <a:off x="0" y="0"/>
                <a:ext cx="6350000" cy="6468840"/>
              </a:xfrm>
              <a:custGeom>
                <a:avLst/>
                <a:gdLst/>
                <a:ahLst/>
                <a:cxnLst/>
                <a:rect r="r" b="b" t="t" l="l"/>
                <a:pathLst>
                  <a:path h="6468840" w="6350000">
                    <a:moveTo>
                      <a:pt x="3175000" y="0"/>
                    </a:moveTo>
                    <a:cubicBezTo>
                      <a:pt x="1421496" y="0"/>
                      <a:pt x="0" y="1448099"/>
                      <a:pt x="0" y="3234420"/>
                    </a:cubicBezTo>
                    <a:cubicBezTo>
                      <a:pt x="0" y="5020741"/>
                      <a:pt x="1421496" y="6468840"/>
                      <a:pt x="3175000" y="6468840"/>
                    </a:cubicBezTo>
                    <a:cubicBezTo>
                      <a:pt x="4928504" y="6468840"/>
                      <a:pt x="6350000" y="5020741"/>
                      <a:pt x="6350000" y="3234420"/>
                    </a:cubicBezTo>
                    <a:cubicBezTo>
                      <a:pt x="6350000" y="1448099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</p:grp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9983017" y="-4761724"/>
            <a:ext cx="12190366" cy="11580848"/>
          </a:xfrm>
          <a:custGeom>
            <a:avLst/>
            <a:gdLst/>
            <a:ahLst/>
            <a:cxnLst/>
            <a:rect r="r" b="b" t="t" l="l"/>
            <a:pathLst>
              <a:path h="11580848" w="12190366">
                <a:moveTo>
                  <a:pt x="0" y="0"/>
                </a:moveTo>
                <a:lnTo>
                  <a:pt x="12190366" y="0"/>
                </a:lnTo>
                <a:lnTo>
                  <a:pt x="12190366" y="11580848"/>
                </a:lnTo>
                <a:lnTo>
                  <a:pt x="0" y="1158084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28700" y="1028700"/>
            <a:ext cx="9881195" cy="2604332"/>
            <a:chOff x="0" y="0"/>
            <a:chExt cx="13174926" cy="3472443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0" y="-9525"/>
              <a:ext cx="13174926" cy="26003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7680"/>
                </a:lnSpc>
                <a:spcBef>
                  <a:spcPct val="0"/>
                </a:spcBef>
              </a:pPr>
              <a:r>
                <a:rPr lang="en-US" b="true" sz="6400">
                  <a:solidFill>
                    <a:srgbClr val="000000"/>
                  </a:solidFill>
                  <a:latin typeface="Jura Bold"/>
                  <a:ea typeface="Jura Bold"/>
                  <a:cs typeface="Jura Bold"/>
                  <a:sym typeface="Jura Bold"/>
                </a:rPr>
                <a:t>Основные характеристики цвета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2865806"/>
              <a:ext cx="13174926" cy="62272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91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1028700" y="6208169"/>
            <a:ext cx="4472839" cy="698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600"/>
              </a:lnSpc>
              <a:spcBef>
                <a:spcPct val="0"/>
              </a:spcBef>
            </a:pPr>
            <a:r>
              <a:rPr lang="en-US" b="true" sz="4000">
                <a:solidFill>
                  <a:srgbClr val="000000"/>
                </a:solidFill>
                <a:latin typeface="Jura Bold"/>
                <a:ea typeface="Jura Bold"/>
                <a:cs typeface="Jura Bold"/>
                <a:sym typeface="Jura Bold"/>
              </a:rPr>
              <a:t>Тон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7309814"/>
            <a:ext cx="4472839" cy="1812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000000"/>
                </a:solidFill>
                <a:latin typeface="Evolventa"/>
                <a:ea typeface="Evolventa"/>
                <a:cs typeface="Evolventa"/>
                <a:sym typeface="Evolventa"/>
              </a:rPr>
              <a:t>Определяет качество цвета, его положение на цветовом круге.</a:t>
            </a:r>
          </a:p>
          <a:p>
            <a:pPr algn="l">
              <a:lnSpc>
                <a:spcPts val="3499"/>
              </a:lnSpc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6598981" y="6131919"/>
            <a:ext cx="4310914" cy="698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600"/>
              </a:lnSpc>
              <a:spcBef>
                <a:spcPct val="0"/>
              </a:spcBef>
            </a:pPr>
            <a:r>
              <a:rPr lang="en-US" b="true" sz="4000">
                <a:solidFill>
                  <a:srgbClr val="000000"/>
                </a:solidFill>
                <a:latin typeface="Jura Bold"/>
                <a:ea typeface="Jura Bold"/>
                <a:cs typeface="Jura Bold"/>
                <a:sym typeface="Jura Bold"/>
              </a:rPr>
              <a:t>Насыщенность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6598981" y="7309814"/>
            <a:ext cx="4310914" cy="2251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000000"/>
                </a:solidFill>
                <a:latin typeface="Evolventa"/>
                <a:ea typeface="Evolventa"/>
                <a:cs typeface="Evolventa"/>
                <a:sym typeface="Evolventa"/>
              </a:rPr>
              <a:t>Отражает интенсивность или яркость цвета, степень его приближения к чистому спектральному цвету.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2948386" y="6208169"/>
            <a:ext cx="4310914" cy="698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600"/>
              </a:lnSpc>
              <a:spcBef>
                <a:spcPct val="0"/>
              </a:spcBef>
            </a:pPr>
            <a:r>
              <a:rPr lang="en-US" b="true" sz="4000">
                <a:solidFill>
                  <a:srgbClr val="000000"/>
                </a:solidFill>
                <a:latin typeface="Jura Bold"/>
                <a:ea typeface="Jura Bold"/>
                <a:cs typeface="Jura Bold"/>
                <a:sym typeface="Jura Bold"/>
              </a:rPr>
              <a:t>Светлота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2948386" y="7309814"/>
            <a:ext cx="4310914" cy="2251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000000"/>
                </a:solidFill>
                <a:latin typeface="Evolventa"/>
                <a:ea typeface="Evolventa"/>
                <a:cs typeface="Evolventa"/>
                <a:sym typeface="Evolventa"/>
              </a:rPr>
              <a:t>Характеризует степень светлоты или темноты цвета, его положение между белым и черным.</a:t>
            </a:r>
          </a:p>
          <a:p>
            <a:pPr algn="l" marL="0" indent="0" lvl="0">
              <a:lnSpc>
                <a:spcPts val="349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400000">
            <a:off x="-2255317" y="4196788"/>
            <a:ext cx="5537767" cy="5030539"/>
          </a:xfrm>
          <a:custGeom>
            <a:avLst/>
            <a:gdLst/>
            <a:ahLst/>
            <a:cxnLst/>
            <a:rect r="r" b="b" t="t" l="l"/>
            <a:pathLst>
              <a:path h="5030539" w="5537767">
                <a:moveTo>
                  <a:pt x="0" y="0"/>
                </a:moveTo>
                <a:lnTo>
                  <a:pt x="5537767" y="0"/>
                </a:lnTo>
                <a:lnTo>
                  <a:pt x="5537767" y="5030540"/>
                </a:lnTo>
                <a:lnTo>
                  <a:pt x="0" y="503054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-3753"/>
            </a:stretch>
          </a:blipFill>
        </p:spPr>
      </p:sp>
      <p:sp>
        <p:nvSpPr>
          <p:cNvPr name="AutoShape 3" id="3"/>
          <p:cNvSpPr/>
          <p:nvPr/>
        </p:nvSpPr>
        <p:spPr>
          <a:xfrm>
            <a:off x="2153324" y="4078899"/>
            <a:ext cx="0" cy="4285415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4" id="4"/>
          <p:cNvGrpSpPr/>
          <p:nvPr/>
        </p:nvGrpSpPr>
        <p:grpSpPr>
          <a:xfrm rot="0">
            <a:off x="1916111" y="3943174"/>
            <a:ext cx="474427" cy="474427"/>
            <a:chOff x="0" y="0"/>
            <a:chExt cx="124952" cy="124952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24952" cy="124952"/>
            </a:xfrm>
            <a:custGeom>
              <a:avLst/>
              <a:gdLst/>
              <a:ahLst/>
              <a:cxnLst/>
              <a:rect r="r" b="b" t="t" l="l"/>
              <a:pathLst>
                <a:path h="124952" w="124952">
                  <a:moveTo>
                    <a:pt x="62476" y="0"/>
                  </a:moveTo>
                  <a:lnTo>
                    <a:pt x="62476" y="0"/>
                  </a:lnTo>
                  <a:cubicBezTo>
                    <a:pt x="96981" y="0"/>
                    <a:pt x="124952" y="27971"/>
                    <a:pt x="124952" y="62476"/>
                  </a:cubicBezTo>
                  <a:lnTo>
                    <a:pt x="124952" y="62476"/>
                  </a:lnTo>
                  <a:cubicBezTo>
                    <a:pt x="124952" y="79046"/>
                    <a:pt x="118370" y="94937"/>
                    <a:pt x="106653" y="106653"/>
                  </a:cubicBezTo>
                  <a:cubicBezTo>
                    <a:pt x="94937" y="118370"/>
                    <a:pt x="79046" y="124952"/>
                    <a:pt x="62476" y="124952"/>
                  </a:cubicBezTo>
                  <a:lnTo>
                    <a:pt x="62476" y="124952"/>
                  </a:lnTo>
                  <a:cubicBezTo>
                    <a:pt x="45906" y="124952"/>
                    <a:pt x="30015" y="118370"/>
                    <a:pt x="18299" y="106653"/>
                  </a:cubicBezTo>
                  <a:cubicBezTo>
                    <a:pt x="6582" y="94937"/>
                    <a:pt x="0" y="79046"/>
                    <a:pt x="0" y="62476"/>
                  </a:cubicBezTo>
                  <a:lnTo>
                    <a:pt x="0" y="62476"/>
                  </a:lnTo>
                  <a:cubicBezTo>
                    <a:pt x="0" y="45906"/>
                    <a:pt x="6582" y="30015"/>
                    <a:pt x="18299" y="18299"/>
                  </a:cubicBezTo>
                  <a:cubicBezTo>
                    <a:pt x="30015" y="6582"/>
                    <a:pt x="45906" y="0"/>
                    <a:pt x="62476" y="0"/>
                  </a:cubicBezTo>
                  <a:close/>
                </a:path>
              </a:pathLst>
            </a:custGeom>
            <a:solidFill>
              <a:srgbClr val="FF1E86"/>
            </a:solidFill>
            <a:ln cap="sq">
              <a:noFill/>
              <a:prstDash val="solid"/>
              <a:miter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-104775"/>
              <a:ext cx="124952" cy="2297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1028700" y="1009650"/>
            <a:ext cx="7101251" cy="2162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00"/>
              </a:lnSpc>
            </a:pPr>
            <a:r>
              <a:rPr lang="en-US" sz="4750" b="true">
                <a:solidFill>
                  <a:srgbClr val="000000"/>
                </a:solidFill>
                <a:latin typeface="Jura Bold"/>
                <a:ea typeface="Jura Bold"/>
                <a:cs typeface="Jura Bold"/>
                <a:sym typeface="Jura Bold"/>
              </a:rPr>
              <a:t>Влияние цвета на эмоции и настроение пользователей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1911381" y="6031590"/>
            <a:ext cx="479157" cy="479157"/>
            <a:chOff x="0" y="0"/>
            <a:chExt cx="126198" cy="126198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26198" cy="126198"/>
            </a:xfrm>
            <a:custGeom>
              <a:avLst/>
              <a:gdLst/>
              <a:ahLst/>
              <a:cxnLst/>
              <a:rect r="r" b="b" t="t" l="l"/>
              <a:pathLst>
                <a:path h="126198" w="126198">
                  <a:moveTo>
                    <a:pt x="63099" y="0"/>
                  </a:moveTo>
                  <a:lnTo>
                    <a:pt x="63099" y="0"/>
                  </a:lnTo>
                  <a:cubicBezTo>
                    <a:pt x="79834" y="0"/>
                    <a:pt x="95883" y="6648"/>
                    <a:pt x="107717" y="18481"/>
                  </a:cubicBezTo>
                  <a:cubicBezTo>
                    <a:pt x="119550" y="30315"/>
                    <a:pt x="126198" y="46364"/>
                    <a:pt x="126198" y="63099"/>
                  </a:cubicBezTo>
                  <a:lnTo>
                    <a:pt x="126198" y="63099"/>
                  </a:lnTo>
                  <a:cubicBezTo>
                    <a:pt x="126198" y="97947"/>
                    <a:pt x="97947" y="126198"/>
                    <a:pt x="63099" y="126198"/>
                  </a:cubicBezTo>
                  <a:lnTo>
                    <a:pt x="63099" y="126198"/>
                  </a:lnTo>
                  <a:cubicBezTo>
                    <a:pt x="28250" y="126198"/>
                    <a:pt x="0" y="97947"/>
                    <a:pt x="0" y="63099"/>
                  </a:cubicBezTo>
                  <a:lnTo>
                    <a:pt x="0" y="63099"/>
                  </a:lnTo>
                  <a:cubicBezTo>
                    <a:pt x="0" y="28250"/>
                    <a:pt x="28250" y="0"/>
                    <a:pt x="63099" y="0"/>
                  </a:cubicBezTo>
                  <a:close/>
                </a:path>
              </a:pathLst>
            </a:custGeom>
            <a:solidFill>
              <a:srgbClr val="FF1F73"/>
            </a:solidFill>
            <a:ln cap="sq">
              <a:noFill/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104775"/>
              <a:ext cx="126198" cy="2309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911381" y="8124736"/>
            <a:ext cx="479157" cy="479157"/>
            <a:chOff x="0" y="0"/>
            <a:chExt cx="126198" cy="126198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26198" cy="126198"/>
            </a:xfrm>
            <a:custGeom>
              <a:avLst/>
              <a:gdLst/>
              <a:ahLst/>
              <a:cxnLst/>
              <a:rect r="r" b="b" t="t" l="l"/>
              <a:pathLst>
                <a:path h="126198" w="126198">
                  <a:moveTo>
                    <a:pt x="63099" y="0"/>
                  </a:moveTo>
                  <a:lnTo>
                    <a:pt x="63099" y="0"/>
                  </a:lnTo>
                  <a:cubicBezTo>
                    <a:pt x="79834" y="0"/>
                    <a:pt x="95883" y="6648"/>
                    <a:pt x="107717" y="18481"/>
                  </a:cubicBezTo>
                  <a:cubicBezTo>
                    <a:pt x="119550" y="30315"/>
                    <a:pt x="126198" y="46364"/>
                    <a:pt x="126198" y="63099"/>
                  </a:cubicBezTo>
                  <a:lnTo>
                    <a:pt x="126198" y="63099"/>
                  </a:lnTo>
                  <a:cubicBezTo>
                    <a:pt x="126198" y="97947"/>
                    <a:pt x="97947" y="126198"/>
                    <a:pt x="63099" y="126198"/>
                  </a:cubicBezTo>
                  <a:lnTo>
                    <a:pt x="63099" y="126198"/>
                  </a:lnTo>
                  <a:cubicBezTo>
                    <a:pt x="28250" y="126198"/>
                    <a:pt x="0" y="97947"/>
                    <a:pt x="0" y="63099"/>
                  </a:cubicBezTo>
                  <a:lnTo>
                    <a:pt x="0" y="63099"/>
                  </a:lnTo>
                  <a:cubicBezTo>
                    <a:pt x="0" y="28250"/>
                    <a:pt x="28250" y="0"/>
                    <a:pt x="63099" y="0"/>
                  </a:cubicBezTo>
                  <a:close/>
                </a:path>
              </a:pathLst>
            </a:custGeom>
            <a:solidFill>
              <a:srgbClr val="FC3204"/>
            </a:solidFill>
            <a:ln cap="sq">
              <a:noFill/>
              <a:prstDash val="solid"/>
              <a:miter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104775"/>
              <a:ext cx="126198" cy="2309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2511260" y="3943174"/>
            <a:ext cx="10621770" cy="1276062"/>
            <a:chOff x="0" y="0"/>
            <a:chExt cx="14162360" cy="1701416"/>
          </a:xfrm>
        </p:grpSpPr>
        <p:sp>
          <p:nvSpPr>
            <p:cNvPr name="TextBox 15" id="15"/>
            <p:cNvSpPr txBox="true"/>
            <p:nvPr/>
          </p:nvSpPr>
          <p:spPr>
            <a:xfrm rot="0">
              <a:off x="0" y="104775"/>
              <a:ext cx="12718164" cy="71080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649"/>
                </a:lnSpc>
                <a:spcBef>
                  <a:spcPct val="0"/>
                </a:spcBef>
              </a:pPr>
              <a:r>
                <a:rPr lang="en-US" b="true" sz="4054">
                  <a:solidFill>
                    <a:srgbClr val="000000"/>
                  </a:solidFill>
                  <a:latin typeface="Jura Bold"/>
                  <a:ea typeface="Jura Bold"/>
                  <a:cs typeface="Jura Bold"/>
                  <a:sym typeface="Jura Bold"/>
                </a:rPr>
                <a:t>Эмоциональное воздействие</a:t>
              </a:r>
            </a:p>
          </p:txBody>
        </p:sp>
        <p:sp>
          <p:nvSpPr>
            <p:cNvPr name="TextBox 16" id="16"/>
            <p:cNvSpPr txBox="true"/>
            <p:nvPr/>
          </p:nvSpPr>
          <p:spPr>
            <a:xfrm rot="0">
              <a:off x="0" y="829323"/>
              <a:ext cx="14162360" cy="87209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536"/>
                </a:lnSpc>
              </a:pPr>
              <a:r>
                <a:rPr lang="en-US" sz="1811">
                  <a:solidFill>
                    <a:srgbClr val="000000"/>
                  </a:solidFill>
                  <a:latin typeface="Evolventa"/>
                  <a:ea typeface="Evolventa"/>
                  <a:cs typeface="Evolventa"/>
                  <a:sym typeface="Evolventa"/>
                </a:rPr>
                <a:t>Определенные цвета вызывают конкретные эмоции и чувства у людей, влияя на их настроение и восприятие.</a:t>
              </a: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2390538" y="6033955"/>
            <a:ext cx="10621770" cy="961737"/>
            <a:chOff x="0" y="0"/>
            <a:chExt cx="14162360" cy="1282316"/>
          </a:xfrm>
        </p:grpSpPr>
        <p:sp>
          <p:nvSpPr>
            <p:cNvPr name="TextBox 18" id="18"/>
            <p:cNvSpPr txBox="true"/>
            <p:nvPr/>
          </p:nvSpPr>
          <p:spPr>
            <a:xfrm rot="0">
              <a:off x="0" y="104775"/>
              <a:ext cx="12718164" cy="71080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649"/>
                </a:lnSpc>
                <a:spcBef>
                  <a:spcPct val="0"/>
                </a:spcBef>
              </a:pPr>
              <a:r>
                <a:rPr lang="en-US" b="true" sz="4054">
                  <a:solidFill>
                    <a:srgbClr val="000000"/>
                  </a:solidFill>
                  <a:latin typeface="Jura Bold"/>
                  <a:ea typeface="Jura Bold"/>
                  <a:cs typeface="Jura Bold"/>
                  <a:sym typeface="Jura Bold"/>
                </a:rPr>
                <a:t>Культурная обусловленность</a:t>
              </a:r>
            </a:p>
          </p:txBody>
        </p:sp>
        <p:sp>
          <p:nvSpPr>
            <p:cNvPr name="TextBox 19" id="19"/>
            <p:cNvSpPr txBox="true"/>
            <p:nvPr/>
          </p:nvSpPr>
          <p:spPr>
            <a:xfrm rot="0">
              <a:off x="0" y="829323"/>
              <a:ext cx="14162360" cy="45299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536"/>
                </a:lnSpc>
              </a:pPr>
              <a:r>
                <a:rPr lang="en-US" sz="1811">
                  <a:solidFill>
                    <a:srgbClr val="000000"/>
                  </a:solidFill>
                  <a:latin typeface="Evolventa"/>
                  <a:ea typeface="Evolventa"/>
                  <a:cs typeface="Evolventa"/>
                  <a:sym typeface="Evolventa"/>
                </a:rPr>
                <a:t>Значение и ассоциации, связанные с цветами, могут различаться в разных культурах.</a:t>
              </a: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2390538" y="8124736"/>
            <a:ext cx="10621770" cy="1276062"/>
            <a:chOff x="0" y="0"/>
            <a:chExt cx="14162360" cy="1701416"/>
          </a:xfrm>
        </p:grpSpPr>
        <p:sp>
          <p:nvSpPr>
            <p:cNvPr name="TextBox 21" id="21"/>
            <p:cNvSpPr txBox="true"/>
            <p:nvPr/>
          </p:nvSpPr>
          <p:spPr>
            <a:xfrm rot="0">
              <a:off x="0" y="104775"/>
              <a:ext cx="12718164" cy="71080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649"/>
                </a:lnSpc>
                <a:spcBef>
                  <a:spcPct val="0"/>
                </a:spcBef>
              </a:pPr>
              <a:r>
                <a:rPr lang="en-US" b="true" sz="4054">
                  <a:solidFill>
                    <a:srgbClr val="000000"/>
                  </a:solidFill>
                  <a:latin typeface="Jura Bold"/>
                  <a:ea typeface="Jura Bold"/>
                  <a:cs typeface="Jura Bold"/>
                  <a:sym typeface="Jura Bold"/>
                </a:rPr>
                <a:t>Важность контекста</a:t>
              </a:r>
            </a:p>
          </p:txBody>
        </p:sp>
        <p:sp>
          <p:nvSpPr>
            <p:cNvPr name="TextBox 22" id="22"/>
            <p:cNvSpPr txBox="true"/>
            <p:nvPr/>
          </p:nvSpPr>
          <p:spPr>
            <a:xfrm rot="0">
              <a:off x="0" y="829323"/>
              <a:ext cx="14162360" cy="87209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536"/>
                </a:lnSpc>
              </a:pPr>
              <a:r>
                <a:rPr lang="en-US" sz="1811">
                  <a:solidFill>
                    <a:srgbClr val="000000"/>
                  </a:solidFill>
                  <a:latin typeface="Evolventa"/>
                  <a:ea typeface="Evolventa"/>
                  <a:cs typeface="Evolventa"/>
                  <a:sym typeface="Evolventa"/>
                </a:rPr>
                <a:t>Восприятие цвета зависит от конкретной ситуации, в которой он используется в интерфейсе.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-5579894" y="126659"/>
            <a:ext cx="12582484" cy="11430000"/>
          </a:xfrm>
          <a:custGeom>
            <a:avLst/>
            <a:gdLst/>
            <a:ahLst/>
            <a:cxnLst/>
            <a:rect r="r" b="b" t="t" l="l"/>
            <a:pathLst>
              <a:path h="11430000" w="12582484">
                <a:moveTo>
                  <a:pt x="0" y="0"/>
                </a:moveTo>
                <a:lnTo>
                  <a:pt x="12582484" y="0"/>
                </a:lnTo>
                <a:lnTo>
                  <a:pt x="12582484" y="11430000"/>
                </a:lnTo>
                <a:lnTo>
                  <a:pt x="0" y="11430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-3753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5400000">
            <a:off x="12863533" y="-5715000"/>
            <a:ext cx="12582484" cy="11430000"/>
          </a:xfrm>
          <a:custGeom>
            <a:avLst/>
            <a:gdLst/>
            <a:ahLst/>
            <a:cxnLst/>
            <a:rect r="r" b="b" t="t" l="l"/>
            <a:pathLst>
              <a:path h="11430000" w="12582484">
                <a:moveTo>
                  <a:pt x="0" y="0"/>
                </a:moveTo>
                <a:lnTo>
                  <a:pt x="12582484" y="0"/>
                </a:lnTo>
                <a:lnTo>
                  <a:pt x="12582484" y="11430000"/>
                </a:lnTo>
                <a:lnTo>
                  <a:pt x="0" y="11430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-3753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0" y="2110156"/>
            <a:ext cx="6858000" cy="6858000"/>
          </a:xfrm>
          <a:custGeom>
            <a:avLst/>
            <a:gdLst/>
            <a:ahLst/>
            <a:cxnLst/>
            <a:rect r="r" b="b" t="t" l="l"/>
            <a:pathLst>
              <a:path h="6858000" w="6858000">
                <a:moveTo>
                  <a:pt x="0" y="0"/>
                </a:moveTo>
                <a:lnTo>
                  <a:pt x="6858000" y="0"/>
                </a:lnTo>
                <a:lnTo>
                  <a:pt x="685800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7642323" y="2831114"/>
            <a:ext cx="4286711" cy="3577259"/>
            <a:chOff x="0" y="0"/>
            <a:chExt cx="1129010" cy="94215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129010" cy="942159"/>
            </a:xfrm>
            <a:custGeom>
              <a:avLst/>
              <a:gdLst/>
              <a:ahLst/>
              <a:cxnLst/>
              <a:rect r="r" b="b" t="t" l="l"/>
              <a:pathLst>
                <a:path h="942159" w="1129010">
                  <a:moveTo>
                    <a:pt x="92107" y="0"/>
                  </a:moveTo>
                  <a:lnTo>
                    <a:pt x="1036903" y="0"/>
                  </a:lnTo>
                  <a:cubicBezTo>
                    <a:pt x="1087772" y="0"/>
                    <a:pt x="1129010" y="41238"/>
                    <a:pt x="1129010" y="92107"/>
                  </a:cubicBezTo>
                  <a:lnTo>
                    <a:pt x="1129010" y="850051"/>
                  </a:lnTo>
                  <a:cubicBezTo>
                    <a:pt x="1129010" y="900921"/>
                    <a:pt x="1087772" y="942159"/>
                    <a:pt x="1036903" y="942159"/>
                  </a:cubicBezTo>
                  <a:lnTo>
                    <a:pt x="92107" y="942159"/>
                  </a:lnTo>
                  <a:cubicBezTo>
                    <a:pt x="41238" y="942159"/>
                    <a:pt x="0" y="900921"/>
                    <a:pt x="0" y="850051"/>
                  </a:cubicBezTo>
                  <a:lnTo>
                    <a:pt x="0" y="92107"/>
                  </a:lnTo>
                  <a:cubicBezTo>
                    <a:pt x="0" y="41238"/>
                    <a:pt x="41238" y="0"/>
                    <a:pt x="92107" y="0"/>
                  </a:cubicBezTo>
                  <a:close/>
                </a:path>
              </a:pathLst>
            </a:custGeom>
            <a:solidFill>
              <a:srgbClr val="FC8C76"/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104775"/>
              <a:ext cx="1129010" cy="104693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  <a:r>
                <a:rPr lang="en-US" sz="2100">
                  <a:solidFill>
                    <a:srgbClr val="000000"/>
                  </a:solidFill>
                  <a:latin typeface="Evolventa"/>
                  <a:ea typeface="Evolventa"/>
                  <a:cs typeface="Evolventa"/>
                  <a:sym typeface="Evolventa"/>
                </a:rPr>
                <a:t>RGB</a:t>
              </a:r>
            </a:p>
            <a:p>
              <a:pPr algn="l">
                <a:lnSpc>
                  <a:spcPts val="2940"/>
                </a:lnSpc>
              </a:pPr>
              <a:r>
                <a:rPr lang="en-US" sz="2100">
                  <a:solidFill>
                    <a:srgbClr val="000000"/>
                  </a:solidFill>
                  <a:latin typeface="Evolventa"/>
                  <a:ea typeface="Evolventa"/>
                  <a:cs typeface="Evolventa"/>
                  <a:sym typeface="Evolventa"/>
                </a:rPr>
                <a:t>Аддитивная модель, основанная на смешивании трех основных цветов (красный, зеленый, синий).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2710084" y="6563760"/>
            <a:ext cx="4286711" cy="3577259"/>
            <a:chOff x="0" y="0"/>
            <a:chExt cx="1129010" cy="942159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129010" cy="942159"/>
            </a:xfrm>
            <a:custGeom>
              <a:avLst/>
              <a:gdLst/>
              <a:ahLst/>
              <a:cxnLst/>
              <a:rect r="r" b="b" t="t" l="l"/>
              <a:pathLst>
                <a:path h="942159" w="1129010">
                  <a:moveTo>
                    <a:pt x="92107" y="0"/>
                  </a:moveTo>
                  <a:lnTo>
                    <a:pt x="1036903" y="0"/>
                  </a:lnTo>
                  <a:cubicBezTo>
                    <a:pt x="1087772" y="0"/>
                    <a:pt x="1129010" y="41238"/>
                    <a:pt x="1129010" y="92107"/>
                  </a:cubicBezTo>
                  <a:lnTo>
                    <a:pt x="1129010" y="850051"/>
                  </a:lnTo>
                  <a:cubicBezTo>
                    <a:pt x="1129010" y="900921"/>
                    <a:pt x="1087772" y="942159"/>
                    <a:pt x="1036903" y="942159"/>
                  </a:cubicBezTo>
                  <a:lnTo>
                    <a:pt x="92107" y="942159"/>
                  </a:lnTo>
                  <a:cubicBezTo>
                    <a:pt x="41238" y="942159"/>
                    <a:pt x="0" y="900921"/>
                    <a:pt x="0" y="850051"/>
                  </a:cubicBezTo>
                  <a:lnTo>
                    <a:pt x="0" y="92107"/>
                  </a:lnTo>
                  <a:cubicBezTo>
                    <a:pt x="0" y="41238"/>
                    <a:pt x="41238" y="0"/>
                    <a:pt x="92107" y="0"/>
                  </a:cubicBezTo>
                  <a:close/>
                </a:path>
              </a:pathLst>
            </a:custGeom>
            <a:solidFill>
              <a:srgbClr val="FD4118"/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104775"/>
              <a:ext cx="1129010" cy="104693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  <a:r>
                <a:rPr lang="en-US" sz="2100">
                  <a:solidFill>
                    <a:srgbClr val="000000"/>
                  </a:solidFill>
                  <a:latin typeface="Evolventa"/>
                  <a:ea typeface="Evolventa"/>
                  <a:cs typeface="Evolventa"/>
                  <a:sym typeface="Evolventa"/>
                </a:rPr>
                <a:t>Pantone</a:t>
              </a:r>
            </a:p>
            <a:p>
              <a:pPr algn="l">
                <a:lnSpc>
                  <a:spcPts val="2940"/>
                </a:lnSpc>
              </a:pPr>
              <a:r>
                <a:rPr lang="en-US" sz="2100">
                  <a:solidFill>
                    <a:srgbClr val="000000"/>
                  </a:solidFill>
                  <a:latin typeface="Evolventa"/>
                  <a:ea typeface="Evolventa"/>
                  <a:cs typeface="Evolventa"/>
                  <a:sym typeface="Evolventa"/>
                </a:rPr>
                <a:t>Система стандартизированных цветов, используемая в полиграфии и дизайне.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7642323" y="6563760"/>
            <a:ext cx="4286711" cy="3577259"/>
            <a:chOff x="0" y="0"/>
            <a:chExt cx="1129010" cy="942159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129010" cy="942159"/>
            </a:xfrm>
            <a:custGeom>
              <a:avLst/>
              <a:gdLst/>
              <a:ahLst/>
              <a:cxnLst/>
              <a:rect r="r" b="b" t="t" l="l"/>
              <a:pathLst>
                <a:path h="942159" w="1129010">
                  <a:moveTo>
                    <a:pt x="92107" y="0"/>
                  </a:moveTo>
                  <a:lnTo>
                    <a:pt x="1036903" y="0"/>
                  </a:lnTo>
                  <a:cubicBezTo>
                    <a:pt x="1087772" y="0"/>
                    <a:pt x="1129010" y="41238"/>
                    <a:pt x="1129010" y="92107"/>
                  </a:cubicBezTo>
                  <a:lnTo>
                    <a:pt x="1129010" y="850051"/>
                  </a:lnTo>
                  <a:cubicBezTo>
                    <a:pt x="1129010" y="900921"/>
                    <a:pt x="1087772" y="942159"/>
                    <a:pt x="1036903" y="942159"/>
                  </a:cubicBezTo>
                  <a:lnTo>
                    <a:pt x="92107" y="942159"/>
                  </a:lnTo>
                  <a:cubicBezTo>
                    <a:pt x="41238" y="942159"/>
                    <a:pt x="0" y="900921"/>
                    <a:pt x="0" y="850051"/>
                  </a:cubicBezTo>
                  <a:lnTo>
                    <a:pt x="0" y="92107"/>
                  </a:lnTo>
                  <a:cubicBezTo>
                    <a:pt x="0" y="41238"/>
                    <a:pt x="41238" y="0"/>
                    <a:pt x="92107" y="0"/>
                  </a:cubicBezTo>
                  <a:close/>
                </a:path>
              </a:pathLst>
            </a:custGeom>
            <a:solidFill>
              <a:srgbClr val="F687BF"/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104775"/>
              <a:ext cx="1129010" cy="104693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  <a:r>
                <a:rPr lang="en-US" sz="2100">
                  <a:solidFill>
                    <a:srgbClr val="000000"/>
                  </a:solidFill>
                  <a:latin typeface="Evolventa"/>
                  <a:ea typeface="Evolventa"/>
                  <a:cs typeface="Evolventa"/>
                  <a:sym typeface="Evolventa"/>
                </a:rPr>
                <a:t>HSL/HSV</a:t>
              </a:r>
            </a:p>
            <a:p>
              <a:pPr algn="l">
                <a:lnSpc>
                  <a:spcPts val="2940"/>
                </a:lnSpc>
              </a:pPr>
              <a:r>
                <a:rPr lang="en-US" sz="2100">
                  <a:solidFill>
                    <a:srgbClr val="000000"/>
                  </a:solidFill>
                  <a:latin typeface="Evolventa"/>
                  <a:ea typeface="Evolventa"/>
                  <a:cs typeface="Evolventa"/>
                  <a:sym typeface="Evolventa"/>
                </a:rPr>
                <a:t>Цветовая модель, базирующаяся на тоне, насыщенности и светлоте/яркости.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2710084" y="2831114"/>
            <a:ext cx="4286711" cy="3577259"/>
            <a:chOff x="0" y="0"/>
            <a:chExt cx="1129010" cy="942159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129010" cy="942159"/>
            </a:xfrm>
            <a:custGeom>
              <a:avLst/>
              <a:gdLst/>
              <a:ahLst/>
              <a:cxnLst/>
              <a:rect r="r" b="b" t="t" l="l"/>
              <a:pathLst>
                <a:path h="942159" w="1129010">
                  <a:moveTo>
                    <a:pt x="92107" y="0"/>
                  </a:moveTo>
                  <a:lnTo>
                    <a:pt x="1036903" y="0"/>
                  </a:lnTo>
                  <a:cubicBezTo>
                    <a:pt x="1087772" y="0"/>
                    <a:pt x="1129010" y="41238"/>
                    <a:pt x="1129010" y="92107"/>
                  </a:cubicBezTo>
                  <a:lnTo>
                    <a:pt x="1129010" y="850051"/>
                  </a:lnTo>
                  <a:cubicBezTo>
                    <a:pt x="1129010" y="900921"/>
                    <a:pt x="1087772" y="942159"/>
                    <a:pt x="1036903" y="942159"/>
                  </a:cubicBezTo>
                  <a:lnTo>
                    <a:pt x="92107" y="942159"/>
                  </a:lnTo>
                  <a:cubicBezTo>
                    <a:pt x="41238" y="942159"/>
                    <a:pt x="0" y="900921"/>
                    <a:pt x="0" y="850051"/>
                  </a:cubicBezTo>
                  <a:lnTo>
                    <a:pt x="0" y="92107"/>
                  </a:lnTo>
                  <a:cubicBezTo>
                    <a:pt x="0" y="41238"/>
                    <a:pt x="41238" y="0"/>
                    <a:pt x="92107" y="0"/>
                  </a:cubicBezTo>
                  <a:close/>
                </a:path>
              </a:pathLst>
            </a:custGeom>
            <a:solidFill>
              <a:srgbClr val="FFFFFF"/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104775"/>
              <a:ext cx="1129010" cy="104693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  <a:r>
                <a:rPr lang="en-US" sz="2100">
                  <a:solidFill>
                    <a:srgbClr val="000000"/>
                  </a:solidFill>
                  <a:latin typeface="Evolventa"/>
                  <a:ea typeface="Evolventa"/>
                  <a:cs typeface="Evolventa"/>
                  <a:sym typeface="Evolventa"/>
                </a:rPr>
                <a:t>CMYK</a:t>
              </a:r>
            </a:p>
            <a:p>
              <a:pPr algn="l">
                <a:lnSpc>
                  <a:spcPts val="2940"/>
                </a:lnSpc>
              </a:pPr>
              <a:r>
                <a:rPr lang="en-US" sz="2100">
                  <a:solidFill>
                    <a:srgbClr val="000000"/>
                  </a:solidFill>
                  <a:latin typeface="Evolventa"/>
                  <a:ea typeface="Evolventa"/>
                  <a:cs typeface="Evolventa"/>
                  <a:sym typeface="Evolventa"/>
                </a:rPr>
                <a:t>Субтрактивная модель, использующая четыре основных цвета (голубой, пурпурный, желтый, черный).</a:t>
              </a:r>
            </a:p>
          </p:txBody>
        </p:sp>
      </p:grpSp>
      <p:sp>
        <p:nvSpPr>
          <p:cNvPr name="TextBox 17" id="17"/>
          <p:cNvSpPr txBox="true"/>
          <p:nvPr/>
        </p:nvSpPr>
        <p:spPr>
          <a:xfrm rot="0">
            <a:off x="7642323" y="294477"/>
            <a:ext cx="9322972" cy="2381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240"/>
              </a:lnSpc>
            </a:pPr>
            <a:r>
              <a:rPr lang="en-US" sz="5200" b="true">
                <a:solidFill>
                  <a:srgbClr val="000000"/>
                </a:solidFill>
                <a:latin typeface="Jura Bold"/>
                <a:ea typeface="Jura Bold"/>
                <a:cs typeface="Jura Bold"/>
                <a:sym typeface="Jura Bold"/>
              </a:rPr>
              <a:t>Цветовые модели и их применение в дизайне интерфейсов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840600" y="-5157738"/>
            <a:ext cx="12183003" cy="11672838"/>
          </a:xfrm>
          <a:custGeom>
            <a:avLst/>
            <a:gdLst/>
            <a:ahLst/>
            <a:cxnLst/>
            <a:rect r="r" b="b" t="t" l="l"/>
            <a:pathLst>
              <a:path h="11672838" w="12183003">
                <a:moveTo>
                  <a:pt x="0" y="0"/>
                </a:moveTo>
                <a:lnTo>
                  <a:pt x="12183003" y="0"/>
                </a:lnTo>
                <a:lnTo>
                  <a:pt x="12183003" y="11672838"/>
                </a:lnTo>
                <a:lnTo>
                  <a:pt x="0" y="1167283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-1657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9410700" y="1494654"/>
            <a:ext cx="7714897" cy="1869342"/>
            <a:chOff x="0" y="0"/>
            <a:chExt cx="10286529" cy="2492456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0" y="-57150"/>
              <a:ext cx="10286529" cy="62272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919"/>
                </a:lnSpc>
                <a:spcBef>
                  <a:spcPct val="0"/>
                </a:spcBef>
              </a:pPr>
              <a:r>
                <a:rPr lang="en-US" b="true" sz="2799">
                  <a:solidFill>
                    <a:srgbClr val="000000"/>
                  </a:solidFill>
                  <a:latin typeface="Jura Bold"/>
                  <a:ea typeface="Jura Bold"/>
                  <a:cs typeface="Jura Bold"/>
                  <a:sym typeface="Jura Bold"/>
                </a:rPr>
                <a:t>Символика цвета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1482806"/>
              <a:ext cx="10286529" cy="96647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835"/>
                </a:lnSpc>
              </a:pPr>
              <a:r>
                <a:rPr lang="en-US" sz="2025">
                  <a:solidFill>
                    <a:srgbClr val="000000"/>
                  </a:solidFill>
                  <a:latin typeface="Evolventa"/>
                  <a:ea typeface="Evolventa"/>
                  <a:cs typeface="Evolventa"/>
                  <a:sym typeface="Evolventa"/>
                </a:rPr>
                <a:t>Значение и ассоциации, связанные с определенными цветами, могут отличаться в разных культурах.</a:t>
              </a: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9410700" y="4448541"/>
            <a:ext cx="7714897" cy="1425477"/>
            <a:chOff x="0" y="0"/>
            <a:chExt cx="10286529" cy="1900636"/>
          </a:xfrm>
        </p:grpSpPr>
        <p:sp>
          <p:nvSpPr>
            <p:cNvPr name="TextBox 7" id="7"/>
            <p:cNvSpPr txBox="true"/>
            <p:nvPr/>
          </p:nvSpPr>
          <p:spPr>
            <a:xfrm rot="0">
              <a:off x="0" y="-57150"/>
              <a:ext cx="10286529" cy="62272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919"/>
                </a:lnSpc>
                <a:spcBef>
                  <a:spcPct val="0"/>
                </a:spcBef>
              </a:pPr>
              <a:r>
                <a:rPr lang="en-US" b="true" sz="2799">
                  <a:solidFill>
                    <a:srgbClr val="000000"/>
                  </a:solidFill>
                  <a:latin typeface="Jura Bold"/>
                  <a:ea typeface="Jura Bold"/>
                  <a:cs typeface="Jura Bold"/>
                  <a:sym typeface="Jura Bold"/>
                </a:rPr>
                <a:t>Цветовые предпочтения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0" y="825581"/>
              <a:ext cx="10286529" cy="9302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2625"/>
                </a:lnSpc>
                <a:spcBef>
                  <a:spcPct val="0"/>
                </a:spcBef>
              </a:pPr>
              <a:r>
                <a:rPr lang="en-US" sz="1875">
                  <a:solidFill>
                    <a:srgbClr val="000000"/>
                  </a:solidFill>
                  <a:latin typeface="Evolventa"/>
                  <a:ea typeface="Evolventa"/>
                  <a:cs typeface="Evolventa"/>
                  <a:sym typeface="Evolventa"/>
                </a:rPr>
                <a:t>Культурный контекст влияет на индивидуальные предпочтения и восприятие цветовых палитр.</a:t>
              </a: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9410700" y="6916654"/>
            <a:ext cx="7714897" cy="1869342"/>
            <a:chOff x="0" y="0"/>
            <a:chExt cx="10286529" cy="2492456"/>
          </a:xfrm>
        </p:grpSpPr>
        <p:sp>
          <p:nvSpPr>
            <p:cNvPr name="TextBox 10" id="10"/>
            <p:cNvSpPr txBox="true"/>
            <p:nvPr/>
          </p:nvSpPr>
          <p:spPr>
            <a:xfrm rot="0">
              <a:off x="0" y="-57150"/>
              <a:ext cx="10286529" cy="62272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919"/>
                </a:lnSpc>
                <a:spcBef>
                  <a:spcPct val="0"/>
                </a:spcBef>
              </a:pPr>
              <a:r>
                <a:rPr lang="en-US" b="true" sz="2799">
                  <a:solidFill>
                    <a:srgbClr val="000000"/>
                  </a:solidFill>
                  <a:latin typeface="Jura Bold"/>
                  <a:ea typeface="Jura Bold"/>
                  <a:cs typeface="Jura Bold"/>
                  <a:sym typeface="Jura Bold"/>
                </a:rPr>
                <a:t>Цветовые табу</a:t>
              </a:r>
            </a:p>
          </p:txBody>
        </p:sp>
        <p:sp>
          <p:nvSpPr>
            <p:cNvPr name="TextBox 11" id="11"/>
            <p:cNvSpPr txBox="true"/>
            <p:nvPr/>
          </p:nvSpPr>
          <p:spPr>
            <a:xfrm rot="0">
              <a:off x="0" y="1473281"/>
              <a:ext cx="10286529" cy="102425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2940"/>
                </a:lnSpc>
                <a:spcBef>
                  <a:spcPct val="0"/>
                </a:spcBef>
              </a:pPr>
              <a:r>
                <a:rPr lang="en-US" sz="2100">
                  <a:solidFill>
                    <a:srgbClr val="000000"/>
                  </a:solidFill>
                  <a:latin typeface="Evolventa"/>
                  <a:ea typeface="Evolventa"/>
                  <a:cs typeface="Evolventa"/>
                  <a:sym typeface="Evolventa"/>
                </a:rPr>
                <a:t>В некоторых культурах использование определенных цветов может восприниматься негативно.</a:t>
              </a: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1028700" y="3259054"/>
            <a:ext cx="7543726" cy="3657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30"/>
              </a:lnSpc>
            </a:pPr>
            <a:r>
              <a:rPr lang="en-US" sz="6025" b="true">
                <a:solidFill>
                  <a:srgbClr val="000000"/>
                </a:solidFill>
                <a:latin typeface="Jura Bold"/>
                <a:ea typeface="Jura Bold"/>
                <a:cs typeface="Jura Bold"/>
                <a:sym typeface="Jura Bold"/>
              </a:rPr>
              <a:t>Влияние культурных особенностей на восприятие цвета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DAGUyIVA2l0</dc:identifier>
  <dcterms:modified xsi:type="dcterms:W3CDTF">2011-08-01T06:04:30Z</dcterms:modified>
  <cp:revision>1</cp:revision>
  <dc:title>Цветоведение (использование цвета в интерфейсе)</dc:title>
</cp:coreProperties>
</file>