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65F90F-7051-4D00-97EA-F9B958D329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184680"/>
            <a:ext cx="863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02EB52-7644-433E-975B-278B5018C7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0000" y="184680"/>
            <a:ext cx="863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8B0951-85ED-471B-8B85-060B3F0953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184680"/>
            <a:ext cx="863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4252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244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2000880" y="1326600"/>
            <a:ext cx="14252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244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3497760" y="1326600"/>
            <a:ext cx="14252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244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14252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244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2000880" y="3044160"/>
            <a:ext cx="14252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244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3497760" y="3044160"/>
            <a:ext cx="14252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244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BD12D7-8F34-49B9-BF3E-E3E43544E0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184680"/>
            <a:ext cx="863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4F81A1-6BA7-4903-9360-62BCCC5265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184680"/>
            <a:ext cx="863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A5AF88-8A4E-48F5-8CEA-B59BFE2CB9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20000" y="184680"/>
            <a:ext cx="863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0E47D0-2914-4D35-9F45-0095245CEF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184680"/>
            <a:ext cx="863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46673F-9207-4F66-8F4C-31603E3ABA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720000" y="184680"/>
            <a:ext cx="863928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65FB09-3E99-4C4D-819B-99CBBB7F87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184680"/>
            <a:ext cx="863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BB627B-417C-451F-9EF6-5C818D4919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184680"/>
            <a:ext cx="863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AD6743-E553-4D94-AF0E-9E8B5A9F15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184680"/>
            <a:ext cx="863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10E881-8163-4AD8-B8AF-3A2763F681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4859280" cy="2879280"/>
          </a:xfrm>
          <a:custGeom>
            <a:avLst/>
            <a:gdLst>
              <a:gd name="textAreaLeft" fmla="*/ 0 w 4859280"/>
              <a:gd name="textAreaRight" fmla="*/ 4860000 w 4859280"/>
              <a:gd name="textAreaTop" fmla="*/ 0 h 2879280"/>
              <a:gd name="textAreaBottom" fmla="*/ 2880000 h 2879280"/>
            </a:gdLst>
            <a:ahLst/>
            <a:rect l="textAreaLeft" t="textAreaTop" r="textAreaRight" b="textAreaBottom"/>
            <a:pathLst>
              <a:path w="13500" h="8000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dddddd"/>
              </a:solidFill>
              <a:latin typeface="DejaVu Sans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4320000" y="0"/>
            <a:ext cx="5759280" cy="2159280"/>
          </a:xfrm>
          <a:custGeom>
            <a:avLst/>
            <a:gdLst>
              <a:gd name="textAreaLeft" fmla="*/ 0 w 5759280"/>
              <a:gd name="textAreaRight" fmla="*/ 5760000 w 5759280"/>
              <a:gd name="textAreaTop" fmla="*/ 0 h 2159280"/>
              <a:gd name="textAreaBottom" fmla="*/ 2160000 h 2159280"/>
            </a:gdLst>
            <a:ahLst/>
            <a:rect l="textAreaLeft" t="textAreaTop" r="textAreaRight" b="textAreaBottom"/>
            <a:pathLst>
              <a:path w="16000" h="6000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dddddd"/>
              </a:solidFill>
              <a:latin typeface="DejaVu Sans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5580000" y="1260000"/>
            <a:ext cx="4499280" cy="3779280"/>
          </a:xfrm>
          <a:custGeom>
            <a:avLst/>
            <a:gdLst>
              <a:gd name="textAreaLeft" fmla="*/ 0 w 4499280"/>
              <a:gd name="textAreaRight" fmla="*/ 4500000 w 4499280"/>
              <a:gd name="textAreaTop" fmla="*/ 0 h 3779280"/>
              <a:gd name="textAreaBottom" fmla="*/ 3780000 h 3779280"/>
            </a:gdLst>
            <a:ahLst/>
            <a:rect l="textAreaLeft" t="textAreaTop" r="textAreaRight" b="textAreaBottom"/>
            <a:pathLst>
              <a:path w="12500" h="10500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dddddd"/>
              </a:solidFill>
              <a:latin typeface="DejaVu Sans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5580000" y="3060000"/>
            <a:ext cx="4499280" cy="2609280"/>
          </a:xfrm>
          <a:custGeom>
            <a:avLst/>
            <a:gdLst>
              <a:gd name="textAreaLeft" fmla="*/ 0 w 4499280"/>
              <a:gd name="textAreaRight" fmla="*/ 4500000 w 4499280"/>
              <a:gd name="textAreaTop" fmla="*/ 0 h 2609280"/>
              <a:gd name="textAreaBottom" fmla="*/ 2610000 h 2609280"/>
            </a:gdLst>
            <a:ahLst/>
            <a:rect l="textAreaLeft" t="textAreaTop" r="textAreaRight" b="textAreaBottom"/>
            <a:pathLst>
              <a:path w="12500" h="7250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dddddd"/>
              </a:solidFill>
              <a:latin typeface="DejaVu Sans"/>
              <a:ea typeface="DejaVu Sans"/>
            </a:endParaRPr>
          </a:p>
        </p:txBody>
      </p:sp>
      <p:sp>
        <p:nvSpPr>
          <p:cNvPr id="4" name=""/>
          <p:cNvSpPr/>
          <p:nvPr/>
        </p:nvSpPr>
        <p:spPr>
          <a:xfrm>
            <a:off x="0" y="3764880"/>
            <a:ext cx="5759280" cy="1904400"/>
          </a:xfrm>
          <a:custGeom>
            <a:avLst/>
            <a:gdLst>
              <a:gd name="textAreaLeft" fmla="*/ 0 w 5759280"/>
              <a:gd name="textAreaRight" fmla="*/ 5760000 w 5759280"/>
              <a:gd name="textAreaTop" fmla="*/ 0 h 1904400"/>
              <a:gd name="textAreaBottom" fmla="*/ 1905120 h 1904400"/>
            </a:gdLst>
            <a:ahLst/>
            <a:rect l="textAreaLeft" t="textAreaTop" r="textAreaRight" b="textAreaBottom"/>
            <a:pathLst>
              <a:path w="16000" h="5292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dddddd"/>
              </a:solidFill>
              <a:latin typeface="DejaVu Sans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0" y="540000"/>
            <a:ext cx="4319280" cy="3779280"/>
          </a:xfrm>
          <a:custGeom>
            <a:avLst/>
            <a:gdLst>
              <a:gd name="textAreaLeft" fmla="*/ 0 w 4319280"/>
              <a:gd name="textAreaRight" fmla="*/ 4320000 w 4319280"/>
              <a:gd name="textAreaTop" fmla="*/ 0 h 3779280"/>
              <a:gd name="textAreaBottom" fmla="*/ 3780000 h 3779280"/>
            </a:gdLst>
            <a:ahLst/>
            <a:rect l="textAreaLeft" t="textAreaTop" r="textAreaRight" b="textAreaBottom"/>
            <a:pathLst>
              <a:path w="12000" h="10500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dddddd"/>
              </a:solidFill>
              <a:latin typeface="DejaVu Sans"/>
              <a:ea typeface="DejaVu Sans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184680"/>
            <a:ext cx="8639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dddddd"/>
                </a:solidFill>
                <a:latin typeface="DejaVu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31640F-1394-4E4E-A43B-6900CEA77DA5}" type="slidenum">
              <a:rPr b="0" lang="ru-RU" sz="1400" spc="-1" strike="noStrike">
                <a:solidFill>
                  <a:srgbClr val="dddddd"/>
                </a:solidFill>
                <a:latin typeface="DejaVu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8639280" cy="19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200" spc="-1" strike="noStrike">
                <a:solidFill>
                  <a:srgbClr val="333333"/>
                </a:solidFill>
                <a:latin typeface="DejaVu Sans"/>
              </a:rPr>
              <a:t>Проект Интерактивное приложение для изучения языков программирования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340360" y="2700000"/>
            <a:ext cx="3419280" cy="5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DejaVu Sans"/>
              </a:rPr>
              <a:t>Автор: Сидлецкий Владислав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E9D5C3-41A3-4118-A9BE-5FF6EE281D18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4000" y="324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000" spc="-1" strike="noStrike">
                <a:solidFill>
                  <a:srgbClr val="333333"/>
                </a:solidFill>
                <a:latin typeface="DejaVu Sans"/>
              </a:rPr>
              <a:t>Описание реализации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1260000" y="720000"/>
            <a:ext cx="8279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База данных содержит две таблицы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Первая содержит все данные о пользователе: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Имя, фамилия, логин, пароль, монеты, жизни, ошибки, доступные кнопки и время последнего захода в приложение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0" y="2520000"/>
            <a:ext cx="10080000" cy="72936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780000" y="3965040"/>
            <a:ext cx="685080" cy="894600"/>
          </a:xfrm>
          <a:prstGeom prst="rect">
            <a:avLst/>
          </a:prstGeom>
          <a:ln w="0">
            <a:noFill/>
          </a:ln>
        </p:spPr>
      </p:pic>
      <p:sp>
        <p:nvSpPr>
          <p:cNvPr id="81" name=""/>
          <p:cNvSpPr/>
          <p:nvPr/>
        </p:nvSpPr>
        <p:spPr>
          <a:xfrm>
            <a:off x="1470240" y="3436200"/>
            <a:ext cx="57294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Вторая содержит id последнего вошедшего пользователя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ACCBB8-8412-4FB0-A164-E5AC2A867B14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rgbClr val="333333"/>
                </a:solidFill>
                <a:latin typeface="Times New Roman"/>
              </a:rPr>
              <a:t>Заключение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828000" y="1108440"/>
            <a:ext cx="8639280" cy="149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Выводы по работе</a:t>
            </a:r>
            <a:br>
              <a:rPr sz="3000"/>
            </a:br>
            <a:br>
              <a:rPr sz="3000"/>
            </a:br>
            <a:r>
              <a:rPr b="0" lang="ru-RU" sz="18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Проект предоставляет интересный и взаимодействующий способ изучения. Внедрение системы прогресса и выполнения заданий делает процесс обучения увлекательным</a:t>
            </a:r>
            <a:r>
              <a:rPr b="1" lang="ru-RU" sz="18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.</a:t>
            </a:r>
            <a:br>
              <a:rPr sz="1800"/>
            </a:b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720000" y="2719800"/>
            <a:ext cx="8639280" cy="188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Возможности для доработки</a:t>
            </a:r>
            <a:br>
              <a:rPr sz="2200"/>
            </a:br>
            <a:br>
              <a:rPr sz="2200"/>
            </a:br>
            <a:r>
              <a:rPr b="0" lang="ru-RU" sz="18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1) Улучшение дизайна интерфейса.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2) Добавление новых тем для обучения.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3) Обогащение функциональности и расширение задач</a:t>
            </a:r>
            <a:br>
              <a:rPr sz="1800"/>
            </a:br>
            <a:br>
              <a:rPr sz="1800"/>
            </a:br>
            <a:r>
              <a:rPr b="1" lang="ru-RU" sz="18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12752B-4AD6-4FC2-846C-B7370A75CCE8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40000" y="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rgbClr val="333333"/>
                </a:solidFill>
                <a:latin typeface="DejaVu Sans"/>
              </a:rPr>
              <a:t>Введение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1476000" y="900000"/>
            <a:ext cx="2303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21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Идея проекта: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1692000" y="1296000"/>
            <a:ext cx="6839280" cy="9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Проект представляет собой образовательное приложение, разработанное для обучения языкам программирования. Основная задача  — сделать процесс изучения программирования увлекательным, эффективным и интерактивным</a:t>
            </a:r>
            <a:r>
              <a:rPr b="0" lang="ru-RU" sz="1600" spc="-1" strike="noStrike">
                <a:solidFill>
                  <a:srgbClr val="666666"/>
                </a:solidFill>
                <a:latin typeface="Times New Roman"/>
                <a:ea typeface="DejaVu Sans"/>
              </a:rPr>
              <a:t>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1512000" y="2340000"/>
            <a:ext cx="2303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21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Задачи проекта: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1620000" y="2700000"/>
            <a:ext cx="6839280" cy="9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ru-RU" sz="1600" spc="-1" strike="noStrike">
                <a:solidFill>
                  <a:srgbClr val="666666"/>
                </a:solidFill>
                <a:latin typeface="Times New Roman"/>
                <a:ea typeface="DejaVu Sans"/>
              </a:rPr>
              <a:t>Обучение основам языков программирования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ru-RU" sz="1600" spc="-1" strike="noStrike">
                <a:solidFill>
                  <a:srgbClr val="666666"/>
                </a:solidFill>
                <a:latin typeface="Times New Roman"/>
                <a:ea typeface="DejaVu Sans"/>
              </a:rPr>
              <a:t>Повышение уровня знаний с помощью интерактивных заданий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EA4DE1-C460-4D47-88B7-6963FA585607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324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000" spc="-1" strike="noStrike">
                <a:solidFill>
                  <a:srgbClr val="333333"/>
                </a:solidFill>
                <a:latin typeface="DejaVu Sans"/>
              </a:rPr>
              <a:t>Описание реализации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900000" y="557280"/>
            <a:ext cx="359928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1)Класс App (основной класс)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Назначение: Основной класс приложения, управляющий его функциональностью и взаимодействием с пользователем.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Интерфейс: Главный интерфейс приложения с элементами управления и обучающим контентом. Включает в себя меню выбора тем, область выполнения кода, информацию о пользователе и интерактивные задания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5580000" y="1203480"/>
            <a:ext cx="3566520" cy="38361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7AD919-FE5F-425D-8EA0-00ED550D58A4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4000" y="324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000" spc="-1" strike="noStrike">
                <a:solidFill>
                  <a:srgbClr val="333333"/>
                </a:solidFill>
                <a:latin typeface="DejaVu Sans"/>
              </a:rPr>
              <a:t>Описание реализации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1080360" y="720000"/>
            <a:ext cx="2879640" cy="41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Это окно с заданием.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Внизу находится кнопка для проверки.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Посередине находится поле для ввода ответа.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При неправильном ответе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теряется одна жизнь.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При правильном ответе загорается прогресс бар</a:t>
            </a: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4680000" y="1080000"/>
            <a:ext cx="4004640" cy="42303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DA26C0-4256-41CC-9710-3882FCF00F72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324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000" spc="-1" strike="noStrike">
                <a:solidFill>
                  <a:srgbClr val="333333"/>
                </a:solidFill>
                <a:latin typeface="DejaVu Sans"/>
              </a:rPr>
              <a:t>Описание реализации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440000" y="1080000"/>
            <a:ext cx="30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2)Класс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PEP8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Назначение: Предоставляет информацию и рекомендации по соблюдению стандарта оформления кода PEP-8.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Интерфейс: Отображает рекомендации по оформлению кода согласно стандарту.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4860000" y="1080000"/>
            <a:ext cx="4283280" cy="41860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C1952C-EBC6-4726-ACEE-F9258710E33F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4000" y="324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000" spc="-1" strike="noStrike">
                <a:solidFill>
                  <a:srgbClr val="333333"/>
                </a:solidFill>
                <a:latin typeface="DejaVu Sans"/>
              </a:rPr>
              <a:t>Описание реализации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440000" y="1080000"/>
            <a:ext cx="30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3)Класс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ChooseThemeForm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Назначение: Позволяет пользователю выбирать тему для изучения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Интерфейс: Форма с кнопками выбора темы, которые направляют пользователя на соответствующие разделы обучения.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5370120" y="1620000"/>
            <a:ext cx="3809160" cy="25898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4BDD60-1846-4F28-88DB-B56D940F90A9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4000" y="324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000" spc="-1" strike="noStrike">
                <a:solidFill>
                  <a:srgbClr val="333333"/>
                </a:solidFill>
                <a:latin typeface="DejaVu Sans"/>
              </a:rPr>
              <a:t>Описание реализации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1440000" y="900000"/>
            <a:ext cx="30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4)Класс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PythonExecutor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Назначение: Выполняет переданный Python-код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Использование: Используется для выполнения кода, введенного пользователем в учебных целях.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4860000" y="1110240"/>
            <a:ext cx="4163400" cy="41090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2DCD39-5FC4-45AC-9460-C0E1A070C239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4000" y="324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000" spc="-1" strike="noStrike">
                <a:solidFill>
                  <a:srgbClr val="333333"/>
                </a:solidFill>
                <a:latin typeface="DejaVu Sans"/>
              </a:rPr>
              <a:t>Описание реализации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1440000" y="1080000"/>
            <a:ext cx="287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5)Класс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RegistrationForm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Назначение: Отвечает за создание нового профиля пользователя и обработку регистрационных данных.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Интерфейс: Регистрационная форма с полями для ввода имени, фамилии, логина и пароля. Предоставляет кнопку "Регистрация" для завершения процесса регистрации.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5029200" y="1044000"/>
            <a:ext cx="3250080" cy="41752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DE10E7-1CE1-4D59-B3DB-261DE619AB07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4000" y="324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000" spc="-1" strike="noStrike">
                <a:solidFill>
                  <a:srgbClr val="333333"/>
                </a:solidFill>
                <a:latin typeface="DejaVu Sans"/>
              </a:rPr>
              <a:t>Описание реализации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1440000" y="1080000"/>
            <a:ext cx="287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6)Класс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EnterForm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Назначение: Обеспечивает вход в учетную запись и обновление данных пользователя при успешной авторизации.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Интерфейс: Форма входа с полями для ввода логина и пароля. Предоставляет кнопку "Вход" для запуска процесса авторизации.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5040000" y="1117800"/>
            <a:ext cx="3799800" cy="35614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841816-618F-470E-ABEE-313E3DDC259C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2023-12-23T16:21:54Z</dcterms:created>
  <dc:creator/>
  <dc:description/>
  <dc:language>ru-RU</dc:language>
  <cp:lastModifiedBy/>
  <dcterms:modified xsi:type="dcterms:W3CDTF">2023-12-30T10:41:09Z</dcterms:modified>
  <cp:revision>4</cp:revision>
  <dc:subject/>
  <dc:title>Focus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