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10"/>
  </p:notesMasterIdLst>
  <p:sldIdLst>
    <p:sldId id="257" r:id="rId2"/>
    <p:sldId id="269" r:id="rId3"/>
    <p:sldId id="270" r:id="rId4"/>
    <p:sldId id="272" r:id="rId5"/>
    <p:sldId id="273" r:id="rId6"/>
    <p:sldId id="274" r:id="rId7"/>
    <p:sldId id="275" r:id="rId8"/>
    <p:sldId id="267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4643"/>
  </p:normalViewPr>
  <p:slideViewPr>
    <p:cSldViewPr>
      <p:cViewPr>
        <p:scale>
          <a:sx n="108" d="100"/>
          <a:sy n="108" d="100"/>
        </p:scale>
        <p:origin x="1888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07713D-8DE0-7E4F-A6E6-4C1C2A3D3B23}" type="datetimeFigureOut">
              <a:rPr lang="ru-RU"/>
              <a:pPr>
                <a:defRPr/>
              </a:pPr>
              <a:t>16.05.17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D4ECE9-6E2B-8A4F-A28E-680864DBC51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06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F73EDB-A400-2F46-A5E9-59F99D2D4613}" type="slidenum">
              <a:rPr lang="ru-RU" altLang="ru-RU">
                <a:latin typeface="Calibri" charset="0"/>
              </a:rPr>
              <a:pPr eaLnBrk="1" hangingPunct="1"/>
              <a:t>1</a:t>
            </a:fld>
            <a:endParaRPr lang="ru-RU" altLang="ru-RU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0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F6EC9-F72D-7D4F-95B8-75DC6AA80335}" type="datetimeFigureOut">
              <a:rPr lang="ru-RU"/>
              <a:pPr>
                <a:defRPr/>
              </a:pPr>
              <a:t>16.05.17</a:t>
            </a:fld>
            <a:endParaRPr lang="ru-RU" dirty="0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9A14A-9536-3245-B37B-7C7391B3D3E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525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317B4-0066-394B-B26C-B6EB25739A07}" type="datetimeFigureOut">
              <a:rPr lang="ru-RU"/>
              <a:pPr>
                <a:defRPr/>
              </a:pPr>
              <a:t>16.05.17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B8A1F-62A2-E740-B3BF-81F213C604D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472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F37A8-E1DE-574B-B4F6-19A915018779}" type="datetimeFigureOut">
              <a:rPr lang="ru-RU"/>
              <a:pPr>
                <a:defRPr/>
              </a:pPr>
              <a:t>16.05.17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C4AD2-1D3B-6346-B2CF-D5F1EE2EE4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057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BF9CE-B07D-3040-830F-DC9B10034EB9}" type="datetimeFigureOut">
              <a:rPr lang="ru-RU"/>
              <a:pPr>
                <a:defRPr/>
              </a:pPr>
              <a:t>16.05.17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2E623-BE75-0741-AB30-A6CA3B4A43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60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DC3B6-8758-6A41-BBE7-0880FA0F1AF3}" type="datetimeFigureOut">
              <a:rPr lang="ru-RU"/>
              <a:pPr>
                <a:defRPr/>
              </a:pPr>
              <a:t>16.05.17</a:t>
            </a:fld>
            <a:endParaRPr lang="ru-RU" dirty="0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539830A3-99CE-FF47-8DED-9BFC73F5109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8678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ACDD0-6E2C-2D41-B3B1-D02A22C79D7E}" type="datetimeFigureOut">
              <a:rPr lang="ru-RU"/>
              <a:pPr>
                <a:defRPr/>
              </a:pPr>
              <a:t>16.05.17</a:t>
            </a:fld>
            <a:endParaRPr 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E6D29-C941-3D47-8282-60A4EE256E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70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E58C4-121E-FF4F-A38D-474BA07B9091}" type="datetimeFigureOut">
              <a:rPr lang="ru-RU"/>
              <a:pPr>
                <a:defRPr/>
              </a:pPr>
              <a:t>16.05.17</a:t>
            </a:fld>
            <a:endParaRPr lang="ru-RU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8E3DF-60D0-3A4B-ADC1-096F8AD8247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902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3CE59-F802-D548-8F82-83F6E2118E27}" type="datetimeFigureOut">
              <a:rPr lang="ru-RU"/>
              <a:pPr>
                <a:defRPr/>
              </a:pPr>
              <a:t>16.05.17</a:t>
            </a:fld>
            <a:endParaRPr lang="ru-RU" dirty="0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24864-A740-3E49-B474-8CA25E889E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20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114D-A501-AD4C-BFAD-65BF8C9A2BD5}" type="datetimeFigureOut">
              <a:rPr lang="ru-RU"/>
              <a:pPr>
                <a:defRPr/>
              </a:pPr>
              <a:t>16.05.17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A4193-AFC3-E947-8EE4-EAFF59EC1D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874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4220D-70E4-D24B-BE46-ACFBCE9799AC}" type="datetimeFigureOut">
              <a:rPr lang="ru-RU"/>
              <a:pPr>
                <a:defRPr/>
              </a:pPr>
              <a:t>16.05.17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47C5D-3428-414C-A441-2FFD712F7E4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81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2CB58-2044-A645-AC81-8A155DB8D430}" type="datetimeFigureOut">
              <a:rPr lang="ru-RU"/>
              <a:pPr>
                <a:defRPr/>
              </a:pPr>
              <a:t>16.05.17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5D1FD9BC-3516-3442-B518-91A2175220F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402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6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3077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45294B9-1642-8D4B-8304-3BC05C645B1E}" type="datetimeFigureOut">
              <a:rPr lang="ru-RU"/>
              <a:pPr>
                <a:defRPr/>
              </a:pPr>
              <a:t>16.05.17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Calibri" charset="0"/>
              </a:defRPr>
            </a:lvl1pPr>
          </a:lstStyle>
          <a:p>
            <a:fld id="{54E0D713-E139-944F-985B-72F2FC6500D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37" r:id="rId2"/>
    <p:sldLayoutId id="2147484245" r:id="rId3"/>
    <p:sldLayoutId id="2147484238" r:id="rId4"/>
    <p:sldLayoutId id="2147484239" r:id="rId5"/>
    <p:sldLayoutId id="2147484240" r:id="rId6"/>
    <p:sldLayoutId id="2147484241" r:id="rId7"/>
    <p:sldLayoutId id="2147484246" r:id="rId8"/>
    <p:sldLayoutId id="2147484247" r:id="rId9"/>
    <p:sldLayoutId id="2147484242" r:id="rId10"/>
    <p:sldLayoutId id="21474842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4213" y="215900"/>
            <a:ext cx="8208962" cy="6525468"/>
          </a:xfrm>
        </p:spPr>
        <p:txBody>
          <a:bodyPr>
            <a:normAutofit fontScale="85000" lnSpcReduction="20000"/>
          </a:bodyPr>
          <a:lstStyle/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  <a:t>БЕЛОРУССКИЙ  ГОСУДАРСТВЕННЫЙ  УНИВЕРСИТЕТ</a:t>
            </a:r>
            <a:b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  <a:t>ФАКУЛЬТЕТ  РАДИОФИЗИКИ И КОМПЬЮТЕРНЫХ ТЕХНОЛОГИЙ</a:t>
            </a:r>
            <a:b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  <a:t> КАФЕДРА ТЕЛЕКОММУНИКАЦИЙ И ИНФОРМАЦИОННЫХ ТЕХНОЛОГИЙ</a:t>
            </a:r>
            <a:b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ru-RU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3500" dirty="0" smtClean="0">
                <a:latin typeface="Times New Roman" charset="0"/>
                <a:ea typeface="Times New Roman" charset="0"/>
                <a:cs typeface="Times New Roman" charset="0"/>
              </a:rPr>
              <a:t>Тема: </a:t>
            </a:r>
            <a:r>
              <a:rPr lang="ru-RU" sz="3500" dirty="0">
                <a:latin typeface="Times New Roman" charset="0"/>
                <a:ea typeface="Times New Roman" charset="0"/>
                <a:cs typeface="Times New Roman" charset="0"/>
              </a:rPr>
              <a:t>«Разработка системы защиты информации информационной системы класса Б2 на примере информационной системы учебного </a:t>
            </a:r>
            <a:r>
              <a:rPr lang="ru-RU" sz="3500" dirty="0" smtClean="0">
                <a:latin typeface="Times New Roman" charset="0"/>
                <a:ea typeface="Times New Roman" charset="0"/>
                <a:cs typeface="Times New Roman" charset="0"/>
              </a:rPr>
              <a:t>заведения»</a:t>
            </a: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900" dirty="0" smtClean="0">
                <a:latin typeface="Times New Roman" charset="0"/>
                <a:ea typeface="Times New Roman" charset="0"/>
                <a:cs typeface="Times New Roman" charset="0"/>
              </a:rPr>
              <a:t>Подготовил:</a:t>
            </a: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1900" dirty="0" smtClean="0">
                <a:latin typeface="Times New Roman" charset="0"/>
                <a:ea typeface="Times New Roman" charset="0"/>
                <a:cs typeface="Times New Roman" charset="0"/>
              </a:rPr>
              <a:t>студент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ru-RU" sz="1900" dirty="0" smtClean="0">
                <a:latin typeface="Times New Roman" charset="0"/>
                <a:ea typeface="Times New Roman" charset="0"/>
                <a:cs typeface="Times New Roman" charset="0"/>
              </a:rPr>
              <a:t> курса специальности КБ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900" dirty="0" smtClean="0">
                <a:latin typeface="Times New Roman" charset="0"/>
                <a:ea typeface="Times New Roman" charset="0"/>
                <a:cs typeface="Times New Roman" charset="0"/>
              </a:rPr>
              <a:t>Радкевич В.И.</a:t>
            </a:r>
            <a:endParaRPr lang="ru-RU" sz="1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1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900" dirty="0">
                <a:latin typeface="Times New Roman" charset="0"/>
                <a:ea typeface="Times New Roman" charset="0"/>
                <a:cs typeface="Times New Roman" charset="0"/>
              </a:rPr>
              <a:t>				Н</a:t>
            </a:r>
            <a:r>
              <a:rPr lang="ru-RU" sz="1900" dirty="0" smtClean="0">
                <a:latin typeface="Times New Roman" charset="0"/>
                <a:ea typeface="Times New Roman" charset="0"/>
                <a:cs typeface="Times New Roman" charset="0"/>
              </a:rPr>
              <a:t>аучный </a:t>
            </a:r>
            <a:r>
              <a:rPr lang="ru-RU" sz="1900" dirty="0">
                <a:latin typeface="Times New Roman" charset="0"/>
                <a:ea typeface="Times New Roman" charset="0"/>
                <a:cs typeface="Times New Roman" charset="0"/>
              </a:rPr>
              <a:t>руководитель: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900" dirty="0">
                <a:latin typeface="Times New Roman" charset="0"/>
                <a:ea typeface="Times New Roman" charset="0"/>
                <a:cs typeface="Times New Roman" charset="0"/>
              </a:rPr>
              <a:t>				кандидат технических </a:t>
            </a:r>
            <a:r>
              <a:rPr lang="ru-RU" sz="1900" dirty="0" smtClean="0">
                <a:latin typeface="Times New Roman" charset="0"/>
                <a:ea typeface="Times New Roman" charset="0"/>
                <a:cs typeface="Times New Roman" charset="0"/>
              </a:rPr>
              <a:t>наук,</a:t>
            </a:r>
            <a:endParaRPr lang="en-US" sz="19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900" dirty="0" smtClean="0">
                <a:latin typeface="Times New Roman" charset="0"/>
                <a:ea typeface="Times New Roman" charset="0"/>
                <a:cs typeface="Times New Roman" charset="0"/>
              </a:rPr>
              <a:t>доцент Резников Г.К.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Минск 2017 г.</a:t>
            </a:r>
            <a:endParaRPr lang="ru-RU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7" y="221339"/>
            <a:ext cx="825252" cy="1286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77787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dirty="0" smtClean="0">
                <a:latin typeface="Times New Roman" charset="0"/>
                <a:ea typeface="Times New Roman" charset="0"/>
                <a:cs typeface="Times New Roman" charset="0"/>
              </a:rPr>
              <a:t>Цели и задачи работы.</a:t>
            </a:r>
            <a:endParaRPr lang="ru-RU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8642350" cy="58769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100" b="1" u="sng" dirty="0" smtClean="0">
                <a:latin typeface="Times New Roman" charset="0"/>
                <a:ea typeface="Times New Roman" charset="0"/>
                <a:cs typeface="Times New Roman" charset="0"/>
              </a:rPr>
              <a:t>Цель</a:t>
            </a:r>
            <a:r>
              <a:rPr lang="ru-RU" sz="2100" b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100" dirty="0" smtClean="0">
                <a:latin typeface="Times New Roman" charset="0"/>
                <a:ea typeface="Times New Roman" charset="0"/>
                <a:cs typeface="Times New Roman" charset="0"/>
              </a:rPr>
              <a:t>Разработать систему </a:t>
            </a: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защиты информации информационной системы </a:t>
            </a:r>
            <a:r>
              <a:rPr lang="ru-RU" sz="2100">
                <a:latin typeface="Times New Roman" charset="0"/>
                <a:ea typeface="Times New Roman" charset="0"/>
                <a:cs typeface="Times New Roman" charset="0"/>
              </a:rPr>
              <a:t>класса </a:t>
            </a:r>
            <a:r>
              <a:rPr lang="ru-RU" sz="2100" smtClean="0">
                <a:latin typeface="Times New Roman" charset="0"/>
                <a:ea typeface="Times New Roman" charset="0"/>
                <a:cs typeface="Times New Roman" charset="0"/>
              </a:rPr>
              <a:t>Б2. </a:t>
            </a:r>
            <a:endParaRPr lang="ru-RU" sz="2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100" b="1" u="sng" dirty="0" smtClean="0">
                <a:latin typeface="Times New Roman" charset="0"/>
                <a:ea typeface="Times New Roman" charset="0"/>
                <a:cs typeface="Times New Roman" charset="0"/>
              </a:rPr>
              <a:t>Задачи</a:t>
            </a:r>
            <a:r>
              <a:rPr lang="ru-RU" sz="2100" b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Проанализировать набор стандартов СТБ 34.101, приказ №62 оперативно-аналитического центра при президенте РБ “О некоторых вопросах технической и криптографической защиты </a:t>
            </a:r>
            <a:r>
              <a:rPr lang="ru-RU" sz="2100" dirty="0" smtClean="0">
                <a:latin typeface="Times New Roman" charset="0"/>
                <a:ea typeface="Times New Roman" charset="0"/>
                <a:cs typeface="Times New Roman" charset="0"/>
              </a:rPr>
              <a:t>информации”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Изучить этапы проектирования и создания системы защиты </a:t>
            </a:r>
            <a:r>
              <a:rPr lang="ru-RU" sz="2100" dirty="0" smtClean="0">
                <a:latin typeface="Times New Roman" charset="0"/>
                <a:ea typeface="Times New Roman" charset="0"/>
                <a:cs typeface="Times New Roman" charset="0"/>
              </a:rPr>
              <a:t>информации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Определение потенциальных угроз для объекта защиты и анализ возможных последствий их </a:t>
            </a:r>
            <a:r>
              <a:rPr lang="ru-RU" sz="2100" dirty="0" smtClean="0">
                <a:latin typeface="Times New Roman" charset="0"/>
                <a:ea typeface="Times New Roman" charset="0"/>
                <a:cs typeface="Times New Roman" charset="0"/>
              </a:rPr>
              <a:t>осуществления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Определение требований к системе защиты информации в техническом задании на информационную </a:t>
            </a:r>
            <a:r>
              <a:rPr lang="ru-RU" sz="2100" dirty="0" smtClean="0">
                <a:latin typeface="Times New Roman" charset="0"/>
                <a:ea typeface="Times New Roman" charset="0"/>
                <a:cs typeface="Times New Roman" charset="0"/>
              </a:rPr>
              <a:t>систему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100" dirty="0" smtClean="0">
                <a:latin typeface="Times New Roman" charset="0"/>
                <a:ea typeface="Times New Roman" charset="0"/>
                <a:cs typeface="Times New Roman" charset="0"/>
              </a:rPr>
              <a:t>Разработка политики безопасности для защищаемой системы.</a:t>
            </a:r>
            <a:endParaRPr lang="ru-RU" sz="2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1430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Этапы разработки СЗИ.</a:t>
            </a:r>
            <a:endParaRPr lang="ru-RU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039072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ru-RU" sz="1800" b="1" dirty="0" smtClean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ru-RU" sz="1800" b="1" dirty="0">
                <a:latin typeface="Times New Roman" charset="0"/>
                <a:ea typeface="Times New Roman" charset="0"/>
                <a:cs typeface="Times New Roman" charset="0"/>
              </a:rPr>
              <a:t>этап </a:t>
            </a:r>
            <a:r>
              <a:rPr lang="ru-RU" sz="1800" b="1" dirty="0" smtClean="0">
                <a:latin typeface="Times New Roman" charset="0"/>
                <a:ea typeface="Times New Roman" charset="0"/>
                <a:cs typeface="Times New Roman" charset="0"/>
              </a:rPr>
              <a:t>(Проектирование системы защиты информации):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К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лассификация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информации, хранящейся и обрабатываемой в информационной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системе;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А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нализ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организационной структуры информационной системы и информационных потоков в целях определения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состава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и мест размещения элементов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системы;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рисвоение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информационной системе класса типового объекта информатизации в порядке, установленном СТБ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34.101.30-2007;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О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пределение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требований к системе защиты информации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в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техническом задании на информационную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систему.</a:t>
            </a:r>
            <a:endParaRPr lang="ru-RU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ru-RU" sz="1800" b="1" dirty="0" smtClean="0">
                <a:latin typeface="Times New Roman" charset="0"/>
                <a:ea typeface="Times New Roman" charset="0"/>
                <a:cs typeface="Times New Roman" charset="0"/>
              </a:rPr>
              <a:t>2 этап (Создание системы защиты информации):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Р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азработка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политики информационной безопасности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lvl="1">
              <a:buFont typeface="Wingdings" charset="2"/>
              <a:buChar char="Ø"/>
            </a:pP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Внедрение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планируемых к использованию средств защиты информации, проверка их работоспособности и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совместимости;</a:t>
            </a:r>
          </a:p>
          <a:p>
            <a:pPr lvl="1">
              <a:buFont typeface="Wingdings" charset="2"/>
              <a:buChar char="Ø"/>
            </a:pP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Внедрение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организационных мер по защите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87345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296144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Классификация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информации и анализ 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организационной структуры информационной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039072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ru-RU" sz="1800" dirty="0"/>
              <a:t>Классификация объектов информатизации (ОИ) проводится применительно к типовым </a:t>
            </a:r>
            <a:r>
              <a:rPr lang="ru-RU" sz="1800" dirty="0" smtClean="0"/>
              <a:t>ОИ.</a:t>
            </a:r>
          </a:p>
          <a:p>
            <a:pPr>
              <a:buFont typeface="Wingdings" charset="2"/>
              <a:buChar char="Ø"/>
            </a:pPr>
            <a:r>
              <a:rPr lang="ru-RU" sz="1800" dirty="0"/>
              <a:t>Типовой ОИ – объект, оснащенный типовым набором аппаратных, программных, аппаратно-программных средств, в том числе и средств защиты информации.</a:t>
            </a:r>
            <a:endParaRPr lang="en-US" sz="1800" dirty="0"/>
          </a:p>
          <a:p>
            <a:pPr>
              <a:buFont typeface="Wingdings" charset="2"/>
              <a:buChar char="Ø"/>
            </a:pPr>
            <a:endParaRPr lang="ru-RU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276872"/>
            <a:ext cx="7772400" cy="4248472"/>
            <a:chOff x="2078699" y="190350"/>
            <a:chExt cx="6674626" cy="4995975"/>
          </a:xfrm>
        </p:grpSpPr>
        <p:sp>
          <p:nvSpPr>
            <p:cNvPr id="5" name="Text Box 2"/>
            <p:cNvSpPr txBox="1"/>
            <p:nvPr/>
          </p:nvSpPr>
          <p:spPr>
            <a:xfrm>
              <a:off x="4805400" y="190350"/>
              <a:ext cx="1362000" cy="54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t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charset="0"/>
                  <a:ea typeface="Arial" charset="0"/>
                </a:rPr>
                <a:t>Кафедра</a:t>
              </a:r>
              <a:endParaRPr lang="en-US" sz="1100">
                <a:solidFill>
                  <a:srgbClr val="000000"/>
                </a:solidFill>
                <a:effectLst/>
                <a:latin typeface="Arial" charset="0"/>
                <a:ea typeface="Arial" charset="0"/>
              </a:endParaRPr>
            </a:p>
          </p:txBody>
        </p:sp>
        <p:sp>
          <p:nvSpPr>
            <p:cNvPr id="6" name="Text Box 3"/>
            <p:cNvSpPr txBox="1"/>
            <p:nvPr/>
          </p:nvSpPr>
          <p:spPr>
            <a:xfrm>
              <a:off x="3602782" y="1733475"/>
              <a:ext cx="3860425" cy="54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t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u-RU" sz="1400" dirty="0" smtClean="0">
                  <a:solidFill>
                    <a:srgbClr val="000000"/>
                  </a:solidFill>
                  <a:effectLst/>
                  <a:latin typeface="Arial" charset="0"/>
                  <a:ea typeface="Arial" charset="0"/>
                </a:rPr>
                <a:t>Заместитель зав. кафедры</a:t>
              </a:r>
              <a:endParaRPr lang="ru-RU" sz="1100" dirty="0">
                <a:solidFill>
                  <a:srgbClr val="000000"/>
                </a:solidFill>
                <a:effectLst/>
                <a:latin typeface="Arial" charset="0"/>
                <a:ea typeface="Arial" charset="0"/>
              </a:endParaRPr>
            </a:p>
          </p:txBody>
        </p:sp>
        <p:sp>
          <p:nvSpPr>
            <p:cNvPr id="7" name="Text Box 4"/>
            <p:cNvSpPr txBox="1"/>
            <p:nvPr/>
          </p:nvSpPr>
          <p:spPr>
            <a:xfrm>
              <a:off x="2078699" y="2695500"/>
              <a:ext cx="2189744" cy="54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t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charset="0"/>
                  <a:ea typeface="Arial" charset="0"/>
                </a:rPr>
                <a:t>Преподавательский состав</a:t>
              </a:r>
              <a:endParaRPr lang="en-US" sz="1100">
                <a:solidFill>
                  <a:srgbClr val="000000"/>
                </a:solidFill>
                <a:effectLst/>
                <a:latin typeface="Arial" charset="0"/>
                <a:ea typeface="Arial" charset="0"/>
              </a:endParaRPr>
            </a:p>
          </p:txBody>
        </p:sp>
        <p:sp>
          <p:nvSpPr>
            <p:cNvPr id="8" name="Text Box 5"/>
            <p:cNvSpPr txBox="1"/>
            <p:nvPr/>
          </p:nvSpPr>
          <p:spPr>
            <a:xfrm>
              <a:off x="4401427" y="2695500"/>
              <a:ext cx="2396205" cy="54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t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u-RU" sz="1400" dirty="0" smtClean="0">
                  <a:solidFill>
                    <a:srgbClr val="000000"/>
                  </a:solidFill>
                  <a:effectLst/>
                  <a:latin typeface="Arial" charset="0"/>
                  <a:ea typeface="Arial" charset="0"/>
                </a:rPr>
                <a:t>Лаборатория</a:t>
              </a:r>
              <a:endParaRPr lang="ru-RU" sz="1100" dirty="0">
                <a:solidFill>
                  <a:srgbClr val="000000"/>
                </a:solidFill>
                <a:effectLst/>
                <a:latin typeface="Arial" charset="0"/>
                <a:ea typeface="Arial" charset="0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4852937" y="4643325"/>
              <a:ext cx="1490639" cy="54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t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charset="0"/>
                  <a:ea typeface="Arial" charset="0"/>
                </a:rPr>
                <a:t>Лаборанты</a:t>
              </a:r>
              <a:endParaRPr lang="en-US" sz="1100">
                <a:solidFill>
                  <a:srgbClr val="000000"/>
                </a:solidFill>
                <a:effectLst/>
                <a:latin typeface="Arial" charset="0"/>
                <a:ea typeface="Arial" charset="0"/>
              </a:endParaRPr>
            </a:p>
          </p:txBody>
        </p:sp>
        <p:sp>
          <p:nvSpPr>
            <p:cNvPr id="10" name="Text Box 7"/>
            <p:cNvSpPr txBox="1"/>
            <p:nvPr/>
          </p:nvSpPr>
          <p:spPr>
            <a:xfrm>
              <a:off x="4117423" y="3738451"/>
              <a:ext cx="2906367" cy="54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t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u-RU" sz="1400" dirty="0" smtClean="0">
                  <a:solidFill>
                    <a:srgbClr val="000000"/>
                  </a:solidFill>
                  <a:effectLst/>
                  <a:latin typeface="Arial" charset="0"/>
                  <a:ea typeface="Arial" charset="0"/>
                </a:rPr>
                <a:t>Заведующий лабораторией</a:t>
              </a:r>
              <a:endParaRPr lang="ru-RU" sz="1100" dirty="0">
                <a:solidFill>
                  <a:srgbClr val="000000"/>
                </a:solidFill>
                <a:effectLst/>
                <a:latin typeface="Arial" charset="0"/>
                <a:ea typeface="Arial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500637" y="3238500"/>
              <a:ext cx="0" cy="500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5500637" y="4281450"/>
              <a:ext cx="0" cy="361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3" name="Text Box 10"/>
            <p:cNvSpPr txBox="1"/>
            <p:nvPr/>
          </p:nvSpPr>
          <p:spPr>
            <a:xfrm>
              <a:off x="4401561" y="952387"/>
              <a:ext cx="2129589" cy="54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t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charset="0"/>
                  <a:ea typeface="Arial" charset="0"/>
                </a:rPr>
                <a:t>Зав. кафедры</a:t>
              </a:r>
              <a:endParaRPr lang="en-US" sz="1100">
                <a:solidFill>
                  <a:srgbClr val="000000"/>
                </a:solidFill>
                <a:effectLst/>
                <a:latin typeface="Arial" charset="0"/>
                <a:ea typeface="Arial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486400" y="733350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5" name="Text Box 12"/>
            <p:cNvSpPr txBox="1"/>
            <p:nvPr/>
          </p:nvSpPr>
          <p:spPr>
            <a:xfrm>
              <a:off x="7391325" y="2695500"/>
              <a:ext cx="1362000" cy="54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t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u-RU" sz="1400" dirty="0" smtClean="0">
                  <a:solidFill>
                    <a:srgbClr val="000000"/>
                  </a:solidFill>
                  <a:effectLst/>
                  <a:latin typeface="Arial" charset="0"/>
                  <a:ea typeface="Arial" charset="0"/>
                </a:rPr>
                <a:t>Методисты</a:t>
              </a:r>
              <a:endParaRPr lang="ru-RU" sz="1100" dirty="0">
                <a:solidFill>
                  <a:srgbClr val="000000"/>
                </a:solidFill>
                <a:effectLst/>
                <a:latin typeface="Arial" charset="0"/>
                <a:ea typeface="Arial" charset="0"/>
              </a:endParaRPr>
            </a:p>
          </p:txBody>
        </p:sp>
        <p:cxnSp>
          <p:nvCxnSpPr>
            <p:cNvPr id="16" name="Straight Arrow Connector 15"/>
            <p:cNvCxnSpPr>
              <a:stCxn id="13" idx="2"/>
              <a:endCxn id="6" idx="0"/>
            </p:cNvCxnSpPr>
            <p:nvPr/>
          </p:nvCxnSpPr>
          <p:spPr>
            <a:xfrm>
              <a:off x="5466356" y="1495387"/>
              <a:ext cx="66639" cy="23808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" name="Straight Arrow Connector 16"/>
            <p:cNvCxnSpPr/>
            <p:nvPr/>
          </p:nvCxnSpPr>
          <p:spPr>
            <a:xfrm flipH="1">
              <a:off x="3134850" y="2276475"/>
              <a:ext cx="2365800" cy="419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8" name="Straight Arrow Connector 17"/>
            <p:cNvCxnSpPr/>
            <p:nvPr/>
          </p:nvCxnSpPr>
          <p:spPr>
            <a:xfrm>
              <a:off x="5500650" y="2276475"/>
              <a:ext cx="0" cy="419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9" name="Straight Arrow Connector 18"/>
            <p:cNvCxnSpPr/>
            <p:nvPr/>
          </p:nvCxnSpPr>
          <p:spPr>
            <a:xfrm>
              <a:off x="5500650" y="2276475"/>
              <a:ext cx="2571600" cy="419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214081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143000"/>
          </a:xfrm>
        </p:spPr>
        <p:txBody>
          <a:bodyPr/>
          <a:lstStyle/>
          <a:p>
            <a:pPr algn="ctr"/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Разработка </a:t>
            </a:r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ТЗ на </a:t>
            </a:r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информационную систему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039072"/>
          </a:xfrm>
        </p:spPr>
        <p:txBody>
          <a:bodyPr/>
          <a:lstStyle/>
          <a:p>
            <a:r>
              <a:rPr lang="ru-RU" sz="1800" dirty="0" smtClean="0"/>
              <a:t>Техническое задание устанавливает основное назначение разрабатываемого объекта, его технические и тактико-технические характеристики, показатели качества и технико-экономические требования, предписание по выполнению необходимых стадий создания документации (конструкторской, технологической, программной и т. д.) и её состав, а также специальные требования.</a:t>
            </a:r>
          </a:p>
          <a:p>
            <a:r>
              <a:rPr lang="ru-RU" sz="1800" dirty="0" smtClean="0"/>
              <a:t>Техническое </a:t>
            </a:r>
            <a:r>
              <a:rPr lang="ru-RU" sz="1800" dirty="0"/>
              <a:t>задание на систему защиты информации строиться по следующему плану:</a:t>
            </a:r>
            <a:endParaRPr lang="en-US" sz="1800" dirty="0"/>
          </a:p>
          <a:p>
            <a:pPr lvl="1"/>
            <a:r>
              <a:rPr lang="ru-RU" sz="1600" dirty="0"/>
              <a:t>Общие сведения</a:t>
            </a:r>
            <a:endParaRPr lang="en-US" sz="1600" dirty="0"/>
          </a:p>
          <a:p>
            <a:pPr lvl="1"/>
            <a:r>
              <a:rPr lang="ru-RU" sz="1600" dirty="0"/>
              <a:t>Назначения и цели создания системы</a:t>
            </a:r>
            <a:endParaRPr lang="en-US" sz="1600" dirty="0"/>
          </a:p>
          <a:p>
            <a:pPr lvl="1"/>
            <a:r>
              <a:rPr lang="ru-RU" sz="1600" dirty="0"/>
              <a:t>Требования к системе защиты информации</a:t>
            </a:r>
            <a:endParaRPr lang="en-US" sz="1600" dirty="0"/>
          </a:p>
          <a:p>
            <a:pPr lvl="1"/>
            <a:r>
              <a:rPr lang="ru-RU" sz="1600" dirty="0"/>
              <a:t>Требования к средствам зашиты</a:t>
            </a:r>
            <a:endParaRPr lang="en-US" sz="1600" dirty="0"/>
          </a:p>
          <a:p>
            <a:pPr lvl="1"/>
            <a:r>
              <a:rPr lang="ru-RU" sz="1600" dirty="0"/>
              <a:t>Порядок контроля и приёмки системы</a:t>
            </a:r>
            <a:endParaRPr lang="en-US" sz="1600" dirty="0"/>
          </a:p>
          <a:p>
            <a:pPr>
              <a:buFont typeface="Wingdings" charset="2"/>
              <a:buChar char="Ø"/>
            </a:pPr>
            <a:endParaRPr lang="ru-RU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6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296144"/>
          </a:xfrm>
        </p:spPr>
        <p:txBody>
          <a:bodyPr/>
          <a:lstStyle/>
          <a:p>
            <a:pPr algn="ctr"/>
            <a:r>
              <a:rPr lang="ru-RU" sz="2800">
                <a:latin typeface="Times New Roman" charset="0"/>
                <a:ea typeface="Times New Roman" charset="0"/>
                <a:cs typeface="Times New Roman" charset="0"/>
              </a:rPr>
              <a:t>Разработка политики информационной безопасности</a:t>
            </a:r>
            <a:endParaRPr lang="ru-RU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039072"/>
          </a:xfrm>
        </p:spPr>
        <p:txBody>
          <a:bodyPr/>
          <a:lstStyle/>
          <a:p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Политика информационной безопасности должна содержать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цели создания системы защиты информации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перечень субъектов и объектов информационной системы, сведения о месте их размещения и порядке информационного взаимодействия субъектов с объектами этой системы и объектов между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собой;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способы разграничения доступа субъектов к объектам информационной системы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lvl="1"/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права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и обязанности субъектов информационной системы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перечень организационных мер, направленных на реализацию требований по созданию системы защиты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информации;</a:t>
            </a:r>
          </a:p>
          <a:p>
            <a:pPr lvl="1"/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порядок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действий при возникновении угроз обеспечения конфиденциальности, целостности, доступности, подлинности и сохранности информации, в том числе чрезвычайных и непредотвратимых обстоятельств (непреодолимой силы), и при ликвидации их последствий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89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296144"/>
          </a:xfrm>
        </p:spPr>
        <p:txBody>
          <a:bodyPr/>
          <a:lstStyle/>
          <a:p>
            <a:pPr algn="ctr"/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Внедрение организационных мер по защите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039072"/>
          </a:xfrm>
        </p:spPr>
        <p:txBody>
          <a:bodyPr/>
          <a:lstStyle/>
          <a:p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В целях реализации политики информационной безопасности разрабатываются локальные нормативные правовые акты организации, регламентирующие порядок: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использования объектов информационной системы и их управления (администрирования);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резервирования и уничтожения информации;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защиты от вредоносного программного обеспечения;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выявления угроз, которые могут привести к сбоям, нарушению функционирования информационной системы;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реагирования на инциденты информационной безопасности;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контроля (мониторинга) за функционированием информационной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86520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algn="ctr" eaLnBrk="1" hangingPunct="1">
              <a:buFont typeface="Wingdings 2" charset="2"/>
              <a:buNone/>
            </a:pPr>
            <a:endParaRPr lang="ru-RU" altLang="ru-RU" sz="3200"/>
          </a:p>
          <a:p>
            <a:pPr algn="ctr" eaLnBrk="1" hangingPunct="1">
              <a:buFont typeface="Wingdings 2" charset="2"/>
              <a:buNone/>
            </a:pPr>
            <a:endParaRPr lang="ru-RU" altLang="ru-RU" sz="3200"/>
          </a:p>
          <a:p>
            <a:pPr algn="ctr" eaLnBrk="1" hangingPunct="1">
              <a:buFont typeface="Wingdings 2" charset="2"/>
              <a:buNone/>
            </a:pPr>
            <a:r>
              <a:rPr lang="ru-RU" altLang="ru-RU" sz="3200"/>
              <a:t>     Спасибо за внимание.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1871</TotalTime>
  <Words>515</Words>
  <Application>Microsoft Macintosh PowerPoint</Application>
  <PresentationFormat>On-screen Show (4:3)</PresentationFormat>
  <Paragraphs>75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</vt:lpstr>
      <vt:lpstr>Franklin Gothic Book</vt:lpstr>
      <vt:lpstr>Perpetua</vt:lpstr>
      <vt:lpstr>Times New Roman</vt:lpstr>
      <vt:lpstr>Wingdings</vt:lpstr>
      <vt:lpstr>Wingdings 2</vt:lpstr>
      <vt:lpstr>Справедливость</vt:lpstr>
      <vt:lpstr>PowerPoint Presentation</vt:lpstr>
      <vt:lpstr>Цели и задачи работы.</vt:lpstr>
      <vt:lpstr>Этапы разработки СЗИ.</vt:lpstr>
      <vt:lpstr>Классификация информации и анализ организационной структуры информационной системы</vt:lpstr>
      <vt:lpstr>Разработка ТЗ на информационную систему</vt:lpstr>
      <vt:lpstr>Разработка политики информационной безопасности</vt:lpstr>
      <vt:lpstr>Внедрение организационных мер по защите информации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Вольха</dc:creator>
  <cp:lastModifiedBy>Uladzislau Radkevich</cp:lastModifiedBy>
  <cp:revision>114</cp:revision>
  <dcterms:created xsi:type="dcterms:W3CDTF">2011-04-03T21:16:23Z</dcterms:created>
  <dcterms:modified xsi:type="dcterms:W3CDTF">2017-05-16T09:29:03Z</dcterms:modified>
</cp:coreProperties>
</file>