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5"/>
  </p:notesMasterIdLst>
  <p:sldIdLst>
    <p:sldId id="257" r:id="rId2"/>
    <p:sldId id="269" r:id="rId3"/>
    <p:sldId id="280" r:id="rId4"/>
    <p:sldId id="270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67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70885"/>
  </p:normalViewPr>
  <p:slideViewPr>
    <p:cSldViewPr>
      <p:cViewPr>
        <p:scale>
          <a:sx n="102" d="100"/>
          <a:sy n="102" d="100"/>
        </p:scale>
        <p:origin x="212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0CE2-05B5-9442-9E39-D1BCA623C6E0}" type="doc">
      <dgm:prSet loTypeId="urn:microsoft.com/office/officeart/2005/8/layout/default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A41A610-8481-A048-B706-9DC0082484EE}">
      <dgm:prSet phldrT="[Text]"/>
      <dgm:spPr/>
      <dgm:t>
        <a:bodyPr/>
        <a:lstStyle/>
        <a:p>
          <a:r>
            <a:rPr lang="ru-RU" b="1" i="0" dirty="0" smtClean="0">
              <a:latin typeface="Times New Roman" charset="0"/>
              <a:ea typeface="Times New Roman" charset="0"/>
              <a:cs typeface="Times New Roman" charset="0"/>
            </a:rPr>
            <a:t>Б</a:t>
          </a:r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E614C01-B700-A649-B3CA-84D77C43A6E8}" type="parTrans" cxnId="{FC078C7D-F8C0-1B44-8ED3-07DCDFEC53E3}">
      <dgm:prSet/>
      <dgm:spPr/>
      <dgm:t>
        <a:bodyPr/>
        <a:lstStyle/>
        <a:p>
          <a:endParaRPr lang="en-US"/>
        </a:p>
      </dgm:t>
    </dgm:pt>
    <dgm:pt modelId="{0781CB0E-D563-4D42-BC21-3D655F027EE8}" type="sibTrans" cxnId="{FC078C7D-F8C0-1B44-8ED3-07DCDFEC53E3}">
      <dgm:prSet/>
      <dgm:spPr/>
      <dgm:t>
        <a:bodyPr/>
        <a:lstStyle/>
        <a:p>
          <a:endParaRPr lang="en-US"/>
        </a:p>
      </dgm:t>
    </dgm:pt>
    <dgm:pt modelId="{8FC543A0-BEF4-7242-835D-E2FA63C80006}">
      <dgm:prSet phldrT="[Text]"/>
      <dgm:spPr/>
      <dgm:t>
        <a:bodyPr/>
        <a:lstStyle/>
        <a:p>
          <a:r>
            <a:rPr lang="ru-RU" b="1" i="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6B0A66E-1AA0-B24B-9EB7-8AEA5AFB6AD7}" type="parTrans" cxnId="{9DD49378-33F4-E745-900D-4BA6D96F763A}">
      <dgm:prSet/>
      <dgm:spPr/>
      <dgm:t>
        <a:bodyPr/>
        <a:lstStyle/>
        <a:p>
          <a:endParaRPr lang="en-US"/>
        </a:p>
      </dgm:t>
    </dgm:pt>
    <dgm:pt modelId="{4D328C4E-1B24-2B46-B3D0-9F533D468661}" type="sibTrans" cxnId="{9DD49378-33F4-E745-900D-4BA6D96F763A}">
      <dgm:prSet/>
      <dgm:spPr/>
      <dgm:t>
        <a:bodyPr/>
        <a:lstStyle/>
        <a:p>
          <a:endParaRPr lang="en-US"/>
        </a:p>
      </dgm:t>
    </dgm:pt>
    <dgm:pt modelId="{47BC6B5C-00C9-7943-BD08-51CEB6882355}" type="pres">
      <dgm:prSet presAssocID="{DBDE0CE2-05B5-9442-9E39-D1BCA623C6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E162D-EC10-7343-A4F0-7D7376F90BCE}" type="pres">
      <dgm:prSet presAssocID="{4A41A610-8481-A048-B706-9DC0082484EE}" presName="node" presStyleLbl="node1" presStyleIdx="0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4DFBE-220B-1142-A8F1-4BA3FCD0E628}" type="pres">
      <dgm:prSet presAssocID="{0781CB0E-D563-4D42-BC21-3D655F027EE8}" presName="sibTrans" presStyleCnt="0"/>
      <dgm:spPr/>
    </dgm:pt>
    <dgm:pt modelId="{631A1666-C234-D84A-961E-AC19B939696F}" type="pres">
      <dgm:prSet presAssocID="{8FC543A0-BEF4-7242-835D-E2FA63C80006}" presName="node" presStyleLbl="node1" presStyleIdx="1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A40A8-3692-AD44-8BA7-A832DBC34243}" type="presOf" srcId="{4A41A610-8481-A048-B706-9DC0082484EE}" destId="{47AE162D-EC10-7343-A4F0-7D7376F90BCE}" srcOrd="0" destOrd="0" presId="urn:microsoft.com/office/officeart/2005/8/layout/default"/>
    <dgm:cxn modelId="{9DD49378-33F4-E745-900D-4BA6D96F763A}" srcId="{DBDE0CE2-05B5-9442-9E39-D1BCA623C6E0}" destId="{8FC543A0-BEF4-7242-835D-E2FA63C80006}" srcOrd="1" destOrd="0" parTransId="{A6B0A66E-1AA0-B24B-9EB7-8AEA5AFB6AD7}" sibTransId="{4D328C4E-1B24-2B46-B3D0-9F533D468661}"/>
    <dgm:cxn modelId="{400683B6-9ED8-4D41-8F09-127F6DFB5FA5}" type="presOf" srcId="{DBDE0CE2-05B5-9442-9E39-D1BCA623C6E0}" destId="{47BC6B5C-00C9-7943-BD08-51CEB6882355}" srcOrd="0" destOrd="0" presId="urn:microsoft.com/office/officeart/2005/8/layout/default"/>
    <dgm:cxn modelId="{FC078C7D-F8C0-1B44-8ED3-07DCDFEC53E3}" srcId="{DBDE0CE2-05B5-9442-9E39-D1BCA623C6E0}" destId="{4A41A610-8481-A048-B706-9DC0082484EE}" srcOrd="0" destOrd="0" parTransId="{CE614C01-B700-A649-B3CA-84D77C43A6E8}" sibTransId="{0781CB0E-D563-4D42-BC21-3D655F027EE8}"/>
    <dgm:cxn modelId="{1ED7E4A7-5650-E74B-BAA4-6964AA91347D}" type="presOf" srcId="{8FC543A0-BEF4-7242-835D-E2FA63C80006}" destId="{631A1666-C234-D84A-961E-AC19B939696F}" srcOrd="0" destOrd="0" presId="urn:microsoft.com/office/officeart/2005/8/layout/default"/>
    <dgm:cxn modelId="{C726104D-369D-4A4B-9E20-EED35468FB3D}" type="presParOf" srcId="{47BC6B5C-00C9-7943-BD08-51CEB6882355}" destId="{47AE162D-EC10-7343-A4F0-7D7376F90BCE}" srcOrd="0" destOrd="0" presId="urn:microsoft.com/office/officeart/2005/8/layout/default"/>
    <dgm:cxn modelId="{503C4794-326F-A84A-A3DA-A78B5D7705B4}" type="presParOf" srcId="{47BC6B5C-00C9-7943-BD08-51CEB6882355}" destId="{7634DFBE-220B-1142-A8F1-4BA3FCD0E628}" srcOrd="1" destOrd="0" presId="urn:microsoft.com/office/officeart/2005/8/layout/default"/>
    <dgm:cxn modelId="{AD7A53D2-4E03-CD4C-9DFE-CA08092985EF}" type="presParOf" srcId="{47BC6B5C-00C9-7943-BD08-51CEB6882355}" destId="{631A1666-C234-D84A-961E-AC19B93969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56FB5-2BA9-F444-B631-C7A32D7D7FFF}" type="doc">
      <dgm:prSet loTypeId="urn:microsoft.com/office/officeart/2005/8/layout/l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EF2F5A-5CD1-C942-9510-3B49D8A73545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Система имеет подключение к сетям общего пользования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289CD9A-015E-134A-813E-9D43902ED969}" type="parTrans" cxnId="{6EB57A10-BF3B-184E-A99D-4ACE1C6297BB}">
      <dgm:prSet/>
      <dgm:spPr/>
      <dgm:t>
        <a:bodyPr/>
        <a:lstStyle/>
        <a:p>
          <a:endParaRPr lang="en-US"/>
        </a:p>
      </dgm:t>
    </dgm:pt>
    <dgm:pt modelId="{DE352029-B2A6-0349-BE79-12433AA329DB}" type="sibTrans" cxnId="{6EB57A10-BF3B-184E-A99D-4ACE1C6297BB}">
      <dgm:prSet/>
      <dgm:spPr/>
      <dgm:t>
        <a:bodyPr/>
        <a:lstStyle/>
        <a:p>
          <a:endParaRPr lang="en-US"/>
        </a:p>
      </dgm:t>
    </dgm:pt>
    <dgm:pt modelId="{54B0D7A7-3B21-7B4F-8B8C-B60F0806E7A5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Нет, поскольку класс Б2 предполагает отсутствие такого подключения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F4E77238-CE8B-2242-8556-31100A1B258A}" type="parTrans" cxnId="{F6EE8793-6662-144E-94B0-BE0569D3ADC8}">
      <dgm:prSet/>
      <dgm:spPr/>
      <dgm:t>
        <a:bodyPr/>
        <a:lstStyle/>
        <a:p>
          <a:endParaRPr lang="en-US"/>
        </a:p>
      </dgm:t>
    </dgm:pt>
    <dgm:pt modelId="{1B260CE7-8635-7F4D-80B1-A64FEC2113BC}" type="sibTrans" cxnId="{F6EE8793-6662-144E-94B0-BE0569D3ADC8}">
      <dgm:prSet/>
      <dgm:spPr/>
      <dgm:t>
        <a:bodyPr/>
        <a:lstStyle/>
        <a:p>
          <a:endParaRPr lang="en-US"/>
        </a:p>
      </dgm:t>
    </dgm:pt>
    <dgm:pt modelId="{D277101A-9FD8-BE46-A7A3-294E4A608BC4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Части системы находятся в двух и более областях РБ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3A12F3F-A674-F142-9F73-E5BCD2A2335B}" type="parTrans" cxnId="{7374C3C4-7E72-5B4A-BDED-0C2798A68BA8}">
      <dgm:prSet/>
      <dgm:spPr/>
      <dgm:t>
        <a:bodyPr/>
        <a:lstStyle/>
        <a:p>
          <a:endParaRPr lang="en-US"/>
        </a:p>
      </dgm:t>
    </dgm:pt>
    <dgm:pt modelId="{224C74CB-5768-6E4B-8EF9-2BE2A6F369F3}" type="sibTrans" cxnId="{7374C3C4-7E72-5B4A-BDED-0C2798A68BA8}">
      <dgm:prSet/>
      <dgm:spPr/>
      <dgm:t>
        <a:bodyPr/>
        <a:lstStyle/>
        <a:p>
          <a:endParaRPr lang="en-US"/>
        </a:p>
      </dgm:t>
    </dgm:pt>
    <dgm:pt modelId="{788CC632-171F-1943-8D7F-2B62FB60C573}">
      <dgm:prSet phldrT="[Text]"/>
      <dgm:spPr/>
      <dgm:t>
        <a:bodyPr/>
        <a:lstStyle/>
        <a:p>
          <a:r>
            <a:rPr lang="ru-RU" dirty="0" smtClean="0">
              <a:latin typeface="Times New Roman" charset="0"/>
              <a:ea typeface="Times New Roman" charset="0"/>
              <a:cs typeface="Times New Roman" charset="0"/>
            </a:rPr>
            <a:t>Возможно для учебных заведений, но более общая ситуация когда в одной 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5A9CD5F-1A3C-C24E-9FC5-E2A42BDB6B79}" type="parTrans" cxnId="{FF494D36-51D3-5244-9EC6-7557BA644DAC}">
      <dgm:prSet/>
      <dgm:spPr/>
      <dgm:t>
        <a:bodyPr/>
        <a:lstStyle/>
        <a:p>
          <a:endParaRPr lang="en-US"/>
        </a:p>
      </dgm:t>
    </dgm:pt>
    <dgm:pt modelId="{4B97A73D-860C-224B-83AD-F6F0213AF73B}" type="sibTrans" cxnId="{FF494D36-51D3-5244-9EC6-7557BA644DAC}">
      <dgm:prSet/>
      <dgm:spPr/>
      <dgm:t>
        <a:bodyPr/>
        <a:lstStyle/>
        <a:p>
          <a:endParaRPr lang="en-US"/>
        </a:p>
      </dgm:t>
    </dgm:pt>
    <dgm:pt modelId="{B4E6E3C7-9165-2849-8038-5C655F37E655}" type="pres">
      <dgm:prSet presAssocID="{08956FB5-2BA9-F444-B631-C7A32D7D7FF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F78139-B7AA-2E47-BA0B-1E77E34E59BA}" type="pres">
      <dgm:prSet presAssocID="{D4EF2F5A-5CD1-C942-9510-3B49D8A73545}" presName="horFlow" presStyleCnt="0"/>
      <dgm:spPr/>
    </dgm:pt>
    <dgm:pt modelId="{250D1BB7-1DEF-2747-8630-09926DAC8C56}" type="pres">
      <dgm:prSet presAssocID="{D4EF2F5A-5CD1-C942-9510-3B49D8A73545}" presName="bigChev" presStyleLbl="node1" presStyleIdx="0" presStyleCnt="2"/>
      <dgm:spPr/>
      <dgm:t>
        <a:bodyPr/>
        <a:lstStyle/>
        <a:p>
          <a:endParaRPr lang="en-US"/>
        </a:p>
      </dgm:t>
    </dgm:pt>
    <dgm:pt modelId="{55CFAB59-CC6B-6D4B-9CA4-6D1689028405}" type="pres">
      <dgm:prSet presAssocID="{F4E77238-CE8B-2242-8556-31100A1B258A}" presName="parTrans" presStyleCnt="0"/>
      <dgm:spPr/>
    </dgm:pt>
    <dgm:pt modelId="{D2C6DD9C-DB43-FD48-A61C-8ADC33C393BA}" type="pres">
      <dgm:prSet presAssocID="{54B0D7A7-3B21-7B4F-8B8C-B60F0806E7A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4993B-0F46-B54D-9218-B104C0B12E6C}" type="pres">
      <dgm:prSet presAssocID="{D4EF2F5A-5CD1-C942-9510-3B49D8A73545}" presName="vSp" presStyleCnt="0"/>
      <dgm:spPr/>
    </dgm:pt>
    <dgm:pt modelId="{592B86A3-7966-CE44-A5AB-4C214B3AB596}" type="pres">
      <dgm:prSet presAssocID="{D277101A-9FD8-BE46-A7A3-294E4A608BC4}" presName="horFlow" presStyleCnt="0"/>
      <dgm:spPr/>
    </dgm:pt>
    <dgm:pt modelId="{62005EC8-3BFC-7341-8D82-6CD018C202C3}" type="pres">
      <dgm:prSet presAssocID="{D277101A-9FD8-BE46-A7A3-294E4A608BC4}" presName="bigChev" presStyleLbl="node1" presStyleIdx="1" presStyleCnt="2"/>
      <dgm:spPr/>
      <dgm:t>
        <a:bodyPr/>
        <a:lstStyle/>
        <a:p>
          <a:endParaRPr lang="en-US"/>
        </a:p>
      </dgm:t>
    </dgm:pt>
    <dgm:pt modelId="{8E99C5DD-C925-6C43-B638-97BEDFF6CCFA}" type="pres">
      <dgm:prSet presAssocID="{C5A9CD5F-1A3C-C24E-9FC5-E2A42BDB6B79}" presName="parTrans" presStyleCnt="0"/>
      <dgm:spPr/>
    </dgm:pt>
    <dgm:pt modelId="{6BA6A454-8F66-FF48-9093-8D8A9705792D}" type="pres">
      <dgm:prSet presAssocID="{788CC632-171F-1943-8D7F-2B62FB60C573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94D36-51D3-5244-9EC6-7557BA644DAC}" srcId="{D277101A-9FD8-BE46-A7A3-294E4A608BC4}" destId="{788CC632-171F-1943-8D7F-2B62FB60C573}" srcOrd="0" destOrd="0" parTransId="{C5A9CD5F-1A3C-C24E-9FC5-E2A42BDB6B79}" sibTransId="{4B97A73D-860C-224B-83AD-F6F0213AF73B}"/>
    <dgm:cxn modelId="{6EB57A10-BF3B-184E-A99D-4ACE1C6297BB}" srcId="{08956FB5-2BA9-F444-B631-C7A32D7D7FFF}" destId="{D4EF2F5A-5CD1-C942-9510-3B49D8A73545}" srcOrd="0" destOrd="0" parTransId="{B289CD9A-015E-134A-813E-9D43902ED969}" sibTransId="{DE352029-B2A6-0349-BE79-12433AA329DB}"/>
    <dgm:cxn modelId="{44B65CBF-DB95-224D-8EA9-2FFAFA266E84}" type="presOf" srcId="{D277101A-9FD8-BE46-A7A3-294E4A608BC4}" destId="{62005EC8-3BFC-7341-8D82-6CD018C202C3}" srcOrd="0" destOrd="0" presId="urn:microsoft.com/office/officeart/2005/8/layout/lProcess3"/>
    <dgm:cxn modelId="{F6EE8793-6662-144E-94B0-BE0569D3ADC8}" srcId="{D4EF2F5A-5CD1-C942-9510-3B49D8A73545}" destId="{54B0D7A7-3B21-7B4F-8B8C-B60F0806E7A5}" srcOrd="0" destOrd="0" parTransId="{F4E77238-CE8B-2242-8556-31100A1B258A}" sibTransId="{1B260CE7-8635-7F4D-80B1-A64FEC2113BC}"/>
    <dgm:cxn modelId="{F95B757D-E29E-D544-A9D2-9B483EC18864}" type="presOf" srcId="{54B0D7A7-3B21-7B4F-8B8C-B60F0806E7A5}" destId="{D2C6DD9C-DB43-FD48-A61C-8ADC33C393BA}" srcOrd="0" destOrd="0" presId="urn:microsoft.com/office/officeart/2005/8/layout/lProcess3"/>
    <dgm:cxn modelId="{50EA4708-C272-2142-99FF-15343A1D2519}" type="presOf" srcId="{08956FB5-2BA9-F444-B631-C7A32D7D7FFF}" destId="{B4E6E3C7-9165-2849-8038-5C655F37E655}" srcOrd="0" destOrd="0" presId="urn:microsoft.com/office/officeart/2005/8/layout/lProcess3"/>
    <dgm:cxn modelId="{B4ED797E-8702-3244-B5A1-5078223F73F5}" type="presOf" srcId="{D4EF2F5A-5CD1-C942-9510-3B49D8A73545}" destId="{250D1BB7-1DEF-2747-8630-09926DAC8C56}" srcOrd="0" destOrd="0" presId="urn:microsoft.com/office/officeart/2005/8/layout/lProcess3"/>
    <dgm:cxn modelId="{7374C3C4-7E72-5B4A-BDED-0C2798A68BA8}" srcId="{08956FB5-2BA9-F444-B631-C7A32D7D7FFF}" destId="{D277101A-9FD8-BE46-A7A3-294E4A608BC4}" srcOrd="1" destOrd="0" parTransId="{B3A12F3F-A674-F142-9F73-E5BCD2A2335B}" sibTransId="{224C74CB-5768-6E4B-8EF9-2BE2A6F369F3}"/>
    <dgm:cxn modelId="{D5830E2B-C9FA-EF4C-9A4D-98D76D4A48F7}" type="presOf" srcId="{788CC632-171F-1943-8D7F-2B62FB60C573}" destId="{6BA6A454-8F66-FF48-9093-8D8A9705792D}" srcOrd="0" destOrd="0" presId="urn:microsoft.com/office/officeart/2005/8/layout/lProcess3"/>
    <dgm:cxn modelId="{926C2EE6-0745-CE41-B20D-65F7512E4064}" type="presParOf" srcId="{B4E6E3C7-9165-2849-8038-5C655F37E655}" destId="{A6F78139-B7AA-2E47-BA0B-1E77E34E59BA}" srcOrd="0" destOrd="0" presId="urn:microsoft.com/office/officeart/2005/8/layout/lProcess3"/>
    <dgm:cxn modelId="{B6DC2F4C-1F28-0248-B9CD-F8B17815B9AE}" type="presParOf" srcId="{A6F78139-B7AA-2E47-BA0B-1E77E34E59BA}" destId="{250D1BB7-1DEF-2747-8630-09926DAC8C56}" srcOrd="0" destOrd="0" presId="urn:microsoft.com/office/officeart/2005/8/layout/lProcess3"/>
    <dgm:cxn modelId="{2DE99937-D08A-484A-B2C6-5B3D620D6CCB}" type="presParOf" srcId="{A6F78139-B7AA-2E47-BA0B-1E77E34E59BA}" destId="{55CFAB59-CC6B-6D4B-9CA4-6D1689028405}" srcOrd="1" destOrd="0" presId="urn:microsoft.com/office/officeart/2005/8/layout/lProcess3"/>
    <dgm:cxn modelId="{A3D9C51C-14C0-EE4F-84D9-F0B1E2F85A0C}" type="presParOf" srcId="{A6F78139-B7AA-2E47-BA0B-1E77E34E59BA}" destId="{D2C6DD9C-DB43-FD48-A61C-8ADC33C393BA}" srcOrd="2" destOrd="0" presId="urn:microsoft.com/office/officeart/2005/8/layout/lProcess3"/>
    <dgm:cxn modelId="{2A1299A1-337D-B647-925A-B3246ABEBA14}" type="presParOf" srcId="{B4E6E3C7-9165-2849-8038-5C655F37E655}" destId="{BC54993B-0F46-B54D-9218-B104C0B12E6C}" srcOrd="1" destOrd="0" presId="urn:microsoft.com/office/officeart/2005/8/layout/lProcess3"/>
    <dgm:cxn modelId="{4A34A300-7C2B-A142-8385-F0C7CF674AAA}" type="presParOf" srcId="{B4E6E3C7-9165-2849-8038-5C655F37E655}" destId="{592B86A3-7966-CE44-A5AB-4C214B3AB596}" srcOrd="2" destOrd="0" presId="urn:microsoft.com/office/officeart/2005/8/layout/lProcess3"/>
    <dgm:cxn modelId="{081AD775-2B27-7D48-BA0C-9165BBC75C2E}" type="presParOf" srcId="{592B86A3-7966-CE44-A5AB-4C214B3AB596}" destId="{62005EC8-3BFC-7341-8D82-6CD018C202C3}" srcOrd="0" destOrd="0" presId="urn:microsoft.com/office/officeart/2005/8/layout/lProcess3"/>
    <dgm:cxn modelId="{FC64F814-E0BF-DE4B-97A5-CF4DFE7EA5EA}" type="presParOf" srcId="{592B86A3-7966-CE44-A5AB-4C214B3AB596}" destId="{8E99C5DD-C925-6C43-B638-97BEDFF6CCFA}" srcOrd="1" destOrd="0" presId="urn:microsoft.com/office/officeart/2005/8/layout/lProcess3"/>
    <dgm:cxn modelId="{73DF3069-C680-F043-9F94-5AE345D63318}" type="presParOf" srcId="{592B86A3-7966-CE44-A5AB-4C214B3AB596}" destId="{6BA6A454-8F66-FF48-9093-8D8A970579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162D-EC10-7343-A4F0-7D7376F90BCE}">
      <dsp:nvSpPr>
        <dsp:cNvPr id="0" name=""/>
        <dsp:cNvSpPr/>
      </dsp:nvSpPr>
      <dsp:spPr>
        <a:xfrm>
          <a:off x="1037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latin typeface="Times New Roman" charset="0"/>
              <a:ea typeface="Times New Roman" charset="0"/>
              <a:cs typeface="Times New Roman" charset="0"/>
            </a:rPr>
            <a:t>Б</a:t>
          </a:r>
          <a:r>
            <a:rPr lang="ru-RU" sz="2800" b="0" i="0" kern="1200" dirty="0" smtClean="0">
              <a:latin typeface="Times New Roman" charset="0"/>
              <a:ea typeface="Times New Roman" charset="0"/>
              <a:cs typeface="Times New Roman" charset="0"/>
            </a:rPr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sz="28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037" y="216026"/>
        <a:ext cx="4045175" cy="3240355"/>
      </dsp:txXfrm>
    </dsp:sp>
    <dsp:sp modelId="{631A1666-C234-D84A-961E-AC19B939696F}">
      <dsp:nvSpPr>
        <dsp:cNvPr id="0" name=""/>
        <dsp:cNvSpPr/>
      </dsp:nvSpPr>
      <dsp:spPr>
        <a:xfrm>
          <a:off x="4450730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ru-RU" sz="2800" b="0" i="0" kern="1200" dirty="0" smtClean="0">
              <a:latin typeface="Times New Roman" charset="0"/>
              <a:ea typeface="Times New Roman" charset="0"/>
              <a:cs typeface="Times New Roman" charset="0"/>
            </a:rPr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sz="28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450730" y="216026"/>
        <a:ext cx="4045175" cy="324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1BB7-1DEF-2747-8630-09926DAC8C56}">
      <dsp:nvSpPr>
        <dsp:cNvPr id="0" name=""/>
        <dsp:cNvSpPr/>
      </dsp:nvSpPr>
      <dsp:spPr>
        <a:xfrm>
          <a:off x="2067" y="56465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i="0" kern="1200" dirty="0" smtClean="0">
              <a:latin typeface="Times New Roman" charset="0"/>
              <a:ea typeface="Times New Roman" charset="0"/>
              <a:cs typeface="Times New Roman" charset="0"/>
            </a:rPr>
            <a:t>Система имеет подключение к сетям общего пользования</a:t>
          </a:r>
          <a:endParaRPr lang="en-US" sz="30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831790" y="564651"/>
        <a:ext cx="2489171" cy="1659446"/>
      </dsp:txXfrm>
    </dsp:sp>
    <dsp:sp modelId="{D2C6DD9C-DB43-FD48-A61C-8ADC33C393BA}">
      <dsp:nvSpPr>
        <dsp:cNvPr id="0" name=""/>
        <dsp:cNvSpPr/>
      </dsp:nvSpPr>
      <dsp:spPr>
        <a:xfrm>
          <a:off x="3611364" y="70570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>
              <a:latin typeface="Times New Roman" charset="0"/>
              <a:ea typeface="Times New Roman" charset="0"/>
              <a:cs typeface="Times New Roman" charset="0"/>
            </a:rPr>
            <a:t>Нет, поскольку класс Б2 предполагает отсутствие такого подключения</a:t>
          </a:r>
          <a:endParaRPr lang="en-US" sz="19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300034" y="705704"/>
        <a:ext cx="2066012" cy="1377340"/>
      </dsp:txXfrm>
    </dsp:sp>
    <dsp:sp modelId="{62005EC8-3BFC-7341-8D82-6CD018C202C3}">
      <dsp:nvSpPr>
        <dsp:cNvPr id="0" name=""/>
        <dsp:cNvSpPr/>
      </dsp:nvSpPr>
      <dsp:spPr>
        <a:xfrm>
          <a:off x="2067" y="245642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i="0" kern="1200" dirty="0" smtClean="0">
              <a:latin typeface="Times New Roman" charset="0"/>
              <a:ea typeface="Times New Roman" charset="0"/>
              <a:cs typeface="Times New Roman" charset="0"/>
            </a:rPr>
            <a:t>Части системы находятся в двух и более областях РБ</a:t>
          </a:r>
          <a:endParaRPr lang="en-US" sz="30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831790" y="2456421"/>
        <a:ext cx="2489171" cy="1659446"/>
      </dsp:txXfrm>
    </dsp:sp>
    <dsp:sp modelId="{6BA6A454-8F66-FF48-9093-8D8A9705792D}">
      <dsp:nvSpPr>
        <dsp:cNvPr id="0" name=""/>
        <dsp:cNvSpPr/>
      </dsp:nvSpPr>
      <dsp:spPr>
        <a:xfrm>
          <a:off x="3611364" y="259747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charset="0"/>
              <a:ea typeface="Times New Roman" charset="0"/>
              <a:cs typeface="Times New Roman" charset="0"/>
            </a:rPr>
            <a:t>Возможно для учебных заведений, но более общая ситуация когда в одной </a:t>
          </a:r>
          <a:endParaRPr lang="en-US" sz="19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300034" y="2597474"/>
        <a:ext cx="2066012" cy="137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Добрый день, меня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зовут Радкевич Владислав, моя тема «</a:t>
            </a:r>
            <a:r>
              <a:rPr lang="ru-RU" sz="1200" b="0" i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системы защиты информации информационной системы класса Б2 на примере информационной системы учебного заведения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», мой научный руководитель Резников Геннадий Константинович.</a:t>
            </a:r>
            <a:endParaRPr lang="ru-RU" altLang="ru-RU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На данном слайде мы видим иерархию политик в организации, политика безопасности, является документом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первого уровня, который подкрепляют более детальные политики. Политика безопасности является документом с которым должны быть ознакомлены все сотрудники организации, а следовательно она должна быть написана понятным языком.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10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Краткое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изложение политики описывает для чего разработана политика, 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во введении описывается предмет политики, 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область действия описывает части или действия организации которые находятся под действием политики,</a:t>
            </a:r>
          </a:p>
          <a:p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принципы </a:t>
            </a:r>
            <a:r>
              <a:rPr lang="mr-IN" baseline="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правила для достижения целей,</a:t>
            </a:r>
          </a:p>
          <a:p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и затем указывается кто отвечает за выполнение требований политики.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75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Изучена техническая нормативно правовая база в области разработки систем защиты информации.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Произведён анализ информации и угроз для учебного заведения.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Произведена фаза проектирования СЗИ результатом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которой стало разработка технического задания на систему.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И начата фаза создания СЗИ которая заключалась в разработке политики безопасности.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141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Целью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моей работы было проектирование системы защиты информации информационной системы класса Б2, для реализации этой цели были поставлены следующие задачи.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39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же такое защита информации?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зарубежной литературе очень часто можно встретить, что защищённость информации достигается тремя свойствами, которые графически представляются в виде треугольника, однако это не совсем справедливо в нашей стране. У нас защищённость информации в соответствии с законом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Об информации, информатизации и защите информации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» достигается пятью свойствами которые вы видите на слайде.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соответствии с этим,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истема защиты информации – это комплекс правовых, организационных и технических мер, направленных на обеспечение конфиденциальности, целостности, доступности,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подлинности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 сохранности информации.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4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На данном слайде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мы видим этапы разработки СЗИ, основных два: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СЗИ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Создание СЗИ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17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же такое информационная система класса Б2?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Б – </a:t>
            </a:r>
            <a:r>
              <a:rPr lang="ru-RU" dirty="0" smtClean="0"/>
              <a:t>объекты размещаются в нескольких контролируемых зонах, соединённых каналами связи, но не имеют выхода в сети общего пользования;</a:t>
            </a:r>
            <a:r>
              <a:rPr lang="ru-RU" baseline="0" dirty="0" smtClean="0"/>
              <a:t> (самым простом корпоративная сеть, несколько компьютеров соединённых между собой каналами связи)</a:t>
            </a:r>
            <a:endParaRPr lang="ru-RU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2 –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/>
              <a:t>обрабатывается информация распространения которой ограниченно, за исключением государственных секретов. (персональные</a:t>
            </a:r>
            <a:r>
              <a:rPr lang="ru-RU" baseline="0" dirty="0" smtClean="0"/>
              <a:t> данные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26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Технической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задание или задание по безопасности?</a:t>
            </a:r>
          </a:p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со 62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приказом ОАЦ ЗБ разрабатывается только в двух случаях:</a:t>
            </a:r>
          </a:p>
          <a:p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– с</a:t>
            </a: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истема имеет подключение к сетям общего пользования: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данный вариант полностью исключается поскольку, класс нашей информационной системы не разрешает такого подключения.</a:t>
            </a:r>
          </a:p>
          <a:p>
            <a:pPr lvl="0"/>
            <a:endParaRPr lang="en-US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– ч</a:t>
            </a: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асти системы находятся одновременно на территории двух и более областей РБ: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такой вариант возможен для учебных заведений, но всё же более общей является ситуация что учебное заведение распылается в пределах одной области.</a:t>
            </a:r>
          </a:p>
          <a:p>
            <a:pPr lvl="0"/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И всего вышесказанного был сделан вывод что будем разрабатывать ТЗ.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07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И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так, теперь непосредственно проектированию, организационная структура учебного заведения</a:t>
            </a:r>
            <a:r>
              <a:rPr lang="en-US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имеет иерархическую структуру, есть факультет, у каждого факультета есть несколько кафедр, более подробную картину из чего состоит кафедра мы можем увидеть на правом рисунке.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23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</a:t>
            </a:r>
            <a:r>
              <a:rPr lang="ru-RU" baseline="0" dirty="0" smtClean="0"/>
              <a:t> показаны виды информации, которая хранится и обрабатывается в информационной системе, а так же угрозы которые ей присущи. Стоит отметь что мы рассматриваем только информацию распространение которой ограниченно, помимо этой информации в информационной системе учебного заведения есть много общедоступной информации.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370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Разработка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ТЗ строится по следующему плану: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 первом пункте описывают заказчиков системы, саму систему и исполнителей, так же сроки работ и перечень документов на основании которых создается СЗИ.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Во втором описывается для кого создается СЗИ и зачем, а так же строится частная модель угроз на основании произведённого ранее анализа информации.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 третьем  пункте указывают требования с СЗИ. Основной перечень требования к системам защиты информации класса Б2 описаны в приложении 62 приказе ОАЦ.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четвертом пункте устанавливаются требования к средствам защиты: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должны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иметь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сертификат соответствия или положительное экспертное заключение государственной экспертизы, проводимой ОАЦ.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в последним пятом пункте описывается как будет приходит приёмка системы.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81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16.06.2017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404664"/>
            <a:ext cx="8208962" cy="5832648"/>
          </a:xfrm>
        </p:spPr>
        <p:txBody>
          <a:bodyPr>
            <a:normAutofit fontScale="775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КАФЕДРА ТЕЛЕКОММУНИКАЦИЙ И ИНФОРМАЦИОННЫХ ТЕХНОЛОГИЙ</a:t>
            </a: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«Проектирование системы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заведения»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2017 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2"/>
          <a:stretch/>
        </p:blipFill>
        <p:spPr>
          <a:xfrm>
            <a:off x="395536" y="188640"/>
            <a:ext cx="1080120" cy="139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Политика безопасности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r="4955"/>
          <a:stretch/>
        </p:blipFill>
        <p:spPr>
          <a:xfrm>
            <a:off x="1763688" y="1124744"/>
            <a:ext cx="6273116" cy="54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Политика безопасности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СТБ 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ISO/IEC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27003-2014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политика безопасности строится по следующему плану:</a:t>
            </a:r>
          </a:p>
          <a:p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Краткое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изложение политики;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Введение;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Область действия;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Цели;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Принципы;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Сферы ответственности;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Ключевые результаты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Выводы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Изучена техническая нормативно правовая база в области разработки систем защиты информации.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Произведён анализ информации и угроз для учебного заведения.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Разработано техническое задание на систему защиты информации.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Разработана политика безопасности учебного заведения.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>
              <a:buFont typeface="Wingdings 2" charset="2"/>
              <a:buNone/>
            </a:pPr>
            <a:endParaRPr lang="ru-RU" altLang="ru-RU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>
              <a:buFont typeface="Wingdings 2" charset="2"/>
              <a:buNone/>
            </a:pPr>
            <a:r>
              <a:rPr lang="ru-RU" altLang="ru-RU" sz="4000" dirty="0">
                <a:latin typeface="Times New Roman" charset="0"/>
                <a:ea typeface="Times New Roman" charset="0"/>
                <a:cs typeface="Times New Roman" charset="0"/>
              </a:rPr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Цель и задачи работы</a:t>
            </a:r>
            <a:endParaRPr lang="ru-RU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Спроектировать систему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Б2.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Проанализировать техническую нормативно правовую базу в области разработки систем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Определить потенциальные угрозы для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объекта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защиты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техническое задание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на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систему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политику безопасности для защищаемой системы.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525458"/>
          </a:xfrm>
        </p:spPr>
        <p:txBody>
          <a:bodyPr anchor="ctr"/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З</a:t>
            </a:r>
            <a:r>
              <a:rPr lang="bg-BG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ащита </a:t>
            </a:r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Конфиденциальность;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Целостность;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Доступность;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Подлинность;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Сохранность.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40641"/>
            <a:ext cx="4156275" cy="40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Этапы разработки СЗИ</a:t>
            </a:r>
            <a:endParaRPr lang="ru-RU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52353"/>
              </p:ext>
            </p:extLst>
          </p:nvPr>
        </p:nvGraphicFramePr>
        <p:xfrm>
          <a:off x="251520" y="827585"/>
          <a:ext cx="8712968" cy="5793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67706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Проектирование системы защиты информации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Создание системы защиты информации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703">
                <a:tc>
                  <a:txBody>
                    <a:bodyPr/>
                    <a:lstStyle/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Классификация информации, хранящейся и обрабатываемой в информационной системе;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Анализ организационной структуры информационной системы и информационных потоков;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Присвоение информационной системе класса типового объекта информатизации в порядке, установленном СТБ 34.101.30-2007;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Определение требований к системе защиты информации в техническом задании на информационную систему.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Разработка политики безопасности;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Внедрение планируемых к использованию средств защиты информации, проверка их работоспособности и совместимости;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Внедрение организационных мер по защите информации.</a:t>
                      </a:r>
                    </a:p>
                    <a:p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436910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Система класса Б2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047495"/>
              </p:ext>
            </p:extLst>
          </p:nvPr>
        </p:nvGraphicFramePr>
        <p:xfrm>
          <a:off x="335403" y="76697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4365104"/>
            <a:ext cx="4164589" cy="222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65" y="4365104"/>
            <a:ext cx="3163093" cy="22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ТЗ и ЗБ?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8263158"/>
              </p:ext>
            </p:extLst>
          </p:nvPr>
        </p:nvGraphicFramePr>
        <p:xfrm>
          <a:off x="251520" y="1556792"/>
          <a:ext cx="70567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3435387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Times New Roman" charset="0"/>
                <a:ea typeface="Times New Roman" charset="0"/>
                <a:cs typeface="Times New Roman" charset="0"/>
              </a:rPr>
              <a:t>ТЗ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48120"/>
            <a:ext cx="164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ЗБ если: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Организационная структура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555368"/>
            <a:ext cx="5254921" cy="4402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19364"/>
            <a:ext cx="5266944" cy="44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Анализ информации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8577710"/>
              </p:ext>
            </p:extLst>
          </p:nvPr>
        </p:nvGraphicFramePr>
        <p:xfrm>
          <a:off x="914400" y="1790700"/>
          <a:ext cx="7772399" cy="43746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93704"/>
                <a:gridCol w="3178695"/>
              </a:tblGrid>
              <a:tr h="291641">
                <a:tc>
                  <a:txBody>
                    <a:bodyPr/>
                    <a:lstStyle/>
                    <a:p>
                      <a:pPr marL="0" indent="11113"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Виды информации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Угроза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персональные данные студентов и сотрудников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личные дела студентов и сотрудников 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научно-исследовательские работы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разглашение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сведения об успеваемости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экзаменационные билеты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разглашение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1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нагрузка преподавателей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0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Разработка ТЗ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85256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Общие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сведения;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Назначения и цели создания системы;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Требования к системе защиты информации;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Требования к средствам зашиты;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Порядок контроля и приёмки системы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923295"/>
            <a:ext cx="3888432" cy="28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2214</TotalTime>
  <Words>1003</Words>
  <Application>Microsoft Macintosh PowerPoint</Application>
  <PresentationFormat>On-screen Show (4:3)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Franklin Gothic Book</vt:lpstr>
      <vt:lpstr>Perpetua</vt:lpstr>
      <vt:lpstr>Symbol</vt:lpstr>
      <vt:lpstr>Times New Roman</vt:lpstr>
      <vt:lpstr>Wingdings</vt:lpstr>
      <vt:lpstr>Wingdings 2</vt:lpstr>
      <vt:lpstr>Справедливость</vt:lpstr>
      <vt:lpstr>PowerPoint Presentation</vt:lpstr>
      <vt:lpstr>Цель и задачи работы</vt:lpstr>
      <vt:lpstr>Защита информации</vt:lpstr>
      <vt:lpstr>Этапы разработки СЗИ</vt:lpstr>
      <vt:lpstr>Система класса Б2</vt:lpstr>
      <vt:lpstr>ТЗ и ЗБ?</vt:lpstr>
      <vt:lpstr>Организационная структура</vt:lpstr>
      <vt:lpstr>Анализ информации</vt:lpstr>
      <vt:lpstr>Разработка ТЗ</vt:lpstr>
      <vt:lpstr>Политика безопасности</vt:lpstr>
      <vt:lpstr>Политика безопасности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196</cp:revision>
  <cp:lastPrinted>2017-06-16T09:52:10Z</cp:lastPrinted>
  <dcterms:created xsi:type="dcterms:W3CDTF">2011-04-03T21:16:23Z</dcterms:created>
  <dcterms:modified xsi:type="dcterms:W3CDTF">2017-06-16T09:52:23Z</dcterms:modified>
</cp:coreProperties>
</file>