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12"/>
  </p:notesMasterIdLst>
  <p:sldIdLst>
    <p:sldId id="257" r:id="rId2"/>
    <p:sldId id="269" r:id="rId3"/>
    <p:sldId id="270" r:id="rId4"/>
    <p:sldId id="272" r:id="rId5"/>
    <p:sldId id="276" r:id="rId6"/>
    <p:sldId id="277" r:id="rId7"/>
    <p:sldId id="273" r:id="rId8"/>
    <p:sldId id="274" r:id="rId9"/>
    <p:sldId id="275" r:id="rId10"/>
    <p:sldId id="267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0"/>
    <p:restoredTop sz="94643"/>
  </p:normalViewPr>
  <p:slideViewPr>
    <p:cSldViewPr>
      <p:cViewPr>
        <p:scale>
          <a:sx n="108" d="100"/>
          <a:sy n="108" d="100"/>
        </p:scale>
        <p:origin x="179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07713D-8DE0-7E4F-A6E6-4C1C2A3D3B23}" type="datetimeFigureOut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D4ECE9-6E2B-8A4F-A28E-680864DBC51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0685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F73EDB-A400-2F46-A5E9-59F99D2D4613}" type="slidenum">
              <a:rPr lang="ru-RU" altLang="ru-RU">
                <a:latin typeface="Calibri" charset="0"/>
              </a:rPr>
              <a:pPr eaLnBrk="1" hangingPunct="1"/>
              <a:t>1</a:t>
            </a:fld>
            <a:endParaRPr lang="ru-RU" altLang="ru-RU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0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F6EC9-F72D-7D4F-95B8-75DC6AA80335}" type="datetimeFigureOut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9A14A-9536-3245-B37B-7C7391B3D3E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5259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317B4-0066-394B-B26C-B6EB25739A07}" type="datetimeFigureOut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B8A1F-62A2-E740-B3BF-81F213C604D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472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F37A8-E1DE-574B-B4F6-19A915018779}" type="datetimeFigureOut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C4AD2-1D3B-6346-B2CF-D5F1EE2EE44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057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BF9CE-B07D-3040-830F-DC9B10034EB9}" type="datetimeFigureOut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2E623-BE75-0741-AB30-A6CA3B4A43A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9605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DC3B6-8758-6A41-BBE7-0880FA0F1AF3}" type="datetimeFigureOut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539830A3-99CE-FF47-8DED-9BFC73F5109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8678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ACDD0-6E2C-2D41-B3B1-D02A22C79D7E}" type="datetimeFigureOut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E6D29-C941-3D47-8282-60A4EE256EB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3704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E58C4-121E-FF4F-A38D-474BA07B9091}" type="datetimeFigureOut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8E3DF-60D0-3A4B-ADC1-096F8AD8247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902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3CE59-F802-D548-8F82-83F6E2118E27}" type="datetimeFigureOut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24864-A740-3E49-B474-8CA25E889E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206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3114D-A501-AD4C-BFAD-65BF8C9A2BD5}" type="datetimeFigureOut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A4193-AFC3-E947-8EE4-EAFF59EC1DC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874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4220D-70E4-D24B-BE46-ACFBCE9799AC}" type="datetimeFigureOut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47C5D-3428-414C-A441-2FFD712F7E4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819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2CB58-2044-A645-AC81-8A155DB8D430}" type="datetimeFigureOut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5D1FD9BC-3516-3442-B518-91A2175220F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402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6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3077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45294B9-1642-8D4B-8304-3BC05C645B1E}" type="datetimeFigureOut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dirty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Calibri" charset="0"/>
              </a:defRPr>
            </a:lvl1pPr>
          </a:lstStyle>
          <a:p>
            <a:fld id="{54E0D713-E139-944F-985B-72F2FC6500D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37" r:id="rId2"/>
    <p:sldLayoutId id="2147484245" r:id="rId3"/>
    <p:sldLayoutId id="2147484238" r:id="rId4"/>
    <p:sldLayoutId id="2147484239" r:id="rId5"/>
    <p:sldLayoutId id="2147484240" r:id="rId6"/>
    <p:sldLayoutId id="2147484241" r:id="rId7"/>
    <p:sldLayoutId id="2147484246" r:id="rId8"/>
    <p:sldLayoutId id="2147484247" r:id="rId9"/>
    <p:sldLayoutId id="2147484242" r:id="rId10"/>
    <p:sldLayoutId id="21474842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84213" y="215900"/>
            <a:ext cx="8208962" cy="6525468"/>
          </a:xfrm>
        </p:spPr>
        <p:txBody>
          <a:bodyPr>
            <a:normAutofit fontScale="85000" lnSpcReduction="20000"/>
          </a:bodyPr>
          <a:lstStyle/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200" dirty="0" smtClean="0">
                <a:latin typeface="Times New Roman" charset="0"/>
                <a:ea typeface="Times New Roman" charset="0"/>
                <a:cs typeface="Times New Roman" charset="0"/>
              </a:rPr>
              <a:t>БЕЛОРУССКИЙ  ГОСУДАРСТВЕННЫЙ  УНИВЕРСИТЕТ</a:t>
            </a:r>
            <a:br>
              <a:rPr lang="ru-RU" sz="2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2200" dirty="0" smtClean="0">
                <a:latin typeface="Times New Roman" charset="0"/>
                <a:ea typeface="Times New Roman" charset="0"/>
                <a:cs typeface="Times New Roman" charset="0"/>
              </a:rPr>
              <a:t>ФАКУЛЬТЕТ  РАДИОФИЗИКИ И КОМПЬЮТЕРНЫХ ТЕХНОЛОГИЙ</a:t>
            </a:r>
            <a:br>
              <a:rPr lang="ru-RU" sz="2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2200" dirty="0" smtClean="0">
                <a:latin typeface="Times New Roman" charset="0"/>
                <a:ea typeface="Times New Roman" charset="0"/>
                <a:cs typeface="Times New Roman" charset="0"/>
              </a:rPr>
              <a:t> КАФЕДРА ТЕЛЕКОММУНИКАЦИЙ И ИНФОРМАЦИОННЫХ ТЕХНОЛОГИЙ</a:t>
            </a:r>
            <a:br>
              <a:rPr lang="ru-RU" sz="2200" dirty="0" smtClean="0">
                <a:latin typeface="Times New Roman" charset="0"/>
                <a:ea typeface="Times New Roman" charset="0"/>
                <a:cs typeface="Times New Roman" charset="0"/>
              </a:rPr>
            </a:br>
            <a:endParaRPr lang="ru-RU" sz="2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ru-RU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3500" dirty="0" smtClean="0">
                <a:latin typeface="Times New Roman" charset="0"/>
                <a:ea typeface="Times New Roman" charset="0"/>
                <a:cs typeface="Times New Roman" charset="0"/>
              </a:rPr>
              <a:t>Тема: </a:t>
            </a:r>
            <a:r>
              <a:rPr lang="ru-RU" sz="3500" dirty="0" smtClean="0">
                <a:latin typeface="Times New Roman" charset="0"/>
                <a:ea typeface="Times New Roman" charset="0"/>
                <a:cs typeface="Times New Roman" charset="0"/>
              </a:rPr>
              <a:t>«</a:t>
            </a:r>
            <a:r>
              <a:rPr lang="ru-RU" sz="3500" dirty="0" smtClean="0">
                <a:latin typeface="Times New Roman" charset="0"/>
                <a:ea typeface="Times New Roman" charset="0"/>
                <a:cs typeface="Times New Roman" charset="0"/>
              </a:rPr>
              <a:t>Проектирование </a:t>
            </a:r>
            <a:r>
              <a:rPr lang="ru-RU" sz="3500" dirty="0" smtClean="0">
                <a:latin typeface="Times New Roman" charset="0"/>
                <a:ea typeface="Times New Roman" charset="0"/>
                <a:cs typeface="Times New Roman" charset="0"/>
              </a:rPr>
              <a:t>системы </a:t>
            </a:r>
            <a:r>
              <a:rPr lang="ru-RU" sz="3500" dirty="0">
                <a:latin typeface="Times New Roman" charset="0"/>
                <a:ea typeface="Times New Roman" charset="0"/>
                <a:cs typeface="Times New Roman" charset="0"/>
              </a:rPr>
              <a:t>защиты информации информационной системы класса Б2 на примере информационной системы учебного </a:t>
            </a:r>
            <a:r>
              <a:rPr lang="ru-RU" sz="3500" dirty="0" smtClean="0">
                <a:latin typeface="Times New Roman" charset="0"/>
                <a:ea typeface="Times New Roman" charset="0"/>
                <a:cs typeface="Times New Roman" charset="0"/>
              </a:rPr>
              <a:t>заведения»</a:t>
            </a:r>
            <a:endParaRPr lang="ru-RU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1900" dirty="0" smtClean="0">
                <a:latin typeface="Times New Roman" charset="0"/>
                <a:ea typeface="Times New Roman" charset="0"/>
                <a:cs typeface="Times New Roman" charset="0"/>
              </a:rPr>
              <a:t>Подготовил:</a:t>
            </a:r>
            <a:r>
              <a:rPr 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1900" dirty="0" smtClean="0">
                <a:latin typeface="Times New Roman" charset="0"/>
                <a:ea typeface="Times New Roman" charset="0"/>
                <a:cs typeface="Times New Roman" charset="0"/>
              </a:rPr>
              <a:t>студент</a:t>
            </a: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ru-RU" sz="1900" dirty="0" smtClean="0">
                <a:latin typeface="Times New Roman" charset="0"/>
                <a:ea typeface="Times New Roman" charset="0"/>
                <a:cs typeface="Times New Roman" charset="0"/>
              </a:rPr>
              <a:t> курса специальности КБ</a:t>
            </a: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1900" dirty="0" smtClean="0">
                <a:latin typeface="Times New Roman" charset="0"/>
                <a:ea typeface="Times New Roman" charset="0"/>
                <a:cs typeface="Times New Roman" charset="0"/>
              </a:rPr>
              <a:t>Радкевич В.И.</a:t>
            </a:r>
            <a:endParaRPr lang="ru-RU" sz="1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sz="1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1900" dirty="0">
                <a:latin typeface="Times New Roman" charset="0"/>
                <a:ea typeface="Times New Roman" charset="0"/>
                <a:cs typeface="Times New Roman" charset="0"/>
              </a:rPr>
              <a:t>				Н</a:t>
            </a:r>
            <a:r>
              <a:rPr lang="ru-RU" sz="1900" dirty="0" smtClean="0">
                <a:latin typeface="Times New Roman" charset="0"/>
                <a:ea typeface="Times New Roman" charset="0"/>
                <a:cs typeface="Times New Roman" charset="0"/>
              </a:rPr>
              <a:t>аучный </a:t>
            </a:r>
            <a:r>
              <a:rPr lang="ru-RU" sz="1900" dirty="0">
                <a:latin typeface="Times New Roman" charset="0"/>
                <a:ea typeface="Times New Roman" charset="0"/>
                <a:cs typeface="Times New Roman" charset="0"/>
              </a:rPr>
              <a:t>руководитель:</a:t>
            </a: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1900" dirty="0">
                <a:latin typeface="Times New Roman" charset="0"/>
                <a:ea typeface="Times New Roman" charset="0"/>
                <a:cs typeface="Times New Roman" charset="0"/>
              </a:rPr>
              <a:t>				кандидат технических </a:t>
            </a:r>
            <a:r>
              <a:rPr lang="ru-RU" sz="1900" dirty="0" smtClean="0">
                <a:latin typeface="Times New Roman" charset="0"/>
                <a:ea typeface="Times New Roman" charset="0"/>
                <a:cs typeface="Times New Roman" charset="0"/>
              </a:rPr>
              <a:t>наук,</a:t>
            </a:r>
            <a:endParaRPr lang="en-US" sz="19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1900" dirty="0" smtClean="0">
                <a:latin typeface="Times New Roman" charset="0"/>
                <a:ea typeface="Times New Roman" charset="0"/>
                <a:cs typeface="Times New Roman" charset="0"/>
              </a:rPr>
              <a:t>доцент Резников Г.К.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74320" indent="-274320" algn="ct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Минск 2017 г.</a:t>
            </a:r>
            <a:endParaRPr lang="ru-RU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7" y="221339"/>
            <a:ext cx="825252" cy="1286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algn="ctr" eaLnBrk="1" hangingPunct="1">
              <a:buFont typeface="Wingdings 2" charset="2"/>
              <a:buNone/>
            </a:pPr>
            <a:endParaRPr lang="ru-RU" altLang="ru-RU" sz="3200"/>
          </a:p>
          <a:p>
            <a:pPr algn="ctr" eaLnBrk="1" hangingPunct="1">
              <a:buFont typeface="Wingdings 2" charset="2"/>
              <a:buNone/>
            </a:pPr>
            <a:endParaRPr lang="ru-RU" altLang="ru-RU" sz="3200"/>
          </a:p>
          <a:p>
            <a:pPr algn="ctr" eaLnBrk="1" hangingPunct="1">
              <a:buFont typeface="Wingdings 2" charset="2"/>
              <a:buNone/>
            </a:pPr>
            <a:r>
              <a:rPr lang="ru-RU" altLang="ru-RU" sz="3200"/>
              <a:t>     Спасибо за внимание.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2588" cy="77787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400" dirty="0" smtClean="0">
                <a:latin typeface="Times New Roman" charset="0"/>
                <a:ea typeface="Times New Roman" charset="0"/>
                <a:cs typeface="Times New Roman" charset="0"/>
              </a:rPr>
              <a:t>Цели и задачи работы.</a:t>
            </a:r>
            <a:endParaRPr lang="ru-RU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8642350" cy="587692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100" b="1" u="sng" dirty="0" smtClean="0">
                <a:latin typeface="Times New Roman" charset="0"/>
                <a:ea typeface="Times New Roman" charset="0"/>
                <a:cs typeface="Times New Roman" charset="0"/>
              </a:rPr>
              <a:t>Цель</a:t>
            </a:r>
            <a:r>
              <a:rPr lang="ru-RU" sz="2100" b="1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100" dirty="0" smtClean="0">
                <a:latin typeface="Times New Roman" charset="0"/>
                <a:ea typeface="Times New Roman" charset="0"/>
                <a:cs typeface="Times New Roman" charset="0"/>
              </a:rPr>
              <a:t>Спроектировать систему </a:t>
            </a:r>
            <a: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  <a:t>защиты информации информационной системы класса </a:t>
            </a:r>
            <a:r>
              <a:rPr lang="ru-RU" sz="2100" dirty="0" smtClean="0">
                <a:latin typeface="Times New Roman" charset="0"/>
                <a:ea typeface="Times New Roman" charset="0"/>
                <a:cs typeface="Times New Roman" charset="0"/>
              </a:rPr>
              <a:t>Б2.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100" b="1" u="sng" dirty="0" smtClean="0">
                <a:latin typeface="Times New Roman" charset="0"/>
                <a:ea typeface="Times New Roman" charset="0"/>
                <a:cs typeface="Times New Roman" charset="0"/>
              </a:rPr>
              <a:t>Задачи</a:t>
            </a:r>
            <a:r>
              <a:rPr lang="ru-RU" sz="2100" b="1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  <a:t>Проанализировать набор стандартов СТБ 34.101, приказ №62 оперативно-аналитического центра при президенте РБ </a:t>
            </a:r>
            <a:r>
              <a:rPr lang="ru-RU" sz="2100" dirty="0" smtClean="0">
                <a:latin typeface="Times New Roman" charset="0"/>
                <a:ea typeface="Times New Roman" charset="0"/>
                <a:cs typeface="Times New Roman" charset="0"/>
              </a:rPr>
              <a:t>«О </a:t>
            </a:r>
            <a: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  <a:t>некоторых вопросах технической и криптографической защиты </a:t>
            </a:r>
            <a:r>
              <a:rPr lang="ru-RU" sz="2100" dirty="0" smtClean="0">
                <a:latin typeface="Times New Roman" charset="0"/>
                <a:ea typeface="Times New Roman" charset="0"/>
                <a:cs typeface="Times New Roman" charset="0"/>
              </a:rPr>
              <a:t>информации»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ru-RU" sz="21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  <a:t>Изучить этапы проектирования и создания системы защиты </a:t>
            </a:r>
            <a:r>
              <a:rPr lang="ru-RU" sz="2100" dirty="0" smtClean="0">
                <a:latin typeface="Times New Roman" charset="0"/>
                <a:ea typeface="Times New Roman" charset="0"/>
                <a:cs typeface="Times New Roman" charset="0"/>
              </a:rPr>
              <a:t>информации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ru-RU" sz="21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  <a:t>Определение потенциальных угроз для объекта защиты и анализ возможных последствий их </a:t>
            </a:r>
            <a:r>
              <a:rPr lang="ru-RU" sz="2100" dirty="0" smtClean="0">
                <a:latin typeface="Times New Roman" charset="0"/>
                <a:ea typeface="Times New Roman" charset="0"/>
                <a:cs typeface="Times New Roman" charset="0"/>
              </a:rPr>
              <a:t>осуществления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ru-RU" sz="21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  <a:t>Определение требований к системе защиты информации в техническом задании на информационную </a:t>
            </a:r>
            <a:r>
              <a:rPr lang="ru-RU" sz="2100" dirty="0" smtClean="0">
                <a:latin typeface="Times New Roman" charset="0"/>
                <a:ea typeface="Times New Roman" charset="0"/>
                <a:cs typeface="Times New Roman" charset="0"/>
              </a:rPr>
              <a:t>систему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493776" indent="-45720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sz="2100" dirty="0" smtClean="0">
                <a:latin typeface="Times New Roman" charset="0"/>
                <a:ea typeface="Times New Roman" charset="0"/>
                <a:cs typeface="Times New Roman" charset="0"/>
              </a:rPr>
              <a:t>Разработка политики безопасности для защищаемой системы.</a:t>
            </a:r>
            <a:endParaRPr lang="ru-RU" sz="2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315416"/>
            <a:ext cx="7772400" cy="11430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Этапы разработки СЗИ.</a:t>
            </a:r>
            <a:endParaRPr lang="ru-RU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784976" cy="5039072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ru-RU" sz="1800" b="1" dirty="0" smtClean="0"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ru-RU" sz="1800" b="1" dirty="0">
                <a:latin typeface="Times New Roman" charset="0"/>
                <a:ea typeface="Times New Roman" charset="0"/>
                <a:cs typeface="Times New Roman" charset="0"/>
              </a:rPr>
              <a:t>этап </a:t>
            </a:r>
            <a:r>
              <a:rPr lang="ru-RU" sz="1800" b="1" dirty="0" smtClean="0">
                <a:latin typeface="Times New Roman" charset="0"/>
                <a:ea typeface="Times New Roman" charset="0"/>
                <a:cs typeface="Times New Roman" charset="0"/>
              </a:rPr>
              <a:t>(Проектирование системы защиты информации):</a:t>
            </a:r>
          </a:p>
          <a:p>
            <a:pPr lvl="1">
              <a:buFont typeface="Wingdings" charset="2"/>
              <a:buChar char="Ø"/>
            </a:pP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К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лассификация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информации, хранящейся и обрабатываемой в информационной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системе;</a:t>
            </a:r>
          </a:p>
          <a:p>
            <a:pPr lvl="1">
              <a:buFont typeface="Wingdings" charset="2"/>
              <a:buChar char="Ø"/>
            </a:pP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А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нализ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организационной структуры информационной системы и информационных потоков в целях определения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состава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и мест размещения элементов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системы;</a:t>
            </a:r>
          </a:p>
          <a:p>
            <a:pPr lvl="1">
              <a:buFont typeface="Wingdings" charset="2"/>
              <a:buChar char="Ø"/>
            </a:pP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П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рисвоение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информационной системе класса типового объекта информатизации в порядке, установленном СТБ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34.101.30-2007;</a:t>
            </a:r>
          </a:p>
          <a:p>
            <a:pPr lvl="1">
              <a:buFont typeface="Wingdings" charset="2"/>
              <a:buChar char="Ø"/>
            </a:pP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О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пределение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требований к системе защиты информации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в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техническом задании на информационную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систему.</a:t>
            </a:r>
            <a:endParaRPr lang="ru-RU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ru-RU" sz="1800" b="1" dirty="0" smtClean="0">
                <a:latin typeface="Times New Roman" charset="0"/>
                <a:ea typeface="Times New Roman" charset="0"/>
                <a:cs typeface="Times New Roman" charset="0"/>
              </a:rPr>
              <a:t>2 этап (Создание системы защиты информации):</a:t>
            </a:r>
          </a:p>
          <a:p>
            <a:pPr lvl="1">
              <a:buFont typeface="Wingdings" charset="2"/>
              <a:buChar char="Ø"/>
            </a:pP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Р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азработка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политики информационной безопасности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lvl="1">
              <a:buFont typeface="Wingdings" charset="2"/>
              <a:buChar char="Ø"/>
            </a:pP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Внедрение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планируемых к использованию средств защиты информации, проверка их работоспособности и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совместимости;</a:t>
            </a:r>
          </a:p>
          <a:p>
            <a:pPr lvl="1">
              <a:buFont typeface="Wingdings" charset="2"/>
              <a:buChar char="Ø"/>
            </a:pP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Внедрение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организационных мер по защите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187345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315416"/>
            <a:ext cx="7772400" cy="1296144"/>
          </a:xfrm>
        </p:spPr>
        <p:txBody>
          <a:bodyPr/>
          <a:lstStyle/>
          <a:p>
            <a:pPr algn="ctr"/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Анализа организационной 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структуры информационной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784976" cy="5039072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ru-RU" sz="1800" dirty="0" smtClean="0"/>
              <a:t>Организационная структура университета является иерархической.</a:t>
            </a:r>
            <a:endParaRPr lang="en-US" sz="1800" dirty="0"/>
          </a:p>
          <a:p>
            <a:pPr>
              <a:buFont typeface="Wingdings" charset="2"/>
              <a:buChar char="Ø"/>
            </a:pPr>
            <a:endParaRPr lang="ru-RU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4975448" cy="41683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778" y="1556792"/>
            <a:ext cx="5076101" cy="431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smtClean="0">
                <a:latin typeface="Times New Roman" charset="0"/>
                <a:ea typeface="Times New Roman" charset="0"/>
                <a:cs typeface="Times New Roman" charset="0"/>
              </a:rPr>
              <a:t>Виды информации подлежащие защите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07843752"/>
              </p:ext>
            </p:extLst>
          </p:nvPr>
        </p:nvGraphicFramePr>
        <p:xfrm>
          <a:off x="914400" y="1628800"/>
          <a:ext cx="7772399" cy="44644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5239"/>
                <a:gridCol w="4887160"/>
              </a:tblGrid>
              <a:tr h="267929">
                <a:tc>
                  <a:txBody>
                    <a:bodyPr/>
                    <a:lstStyle/>
                    <a:p>
                      <a:pPr indent="450215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Виды информации</a:t>
                      </a:r>
                      <a:endParaRPr lang="en-US" sz="1200" dirty="0">
                        <a:effectLst/>
                        <a:latin typeface="Times New Roman" charset="0"/>
                        <a:ea typeface="Arial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Угроза</a:t>
                      </a:r>
                      <a:endParaRPr lang="en-US" sz="1200">
                        <a:effectLst/>
                        <a:latin typeface="Times New Roman" charset="0"/>
                        <a:ea typeface="Arial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843260">
                <a:tc>
                  <a:txBody>
                    <a:bodyPr/>
                    <a:lstStyle/>
                    <a:p>
                      <a:pPr marL="0" indent="11113" algn="l">
                        <a:lnSpc>
                          <a:spcPts val="18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ru-RU" sz="1400" dirty="0">
                          <a:effectLst/>
                        </a:rPr>
                        <a:t>персональные данные студентов</a:t>
                      </a:r>
                      <a:endParaRPr lang="en-US" sz="1200" dirty="0">
                        <a:effectLst/>
                        <a:latin typeface="Times New Roman" charset="0"/>
                        <a:ea typeface="Arial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1400">
                          <a:effectLst/>
                        </a:rPr>
                        <a:t>хищение</a:t>
                      </a:r>
                      <a:endParaRPr lang="en-US" sz="1200">
                        <a:effectLst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1400">
                          <a:effectLst/>
                        </a:rPr>
                        <a:t>уничтожение</a:t>
                      </a:r>
                      <a:endParaRPr lang="en-US" sz="1200">
                        <a:effectLst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1400">
                          <a:effectLst/>
                        </a:rPr>
                        <a:t>модификация</a:t>
                      </a:r>
                      <a:endParaRPr lang="en-US" sz="1200">
                        <a:effectLst/>
                        <a:latin typeface="Times New Roman" charset="0"/>
                        <a:ea typeface="Arial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843260">
                <a:tc>
                  <a:txBody>
                    <a:bodyPr/>
                    <a:lstStyle/>
                    <a:p>
                      <a:pPr marL="0" marR="0" lvl="0" indent="11113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</a:rPr>
                        <a:t>личные данные сотрудников</a:t>
                      </a:r>
                      <a:endParaRPr lang="en-US" sz="1200" dirty="0">
                        <a:effectLst/>
                        <a:latin typeface="Times New Roman" charset="0"/>
                        <a:ea typeface="Arial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хищение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уничтожение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модификация</a:t>
                      </a:r>
                      <a:endParaRPr lang="en-US" sz="1200" dirty="0">
                        <a:effectLst/>
                        <a:latin typeface="Times New Roman" charset="0"/>
                        <a:ea typeface="Arial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843260">
                <a:tc>
                  <a:txBody>
                    <a:bodyPr/>
                    <a:lstStyle/>
                    <a:p>
                      <a:pPr marL="0" indent="11113">
                        <a:lnSpc>
                          <a:spcPts val="18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ru-RU" sz="1400" dirty="0">
                          <a:effectLst/>
                        </a:rPr>
                        <a:t>научно-исследовательские работы</a:t>
                      </a:r>
                      <a:endParaRPr lang="en-US" sz="1200" dirty="0">
                        <a:effectLst/>
                        <a:latin typeface="Times New Roman" charset="0"/>
                        <a:ea typeface="Arial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1400">
                          <a:effectLst/>
                        </a:rPr>
                        <a:t>копирование</a:t>
                      </a:r>
                      <a:endParaRPr lang="en-US" sz="1200">
                        <a:effectLst/>
                        <a:latin typeface="Times New Roman" charset="0"/>
                        <a:ea typeface="Arial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555595">
                <a:tc>
                  <a:txBody>
                    <a:bodyPr/>
                    <a:lstStyle/>
                    <a:p>
                      <a:pPr marL="0" indent="11113">
                        <a:lnSpc>
                          <a:spcPts val="18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ru-RU" sz="1400" dirty="0">
                          <a:effectLst/>
                        </a:rPr>
                        <a:t>сведения об успеваемости</a:t>
                      </a:r>
                      <a:endParaRPr lang="en-US" sz="1200" dirty="0">
                        <a:effectLst/>
                        <a:latin typeface="Times New Roman" charset="0"/>
                        <a:ea typeface="Arial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1400">
                          <a:effectLst/>
                        </a:rPr>
                        <a:t>модификация</a:t>
                      </a:r>
                      <a:endParaRPr lang="en-US" sz="1200">
                        <a:effectLst/>
                        <a:latin typeface="Times New Roman" charset="0"/>
                        <a:ea typeface="Arial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555595">
                <a:tc>
                  <a:txBody>
                    <a:bodyPr/>
                    <a:lstStyle/>
                    <a:p>
                      <a:pPr marL="0" indent="11113" algn="just">
                        <a:lnSpc>
                          <a:spcPts val="18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ru-RU" sz="1400" dirty="0">
                          <a:effectLst/>
                        </a:rPr>
                        <a:t>экзаменационные билеты;</a:t>
                      </a:r>
                      <a:endParaRPr lang="en-US" sz="1200" dirty="0">
                        <a:effectLst/>
                        <a:latin typeface="Times New Roman" charset="0"/>
                        <a:ea typeface="Arial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разглашение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модификация</a:t>
                      </a:r>
                      <a:endParaRPr lang="en-US" sz="1200" dirty="0">
                        <a:effectLst/>
                        <a:latin typeface="Times New Roman" charset="0"/>
                        <a:ea typeface="Arial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555595">
                <a:tc>
                  <a:txBody>
                    <a:bodyPr/>
                    <a:lstStyle/>
                    <a:p>
                      <a:pPr marL="0" indent="11113" algn="just">
                        <a:lnSpc>
                          <a:spcPts val="18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ru-RU" sz="1400" dirty="0">
                          <a:effectLst/>
                        </a:rPr>
                        <a:t>нагрузка преподавателей</a:t>
                      </a:r>
                      <a:endParaRPr lang="en-US" sz="1200" dirty="0">
                        <a:effectLst/>
                        <a:latin typeface="Times New Roman" charset="0"/>
                        <a:ea typeface="Arial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модификация</a:t>
                      </a:r>
                      <a:endParaRPr lang="en-US" sz="1200" dirty="0">
                        <a:effectLst/>
                        <a:latin typeface="Times New Roman" charset="0"/>
                        <a:ea typeface="Arial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89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Присвоение информационной системе класса типового объекта информатизации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ru-RU" dirty="0" smtClean="0"/>
              <a:t>В нашем случае класс типового объекта уже был изначально задан – Б2. Который предполагает что информационная система работает с информацией распространения которой ограничено, не имеет доступа в сети общего пользования, а так же может находится в нескольких контролируемых зонах.</a:t>
            </a:r>
          </a:p>
        </p:txBody>
      </p:sp>
    </p:spTree>
    <p:extLst>
      <p:ext uri="{BB962C8B-B14F-4D97-AF65-F5344CB8AC3E}">
        <p14:creationId xmlns:p14="http://schemas.microsoft.com/office/powerpoint/2010/main" val="205447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315416"/>
            <a:ext cx="7772400" cy="1143000"/>
          </a:xfrm>
        </p:spPr>
        <p:txBody>
          <a:bodyPr/>
          <a:lstStyle/>
          <a:p>
            <a:pPr algn="ctr"/>
            <a:r>
              <a:rPr lang="ru-RU" sz="2800" dirty="0">
                <a:latin typeface="Times New Roman" charset="0"/>
                <a:ea typeface="Times New Roman" charset="0"/>
                <a:cs typeface="Times New Roman" charset="0"/>
              </a:rPr>
              <a:t>Разработка </a:t>
            </a:r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ТЗ на </a:t>
            </a:r>
            <a:r>
              <a:rPr lang="ru-RU" sz="2800" dirty="0">
                <a:latin typeface="Times New Roman" charset="0"/>
                <a:ea typeface="Times New Roman" charset="0"/>
                <a:cs typeface="Times New Roman" charset="0"/>
              </a:rPr>
              <a:t>информационную систему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784976" cy="5039072"/>
          </a:xfrm>
        </p:spPr>
        <p:txBody>
          <a:bodyPr/>
          <a:lstStyle/>
          <a:p>
            <a:r>
              <a:rPr lang="ru-RU" sz="1800" dirty="0" smtClean="0"/>
              <a:t>Техническое задание устанавливает основное назначение разрабатываемого объекта, его технические и тактико-технические характеристики, показатели качества и технико-экономические требования, предписание по выполнению необходимых стадий создания документации (конструкторской, технологической, программной и т. д.) и её состав, а также специальные требования.</a:t>
            </a:r>
          </a:p>
          <a:p>
            <a:r>
              <a:rPr lang="ru-RU" sz="1800" dirty="0" smtClean="0"/>
              <a:t>Техническое </a:t>
            </a:r>
            <a:r>
              <a:rPr lang="ru-RU" sz="1800" dirty="0"/>
              <a:t>задание на систему защиты информации строиться по следующему плану:</a:t>
            </a:r>
            <a:endParaRPr lang="en-US" sz="1800" dirty="0"/>
          </a:p>
          <a:p>
            <a:pPr lvl="1"/>
            <a:r>
              <a:rPr lang="ru-RU" sz="1600" dirty="0"/>
              <a:t>Общие сведения</a:t>
            </a:r>
            <a:endParaRPr lang="en-US" sz="1600" dirty="0"/>
          </a:p>
          <a:p>
            <a:pPr lvl="1"/>
            <a:r>
              <a:rPr lang="ru-RU" sz="1600" dirty="0"/>
              <a:t>Назначения и цели создания системы</a:t>
            </a:r>
            <a:endParaRPr lang="en-US" sz="1600" dirty="0"/>
          </a:p>
          <a:p>
            <a:pPr lvl="1"/>
            <a:r>
              <a:rPr lang="ru-RU" sz="1600" dirty="0"/>
              <a:t>Требования к системе защиты информации</a:t>
            </a:r>
            <a:endParaRPr lang="en-US" sz="1600" dirty="0"/>
          </a:p>
          <a:p>
            <a:pPr lvl="1"/>
            <a:r>
              <a:rPr lang="ru-RU" sz="1600" dirty="0"/>
              <a:t>Требования к средствам зашиты</a:t>
            </a:r>
            <a:endParaRPr lang="en-US" sz="1600" dirty="0"/>
          </a:p>
          <a:p>
            <a:pPr lvl="1"/>
            <a:r>
              <a:rPr lang="ru-RU" sz="1600" dirty="0"/>
              <a:t>Порядок контроля и приёмки системы</a:t>
            </a:r>
            <a:endParaRPr lang="en-US" sz="1600" dirty="0"/>
          </a:p>
          <a:p>
            <a:pPr>
              <a:buFont typeface="Wingdings" charset="2"/>
              <a:buChar char="Ø"/>
            </a:pPr>
            <a:endParaRPr lang="ru-RU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6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315416"/>
            <a:ext cx="7772400" cy="1296144"/>
          </a:xfrm>
        </p:spPr>
        <p:txBody>
          <a:bodyPr/>
          <a:lstStyle/>
          <a:p>
            <a:pPr algn="ctr"/>
            <a:r>
              <a:rPr lang="ru-RU" sz="2800">
                <a:latin typeface="Times New Roman" charset="0"/>
                <a:ea typeface="Times New Roman" charset="0"/>
                <a:cs typeface="Times New Roman" charset="0"/>
              </a:rPr>
              <a:t>Разработка политики информационной безопасности</a:t>
            </a:r>
            <a:endParaRPr lang="ru-RU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784976" cy="5039072"/>
          </a:xfrm>
        </p:spPr>
        <p:txBody>
          <a:bodyPr/>
          <a:lstStyle/>
          <a:p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Политика информационной безопасности должна содержать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lvl="1"/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цели создания системы защиты информации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lvl="1"/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перечень субъектов и объектов информационной системы, сведения о месте их размещения и порядке информационного взаимодействия субъектов с объектами этой системы и объектов между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собой;</a:t>
            </a:r>
          </a:p>
          <a:p>
            <a:pPr lvl="1"/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способы разграничения доступа субъектов к объектам информационной системы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lvl="1"/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права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и обязанности субъектов информационной системы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lvl="1"/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перечень организационных мер, направленных на реализацию требований по созданию системы защиты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информации;</a:t>
            </a:r>
          </a:p>
          <a:p>
            <a:pPr lvl="1"/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порядок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действий при возникновении угроз обеспечения конфиденциальности, целостности, доступности, подлинности и сохранности информации, в том числе чрезвычайных и непредотвратимых обстоятельств (непреодолимой силы), и при ликвидации их последствий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89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315416"/>
            <a:ext cx="7772400" cy="1296144"/>
          </a:xfrm>
        </p:spPr>
        <p:txBody>
          <a:bodyPr/>
          <a:lstStyle/>
          <a:p>
            <a:pPr algn="ctr"/>
            <a:r>
              <a:rPr lang="ru-RU" sz="2800" dirty="0">
                <a:latin typeface="Times New Roman" charset="0"/>
                <a:ea typeface="Times New Roman" charset="0"/>
                <a:cs typeface="Times New Roman" charset="0"/>
              </a:rPr>
              <a:t>Внедрение организационных мер по защите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784976" cy="5039072"/>
          </a:xfrm>
        </p:spPr>
        <p:txBody>
          <a:bodyPr/>
          <a:lstStyle/>
          <a:p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В целях реализации политики информационной безопасности разрабатываются локальные нормативные правовые акты организации, регламентирующие порядок:</a:t>
            </a:r>
          </a:p>
          <a:p>
            <a:pPr lvl="1"/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использования объектов информационной системы и их управления (администрирования);</a:t>
            </a:r>
          </a:p>
          <a:p>
            <a:pPr lvl="1"/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резервирования и уничтожения информации;</a:t>
            </a:r>
          </a:p>
          <a:p>
            <a:pPr lvl="1"/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защиты от вредоносного программного обеспечения;</a:t>
            </a:r>
          </a:p>
          <a:p>
            <a:pPr lvl="1"/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выявления угроз, которые могут привести к сбоям, нарушению функционирования информационной системы;</a:t>
            </a:r>
          </a:p>
          <a:p>
            <a:pPr lvl="1"/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реагирования на инциденты информационной безопасности;</a:t>
            </a:r>
          </a:p>
          <a:p>
            <a:pPr lvl="1"/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контроля (мониторинга) за функционированием информационной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865205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1898</TotalTime>
  <Words>552</Words>
  <Application>Microsoft Macintosh PowerPoint</Application>
  <PresentationFormat>On-screen Show (4:3)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Calibri</vt:lpstr>
      <vt:lpstr>Cambria</vt:lpstr>
      <vt:lpstr>Franklin Gothic Book</vt:lpstr>
      <vt:lpstr>Perpetua</vt:lpstr>
      <vt:lpstr>Symbol</vt:lpstr>
      <vt:lpstr>Times New Roman</vt:lpstr>
      <vt:lpstr>Wingdings</vt:lpstr>
      <vt:lpstr>Wingdings 2</vt:lpstr>
      <vt:lpstr>Arial</vt:lpstr>
      <vt:lpstr>Справедливость</vt:lpstr>
      <vt:lpstr>PowerPoint Presentation</vt:lpstr>
      <vt:lpstr>Цели и задачи работы.</vt:lpstr>
      <vt:lpstr>Этапы разработки СЗИ.</vt:lpstr>
      <vt:lpstr>Анализа организационной структуры информационной системы</vt:lpstr>
      <vt:lpstr>Виды информации подлежащие защите</vt:lpstr>
      <vt:lpstr>Присвоение информационной системе класса типового объекта информатизации</vt:lpstr>
      <vt:lpstr>Разработка ТЗ на информационную систему</vt:lpstr>
      <vt:lpstr>Разработка политики информационной безопасности</vt:lpstr>
      <vt:lpstr>Внедрение организационных мер по защите информации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Вольха</dc:creator>
  <cp:lastModifiedBy>Uladzislau Radkevich</cp:lastModifiedBy>
  <cp:revision>119</cp:revision>
  <dcterms:created xsi:type="dcterms:W3CDTF">2011-04-03T21:16:23Z</dcterms:created>
  <dcterms:modified xsi:type="dcterms:W3CDTF">2017-06-13T10:44:39Z</dcterms:modified>
</cp:coreProperties>
</file>