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9"/>
  </p:notesMasterIdLst>
  <p:sldIdLst>
    <p:sldId id="257" r:id="rId2"/>
    <p:sldId id="269" r:id="rId3"/>
    <p:sldId id="280" r:id="rId4"/>
    <p:sldId id="270" r:id="rId5"/>
    <p:sldId id="278" r:id="rId6"/>
    <p:sldId id="279" r:id="rId7"/>
    <p:sldId id="267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/>
    <p:restoredTop sz="70890"/>
  </p:normalViewPr>
  <p:slideViewPr>
    <p:cSldViewPr>
      <p:cViewPr>
        <p:scale>
          <a:sx n="108" d="100"/>
          <a:sy n="108" d="100"/>
        </p:scale>
        <p:origin x="27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0CE2-05B5-9442-9E39-D1BCA623C6E0}" type="doc">
      <dgm:prSet loTypeId="urn:microsoft.com/office/officeart/2005/8/layout/default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A41A610-8481-A048-B706-9DC0082484EE}">
      <dgm:prSet phldrT="[Text]"/>
      <dgm:spPr/>
      <dgm:t>
        <a:bodyPr/>
        <a:lstStyle/>
        <a:p>
          <a:r>
            <a:rPr lang="ru-RU" b="1" dirty="0" smtClean="0"/>
            <a:t>Б</a:t>
          </a:r>
          <a:r>
            <a:rPr lang="ru-RU" dirty="0" smtClean="0"/>
            <a:t> – объекты размещаются в нескольких контролируемых зонах, соединённых каналами связи, но не имеют выхода в сети общего пользования</a:t>
          </a:r>
          <a:endParaRPr lang="en-US" dirty="0"/>
        </a:p>
      </dgm:t>
    </dgm:pt>
    <dgm:pt modelId="{CE614C01-B700-A649-B3CA-84D77C43A6E8}" type="parTrans" cxnId="{FC078C7D-F8C0-1B44-8ED3-07DCDFEC53E3}">
      <dgm:prSet/>
      <dgm:spPr/>
      <dgm:t>
        <a:bodyPr/>
        <a:lstStyle/>
        <a:p>
          <a:endParaRPr lang="en-US"/>
        </a:p>
      </dgm:t>
    </dgm:pt>
    <dgm:pt modelId="{0781CB0E-D563-4D42-BC21-3D655F027EE8}" type="sibTrans" cxnId="{FC078C7D-F8C0-1B44-8ED3-07DCDFEC53E3}">
      <dgm:prSet/>
      <dgm:spPr/>
      <dgm:t>
        <a:bodyPr/>
        <a:lstStyle/>
        <a:p>
          <a:endParaRPr lang="en-US"/>
        </a:p>
      </dgm:t>
    </dgm:pt>
    <dgm:pt modelId="{8FC543A0-BEF4-7242-835D-E2FA63C80006}">
      <dgm:prSet phldrT="[Text]"/>
      <dgm:spPr/>
      <dgm:t>
        <a:bodyPr/>
        <a:lstStyle/>
        <a:p>
          <a:r>
            <a:rPr lang="ru-RU" b="1" dirty="0" smtClean="0"/>
            <a:t>2</a:t>
          </a:r>
          <a:r>
            <a:rPr lang="ru-RU" dirty="0" smtClean="0"/>
            <a:t> – обрабатывается информация распространения которой ограниченно, за исключением государственных секретов</a:t>
          </a:r>
          <a:endParaRPr lang="en-US" dirty="0"/>
        </a:p>
      </dgm:t>
    </dgm:pt>
    <dgm:pt modelId="{A6B0A66E-1AA0-B24B-9EB7-8AEA5AFB6AD7}" type="parTrans" cxnId="{9DD49378-33F4-E745-900D-4BA6D96F763A}">
      <dgm:prSet/>
      <dgm:spPr/>
      <dgm:t>
        <a:bodyPr/>
        <a:lstStyle/>
        <a:p>
          <a:endParaRPr lang="en-US"/>
        </a:p>
      </dgm:t>
    </dgm:pt>
    <dgm:pt modelId="{4D328C4E-1B24-2B46-B3D0-9F533D468661}" type="sibTrans" cxnId="{9DD49378-33F4-E745-900D-4BA6D96F763A}">
      <dgm:prSet/>
      <dgm:spPr/>
      <dgm:t>
        <a:bodyPr/>
        <a:lstStyle/>
        <a:p>
          <a:endParaRPr lang="en-US"/>
        </a:p>
      </dgm:t>
    </dgm:pt>
    <dgm:pt modelId="{47BC6B5C-00C9-7943-BD08-51CEB6882355}" type="pres">
      <dgm:prSet presAssocID="{DBDE0CE2-05B5-9442-9E39-D1BCA623C6E0}" presName="diagram" presStyleCnt="0">
        <dgm:presLayoutVars>
          <dgm:dir/>
          <dgm:resizeHandles val="exact"/>
        </dgm:presLayoutVars>
      </dgm:prSet>
      <dgm:spPr/>
    </dgm:pt>
    <dgm:pt modelId="{47AE162D-EC10-7343-A4F0-7D7376F90BCE}" type="pres">
      <dgm:prSet presAssocID="{4A41A610-8481-A048-B706-9DC0082484EE}" presName="node" presStyleLbl="node1" presStyleIdx="0" presStyleCnt="2" custScaleY="133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4DFBE-220B-1142-A8F1-4BA3FCD0E628}" type="pres">
      <dgm:prSet presAssocID="{0781CB0E-D563-4D42-BC21-3D655F027EE8}" presName="sibTrans" presStyleCnt="0"/>
      <dgm:spPr/>
    </dgm:pt>
    <dgm:pt modelId="{631A1666-C234-D84A-961E-AC19B939696F}" type="pres">
      <dgm:prSet presAssocID="{8FC543A0-BEF4-7242-835D-E2FA63C80006}" presName="node" presStyleLbl="node1" presStyleIdx="1" presStyleCnt="2" custScaleY="133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0683B6-9ED8-4D41-8F09-127F6DFB5FA5}" type="presOf" srcId="{DBDE0CE2-05B5-9442-9E39-D1BCA623C6E0}" destId="{47BC6B5C-00C9-7943-BD08-51CEB6882355}" srcOrd="0" destOrd="0" presId="urn:microsoft.com/office/officeart/2005/8/layout/default"/>
    <dgm:cxn modelId="{040A40A8-3692-AD44-8BA7-A832DBC34243}" type="presOf" srcId="{4A41A610-8481-A048-B706-9DC0082484EE}" destId="{47AE162D-EC10-7343-A4F0-7D7376F90BCE}" srcOrd="0" destOrd="0" presId="urn:microsoft.com/office/officeart/2005/8/layout/default"/>
    <dgm:cxn modelId="{9DD49378-33F4-E745-900D-4BA6D96F763A}" srcId="{DBDE0CE2-05B5-9442-9E39-D1BCA623C6E0}" destId="{8FC543A0-BEF4-7242-835D-E2FA63C80006}" srcOrd="1" destOrd="0" parTransId="{A6B0A66E-1AA0-B24B-9EB7-8AEA5AFB6AD7}" sibTransId="{4D328C4E-1B24-2B46-B3D0-9F533D468661}"/>
    <dgm:cxn modelId="{FC078C7D-F8C0-1B44-8ED3-07DCDFEC53E3}" srcId="{DBDE0CE2-05B5-9442-9E39-D1BCA623C6E0}" destId="{4A41A610-8481-A048-B706-9DC0082484EE}" srcOrd="0" destOrd="0" parTransId="{CE614C01-B700-A649-B3CA-84D77C43A6E8}" sibTransId="{0781CB0E-D563-4D42-BC21-3D655F027EE8}"/>
    <dgm:cxn modelId="{1ED7E4A7-5650-E74B-BAA4-6964AA91347D}" type="presOf" srcId="{8FC543A0-BEF4-7242-835D-E2FA63C80006}" destId="{631A1666-C234-D84A-961E-AC19B939696F}" srcOrd="0" destOrd="0" presId="urn:microsoft.com/office/officeart/2005/8/layout/default"/>
    <dgm:cxn modelId="{C726104D-369D-4A4B-9E20-EED35468FB3D}" type="presParOf" srcId="{47BC6B5C-00C9-7943-BD08-51CEB6882355}" destId="{47AE162D-EC10-7343-A4F0-7D7376F90BCE}" srcOrd="0" destOrd="0" presId="urn:microsoft.com/office/officeart/2005/8/layout/default"/>
    <dgm:cxn modelId="{503C4794-326F-A84A-A3DA-A78B5D7705B4}" type="presParOf" srcId="{47BC6B5C-00C9-7943-BD08-51CEB6882355}" destId="{7634DFBE-220B-1142-A8F1-4BA3FCD0E628}" srcOrd="1" destOrd="0" presId="urn:microsoft.com/office/officeart/2005/8/layout/default"/>
    <dgm:cxn modelId="{AD7A53D2-4E03-CD4C-9DFE-CA08092985EF}" type="presParOf" srcId="{47BC6B5C-00C9-7943-BD08-51CEB6882355}" destId="{631A1666-C234-D84A-961E-AC19B939696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956FB5-2BA9-F444-B631-C7A32D7D7FFF}" type="doc">
      <dgm:prSet loTypeId="urn:microsoft.com/office/officeart/2005/8/layout/lProcess3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4EF2F5A-5CD1-C942-9510-3B49D8A73545}">
      <dgm:prSet phldrT="[Text]"/>
      <dgm:spPr/>
      <dgm:t>
        <a:bodyPr/>
        <a:lstStyle/>
        <a:p>
          <a:r>
            <a:rPr lang="ru-RU" dirty="0" smtClean="0"/>
            <a:t>Система имеет подключение к сетям общего пользования</a:t>
          </a:r>
          <a:endParaRPr lang="en-US" dirty="0"/>
        </a:p>
      </dgm:t>
    </dgm:pt>
    <dgm:pt modelId="{B289CD9A-015E-134A-813E-9D43902ED969}" type="parTrans" cxnId="{6EB57A10-BF3B-184E-A99D-4ACE1C6297BB}">
      <dgm:prSet/>
      <dgm:spPr/>
      <dgm:t>
        <a:bodyPr/>
        <a:lstStyle/>
        <a:p>
          <a:endParaRPr lang="en-US"/>
        </a:p>
      </dgm:t>
    </dgm:pt>
    <dgm:pt modelId="{DE352029-B2A6-0349-BE79-12433AA329DB}" type="sibTrans" cxnId="{6EB57A10-BF3B-184E-A99D-4ACE1C6297BB}">
      <dgm:prSet/>
      <dgm:spPr/>
      <dgm:t>
        <a:bodyPr/>
        <a:lstStyle/>
        <a:p>
          <a:endParaRPr lang="en-US"/>
        </a:p>
      </dgm:t>
    </dgm:pt>
    <dgm:pt modelId="{54B0D7A7-3B21-7B4F-8B8C-B60F0806E7A5}">
      <dgm:prSet phldrT="[Text]"/>
      <dgm:spPr/>
      <dgm:t>
        <a:bodyPr/>
        <a:lstStyle/>
        <a:p>
          <a:r>
            <a:rPr lang="ru-RU" dirty="0" smtClean="0"/>
            <a:t>Нет, поскольку класс Б2 предполагает отсутствие такого подключения</a:t>
          </a:r>
          <a:endParaRPr lang="en-US" dirty="0"/>
        </a:p>
      </dgm:t>
    </dgm:pt>
    <dgm:pt modelId="{F4E77238-CE8B-2242-8556-31100A1B258A}" type="parTrans" cxnId="{F6EE8793-6662-144E-94B0-BE0569D3ADC8}">
      <dgm:prSet/>
      <dgm:spPr/>
      <dgm:t>
        <a:bodyPr/>
        <a:lstStyle/>
        <a:p>
          <a:endParaRPr lang="en-US"/>
        </a:p>
      </dgm:t>
    </dgm:pt>
    <dgm:pt modelId="{1B260CE7-8635-7F4D-80B1-A64FEC2113BC}" type="sibTrans" cxnId="{F6EE8793-6662-144E-94B0-BE0569D3ADC8}">
      <dgm:prSet/>
      <dgm:spPr/>
      <dgm:t>
        <a:bodyPr/>
        <a:lstStyle/>
        <a:p>
          <a:endParaRPr lang="en-US"/>
        </a:p>
      </dgm:t>
    </dgm:pt>
    <dgm:pt modelId="{D277101A-9FD8-BE46-A7A3-294E4A608BC4}">
      <dgm:prSet phldrT="[Text]"/>
      <dgm:spPr/>
      <dgm:t>
        <a:bodyPr/>
        <a:lstStyle/>
        <a:p>
          <a:r>
            <a:rPr lang="ru-RU" dirty="0" smtClean="0"/>
            <a:t>Части системы находятся в двух и более областях РБ</a:t>
          </a:r>
          <a:endParaRPr lang="en-US" dirty="0"/>
        </a:p>
      </dgm:t>
    </dgm:pt>
    <dgm:pt modelId="{B3A12F3F-A674-F142-9F73-E5BCD2A2335B}" type="parTrans" cxnId="{7374C3C4-7E72-5B4A-BDED-0C2798A68BA8}">
      <dgm:prSet/>
      <dgm:spPr/>
      <dgm:t>
        <a:bodyPr/>
        <a:lstStyle/>
        <a:p>
          <a:endParaRPr lang="en-US"/>
        </a:p>
      </dgm:t>
    </dgm:pt>
    <dgm:pt modelId="{224C74CB-5768-6E4B-8EF9-2BE2A6F369F3}" type="sibTrans" cxnId="{7374C3C4-7E72-5B4A-BDED-0C2798A68BA8}">
      <dgm:prSet/>
      <dgm:spPr/>
      <dgm:t>
        <a:bodyPr/>
        <a:lstStyle/>
        <a:p>
          <a:endParaRPr lang="en-US"/>
        </a:p>
      </dgm:t>
    </dgm:pt>
    <dgm:pt modelId="{788CC632-171F-1943-8D7F-2B62FB60C573}">
      <dgm:prSet phldrT="[Text]"/>
      <dgm:spPr/>
      <dgm:t>
        <a:bodyPr/>
        <a:lstStyle/>
        <a:p>
          <a:r>
            <a:rPr lang="ru-RU" dirty="0" smtClean="0"/>
            <a:t>Возможно для учебных заведений, но более общая ситуация когда в одной </a:t>
          </a:r>
          <a:endParaRPr lang="en-US" dirty="0"/>
        </a:p>
      </dgm:t>
    </dgm:pt>
    <dgm:pt modelId="{C5A9CD5F-1A3C-C24E-9FC5-E2A42BDB6B79}" type="parTrans" cxnId="{FF494D36-51D3-5244-9EC6-7557BA644DAC}">
      <dgm:prSet/>
      <dgm:spPr/>
      <dgm:t>
        <a:bodyPr/>
        <a:lstStyle/>
        <a:p>
          <a:endParaRPr lang="en-US"/>
        </a:p>
      </dgm:t>
    </dgm:pt>
    <dgm:pt modelId="{4B97A73D-860C-224B-83AD-F6F0213AF73B}" type="sibTrans" cxnId="{FF494D36-51D3-5244-9EC6-7557BA644DAC}">
      <dgm:prSet/>
      <dgm:spPr/>
      <dgm:t>
        <a:bodyPr/>
        <a:lstStyle/>
        <a:p>
          <a:endParaRPr lang="en-US"/>
        </a:p>
      </dgm:t>
    </dgm:pt>
    <dgm:pt modelId="{B4E6E3C7-9165-2849-8038-5C655F37E655}" type="pres">
      <dgm:prSet presAssocID="{08956FB5-2BA9-F444-B631-C7A32D7D7FF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6F78139-B7AA-2E47-BA0B-1E77E34E59BA}" type="pres">
      <dgm:prSet presAssocID="{D4EF2F5A-5CD1-C942-9510-3B49D8A73545}" presName="horFlow" presStyleCnt="0"/>
      <dgm:spPr/>
    </dgm:pt>
    <dgm:pt modelId="{250D1BB7-1DEF-2747-8630-09926DAC8C56}" type="pres">
      <dgm:prSet presAssocID="{D4EF2F5A-5CD1-C942-9510-3B49D8A73545}" presName="bigChev" presStyleLbl="node1" presStyleIdx="0" presStyleCnt="2"/>
      <dgm:spPr/>
    </dgm:pt>
    <dgm:pt modelId="{55CFAB59-CC6B-6D4B-9CA4-6D1689028405}" type="pres">
      <dgm:prSet presAssocID="{F4E77238-CE8B-2242-8556-31100A1B258A}" presName="parTrans" presStyleCnt="0"/>
      <dgm:spPr/>
    </dgm:pt>
    <dgm:pt modelId="{D2C6DD9C-DB43-FD48-A61C-8ADC33C393BA}" type="pres">
      <dgm:prSet presAssocID="{54B0D7A7-3B21-7B4F-8B8C-B60F0806E7A5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4993B-0F46-B54D-9218-B104C0B12E6C}" type="pres">
      <dgm:prSet presAssocID="{D4EF2F5A-5CD1-C942-9510-3B49D8A73545}" presName="vSp" presStyleCnt="0"/>
      <dgm:spPr/>
    </dgm:pt>
    <dgm:pt modelId="{592B86A3-7966-CE44-A5AB-4C214B3AB596}" type="pres">
      <dgm:prSet presAssocID="{D277101A-9FD8-BE46-A7A3-294E4A608BC4}" presName="horFlow" presStyleCnt="0"/>
      <dgm:spPr/>
    </dgm:pt>
    <dgm:pt modelId="{62005EC8-3BFC-7341-8D82-6CD018C202C3}" type="pres">
      <dgm:prSet presAssocID="{D277101A-9FD8-BE46-A7A3-294E4A608BC4}" presName="bigChev" presStyleLbl="node1" presStyleIdx="1" presStyleCnt="2"/>
      <dgm:spPr/>
      <dgm:t>
        <a:bodyPr/>
        <a:lstStyle/>
        <a:p>
          <a:endParaRPr lang="en-US"/>
        </a:p>
      </dgm:t>
    </dgm:pt>
    <dgm:pt modelId="{8E99C5DD-C925-6C43-B638-97BEDFF6CCFA}" type="pres">
      <dgm:prSet presAssocID="{C5A9CD5F-1A3C-C24E-9FC5-E2A42BDB6B79}" presName="parTrans" presStyleCnt="0"/>
      <dgm:spPr/>
    </dgm:pt>
    <dgm:pt modelId="{6BA6A454-8F66-FF48-9093-8D8A9705792D}" type="pres">
      <dgm:prSet presAssocID="{788CC632-171F-1943-8D7F-2B62FB60C573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830E2B-C9FA-EF4C-9A4D-98D76D4A48F7}" type="presOf" srcId="{788CC632-171F-1943-8D7F-2B62FB60C573}" destId="{6BA6A454-8F66-FF48-9093-8D8A9705792D}" srcOrd="0" destOrd="0" presId="urn:microsoft.com/office/officeart/2005/8/layout/lProcess3"/>
    <dgm:cxn modelId="{6EB57A10-BF3B-184E-A99D-4ACE1C6297BB}" srcId="{08956FB5-2BA9-F444-B631-C7A32D7D7FFF}" destId="{D4EF2F5A-5CD1-C942-9510-3B49D8A73545}" srcOrd="0" destOrd="0" parTransId="{B289CD9A-015E-134A-813E-9D43902ED969}" sibTransId="{DE352029-B2A6-0349-BE79-12433AA329DB}"/>
    <dgm:cxn modelId="{B4ED797E-8702-3244-B5A1-5078223F73F5}" type="presOf" srcId="{D4EF2F5A-5CD1-C942-9510-3B49D8A73545}" destId="{250D1BB7-1DEF-2747-8630-09926DAC8C56}" srcOrd="0" destOrd="0" presId="urn:microsoft.com/office/officeart/2005/8/layout/lProcess3"/>
    <dgm:cxn modelId="{7374C3C4-7E72-5B4A-BDED-0C2798A68BA8}" srcId="{08956FB5-2BA9-F444-B631-C7A32D7D7FFF}" destId="{D277101A-9FD8-BE46-A7A3-294E4A608BC4}" srcOrd="1" destOrd="0" parTransId="{B3A12F3F-A674-F142-9F73-E5BCD2A2335B}" sibTransId="{224C74CB-5768-6E4B-8EF9-2BE2A6F369F3}"/>
    <dgm:cxn modelId="{F95B757D-E29E-D544-A9D2-9B483EC18864}" type="presOf" srcId="{54B0D7A7-3B21-7B4F-8B8C-B60F0806E7A5}" destId="{D2C6DD9C-DB43-FD48-A61C-8ADC33C393BA}" srcOrd="0" destOrd="0" presId="urn:microsoft.com/office/officeart/2005/8/layout/lProcess3"/>
    <dgm:cxn modelId="{44B65CBF-DB95-224D-8EA9-2FFAFA266E84}" type="presOf" srcId="{D277101A-9FD8-BE46-A7A3-294E4A608BC4}" destId="{62005EC8-3BFC-7341-8D82-6CD018C202C3}" srcOrd="0" destOrd="0" presId="urn:microsoft.com/office/officeart/2005/8/layout/lProcess3"/>
    <dgm:cxn modelId="{F6EE8793-6662-144E-94B0-BE0569D3ADC8}" srcId="{D4EF2F5A-5CD1-C942-9510-3B49D8A73545}" destId="{54B0D7A7-3B21-7B4F-8B8C-B60F0806E7A5}" srcOrd="0" destOrd="0" parTransId="{F4E77238-CE8B-2242-8556-31100A1B258A}" sibTransId="{1B260CE7-8635-7F4D-80B1-A64FEC2113BC}"/>
    <dgm:cxn modelId="{FF494D36-51D3-5244-9EC6-7557BA644DAC}" srcId="{D277101A-9FD8-BE46-A7A3-294E4A608BC4}" destId="{788CC632-171F-1943-8D7F-2B62FB60C573}" srcOrd="0" destOrd="0" parTransId="{C5A9CD5F-1A3C-C24E-9FC5-E2A42BDB6B79}" sibTransId="{4B97A73D-860C-224B-83AD-F6F0213AF73B}"/>
    <dgm:cxn modelId="{50EA4708-C272-2142-99FF-15343A1D2519}" type="presOf" srcId="{08956FB5-2BA9-F444-B631-C7A32D7D7FFF}" destId="{B4E6E3C7-9165-2849-8038-5C655F37E655}" srcOrd="0" destOrd="0" presId="urn:microsoft.com/office/officeart/2005/8/layout/lProcess3"/>
    <dgm:cxn modelId="{926C2EE6-0745-CE41-B20D-65F7512E4064}" type="presParOf" srcId="{B4E6E3C7-9165-2849-8038-5C655F37E655}" destId="{A6F78139-B7AA-2E47-BA0B-1E77E34E59BA}" srcOrd="0" destOrd="0" presId="urn:microsoft.com/office/officeart/2005/8/layout/lProcess3"/>
    <dgm:cxn modelId="{B6DC2F4C-1F28-0248-B9CD-F8B17815B9AE}" type="presParOf" srcId="{A6F78139-B7AA-2E47-BA0B-1E77E34E59BA}" destId="{250D1BB7-1DEF-2747-8630-09926DAC8C56}" srcOrd="0" destOrd="0" presId="urn:microsoft.com/office/officeart/2005/8/layout/lProcess3"/>
    <dgm:cxn modelId="{2DE99937-D08A-484A-B2C6-5B3D620D6CCB}" type="presParOf" srcId="{A6F78139-B7AA-2E47-BA0B-1E77E34E59BA}" destId="{55CFAB59-CC6B-6D4B-9CA4-6D1689028405}" srcOrd="1" destOrd="0" presId="urn:microsoft.com/office/officeart/2005/8/layout/lProcess3"/>
    <dgm:cxn modelId="{A3D9C51C-14C0-EE4F-84D9-F0B1E2F85A0C}" type="presParOf" srcId="{A6F78139-B7AA-2E47-BA0B-1E77E34E59BA}" destId="{D2C6DD9C-DB43-FD48-A61C-8ADC33C393BA}" srcOrd="2" destOrd="0" presId="urn:microsoft.com/office/officeart/2005/8/layout/lProcess3"/>
    <dgm:cxn modelId="{2A1299A1-337D-B647-925A-B3246ABEBA14}" type="presParOf" srcId="{B4E6E3C7-9165-2849-8038-5C655F37E655}" destId="{BC54993B-0F46-B54D-9218-B104C0B12E6C}" srcOrd="1" destOrd="0" presId="urn:microsoft.com/office/officeart/2005/8/layout/lProcess3"/>
    <dgm:cxn modelId="{4A34A300-7C2B-A142-8385-F0C7CF674AAA}" type="presParOf" srcId="{B4E6E3C7-9165-2849-8038-5C655F37E655}" destId="{592B86A3-7966-CE44-A5AB-4C214B3AB596}" srcOrd="2" destOrd="0" presId="urn:microsoft.com/office/officeart/2005/8/layout/lProcess3"/>
    <dgm:cxn modelId="{081AD775-2B27-7D48-BA0C-9165BBC75C2E}" type="presParOf" srcId="{592B86A3-7966-CE44-A5AB-4C214B3AB596}" destId="{62005EC8-3BFC-7341-8D82-6CD018C202C3}" srcOrd="0" destOrd="0" presId="urn:microsoft.com/office/officeart/2005/8/layout/lProcess3"/>
    <dgm:cxn modelId="{FC64F814-E0BF-DE4B-97A5-CF4DFE7EA5EA}" type="presParOf" srcId="{592B86A3-7966-CE44-A5AB-4C214B3AB596}" destId="{8E99C5DD-C925-6C43-B638-97BEDFF6CCFA}" srcOrd="1" destOrd="0" presId="urn:microsoft.com/office/officeart/2005/8/layout/lProcess3"/>
    <dgm:cxn modelId="{73DF3069-C680-F043-9F94-5AE345D63318}" type="presParOf" srcId="{592B86A3-7966-CE44-A5AB-4C214B3AB596}" destId="{6BA6A454-8F66-FF48-9093-8D8A9705792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E162D-EC10-7343-A4F0-7D7376F90BCE}">
      <dsp:nvSpPr>
        <dsp:cNvPr id="0" name=""/>
        <dsp:cNvSpPr/>
      </dsp:nvSpPr>
      <dsp:spPr>
        <a:xfrm>
          <a:off x="1037" y="216026"/>
          <a:ext cx="4045175" cy="32403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/>
            <a:t>Б</a:t>
          </a:r>
          <a:r>
            <a:rPr lang="ru-RU" sz="2700" kern="1200" dirty="0" smtClean="0"/>
            <a:t> – объекты размещаются в нескольких контролируемых зонах, соединённых каналами связи, но не имеют выхода в сети общего пользования</a:t>
          </a:r>
          <a:endParaRPr lang="en-US" sz="2700" kern="1200" dirty="0"/>
        </a:p>
      </dsp:txBody>
      <dsp:txXfrm>
        <a:off x="1037" y="216026"/>
        <a:ext cx="4045175" cy="3240355"/>
      </dsp:txXfrm>
    </dsp:sp>
    <dsp:sp modelId="{631A1666-C234-D84A-961E-AC19B939696F}">
      <dsp:nvSpPr>
        <dsp:cNvPr id="0" name=""/>
        <dsp:cNvSpPr/>
      </dsp:nvSpPr>
      <dsp:spPr>
        <a:xfrm>
          <a:off x="4450730" y="216026"/>
          <a:ext cx="4045175" cy="32403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/>
            <a:t>2</a:t>
          </a:r>
          <a:r>
            <a:rPr lang="ru-RU" sz="2700" kern="1200" dirty="0" smtClean="0"/>
            <a:t> – обрабатывается информация распространения которой ограниченно, за исключением государственных секретов</a:t>
          </a:r>
          <a:endParaRPr lang="en-US" sz="2700" kern="1200" dirty="0"/>
        </a:p>
      </dsp:txBody>
      <dsp:txXfrm>
        <a:off x="4450730" y="216026"/>
        <a:ext cx="4045175" cy="3240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1BB7-1DEF-2747-8630-09926DAC8C56}">
      <dsp:nvSpPr>
        <dsp:cNvPr id="0" name=""/>
        <dsp:cNvSpPr/>
      </dsp:nvSpPr>
      <dsp:spPr>
        <a:xfrm>
          <a:off x="2067" y="780675"/>
          <a:ext cx="4148617" cy="16594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Система имеет подключение к сетям общего пользования</a:t>
          </a:r>
          <a:endParaRPr lang="en-US" sz="2700" kern="1200" dirty="0"/>
        </a:p>
      </dsp:txBody>
      <dsp:txXfrm>
        <a:off x="831790" y="780675"/>
        <a:ext cx="2489171" cy="1659446"/>
      </dsp:txXfrm>
    </dsp:sp>
    <dsp:sp modelId="{D2C6DD9C-DB43-FD48-A61C-8ADC33C393BA}">
      <dsp:nvSpPr>
        <dsp:cNvPr id="0" name=""/>
        <dsp:cNvSpPr/>
      </dsp:nvSpPr>
      <dsp:spPr>
        <a:xfrm>
          <a:off x="3611364" y="921728"/>
          <a:ext cx="3443352" cy="137734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Нет, поскольку класс Б2 предполагает отсутствие такого подключения</a:t>
          </a:r>
          <a:endParaRPr lang="en-US" sz="1700" kern="1200" dirty="0"/>
        </a:p>
      </dsp:txBody>
      <dsp:txXfrm>
        <a:off x="4300034" y="921728"/>
        <a:ext cx="2066012" cy="1377340"/>
      </dsp:txXfrm>
    </dsp:sp>
    <dsp:sp modelId="{62005EC8-3BFC-7341-8D82-6CD018C202C3}">
      <dsp:nvSpPr>
        <dsp:cNvPr id="0" name=""/>
        <dsp:cNvSpPr/>
      </dsp:nvSpPr>
      <dsp:spPr>
        <a:xfrm>
          <a:off x="2067" y="2672445"/>
          <a:ext cx="4148617" cy="16594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Части системы находятся в двух и более областях РБ</a:t>
          </a:r>
          <a:endParaRPr lang="en-US" sz="2700" kern="1200" dirty="0"/>
        </a:p>
      </dsp:txBody>
      <dsp:txXfrm>
        <a:off x="831790" y="2672445"/>
        <a:ext cx="2489171" cy="1659446"/>
      </dsp:txXfrm>
    </dsp:sp>
    <dsp:sp modelId="{6BA6A454-8F66-FF48-9093-8D8A9705792D}">
      <dsp:nvSpPr>
        <dsp:cNvPr id="0" name=""/>
        <dsp:cNvSpPr/>
      </dsp:nvSpPr>
      <dsp:spPr>
        <a:xfrm>
          <a:off x="3611364" y="2813498"/>
          <a:ext cx="3443352" cy="1377340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Возможно для учебных заведений, но более общая ситуация когда в одной </a:t>
          </a:r>
          <a:endParaRPr lang="en-US" sz="1700" kern="1200" dirty="0"/>
        </a:p>
      </dsp:txBody>
      <dsp:txXfrm>
        <a:off x="4300034" y="2813498"/>
        <a:ext cx="2066012" cy="1377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07713D-8DE0-7E4F-A6E6-4C1C2A3D3B23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D4ECE9-6E2B-8A4F-A28E-680864DBC51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06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Добрый день, меня</a:t>
            </a:r>
            <a:r>
              <a:rPr lang="ru-RU" alt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зовут Радкевич Владислав, моя тема «</a:t>
            </a:r>
            <a:r>
              <a:rPr lang="ru-RU" sz="1200" b="0" i="0" dirty="0" smtClean="0">
                <a:latin typeface="Times New Roman" charset="0"/>
                <a:ea typeface="Times New Roman" charset="0"/>
                <a:cs typeface="Times New Roman" charset="0"/>
              </a:rPr>
              <a:t>Проектирование системы защиты информации информационной системы класса Б2 на примере информационной системы учебного заведения</a:t>
            </a:r>
            <a:r>
              <a:rPr lang="ru-RU" alt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», мой научный руководитель Резников Геннадий Константинович.</a:t>
            </a:r>
            <a:endParaRPr lang="ru-RU" altLang="ru-RU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F73EDB-A400-2F46-A5E9-59F99D2D4613}" type="slidenum">
              <a:rPr lang="ru-RU" altLang="ru-RU">
                <a:latin typeface="Calibri" charset="0"/>
              </a:rPr>
              <a:pPr eaLnBrk="1" hangingPunct="1"/>
              <a:t>1</a:t>
            </a:fld>
            <a:endParaRPr lang="ru-RU" altLang="ru-RU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0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Целью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моей работы было проектирование системы защиты информации информационной системы класса Б2, для реализации этой цели были поставлены следующие задачи.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639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Что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же такое защита информации?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В зарубежной литературе очень часто можно встретить, что защищённость информации достигается тремя свойствами, которые графически представляются в виде треугольника, однако это не совсем справедливо в нашей стране. У нас защищённость информации в соответствии с законом «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Об информации, информатизации и защите информации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» достигается пятью свойствами которые вы видите на слайде.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В соответствии с этим,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истема защиты информации – это комплекс правовых, организационных и технических мер, направленных на обеспечение конфиденциальности, целостности, доступности,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подлинности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и сохранности информации.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549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На данном слайде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мы видим этапы разработки СЗИ, основных два:</a:t>
            </a:r>
          </a:p>
          <a:p>
            <a:pPr marL="228600" indent="-228600">
              <a:buAutoNum type="arabicPeriod"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Проектирование СЗИ</a:t>
            </a:r>
          </a:p>
          <a:p>
            <a:pPr marL="228600" indent="-228600">
              <a:buAutoNum type="arabicPeriod"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Создание СЗИ</a:t>
            </a:r>
            <a:endParaRPr lang="en-US" b="0" i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117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 smtClean="0">
                <a:latin typeface="Times New Roman" charset="0"/>
                <a:ea typeface="Times New Roman" charset="0"/>
                <a:cs typeface="Times New Roman" charset="0"/>
              </a:rPr>
              <a:t>Что</a:t>
            </a:r>
            <a:r>
              <a:rPr lang="ru-RU" b="1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же такое информационная система класса Б2?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Б – </a:t>
            </a:r>
            <a:r>
              <a:rPr lang="ru-RU" dirty="0" smtClean="0"/>
              <a:t>объекты размещаются в нескольких контролируемых зонах, соединённых каналами связи, но не имеют выхода в сети общего пользования;</a:t>
            </a:r>
            <a:r>
              <a:rPr lang="ru-RU" baseline="0" dirty="0" smtClean="0"/>
              <a:t> (самым простом корпоративная сеть, несколько компьютеров соединённых между собой каналами связи)</a:t>
            </a:r>
            <a:endParaRPr lang="ru-RU" b="0" i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2 –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dirty="0" smtClean="0"/>
              <a:t>обрабатывается информация распространения которой ограниченно, за исключением государственных секретов. (персональные</a:t>
            </a:r>
            <a:r>
              <a:rPr lang="ru-RU" baseline="0" dirty="0" smtClean="0"/>
              <a:t> данные</a:t>
            </a:r>
            <a:r>
              <a:rPr lang="ru-RU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264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 smtClean="0">
                <a:latin typeface="Times New Roman" charset="0"/>
                <a:ea typeface="Times New Roman" charset="0"/>
                <a:cs typeface="Times New Roman" charset="0"/>
              </a:rPr>
              <a:t>Технической</a:t>
            </a:r>
            <a:r>
              <a:rPr lang="ru-RU" b="1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задание или задание по безопасности?</a:t>
            </a:r>
          </a:p>
          <a:p>
            <a:r>
              <a:rPr lang="ru-RU" b="0" i="0" dirty="0" smtClean="0">
                <a:latin typeface="Times New Roman" charset="0"/>
                <a:ea typeface="Times New Roman" charset="0"/>
                <a:cs typeface="Times New Roman" charset="0"/>
              </a:rPr>
              <a:t>В соответствии со 62</a:t>
            </a:r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приказом ОАЦ ЗБ разрабатывается только в двух случаях:</a:t>
            </a:r>
          </a:p>
          <a:p>
            <a:endParaRPr lang="ru-RU" b="0" i="0" baseline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ru-RU" b="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– </a:t>
            </a:r>
            <a:r>
              <a:rPr lang="ru-RU" b="0" i="0" baseline="0" dirty="0" smtClean="0">
                <a:latin typeface="+mn-lt"/>
                <a:ea typeface="+mn-ea"/>
                <a:cs typeface="+mn-cs"/>
              </a:rPr>
              <a:t>с</a:t>
            </a:r>
            <a:r>
              <a:rPr lang="ru-RU" dirty="0" smtClean="0"/>
              <a:t>истема имеет подключение к сетям общего пользования:</a:t>
            </a:r>
            <a:r>
              <a:rPr lang="ru-RU" baseline="0" dirty="0" smtClean="0"/>
              <a:t> данный вариант полностью исключается поскольку, класс нашей информационной системы не разрешает такого подключения.</a:t>
            </a:r>
          </a:p>
          <a:p>
            <a:pPr lvl="0"/>
            <a:endParaRPr lang="en-US" dirty="0" smtClean="0"/>
          </a:p>
          <a:p>
            <a:pPr lv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–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</a:t>
            </a:r>
            <a:r>
              <a:rPr lang="ru-RU" dirty="0" smtClean="0"/>
              <a:t>асти системы находятся одновременно на территории двух и более областей РБ:</a:t>
            </a:r>
            <a:r>
              <a:rPr lang="ru-RU" baseline="0" dirty="0" smtClean="0"/>
              <a:t> такой вариант возможен для учебных заведений, но всё же более общей является ситуация что учебное заведение распылается в пределах одной области.</a:t>
            </a:r>
          </a:p>
          <a:p>
            <a:pPr lvl="0"/>
            <a:endParaRPr lang="ru-RU" baseline="0" dirty="0" smtClean="0"/>
          </a:p>
          <a:p>
            <a:pPr lvl="0"/>
            <a:r>
              <a:rPr lang="ru-RU" baseline="0" dirty="0" smtClean="0"/>
              <a:t>И всего вышесказанного был сделан вывод что будем разрабатывать ТЗ.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4ECE9-6E2B-8A4F-A28E-680864DBC511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707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F6EC9-F72D-7D4F-95B8-75DC6AA80335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9A14A-9536-3245-B37B-7C7391B3D3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525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317B4-0066-394B-B26C-B6EB25739A07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B8A1F-62A2-E740-B3BF-81F213C604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47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F37A8-E1DE-574B-B4F6-19A915018779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4AD2-1D3B-6346-B2CF-D5F1EE2EE4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05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BF9CE-B07D-3040-830F-DC9B10034EB9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E623-BE75-0741-AB30-A6CA3B4A43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60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DC3B6-8758-6A41-BBE7-0880FA0F1AF3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39830A3-99CE-FF47-8DED-9BFC73F510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8678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ACDD0-6E2C-2D41-B3B1-D02A22C79D7E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E6D29-C941-3D47-8282-60A4EE256E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70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E58C4-121E-FF4F-A38D-474BA07B9091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8E3DF-60D0-3A4B-ADC1-096F8AD8247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902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3CE59-F802-D548-8F82-83F6E2118E27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24864-A740-3E49-B474-8CA25E889E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20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14D-A501-AD4C-BFAD-65BF8C9A2BD5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A4193-AFC3-E947-8EE4-EAFF59EC1D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74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220D-70E4-D24B-BE46-ACFBCE9799AC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47C5D-3428-414C-A441-2FFD712F7E4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1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2CB58-2044-A645-AC81-8A155DB8D430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D1FD9BC-3516-3442-B518-91A2175220F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402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6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3077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45294B9-1642-8D4B-8304-3BC05C645B1E}" type="datetimeFigureOut">
              <a:rPr lang="ru-RU"/>
              <a:pPr>
                <a:defRPr/>
              </a:pPr>
              <a:t>14.06.2017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Calibri" charset="0"/>
              </a:defRPr>
            </a:lvl1pPr>
          </a:lstStyle>
          <a:p>
            <a:fld id="{54E0D713-E139-944F-985B-72F2FC6500D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37" r:id="rId2"/>
    <p:sldLayoutId id="2147484245" r:id="rId3"/>
    <p:sldLayoutId id="2147484238" r:id="rId4"/>
    <p:sldLayoutId id="2147484239" r:id="rId5"/>
    <p:sldLayoutId id="2147484240" r:id="rId6"/>
    <p:sldLayoutId id="2147484241" r:id="rId7"/>
    <p:sldLayoutId id="2147484246" r:id="rId8"/>
    <p:sldLayoutId id="2147484247" r:id="rId9"/>
    <p:sldLayoutId id="2147484242" r:id="rId10"/>
    <p:sldLayoutId id="21474842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9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4213" y="404664"/>
            <a:ext cx="8208962" cy="5832648"/>
          </a:xfrm>
        </p:spPr>
        <p:txBody>
          <a:bodyPr>
            <a:normAutofit fontScale="77500" lnSpcReduction="20000"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БЕЛОРУССКИЙ  ГОСУДАРСТВЕННЫЙ  УНИВЕРСИТЕТ</a:t>
            </a: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ФАКУЛЬТЕТ  РАДИОФИЗИКИ И КОМПЬЮТЕРНЫХ ТЕХНОЛОГИЙ</a:t>
            </a: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200" b="1" dirty="0" smtClean="0">
                <a:solidFill>
                  <a:srgbClr val="093470"/>
                </a:solidFill>
                <a:latin typeface="Times New Roman" charset="0"/>
                <a:ea typeface="Times New Roman" charset="0"/>
                <a:cs typeface="Times New Roman" charset="0"/>
              </a:rPr>
              <a:t>КАФЕДРА ТЕЛЕКОММУНИКАЦИЙ И ИНФОРМАЦИОННЫХ ТЕХНОЛОГИЙ</a:t>
            </a:r>
            <a: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ru-RU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Тема: «Проектирование системы </a:t>
            </a:r>
            <a:r>
              <a:rPr lang="ru-RU" sz="3500" dirty="0">
                <a:latin typeface="Times New Roman" charset="0"/>
                <a:ea typeface="Times New Roman" charset="0"/>
                <a:cs typeface="Times New Roman" charset="0"/>
              </a:rPr>
              <a:t>защиты информации информационной системы класса Б2 на примере информационной системы учебного </a:t>
            </a: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заведения</a:t>
            </a: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»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Подготовил: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студент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 курса специальности КБ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Радкевич В.И.</a:t>
            </a: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				Н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аучный 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руководитель: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				кандидат технических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наук,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доцент Резников Г.К.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Минск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2017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г.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2"/>
          <a:stretch/>
        </p:blipFill>
        <p:spPr>
          <a:xfrm>
            <a:off x="395536" y="188640"/>
            <a:ext cx="1080120" cy="1392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7778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Цели и задачи </a:t>
            </a:r>
            <a:r>
              <a:rPr lang="ru-RU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работы</a:t>
            </a:r>
            <a:endParaRPr lang="ru-RU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8642350" cy="58769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Цель</a:t>
            </a:r>
            <a:r>
              <a:rPr lang="ru-RU" sz="24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Спроектировать систему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защиты информации информационной системы класса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Б2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Задачи</a:t>
            </a:r>
            <a:r>
              <a:rPr lang="ru-RU" sz="24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Проанализировать нормативно-техническую базу в области разработки систем защиты информации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Изучить этапы проектирования и создания системы защиты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Определить потенциальные угрозы для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объекта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защиты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Разработать техническое задание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на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систему защиты информации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Разработать политику 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безопасности для защищаемой системы.</a:t>
            </a:r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525458"/>
          </a:xfrm>
        </p:spPr>
        <p:txBody>
          <a:bodyPr anchor="ctr"/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З</a:t>
            </a:r>
            <a:r>
              <a:rPr lang="bg-BG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ащита </a:t>
            </a:r>
            <a:r>
              <a:rPr lang="bg-BG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информации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Конфиденциальность;</a:t>
            </a:r>
          </a:p>
          <a:p>
            <a:r>
              <a:rPr lang="ru-RU" dirty="0" smtClean="0"/>
              <a:t>Целостность;</a:t>
            </a:r>
          </a:p>
          <a:p>
            <a:r>
              <a:rPr lang="ru-RU" dirty="0" smtClean="0"/>
              <a:t>Доступность;</a:t>
            </a:r>
            <a:endParaRPr lang="en-US" dirty="0" smtClean="0"/>
          </a:p>
          <a:p>
            <a:r>
              <a:rPr lang="ru-RU" dirty="0" smtClean="0"/>
              <a:t>Подлинность;</a:t>
            </a:r>
          </a:p>
          <a:p>
            <a:r>
              <a:rPr lang="ru-RU" dirty="0" smtClean="0"/>
              <a:t>Сохранность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информации.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140641"/>
            <a:ext cx="4156275" cy="40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8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Этапы разработки </a:t>
            </a:r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СЗИ</a:t>
            </a:r>
            <a:endParaRPr lang="ru-RU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ru-RU" sz="1800" b="1" dirty="0">
                <a:latin typeface="Times New Roman" charset="0"/>
                <a:ea typeface="Times New Roman" charset="0"/>
                <a:cs typeface="Times New Roman" charset="0"/>
              </a:rPr>
              <a:t>этап </a:t>
            </a: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(Проектирование системы защиты информации):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К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лассификация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информации, хранящейся и обрабатываемой в информационной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системе;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А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нализ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организационной структуры информационной системы и информационных потоков в целях определения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состава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 мест размещения элементов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системы;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рисвоение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информационной системе класса типового объекта информатизации в порядке, установленном СТБ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34.101.30-2007;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пределение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требований к системе защиты информации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техническом задании на информационную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систему.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2 этап (Создание системы защиты информации):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Р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азработка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политики информационной безопасности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>
              <a:buFont typeface="Wingdings" charset="2"/>
              <a:buChar char="Ø"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Внедрение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планируемых к использованию средств защиты информации, проверка их работоспособности и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совместимости;</a:t>
            </a:r>
          </a:p>
          <a:p>
            <a:pPr lvl="1">
              <a:buFont typeface="Wingdings" charset="2"/>
              <a:buChar char="Ø"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Внедрение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организационных мер по защите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87345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436910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Система класса Б2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2294571"/>
              </p:ext>
            </p:extLst>
          </p:nvPr>
        </p:nvGraphicFramePr>
        <p:xfrm>
          <a:off x="335403" y="766972"/>
          <a:ext cx="849694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3" y="4365104"/>
            <a:ext cx="4164589" cy="2225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65" y="4365104"/>
            <a:ext cx="3163093" cy="22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ТЗ и ЗБ?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885552"/>
              </p:ext>
            </p:extLst>
          </p:nvPr>
        </p:nvGraphicFramePr>
        <p:xfrm>
          <a:off x="251520" y="1124744"/>
          <a:ext cx="7056784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24328" y="3212976"/>
            <a:ext cx="197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Times New Roman" charset="0"/>
                <a:ea typeface="Times New Roman" charset="0"/>
                <a:cs typeface="Times New Roman" charset="0"/>
              </a:rPr>
              <a:t>ТЗ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6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algn="ctr" eaLnBrk="1" hangingPunct="1">
              <a:buFont typeface="Wingdings 2" charset="2"/>
              <a:buNone/>
            </a:pPr>
            <a:endParaRPr lang="ru-RU" altLang="ru-RU" sz="3200"/>
          </a:p>
          <a:p>
            <a:pPr algn="ctr" eaLnBrk="1" hangingPunct="1">
              <a:buFont typeface="Wingdings 2" charset="2"/>
              <a:buNone/>
            </a:pPr>
            <a:endParaRPr lang="ru-RU" altLang="ru-RU" sz="3200"/>
          </a:p>
          <a:p>
            <a:pPr algn="ctr" eaLnBrk="1" hangingPunct="1">
              <a:buFont typeface="Wingdings 2" charset="2"/>
              <a:buNone/>
            </a:pPr>
            <a:r>
              <a:rPr lang="ru-RU" altLang="ru-RU" sz="3200"/>
              <a:t>     Спасибо за внимание.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2054</TotalTime>
  <Words>579</Words>
  <Application>Microsoft Macintosh PowerPoint</Application>
  <PresentationFormat>On-screen Show (4:3)</PresentationFormat>
  <Paragraphs>78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Arial</vt:lpstr>
      <vt:lpstr>Справедливость</vt:lpstr>
      <vt:lpstr>PowerPoint Presentation</vt:lpstr>
      <vt:lpstr>Цели и задачи работы</vt:lpstr>
      <vt:lpstr>Защита информации</vt:lpstr>
      <vt:lpstr>Этапы разработки СЗИ</vt:lpstr>
      <vt:lpstr>Система класса Б2</vt:lpstr>
      <vt:lpstr>ТЗ и ЗБ?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Вольха</dc:creator>
  <cp:lastModifiedBy>Uladzislau Radkevich</cp:lastModifiedBy>
  <cp:revision>155</cp:revision>
  <dcterms:created xsi:type="dcterms:W3CDTF">2011-04-03T21:16:23Z</dcterms:created>
  <dcterms:modified xsi:type="dcterms:W3CDTF">2017-06-14T16:00:43Z</dcterms:modified>
</cp:coreProperties>
</file>