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Default Extension="emf" ContentType="image/x-emf"/>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68.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57.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182.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notesSlides/notesSlide4.xml" ContentType="application/vnd.openxmlformats-officedocument.presentationml.notesSlide+xml"/>
  <Override PartName="/ppt/tags/tag142.xml" ContentType="application/vnd.openxmlformats-officedocument.presentationml.tags+xml"/>
  <Override PartName="/ppt/tags/tag153.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Default Extension="wmf" ContentType="image/x-wmf"/>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77.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Default Extension="bin" ContentType="application/vnd.openxmlformats-officedocument.oleObject"/>
  <Override PartName="/ppt/notesSlides/notesSlide3.xml" ContentType="application/vnd.openxmlformats-officedocument.presentationml.notesSlide+xml"/>
  <Override PartName="/ppt/tags/tag141.xml" ContentType="application/vnd.openxmlformats-officedocument.presentationml.tags+xml"/>
  <Override PartName="/ppt/slides/slide26.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8" r:id="rId2"/>
    <p:sldId id="329" r:id="rId3"/>
    <p:sldId id="330" r:id="rId4"/>
    <p:sldId id="306" r:id="rId5"/>
    <p:sldId id="307" r:id="rId6"/>
    <p:sldId id="346" r:id="rId7"/>
    <p:sldId id="331" r:id="rId8"/>
    <p:sldId id="332" r:id="rId9"/>
    <p:sldId id="333" r:id="rId10"/>
    <p:sldId id="347" r:id="rId11"/>
    <p:sldId id="334" r:id="rId12"/>
    <p:sldId id="335" r:id="rId13"/>
    <p:sldId id="336" r:id="rId14"/>
    <p:sldId id="337" r:id="rId15"/>
    <p:sldId id="348" r:id="rId16"/>
    <p:sldId id="338" r:id="rId17"/>
    <p:sldId id="339" r:id="rId18"/>
    <p:sldId id="317" r:id="rId19"/>
    <p:sldId id="349" r:id="rId20"/>
    <p:sldId id="340" r:id="rId21"/>
    <p:sldId id="341" r:id="rId22"/>
    <p:sldId id="320" r:id="rId23"/>
    <p:sldId id="350" r:id="rId24"/>
    <p:sldId id="342" r:id="rId25"/>
    <p:sldId id="343" r:id="rId26"/>
    <p:sldId id="344" r:id="rId27"/>
    <p:sldId id="324" r:id="rId28"/>
    <p:sldId id="345" r:id="rId29"/>
    <p:sldId id="326" r:id="rId30"/>
    <p:sldId id="327" r:id="rId31"/>
    <p:sldId id="302" r:id="rId3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isa Kanniainen" initials="L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2908F"/>
    <a:srgbClr val="7AB554"/>
    <a:srgbClr val="167A99"/>
    <a:srgbClr val="4F81BD"/>
    <a:srgbClr val="006699"/>
    <a:srgbClr val="D0D8E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95" autoAdjust="0"/>
    <p:restoredTop sz="90883" autoAdjust="0"/>
  </p:normalViewPr>
  <p:slideViewPr>
    <p:cSldViewPr>
      <p:cViewPr>
        <p:scale>
          <a:sx n="98" d="100"/>
          <a:sy n="98" d="100"/>
        </p:scale>
        <p:origin x="-978" y="-2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F7B88-26EB-4FFC-A58B-B49976A7F053}" type="datetimeFigureOut">
              <a:rPr lang="da-DK" smtClean="0"/>
              <a:pPr/>
              <a:t>15-11-2010</a:t>
            </a:fld>
            <a:endParaRPr lang="en-GB"/>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3ADED-E5BE-4E9D-821E-68F65E48EA06}"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da-DK" i="1" dirty="0" smtClean="0"/>
          </a:p>
        </p:txBody>
      </p:sp>
      <p:sp>
        <p:nvSpPr>
          <p:cNvPr id="4" name="Slide Number Placeholder 3"/>
          <p:cNvSpPr>
            <a:spLocks noGrp="1"/>
          </p:cNvSpPr>
          <p:nvPr>
            <p:ph type="sldNum" sz="quarter" idx="5"/>
          </p:nvPr>
        </p:nvSpPr>
        <p:spPr/>
        <p:txBody>
          <a:bodyPr/>
          <a:lstStyle/>
          <a:p>
            <a:pPr>
              <a:defRPr/>
            </a:pPr>
            <a:fld id="{CE5ED8F4-AE59-428A-83CF-B166A92127E5}" type="slidenum">
              <a:rPr lang="en-US" smtClean="0"/>
              <a:pPr>
                <a:defRPr/>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i="1" dirty="0" smtClean="0"/>
          </a:p>
        </p:txBody>
      </p:sp>
      <p:sp>
        <p:nvSpPr>
          <p:cNvPr id="98308" name="Slide Number Placeholder 3"/>
          <p:cNvSpPr>
            <a:spLocks noGrp="1"/>
          </p:cNvSpPr>
          <p:nvPr>
            <p:ph type="sldNum" sz="quarter" idx="5"/>
          </p:nvPr>
        </p:nvSpPr>
        <p:spPr/>
        <p:txBody>
          <a:bodyPr/>
          <a:lstStyle/>
          <a:p>
            <a:pPr>
              <a:defRPr/>
            </a:pPr>
            <a:fld id="{C2479850-8547-4F7E-9EDB-3AD194ADF649}" type="slidenum">
              <a:rPr lang="en-US" smtClean="0"/>
              <a:pPr>
                <a:defRPr/>
              </a:pPr>
              <a:t>22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80A2BA4E-4AFA-4443-82F0-CAF8FC4FC401}" type="slidenum">
              <a:rPr lang="fi-FI" smtClean="0"/>
              <a:pPr>
                <a:defRPr/>
              </a:pPr>
              <a:t>27</a:t>
            </a:fld>
            <a:endParaRPr lang="fi-FI"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fi-FI"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dirty="0" smtClean="0"/>
          </a:p>
        </p:txBody>
      </p:sp>
      <p:sp>
        <p:nvSpPr>
          <p:cNvPr id="106500" name="Slide Number Placeholder 3"/>
          <p:cNvSpPr>
            <a:spLocks noGrp="1"/>
          </p:cNvSpPr>
          <p:nvPr>
            <p:ph type="sldNum" sz="quarter" idx="5"/>
          </p:nvPr>
        </p:nvSpPr>
        <p:spPr/>
        <p:txBody>
          <a:bodyPr/>
          <a:lstStyle/>
          <a:p>
            <a:pPr>
              <a:defRPr/>
            </a:pPr>
            <a:fld id="{07BEA15B-0046-4BE1-BAB9-06A5FC96A24F}" type="slidenum">
              <a:rPr lang="en-US" smtClean="0"/>
              <a:pPr>
                <a:defRPr/>
              </a:pPr>
              <a:t>29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US" i="1" dirty="0" smtClean="0"/>
          </a:p>
        </p:txBody>
      </p:sp>
      <p:sp>
        <p:nvSpPr>
          <p:cNvPr id="107524" name="Slide Number Placeholder 3"/>
          <p:cNvSpPr>
            <a:spLocks noGrp="1"/>
          </p:cNvSpPr>
          <p:nvPr>
            <p:ph type="sldNum" sz="quarter" idx="5"/>
          </p:nvPr>
        </p:nvSpPr>
        <p:spPr/>
        <p:txBody>
          <a:bodyPr/>
          <a:lstStyle/>
          <a:p>
            <a:pPr>
              <a:defRPr/>
            </a:pPr>
            <a:fld id="{6786D404-C28A-4F76-B542-F254D6A4D933}" type="slidenum">
              <a:rPr lang="en-US" smtClean="0"/>
              <a:pPr>
                <a:defRPr/>
              </a:pPr>
              <a:t>30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smtClean="0">
              <a:latin typeface="Helvetica" pitchFamily="34" charset="0"/>
            </a:endParaRPr>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9B251C-5BEA-4485-AE03-445D0B17A2C5}" type="slidenum">
              <a:rPr lang="en-GB" smtClean="0">
                <a:latin typeface="Arial" pitchFamily="34" charset="0"/>
                <a:ea typeface="ＭＳ Ｐゴシック" pitchFamily="34" charset="-128"/>
              </a:rPr>
              <a:pPr/>
              <a:t>31</a:t>
            </a:fld>
            <a:endParaRPr lang="en-GB" smtClean="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PM_PPT_Title.jpg"/>
          <p:cNvPicPr>
            <a:picLocks noChangeAspect="1"/>
          </p:cNvPicPr>
          <p:nvPr userDrawn="1"/>
        </p:nvPicPr>
        <p:blipFill>
          <a:blip r:embed="rId2" cstate="print"/>
          <a:stretch>
            <a:fillRect/>
          </a:stretch>
        </p:blipFill>
        <p:spPr>
          <a:xfrm>
            <a:off x="0" y="0"/>
            <a:ext cx="9906000" cy="6858000"/>
          </a:xfrm>
          <a:prstGeom prst="rect">
            <a:avLst/>
          </a:prstGeom>
        </p:spPr>
      </p:pic>
      <p:sp>
        <p:nvSpPr>
          <p:cNvPr id="13" name="Text Placeholder 12"/>
          <p:cNvSpPr>
            <a:spLocks noGrp="1"/>
          </p:cNvSpPr>
          <p:nvPr>
            <p:ph type="body" sz="quarter" idx="10" hasCustomPrompt="1"/>
          </p:nvPr>
        </p:nvSpPr>
        <p:spPr>
          <a:xfrm>
            <a:off x="685800" y="1600200"/>
            <a:ext cx="8915400" cy="609600"/>
          </a:xfrm>
          <a:prstGeom prst="rect">
            <a:avLst/>
          </a:prstGeom>
        </p:spPr>
        <p:txBody>
          <a:bodyPr vert="horz"/>
          <a:lstStyle>
            <a:lvl1pPr algn="r">
              <a:buNone/>
              <a:defRPr sz="3000" b="0" i="0" cap="all" spc="300">
                <a:solidFill>
                  <a:schemeClr val="bg1"/>
                </a:solidFill>
                <a:latin typeface="Helvetica"/>
                <a:cs typeface="Helvetica"/>
              </a:defRPr>
            </a:lvl1pPr>
          </a:lstStyle>
          <a:p>
            <a:pPr lvl="0"/>
            <a:r>
              <a:rPr lang="en-US" dirty="0" smtClean="0"/>
              <a:t>Main Title</a:t>
            </a:r>
            <a:endParaRPr lang="en-US" dirty="0"/>
          </a:p>
        </p:txBody>
      </p:sp>
      <p:sp>
        <p:nvSpPr>
          <p:cNvPr id="14" name="Text Placeholder 12"/>
          <p:cNvSpPr>
            <a:spLocks noGrp="1"/>
          </p:cNvSpPr>
          <p:nvPr>
            <p:ph type="body" sz="quarter" idx="11" hasCustomPrompt="1"/>
          </p:nvPr>
        </p:nvSpPr>
        <p:spPr>
          <a:xfrm>
            <a:off x="685800" y="2209800"/>
            <a:ext cx="8915400" cy="609600"/>
          </a:xfrm>
          <a:prstGeom prst="rect">
            <a:avLst/>
          </a:prstGeom>
        </p:spPr>
        <p:txBody>
          <a:bodyPr vert="horz"/>
          <a:lstStyle>
            <a:lvl1pPr algn="r">
              <a:buNone/>
              <a:defRPr sz="2400" b="0" i="0" cap="none" spc="0">
                <a:solidFill>
                  <a:schemeClr val="bg1">
                    <a:lumMod val="75000"/>
                  </a:schemeClr>
                </a:solidFill>
                <a:latin typeface="Helvetica"/>
                <a:cs typeface="Helvetica"/>
              </a:defRPr>
            </a:lvl1pPr>
          </a:lstStyle>
          <a:p>
            <a:pPr lvl="0"/>
            <a:r>
              <a:rPr lang="en-US" dirty="0" smtClean="0"/>
              <a:t>Subhead if applicable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6000" y="1231822"/>
            <a:ext cx="4376870" cy="639762"/>
          </a:xfrm>
          <a:prstGeom prst="rect">
            <a:avLst/>
          </a:prstGeom>
        </p:spPr>
        <p:txBody>
          <a:bodyPr anchor="b">
            <a:noAutofit/>
          </a:bodyPr>
          <a:lstStyle>
            <a:lvl1pPr marL="0" indent="0">
              <a:buNone/>
              <a:defRPr sz="2400" b="0">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6000" y="1916112"/>
            <a:ext cx="4376870" cy="3951288"/>
          </a:xfrm>
          <a:prstGeom prst="rect">
            <a:avLst/>
          </a:prstGeom>
        </p:spPr>
        <p:txBody>
          <a:bodyPr/>
          <a:lstStyle>
            <a:lvl1pPr>
              <a:buClr>
                <a:schemeClr val="tx1">
                  <a:lumMod val="65000"/>
                  <a:lumOff val="35000"/>
                </a:schemeClr>
              </a:buClr>
              <a:buSzPct val="90000"/>
              <a:defRPr sz="2000">
                <a:solidFill>
                  <a:srgbClr val="404040"/>
                </a:solidFill>
                <a:latin typeface="Helvetica" pitchFamily="34" charset="0"/>
              </a:defRPr>
            </a:lvl1pPr>
            <a:lvl2pPr>
              <a:buClr>
                <a:srgbClr val="006699"/>
              </a:buClr>
              <a:buSzPct val="90000"/>
              <a:buFont typeface="Arial"/>
              <a:buChar char="•"/>
              <a:defRPr sz="1800">
                <a:solidFill>
                  <a:srgbClr val="404040"/>
                </a:solidFill>
                <a:latin typeface="Helvetica" pitchFamily="34" charset="0"/>
              </a:defRPr>
            </a:lvl2pPr>
            <a:lvl3pPr>
              <a:buClr>
                <a:schemeClr val="tx1">
                  <a:lumMod val="65000"/>
                  <a:lumOff val="35000"/>
                </a:schemeClr>
              </a:buClr>
              <a:buSzPct val="90000"/>
              <a:buFont typeface="Arial"/>
              <a:buChar char="•"/>
              <a:defRPr sz="1600">
                <a:solidFill>
                  <a:srgbClr val="404040"/>
                </a:solidFill>
                <a:latin typeface="Helvetica" pitchFamily="34" charset="0"/>
              </a:defRPr>
            </a:lvl3pPr>
            <a:lvl4pPr>
              <a:buClr>
                <a:srgbClr val="006699"/>
              </a:buClr>
              <a:buSzPct val="90000"/>
              <a:buFont typeface="Arial"/>
              <a:buChar char="•"/>
              <a:defRPr sz="1400">
                <a:solidFill>
                  <a:srgbClr val="404040"/>
                </a:solidFill>
                <a:latin typeface="Helvetica" pitchFamily="34" charset="0"/>
              </a:defRPr>
            </a:lvl4pPr>
            <a:lvl5pPr>
              <a:buClr>
                <a:schemeClr val="tx1">
                  <a:lumMod val="65000"/>
                  <a:lumOff val="35000"/>
                </a:schemeClr>
              </a:buClr>
              <a:buSzPct val="90000"/>
              <a:buFont typeface="Arial"/>
              <a:buChar char="•"/>
              <a:defRPr sz="1200">
                <a:solidFill>
                  <a:srgbClr val="404040"/>
                </a:solidFill>
                <a:latin typeface="Helvetic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2000" y="1231822"/>
            <a:ext cx="4378590" cy="639762"/>
          </a:xfrm>
          <a:prstGeom prst="rect">
            <a:avLst/>
          </a:prstGeom>
        </p:spPr>
        <p:txBody>
          <a:bodyPr anchor="b">
            <a:normAutofit/>
          </a:bodyPr>
          <a:lstStyle>
            <a:lvl1pPr marL="0" indent="0">
              <a:buNone/>
              <a:defRPr sz="2400" b="0">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2000" y="1916112"/>
            <a:ext cx="4378590" cy="3951288"/>
          </a:xfrm>
          <a:prstGeom prst="rect">
            <a:avLst/>
          </a:prstGeom>
        </p:spPr>
        <p:txBody>
          <a:bodyPr/>
          <a:lstStyle>
            <a:lvl1pPr>
              <a:buClr>
                <a:schemeClr val="tx1">
                  <a:lumMod val="65000"/>
                  <a:lumOff val="35000"/>
                </a:schemeClr>
              </a:buClr>
              <a:buSzPct val="90000"/>
              <a:defRPr sz="2000">
                <a:solidFill>
                  <a:srgbClr val="404040"/>
                </a:solidFill>
                <a:latin typeface="Helvetica" pitchFamily="34" charset="0"/>
              </a:defRPr>
            </a:lvl1pPr>
            <a:lvl2pPr>
              <a:buClr>
                <a:srgbClr val="006699"/>
              </a:buClr>
              <a:buSzPct val="90000"/>
              <a:buFont typeface="Arial"/>
              <a:buChar char="•"/>
              <a:defRPr sz="1800">
                <a:solidFill>
                  <a:srgbClr val="404040"/>
                </a:solidFill>
                <a:latin typeface="Helvetica" pitchFamily="34" charset="0"/>
              </a:defRPr>
            </a:lvl2pPr>
            <a:lvl3pPr>
              <a:buClr>
                <a:schemeClr val="tx1">
                  <a:lumMod val="65000"/>
                  <a:lumOff val="35000"/>
                </a:schemeClr>
              </a:buClr>
              <a:buSzPct val="90000"/>
              <a:buFont typeface="Arial"/>
              <a:buChar char="•"/>
              <a:defRPr sz="1600">
                <a:solidFill>
                  <a:srgbClr val="404040"/>
                </a:solidFill>
                <a:latin typeface="Helvetica" pitchFamily="34" charset="0"/>
              </a:defRPr>
            </a:lvl3pPr>
            <a:lvl4pPr>
              <a:buClr>
                <a:srgbClr val="006699"/>
              </a:buClr>
              <a:buSzPct val="90000"/>
              <a:buFont typeface="Arial"/>
              <a:buChar char="•"/>
              <a:defRPr sz="1400">
                <a:solidFill>
                  <a:srgbClr val="404040"/>
                </a:solidFill>
                <a:latin typeface="Helvetica" pitchFamily="34" charset="0"/>
              </a:defRPr>
            </a:lvl4pPr>
            <a:lvl5pPr>
              <a:buClr>
                <a:schemeClr val="tx1">
                  <a:lumMod val="65000"/>
                  <a:lumOff val="35000"/>
                </a:schemeClr>
              </a:buClr>
              <a:buSzPct val="90000"/>
              <a:buFont typeface="Arial"/>
              <a:buChar char="•"/>
              <a:defRPr sz="1200">
                <a:solidFill>
                  <a:srgbClr val="404040"/>
                </a:solidFill>
                <a:latin typeface="Helvetic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8001" y="1008000"/>
            <a:ext cx="5494156" cy="5014929"/>
          </a:xfrm>
          <a:prstGeom prst="rect">
            <a:avLst/>
          </a:prstGeom>
        </p:spPr>
        <p:txBody>
          <a:bodyPr/>
          <a:lstStyle>
            <a:lvl1pPr>
              <a:buNone/>
              <a:defRPr sz="2000">
                <a:latin typeface="Helvetica" pitchFamily="34" charset="0"/>
              </a:defRPr>
            </a:lvl1pPr>
            <a:lvl2pPr>
              <a:buClr>
                <a:srgbClr val="006699"/>
              </a:buClr>
              <a:buSzPct val="90000"/>
              <a:buFont typeface="Arial"/>
              <a:buChar char="•"/>
              <a:defRPr sz="1800">
                <a:latin typeface="Helvetica" pitchFamily="34" charset="0"/>
              </a:defRPr>
            </a:lvl2pPr>
            <a:lvl3pPr>
              <a:buClr>
                <a:schemeClr val="tx1">
                  <a:lumMod val="65000"/>
                  <a:lumOff val="35000"/>
                </a:schemeClr>
              </a:buClr>
              <a:buSzPct val="90000"/>
              <a:buFont typeface="Arial"/>
              <a:buChar char="•"/>
              <a:defRPr sz="1600">
                <a:latin typeface="Helvetica" pitchFamily="34" charset="0"/>
              </a:defRPr>
            </a:lvl3pPr>
            <a:lvl4pPr>
              <a:buClr>
                <a:srgbClr val="006699"/>
              </a:buClr>
              <a:buSzPct val="90000"/>
              <a:buFont typeface="Arial"/>
              <a:buChar char="•"/>
              <a:defRPr sz="1400">
                <a:latin typeface="Helvetica" pitchFamily="34" charset="0"/>
              </a:defRPr>
            </a:lvl4pPr>
            <a:lvl5pPr>
              <a:buClr>
                <a:schemeClr val="tx1">
                  <a:lumMod val="65000"/>
                  <a:lumOff val="35000"/>
                </a:schemeClr>
              </a:buClr>
              <a:buSzPct val="90000"/>
              <a:buFont typeface="Arial"/>
              <a:buChar char="•"/>
              <a:defRPr sz="1200">
                <a:latin typeface="Helvetica"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486000" y="2219327"/>
            <a:ext cx="3259006" cy="3852879"/>
          </a:xfrm>
          <a:prstGeom prst="rect">
            <a:avLst/>
          </a:prstGeom>
        </p:spPr>
        <p:txBody>
          <a:bodyPr>
            <a:normAutofit/>
          </a:bodyPr>
          <a:lstStyle>
            <a:lvl1pPr marL="0" indent="0">
              <a:buNone/>
              <a:defRPr sz="16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0" hasCustomPrompt="1"/>
          </p:nvPr>
        </p:nvSpPr>
        <p:spPr>
          <a:xfrm>
            <a:off x="486000" y="1008000"/>
            <a:ext cx="3259006" cy="1143009"/>
          </a:xfrm>
          <a:prstGeom prst="rect">
            <a:avLst/>
          </a:prstGeom>
        </p:spPr>
        <p:txBody>
          <a:bodyPr>
            <a:normAutofit/>
          </a:bodyPr>
          <a:lstStyle>
            <a:lvl1pPr marL="0" indent="0">
              <a:buNone/>
              <a:defRPr sz="2400" b="0" cap="all" baseline="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7"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41645" y="1008000"/>
            <a:ext cx="5943600" cy="37369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normAutofit/>
          </a:bodyPr>
          <a:lstStyle>
            <a:lvl1pPr marL="0" indent="0">
              <a:buNone/>
              <a:defRPr sz="16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5" name="Picture 4" descr="CPM_PPT_03.jpg"/>
          <p:cNvPicPr>
            <a:picLocks noChangeAspect="1"/>
          </p:cNvPicPr>
          <p:nvPr userDrawn="1"/>
        </p:nvPicPr>
        <p:blipFill>
          <a:blip r:embed="rId2" cstate="print"/>
          <a:stretch>
            <a:fillRect/>
          </a:stretch>
        </p:blipFill>
        <p:spPr>
          <a:xfrm>
            <a:off x="0" y="0"/>
            <a:ext cx="9906000" cy="6858000"/>
          </a:xfrm>
          <a:prstGeom prst="rect">
            <a:avLst/>
          </a:prstGeom>
        </p:spPr>
      </p:pic>
      <p:sp>
        <p:nvSpPr>
          <p:cNvPr id="4"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6" name="Picture 5" descr="CPM_PPT_02.jpg"/>
          <p:cNvPicPr>
            <a:picLocks noChangeAspect="1"/>
          </p:cNvPicPr>
          <p:nvPr userDrawn="1"/>
        </p:nvPicPr>
        <p:blipFill>
          <a:blip r:embed="rId2" cstate="print"/>
          <a:stretch>
            <a:fillRect/>
          </a:stretch>
        </p:blipFill>
        <p:spPr>
          <a:xfrm>
            <a:off x="0" y="0"/>
            <a:ext cx="9906000" cy="6858000"/>
          </a:xfrm>
          <a:prstGeom prst="rect">
            <a:avLst/>
          </a:prstGeom>
        </p:spPr>
      </p:pic>
      <p:sp>
        <p:nvSpPr>
          <p:cNvPr id="4"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000" y="1265237"/>
            <a:ext cx="4375150" cy="3687763"/>
          </a:xfrm>
          <a:prstGeom prst="rect">
            <a:avLst/>
          </a:prstGeom>
        </p:spPr>
        <p:txBody>
          <a:bodyPr/>
          <a:lstStyle>
            <a:lvl1pPr>
              <a:buClr>
                <a:schemeClr val="tx1">
                  <a:lumMod val="65000"/>
                  <a:lumOff val="35000"/>
                </a:schemeClr>
              </a:buClr>
              <a:buSzPct val="90000"/>
              <a:buFont typeface="Arial"/>
              <a:buChar char="•"/>
              <a:defRPr sz="1800">
                <a:latin typeface="Helvetica" pitchFamily="34" charset="0"/>
              </a:defRPr>
            </a:lvl1pPr>
            <a:lvl2pPr>
              <a:buClr>
                <a:srgbClr val="006699"/>
              </a:buClr>
              <a:buSzPct val="90000"/>
              <a:buFont typeface="Arial"/>
              <a:buChar char="•"/>
              <a:defRPr sz="1600">
                <a:solidFill>
                  <a:srgbClr val="404040"/>
                </a:solidFill>
                <a:latin typeface="Helvetica" pitchFamily="34" charset="0"/>
              </a:defRPr>
            </a:lvl2pPr>
            <a:lvl3pPr>
              <a:buClr>
                <a:schemeClr val="tx1">
                  <a:lumMod val="65000"/>
                  <a:lumOff val="35000"/>
                </a:schemeClr>
              </a:buClr>
              <a:buSzPct val="90000"/>
              <a:buFont typeface="Arial"/>
              <a:buChar char="•"/>
              <a:defRPr sz="1400">
                <a:solidFill>
                  <a:srgbClr val="404040"/>
                </a:solidFill>
                <a:latin typeface="Helvetica" pitchFamily="34" charset="0"/>
              </a:defRPr>
            </a:lvl3pPr>
            <a:lvl4pPr>
              <a:buClr>
                <a:srgbClr val="006699"/>
              </a:buClr>
              <a:buSzPct val="90000"/>
              <a:buFont typeface="Arial"/>
              <a:buChar char="•"/>
              <a:defRPr sz="1200">
                <a:solidFill>
                  <a:srgbClr val="404040"/>
                </a:solidFill>
                <a:latin typeface="Helvetica" pitchFamily="34" charset="0"/>
              </a:defRPr>
            </a:lvl4pPr>
            <a:lvl5pPr>
              <a:buClr>
                <a:schemeClr val="tx1">
                  <a:lumMod val="65000"/>
                  <a:lumOff val="35000"/>
                </a:schemeClr>
              </a:buClr>
              <a:buSzPct val="90000"/>
              <a:buFont typeface="Arial"/>
              <a:buChar char="•"/>
              <a:defRPr sz="1000">
                <a:solidFill>
                  <a:srgbClr val="404040"/>
                </a:solidFill>
                <a:latin typeface="Helvetic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57200" y="5029200"/>
            <a:ext cx="5638800" cy="1371600"/>
          </a:xfrm>
          <a:prstGeom prst="rect">
            <a:avLst/>
          </a:prstGeom>
        </p:spPr>
        <p:txBody>
          <a:bodyPr/>
          <a:lstStyle>
            <a:lvl1pPr>
              <a:buClr>
                <a:schemeClr val="tx1">
                  <a:lumMod val="65000"/>
                  <a:lumOff val="35000"/>
                </a:schemeClr>
              </a:buClr>
              <a:buSzPct val="90000"/>
              <a:buFont typeface="Arial"/>
              <a:buChar char="•"/>
              <a:defRPr sz="1600">
                <a:solidFill>
                  <a:srgbClr val="167A99"/>
                </a:solidFill>
                <a:latin typeface="Helvetica" pitchFamily="34" charset="0"/>
              </a:defRPr>
            </a:lvl1pPr>
            <a:lvl2pPr>
              <a:buClr>
                <a:srgbClr val="006699"/>
              </a:buClr>
              <a:buSzPct val="90000"/>
              <a:buFont typeface="Arial"/>
              <a:buChar char="•"/>
              <a:defRPr sz="1200">
                <a:solidFill>
                  <a:srgbClr val="404040"/>
                </a:solidFill>
                <a:latin typeface="Helvetica" pitchFamily="34" charset="0"/>
              </a:defRPr>
            </a:lvl2pPr>
            <a:lvl3pPr>
              <a:buClr>
                <a:schemeClr val="tx1">
                  <a:lumMod val="65000"/>
                  <a:lumOff val="35000"/>
                </a:schemeClr>
              </a:buClr>
              <a:buSzPct val="90000"/>
              <a:buFont typeface="Arial"/>
              <a:buChar char="•"/>
              <a:defRPr sz="1400">
                <a:solidFill>
                  <a:srgbClr val="404040"/>
                </a:solidFill>
                <a:latin typeface="Helvetica" pitchFamily="34" charset="0"/>
              </a:defRPr>
            </a:lvl3pPr>
            <a:lvl4pPr>
              <a:buClr>
                <a:srgbClr val="006699"/>
              </a:buClr>
              <a:buSzPct val="90000"/>
              <a:buFont typeface="Arial"/>
              <a:buChar char="•"/>
              <a:defRPr sz="1200">
                <a:solidFill>
                  <a:srgbClr val="404040"/>
                </a:solidFill>
                <a:latin typeface="Helvetica" pitchFamily="34" charset="0"/>
              </a:defRPr>
            </a:lvl4pPr>
            <a:lvl5pPr>
              <a:buClr>
                <a:schemeClr val="tx1">
                  <a:lumMod val="65000"/>
                  <a:lumOff val="35000"/>
                </a:schemeClr>
              </a:buClr>
              <a:buSzPct val="90000"/>
              <a:buFont typeface="Arial"/>
              <a:buChar char="•"/>
              <a:defRPr sz="1000">
                <a:solidFill>
                  <a:srgbClr val="404040"/>
                </a:solidFill>
                <a:latin typeface="Helvetic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5" name="Picture 4" descr="CPM_PPT_03.jpg"/>
          <p:cNvPicPr>
            <a:picLocks noChangeAspect="1"/>
          </p:cNvPicPr>
          <p:nvPr userDrawn="1"/>
        </p:nvPicPr>
        <p:blipFill>
          <a:blip r:embed="rId2" cstate="print"/>
          <a:stretch>
            <a:fillRect/>
          </a:stretch>
        </p:blipFill>
        <p:spPr>
          <a:xfrm>
            <a:off x="0" y="0"/>
            <a:ext cx="9905999" cy="6858000"/>
          </a:xfrm>
          <a:prstGeom prst="rect">
            <a:avLst/>
          </a:prstGeom>
        </p:spPr>
      </p:pic>
      <p:sp>
        <p:nvSpPr>
          <p:cNvPr id="3" name="Content Placeholder 2"/>
          <p:cNvSpPr>
            <a:spLocks noGrp="1"/>
          </p:cNvSpPr>
          <p:nvPr>
            <p:ph sz="half" idx="1"/>
          </p:nvPr>
        </p:nvSpPr>
        <p:spPr>
          <a:xfrm>
            <a:off x="486000" y="1265237"/>
            <a:ext cx="4375150" cy="4754563"/>
          </a:xfrm>
          <a:prstGeom prst="rect">
            <a:avLst/>
          </a:prstGeom>
        </p:spPr>
        <p:txBody>
          <a:bodyPr/>
          <a:lstStyle>
            <a:lvl1pPr>
              <a:buClr>
                <a:schemeClr val="tx1">
                  <a:lumMod val="65000"/>
                  <a:lumOff val="35000"/>
                </a:schemeClr>
              </a:buClr>
              <a:buSzPct val="90000"/>
              <a:buFont typeface="Arial"/>
              <a:buChar char="•"/>
              <a:defRPr sz="1800">
                <a:latin typeface="Helvetica" pitchFamily="34" charset="0"/>
              </a:defRPr>
            </a:lvl1pPr>
            <a:lvl2pPr>
              <a:buClr>
                <a:srgbClr val="006699"/>
              </a:buClr>
              <a:buSzPct val="90000"/>
              <a:buFont typeface="Arial"/>
              <a:buChar char="•"/>
              <a:defRPr sz="1600">
                <a:solidFill>
                  <a:srgbClr val="404040"/>
                </a:solidFill>
                <a:latin typeface="Helvetica" pitchFamily="34" charset="0"/>
              </a:defRPr>
            </a:lvl2pPr>
            <a:lvl3pPr>
              <a:buClr>
                <a:schemeClr val="tx1">
                  <a:lumMod val="65000"/>
                  <a:lumOff val="35000"/>
                </a:schemeClr>
              </a:buClr>
              <a:buSzPct val="90000"/>
              <a:buFont typeface="Arial"/>
              <a:buChar char="•"/>
              <a:defRPr sz="1400">
                <a:solidFill>
                  <a:srgbClr val="404040"/>
                </a:solidFill>
                <a:latin typeface="Helvetica" pitchFamily="34" charset="0"/>
              </a:defRPr>
            </a:lvl3pPr>
            <a:lvl4pPr>
              <a:buClr>
                <a:srgbClr val="006699"/>
              </a:buClr>
              <a:buSzPct val="90000"/>
              <a:buFont typeface="Arial"/>
              <a:buChar char="•"/>
              <a:defRPr sz="1200">
                <a:solidFill>
                  <a:srgbClr val="404040"/>
                </a:solidFill>
                <a:latin typeface="Helvetica" pitchFamily="34" charset="0"/>
              </a:defRPr>
            </a:lvl4pPr>
            <a:lvl5pPr>
              <a:buClr>
                <a:schemeClr val="tx1">
                  <a:lumMod val="65000"/>
                  <a:lumOff val="35000"/>
                </a:schemeClr>
              </a:buClr>
              <a:buSzPct val="90000"/>
              <a:buFont typeface="Arial"/>
              <a:buChar char="•"/>
              <a:defRPr sz="1000">
                <a:solidFill>
                  <a:srgbClr val="404040"/>
                </a:solidFill>
                <a:latin typeface="Helvetic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000" y="1265237"/>
            <a:ext cx="8896156" cy="4525963"/>
          </a:xfrm>
          <a:prstGeom prst="rect">
            <a:avLst/>
          </a:prstGeom>
        </p:spPr>
        <p:txBody>
          <a:bodyPr/>
          <a:lstStyle>
            <a:lvl1pPr>
              <a:buClr>
                <a:schemeClr val="tx1">
                  <a:lumMod val="65000"/>
                  <a:lumOff val="35000"/>
                </a:schemeClr>
              </a:buClr>
              <a:buSzPct val="90000"/>
              <a:buFont typeface="Arial"/>
              <a:buChar char="•"/>
              <a:defRPr sz="2000">
                <a:latin typeface="Helvetica" pitchFamily="34" charset="0"/>
              </a:defRPr>
            </a:lvl1pPr>
            <a:lvl2pPr>
              <a:buClr>
                <a:srgbClr val="006699"/>
              </a:buClr>
              <a:buSzPct val="90000"/>
              <a:buFont typeface="Arial"/>
              <a:buChar char="•"/>
              <a:defRPr sz="18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600">
                <a:solidFill>
                  <a:schemeClr val="tx1">
                    <a:lumMod val="75000"/>
                    <a:lumOff val="25000"/>
                  </a:schemeClr>
                </a:solidFill>
                <a:latin typeface="Helvetica" pitchFamily="34" charset="0"/>
              </a:defRPr>
            </a:lvl3pPr>
            <a:lvl4pPr>
              <a:buClr>
                <a:srgbClr val="006699"/>
              </a:buClr>
              <a:buSzPct val="90000"/>
              <a:buFont typeface="Arial"/>
              <a:buChar char="•"/>
              <a:defRPr sz="14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000" y="1265237"/>
            <a:ext cx="8896156" cy="4525963"/>
          </a:xfrm>
          <a:prstGeom prst="rect">
            <a:avLst/>
          </a:prstGeom>
        </p:spPr>
        <p:txBody>
          <a:bodyPr/>
          <a:lstStyle>
            <a:lvl1pPr>
              <a:buClr>
                <a:schemeClr val="tx1">
                  <a:lumMod val="65000"/>
                  <a:lumOff val="35000"/>
                </a:schemeClr>
              </a:buClr>
              <a:buSzPct val="90000"/>
              <a:buFont typeface="Arial"/>
              <a:buChar char="•"/>
              <a:defRPr sz="2000">
                <a:latin typeface="Helvetica" pitchFamily="34" charset="0"/>
              </a:defRPr>
            </a:lvl1pPr>
            <a:lvl2pPr>
              <a:buClr>
                <a:srgbClr val="006699"/>
              </a:buClr>
              <a:buSzPct val="90000"/>
              <a:buFont typeface="Arial"/>
              <a:buChar char="•"/>
              <a:defRPr sz="18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600">
                <a:solidFill>
                  <a:schemeClr val="tx1">
                    <a:lumMod val="75000"/>
                    <a:lumOff val="25000"/>
                  </a:schemeClr>
                </a:solidFill>
                <a:latin typeface="Helvetica" pitchFamily="34" charset="0"/>
              </a:defRPr>
            </a:lvl3pPr>
            <a:lvl4pPr>
              <a:buClr>
                <a:srgbClr val="006699"/>
              </a:buClr>
              <a:buSzPct val="90000"/>
              <a:buFont typeface="Arial"/>
              <a:buChar char="•"/>
              <a:defRPr sz="14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descr="CPM_PPT_03.jpg"/>
          <p:cNvPicPr>
            <a:picLocks noChangeAspect="1"/>
          </p:cNvPicPr>
          <p:nvPr userDrawn="1"/>
        </p:nvPicPr>
        <p:blipFill>
          <a:blip r:embed="rId2" cstate="print"/>
          <a:stretch>
            <a:fillRect/>
          </a:stretch>
        </p:blipFill>
        <p:spPr>
          <a:xfrm>
            <a:off x="0" y="0"/>
            <a:ext cx="9906000" cy="6858000"/>
          </a:xfrm>
          <a:prstGeom prst="rect">
            <a:avLst/>
          </a:prstGeom>
        </p:spPr>
      </p:pic>
      <p:sp>
        <p:nvSpPr>
          <p:cNvPr id="3" name="Content Placeholder 2"/>
          <p:cNvSpPr>
            <a:spLocks noGrp="1"/>
          </p:cNvSpPr>
          <p:nvPr>
            <p:ph idx="1"/>
          </p:nvPr>
        </p:nvSpPr>
        <p:spPr>
          <a:xfrm>
            <a:off x="486000" y="1265237"/>
            <a:ext cx="8896156" cy="4525963"/>
          </a:xfrm>
          <a:prstGeom prst="rect">
            <a:avLst/>
          </a:prstGeom>
        </p:spPr>
        <p:txBody>
          <a:bodyPr/>
          <a:lstStyle>
            <a:lvl1pPr>
              <a:buClr>
                <a:schemeClr val="tx1">
                  <a:lumMod val="65000"/>
                  <a:lumOff val="35000"/>
                </a:schemeClr>
              </a:buClr>
              <a:buSzPct val="90000"/>
              <a:buFont typeface="Arial"/>
              <a:buChar char="•"/>
              <a:defRPr sz="2000">
                <a:latin typeface="Helvetica" pitchFamily="34" charset="0"/>
              </a:defRPr>
            </a:lvl1pPr>
            <a:lvl2pPr>
              <a:buClr>
                <a:srgbClr val="006699"/>
              </a:buClr>
              <a:buSzPct val="90000"/>
              <a:buFont typeface="Arial"/>
              <a:buChar char="•"/>
              <a:defRPr sz="18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600">
                <a:solidFill>
                  <a:schemeClr val="tx1">
                    <a:lumMod val="75000"/>
                    <a:lumOff val="25000"/>
                  </a:schemeClr>
                </a:solidFill>
                <a:latin typeface="Helvetica" pitchFamily="34" charset="0"/>
              </a:defRPr>
            </a:lvl3pPr>
            <a:lvl4pPr>
              <a:buClr>
                <a:srgbClr val="006699"/>
              </a:buClr>
              <a:buSzPct val="90000"/>
              <a:buFont typeface="Arial"/>
              <a:buChar char="•"/>
              <a:defRPr sz="14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4" name="Picture 3" descr="CPM_PPT_02.jpg"/>
          <p:cNvPicPr>
            <a:picLocks noChangeAspect="1"/>
          </p:cNvPicPr>
          <p:nvPr userDrawn="1"/>
        </p:nvPicPr>
        <p:blipFill>
          <a:blip r:embed="rId2" cstate="print"/>
          <a:stretch>
            <a:fillRect/>
          </a:stretch>
        </p:blipFill>
        <p:spPr>
          <a:xfrm>
            <a:off x="0" y="0"/>
            <a:ext cx="9906000" cy="6858000"/>
          </a:xfrm>
          <a:prstGeom prst="rect">
            <a:avLst/>
          </a:prstGeom>
        </p:spPr>
      </p:pic>
      <p:sp>
        <p:nvSpPr>
          <p:cNvPr id="3" name="Content Placeholder 2"/>
          <p:cNvSpPr>
            <a:spLocks noGrp="1"/>
          </p:cNvSpPr>
          <p:nvPr>
            <p:ph idx="1"/>
          </p:nvPr>
        </p:nvSpPr>
        <p:spPr>
          <a:xfrm>
            <a:off x="486000" y="1265237"/>
            <a:ext cx="8886600" cy="4525963"/>
          </a:xfrm>
          <a:prstGeom prst="rect">
            <a:avLst/>
          </a:prstGeom>
        </p:spPr>
        <p:txBody>
          <a:bodyPr/>
          <a:lstStyle>
            <a:lvl1pPr>
              <a:buClr>
                <a:schemeClr val="tx1">
                  <a:lumMod val="65000"/>
                  <a:lumOff val="35000"/>
                </a:schemeClr>
              </a:buClr>
              <a:buSzPct val="90000"/>
              <a:buFont typeface="Arial"/>
              <a:buChar char="•"/>
              <a:defRPr sz="2000">
                <a:latin typeface="Helvetica" pitchFamily="34" charset="0"/>
              </a:defRPr>
            </a:lvl1pPr>
            <a:lvl2pPr>
              <a:buClr>
                <a:srgbClr val="006699"/>
              </a:buClr>
              <a:buSzPct val="90000"/>
              <a:buFont typeface="Arial"/>
              <a:buChar char="•"/>
              <a:defRPr sz="18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600">
                <a:solidFill>
                  <a:schemeClr val="tx1">
                    <a:lumMod val="75000"/>
                    <a:lumOff val="25000"/>
                  </a:schemeClr>
                </a:solidFill>
                <a:latin typeface="Helvetica" pitchFamily="34" charset="0"/>
              </a:defRPr>
            </a:lvl3pPr>
            <a:lvl4pPr>
              <a:buClr>
                <a:srgbClr val="006699"/>
              </a:buClr>
              <a:buSzPct val="90000"/>
              <a:buFont typeface="Arial"/>
              <a:buChar char="•"/>
              <a:defRPr sz="14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600" y="3124200"/>
            <a:ext cx="4086000" cy="2667000"/>
          </a:xfrm>
          <a:prstGeom prst="rect">
            <a:avLst/>
          </a:prstGeom>
        </p:spPr>
        <p:txBody>
          <a:bodyPr/>
          <a:lstStyle>
            <a:lvl1pPr>
              <a:buClr>
                <a:schemeClr val="tx1">
                  <a:lumMod val="65000"/>
                  <a:lumOff val="35000"/>
                </a:schemeClr>
              </a:buClr>
              <a:buSzPct val="90000"/>
              <a:buFont typeface="Arial"/>
              <a:buChar char="•"/>
              <a:defRPr sz="1600">
                <a:latin typeface="Helvetica" pitchFamily="34" charset="0"/>
              </a:defRPr>
            </a:lvl1pPr>
            <a:lvl2pPr>
              <a:buClr>
                <a:srgbClr val="006699"/>
              </a:buClr>
              <a:buSzPct val="90000"/>
              <a:buFont typeface="Arial"/>
              <a:buChar char="•"/>
              <a:defRPr sz="14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3pPr>
            <a:lvl4pPr>
              <a:buClr>
                <a:srgbClr val="006699"/>
              </a:buClr>
              <a:buSzPct val="90000"/>
              <a:buFont typeface="Arial"/>
              <a:buChar char="•"/>
              <a:defRPr sz="10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9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2"/>
          <p:cNvSpPr>
            <a:spLocks noGrp="1"/>
          </p:cNvSpPr>
          <p:nvPr>
            <p:ph idx="10"/>
          </p:nvPr>
        </p:nvSpPr>
        <p:spPr>
          <a:xfrm>
            <a:off x="5058000" y="3124200"/>
            <a:ext cx="4086000" cy="2667000"/>
          </a:xfrm>
          <a:prstGeom prst="rect">
            <a:avLst/>
          </a:prstGeom>
        </p:spPr>
        <p:txBody>
          <a:bodyPr/>
          <a:lstStyle>
            <a:lvl1pPr>
              <a:buClr>
                <a:schemeClr val="tx1">
                  <a:lumMod val="65000"/>
                  <a:lumOff val="35000"/>
                </a:schemeClr>
              </a:buClr>
              <a:buSzPct val="90000"/>
              <a:buFont typeface="Arial"/>
              <a:buChar char="•"/>
              <a:defRPr sz="1600">
                <a:latin typeface="Helvetica" pitchFamily="34" charset="0"/>
              </a:defRPr>
            </a:lvl1pPr>
            <a:lvl2pPr>
              <a:buClr>
                <a:srgbClr val="006699"/>
              </a:buClr>
              <a:buSzPct val="90000"/>
              <a:buFont typeface="Arial"/>
              <a:buChar char="•"/>
              <a:defRPr sz="14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3pPr>
            <a:lvl4pPr>
              <a:buClr>
                <a:srgbClr val="006699"/>
              </a:buClr>
              <a:buSzPct val="90000"/>
              <a:buFont typeface="Arial"/>
              <a:buChar char="•"/>
              <a:defRPr sz="10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9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6" name="Picture 5" descr="CPM_PPT_03.jpg"/>
          <p:cNvPicPr>
            <a:picLocks noChangeAspect="1"/>
          </p:cNvPicPr>
          <p:nvPr userDrawn="1"/>
        </p:nvPicPr>
        <p:blipFill>
          <a:blip r:embed="rId2" cstate="print"/>
          <a:stretch>
            <a:fillRect/>
          </a:stretch>
        </p:blipFill>
        <p:spPr>
          <a:xfrm>
            <a:off x="0" y="0"/>
            <a:ext cx="9906000" cy="6858000"/>
          </a:xfrm>
          <a:prstGeom prst="rect">
            <a:avLst/>
          </a:prstGeom>
        </p:spPr>
      </p:pic>
      <p:sp>
        <p:nvSpPr>
          <p:cNvPr id="4" name="Content Placeholder 2"/>
          <p:cNvSpPr>
            <a:spLocks noGrp="1"/>
          </p:cNvSpPr>
          <p:nvPr>
            <p:ph idx="10"/>
          </p:nvPr>
        </p:nvSpPr>
        <p:spPr>
          <a:xfrm>
            <a:off x="5058000" y="1219200"/>
            <a:ext cx="4086000" cy="2133600"/>
          </a:xfrm>
          <a:prstGeom prst="rect">
            <a:avLst/>
          </a:prstGeom>
        </p:spPr>
        <p:txBody>
          <a:bodyPr/>
          <a:lstStyle>
            <a:lvl1pPr>
              <a:buClr>
                <a:schemeClr val="tx1">
                  <a:lumMod val="65000"/>
                  <a:lumOff val="35000"/>
                </a:schemeClr>
              </a:buClr>
              <a:buSzPct val="90000"/>
              <a:buFont typeface="Arial"/>
              <a:buChar char="•"/>
              <a:defRPr sz="1600">
                <a:latin typeface="Helvetica" pitchFamily="34" charset="0"/>
              </a:defRPr>
            </a:lvl1pPr>
            <a:lvl2pPr>
              <a:buClr>
                <a:srgbClr val="006699"/>
              </a:buClr>
              <a:buSzPct val="90000"/>
              <a:buFont typeface="Arial"/>
              <a:buChar char="•"/>
              <a:defRPr sz="14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3pPr>
            <a:lvl4pPr>
              <a:buClr>
                <a:srgbClr val="006699"/>
              </a:buClr>
              <a:buSzPct val="90000"/>
              <a:buFont typeface="Arial"/>
              <a:buChar char="•"/>
              <a:defRPr sz="10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9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
        <p:nvSpPr>
          <p:cNvPr id="7" name="Content Placeholder 2"/>
          <p:cNvSpPr>
            <a:spLocks noGrp="1"/>
          </p:cNvSpPr>
          <p:nvPr>
            <p:ph idx="11"/>
          </p:nvPr>
        </p:nvSpPr>
        <p:spPr>
          <a:xfrm>
            <a:off x="714600" y="1219200"/>
            <a:ext cx="4086000" cy="4953000"/>
          </a:xfrm>
          <a:prstGeom prst="rect">
            <a:avLst/>
          </a:prstGeom>
        </p:spPr>
        <p:txBody>
          <a:bodyPr/>
          <a:lstStyle>
            <a:lvl1pPr>
              <a:buClr>
                <a:schemeClr val="tx1">
                  <a:lumMod val="65000"/>
                  <a:lumOff val="35000"/>
                </a:schemeClr>
              </a:buClr>
              <a:buSzPct val="90000"/>
              <a:buFont typeface="Arial"/>
              <a:buChar char="•"/>
              <a:defRPr sz="1600">
                <a:latin typeface="Helvetica" pitchFamily="34" charset="0"/>
              </a:defRPr>
            </a:lvl1pPr>
            <a:lvl2pPr>
              <a:buClr>
                <a:srgbClr val="006699"/>
              </a:buClr>
              <a:buSzPct val="90000"/>
              <a:buFont typeface="Arial"/>
              <a:buChar char="•"/>
              <a:defRPr sz="1400">
                <a:solidFill>
                  <a:schemeClr val="tx1">
                    <a:lumMod val="75000"/>
                    <a:lumOff val="25000"/>
                  </a:schemeClr>
                </a:solidFill>
                <a:latin typeface="Helvetica" pitchFamily="34" charset="0"/>
              </a:defRPr>
            </a:lvl2pPr>
            <a:lvl3pPr>
              <a:buClr>
                <a:schemeClr val="tx1">
                  <a:lumMod val="65000"/>
                  <a:lumOff val="35000"/>
                </a:schemeClr>
              </a:buClr>
              <a:buSzPct val="90000"/>
              <a:buFont typeface="Arial"/>
              <a:buChar char="•"/>
              <a:defRPr sz="1200">
                <a:solidFill>
                  <a:schemeClr val="tx1">
                    <a:lumMod val="75000"/>
                    <a:lumOff val="25000"/>
                  </a:schemeClr>
                </a:solidFill>
                <a:latin typeface="Helvetica" pitchFamily="34" charset="0"/>
              </a:defRPr>
            </a:lvl3pPr>
            <a:lvl4pPr>
              <a:buClr>
                <a:srgbClr val="006699"/>
              </a:buClr>
              <a:buSzPct val="90000"/>
              <a:buFont typeface="Arial"/>
              <a:buChar char="•"/>
              <a:defRPr sz="1000">
                <a:solidFill>
                  <a:schemeClr val="tx1">
                    <a:lumMod val="75000"/>
                    <a:lumOff val="25000"/>
                  </a:schemeClr>
                </a:solidFill>
                <a:latin typeface="Helvetica" pitchFamily="34" charset="0"/>
              </a:defRPr>
            </a:lvl4pPr>
            <a:lvl5pPr>
              <a:buClr>
                <a:schemeClr val="tx1">
                  <a:lumMod val="65000"/>
                  <a:lumOff val="35000"/>
                </a:schemeClr>
              </a:buClr>
              <a:buSzPct val="90000"/>
              <a:buFont typeface="Arial"/>
              <a:buChar char="•"/>
              <a:defRPr sz="900">
                <a:solidFill>
                  <a:schemeClr val="tx1">
                    <a:lumMod val="75000"/>
                    <a:lumOff val="25000"/>
                  </a:schemeClr>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86000" y="4572008"/>
            <a:ext cx="8895600" cy="785818"/>
          </a:xfrm>
          <a:prstGeom prst="rect">
            <a:avLst/>
          </a:prstGeom>
        </p:spPr>
        <p:txBody>
          <a:bodyPr anchor="t" anchorCtr="0">
            <a:normAutofit/>
          </a:bodyPr>
          <a:lstStyle>
            <a:lvl1pPr marL="0" indent="0">
              <a:buNone/>
              <a:defRPr sz="3200" b="1" cap="all" baseline="0">
                <a:solidFill>
                  <a:schemeClr val="tx1"/>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
        <p:nvSpPr>
          <p:cNvPr id="5" name="Text Placeholder 2"/>
          <p:cNvSpPr>
            <a:spLocks noGrp="1"/>
          </p:cNvSpPr>
          <p:nvPr>
            <p:ph type="body" idx="10"/>
          </p:nvPr>
        </p:nvSpPr>
        <p:spPr>
          <a:xfrm>
            <a:off x="486000" y="3059113"/>
            <a:ext cx="8895600" cy="1500187"/>
          </a:xfrm>
          <a:prstGeom prst="rect">
            <a:avLst/>
          </a:prstGeo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000" y="1265237"/>
            <a:ext cx="4375150" cy="4525963"/>
          </a:xfrm>
          <a:prstGeom prst="rect">
            <a:avLst/>
          </a:prstGeom>
        </p:spPr>
        <p:txBody>
          <a:bodyPr/>
          <a:lstStyle>
            <a:lvl1pPr>
              <a:buClr>
                <a:schemeClr val="tx1">
                  <a:lumMod val="65000"/>
                  <a:lumOff val="35000"/>
                </a:schemeClr>
              </a:buClr>
              <a:buSzPct val="90000"/>
              <a:buFont typeface="Arial"/>
              <a:buChar char="•"/>
              <a:defRPr sz="2000">
                <a:latin typeface="Helvetica" pitchFamily="34" charset="0"/>
              </a:defRPr>
            </a:lvl1pPr>
            <a:lvl2pPr>
              <a:buClr>
                <a:srgbClr val="006699"/>
              </a:buClr>
              <a:buSzPct val="90000"/>
              <a:buFont typeface="Arial"/>
              <a:buChar char="•"/>
              <a:defRPr sz="1800">
                <a:solidFill>
                  <a:srgbClr val="404040"/>
                </a:solidFill>
                <a:latin typeface="Helvetica" pitchFamily="34" charset="0"/>
              </a:defRPr>
            </a:lvl2pPr>
            <a:lvl3pPr>
              <a:buClr>
                <a:schemeClr val="tx1">
                  <a:lumMod val="65000"/>
                  <a:lumOff val="35000"/>
                </a:schemeClr>
              </a:buClr>
              <a:buSzPct val="90000"/>
              <a:buFont typeface="Arial"/>
              <a:buChar char="•"/>
              <a:defRPr sz="1600">
                <a:solidFill>
                  <a:srgbClr val="404040"/>
                </a:solidFill>
                <a:latin typeface="Helvetica" pitchFamily="34" charset="0"/>
              </a:defRPr>
            </a:lvl3pPr>
            <a:lvl4pPr>
              <a:buClr>
                <a:srgbClr val="006699"/>
              </a:buClr>
              <a:buSzPct val="90000"/>
              <a:buFont typeface="Arial"/>
              <a:buChar char="•"/>
              <a:defRPr sz="1400">
                <a:solidFill>
                  <a:srgbClr val="404040"/>
                </a:solidFill>
                <a:latin typeface="Helvetica" pitchFamily="34" charset="0"/>
              </a:defRPr>
            </a:lvl4pPr>
            <a:lvl5pPr>
              <a:buClr>
                <a:schemeClr val="tx1">
                  <a:lumMod val="65000"/>
                  <a:lumOff val="35000"/>
                </a:schemeClr>
              </a:buClr>
              <a:buSzPct val="90000"/>
              <a:buFont typeface="Arial"/>
              <a:buChar char="•"/>
              <a:defRPr sz="1200">
                <a:solidFill>
                  <a:srgbClr val="404040"/>
                </a:solidFill>
                <a:latin typeface="Helvetic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5022000" y="1265237"/>
            <a:ext cx="4375150" cy="4525963"/>
          </a:xfrm>
          <a:prstGeom prst="rect">
            <a:avLst/>
          </a:prstGeom>
        </p:spPr>
        <p:txBody>
          <a:bodyPr/>
          <a:lstStyle>
            <a:lvl1pPr>
              <a:buClr>
                <a:schemeClr val="tx1">
                  <a:lumMod val="65000"/>
                  <a:lumOff val="35000"/>
                </a:schemeClr>
              </a:buClr>
              <a:buSzPct val="90000"/>
              <a:buFont typeface="Arial"/>
              <a:buChar char="•"/>
              <a:defRPr sz="2000">
                <a:latin typeface="Helvetica" pitchFamily="34" charset="0"/>
              </a:defRPr>
            </a:lvl1pPr>
            <a:lvl2pPr>
              <a:buClr>
                <a:srgbClr val="006699"/>
              </a:buClr>
              <a:buSzPct val="90000"/>
              <a:buFont typeface="Arial"/>
              <a:buChar char="•"/>
              <a:defRPr sz="1800">
                <a:solidFill>
                  <a:srgbClr val="404040"/>
                </a:solidFill>
                <a:latin typeface="Helvetica" pitchFamily="34" charset="0"/>
              </a:defRPr>
            </a:lvl2pPr>
            <a:lvl3pPr>
              <a:buClr>
                <a:schemeClr val="tx1">
                  <a:lumMod val="65000"/>
                  <a:lumOff val="35000"/>
                </a:schemeClr>
              </a:buClr>
              <a:buSzPct val="90000"/>
              <a:buFont typeface="Arial"/>
              <a:buChar char="•"/>
              <a:defRPr sz="1600">
                <a:solidFill>
                  <a:srgbClr val="404040"/>
                </a:solidFill>
                <a:latin typeface="Helvetica" pitchFamily="34" charset="0"/>
              </a:defRPr>
            </a:lvl3pPr>
            <a:lvl4pPr>
              <a:buClr>
                <a:srgbClr val="006699"/>
              </a:buClr>
              <a:buSzPct val="90000"/>
              <a:buFont typeface="Arial"/>
              <a:buChar char="•"/>
              <a:defRPr sz="1400">
                <a:solidFill>
                  <a:srgbClr val="404040"/>
                </a:solidFill>
                <a:latin typeface="Helvetica" pitchFamily="34" charset="0"/>
              </a:defRPr>
            </a:lvl4pPr>
            <a:lvl5pPr>
              <a:buClr>
                <a:schemeClr val="tx1">
                  <a:lumMod val="65000"/>
                  <a:lumOff val="35000"/>
                </a:schemeClr>
              </a:buClr>
              <a:buSzPct val="90000"/>
              <a:buFont typeface="Arial"/>
              <a:buChar char="•"/>
              <a:defRPr sz="1200">
                <a:solidFill>
                  <a:srgbClr val="404040"/>
                </a:solidFill>
                <a:latin typeface="Helvetic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itle 1"/>
          <p:cNvSpPr>
            <a:spLocks noGrp="1"/>
          </p:cNvSpPr>
          <p:nvPr>
            <p:ph type="ctrTitle" hasCustomPrompt="1"/>
          </p:nvPr>
        </p:nvSpPr>
        <p:spPr>
          <a:xfrm>
            <a:off x="2117400" y="189600"/>
            <a:ext cx="7560000" cy="572400"/>
          </a:xfrm>
          <a:prstGeom prst="rect">
            <a:avLst/>
          </a:prstGeom>
          <a:effectLst>
            <a:outerShdw blurRad="50800" dist="38100" dir="2700000">
              <a:srgbClr val="000000">
                <a:alpha val="43000"/>
              </a:srgbClr>
            </a:outerShdw>
          </a:effectLst>
        </p:spPr>
        <p:txBody>
          <a:bodyPr anchor="ctr" anchorCtr="0">
            <a:normAutofit/>
          </a:bodyPr>
          <a:lstStyle>
            <a:lvl1pPr algn="r">
              <a:defRPr sz="2400" b="0" cap="all">
                <a:solidFill>
                  <a:schemeClr val="bg1"/>
                </a:solidFill>
                <a:latin typeface="Helvetica" pitchFamily="34" charset="0"/>
              </a:defRPr>
            </a:lvl1pPr>
          </a:lstStyle>
          <a:p>
            <a:r>
              <a:rPr lang="en-US" dirty="0" smtClean="0"/>
              <a:t>Click to add slide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PM_PPT_01.jpg"/>
          <p:cNvPicPr>
            <a:picLocks noChangeAspect="1"/>
          </p:cNvPicPr>
          <p:nvPr/>
        </p:nvPicPr>
        <p:blipFill>
          <a:blip r:embed="rId19" cstate="print"/>
          <a:stretch>
            <a:fillRect/>
          </a:stretch>
        </p:blipFill>
        <p:spPr>
          <a:xfrm>
            <a:off x="0" y="0"/>
            <a:ext cx="9906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1" r:id="rId4"/>
    <p:sldLayoutId id="2147483664" r:id="rId5"/>
    <p:sldLayoutId id="2147483663" r:id="rId6"/>
    <p:sldLayoutId id="2147483673" r:id="rId7"/>
    <p:sldLayoutId id="2147483651" r:id="rId8"/>
    <p:sldLayoutId id="2147483652" r:id="rId9"/>
    <p:sldLayoutId id="2147483653" r:id="rId10"/>
    <p:sldLayoutId id="2147483656" r:id="rId11"/>
    <p:sldLayoutId id="2147483657" r:id="rId12"/>
    <p:sldLayoutId id="2147483665" r:id="rId13"/>
    <p:sldLayoutId id="2147483666" r:id="rId14"/>
    <p:sldLayoutId id="2147483668" r:id="rId15"/>
    <p:sldLayoutId id="2147483667" r:id="rId16"/>
    <p:sldLayoutId id="2147483669" r:id="rId1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26" Type="http://schemas.openxmlformats.org/officeDocument/2006/relationships/tags" Target="../tags/tag55.xml"/><Relationship Id="rId3" Type="http://schemas.openxmlformats.org/officeDocument/2006/relationships/tags" Target="../tags/tag32.xml"/><Relationship Id="rId21" Type="http://schemas.openxmlformats.org/officeDocument/2006/relationships/tags" Target="../tags/tag50.xml"/><Relationship Id="rId34" Type="http://schemas.openxmlformats.org/officeDocument/2006/relationships/image" Target="../media/image8.png"/><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5" Type="http://schemas.openxmlformats.org/officeDocument/2006/relationships/tags" Target="../tags/tag54.xml"/><Relationship Id="rId33" Type="http://schemas.openxmlformats.org/officeDocument/2006/relationships/oleObject" Target="../embeddings/oleObject2.bin"/><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29"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tags" Target="../tags/tag53.xml"/><Relationship Id="rId32" Type="http://schemas.openxmlformats.org/officeDocument/2006/relationships/image" Target="../media/image6.png"/><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tags" Target="../tags/tag52.xml"/><Relationship Id="rId28" Type="http://schemas.openxmlformats.org/officeDocument/2006/relationships/tags" Target="../tags/tag57.xml"/><Relationship Id="rId10" Type="http://schemas.openxmlformats.org/officeDocument/2006/relationships/tags" Target="../tags/tag39.xml"/><Relationship Id="rId19" Type="http://schemas.openxmlformats.org/officeDocument/2006/relationships/tags" Target="../tags/tag48.xml"/><Relationship Id="rId31" Type="http://schemas.openxmlformats.org/officeDocument/2006/relationships/image" Target="../media/image5.png"/><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tags" Target="../tags/tag51.xml"/><Relationship Id="rId27" Type="http://schemas.openxmlformats.org/officeDocument/2006/relationships/tags" Target="../tags/tag56.xml"/><Relationship Id="rId30" Type="http://schemas.openxmlformats.org/officeDocument/2006/relationships/notesSlide" Target="../notesSlides/notesSlide1.xml"/><Relationship Id="rId3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slideLayout" Target="../slideLayouts/slideLayout2.xml"/><Relationship Id="rId3" Type="http://schemas.openxmlformats.org/officeDocument/2006/relationships/tags" Target="../tags/tag59.xml"/><Relationship Id="rId21" Type="http://schemas.openxmlformats.org/officeDocument/2006/relationships/tags" Target="../tags/tag77.xml"/><Relationship Id="rId34" Type="http://schemas.openxmlformats.org/officeDocument/2006/relationships/image" Target="../media/image19.png"/><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image" Target="../media/image7.png"/><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image" Target="../media/image6.png"/><Relationship Id="rId1" Type="http://schemas.openxmlformats.org/officeDocument/2006/relationships/vmlDrawing" Target="../drawings/vmlDrawing3.v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image" Target="../media/image18.png"/><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image" Target="../media/image5.png"/><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8.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notesSlide" Target="../notesSlides/notesSlide2.xml"/><Relationship Id="rId30"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tags" Target="../tags/tag93.xml"/><Relationship Id="rId18" Type="http://schemas.openxmlformats.org/officeDocument/2006/relationships/tags" Target="../tags/tag98.xml"/><Relationship Id="rId26" Type="http://schemas.openxmlformats.org/officeDocument/2006/relationships/tags" Target="../tags/tag106.xml"/><Relationship Id="rId39" Type="http://schemas.openxmlformats.org/officeDocument/2006/relationships/tags" Target="../tags/tag119.xml"/><Relationship Id="rId21" Type="http://schemas.openxmlformats.org/officeDocument/2006/relationships/tags" Target="../tags/tag101.xml"/><Relationship Id="rId34" Type="http://schemas.openxmlformats.org/officeDocument/2006/relationships/tags" Target="../tags/tag114.xml"/><Relationship Id="rId42" Type="http://schemas.openxmlformats.org/officeDocument/2006/relationships/tags" Target="../tags/tag122.xml"/><Relationship Id="rId47" Type="http://schemas.openxmlformats.org/officeDocument/2006/relationships/tags" Target="../tags/tag127.xml"/><Relationship Id="rId50" Type="http://schemas.openxmlformats.org/officeDocument/2006/relationships/tags" Target="../tags/tag130.xml"/><Relationship Id="rId55" Type="http://schemas.openxmlformats.org/officeDocument/2006/relationships/image" Target="../media/image6.png"/><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33" Type="http://schemas.openxmlformats.org/officeDocument/2006/relationships/tags" Target="../tags/tag113.xml"/><Relationship Id="rId38" Type="http://schemas.openxmlformats.org/officeDocument/2006/relationships/tags" Target="../tags/tag118.xml"/><Relationship Id="rId46" Type="http://schemas.openxmlformats.org/officeDocument/2006/relationships/tags" Target="../tags/tag126.xml"/><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tags" Target="../tags/tag100.xml"/><Relationship Id="rId29" Type="http://schemas.openxmlformats.org/officeDocument/2006/relationships/tags" Target="../tags/tag109.xml"/><Relationship Id="rId41" Type="http://schemas.openxmlformats.org/officeDocument/2006/relationships/tags" Target="../tags/tag121.xml"/><Relationship Id="rId54" Type="http://schemas.openxmlformats.org/officeDocument/2006/relationships/image" Target="../media/image5.png"/><Relationship Id="rId1" Type="http://schemas.openxmlformats.org/officeDocument/2006/relationships/vmlDrawing" Target="../drawings/vmlDrawing4.vml"/><Relationship Id="rId6" Type="http://schemas.openxmlformats.org/officeDocument/2006/relationships/tags" Target="../tags/tag86.xml"/><Relationship Id="rId11" Type="http://schemas.openxmlformats.org/officeDocument/2006/relationships/tags" Target="../tags/tag91.xml"/><Relationship Id="rId24" Type="http://schemas.openxmlformats.org/officeDocument/2006/relationships/tags" Target="../tags/tag104.xml"/><Relationship Id="rId32" Type="http://schemas.openxmlformats.org/officeDocument/2006/relationships/tags" Target="../tags/tag112.xml"/><Relationship Id="rId37" Type="http://schemas.openxmlformats.org/officeDocument/2006/relationships/tags" Target="../tags/tag117.xml"/><Relationship Id="rId40" Type="http://schemas.openxmlformats.org/officeDocument/2006/relationships/tags" Target="../tags/tag120.xml"/><Relationship Id="rId45" Type="http://schemas.openxmlformats.org/officeDocument/2006/relationships/tags" Target="../tags/tag125.xml"/><Relationship Id="rId53" Type="http://schemas.openxmlformats.org/officeDocument/2006/relationships/image" Target="../media/image8.png"/><Relationship Id="rId58" Type="http://schemas.openxmlformats.org/officeDocument/2006/relationships/oleObject" Target="../embeddings/oleObject4.bin"/><Relationship Id="rId5" Type="http://schemas.openxmlformats.org/officeDocument/2006/relationships/tags" Target="../tags/tag85.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tags" Target="../tags/tag108.xml"/><Relationship Id="rId36" Type="http://schemas.openxmlformats.org/officeDocument/2006/relationships/tags" Target="../tags/tag116.xml"/><Relationship Id="rId49" Type="http://schemas.openxmlformats.org/officeDocument/2006/relationships/tags" Target="../tags/tag129.xml"/><Relationship Id="rId57" Type="http://schemas.openxmlformats.org/officeDocument/2006/relationships/image" Target="../media/image7.png"/><Relationship Id="rId10" Type="http://schemas.openxmlformats.org/officeDocument/2006/relationships/tags" Target="../tags/tag90.xml"/><Relationship Id="rId19" Type="http://schemas.openxmlformats.org/officeDocument/2006/relationships/tags" Target="../tags/tag99.xml"/><Relationship Id="rId31" Type="http://schemas.openxmlformats.org/officeDocument/2006/relationships/tags" Target="../tags/tag111.xml"/><Relationship Id="rId44" Type="http://schemas.openxmlformats.org/officeDocument/2006/relationships/tags" Target="../tags/tag124.xml"/><Relationship Id="rId52" Type="http://schemas.openxmlformats.org/officeDocument/2006/relationships/notesSlide" Target="../notesSlides/notesSlide4.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 Id="rId22" Type="http://schemas.openxmlformats.org/officeDocument/2006/relationships/tags" Target="../tags/tag102.xml"/><Relationship Id="rId27" Type="http://schemas.openxmlformats.org/officeDocument/2006/relationships/tags" Target="../tags/tag107.xml"/><Relationship Id="rId30" Type="http://schemas.openxmlformats.org/officeDocument/2006/relationships/tags" Target="../tags/tag110.xml"/><Relationship Id="rId35" Type="http://schemas.openxmlformats.org/officeDocument/2006/relationships/tags" Target="../tags/tag115.xml"/><Relationship Id="rId43" Type="http://schemas.openxmlformats.org/officeDocument/2006/relationships/tags" Target="../tags/tag123.xml"/><Relationship Id="rId48" Type="http://schemas.openxmlformats.org/officeDocument/2006/relationships/tags" Target="../tags/tag128.xml"/><Relationship Id="rId56" Type="http://schemas.openxmlformats.org/officeDocument/2006/relationships/image" Target="../media/image18.png"/><Relationship Id="rId8" Type="http://schemas.openxmlformats.org/officeDocument/2006/relationships/tags" Target="../tags/tag88.xml"/><Relationship Id="rId51" Type="http://schemas.openxmlformats.org/officeDocument/2006/relationships/slideLayout" Target="../slideLayouts/slideLayout2.xml"/><Relationship Id="rId3" Type="http://schemas.openxmlformats.org/officeDocument/2006/relationships/tags" Target="../tags/tag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tags" Target="../tags/tag142.xml"/><Relationship Id="rId18" Type="http://schemas.openxmlformats.org/officeDocument/2006/relationships/tags" Target="../tags/tag147.xml"/><Relationship Id="rId26" Type="http://schemas.openxmlformats.org/officeDocument/2006/relationships/tags" Target="../tags/tag155.xml"/><Relationship Id="rId39" Type="http://schemas.openxmlformats.org/officeDocument/2006/relationships/tags" Target="../tags/tag168.xml"/><Relationship Id="rId21" Type="http://schemas.openxmlformats.org/officeDocument/2006/relationships/tags" Target="../tags/tag150.xml"/><Relationship Id="rId34" Type="http://schemas.openxmlformats.org/officeDocument/2006/relationships/tags" Target="../tags/tag163.xml"/><Relationship Id="rId42" Type="http://schemas.openxmlformats.org/officeDocument/2006/relationships/tags" Target="../tags/tag171.xml"/><Relationship Id="rId47" Type="http://schemas.openxmlformats.org/officeDocument/2006/relationships/tags" Target="../tags/tag176.xml"/><Relationship Id="rId50" Type="http://schemas.openxmlformats.org/officeDocument/2006/relationships/tags" Target="../tags/tag179.xml"/><Relationship Id="rId55" Type="http://schemas.openxmlformats.org/officeDocument/2006/relationships/tags" Target="../tags/tag184.xml"/><Relationship Id="rId63" Type="http://schemas.openxmlformats.org/officeDocument/2006/relationships/image" Target="../media/image7.png"/><Relationship Id="rId7" Type="http://schemas.openxmlformats.org/officeDocument/2006/relationships/tags" Target="../tags/tag136.xml"/><Relationship Id="rId2" Type="http://schemas.openxmlformats.org/officeDocument/2006/relationships/tags" Target="../tags/tag131.xml"/><Relationship Id="rId16" Type="http://schemas.openxmlformats.org/officeDocument/2006/relationships/tags" Target="../tags/tag145.xml"/><Relationship Id="rId20" Type="http://schemas.openxmlformats.org/officeDocument/2006/relationships/tags" Target="../tags/tag149.xml"/><Relationship Id="rId29" Type="http://schemas.openxmlformats.org/officeDocument/2006/relationships/tags" Target="../tags/tag158.xml"/><Relationship Id="rId41" Type="http://schemas.openxmlformats.org/officeDocument/2006/relationships/tags" Target="../tags/tag170.xml"/><Relationship Id="rId54" Type="http://schemas.openxmlformats.org/officeDocument/2006/relationships/tags" Target="../tags/tag183.xml"/><Relationship Id="rId62" Type="http://schemas.openxmlformats.org/officeDocument/2006/relationships/image" Target="../media/image18.png"/><Relationship Id="rId1" Type="http://schemas.openxmlformats.org/officeDocument/2006/relationships/vmlDrawing" Target="../drawings/vmlDrawing5.vml"/><Relationship Id="rId6" Type="http://schemas.openxmlformats.org/officeDocument/2006/relationships/tags" Target="../tags/tag135.xml"/><Relationship Id="rId11" Type="http://schemas.openxmlformats.org/officeDocument/2006/relationships/tags" Target="../tags/tag140.xml"/><Relationship Id="rId24" Type="http://schemas.openxmlformats.org/officeDocument/2006/relationships/tags" Target="../tags/tag153.xml"/><Relationship Id="rId32" Type="http://schemas.openxmlformats.org/officeDocument/2006/relationships/tags" Target="../tags/tag161.xml"/><Relationship Id="rId37" Type="http://schemas.openxmlformats.org/officeDocument/2006/relationships/tags" Target="../tags/tag166.xml"/><Relationship Id="rId40" Type="http://schemas.openxmlformats.org/officeDocument/2006/relationships/tags" Target="../tags/tag169.xml"/><Relationship Id="rId45" Type="http://schemas.openxmlformats.org/officeDocument/2006/relationships/tags" Target="../tags/tag174.xml"/><Relationship Id="rId53" Type="http://schemas.openxmlformats.org/officeDocument/2006/relationships/tags" Target="../tags/tag182.xml"/><Relationship Id="rId58" Type="http://schemas.openxmlformats.org/officeDocument/2006/relationships/notesSlide" Target="../notesSlides/notesSlide5.xml"/><Relationship Id="rId5" Type="http://schemas.openxmlformats.org/officeDocument/2006/relationships/tags" Target="../tags/tag134.xml"/><Relationship Id="rId15" Type="http://schemas.openxmlformats.org/officeDocument/2006/relationships/tags" Target="../tags/tag144.xml"/><Relationship Id="rId23" Type="http://schemas.openxmlformats.org/officeDocument/2006/relationships/tags" Target="../tags/tag152.xml"/><Relationship Id="rId28" Type="http://schemas.openxmlformats.org/officeDocument/2006/relationships/tags" Target="../tags/tag157.xml"/><Relationship Id="rId36" Type="http://schemas.openxmlformats.org/officeDocument/2006/relationships/tags" Target="../tags/tag165.xml"/><Relationship Id="rId49" Type="http://schemas.openxmlformats.org/officeDocument/2006/relationships/tags" Target="../tags/tag178.xml"/><Relationship Id="rId57" Type="http://schemas.openxmlformats.org/officeDocument/2006/relationships/slideLayout" Target="../slideLayouts/slideLayout2.xml"/><Relationship Id="rId61" Type="http://schemas.openxmlformats.org/officeDocument/2006/relationships/image" Target="../media/image6.png"/><Relationship Id="rId10" Type="http://schemas.openxmlformats.org/officeDocument/2006/relationships/tags" Target="../tags/tag139.xml"/><Relationship Id="rId19" Type="http://schemas.openxmlformats.org/officeDocument/2006/relationships/tags" Target="../tags/tag148.xml"/><Relationship Id="rId31" Type="http://schemas.openxmlformats.org/officeDocument/2006/relationships/tags" Target="../tags/tag160.xml"/><Relationship Id="rId44" Type="http://schemas.openxmlformats.org/officeDocument/2006/relationships/tags" Target="../tags/tag173.xml"/><Relationship Id="rId52" Type="http://schemas.openxmlformats.org/officeDocument/2006/relationships/tags" Target="../tags/tag181.xml"/><Relationship Id="rId60" Type="http://schemas.openxmlformats.org/officeDocument/2006/relationships/image" Target="../media/image5.png"/><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 Id="rId22" Type="http://schemas.openxmlformats.org/officeDocument/2006/relationships/tags" Target="../tags/tag151.xml"/><Relationship Id="rId27" Type="http://schemas.openxmlformats.org/officeDocument/2006/relationships/tags" Target="../tags/tag156.xml"/><Relationship Id="rId30" Type="http://schemas.openxmlformats.org/officeDocument/2006/relationships/tags" Target="../tags/tag159.xml"/><Relationship Id="rId35" Type="http://schemas.openxmlformats.org/officeDocument/2006/relationships/tags" Target="../tags/tag164.xml"/><Relationship Id="rId43" Type="http://schemas.openxmlformats.org/officeDocument/2006/relationships/tags" Target="../tags/tag172.xml"/><Relationship Id="rId48" Type="http://schemas.openxmlformats.org/officeDocument/2006/relationships/tags" Target="../tags/tag177.xml"/><Relationship Id="rId56" Type="http://schemas.openxmlformats.org/officeDocument/2006/relationships/tags" Target="../tags/tag185.xml"/><Relationship Id="rId64" Type="http://schemas.openxmlformats.org/officeDocument/2006/relationships/oleObject" Target="../embeddings/oleObject5.bin"/><Relationship Id="rId8" Type="http://schemas.openxmlformats.org/officeDocument/2006/relationships/tags" Target="../tags/tag137.xml"/><Relationship Id="rId51" Type="http://schemas.openxmlformats.org/officeDocument/2006/relationships/tags" Target="../tags/tag180.xml"/><Relationship Id="rId3" Type="http://schemas.openxmlformats.org/officeDocument/2006/relationships/tags" Target="../tags/tag132.xml"/><Relationship Id="rId12" Type="http://schemas.openxmlformats.org/officeDocument/2006/relationships/tags" Target="../tags/tag141.xml"/><Relationship Id="rId17" Type="http://schemas.openxmlformats.org/officeDocument/2006/relationships/tags" Target="../tags/tag146.xml"/><Relationship Id="rId25" Type="http://schemas.openxmlformats.org/officeDocument/2006/relationships/tags" Target="../tags/tag154.xml"/><Relationship Id="rId33" Type="http://schemas.openxmlformats.org/officeDocument/2006/relationships/tags" Target="../tags/tag162.xml"/><Relationship Id="rId38" Type="http://schemas.openxmlformats.org/officeDocument/2006/relationships/tags" Target="../tags/tag167.xml"/><Relationship Id="rId46" Type="http://schemas.openxmlformats.org/officeDocument/2006/relationships/tags" Target="../tags/tag175.xml"/><Relationship Id="rId59"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 Type="http://schemas.openxmlformats.org/officeDocument/2006/relationships/tags" Target="../tags/tag2.xml"/><Relationship Id="rId21" Type="http://schemas.openxmlformats.org/officeDocument/2006/relationships/tags" Target="../tags/tag20.xml"/><Relationship Id="rId34" Type="http://schemas.openxmlformats.org/officeDocument/2006/relationships/image" Target="../media/image6.png"/><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image" Target="../media/image5.png"/><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tags" Target="../tags/tag19.xml"/><Relationship Id="rId29"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slideLayout" Target="../slideLayouts/slideLayout2.xml"/><Relationship Id="rId37" Type="http://schemas.openxmlformats.org/officeDocument/2006/relationships/image" Target="../media/image8.png"/><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tags" Target="../tags/tag27.xml"/><Relationship Id="rId36" Type="http://schemas.openxmlformats.org/officeDocument/2006/relationships/oleObject" Target="../embeddings/oleObject1.bin"/><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tags" Target="../tags/tag30.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tags" Target="../tags/tag29.xml"/><Relationship Id="rId3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P2P – Recipient unknown</a:t>
            </a:r>
            <a:endParaRPr lang="en-US" dirty="0"/>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a:xfrm>
            <a:off x="6393160" y="5085184"/>
            <a:ext cx="3384376"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P2P – Worker’s </a:t>
            </a:r>
            <a:r>
              <a:rPr lang="en-US" dirty="0" err="1" smtClean="0"/>
              <a:t>remiTtance</a:t>
            </a:r>
            <a:endParaRPr lang="en-US" dirty="0"/>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a:xfrm>
            <a:off x="6393160" y="5085184"/>
            <a:ext cx="3384376"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Key Characteristics </a:t>
            </a:r>
            <a:endParaRPr lang="en-GB" dirty="0"/>
          </a:p>
        </p:txBody>
      </p:sp>
      <p:graphicFrame>
        <p:nvGraphicFramePr>
          <p:cNvPr id="4" name="Group 34"/>
          <p:cNvGraphicFramePr>
            <a:graphicFrameLocks noGrp="1"/>
          </p:cNvGraphicFramePr>
          <p:nvPr>
            <p:ph idx="1"/>
          </p:nvPr>
        </p:nvGraphicFramePr>
        <p:xfrm>
          <a:off x="485775" y="1265238"/>
          <a:ext cx="8977375" cy="4906604"/>
        </p:xfrm>
        <a:graphic>
          <a:graphicData uri="http://schemas.openxmlformats.org/drawingml/2006/table">
            <a:tbl>
              <a:tblPr/>
              <a:tblGrid>
                <a:gridCol w="2708659"/>
                <a:gridCol w="6268716"/>
              </a:tblGrid>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Criteria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571504">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Payer and payee relationship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Close family and friends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Geographical scope and each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Both cross-border and </a:t>
                      </a:r>
                      <a:r>
                        <a:rPr kumimoji="0" lang="en-US" sz="1200" b="0" i="0" u="none" strike="noStrike" cap="none" normalizeH="0" baseline="0" dirty="0" smtClean="0">
                          <a:ln>
                            <a:noFill/>
                          </a:ln>
                          <a:solidFill>
                            <a:srgbClr val="000000"/>
                          </a:solidFill>
                          <a:effectLst/>
                          <a:latin typeface="Arial" pitchFamily="34" charset="0"/>
                        </a:rPr>
                        <a:t>domestic</a:t>
                      </a:r>
                      <a:endParaRPr kumimoji="0" lang="en-US" sz="1200" b="0" i="0" u="none" strike="noStrike" cap="none" normalizeH="0" baseline="0" dirty="0" smtClean="0">
                        <a:ln>
                          <a:noFill/>
                        </a:ln>
                        <a:solidFill>
                          <a:srgbClr val="000000"/>
                        </a:solidFill>
                        <a:effectLst/>
                        <a:latin typeface="Arial" pitchFamily="34"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Payment purpose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Family support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Education (school/university fees)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Gifts (e.g. birthdays, mothers day etc.)</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426">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Average transaction amount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Circa. USD 300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Transaction Frequency</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Circa 6 transactions per year per sender?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Time criticality end-to-end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Not essentially time critical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Between 15 </a:t>
                      </a:r>
                      <a:r>
                        <a:rPr kumimoji="0" lang="en-US" sz="1200" b="0" i="0" u="none" strike="noStrike" cap="none" normalizeH="0" baseline="0" dirty="0" err="1" smtClean="0">
                          <a:ln>
                            <a:noFill/>
                          </a:ln>
                          <a:solidFill>
                            <a:srgbClr val="000000"/>
                          </a:solidFill>
                          <a:effectLst/>
                          <a:latin typeface="Arial" pitchFamily="34" charset="0"/>
                        </a:rPr>
                        <a:t>mins</a:t>
                      </a:r>
                      <a:r>
                        <a:rPr kumimoji="0" lang="en-US" sz="1200" b="0" i="0" u="none" strike="noStrike" cap="none" normalizeH="0" baseline="0" dirty="0" smtClean="0">
                          <a:ln>
                            <a:noFill/>
                          </a:ln>
                          <a:solidFill>
                            <a:srgbClr val="000000"/>
                          </a:solidFill>
                          <a:effectLst/>
                          <a:latin typeface="Arial" pitchFamily="34" charset="0"/>
                        </a:rPr>
                        <a:t> to 2 days today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Same day becoming standard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Impact on bank’s service offering :</a:t>
                      </a:r>
                    </a:p>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US" sz="1200" b="0" i="0" u="none" strike="noStrike" cap="none" normalizeH="0" baseline="0" dirty="0" smtClean="0">
                          <a:ln>
                            <a:noFill/>
                          </a:ln>
                          <a:solidFill>
                            <a:srgbClr val="000000"/>
                          </a:solidFill>
                          <a:effectLst/>
                          <a:latin typeface="Arial" pitchFamily="34" charset="0"/>
                        </a:rPr>
                        <a:t>Importance of remittance transactions for payer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 In terms of total no of payments per year  =&gt; Low</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Arial" pitchFamily="34" charset="0"/>
                        </a:rPr>
                        <a:t> In terms of payments value =&gt; medium to high</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Arial" pitchFamily="34" charset="0"/>
                        </a:rPr>
                        <a:t> In terms of direct spend on payments services =&gt; medium to high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Issues for banks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Dealing with unbanked / </a:t>
                      </a:r>
                      <a:r>
                        <a:rPr kumimoji="0" lang="en-US" sz="1200" b="0" i="0" u="none" strike="noStrike" cap="none" normalizeH="0" baseline="0" dirty="0" err="1" smtClean="0">
                          <a:ln>
                            <a:noFill/>
                          </a:ln>
                          <a:solidFill>
                            <a:srgbClr val="000000"/>
                          </a:solidFill>
                          <a:effectLst/>
                          <a:latin typeface="Arial" pitchFamily="34" charset="0"/>
                        </a:rPr>
                        <a:t>underbanked</a:t>
                      </a:r>
                      <a:endParaRPr kumimoji="0" lang="en-US" sz="1200" b="0" i="0" u="none" strike="noStrike" cap="none" normalizeH="0" baseline="0" dirty="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AML requirements for cross-border transactions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Retail distribution reach on either end of transaction</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US" dirty="0" smtClean="0"/>
              <a:t>Business </a:t>
            </a:r>
            <a:r>
              <a:rPr lang="en-US" dirty="0" smtClean="0"/>
              <a:t>view</a:t>
            </a:r>
            <a:endParaRPr lang="en-GB" sz="1400" dirty="0"/>
          </a:p>
        </p:txBody>
      </p:sp>
      <p:pic>
        <p:nvPicPr>
          <p:cNvPr id="4" name="Picture 3"/>
          <p:cNvPicPr>
            <a:picLocks noChangeAspect="1" noChangeArrowheads="1"/>
          </p:cNvPicPr>
          <p:nvPr/>
        </p:nvPicPr>
        <p:blipFill>
          <a:blip r:embed="rId2" cstate="print"/>
          <a:srcRect/>
          <a:stretch>
            <a:fillRect/>
          </a:stretch>
        </p:blipFill>
        <p:spPr bwMode="auto">
          <a:xfrm>
            <a:off x="2314840" y="3343276"/>
            <a:ext cx="5274602" cy="169863"/>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19125" y="2214563"/>
            <a:ext cx="8502650" cy="3663950"/>
          </a:xfrm>
          <a:prstGeom prst="rect">
            <a:avLst/>
          </a:prstGeom>
          <a:noFill/>
          <a:ln w="9525">
            <a:noFill/>
            <a:miter lim="800000"/>
            <a:headEnd/>
            <a:tailEnd/>
          </a:ln>
        </p:spPr>
      </p:pic>
      <p:graphicFrame>
        <p:nvGraphicFramePr>
          <p:cNvPr id="6" name="Table 5"/>
          <p:cNvGraphicFramePr>
            <a:graphicFrameLocks noGrp="1"/>
          </p:cNvGraphicFramePr>
          <p:nvPr/>
        </p:nvGraphicFramePr>
        <p:xfrm>
          <a:off x="619125" y="1714500"/>
          <a:ext cx="8435637" cy="457200"/>
        </p:xfrm>
        <a:graphic>
          <a:graphicData uri="http://schemas.openxmlformats.org/drawingml/2006/table">
            <a:tbl>
              <a:tblPr firstRow="1" bandRow="1">
                <a:tableStyleId>{5C22544A-7EE6-4342-B048-85BDC9FD1C3A}</a:tableStyleId>
              </a:tblPr>
              <a:tblGrid>
                <a:gridCol w="1238259"/>
                <a:gridCol w="7197378"/>
              </a:tblGrid>
              <a:tr h="370840">
                <a:tc>
                  <a:txBody>
                    <a:bodyPr/>
                    <a:lstStyle/>
                    <a:p>
                      <a:r>
                        <a:rPr lang="en-US" sz="1200" dirty="0" smtClean="0"/>
                        <a:t>Business scenario</a:t>
                      </a:r>
                      <a:endParaRPr lang="en-US" sz="1200" dirty="0"/>
                    </a:p>
                  </a:txBody>
                  <a:tcPr marL="99060" marR="99060">
                    <a:solidFill>
                      <a:schemeClr val="bg1">
                        <a:lumMod val="50000"/>
                      </a:schemeClr>
                    </a:solidFill>
                  </a:tcPr>
                </a:tc>
                <a:tc>
                  <a:txBody>
                    <a:bodyPr/>
                    <a:lstStyle/>
                    <a:p>
                      <a:r>
                        <a:rPr lang="en-US" sz="1200" dirty="0" smtClean="0"/>
                        <a:t>Account-to-account remittance scenario (mobile neutral)</a:t>
                      </a:r>
                      <a:endParaRPr lang="en-US" sz="1200" dirty="0"/>
                    </a:p>
                  </a:txBody>
                  <a:tcPr marL="99060" marR="99060">
                    <a:solidFill>
                      <a:schemeClr val="bg1">
                        <a:lumMod val="50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sz="2700" dirty="0" smtClean="0"/>
              <a:t>High level flow</a:t>
            </a:r>
            <a:r>
              <a:rPr lang="en-US" dirty="0" smtClean="0"/>
              <a:t/>
            </a:r>
            <a:br>
              <a:rPr lang="en-US" dirty="0" smtClean="0"/>
            </a:br>
            <a:r>
              <a:rPr lang="en-US" sz="1800" dirty="0" smtClean="0"/>
              <a:t>Account to account without mobile</a:t>
            </a:r>
            <a:endParaRPr lang="en-GB" sz="2000" dirty="0"/>
          </a:p>
        </p:txBody>
      </p:sp>
      <p:sp>
        <p:nvSpPr>
          <p:cNvPr id="4" name="Slide Number Placeholder 3"/>
          <p:cNvSpPr txBox="1">
            <a:spLocks/>
          </p:cNvSpPr>
          <p:nvPr/>
        </p:nvSpPr>
        <p:spPr bwMode="auto">
          <a:xfrm>
            <a:off x="8832850" y="6403975"/>
            <a:ext cx="8255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A15934-6D1F-461A-9DC2-FDB5C374A92E}"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5" name="Picture 2" descr="network-blue"/>
          <p:cNvPicPr>
            <a:picLocks noChangeAspect="1" noChangeArrowheads="1"/>
          </p:cNvPicPr>
          <p:nvPr/>
        </p:nvPicPr>
        <p:blipFill>
          <a:blip r:embed="rId2" cstate="print"/>
          <a:srcRect/>
          <a:stretch>
            <a:fillRect/>
          </a:stretch>
        </p:blipFill>
        <p:spPr bwMode="auto">
          <a:xfrm>
            <a:off x="4249606" y="1916113"/>
            <a:ext cx="2964921" cy="939800"/>
          </a:xfrm>
          <a:prstGeom prst="rect">
            <a:avLst/>
          </a:prstGeom>
          <a:noFill/>
          <a:ln w="9525">
            <a:noFill/>
            <a:miter lim="800000"/>
            <a:headEnd/>
            <a:tailEnd/>
          </a:ln>
        </p:spPr>
      </p:pic>
      <p:pic>
        <p:nvPicPr>
          <p:cNvPr id="6" name="Picture 4" descr="file"/>
          <p:cNvPicPr>
            <a:picLocks noChangeAspect="1" noChangeArrowheads="1"/>
          </p:cNvPicPr>
          <p:nvPr/>
        </p:nvPicPr>
        <p:blipFill>
          <a:blip r:embed="rId3" cstate="print"/>
          <a:srcRect/>
          <a:stretch>
            <a:fillRect/>
          </a:stretch>
        </p:blipFill>
        <p:spPr bwMode="auto">
          <a:xfrm>
            <a:off x="5585883" y="2203451"/>
            <a:ext cx="276887" cy="328613"/>
          </a:xfrm>
          <a:prstGeom prst="rect">
            <a:avLst/>
          </a:prstGeom>
          <a:noFill/>
          <a:ln w="9525">
            <a:noFill/>
            <a:miter lim="800000"/>
            <a:headEnd/>
            <a:tailEnd/>
          </a:ln>
        </p:spPr>
      </p:pic>
      <p:sp>
        <p:nvSpPr>
          <p:cNvPr id="7" name="Text Box 5"/>
          <p:cNvSpPr txBox="1">
            <a:spLocks noChangeArrowheads="1"/>
          </p:cNvSpPr>
          <p:nvPr/>
        </p:nvSpPr>
        <p:spPr bwMode="auto">
          <a:xfrm>
            <a:off x="5296133" y="1966913"/>
            <a:ext cx="808234" cy="307777"/>
          </a:xfrm>
          <a:prstGeom prst="rect">
            <a:avLst/>
          </a:prstGeom>
          <a:noFill/>
          <a:ln w="9525">
            <a:noFill/>
            <a:miter lim="800000"/>
            <a:headEnd/>
            <a:tailEnd/>
          </a:ln>
        </p:spPr>
        <p:txBody>
          <a:bodyPr wrap="none">
            <a:spAutoFit/>
          </a:bodyPr>
          <a:lstStyle/>
          <a:p>
            <a:pPr algn="ctr"/>
            <a:r>
              <a:rPr lang="en-US" sz="1400"/>
              <a:t>WR CUG</a:t>
            </a:r>
          </a:p>
        </p:txBody>
      </p:sp>
      <p:sp>
        <p:nvSpPr>
          <p:cNvPr id="8" name="Line 6"/>
          <p:cNvSpPr>
            <a:spLocks noChangeShapeType="1"/>
          </p:cNvSpPr>
          <p:nvPr/>
        </p:nvSpPr>
        <p:spPr bwMode="auto">
          <a:xfrm flipH="1">
            <a:off x="2457583" y="2419350"/>
            <a:ext cx="1403350" cy="0"/>
          </a:xfrm>
          <a:prstGeom prst="line">
            <a:avLst/>
          </a:prstGeom>
          <a:noFill/>
          <a:ln w="9525">
            <a:solidFill>
              <a:srgbClr val="FF9900"/>
            </a:solidFill>
            <a:round/>
            <a:headEnd type="triangle" w="med" len="med"/>
            <a:tailEnd/>
          </a:ln>
        </p:spPr>
        <p:txBody>
          <a:bodyPr/>
          <a:lstStyle/>
          <a:p>
            <a:endParaRPr lang="en-GB"/>
          </a:p>
        </p:txBody>
      </p:sp>
      <p:pic>
        <p:nvPicPr>
          <p:cNvPr id="9" name="Picture 7" descr="customer_male"/>
          <p:cNvPicPr>
            <a:picLocks noChangeAspect="1" noChangeArrowheads="1"/>
          </p:cNvPicPr>
          <p:nvPr/>
        </p:nvPicPr>
        <p:blipFill>
          <a:blip r:embed="rId4" cstate="print"/>
          <a:srcRect/>
          <a:stretch>
            <a:fillRect/>
          </a:stretch>
        </p:blipFill>
        <p:spPr bwMode="auto">
          <a:xfrm>
            <a:off x="2020756" y="2076450"/>
            <a:ext cx="591608" cy="558800"/>
          </a:xfrm>
          <a:prstGeom prst="rect">
            <a:avLst/>
          </a:prstGeom>
          <a:noFill/>
          <a:ln w="9525">
            <a:noFill/>
            <a:miter lim="800000"/>
            <a:headEnd/>
            <a:tailEnd/>
          </a:ln>
        </p:spPr>
      </p:pic>
      <p:pic>
        <p:nvPicPr>
          <p:cNvPr id="10" name="Picture 8" descr="customer_female"/>
          <p:cNvPicPr>
            <a:picLocks noChangeAspect="1" noChangeArrowheads="1"/>
          </p:cNvPicPr>
          <p:nvPr/>
        </p:nvPicPr>
        <p:blipFill>
          <a:blip r:embed="rId5" cstate="print"/>
          <a:srcRect/>
          <a:stretch>
            <a:fillRect/>
          </a:stretch>
        </p:blipFill>
        <p:spPr bwMode="auto">
          <a:xfrm>
            <a:off x="8944637" y="2084389"/>
            <a:ext cx="610526" cy="587375"/>
          </a:xfrm>
          <a:prstGeom prst="rect">
            <a:avLst/>
          </a:prstGeom>
          <a:noFill/>
          <a:ln w="9525">
            <a:noFill/>
            <a:miter lim="800000"/>
            <a:headEnd/>
            <a:tailEnd/>
          </a:ln>
        </p:spPr>
      </p:pic>
      <p:sp>
        <p:nvSpPr>
          <p:cNvPr id="11" name="Line 9"/>
          <p:cNvSpPr>
            <a:spLocks noChangeShapeType="1"/>
          </p:cNvSpPr>
          <p:nvPr/>
        </p:nvSpPr>
        <p:spPr bwMode="auto">
          <a:xfrm>
            <a:off x="4328717" y="2419350"/>
            <a:ext cx="2808419" cy="0"/>
          </a:xfrm>
          <a:prstGeom prst="line">
            <a:avLst/>
          </a:prstGeom>
          <a:noFill/>
          <a:ln w="9525">
            <a:solidFill>
              <a:srgbClr val="FF9900"/>
            </a:solidFill>
            <a:round/>
            <a:headEnd/>
            <a:tailEnd type="triangle" w="med" len="med"/>
          </a:ln>
        </p:spPr>
        <p:txBody>
          <a:bodyPr/>
          <a:lstStyle/>
          <a:p>
            <a:endParaRPr lang="en-GB"/>
          </a:p>
        </p:txBody>
      </p:sp>
      <p:sp>
        <p:nvSpPr>
          <p:cNvPr id="12" name="Line 10"/>
          <p:cNvSpPr>
            <a:spLocks noChangeShapeType="1"/>
          </p:cNvSpPr>
          <p:nvPr/>
        </p:nvSpPr>
        <p:spPr bwMode="auto">
          <a:xfrm flipH="1">
            <a:off x="7604919" y="2419350"/>
            <a:ext cx="1403350" cy="0"/>
          </a:xfrm>
          <a:prstGeom prst="line">
            <a:avLst/>
          </a:prstGeom>
          <a:noFill/>
          <a:ln w="9525">
            <a:solidFill>
              <a:srgbClr val="FF9900"/>
            </a:solidFill>
            <a:round/>
            <a:headEnd type="triangle" w="med" len="med"/>
            <a:tailEnd/>
          </a:ln>
        </p:spPr>
        <p:txBody>
          <a:bodyPr/>
          <a:lstStyle/>
          <a:p>
            <a:endParaRPr lang="en-GB"/>
          </a:p>
        </p:txBody>
      </p:sp>
      <p:sp>
        <p:nvSpPr>
          <p:cNvPr id="13" name="Text Box 11"/>
          <p:cNvSpPr txBox="1">
            <a:spLocks noChangeArrowheads="1"/>
          </p:cNvSpPr>
          <p:nvPr/>
        </p:nvSpPr>
        <p:spPr bwMode="auto">
          <a:xfrm>
            <a:off x="896013" y="1341438"/>
            <a:ext cx="771365" cy="461665"/>
          </a:xfrm>
          <a:prstGeom prst="rect">
            <a:avLst/>
          </a:prstGeom>
          <a:noFill/>
          <a:ln w="9525">
            <a:noFill/>
            <a:miter lim="800000"/>
            <a:headEnd/>
            <a:tailEnd/>
          </a:ln>
        </p:spPr>
        <p:txBody>
          <a:bodyPr wrap="none">
            <a:spAutoFit/>
          </a:bodyPr>
          <a:lstStyle/>
          <a:p>
            <a:pPr eaLnBrk="0" hangingPunct="0"/>
            <a:r>
              <a:rPr lang="en-US" sz="1200" b="1"/>
              <a:t>Business </a:t>
            </a:r>
          </a:p>
          <a:p>
            <a:pPr eaLnBrk="0" hangingPunct="0"/>
            <a:r>
              <a:rPr lang="en-US" sz="1200" b="1"/>
              <a:t>Role</a:t>
            </a:r>
          </a:p>
        </p:txBody>
      </p:sp>
      <p:sp>
        <p:nvSpPr>
          <p:cNvPr id="14" name="Line 12"/>
          <p:cNvSpPr>
            <a:spLocks noChangeShapeType="1"/>
          </p:cNvSpPr>
          <p:nvPr/>
        </p:nvSpPr>
        <p:spPr bwMode="auto">
          <a:xfrm>
            <a:off x="975122" y="1341438"/>
            <a:ext cx="8659151" cy="0"/>
          </a:xfrm>
          <a:prstGeom prst="line">
            <a:avLst/>
          </a:prstGeom>
          <a:noFill/>
          <a:ln w="9525">
            <a:solidFill>
              <a:schemeClr val="tx1"/>
            </a:solidFill>
            <a:round/>
            <a:headEnd/>
            <a:tailEnd/>
          </a:ln>
        </p:spPr>
        <p:txBody>
          <a:bodyPr/>
          <a:lstStyle/>
          <a:p>
            <a:endParaRPr lang="en-GB"/>
          </a:p>
        </p:txBody>
      </p:sp>
      <p:sp>
        <p:nvSpPr>
          <p:cNvPr id="15" name="Line 13"/>
          <p:cNvSpPr>
            <a:spLocks noChangeShapeType="1"/>
          </p:cNvSpPr>
          <p:nvPr/>
        </p:nvSpPr>
        <p:spPr bwMode="auto">
          <a:xfrm>
            <a:off x="975122" y="1844675"/>
            <a:ext cx="8659151" cy="0"/>
          </a:xfrm>
          <a:prstGeom prst="line">
            <a:avLst/>
          </a:prstGeom>
          <a:noFill/>
          <a:ln w="9525">
            <a:solidFill>
              <a:schemeClr val="tx1"/>
            </a:solidFill>
            <a:round/>
            <a:headEnd/>
            <a:tailEnd/>
          </a:ln>
        </p:spPr>
        <p:txBody>
          <a:bodyPr/>
          <a:lstStyle/>
          <a:p>
            <a:endParaRPr lang="en-GB"/>
          </a:p>
        </p:txBody>
      </p:sp>
      <p:sp>
        <p:nvSpPr>
          <p:cNvPr id="16" name="Text Box 14"/>
          <p:cNvSpPr txBox="1">
            <a:spLocks noChangeArrowheads="1"/>
          </p:cNvSpPr>
          <p:nvPr/>
        </p:nvSpPr>
        <p:spPr bwMode="auto">
          <a:xfrm>
            <a:off x="1894602" y="1363663"/>
            <a:ext cx="790601" cy="461665"/>
          </a:xfrm>
          <a:prstGeom prst="rect">
            <a:avLst/>
          </a:prstGeom>
          <a:noFill/>
          <a:ln w="9525">
            <a:noFill/>
            <a:miter lim="800000"/>
            <a:headEnd/>
            <a:tailEnd/>
          </a:ln>
        </p:spPr>
        <p:txBody>
          <a:bodyPr wrap="none">
            <a:spAutoFit/>
          </a:bodyPr>
          <a:lstStyle/>
          <a:p>
            <a:pPr algn="ctr" eaLnBrk="0" hangingPunct="0"/>
            <a:r>
              <a:rPr lang="en-US" sz="1200"/>
              <a:t>(Send) </a:t>
            </a:r>
          </a:p>
          <a:p>
            <a:pPr algn="ctr" eaLnBrk="0" hangingPunct="0"/>
            <a:r>
              <a:rPr lang="en-US" sz="1200"/>
              <a:t>Customer</a:t>
            </a:r>
          </a:p>
        </p:txBody>
      </p:sp>
      <p:sp>
        <p:nvSpPr>
          <p:cNvPr id="17" name="Text Box 15"/>
          <p:cNvSpPr txBox="1">
            <a:spLocks noChangeArrowheads="1"/>
          </p:cNvSpPr>
          <p:nvPr/>
        </p:nvSpPr>
        <p:spPr bwMode="auto">
          <a:xfrm>
            <a:off x="3659868" y="1363663"/>
            <a:ext cx="859594" cy="461665"/>
          </a:xfrm>
          <a:prstGeom prst="rect">
            <a:avLst/>
          </a:prstGeom>
          <a:noFill/>
          <a:ln w="9525">
            <a:noFill/>
            <a:miter lim="800000"/>
            <a:headEnd/>
            <a:tailEnd/>
          </a:ln>
        </p:spPr>
        <p:txBody>
          <a:bodyPr wrap="none">
            <a:spAutoFit/>
          </a:bodyPr>
          <a:lstStyle/>
          <a:p>
            <a:pPr algn="ctr" eaLnBrk="0" hangingPunct="0"/>
            <a:r>
              <a:rPr lang="en-US" sz="1200"/>
              <a:t>(Send) </a:t>
            </a:r>
          </a:p>
          <a:p>
            <a:pPr algn="ctr" eaLnBrk="0" hangingPunct="0"/>
            <a:r>
              <a:rPr lang="en-US" sz="1200"/>
              <a:t>Participant</a:t>
            </a:r>
          </a:p>
        </p:txBody>
      </p:sp>
      <p:sp>
        <p:nvSpPr>
          <p:cNvPr id="18" name="Text Box 16"/>
          <p:cNvSpPr txBox="1">
            <a:spLocks noChangeArrowheads="1"/>
          </p:cNvSpPr>
          <p:nvPr/>
        </p:nvSpPr>
        <p:spPr bwMode="auto">
          <a:xfrm>
            <a:off x="6874159" y="1363663"/>
            <a:ext cx="859594" cy="461665"/>
          </a:xfrm>
          <a:prstGeom prst="rect">
            <a:avLst/>
          </a:prstGeom>
          <a:noFill/>
          <a:ln w="9525">
            <a:noFill/>
            <a:miter lim="800000"/>
            <a:headEnd/>
            <a:tailEnd/>
          </a:ln>
        </p:spPr>
        <p:txBody>
          <a:bodyPr wrap="none">
            <a:spAutoFit/>
          </a:bodyPr>
          <a:lstStyle/>
          <a:p>
            <a:pPr algn="ctr" eaLnBrk="0" hangingPunct="0"/>
            <a:r>
              <a:rPr lang="en-US" sz="1200"/>
              <a:t>(Receive) </a:t>
            </a:r>
          </a:p>
          <a:p>
            <a:pPr algn="ctr" eaLnBrk="0" hangingPunct="0"/>
            <a:r>
              <a:rPr lang="en-US" sz="1200"/>
              <a:t>Participant</a:t>
            </a:r>
          </a:p>
        </p:txBody>
      </p:sp>
      <p:sp>
        <p:nvSpPr>
          <p:cNvPr id="19" name="Text Box 17"/>
          <p:cNvSpPr txBox="1">
            <a:spLocks noChangeArrowheads="1"/>
          </p:cNvSpPr>
          <p:nvPr/>
        </p:nvSpPr>
        <p:spPr bwMode="auto">
          <a:xfrm>
            <a:off x="8840578" y="1363663"/>
            <a:ext cx="792846" cy="461665"/>
          </a:xfrm>
          <a:prstGeom prst="rect">
            <a:avLst/>
          </a:prstGeom>
          <a:noFill/>
          <a:ln w="9525">
            <a:noFill/>
            <a:miter lim="800000"/>
            <a:headEnd/>
            <a:tailEnd/>
          </a:ln>
        </p:spPr>
        <p:txBody>
          <a:bodyPr wrap="none">
            <a:spAutoFit/>
          </a:bodyPr>
          <a:lstStyle/>
          <a:p>
            <a:pPr algn="ctr" eaLnBrk="0" hangingPunct="0"/>
            <a:r>
              <a:rPr lang="en-US" sz="1200"/>
              <a:t>(Receive) </a:t>
            </a:r>
          </a:p>
          <a:p>
            <a:pPr algn="ctr" eaLnBrk="0" hangingPunct="0"/>
            <a:r>
              <a:rPr lang="en-US" sz="1200"/>
              <a:t>Customer</a:t>
            </a:r>
          </a:p>
        </p:txBody>
      </p:sp>
      <p:sp>
        <p:nvSpPr>
          <p:cNvPr id="20" name="Text Box 18"/>
          <p:cNvSpPr txBox="1">
            <a:spLocks noChangeArrowheads="1"/>
          </p:cNvSpPr>
          <p:nvPr/>
        </p:nvSpPr>
        <p:spPr bwMode="auto">
          <a:xfrm>
            <a:off x="896012" y="2997200"/>
            <a:ext cx="1092067" cy="457200"/>
          </a:xfrm>
          <a:prstGeom prst="rect">
            <a:avLst/>
          </a:prstGeom>
          <a:noFill/>
          <a:ln w="9525">
            <a:noFill/>
            <a:miter lim="800000"/>
            <a:headEnd/>
            <a:tailEnd/>
          </a:ln>
        </p:spPr>
        <p:txBody>
          <a:bodyPr>
            <a:spAutoFit/>
          </a:bodyPr>
          <a:lstStyle/>
          <a:p>
            <a:pPr eaLnBrk="0" hangingPunct="0"/>
            <a:r>
              <a:rPr lang="en-US" sz="1200" b="1" dirty="0" smtClean="0"/>
              <a:t>Messaging Role</a:t>
            </a:r>
            <a:endParaRPr lang="en-US" sz="1200" b="1" dirty="0"/>
          </a:p>
        </p:txBody>
      </p:sp>
      <p:sp>
        <p:nvSpPr>
          <p:cNvPr id="21" name="Line 19"/>
          <p:cNvSpPr>
            <a:spLocks noChangeShapeType="1"/>
          </p:cNvSpPr>
          <p:nvPr/>
        </p:nvSpPr>
        <p:spPr bwMode="auto">
          <a:xfrm>
            <a:off x="975122" y="2951163"/>
            <a:ext cx="8659151" cy="0"/>
          </a:xfrm>
          <a:prstGeom prst="line">
            <a:avLst/>
          </a:prstGeom>
          <a:noFill/>
          <a:ln w="9525">
            <a:solidFill>
              <a:schemeClr val="tx1"/>
            </a:solidFill>
            <a:round/>
            <a:headEnd/>
            <a:tailEnd/>
          </a:ln>
        </p:spPr>
        <p:txBody>
          <a:bodyPr/>
          <a:lstStyle/>
          <a:p>
            <a:endParaRPr lang="en-GB"/>
          </a:p>
        </p:txBody>
      </p:sp>
      <p:sp>
        <p:nvSpPr>
          <p:cNvPr id="22" name="Line 20"/>
          <p:cNvSpPr>
            <a:spLocks noChangeShapeType="1"/>
          </p:cNvSpPr>
          <p:nvPr/>
        </p:nvSpPr>
        <p:spPr bwMode="auto">
          <a:xfrm>
            <a:off x="975122" y="3454400"/>
            <a:ext cx="8659151" cy="0"/>
          </a:xfrm>
          <a:prstGeom prst="line">
            <a:avLst/>
          </a:prstGeom>
          <a:noFill/>
          <a:ln w="9525">
            <a:solidFill>
              <a:schemeClr val="tx1"/>
            </a:solidFill>
            <a:round/>
            <a:headEnd/>
            <a:tailEnd/>
          </a:ln>
        </p:spPr>
        <p:txBody>
          <a:bodyPr/>
          <a:lstStyle/>
          <a:p>
            <a:endParaRPr lang="en-GB"/>
          </a:p>
        </p:txBody>
      </p:sp>
      <p:sp>
        <p:nvSpPr>
          <p:cNvPr id="23" name="Text Box 21"/>
          <p:cNvSpPr txBox="1">
            <a:spLocks noChangeArrowheads="1"/>
          </p:cNvSpPr>
          <p:nvPr/>
        </p:nvSpPr>
        <p:spPr bwMode="auto">
          <a:xfrm>
            <a:off x="1981570" y="3098800"/>
            <a:ext cx="620105" cy="276999"/>
          </a:xfrm>
          <a:prstGeom prst="rect">
            <a:avLst/>
          </a:prstGeom>
          <a:noFill/>
          <a:ln w="9525">
            <a:noFill/>
            <a:miter lim="800000"/>
            <a:headEnd/>
            <a:tailEnd/>
          </a:ln>
        </p:spPr>
        <p:txBody>
          <a:bodyPr wrap="none">
            <a:spAutoFit/>
          </a:bodyPr>
          <a:lstStyle/>
          <a:p>
            <a:pPr algn="ctr" eaLnBrk="0" hangingPunct="0"/>
            <a:r>
              <a:rPr lang="en-US" sz="1200"/>
              <a:t>Debtor</a:t>
            </a:r>
          </a:p>
        </p:txBody>
      </p:sp>
      <p:sp>
        <p:nvSpPr>
          <p:cNvPr id="24" name="Text Box 22"/>
          <p:cNvSpPr txBox="1">
            <a:spLocks noChangeArrowheads="1"/>
          </p:cNvSpPr>
          <p:nvPr/>
        </p:nvSpPr>
        <p:spPr bwMode="auto">
          <a:xfrm>
            <a:off x="3466837" y="2973388"/>
            <a:ext cx="1254254" cy="461665"/>
          </a:xfrm>
          <a:prstGeom prst="rect">
            <a:avLst/>
          </a:prstGeom>
          <a:noFill/>
          <a:ln w="9525">
            <a:noFill/>
            <a:miter lim="800000"/>
            <a:headEnd/>
            <a:tailEnd/>
          </a:ln>
        </p:spPr>
        <p:txBody>
          <a:bodyPr wrap="none">
            <a:spAutoFit/>
          </a:bodyPr>
          <a:lstStyle/>
          <a:p>
            <a:pPr algn="ctr" eaLnBrk="0" hangingPunct="0"/>
            <a:r>
              <a:rPr lang="en-US" sz="1200"/>
              <a:t>Debtor Agent/</a:t>
            </a:r>
          </a:p>
          <a:p>
            <a:pPr algn="ctr" eaLnBrk="0" hangingPunct="0"/>
            <a:r>
              <a:rPr lang="en-US" sz="1200"/>
              <a:t>Instructing Agent</a:t>
            </a:r>
          </a:p>
        </p:txBody>
      </p:sp>
      <p:sp>
        <p:nvSpPr>
          <p:cNvPr id="25" name="Text Box 23"/>
          <p:cNvSpPr txBox="1">
            <a:spLocks noChangeArrowheads="1"/>
          </p:cNvSpPr>
          <p:nvPr/>
        </p:nvSpPr>
        <p:spPr bwMode="auto">
          <a:xfrm>
            <a:off x="6694611" y="2973388"/>
            <a:ext cx="1222129" cy="461665"/>
          </a:xfrm>
          <a:prstGeom prst="rect">
            <a:avLst/>
          </a:prstGeom>
          <a:noFill/>
          <a:ln w="9525">
            <a:noFill/>
            <a:miter lim="800000"/>
            <a:headEnd/>
            <a:tailEnd/>
          </a:ln>
        </p:spPr>
        <p:txBody>
          <a:bodyPr wrap="none">
            <a:spAutoFit/>
          </a:bodyPr>
          <a:lstStyle/>
          <a:p>
            <a:pPr algn="ctr" eaLnBrk="0" hangingPunct="0"/>
            <a:r>
              <a:rPr lang="en-US" sz="1200"/>
              <a:t>Creditor Agent/ </a:t>
            </a:r>
          </a:p>
          <a:p>
            <a:pPr algn="ctr" eaLnBrk="0" hangingPunct="0"/>
            <a:r>
              <a:rPr lang="en-US" sz="1200"/>
              <a:t>Instructed Agent</a:t>
            </a:r>
          </a:p>
        </p:txBody>
      </p:sp>
      <p:sp>
        <p:nvSpPr>
          <p:cNvPr id="26" name="Text Box 24"/>
          <p:cNvSpPr txBox="1">
            <a:spLocks noChangeArrowheads="1"/>
          </p:cNvSpPr>
          <p:nvPr/>
        </p:nvSpPr>
        <p:spPr bwMode="auto">
          <a:xfrm>
            <a:off x="8893391" y="3098800"/>
            <a:ext cx="694101" cy="276999"/>
          </a:xfrm>
          <a:prstGeom prst="rect">
            <a:avLst/>
          </a:prstGeom>
          <a:noFill/>
          <a:ln w="9525">
            <a:noFill/>
            <a:miter lim="800000"/>
            <a:headEnd/>
            <a:tailEnd/>
          </a:ln>
        </p:spPr>
        <p:txBody>
          <a:bodyPr wrap="none">
            <a:spAutoFit/>
          </a:bodyPr>
          <a:lstStyle/>
          <a:p>
            <a:pPr algn="ctr" eaLnBrk="0" hangingPunct="0"/>
            <a:r>
              <a:rPr lang="en-US" sz="1200"/>
              <a:t>Creditor</a:t>
            </a:r>
          </a:p>
        </p:txBody>
      </p:sp>
      <p:grpSp>
        <p:nvGrpSpPr>
          <p:cNvPr id="27" name="Group 25"/>
          <p:cNvGrpSpPr>
            <a:grpSpLocks/>
          </p:cNvGrpSpPr>
          <p:nvPr/>
        </p:nvGrpSpPr>
        <p:grpSpPr bwMode="auto">
          <a:xfrm>
            <a:off x="3860934" y="5110164"/>
            <a:ext cx="545173" cy="482600"/>
            <a:chOff x="4241" y="3730"/>
            <a:chExt cx="317" cy="304"/>
          </a:xfrm>
        </p:grpSpPr>
        <p:sp>
          <p:nvSpPr>
            <p:cNvPr id="28" name="Oval 26"/>
            <p:cNvSpPr>
              <a:spLocks noChangeArrowheads="1"/>
            </p:cNvSpPr>
            <p:nvPr/>
          </p:nvSpPr>
          <p:spPr bwMode="auto">
            <a:xfrm>
              <a:off x="4241" y="3748"/>
              <a:ext cx="317" cy="272"/>
            </a:xfrm>
            <a:prstGeom prst="ellipse">
              <a:avLst/>
            </a:prstGeom>
            <a:solidFill>
              <a:schemeClr val="bg2"/>
            </a:solidFill>
            <a:ln w="9525">
              <a:noFill/>
              <a:round/>
              <a:headEnd/>
              <a:tailEnd/>
            </a:ln>
          </p:spPr>
          <p:txBody>
            <a:bodyPr wrap="none" anchor="ctr"/>
            <a:lstStyle/>
            <a:p>
              <a:pPr eaLnBrk="0" hangingPunct="0"/>
              <a:endParaRPr lang="da-DK"/>
            </a:p>
          </p:txBody>
        </p:sp>
        <p:sp>
          <p:nvSpPr>
            <p:cNvPr id="29" name="Text Box 27"/>
            <p:cNvSpPr txBox="1">
              <a:spLocks noChangeArrowheads="1"/>
            </p:cNvSpPr>
            <p:nvPr/>
          </p:nvSpPr>
          <p:spPr bwMode="auto">
            <a:xfrm>
              <a:off x="4254" y="3801"/>
              <a:ext cx="174" cy="233"/>
            </a:xfrm>
            <a:prstGeom prst="rect">
              <a:avLst/>
            </a:prstGeom>
            <a:noFill/>
            <a:ln w="9525">
              <a:noFill/>
              <a:miter lim="800000"/>
              <a:headEnd/>
              <a:tailEnd/>
            </a:ln>
          </p:spPr>
          <p:txBody>
            <a:bodyPr wrap="none">
              <a:spAutoFit/>
            </a:bodyPr>
            <a:lstStyle/>
            <a:p>
              <a:pPr eaLnBrk="0" hangingPunct="0"/>
              <a:r>
                <a:rPr lang="en-US" sz="1800"/>
                <a:t>+</a:t>
              </a:r>
            </a:p>
          </p:txBody>
        </p:sp>
        <p:sp>
          <p:nvSpPr>
            <p:cNvPr id="30" name="Text Box 28"/>
            <p:cNvSpPr txBox="1">
              <a:spLocks noChangeArrowheads="1"/>
            </p:cNvSpPr>
            <p:nvPr/>
          </p:nvSpPr>
          <p:spPr bwMode="auto">
            <a:xfrm>
              <a:off x="4377" y="3793"/>
              <a:ext cx="148" cy="233"/>
            </a:xfrm>
            <a:prstGeom prst="rect">
              <a:avLst/>
            </a:prstGeom>
            <a:noFill/>
            <a:ln w="9525">
              <a:noFill/>
              <a:miter lim="800000"/>
              <a:headEnd/>
              <a:tailEnd/>
            </a:ln>
          </p:spPr>
          <p:txBody>
            <a:bodyPr wrap="none">
              <a:spAutoFit/>
            </a:bodyPr>
            <a:lstStyle/>
            <a:p>
              <a:pPr eaLnBrk="0" hangingPunct="0"/>
              <a:r>
                <a:rPr lang="en-US" sz="1800"/>
                <a:t>-</a:t>
              </a:r>
            </a:p>
          </p:txBody>
        </p:sp>
        <p:sp>
          <p:nvSpPr>
            <p:cNvPr id="31" name="Line 29"/>
            <p:cNvSpPr>
              <a:spLocks noChangeShapeType="1"/>
            </p:cNvSpPr>
            <p:nvPr/>
          </p:nvSpPr>
          <p:spPr bwMode="auto">
            <a:xfrm flipV="1">
              <a:off x="4402" y="3838"/>
              <a:ext cx="0" cy="136"/>
            </a:xfrm>
            <a:prstGeom prst="line">
              <a:avLst/>
            </a:prstGeom>
            <a:noFill/>
            <a:ln w="9525">
              <a:solidFill>
                <a:schemeClr val="tx1"/>
              </a:solidFill>
              <a:round/>
              <a:headEnd/>
              <a:tailEnd/>
            </a:ln>
          </p:spPr>
          <p:txBody>
            <a:bodyPr/>
            <a:lstStyle/>
            <a:p>
              <a:endParaRPr lang="en-GB"/>
            </a:p>
          </p:txBody>
        </p:sp>
        <p:sp>
          <p:nvSpPr>
            <p:cNvPr id="32" name="Line 30"/>
            <p:cNvSpPr>
              <a:spLocks noChangeShapeType="1"/>
            </p:cNvSpPr>
            <p:nvPr/>
          </p:nvSpPr>
          <p:spPr bwMode="auto">
            <a:xfrm>
              <a:off x="4286" y="3838"/>
              <a:ext cx="227" cy="0"/>
            </a:xfrm>
            <a:prstGeom prst="line">
              <a:avLst/>
            </a:prstGeom>
            <a:noFill/>
            <a:ln w="9525">
              <a:solidFill>
                <a:schemeClr val="tx1"/>
              </a:solidFill>
              <a:round/>
              <a:headEnd/>
              <a:tailEnd/>
            </a:ln>
          </p:spPr>
          <p:txBody>
            <a:bodyPr/>
            <a:lstStyle/>
            <a:p>
              <a:endParaRPr lang="en-GB"/>
            </a:p>
          </p:txBody>
        </p:sp>
        <p:sp>
          <p:nvSpPr>
            <p:cNvPr id="33" name="Text Box 31"/>
            <p:cNvSpPr txBox="1">
              <a:spLocks noChangeArrowheads="1"/>
            </p:cNvSpPr>
            <p:nvPr/>
          </p:nvSpPr>
          <p:spPr bwMode="auto">
            <a:xfrm>
              <a:off x="4286" y="3730"/>
              <a:ext cx="211" cy="155"/>
            </a:xfrm>
            <a:prstGeom prst="rect">
              <a:avLst/>
            </a:prstGeom>
            <a:noFill/>
            <a:ln w="9525">
              <a:noFill/>
              <a:miter lim="800000"/>
              <a:headEnd/>
              <a:tailEnd/>
            </a:ln>
          </p:spPr>
          <p:txBody>
            <a:bodyPr wrap="none">
              <a:spAutoFit/>
            </a:bodyPr>
            <a:lstStyle/>
            <a:p>
              <a:pPr eaLnBrk="0" hangingPunct="0"/>
              <a:r>
                <a:rPr lang="en-US" sz="1000"/>
                <a:t>A/c</a:t>
              </a:r>
            </a:p>
          </p:txBody>
        </p:sp>
      </p:grpSp>
      <p:sp>
        <p:nvSpPr>
          <p:cNvPr id="34" name="Line 32"/>
          <p:cNvSpPr>
            <a:spLocks noChangeShapeType="1"/>
          </p:cNvSpPr>
          <p:nvPr/>
        </p:nvSpPr>
        <p:spPr bwMode="auto">
          <a:xfrm>
            <a:off x="1676797" y="1355726"/>
            <a:ext cx="0" cy="504825"/>
          </a:xfrm>
          <a:prstGeom prst="line">
            <a:avLst/>
          </a:prstGeom>
          <a:noFill/>
          <a:ln w="9525">
            <a:noFill/>
            <a:round/>
            <a:headEnd/>
            <a:tailEnd/>
          </a:ln>
        </p:spPr>
        <p:txBody>
          <a:bodyPr/>
          <a:lstStyle/>
          <a:p>
            <a:endParaRPr lang="en-GB"/>
          </a:p>
        </p:txBody>
      </p:sp>
      <p:sp>
        <p:nvSpPr>
          <p:cNvPr id="35" name="Text Box 33"/>
          <p:cNvSpPr txBox="1">
            <a:spLocks noChangeArrowheads="1"/>
          </p:cNvSpPr>
          <p:nvPr/>
        </p:nvSpPr>
        <p:spPr bwMode="auto">
          <a:xfrm>
            <a:off x="896012" y="4668838"/>
            <a:ext cx="1248569" cy="457200"/>
          </a:xfrm>
          <a:prstGeom prst="rect">
            <a:avLst/>
          </a:prstGeom>
          <a:noFill/>
          <a:ln w="9525">
            <a:noFill/>
            <a:miter lim="800000"/>
            <a:headEnd/>
            <a:tailEnd/>
          </a:ln>
        </p:spPr>
        <p:txBody>
          <a:bodyPr>
            <a:spAutoFit/>
          </a:bodyPr>
          <a:lstStyle/>
          <a:p>
            <a:pPr eaLnBrk="0" hangingPunct="0"/>
            <a:r>
              <a:rPr lang="en-US" sz="1200" b="1"/>
              <a:t>Currencies &amp; Amounts</a:t>
            </a:r>
          </a:p>
        </p:txBody>
      </p:sp>
      <p:sp>
        <p:nvSpPr>
          <p:cNvPr id="36" name="Line 34"/>
          <p:cNvSpPr>
            <a:spLocks noChangeShapeType="1"/>
          </p:cNvSpPr>
          <p:nvPr/>
        </p:nvSpPr>
        <p:spPr bwMode="auto">
          <a:xfrm>
            <a:off x="975122" y="4716463"/>
            <a:ext cx="8659151" cy="0"/>
          </a:xfrm>
          <a:prstGeom prst="line">
            <a:avLst/>
          </a:prstGeom>
          <a:noFill/>
          <a:ln w="9525">
            <a:solidFill>
              <a:schemeClr val="tx1"/>
            </a:solidFill>
            <a:round/>
            <a:headEnd/>
            <a:tailEnd/>
          </a:ln>
        </p:spPr>
        <p:txBody>
          <a:bodyPr/>
          <a:lstStyle/>
          <a:p>
            <a:endParaRPr lang="en-GB"/>
          </a:p>
        </p:txBody>
      </p:sp>
      <p:sp>
        <p:nvSpPr>
          <p:cNvPr id="37" name="Text Box 35"/>
          <p:cNvSpPr txBox="1">
            <a:spLocks noChangeArrowheads="1"/>
          </p:cNvSpPr>
          <p:nvPr/>
        </p:nvSpPr>
        <p:spPr bwMode="auto">
          <a:xfrm>
            <a:off x="2752173" y="4765675"/>
            <a:ext cx="915635" cy="276999"/>
          </a:xfrm>
          <a:prstGeom prst="rect">
            <a:avLst/>
          </a:prstGeom>
          <a:noFill/>
          <a:ln w="9525">
            <a:noFill/>
            <a:miter lim="800000"/>
            <a:headEnd/>
            <a:tailEnd/>
          </a:ln>
        </p:spPr>
        <p:txBody>
          <a:bodyPr wrap="none">
            <a:spAutoFit/>
          </a:bodyPr>
          <a:lstStyle/>
          <a:p>
            <a:pPr algn="ctr" eaLnBrk="0" hangingPunct="0"/>
            <a:r>
              <a:rPr lang="en-US" sz="1200"/>
              <a:t>USD 257.00</a:t>
            </a:r>
          </a:p>
        </p:txBody>
      </p:sp>
      <p:sp>
        <p:nvSpPr>
          <p:cNvPr id="38" name="Text Box 36"/>
          <p:cNvSpPr txBox="1">
            <a:spLocks noChangeArrowheads="1"/>
          </p:cNvSpPr>
          <p:nvPr/>
        </p:nvSpPr>
        <p:spPr bwMode="auto">
          <a:xfrm>
            <a:off x="7779126" y="4765675"/>
            <a:ext cx="915635" cy="276999"/>
          </a:xfrm>
          <a:prstGeom prst="rect">
            <a:avLst/>
          </a:prstGeom>
          <a:noFill/>
          <a:ln w="9525">
            <a:noFill/>
            <a:miter lim="800000"/>
            <a:headEnd/>
            <a:tailEnd/>
          </a:ln>
        </p:spPr>
        <p:txBody>
          <a:bodyPr wrap="none">
            <a:spAutoFit/>
          </a:bodyPr>
          <a:lstStyle/>
          <a:p>
            <a:pPr algn="ctr" eaLnBrk="0" hangingPunct="0"/>
            <a:r>
              <a:rPr lang="en-US" sz="1200"/>
              <a:t>USD 250.00</a:t>
            </a:r>
          </a:p>
        </p:txBody>
      </p:sp>
      <p:sp>
        <p:nvSpPr>
          <p:cNvPr id="39" name="Text Box 37"/>
          <p:cNvSpPr txBox="1">
            <a:spLocks noChangeArrowheads="1"/>
          </p:cNvSpPr>
          <p:nvPr/>
        </p:nvSpPr>
        <p:spPr bwMode="auto">
          <a:xfrm>
            <a:off x="5283707" y="4765675"/>
            <a:ext cx="915635" cy="276999"/>
          </a:xfrm>
          <a:prstGeom prst="rect">
            <a:avLst/>
          </a:prstGeom>
          <a:noFill/>
          <a:ln w="9525">
            <a:noFill/>
            <a:miter lim="800000"/>
            <a:headEnd/>
            <a:tailEnd/>
          </a:ln>
        </p:spPr>
        <p:txBody>
          <a:bodyPr wrap="none">
            <a:spAutoFit/>
          </a:bodyPr>
          <a:lstStyle/>
          <a:p>
            <a:pPr algn="ctr" eaLnBrk="0" hangingPunct="0"/>
            <a:r>
              <a:rPr lang="en-US" sz="1200"/>
              <a:t>USD 250.00</a:t>
            </a:r>
          </a:p>
        </p:txBody>
      </p:sp>
      <p:sp>
        <p:nvSpPr>
          <p:cNvPr id="40" name="Text Box 38"/>
          <p:cNvSpPr txBox="1">
            <a:spLocks noChangeArrowheads="1"/>
          </p:cNvSpPr>
          <p:nvPr/>
        </p:nvSpPr>
        <p:spPr bwMode="auto">
          <a:xfrm>
            <a:off x="896013" y="5132388"/>
            <a:ext cx="1405069" cy="457200"/>
          </a:xfrm>
          <a:prstGeom prst="rect">
            <a:avLst/>
          </a:prstGeom>
          <a:noFill/>
          <a:ln w="9525">
            <a:noFill/>
            <a:miter lim="800000"/>
            <a:headEnd/>
            <a:tailEnd/>
          </a:ln>
        </p:spPr>
        <p:txBody>
          <a:bodyPr>
            <a:spAutoFit/>
          </a:bodyPr>
          <a:lstStyle/>
          <a:p>
            <a:pPr eaLnBrk="0" hangingPunct="0"/>
            <a:r>
              <a:rPr lang="en-US" sz="1200" b="1"/>
              <a:t>Nostro/Vostro A/c location</a:t>
            </a:r>
          </a:p>
        </p:txBody>
      </p:sp>
      <p:sp>
        <p:nvSpPr>
          <p:cNvPr id="41" name="Line 39"/>
          <p:cNvSpPr>
            <a:spLocks noChangeShapeType="1"/>
          </p:cNvSpPr>
          <p:nvPr/>
        </p:nvSpPr>
        <p:spPr bwMode="auto">
          <a:xfrm>
            <a:off x="975122" y="5119688"/>
            <a:ext cx="8659151" cy="0"/>
          </a:xfrm>
          <a:prstGeom prst="line">
            <a:avLst/>
          </a:prstGeom>
          <a:noFill/>
          <a:ln w="9525">
            <a:solidFill>
              <a:schemeClr val="tx1"/>
            </a:solidFill>
            <a:round/>
            <a:headEnd/>
            <a:tailEnd/>
          </a:ln>
        </p:spPr>
        <p:txBody>
          <a:bodyPr/>
          <a:lstStyle/>
          <a:p>
            <a:endParaRPr lang="en-GB"/>
          </a:p>
        </p:txBody>
      </p:sp>
      <p:sp>
        <p:nvSpPr>
          <p:cNvPr id="42" name="Line 40"/>
          <p:cNvSpPr>
            <a:spLocks noChangeShapeType="1"/>
          </p:cNvSpPr>
          <p:nvPr/>
        </p:nvSpPr>
        <p:spPr bwMode="auto">
          <a:xfrm>
            <a:off x="975122" y="5575300"/>
            <a:ext cx="8659151" cy="0"/>
          </a:xfrm>
          <a:prstGeom prst="line">
            <a:avLst/>
          </a:prstGeom>
          <a:noFill/>
          <a:ln w="9525">
            <a:solidFill>
              <a:schemeClr val="tx1"/>
            </a:solidFill>
            <a:round/>
            <a:headEnd/>
            <a:tailEnd/>
          </a:ln>
        </p:spPr>
        <p:txBody>
          <a:bodyPr/>
          <a:lstStyle/>
          <a:p>
            <a:endParaRPr lang="en-GB"/>
          </a:p>
        </p:txBody>
      </p:sp>
      <p:sp>
        <p:nvSpPr>
          <p:cNvPr id="43" name="Text Box 41"/>
          <p:cNvSpPr txBox="1">
            <a:spLocks noChangeArrowheads="1"/>
          </p:cNvSpPr>
          <p:nvPr/>
        </p:nvSpPr>
        <p:spPr bwMode="auto">
          <a:xfrm>
            <a:off x="896012" y="3851275"/>
            <a:ext cx="1248569" cy="276999"/>
          </a:xfrm>
          <a:prstGeom prst="rect">
            <a:avLst/>
          </a:prstGeom>
          <a:noFill/>
          <a:ln w="9525">
            <a:noFill/>
            <a:miter lim="800000"/>
            <a:headEnd/>
            <a:tailEnd/>
          </a:ln>
        </p:spPr>
        <p:txBody>
          <a:bodyPr>
            <a:spAutoFit/>
          </a:bodyPr>
          <a:lstStyle/>
          <a:p>
            <a:pPr eaLnBrk="0" hangingPunct="0"/>
            <a:r>
              <a:rPr lang="en-US" sz="1200" b="1"/>
              <a:t>Service Level</a:t>
            </a:r>
          </a:p>
        </p:txBody>
      </p:sp>
      <p:sp>
        <p:nvSpPr>
          <p:cNvPr id="44" name="Line 42"/>
          <p:cNvSpPr>
            <a:spLocks noChangeShapeType="1"/>
          </p:cNvSpPr>
          <p:nvPr/>
        </p:nvSpPr>
        <p:spPr bwMode="auto">
          <a:xfrm>
            <a:off x="2221971" y="4164013"/>
            <a:ext cx="7021910" cy="0"/>
          </a:xfrm>
          <a:prstGeom prst="line">
            <a:avLst/>
          </a:prstGeom>
          <a:noFill/>
          <a:ln w="25400" cap="rnd">
            <a:solidFill>
              <a:srgbClr val="0000FF"/>
            </a:solidFill>
            <a:prstDash val="sysDot"/>
            <a:round/>
            <a:headEnd type="diamond" w="lg" len="lg"/>
            <a:tailEnd type="triangle" w="lg" len="lg"/>
          </a:ln>
        </p:spPr>
        <p:txBody>
          <a:bodyPr/>
          <a:lstStyle/>
          <a:p>
            <a:endParaRPr lang="en-GB"/>
          </a:p>
        </p:txBody>
      </p:sp>
      <p:sp>
        <p:nvSpPr>
          <p:cNvPr id="45" name="Text Box 43"/>
          <p:cNvSpPr txBox="1">
            <a:spLocks noChangeArrowheads="1"/>
          </p:cNvSpPr>
          <p:nvPr/>
        </p:nvSpPr>
        <p:spPr bwMode="auto">
          <a:xfrm>
            <a:off x="4783559" y="3875089"/>
            <a:ext cx="1938288" cy="276999"/>
          </a:xfrm>
          <a:prstGeom prst="rect">
            <a:avLst/>
          </a:prstGeom>
          <a:noFill/>
          <a:ln w="9525">
            <a:noFill/>
            <a:miter lim="800000"/>
            <a:headEnd/>
            <a:tailEnd/>
          </a:ln>
        </p:spPr>
        <p:txBody>
          <a:bodyPr wrap="none">
            <a:spAutoFit/>
          </a:bodyPr>
          <a:lstStyle/>
          <a:p>
            <a:pPr algn="ctr" eaLnBrk="0" hangingPunct="0"/>
            <a:r>
              <a:rPr lang="en-US" sz="1200"/>
              <a:t>Standard : T+2 working days</a:t>
            </a:r>
          </a:p>
        </p:txBody>
      </p:sp>
      <p:sp>
        <p:nvSpPr>
          <p:cNvPr id="46" name="Line 44"/>
          <p:cNvSpPr>
            <a:spLocks noChangeShapeType="1"/>
          </p:cNvSpPr>
          <p:nvPr/>
        </p:nvSpPr>
        <p:spPr bwMode="auto">
          <a:xfrm>
            <a:off x="975122" y="3897313"/>
            <a:ext cx="8659151" cy="0"/>
          </a:xfrm>
          <a:prstGeom prst="line">
            <a:avLst/>
          </a:prstGeom>
          <a:noFill/>
          <a:ln w="9525">
            <a:solidFill>
              <a:schemeClr val="tx1"/>
            </a:solidFill>
            <a:round/>
            <a:headEnd/>
            <a:tailEnd/>
          </a:ln>
        </p:spPr>
        <p:txBody>
          <a:bodyPr/>
          <a:lstStyle/>
          <a:p>
            <a:endParaRPr lang="en-GB"/>
          </a:p>
        </p:txBody>
      </p:sp>
      <p:sp>
        <p:nvSpPr>
          <p:cNvPr id="47" name="Text Box 45"/>
          <p:cNvSpPr txBox="1">
            <a:spLocks noChangeArrowheads="1"/>
          </p:cNvSpPr>
          <p:nvPr/>
        </p:nvSpPr>
        <p:spPr bwMode="auto">
          <a:xfrm>
            <a:off x="6595146" y="3541714"/>
            <a:ext cx="1627432" cy="276999"/>
          </a:xfrm>
          <a:prstGeom prst="rect">
            <a:avLst/>
          </a:prstGeom>
          <a:noFill/>
          <a:ln w="9525">
            <a:noFill/>
            <a:miter lim="800000"/>
            <a:headEnd/>
            <a:tailEnd/>
          </a:ln>
        </p:spPr>
        <p:txBody>
          <a:bodyPr wrap="none">
            <a:spAutoFit/>
          </a:bodyPr>
          <a:lstStyle/>
          <a:p>
            <a:pPr algn="ctr" eaLnBrk="0" hangingPunct="0"/>
            <a:r>
              <a:rPr lang="en-US" sz="1200"/>
              <a:t>Credit Account = PRD 1</a:t>
            </a:r>
          </a:p>
        </p:txBody>
      </p:sp>
      <p:sp>
        <p:nvSpPr>
          <p:cNvPr id="48" name="Text Box 46"/>
          <p:cNvSpPr txBox="1">
            <a:spLocks noChangeArrowheads="1"/>
          </p:cNvSpPr>
          <p:nvPr/>
        </p:nvSpPr>
        <p:spPr bwMode="auto">
          <a:xfrm>
            <a:off x="896012" y="3444875"/>
            <a:ext cx="1248569" cy="276999"/>
          </a:xfrm>
          <a:prstGeom prst="rect">
            <a:avLst/>
          </a:prstGeom>
          <a:noFill/>
          <a:ln w="9525">
            <a:noFill/>
            <a:miter lim="800000"/>
            <a:headEnd/>
            <a:tailEnd/>
          </a:ln>
        </p:spPr>
        <p:txBody>
          <a:bodyPr>
            <a:spAutoFit/>
          </a:bodyPr>
          <a:lstStyle/>
          <a:p>
            <a:pPr eaLnBrk="0" hangingPunct="0"/>
            <a:r>
              <a:rPr lang="en-US" sz="1200" b="1"/>
              <a:t>Product Group</a:t>
            </a:r>
          </a:p>
        </p:txBody>
      </p:sp>
      <p:sp>
        <p:nvSpPr>
          <p:cNvPr id="49" name="Text Box 47"/>
          <p:cNvSpPr txBox="1">
            <a:spLocks noChangeArrowheads="1"/>
          </p:cNvSpPr>
          <p:nvPr/>
        </p:nvSpPr>
        <p:spPr bwMode="auto">
          <a:xfrm>
            <a:off x="896012" y="4283075"/>
            <a:ext cx="1248569" cy="457200"/>
          </a:xfrm>
          <a:prstGeom prst="rect">
            <a:avLst/>
          </a:prstGeom>
          <a:noFill/>
          <a:ln w="9525">
            <a:noFill/>
            <a:miter lim="800000"/>
            <a:headEnd/>
            <a:tailEnd/>
          </a:ln>
        </p:spPr>
        <p:txBody>
          <a:bodyPr>
            <a:spAutoFit/>
          </a:bodyPr>
          <a:lstStyle/>
          <a:p>
            <a:pPr eaLnBrk="0" hangingPunct="0"/>
            <a:r>
              <a:rPr lang="en-US" sz="1200" b="1"/>
              <a:t>Delivery/</a:t>
            </a:r>
          </a:p>
          <a:p>
            <a:pPr eaLnBrk="0" hangingPunct="0"/>
            <a:r>
              <a:rPr lang="en-US" sz="1200" b="1"/>
              <a:t>Notification</a:t>
            </a:r>
          </a:p>
        </p:txBody>
      </p:sp>
      <p:sp>
        <p:nvSpPr>
          <p:cNvPr id="50" name="Line 48"/>
          <p:cNvSpPr>
            <a:spLocks noChangeShapeType="1"/>
          </p:cNvSpPr>
          <p:nvPr/>
        </p:nvSpPr>
        <p:spPr bwMode="auto">
          <a:xfrm>
            <a:off x="975122" y="4308475"/>
            <a:ext cx="8659151" cy="0"/>
          </a:xfrm>
          <a:prstGeom prst="line">
            <a:avLst/>
          </a:prstGeom>
          <a:noFill/>
          <a:ln w="9525">
            <a:solidFill>
              <a:schemeClr val="tx1"/>
            </a:solidFill>
            <a:round/>
            <a:headEnd/>
            <a:tailEnd/>
          </a:ln>
        </p:spPr>
        <p:txBody>
          <a:bodyPr/>
          <a:lstStyle/>
          <a:p>
            <a:endParaRPr lang="en-GB"/>
          </a:p>
        </p:txBody>
      </p:sp>
      <p:sp>
        <p:nvSpPr>
          <p:cNvPr id="51" name="Text Box 49"/>
          <p:cNvSpPr txBox="1">
            <a:spLocks noChangeArrowheads="1"/>
          </p:cNvSpPr>
          <p:nvPr/>
        </p:nvSpPr>
        <p:spPr bwMode="auto">
          <a:xfrm>
            <a:off x="7974633" y="4379914"/>
            <a:ext cx="522899" cy="276999"/>
          </a:xfrm>
          <a:prstGeom prst="rect">
            <a:avLst/>
          </a:prstGeom>
          <a:noFill/>
          <a:ln w="9525">
            <a:noFill/>
            <a:miter lim="800000"/>
            <a:headEnd/>
            <a:tailEnd/>
          </a:ln>
        </p:spPr>
        <p:txBody>
          <a:bodyPr wrap="none">
            <a:spAutoFit/>
          </a:bodyPr>
          <a:lstStyle/>
          <a:p>
            <a:pPr algn="ctr" eaLnBrk="0" hangingPunct="0"/>
            <a:r>
              <a:rPr lang="en-US" sz="1200"/>
              <a:t>None</a:t>
            </a:r>
          </a:p>
        </p:txBody>
      </p:sp>
      <p:sp>
        <p:nvSpPr>
          <p:cNvPr id="52" name="Text Box 50"/>
          <p:cNvSpPr txBox="1">
            <a:spLocks noChangeArrowheads="1"/>
          </p:cNvSpPr>
          <p:nvPr/>
        </p:nvSpPr>
        <p:spPr bwMode="auto">
          <a:xfrm>
            <a:off x="896012" y="5516563"/>
            <a:ext cx="1248569" cy="457200"/>
          </a:xfrm>
          <a:prstGeom prst="rect">
            <a:avLst/>
          </a:prstGeom>
          <a:noFill/>
          <a:ln w="9525">
            <a:noFill/>
            <a:miter lim="800000"/>
            <a:headEnd/>
            <a:tailEnd/>
          </a:ln>
        </p:spPr>
        <p:txBody>
          <a:bodyPr>
            <a:spAutoFit/>
          </a:bodyPr>
          <a:lstStyle/>
          <a:p>
            <a:pPr eaLnBrk="0" hangingPunct="0"/>
            <a:r>
              <a:rPr lang="en-US" sz="1200" b="1"/>
              <a:t>Processing fee invoice</a:t>
            </a:r>
          </a:p>
        </p:txBody>
      </p:sp>
      <p:sp>
        <p:nvSpPr>
          <p:cNvPr id="53" name="Text Box 51"/>
          <p:cNvSpPr txBox="1">
            <a:spLocks noChangeArrowheads="1"/>
          </p:cNvSpPr>
          <p:nvPr/>
        </p:nvSpPr>
        <p:spPr bwMode="auto">
          <a:xfrm>
            <a:off x="5362254" y="5613400"/>
            <a:ext cx="758541" cy="276999"/>
          </a:xfrm>
          <a:prstGeom prst="rect">
            <a:avLst/>
          </a:prstGeom>
          <a:noFill/>
          <a:ln w="9525">
            <a:noFill/>
            <a:miter lim="800000"/>
            <a:headEnd/>
            <a:tailEnd/>
          </a:ln>
        </p:spPr>
        <p:txBody>
          <a:bodyPr wrap="none">
            <a:spAutoFit/>
          </a:bodyPr>
          <a:lstStyle/>
          <a:p>
            <a:pPr algn="ctr" eaLnBrk="0" hangingPunct="0"/>
            <a:r>
              <a:rPr lang="en-US" sz="1200"/>
              <a:t>USD 4.00</a:t>
            </a:r>
          </a:p>
        </p:txBody>
      </p:sp>
      <p:sp>
        <p:nvSpPr>
          <p:cNvPr id="54" name="Line 52"/>
          <p:cNvSpPr>
            <a:spLocks noChangeShapeType="1"/>
          </p:cNvSpPr>
          <p:nvPr/>
        </p:nvSpPr>
        <p:spPr bwMode="auto">
          <a:xfrm>
            <a:off x="975122" y="5967413"/>
            <a:ext cx="8659151" cy="0"/>
          </a:xfrm>
          <a:prstGeom prst="line">
            <a:avLst/>
          </a:prstGeom>
          <a:noFill/>
          <a:ln w="9525">
            <a:solidFill>
              <a:schemeClr val="tx1"/>
            </a:solidFill>
            <a:round/>
            <a:headEnd/>
            <a:tailEnd/>
          </a:ln>
        </p:spPr>
        <p:txBody>
          <a:bodyPr/>
          <a:lstStyle/>
          <a:p>
            <a:endParaRPr lang="en-GB"/>
          </a:p>
        </p:txBody>
      </p:sp>
      <p:sp>
        <p:nvSpPr>
          <p:cNvPr id="55" name="Line 53"/>
          <p:cNvSpPr>
            <a:spLocks noChangeShapeType="1"/>
          </p:cNvSpPr>
          <p:nvPr/>
        </p:nvSpPr>
        <p:spPr bwMode="auto">
          <a:xfrm flipH="1">
            <a:off x="4251326" y="5902325"/>
            <a:ext cx="3121422" cy="0"/>
          </a:xfrm>
          <a:prstGeom prst="line">
            <a:avLst/>
          </a:prstGeom>
          <a:noFill/>
          <a:ln w="25400" cap="rnd">
            <a:solidFill>
              <a:srgbClr val="0000FF"/>
            </a:solidFill>
            <a:prstDash val="sysDot"/>
            <a:round/>
            <a:headEnd type="diamond" w="lg" len="lg"/>
            <a:tailEnd type="triangle" w="lg" len="lg"/>
          </a:ln>
        </p:spPr>
        <p:txBody>
          <a:bodyPr/>
          <a:lstStyle/>
          <a:p>
            <a:endParaRPr lang="en-GB"/>
          </a:p>
        </p:txBody>
      </p:sp>
      <p:sp>
        <p:nvSpPr>
          <p:cNvPr id="56" name="Text Box 54"/>
          <p:cNvSpPr txBox="1">
            <a:spLocks noChangeArrowheads="1"/>
          </p:cNvSpPr>
          <p:nvPr/>
        </p:nvSpPr>
        <p:spPr bwMode="auto">
          <a:xfrm>
            <a:off x="1792620" y="2690814"/>
            <a:ext cx="1013483" cy="276999"/>
          </a:xfrm>
          <a:prstGeom prst="rect">
            <a:avLst/>
          </a:prstGeom>
          <a:noFill/>
          <a:ln w="9525">
            <a:noFill/>
            <a:miter lim="800000"/>
            <a:headEnd/>
            <a:tailEnd/>
          </a:ln>
        </p:spPr>
        <p:txBody>
          <a:bodyPr wrap="none">
            <a:spAutoFit/>
          </a:bodyPr>
          <a:lstStyle/>
          <a:p>
            <a:pPr algn="ctr" eaLnBrk="0" hangingPunct="0"/>
            <a:r>
              <a:rPr lang="en-US" sz="1200"/>
              <a:t>Juan Morales</a:t>
            </a:r>
          </a:p>
        </p:txBody>
      </p:sp>
      <p:sp>
        <p:nvSpPr>
          <p:cNvPr id="57" name="Text Box 55"/>
          <p:cNvSpPr txBox="1">
            <a:spLocks noChangeArrowheads="1"/>
          </p:cNvSpPr>
          <p:nvPr/>
        </p:nvSpPr>
        <p:spPr bwMode="auto">
          <a:xfrm>
            <a:off x="3681264" y="2690814"/>
            <a:ext cx="832279" cy="276999"/>
          </a:xfrm>
          <a:prstGeom prst="rect">
            <a:avLst/>
          </a:prstGeom>
          <a:noFill/>
          <a:ln w="9525">
            <a:noFill/>
            <a:miter lim="800000"/>
            <a:headEnd/>
            <a:tailEnd/>
          </a:ln>
        </p:spPr>
        <p:txBody>
          <a:bodyPr wrap="none">
            <a:spAutoFit/>
          </a:bodyPr>
          <a:lstStyle/>
          <a:p>
            <a:pPr algn="ctr" eaLnBrk="0" hangingPunct="0"/>
            <a:r>
              <a:rPr lang="en-US" sz="1200"/>
              <a:t>PPPPUS33</a:t>
            </a:r>
          </a:p>
        </p:txBody>
      </p:sp>
      <p:sp>
        <p:nvSpPr>
          <p:cNvPr id="58" name="Text Box 56"/>
          <p:cNvSpPr txBox="1">
            <a:spLocks noChangeArrowheads="1"/>
          </p:cNvSpPr>
          <p:nvPr/>
        </p:nvSpPr>
        <p:spPr bwMode="auto">
          <a:xfrm>
            <a:off x="6890282" y="2690814"/>
            <a:ext cx="837665" cy="276999"/>
          </a:xfrm>
          <a:prstGeom prst="rect">
            <a:avLst/>
          </a:prstGeom>
          <a:noFill/>
          <a:ln w="9525">
            <a:noFill/>
            <a:miter lim="800000"/>
            <a:headEnd/>
            <a:tailEnd/>
          </a:ln>
        </p:spPr>
        <p:txBody>
          <a:bodyPr wrap="none">
            <a:spAutoFit/>
          </a:bodyPr>
          <a:lstStyle/>
          <a:p>
            <a:pPr algn="ctr" eaLnBrk="0" hangingPunct="0"/>
            <a:r>
              <a:rPr lang="en-US" sz="1200"/>
              <a:t>PPPPECEQ</a:t>
            </a:r>
          </a:p>
        </p:txBody>
      </p:sp>
      <p:sp>
        <p:nvSpPr>
          <p:cNvPr id="59" name="Text Box 57"/>
          <p:cNvSpPr txBox="1">
            <a:spLocks noChangeArrowheads="1"/>
          </p:cNvSpPr>
          <p:nvPr/>
        </p:nvSpPr>
        <p:spPr bwMode="auto">
          <a:xfrm>
            <a:off x="8647036" y="2690814"/>
            <a:ext cx="1207446" cy="276999"/>
          </a:xfrm>
          <a:prstGeom prst="rect">
            <a:avLst/>
          </a:prstGeom>
          <a:noFill/>
          <a:ln w="9525">
            <a:noFill/>
            <a:miter lim="800000"/>
            <a:headEnd/>
            <a:tailEnd/>
          </a:ln>
        </p:spPr>
        <p:txBody>
          <a:bodyPr wrap="none">
            <a:spAutoFit/>
          </a:bodyPr>
          <a:lstStyle/>
          <a:p>
            <a:pPr algn="ctr" eaLnBrk="0" hangingPunct="0"/>
            <a:r>
              <a:rPr lang="en-US" sz="1200"/>
              <a:t>Isabelle Morales</a:t>
            </a:r>
          </a:p>
        </p:txBody>
      </p:sp>
      <p:pic>
        <p:nvPicPr>
          <p:cNvPr id="60" name="Picture 58" descr="Bank_cmyk_warmgray_10"/>
          <p:cNvPicPr>
            <a:picLocks noChangeAspect="1" noChangeArrowheads="1"/>
          </p:cNvPicPr>
          <p:nvPr/>
        </p:nvPicPr>
        <p:blipFill>
          <a:blip r:embed="rId6" cstate="print"/>
          <a:srcRect/>
          <a:stretch>
            <a:fillRect/>
          </a:stretch>
        </p:blipFill>
        <p:spPr bwMode="auto">
          <a:xfrm>
            <a:off x="3783542" y="2133601"/>
            <a:ext cx="553773" cy="557213"/>
          </a:xfrm>
          <a:prstGeom prst="rect">
            <a:avLst/>
          </a:prstGeom>
          <a:noFill/>
          <a:ln w="9525">
            <a:noFill/>
            <a:miter lim="800000"/>
            <a:headEnd/>
            <a:tailEnd/>
          </a:ln>
        </p:spPr>
      </p:pic>
      <p:pic>
        <p:nvPicPr>
          <p:cNvPr id="61" name="Picture 59" descr="Bank_cmyk_warmgray_10"/>
          <p:cNvPicPr>
            <a:picLocks noChangeAspect="1" noChangeArrowheads="1"/>
          </p:cNvPicPr>
          <p:nvPr/>
        </p:nvPicPr>
        <p:blipFill>
          <a:blip r:embed="rId6" cstate="print"/>
          <a:srcRect/>
          <a:stretch>
            <a:fillRect/>
          </a:stretch>
        </p:blipFill>
        <p:spPr bwMode="auto">
          <a:xfrm>
            <a:off x="7059746" y="2133601"/>
            <a:ext cx="553773" cy="557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sz="2700" dirty="0" smtClean="0"/>
              <a:t>High level flow</a:t>
            </a:r>
            <a:r>
              <a:rPr lang="en-US" dirty="0" smtClean="0"/>
              <a:t/>
            </a:r>
            <a:br>
              <a:rPr lang="en-US" dirty="0" smtClean="0"/>
            </a:br>
            <a:r>
              <a:rPr lang="en-US" sz="1600" dirty="0" smtClean="0"/>
              <a:t> Account to account with mobile</a:t>
            </a:r>
            <a:endParaRPr lang="en-GB" dirty="0"/>
          </a:p>
        </p:txBody>
      </p:sp>
      <p:pic>
        <p:nvPicPr>
          <p:cNvPr id="4" name="Picture 202" descr="network-blue"/>
          <p:cNvPicPr>
            <a:picLocks noChangeAspect="1" noChangeArrowheads="1"/>
          </p:cNvPicPr>
          <p:nvPr/>
        </p:nvPicPr>
        <p:blipFill>
          <a:blip r:embed="rId2" cstate="print"/>
          <a:srcRect/>
          <a:stretch>
            <a:fillRect/>
          </a:stretch>
        </p:blipFill>
        <p:spPr bwMode="auto">
          <a:xfrm>
            <a:off x="2144581" y="3295650"/>
            <a:ext cx="1405069" cy="446088"/>
          </a:xfrm>
          <a:prstGeom prst="rect">
            <a:avLst/>
          </a:prstGeom>
          <a:noFill/>
          <a:ln w="9525">
            <a:noFill/>
            <a:miter lim="800000"/>
            <a:headEnd/>
            <a:tailEnd/>
          </a:ln>
        </p:spPr>
      </p:pic>
      <p:pic>
        <p:nvPicPr>
          <p:cNvPr id="5" name="Picture 203" descr="network-blue"/>
          <p:cNvPicPr>
            <a:picLocks noChangeAspect="1" noChangeArrowheads="1"/>
          </p:cNvPicPr>
          <p:nvPr/>
        </p:nvPicPr>
        <p:blipFill>
          <a:blip r:embed="rId2" cstate="print"/>
          <a:srcRect/>
          <a:stretch>
            <a:fillRect/>
          </a:stretch>
        </p:blipFill>
        <p:spPr bwMode="auto">
          <a:xfrm>
            <a:off x="6746744" y="3295650"/>
            <a:ext cx="1405069" cy="446088"/>
          </a:xfrm>
          <a:prstGeom prst="rect">
            <a:avLst/>
          </a:prstGeom>
          <a:noFill/>
          <a:ln w="9525">
            <a:noFill/>
            <a:miter lim="800000"/>
            <a:headEnd/>
            <a:tailEnd/>
          </a:ln>
        </p:spPr>
      </p:pic>
      <p:pic>
        <p:nvPicPr>
          <p:cNvPr id="6" name="Picture 7" descr="network-blue"/>
          <p:cNvPicPr>
            <a:picLocks noChangeAspect="1" noChangeArrowheads="1"/>
          </p:cNvPicPr>
          <p:nvPr/>
        </p:nvPicPr>
        <p:blipFill>
          <a:blip r:embed="rId2" cstate="print"/>
          <a:srcRect/>
          <a:stretch>
            <a:fillRect/>
          </a:stretch>
        </p:blipFill>
        <p:spPr bwMode="auto">
          <a:xfrm>
            <a:off x="3938323" y="3127375"/>
            <a:ext cx="2263246" cy="839788"/>
          </a:xfrm>
          <a:prstGeom prst="rect">
            <a:avLst/>
          </a:prstGeom>
          <a:noFill/>
          <a:ln w="9525">
            <a:noFill/>
            <a:miter lim="800000"/>
            <a:headEnd/>
            <a:tailEnd/>
          </a:ln>
        </p:spPr>
      </p:pic>
      <p:sp>
        <p:nvSpPr>
          <p:cNvPr id="7" name="Line 13"/>
          <p:cNvSpPr>
            <a:spLocks noChangeShapeType="1"/>
          </p:cNvSpPr>
          <p:nvPr/>
        </p:nvSpPr>
        <p:spPr bwMode="auto">
          <a:xfrm flipH="1">
            <a:off x="2221972" y="3582988"/>
            <a:ext cx="1092068" cy="0"/>
          </a:xfrm>
          <a:prstGeom prst="line">
            <a:avLst/>
          </a:prstGeom>
          <a:noFill/>
          <a:ln w="9525">
            <a:solidFill>
              <a:srgbClr val="FF9900"/>
            </a:solidFill>
            <a:round/>
            <a:headEnd type="triangle" w="med" len="med"/>
            <a:tailEnd/>
          </a:ln>
        </p:spPr>
        <p:txBody>
          <a:bodyPr/>
          <a:lstStyle/>
          <a:p>
            <a:endParaRPr lang="en-GB"/>
          </a:p>
        </p:txBody>
      </p:sp>
      <p:pic>
        <p:nvPicPr>
          <p:cNvPr id="8" name="Picture 16" descr="customer_male"/>
          <p:cNvPicPr>
            <a:picLocks noChangeAspect="1" noChangeArrowheads="1"/>
          </p:cNvPicPr>
          <p:nvPr/>
        </p:nvPicPr>
        <p:blipFill>
          <a:blip r:embed="rId3" cstate="print"/>
          <a:srcRect/>
          <a:stretch>
            <a:fillRect/>
          </a:stretch>
        </p:blipFill>
        <p:spPr bwMode="auto">
          <a:xfrm>
            <a:off x="896012" y="2940051"/>
            <a:ext cx="1128183" cy="1065213"/>
          </a:xfrm>
          <a:prstGeom prst="rect">
            <a:avLst/>
          </a:prstGeom>
          <a:noFill/>
          <a:ln w="9525">
            <a:noFill/>
            <a:miter lim="800000"/>
            <a:headEnd/>
            <a:tailEnd/>
          </a:ln>
        </p:spPr>
      </p:pic>
      <p:pic>
        <p:nvPicPr>
          <p:cNvPr id="9" name="Picture 17" descr="customer_female"/>
          <p:cNvPicPr>
            <a:picLocks noChangeAspect="1" noChangeArrowheads="1"/>
          </p:cNvPicPr>
          <p:nvPr/>
        </p:nvPicPr>
        <p:blipFill>
          <a:blip r:embed="rId4" cstate="print"/>
          <a:srcRect/>
          <a:stretch>
            <a:fillRect/>
          </a:stretch>
        </p:blipFill>
        <p:spPr bwMode="auto">
          <a:xfrm>
            <a:off x="8382265" y="2924175"/>
            <a:ext cx="1172898" cy="1128713"/>
          </a:xfrm>
          <a:prstGeom prst="rect">
            <a:avLst/>
          </a:prstGeom>
          <a:noFill/>
          <a:ln w="9525">
            <a:noFill/>
            <a:miter lim="800000"/>
            <a:headEnd/>
            <a:tailEnd/>
          </a:ln>
        </p:spPr>
      </p:pic>
      <p:sp>
        <p:nvSpPr>
          <p:cNvPr id="10" name="Line 31"/>
          <p:cNvSpPr>
            <a:spLocks noChangeShapeType="1"/>
          </p:cNvSpPr>
          <p:nvPr/>
        </p:nvSpPr>
        <p:spPr bwMode="auto">
          <a:xfrm flipV="1">
            <a:off x="3938324" y="3573464"/>
            <a:ext cx="2184135" cy="9525"/>
          </a:xfrm>
          <a:prstGeom prst="line">
            <a:avLst/>
          </a:prstGeom>
          <a:noFill/>
          <a:ln w="9525">
            <a:solidFill>
              <a:srgbClr val="FF9900"/>
            </a:solidFill>
            <a:round/>
            <a:headEnd/>
            <a:tailEnd type="triangle" w="med" len="med"/>
          </a:ln>
        </p:spPr>
        <p:txBody>
          <a:bodyPr/>
          <a:lstStyle/>
          <a:p>
            <a:endParaRPr lang="en-GB"/>
          </a:p>
        </p:txBody>
      </p:sp>
      <p:sp>
        <p:nvSpPr>
          <p:cNvPr id="11" name="Line 32"/>
          <p:cNvSpPr>
            <a:spLocks noChangeShapeType="1"/>
          </p:cNvSpPr>
          <p:nvPr/>
        </p:nvSpPr>
        <p:spPr bwMode="auto">
          <a:xfrm flipH="1">
            <a:off x="6903244" y="3582988"/>
            <a:ext cx="1169458" cy="0"/>
          </a:xfrm>
          <a:prstGeom prst="line">
            <a:avLst/>
          </a:prstGeom>
          <a:noFill/>
          <a:ln w="9525">
            <a:solidFill>
              <a:srgbClr val="FF9900"/>
            </a:solidFill>
            <a:round/>
            <a:headEnd type="triangle" w="med" len="med"/>
            <a:tailEnd/>
          </a:ln>
        </p:spPr>
        <p:txBody>
          <a:bodyPr/>
          <a:lstStyle/>
          <a:p>
            <a:endParaRPr lang="en-GB"/>
          </a:p>
        </p:txBody>
      </p:sp>
      <p:sp>
        <p:nvSpPr>
          <p:cNvPr id="12" name="Line 34"/>
          <p:cNvSpPr>
            <a:spLocks noChangeShapeType="1"/>
          </p:cNvSpPr>
          <p:nvPr/>
        </p:nvSpPr>
        <p:spPr bwMode="auto">
          <a:xfrm>
            <a:off x="975122" y="1341438"/>
            <a:ext cx="8659151" cy="0"/>
          </a:xfrm>
          <a:prstGeom prst="line">
            <a:avLst/>
          </a:prstGeom>
          <a:noFill/>
          <a:ln w="9525">
            <a:solidFill>
              <a:schemeClr val="tx1"/>
            </a:solidFill>
            <a:round/>
            <a:headEnd/>
            <a:tailEnd/>
          </a:ln>
        </p:spPr>
        <p:txBody>
          <a:bodyPr/>
          <a:lstStyle/>
          <a:p>
            <a:endParaRPr lang="en-GB"/>
          </a:p>
        </p:txBody>
      </p:sp>
      <p:sp>
        <p:nvSpPr>
          <p:cNvPr id="13" name="Line 35"/>
          <p:cNvSpPr>
            <a:spLocks noChangeShapeType="1"/>
          </p:cNvSpPr>
          <p:nvPr/>
        </p:nvSpPr>
        <p:spPr bwMode="auto">
          <a:xfrm>
            <a:off x="975122" y="1844675"/>
            <a:ext cx="8659151" cy="0"/>
          </a:xfrm>
          <a:prstGeom prst="line">
            <a:avLst/>
          </a:prstGeom>
          <a:noFill/>
          <a:ln w="9525">
            <a:solidFill>
              <a:schemeClr val="tx1"/>
            </a:solidFill>
            <a:round/>
            <a:headEnd/>
            <a:tailEnd/>
          </a:ln>
        </p:spPr>
        <p:txBody>
          <a:bodyPr/>
          <a:lstStyle/>
          <a:p>
            <a:endParaRPr lang="en-GB"/>
          </a:p>
        </p:txBody>
      </p:sp>
      <p:sp>
        <p:nvSpPr>
          <p:cNvPr id="14" name="Text Box 36"/>
          <p:cNvSpPr txBox="1">
            <a:spLocks noChangeArrowheads="1"/>
          </p:cNvSpPr>
          <p:nvPr/>
        </p:nvSpPr>
        <p:spPr bwMode="auto">
          <a:xfrm>
            <a:off x="957316" y="1363663"/>
            <a:ext cx="790601" cy="461665"/>
          </a:xfrm>
          <a:prstGeom prst="rect">
            <a:avLst/>
          </a:prstGeom>
          <a:noFill/>
          <a:ln w="9525">
            <a:noFill/>
            <a:miter lim="800000"/>
            <a:headEnd/>
            <a:tailEnd/>
          </a:ln>
        </p:spPr>
        <p:txBody>
          <a:bodyPr wrap="none">
            <a:spAutoFit/>
          </a:bodyPr>
          <a:lstStyle/>
          <a:p>
            <a:pPr algn="ctr" eaLnBrk="0" hangingPunct="0"/>
            <a:r>
              <a:rPr lang="en-US" sz="1200"/>
              <a:t>(Send) </a:t>
            </a:r>
          </a:p>
          <a:p>
            <a:pPr algn="ctr" eaLnBrk="0" hangingPunct="0"/>
            <a:r>
              <a:rPr lang="en-US" sz="1200"/>
              <a:t>Customer</a:t>
            </a:r>
          </a:p>
        </p:txBody>
      </p:sp>
      <p:sp>
        <p:nvSpPr>
          <p:cNvPr id="15" name="Text Box 37"/>
          <p:cNvSpPr txBox="1">
            <a:spLocks noChangeArrowheads="1"/>
          </p:cNvSpPr>
          <p:nvPr/>
        </p:nvSpPr>
        <p:spPr bwMode="auto">
          <a:xfrm>
            <a:off x="3295272" y="1363663"/>
            <a:ext cx="859594" cy="461665"/>
          </a:xfrm>
          <a:prstGeom prst="rect">
            <a:avLst/>
          </a:prstGeom>
          <a:noFill/>
          <a:ln w="9525">
            <a:noFill/>
            <a:miter lim="800000"/>
            <a:headEnd/>
            <a:tailEnd/>
          </a:ln>
        </p:spPr>
        <p:txBody>
          <a:bodyPr wrap="none">
            <a:spAutoFit/>
          </a:bodyPr>
          <a:lstStyle/>
          <a:p>
            <a:pPr algn="ctr" eaLnBrk="0" hangingPunct="0"/>
            <a:r>
              <a:rPr lang="en-US" sz="1200"/>
              <a:t>(Send) </a:t>
            </a:r>
          </a:p>
          <a:p>
            <a:pPr algn="ctr" eaLnBrk="0" hangingPunct="0"/>
            <a:r>
              <a:rPr lang="en-US" sz="1200"/>
              <a:t>Participant</a:t>
            </a:r>
          </a:p>
        </p:txBody>
      </p:sp>
      <p:sp>
        <p:nvSpPr>
          <p:cNvPr id="16" name="Text Box 38"/>
          <p:cNvSpPr txBox="1">
            <a:spLocks noChangeArrowheads="1"/>
          </p:cNvSpPr>
          <p:nvPr/>
        </p:nvSpPr>
        <p:spPr bwMode="auto">
          <a:xfrm>
            <a:off x="6103692" y="1363663"/>
            <a:ext cx="859594" cy="461665"/>
          </a:xfrm>
          <a:prstGeom prst="rect">
            <a:avLst/>
          </a:prstGeom>
          <a:noFill/>
          <a:ln w="9525">
            <a:noFill/>
            <a:miter lim="800000"/>
            <a:headEnd/>
            <a:tailEnd/>
          </a:ln>
        </p:spPr>
        <p:txBody>
          <a:bodyPr wrap="none">
            <a:spAutoFit/>
          </a:bodyPr>
          <a:lstStyle/>
          <a:p>
            <a:pPr algn="ctr" eaLnBrk="0" hangingPunct="0"/>
            <a:r>
              <a:rPr lang="en-US" sz="1200"/>
              <a:t>(Receive) </a:t>
            </a:r>
          </a:p>
          <a:p>
            <a:pPr algn="ctr" eaLnBrk="0" hangingPunct="0"/>
            <a:r>
              <a:rPr lang="en-US" sz="1200"/>
              <a:t>Participant</a:t>
            </a:r>
          </a:p>
        </p:txBody>
      </p:sp>
      <p:sp>
        <p:nvSpPr>
          <p:cNvPr id="17" name="Text Box 39"/>
          <p:cNvSpPr txBox="1">
            <a:spLocks noChangeArrowheads="1"/>
          </p:cNvSpPr>
          <p:nvPr/>
        </p:nvSpPr>
        <p:spPr bwMode="auto">
          <a:xfrm>
            <a:off x="8307443" y="1387475"/>
            <a:ext cx="792846" cy="461665"/>
          </a:xfrm>
          <a:prstGeom prst="rect">
            <a:avLst/>
          </a:prstGeom>
          <a:noFill/>
          <a:ln w="9525">
            <a:noFill/>
            <a:miter lim="800000"/>
            <a:headEnd/>
            <a:tailEnd/>
          </a:ln>
        </p:spPr>
        <p:txBody>
          <a:bodyPr wrap="none">
            <a:spAutoFit/>
          </a:bodyPr>
          <a:lstStyle/>
          <a:p>
            <a:pPr algn="ctr" eaLnBrk="0" hangingPunct="0"/>
            <a:r>
              <a:rPr lang="en-US" sz="1200"/>
              <a:t>(Receive) </a:t>
            </a:r>
          </a:p>
          <a:p>
            <a:pPr algn="ctr" eaLnBrk="0" hangingPunct="0"/>
            <a:r>
              <a:rPr lang="en-US" sz="1200"/>
              <a:t>Customer</a:t>
            </a:r>
          </a:p>
        </p:txBody>
      </p:sp>
      <p:sp>
        <p:nvSpPr>
          <p:cNvPr id="18" name="Line 71"/>
          <p:cNvSpPr>
            <a:spLocks noChangeShapeType="1"/>
          </p:cNvSpPr>
          <p:nvPr/>
        </p:nvSpPr>
        <p:spPr bwMode="auto">
          <a:xfrm>
            <a:off x="1676797" y="1355726"/>
            <a:ext cx="0" cy="504825"/>
          </a:xfrm>
          <a:prstGeom prst="line">
            <a:avLst/>
          </a:prstGeom>
          <a:noFill/>
          <a:ln w="9525">
            <a:noFill/>
            <a:round/>
            <a:headEnd/>
            <a:tailEnd/>
          </a:ln>
        </p:spPr>
        <p:txBody>
          <a:bodyPr/>
          <a:lstStyle/>
          <a:p>
            <a:endParaRPr lang="en-GB"/>
          </a:p>
        </p:txBody>
      </p:sp>
      <p:sp>
        <p:nvSpPr>
          <p:cNvPr id="19" name="Text Box 134"/>
          <p:cNvSpPr txBox="1">
            <a:spLocks noChangeArrowheads="1"/>
          </p:cNvSpPr>
          <p:nvPr/>
        </p:nvSpPr>
        <p:spPr bwMode="auto">
          <a:xfrm>
            <a:off x="862213" y="4214814"/>
            <a:ext cx="1013483" cy="276999"/>
          </a:xfrm>
          <a:prstGeom prst="rect">
            <a:avLst/>
          </a:prstGeom>
          <a:noFill/>
          <a:ln w="9525">
            <a:noFill/>
            <a:miter lim="800000"/>
            <a:headEnd/>
            <a:tailEnd/>
          </a:ln>
        </p:spPr>
        <p:txBody>
          <a:bodyPr wrap="none">
            <a:spAutoFit/>
          </a:bodyPr>
          <a:lstStyle/>
          <a:p>
            <a:pPr algn="ctr" eaLnBrk="0" hangingPunct="0"/>
            <a:r>
              <a:rPr lang="en-US" sz="1200"/>
              <a:t>Juan Morales</a:t>
            </a:r>
          </a:p>
        </p:txBody>
      </p:sp>
      <p:sp>
        <p:nvSpPr>
          <p:cNvPr id="20" name="Text Box 135"/>
          <p:cNvSpPr txBox="1">
            <a:spLocks noChangeArrowheads="1"/>
          </p:cNvSpPr>
          <p:nvPr/>
        </p:nvSpPr>
        <p:spPr bwMode="auto">
          <a:xfrm>
            <a:off x="2730798" y="4124325"/>
            <a:ext cx="1976503" cy="461665"/>
          </a:xfrm>
          <a:prstGeom prst="rect">
            <a:avLst/>
          </a:prstGeom>
          <a:noFill/>
          <a:ln w="9525">
            <a:noFill/>
            <a:miter lim="800000"/>
            <a:headEnd/>
            <a:tailEnd/>
          </a:ln>
        </p:spPr>
        <p:txBody>
          <a:bodyPr wrap="none">
            <a:spAutoFit/>
          </a:bodyPr>
          <a:lstStyle/>
          <a:p>
            <a:pPr algn="ctr" eaLnBrk="0" hangingPunct="0"/>
            <a:r>
              <a:rPr lang="en-US" sz="1200"/>
              <a:t>New York Microfinance Bank</a:t>
            </a:r>
          </a:p>
          <a:p>
            <a:pPr algn="ctr" eaLnBrk="0" hangingPunct="0"/>
            <a:r>
              <a:rPr lang="en-US" sz="1200"/>
              <a:t>PPPPUS33</a:t>
            </a:r>
          </a:p>
        </p:txBody>
      </p:sp>
      <p:sp>
        <p:nvSpPr>
          <p:cNvPr id="21" name="Text Box 136"/>
          <p:cNvSpPr txBox="1">
            <a:spLocks noChangeArrowheads="1"/>
          </p:cNvSpPr>
          <p:nvPr/>
        </p:nvSpPr>
        <p:spPr bwMode="auto">
          <a:xfrm>
            <a:off x="5621832" y="4124325"/>
            <a:ext cx="1783758" cy="461665"/>
          </a:xfrm>
          <a:prstGeom prst="rect">
            <a:avLst/>
          </a:prstGeom>
          <a:noFill/>
          <a:ln w="9525">
            <a:noFill/>
            <a:miter lim="800000"/>
            <a:headEnd/>
            <a:tailEnd/>
          </a:ln>
        </p:spPr>
        <p:txBody>
          <a:bodyPr wrap="none">
            <a:spAutoFit/>
          </a:bodyPr>
          <a:lstStyle/>
          <a:p>
            <a:pPr algn="ctr" eaLnBrk="0" hangingPunct="0"/>
            <a:r>
              <a:rPr lang="en-US" sz="1200"/>
              <a:t>Quito Disbursement Bank</a:t>
            </a:r>
          </a:p>
          <a:p>
            <a:pPr algn="ctr" eaLnBrk="0" hangingPunct="0"/>
            <a:r>
              <a:rPr lang="en-US" sz="1200"/>
              <a:t>PPPPECEQ</a:t>
            </a:r>
          </a:p>
        </p:txBody>
      </p:sp>
      <p:sp>
        <p:nvSpPr>
          <p:cNvPr id="22" name="Text Box 137"/>
          <p:cNvSpPr txBox="1">
            <a:spLocks noChangeArrowheads="1"/>
          </p:cNvSpPr>
          <p:nvPr/>
        </p:nvSpPr>
        <p:spPr bwMode="auto">
          <a:xfrm>
            <a:off x="8246324" y="4214814"/>
            <a:ext cx="1207446" cy="276999"/>
          </a:xfrm>
          <a:prstGeom prst="rect">
            <a:avLst/>
          </a:prstGeom>
          <a:noFill/>
          <a:ln w="9525">
            <a:noFill/>
            <a:miter lim="800000"/>
            <a:headEnd/>
            <a:tailEnd/>
          </a:ln>
        </p:spPr>
        <p:txBody>
          <a:bodyPr wrap="none">
            <a:spAutoFit/>
          </a:bodyPr>
          <a:lstStyle/>
          <a:p>
            <a:pPr algn="ctr" eaLnBrk="0" hangingPunct="0"/>
            <a:r>
              <a:rPr lang="en-US" sz="1200"/>
              <a:t>Isabelle Morales</a:t>
            </a:r>
          </a:p>
        </p:txBody>
      </p:sp>
      <p:pic>
        <p:nvPicPr>
          <p:cNvPr id="23" name="Picture 138" descr="Bank_cmyk_warmgray_10"/>
          <p:cNvPicPr>
            <a:picLocks noChangeAspect="1" noChangeArrowheads="1"/>
          </p:cNvPicPr>
          <p:nvPr/>
        </p:nvPicPr>
        <p:blipFill>
          <a:blip r:embed="rId5" cstate="print"/>
          <a:srcRect/>
          <a:stretch>
            <a:fillRect/>
          </a:stretch>
        </p:blipFill>
        <p:spPr bwMode="auto">
          <a:xfrm>
            <a:off x="3236648" y="3079750"/>
            <a:ext cx="858177" cy="863600"/>
          </a:xfrm>
          <a:prstGeom prst="rect">
            <a:avLst/>
          </a:prstGeom>
          <a:noFill/>
          <a:ln w="9525">
            <a:noFill/>
            <a:miter lim="800000"/>
            <a:headEnd/>
            <a:tailEnd/>
          </a:ln>
        </p:spPr>
      </p:pic>
      <p:pic>
        <p:nvPicPr>
          <p:cNvPr id="24" name="Picture 139" descr="Bank_cmyk_warmgray_10"/>
          <p:cNvPicPr>
            <a:picLocks noChangeAspect="1" noChangeArrowheads="1"/>
          </p:cNvPicPr>
          <p:nvPr/>
        </p:nvPicPr>
        <p:blipFill>
          <a:blip r:embed="rId5" cstate="print"/>
          <a:srcRect/>
          <a:stretch>
            <a:fillRect/>
          </a:stretch>
        </p:blipFill>
        <p:spPr bwMode="auto">
          <a:xfrm>
            <a:off x="6122458" y="3006725"/>
            <a:ext cx="928688" cy="935038"/>
          </a:xfrm>
          <a:prstGeom prst="rect">
            <a:avLst/>
          </a:prstGeom>
          <a:noFill/>
          <a:ln w="9525">
            <a:noFill/>
            <a:miter lim="800000"/>
            <a:headEnd/>
            <a:tailEnd/>
          </a:ln>
        </p:spPr>
      </p:pic>
      <p:grpSp>
        <p:nvGrpSpPr>
          <p:cNvPr id="25" name="Group 186"/>
          <p:cNvGrpSpPr>
            <a:grpSpLocks/>
          </p:cNvGrpSpPr>
          <p:nvPr/>
        </p:nvGrpSpPr>
        <p:grpSpPr bwMode="auto">
          <a:xfrm>
            <a:off x="8072703" y="3175000"/>
            <a:ext cx="390393" cy="650875"/>
            <a:chOff x="5057" y="1931"/>
            <a:chExt cx="499" cy="1088"/>
          </a:xfrm>
        </p:grpSpPr>
        <p:sp>
          <p:nvSpPr>
            <p:cNvPr id="26" name="Rectangle 142"/>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da-DK"/>
            </a:p>
          </p:txBody>
        </p:sp>
        <p:sp>
          <p:nvSpPr>
            <p:cNvPr id="27" name="AutoShape 143"/>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fi-FI" sz="1000"/>
            </a:p>
          </p:txBody>
        </p:sp>
        <p:sp>
          <p:nvSpPr>
            <p:cNvPr id="28" name="Oval 144"/>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29" name="Oval 145"/>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0" name="Oval 146"/>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1" name="Oval 147"/>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2" name="Oval 148"/>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3" name="Oval 149"/>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4" name="Oval 150"/>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5" name="Oval 151"/>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6" name="Oval 152"/>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7" name="Oval 153"/>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8" name="Oval 154"/>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9" name="Oval 155"/>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da-DK"/>
            </a:p>
          </p:txBody>
        </p:sp>
      </p:grpSp>
      <p:grpSp>
        <p:nvGrpSpPr>
          <p:cNvPr id="40" name="Group 187"/>
          <p:cNvGrpSpPr>
            <a:grpSpLocks/>
          </p:cNvGrpSpPr>
          <p:nvPr/>
        </p:nvGrpSpPr>
        <p:grpSpPr bwMode="auto">
          <a:xfrm>
            <a:off x="1833299" y="3151188"/>
            <a:ext cx="390393" cy="650875"/>
            <a:chOff x="5057" y="1931"/>
            <a:chExt cx="499" cy="1088"/>
          </a:xfrm>
        </p:grpSpPr>
        <p:sp>
          <p:nvSpPr>
            <p:cNvPr id="41"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da-DK"/>
            </a:p>
          </p:txBody>
        </p:sp>
        <p:sp>
          <p:nvSpPr>
            <p:cNvPr id="42"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fi-FI" sz="1000"/>
            </a:p>
          </p:txBody>
        </p:sp>
        <p:sp>
          <p:nvSpPr>
            <p:cNvPr id="43"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44"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45"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46"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47"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48"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49"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50"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51"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52"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53"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54"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da-DK"/>
            </a:p>
          </p:txBody>
        </p:sp>
      </p:grpSp>
      <p:sp>
        <p:nvSpPr>
          <p:cNvPr id="55" name="Line 204"/>
          <p:cNvSpPr>
            <a:spLocks noChangeShapeType="1"/>
          </p:cNvSpPr>
          <p:nvPr/>
        </p:nvSpPr>
        <p:spPr bwMode="auto">
          <a:xfrm>
            <a:off x="5030391" y="2852738"/>
            <a:ext cx="0" cy="144462"/>
          </a:xfrm>
          <a:prstGeom prst="line">
            <a:avLst/>
          </a:prstGeom>
          <a:noFill/>
          <a:ln w="9525">
            <a:solidFill>
              <a:schemeClr val="tx1"/>
            </a:solidFill>
            <a:round/>
            <a:headEnd/>
            <a:tailEnd type="triangle" w="med" len="med"/>
          </a:ln>
        </p:spPr>
        <p:txBody>
          <a:bodyPr/>
          <a:lstStyle/>
          <a:p>
            <a:endParaRPr lang="en-GB"/>
          </a:p>
        </p:txBody>
      </p:sp>
      <p:sp>
        <p:nvSpPr>
          <p:cNvPr id="56" name="Text Box 205"/>
          <p:cNvSpPr txBox="1">
            <a:spLocks noChangeArrowheads="1"/>
          </p:cNvSpPr>
          <p:nvPr/>
        </p:nvSpPr>
        <p:spPr bwMode="auto">
          <a:xfrm>
            <a:off x="4240602" y="2205038"/>
            <a:ext cx="1557221" cy="646331"/>
          </a:xfrm>
          <a:prstGeom prst="rect">
            <a:avLst/>
          </a:prstGeom>
          <a:noFill/>
          <a:ln w="9525">
            <a:noFill/>
            <a:miter lim="800000"/>
            <a:headEnd/>
            <a:tailEnd/>
          </a:ln>
        </p:spPr>
        <p:txBody>
          <a:bodyPr wrap="none">
            <a:spAutoFit/>
          </a:bodyPr>
          <a:lstStyle/>
          <a:p>
            <a:pPr algn="ctr" eaLnBrk="0" hangingPunct="0"/>
            <a:r>
              <a:rPr lang="en-US" sz="1200" dirty="0"/>
              <a:t>Interbank </a:t>
            </a:r>
          </a:p>
          <a:p>
            <a:pPr algn="ctr" eaLnBrk="0" hangingPunct="0"/>
            <a:r>
              <a:rPr lang="en-US" sz="1200" dirty="0"/>
              <a:t>Clearing &amp; Settlement</a:t>
            </a:r>
          </a:p>
          <a:p>
            <a:pPr algn="ctr" eaLnBrk="0" hangingPunct="0"/>
            <a:r>
              <a:rPr lang="en-US" sz="1200" dirty="0"/>
              <a:t>Network </a:t>
            </a:r>
            <a:r>
              <a:rPr lang="en-US" sz="1200" i="1" dirty="0" smtClean="0"/>
              <a:t>(ACH)</a:t>
            </a:r>
            <a:endParaRPr lang="en-US" sz="1200" i="1" dirty="0"/>
          </a:p>
        </p:txBody>
      </p:sp>
      <p:sp>
        <p:nvSpPr>
          <p:cNvPr id="57" name="Line 206"/>
          <p:cNvSpPr>
            <a:spLocks noChangeShapeType="1"/>
          </p:cNvSpPr>
          <p:nvPr/>
        </p:nvSpPr>
        <p:spPr bwMode="auto">
          <a:xfrm>
            <a:off x="2815300" y="2852738"/>
            <a:ext cx="0" cy="144462"/>
          </a:xfrm>
          <a:prstGeom prst="line">
            <a:avLst/>
          </a:prstGeom>
          <a:noFill/>
          <a:ln w="9525">
            <a:solidFill>
              <a:schemeClr val="tx1"/>
            </a:solidFill>
            <a:round/>
            <a:headEnd/>
            <a:tailEnd type="triangle" w="med" len="med"/>
          </a:ln>
        </p:spPr>
        <p:txBody>
          <a:bodyPr/>
          <a:lstStyle/>
          <a:p>
            <a:endParaRPr lang="en-GB"/>
          </a:p>
        </p:txBody>
      </p:sp>
      <p:sp>
        <p:nvSpPr>
          <p:cNvPr id="58" name="Text Box 207"/>
          <p:cNvSpPr txBox="1">
            <a:spLocks noChangeArrowheads="1"/>
          </p:cNvSpPr>
          <p:nvPr/>
        </p:nvSpPr>
        <p:spPr bwMode="auto">
          <a:xfrm>
            <a:off x="2444640" y="2276475"/>
            <a:ext cx="725840" cy="461665"/>
          </a:xfrm>
          <a:prstGeom prst="rect">
            <a:avLst/>
          </a:prstGeom>
          <a:noFill/>
          <a:ln w="9525">
            <a:noFill/>
            <a:miter lim="800000"/>
            <a:headEnd/>
            <a:tailEnd/>
          </a:ln>
        </p:spPr>
        <p:txBody>
          <a:bodyPr wrap="none">
            <a:spAutoFit/>
          </a:bodyPr>
          <a:lstStyle/>
          <a:p>
            <a:pPr algn="ctr" eaLnBrk="0" hangingPunct="0"/>
            <a:r>
              <a:rPr lang="en-US" sz="1200"/>
              <a:t>Mobile</a:t>
            </a:r>
          </a:p>
          <a:p>
            <a:pPr algn="ctr" eaLnBrk="0" hangingPunct="0"/>
            <a:r>
              <a:rPr lang="en-US" sz="1200"/>
              <a:t>Network</a:t>
            </a:r>
          </a:p>
        </p:txBody>
      </p:sp>
      <p:sp>
        <p:nvSpPr>
          <p:cNvPr id="59" name="Line 208"/>
          <p:cNvSpPr>
            <a:spLocks noChangeShapeType="1"/>
          </p:cNvSpPr>
          <p:nvPr/>
        </p:nvSpPr>
        <p:spPr bwMode="auto">
          <a:xfrm>
            <a:off x="7444979" y="2852738"/>
            <a:ext cx="0" cy="144462"/>
          </a:xfrm>
          <a:prstGeom prst="line">
            <a:avLst/>
          </a:prstGeom>
          <a:noFill/>
          <a:ln w="9525">
            <a:solidFill>
              <a:schemeClr val="tx1"/>
            </a:solidFill>
            <a:round/>
            <a:headEnd/>
            <a:tailEnd type="triangle" w="med" len="med"/>
          </a:ln>
        </p:spPr>
        <p:txBody>
          <a:bodyPr/>
          <a:lstStyle/>
          <a:p>
            <a:endParaRPr lang="en-GB"/>
          </a:p>
        </p:txBody>
      </p:sp>
      <p:sp>
        <p:nvSpPr>
          <p:cNvPr id="60" name="Text Box 209"/>
          <p:cNvSpPr txBox="1">
            <a:spLocks noChangeArrowheads="1"/>
          </p:cNvSpPr>
          <p:nvPr/>
        </p:nvSpPr>
        <p:spPr bwMode="auto">
          <a:xfrm>
            <a:off x="7074319" y="2324100"/>
            <a:ext cx="725840" cy="461665"/>
          </a:xfrm>
          <a:prstGeom prst="rect">
            <a:avLst/>
          </a:prstGeom>
          <a:noFill/>
          <a:ln w="9525">
            <a:noFill/>
            <a:miter lim="800000"/>
            <a:headEnd/>
            <a:tailEnd/>
          </a:ln>
        </p:spPr>
        <p:txBody>
          <a:bodyPr wrap="none">
            <a:spAutoFit/>
          </a:bodyPr>
          <a:lstStyle/>
          <a:p>
            <a:pPr algn="ctr" eaLnBrk="0" hangingPunct="0"/>
            <a:r>
              <a:rPr lang="en-US" sz="1200"/>
              <a:t>Mobile</a:t>
            </a:r>
          </a:p>
          <a:p>
            <a:pPr algn="ctr" eaLnBrk="0" hangingPunct="0"/>
            <a:r>
              <a:rPr lang="en-US" sz="1200"/>
              <a:t>Network</a:t>
            </a:r>
          </a:p>
        </p:txBody>
      </p:sp>
      <p:sp>
        <p:nvSpPr>
          <p:cNvPr id="61" name="AutoShape 212"/>
          <p:cNvSpPr>
            <a:spLocks/>
          </p:cNvSpPr>
          <p:nvPr/>
        </p:nvSpPr>
        <p:spPr bwMode="auto">
          <a:xfrm>
            <a:off x="818621" y="2060575"/>
            <a:ext cx="990600" cy="720725"/>
          </a:xfrm>
          <a:prstGeom prst="borderCallout2">
            <a:avLst>
              <a:gd name="adj1" fmla="val 15861"/>
              <a:gd name="adj2" fmla="val 108333"/>
              <a:gd name="adj3" fmla="val 15861"/>
              <a:gd name="adj4" fmla="val 123611"/>
              <a:gd name="adj5" fmla="val 145593"/>
              <a:gd name="adj6" fmla="val 126736"/>
            </a:avLst>
          </a:prstGeom>
          <a:solidFill>
            <a:schemeClr val="accent1"/>
          </a:solidFill>
          <a:ln w="9525">
            <a:solidFill>
              <a:schemeClr val="tx1"/>
            </a:solidFill>
            <a:miter lim="800000"/>
            <a:headEnd/>
            <a:tailEnd/>
          </a:ln>
        </p:spPr>
        <p:txBody>
          <a:bodyPr/>
          <a:lstStyle/>
          <a:p>
            <a:pPr algn="ctr" eaLnBrk="0" hangingPunct="0"/>
            <a:r>
              <a:rPr lang="en-US" sz="1400"/>
              <a:t>Pay Isabelle $250.00</a:t>
            </a:r>
          </a:p>
        </p:txBody>
      </p:sp>
      <p:sp>
        <p:nvSpPr>
          <p:cNvPr id="62" name="AutoShape 213"/>
          <p:cNvSpPr>
            <a:spLocks/>
          </p:cNvSpPr>
          <p:nvPr/>
        </p:nvSpPr>
        <p:spPr bwMode="auto">
          <a:xfrm>
            <a:off x="8542206" y="2060575"/>
            <a:ext cx="1092067" cy="720725"/>
          </a:xfrm>
          <a:prstGeom prst="borderCallout2">
            <a:avLst>
              <a:gd name="adj1" fmla="val 15861"/>
              <a:gd name="adj2" fmla="val -7560"/>
              <a:gd name="adj3" fmla="val 15861"/>
              <a:gd name="adj4" fmla="val -23306"/>
              <a:gd name="adj5" fmla="val 135681"/>
              <a:gd name="adj6" fmla="val -26616"/>
            </a:avLst>
          </a:prstGeom>
          <a:solidFill>
            <a:schemeClr val="accent1"/>
          </a:solidFill>
          <a:ln w="9525">
            <a:solidFill>
              <a:schemeClr val="tx1"/>
            </a:solidFill>
            <a:miter lim="800000"/>
            <a:headEnd/>
            <a:tailEnd/>
          </a:ln>
        </p:spPr>
        <p:txBody>
          <a:bodyPr/>
          <a:lstStyle/>
          <a:p>
            <a:pPr algn="ctr" eaLnBrk="0" hangingPunct="0"/>
            <a:r>
              <a:rPr lang="en-US" sz="1400"/>
              <a:t>Received from Juan $250.00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P2P – Small business</a:t>
            </a:r>
            <a:endParaRPr lang="en-US" dirty="0"/>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a:xfrm>
            <a:off x="6393160" y="5085184"/>
            <a:ext cx="3384376"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Key Characteristics </a:t>
            </a:r>
            <a:endParaRPr lang="en-GB" dirty="0"/>
          </a:p>
        </p:txBody>
      </p:sp>
      <p:graphicFrame>
        <p:nvGraphicFramePr>
          <p:cNvPr id="4" name="Group 34"/>
          <p:cNvGraphicFramePr>
            <a:graphicFrameLocks noGrp="1"/>
          </p:cNvGraphicFramePr>
          <p:nvPr>
            <p:ph idx="1"/>
          </p:nvPr>
        </p:nvGraphicFramePr>
        <p:xfrm>
          <a:off x="485775" y="1265238"/>
          <a:ext cx="8977375" cy="4396892"/>
        </p:xfrm>
        <a:graphic>
          <a:graphicData uri="http://schemas.openxmlformats.org/drawingml/2006/table">
            <a:tbl>
              <a:tblPr/>
              <a:tblGrid>
                <a:gridCol w="2631268"/>
                <a:gridCol w="6346107"/>
              </a:tblGrid>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Criteria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571504">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Payer and payee relationship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err="1" smtClean="0">
                          <a:ln>
                            <a:noFill/>
                          </a:ln>
                          <a:solidFill>
                            <a:schemeClr val="tx1"/>
                          </a:solidFill>
                          <a:effectLst/>
                          <a:latin typeface="Arial" charset="0"/>
                          <a:cs typeface="Arial" charset="0"/>
                        </a:rPr>
                        <a:t>Often</a:t>
                      </a:r>
                      <a:r>
                        <a:rPr kumimoji="0" lang="fr-BE" sz="1200" b="0" i="0" u="none" strike="noStrike" cap="none" normalizeH="0" baseline="0" dirty="0" smtClean="0">
                          <a:ln>
                            <a:noFill/>
                          </a:ln>
                          <a:solidFill>
                            <a:schemeClr val="tx1"/>
                          </a:solidFill>
                          <a:effectLst/>
                          <a:latin typeface="Arial" charset="0"/>
                          <a:cs typeface="Arial" charset="0"/>
                        </a:rPr>
                        <a:t> a medium to  long </a:t>
                      </a:r>
                      <a:r>
                        <a:rPr kumimoji="0" lang="fr-BE" sz="1200" b="0" i="0" u="none" strike="noStrike" cap="none" normalizeH="0" baseline="0" dirty="0" err="1" smtClean="0">
                          <a:ln>
                            <a:noFill/>
                          </a:ln>
                          <a:solidFill>
                            <a:schemeClr val="tx1"/>
                          </a:solidFill>
                          <a:effectLst/>
                          <a:latin typeface="Arial" charset="0"/>
                          <a:cs typeface="Arial" charset="0"/>
                        </a:rPr>
                        <a:t>term</a:t>
                      </a:r>
                      <a:r>
                        <a:rPr kumimoji="0" lang="fr-BE" sz="1200" b="0" i="0" u="none" strike="noStrike" cap="none" normalizeH="0" baseline="0" dirty="0" smtClean="0">
                          <a:ln>
                            <a:noFill/>
                          </a:ln>
                          <a:solidFill>
                            <a:schemeClr val="tx1"/>
                          </a:solidFill>
                          <a:effectLst/>
                          <a:latin typeface="Arial" charset="0"/>
                          <a:cs typeface="Arial" charset="0"/>
                        </a:rPr>
                        <a:t> business </a:t>
                      </a:r>
                      <a:r>
                        <a:rPr kumimoji="0" lang="fr-BE" sz="1200" b="0" i="0" u="none" strike="noStrike" cap="none" normalizeH="0" baseline="0" dirty="0" err="1" smtClean="0">
                          <a:ln>
                            <a:noFill/>
                          </a:ln>
                          <a:solidFill>
                            <a:schemeClr val="tx1"/>
                          </a:solidFill>
                          <a:effectLst/>
                          <a:latin typeface="Arial" charset="0"/>
                          <a:cs typeface="Arial" charset="0"/>
                        </a:rPr>
                        <a:t>relationship</a:t>
                      </a:r>
                      <a:r>
                        <a:rPr kumimoji="0" lang="fr-BE" sz="1200" b="0" i="0" u="none" strike="noStrike" cap="none" normalizeH="0" baseline="0" dirty="0" smtClean="0">
                          <a:ln>
                            <a:noFill/>
                          </a:ln>
                          <a:solidFill>
                            <a:schemeClr val="tx1"/>
                          </a:solidFill>
                          <a:effectLst/>
                          <a:latin typeface="Arial" charset="0"/>
                          <a:cs typeface="Arial" charset="0"/>
                        </a:rPr>
                        <a:t>  but not </a:t>
                      </a:r>
                      <a:r>
                        <a:rPr kumimoji="0" lang="fr-BE" sz="1200" b="0" i="0" u="none" strike="noStrike" cap="none" normalizeH="0" baseline="0" dirty="0" err="1" smtClean="0">
                          <a:ln>
                            <a:noFill/>
                          </a:ln>
                          <a:solidFill>
                            <a:schemeClr val="tx1"/>
                          </a:solidFill>
                          <a:effectLst/>
                          <a:latin typeface="Arial" charset="0"/>
                          <a:cs typeface="Arial" charset="0"/>
                        </a:rPr>
                        <a:t>always</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err="1" smtClean="0">
                          <a:ln>
                            <a:noFill/>
                          </a:ln>
                          <a:solidFill>
                            <a:schemeClr val="tx1"/>
                          </a:solidFill>
                          <a:effectLst/>
                          <a:latin typeface="Arial" charset="0"/>
                          <a:cs typeface="Arial" charset="0"/>
                        </a:rPr>
                        <a:t>doctors</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err="1" smtClean="0">
                          <a:ln>
                            <a:noFill/>
                          </a:ln>
                          <a:solidFill>
                            <a:schemeClr val="tx1"/>
                          </a:solidFill>
                          <a:effectLst/>
                          <a:latin typeface="Arial" charset="0"/>
                          <a:cs typeface="Arial" charset="0"/>
                        </a:rPr>
                        <a:t>babysitters</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err="1" smtClean="0">
                          <a:ln>
                            <a:noFill/>
                          </a:ln>
                          <a:solidFill>
                            <a:schemeClr val="tx1"/>
                          </a:solidFill>
                          <a:effectLst/>
                          <a:latin typeface="Arial" charset="0"/>
                          <a:cs typeface="Arial" charset="0"/>
                        </a:rPr>
                        <a:t>plumbers</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err="1" smtClean="0">
                          <a:ln>
                            <a:noFill/>
                          </a:ln>
                          <a:solidFill>
                            <a:schemeClr val="tx1"/>
                          </a:solidFill>
                          <a:effectLst/>
                          <a:latin typeface="Arial" charset="0"/>
                          <a:cs typeface="Arial" charset="0"/>
                        </a:rPr>
                        <a:t>lawyers</a:t>
                      </a:r>
                      <a:r>
                        <a:rPr kumimoji="0" lang="fr-BE" sz="1200" b="0" i="0" u="none" strike="noStrike" cap="none" normalizeH="0" baseline="0" dirty="0" smtClean="0">
                          <a:ln>
                            <a:noFill/>
                          </a:ln>
                          <a:solidFill>
                            <a:schemeClr val="tx1"/>
                          </a:solidFill>
                          <a:effectLst/>
                          <a:latin typeface="Arial" charset="0"/>
                          <a:cs typeface="Arial" charset="0"/>
                        </a:rPr>
                        <a:t>,….versus  home </a:t>
                      </a:r>
                      <a:r>
                        <a:rPr kumimoji="0" lang="fr-BE" sz="1200" b="0" i="0" u="none" strike="noStrike" cap="none" normalizeH="0" baseline="0" dirty="0" err="1" smtClean="0">
                          <a:ln>
                            <a:noFill/>
                          </a:ln>
                          <a:solidFill>
                            <a:schemeClr val="tx1"/>
                          </a:solidFill>
                          <a:effectLst/>
                          <a:latin typeface="Arial" charset="0"/>
                          <a:cs typeface="Arial" charset="0"/>
                        </a:rPr>
                        <a:t>deliveries</a:t>
                      </a:r>
                      <a:r>
                        <a:rPr kumimoji="0" lang="fr-BE" sz="1200" b="0" i="0" u="none" strike="noStrike" cap="none" normalizeH="0" baseline="0" dirty="0" smtClean="0">
                          <a:ln>
                            <a:noFill/>
                          </a:ln>
                          <a:solidFill>
                            <a:schemeClr val="tx1"/>
                          </a:solidFill>
                          <a:effectLst/>
                          <a:latin typeface="Arial" charset="0"/>
                          <a:cs typeface="Arial" charset="0"/>
                        </a:rPr>
                        <a:t>)</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Geographical scope and each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Mainly domestic</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Payment purpose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err="1" smtClean="0">
                          <a:ln>
                            <a:noFill/>
                          </a:ln>
                          <a:solidFill>
                            <a:schemeClr val="tx1"/>
                          </a:solidFill>
                          <a:effectLst/>
                          <a:latin typeface="Arial" charset="0"/>
                          <a:cs typeface="Arial" charset="0"/>
                        </a:rPr>
                        <a:t>Mainly</a:t>
                      </a:r>
                      <a:r>
                        <a:rPr kumimoji="0" lang="fr-BE" sz="1200" b="0" i="0" u="none" strike="noStrike" cap="none" normalizeH="0" baseline="0" dirty="0" smtClean="0">
                          <a:ln>
                            <a:noFill/>
                          </a:ln>
                          <a:solidFill>
                            <a:schemeClr val="tx1"/>
                          </a:solidFill>
                          <a:effectLst/>
                          <a:latin typeface="Arial" charset="0"/>
                          <a:cs typeface="Arial" charset="0"/>
                        </a:rPr>
                        <a:t> services and home </a:t>
                      </a:r>
                      <a:r>
                        <a:rPr kumimoji="0" lang="fr-BE" sz="1200" b="0" i="0" u="none" strike="noStrike" cap="none" normalizeH="0" baseline="0" dirty="0" err="1" smtClean="0">
                          <a:ln>
                            <a:noFill/>
                          </a:ln>
                          <a:solidFill>
                            <a:schemeClr val="tx1"/>
                          </a:solidFill>
                          <a:effectLst/>
                          <a:latin typeface="Arial" charset="0"/>
                          <a:cs typeface="Arial" charset="0"/>
                        </a:rPr>
                        <a:t>deliveries</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426">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Average transaction amount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30-50 Euros </a:t>
                      </a:r>
                      <a:r>
                        <a:rPr kumimoji="0" lang="fr-BE" sz="1200" b="0" i="0" u="none" strike="noStrike" cap="none" normalizeH="0" baseline="0" dirty="0" err="1" smtClean="0">
                          <a:ln>
                            <a:noFill/>
                          </a:ln>
                          <a:solidFill>
                            <a:schemeClr val="tx1"/>
                          </a:solidFill>
                          <a:effectLst/>
                          <a:latin typeface="Arial" charset="0"/>
                          <a:cs typeface="Arial" charset="0"/>
                        </a:rPr>
                        <a:t>average</a:t>
                      </a:r>
                      <a:r>
                        <a:rPr kumimoji="0" lang="fr-BE" sz="1200" b="0" i="0" u="none" strike="noStrike" cap="none" normalizeH="0" baseline="0" dirty="0" smtClean="0">
                          <a:ln>
                            <a:noFill/>
                          </a:ln>
                          <a:solidFill>
                            <a:schemeClr val="tx1"/>
                          </a:solidFill>
                          <a:effectLst/>
                          <a:latin typeface="Arial" charset="0"/>
                          <a:cs typeface="Arial" charset="0"/>
                        </a:rPr>
                        <a:t> for services ; 100-500 euros for home </a:t>
                      </a:r>
                      <a:r>
                        <a:rPr kumimoji="0" lang="fr-BE" sz="1200" b="0" i="0" u="none" strike="noStrike" cap="none" normalizeH="0" baseline="0" dirty="0" err="1" smtClean="0">
                          <a:ln>
                            <a:noFill/>
                          </a:ln>
                          <a:solidFill>
                            <a:schemeClr val="tx1"/>
                          </a:solidFill>
                          <a:effectLst/>
                          <a:latin typeface="Arial" charset="0"/>
                          <a:cs typeface="Arial" charset="0"/>
                        </a:rPr>
                        <a:t>deliveries</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Transaction Frequency</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At least one /month/household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Time criticality end-to-end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Direct notification </a:t>
                      </a:r>
                      <a:r>
                        <a:rPr kumimoji="0" lang="fr-BE" sz="1200" b="0" i="0" u="none" strike="noStrike" cap="none" normalizeH="0" baseline="0" dirty="0" err="1" smtClean="0">
                          <a:ln>
                            <a:noFill/>
                          </a:ln>
                          <a:solidFill>
                            <a:schemeClr val="tx1"/>
                          </a:solidFill>
                          <a:effectLst/>
                          <a:latin typeface="Arial" charset="0"/>
                          <a:cs typeface="Arial" charset="0"/>
                        </a:rPr>
                        <a:t>with</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err="1" smtClean="0">
                          <a:ln>
                            <a:noFill/>
                          </a:ln>
                          <a:solidFill>
                            <a:schemeClr val="tx1"/>
                          </a:solidFill>
                          <a:effectLst/>
                          <a:latin typeface="Arial" charset="0"/>
                          <a:cs typeface="Arial" charset="0"/>
                        </a:rPr>
                        <a:t>guarantee</a:t>
                      </a:r>
                      <a:endParaRPr kumimoji="0" lang="fr-BE" sz="12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1 – 2 </a:t>
                      </a:r>
                      <a:r>
                        <a:rPr kumimoji="0" lang="fr-BE" sz="1200" b="0" i="0" u="none" strike="noStrike" cap="none" normalizeH="0" baseline="0" dirty="0" err="1" smtClean="0">
                          <a:ln>
                            <a:noFill/>
                          </a:ln>
                          <a:solidFill>
                            <a:schemeClr val="tx1"/>
                          </a:solidFill>
                          <a:effectLst/>
                          <a:latin typeface="Arial" charset="0"/>
                          <a:cs typeface="Arial" charset="0"/>
                        </a:rPr>
                        <a:t>days</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err="1" smtClean="0">
                          <a:ln>
                            <a:noFill/>
                          </a:ln>
                          <a:solidFill>
                            <a:schemeClr val="tx1"/>
                          </a:solidFill>
                          <a:effectLst/>
                          <a:latin typeface="Arial" charset="0"/>
                          <a:cs typeface="Arial" charset="0"/>
                        </a:rPr>
                        <a:t>delay</a:t>
                      </a:r>
                      <a:r>
                        <a:rPr kumimoji="0" lang="fr-BE" sz="1200" b="0" i="0" u="none" strike="noStrike" cap="none" normalizeH="0" baseline="0" dirty="0" smtClean="0">
                          <a:ln>
                            <a:noFill/>
                          </a:ln>
                          <a:solidFill>
                            <a:schemeClr val="tx1"/>
                          </a:solidFill>
                          <a:effectLst/>
                          <a:latin typeface="Arial" charset="0"/>
                          <a:cs typeface="Arial" charset="0"/>
                        </a:rPr>
                        <a:t> for </a:t>
                      </a:r>
                      <a:r>
                        <a:rPr kumimoji="0" lang="fr-BE" sz="1200" b="0" i="0" u="none" strike="noStrike" cap="none" normalizeH="0" baseline="0" dirty="0" err="1" smtClean="0">
                          <a:ln>
                            <a:noFill/>
                          </a:ln>
                          <a:solidFill>
                            <a:schemeClr val="tx1"/>
                          </a:solidFill>
                          <a:effectLst/>
                          <a:latin typeface="Arial" charset="0"/>
                          <a:cs typeface="Arial" charset="0"/>
                        </a:rPr>
                        <a:t>fund</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err="1" smtClean="0">
                          <a:ln>
                            <a:noFill/>
                          </a:ln>
                          <a:solidFill>
                            <a:schemeClr val="tx1"/>
                          </a:solidFill>
                          <a:effectLst/>
                          <a:latin typeface="Arial" charset="0"/>
                          <a:cs typeface="Arial" charset="0"/>
                        </a:rPr>
                        <a:t>transfer</a:t>
                      </a:r>
                      <a:r>
                        <a:rPr kumimoji="0" lang="fr-BE" sz="1200" b="0" i="0" u="none" strike="noStrike" cap="none" normalizeH="0" baseline="0" dirty="0" smtClean="0">
                          <a:ln>
                            <a:noFill/>
                          </a:ln>
                          <a:solidFill>
                            <a:schemeClr val="tx1"/>
                          </a:solidFill>
                          <a:effectLst/>
                          <a:latin typeface="Arial" charset="0"/>
                          <a:cs typeface="Arial" charset="0"/>
                        </a:rPr>
                        <a:t> acceptable</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Impact on bank’s service offering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Ease life of consumers (no need to run to ATM); make bank account money more liquid;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Issues for banks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Issues for black money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Security of the payment solution/signature – should be at least as secure as chip card payments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Marketing </a:t>
                      </a:r>
                      <a:r>
                        <a:rPr kumimoji="0" lang="fr-BE" sz="1200" b="0" i="0" u="none" strike="noStrike" cap="none" normalizeH="0" baseline="0" dirty="0" err="1" smtClean="0">
                          <a:ln>
                            <a:noFill/>
                          </a:ln>
                          <a:solidFill>
                            <a:schemeClr val="tx1"/>
                          </a:solidFill>
                          <a:effectLst/>
                          <a:latin typeface="Arial" charset="0"/>
                          <a:cs typeface="Arial" charset="0"/>
                        </a:rPr>
                        <a:t>costs</a:t>
                      </a:r>
                      <a:r>
                        <a:rPr kumimoji="0" lang="fr-BE" sz="1200" b="0" i="0" u="none" strike="noStrike" cap="none" normalizeH="0" baseline="0" dirty="0" smtClean="0">
                          <a:ln>
                            <a:noFill/>
                          </a:ln>
                          <a:solidFill>
                            <a:schemeClr val="tx1"/>
                          </a:solidFill>
                          <a:effectLst/>
                          <a:latin typeface="Arial" charset="0"/>
                          <a:cs typeface="Arial" charset="0"/>
                        </a:rPr>
                        <a:t> to </a:t>
                      </a:r>
                      <a:r>
                        <a:rPr kumimoji="0" lang="fr-BE" sz="1200" b="0" i="0" u="none" strike="noStrike" cap="none" normalizeH="0" baseline="0" dirty="0" err="1" smtClean="0">
                          <a:ln>
                            <a:noFill/>
                          </a:ln>
                          <a:solidFill>
                            <a:schemeClr val="tx1"/>
                          </a:solidFill>
                          <a:effectLst/>
                          <a:latin typeface="Arial" charset="0"/>
                          <a:cs typeface="Arial" charset="0"/>
                        </a:rPr>
                        <a:t>promote</a:t>
                      </a:r>
                      <a:r>
                        <a:rPr kumimoji="0" lang="fr-BE" sz="1200" b="0" i="0" u="none" strike="noStrike" cap="none" normalizeH="0" baseline="0" dirty="0" smtClean="0">
                          <a:ln>
                            <a:noFill/>
                          </a:ln>
                          <a:solidFill>
                            <a:schemeClr val="tx1"/>
                          </a:solidFill>
                          <a:effectLst/>
                          <a:latin typeface="Arial" charset="0"/>
                          <a:cs typeface="Arial" charset="0"/>
                        </a:rPr>
                        <a:t> new </a:t>
                      </a:r>
                      <a:r>
                        <a:rPr kumimoji="0" lang="fr-BE" sz="1200" b="0" i="0" u="none" strike="noStrike" cap="none" normalizeH="0" baseline="0" dirty="0" err="1" smtClean="0">
                          <a:ln>
                            <a:noFill/>
                          </a:ln>
                          <a:solidFill>
                            <a:schemeClr val="tx1"/>
                          </a:solidFill>
                          <a:effectLst/>
                          <a:latin typeface="Arial" charset="0"/>
                          <a:cs typeface="Arial" charset="0"/>
                        </a:rPr>
                        <a:t>payment</a:t>
                      </a:r>
                      <a:r>
                        <a:rPr kumimoji="0" lang="fr-BE" sz="1200" b="0" i="0" u="none" strike="noStrike" cap="none" normalizeH="0" baseline="0" dirty="0" smtClean="0">
                          <a:ln>
                            <a:noFill/>
                          </a:ln>
                          <a:solidFill>
                            <a:schemeClr val="tx1"/>
                          </a:solidFill>
                          <a:effectLst/>
                          <a:latin typeface="Arial" charset="0"/>
                          <a:cs typeface="Arial" charset="0"/>
                        </a:rPr>
                        <a:t> solution/new </a:t>
                      </a:r>
                      <a:r>
                        <a:rPr kumimoji="0" lang="fr-BE" sz="1200" b="0" i="0" u="none" strike="noStrike" cap="none" normalizeH="0" baseline="0" dirty="0" err="1" smtClean="0">
                          <a:ln>
                            <a:noFill/>
                          </a:ln>
                          <a:solidFill>
                            <a:schemeClr val="tx1"/>
                          </a:solidFill>
                          <a:effectLst/>
                          <a:latin typeface="Arial" charset="0"/>
                          <a:cs typeface="Arial" charset="0"/>
                        </a:rPr>
                        <a:t>payment</a:t>
                      </a:r>
                      <a:r>
                        <a:rPr kumimoji="0" lang="fr-BE" sz="1200" b="0" i="0" u="none" strike="noStrike" cap="none" normalizeH="0" baseline="0" dirty="0" smtClean="0">
                          <a:ln>
                            <a:noFill/>
                          </a:ln>
                          <a:solidFill>
                            <a:schemeClr val="tx1"/>
                          </a:solidFill>
                          <a:effectLst/>
                          <a:latin typeface="Arial" charset="0"/>
                          <a:cs typeface="Arial" charset="0"/>
                        </a:rPr>
                        <a:t> usage</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Interoperability of those solutions  (no current standard, need for a 3 D architecture)</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Typical use case </a:t>
            </a:r>
            <a:r>
              <a:rPr lang="en-US" dirty="0" smtClean="0"/>
              <a:t>scenario</a:t>
            </a:r>
            <a:endParaRPr lang="en-GB" dirty="0"/>
          </a:p>
        </p:txBody>
      </p:sp>
      <p:graphicFrame>
        <p:nvGraphicFramePr>
          <p:cNvPr id="4" name="Group 34"/>
          <p:cNvGraphicFramePr>
            <a:graphicFrameLocks noGrp="1"/>
          </p:cNvGraphicFramePr>
          <p:nvPr>
            <p:ph idx="1"/>
          </p:nvPr>
        </p:nvGraphicFramePr>
        <p:xfrm>
          <a:off x="485775" y="1265238"/>
          <a:ext cx="8977376" cy="4749490"/>
        </p:xfrm>
        <a:graphic>
          <a:graphicData uri="http://schemas.openxmlformats.org/drawingml/2006/table">
            <a:tbl>
              <a:tblPr/>
              <a:tblGrid>
                <a:gridCol w="1625215"/>
                <a:gridCol w="7352161"/>
              </a:tblGrid>
              <a:tr h="285752">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1" i="0" u="none" strike="noStrike" cap="none" normalizeH="0" baseline="0" dirty="0" smtClean="0">
                          <a:ln>
                            <a:noFill/>
                          </a:ln>
                          <a:solidFill>
                            <a:schemeClr val="bg1"/>
                          </a:solidFill>
                          <a:effectLst/>
                          <a:latin typeface="Arial" charset="0"/>
                          <a:cs typeface="Arial" charset="0"/>
                        </a:rPr>
                        <a:t>Face-to-face P2P payment using a mobile phone and wallet server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8258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Actors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lang="fr-BE" sz="1000" u="none" baseline="0" dirty="0" smtClean="0"/>
                        <a:t>Payer (Anne), payee (John - doctor) , Bank A (Anne’s bank, issuing bank), Bank B (John’s bank, acquirer bank)</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Context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BE" sz="1000" dirty="0" smtClean="0"/>
                        <a:t>Anne</a:t>
                      </a:r>
                      <a:r>
                        <a:rPr lang="fr-BE" sz="1000" baseline="0" dirty="0" smtClean="0"/>
                        <a:t> wants to pay John, her doctor and don’t have cash; her doctor proposes her to pay via the mobile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Pre-conditions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kumimoji="0" lang="en-US" sz="1000" b="0" i="0" u="sng" strike="noStrike" cap="none" normalizeH="0" baseline="0" dirty="0" smtClean="0">
                          <a:ln>
                            <a:noFill/>
                          </a:ln>
                          <a:solidFill>
                            <a:schemeClr val="tx1"/>
                          </a:solidFill>
                          <a:effectLst/>
                          <a:latin typeface="Arial" charset="0"/>
                          <a:cs typeface="Arial" charset="0"/>
                        </a:rPr>
                        <a:t>0. Service subscription</a:t>
                      </a:r>
                      <a:r>
                        <a:rPr kumimoji="0" lang="en-US" sz="1000" b="0" i="0" u="none" strike="noStrike" cap="none" normalizeH="0" baseline="0" dirty="0" smtClean="0">
                          <a:ln>
                            <a:noFill/>
                          </a:ln>
                          <a:solidFill>
                            <a:schemeClr val="tx1"/>
                          </a:solidFill>
                          <a:effectLst/>
                          <a:latin typeface="Arial" charset="0"/>
                          <a:cs typeface="Arial" charset="0"/>
                        </a:rPr>
                        <a:t> </a:t>
                      </a:r>
                    </a:p>
                    <a:p>
                      <a:pPr marL="228600" indent="-228600">
                        <a:buFont typeface="+mj-lt"/>
                        <a:buNone/>
                      </a:pPr>
                      <a:r>
                        <a:rPr lang="fr-BE" sz="1000" u="none" baseline="0" dirty="0" smtClean="0"/>
                        <a:t>a. </a:t>
                      </a:r>
                      <a:r>
                        <a:rPr lang="fr-BE" sz="1000" baseline="0" dirty="0" smtClean="0"/>
                        <a:t>   Anne linked her mobile to her bank A account via a registration process in order to pay with her mobile phone;</a:t>
                      </a:r>
                    </a:p>
                    <a:p>
                      <a:pPr marL="228600" indent="-228600">
                        <a:buFont typeface="+mj-lt"/>
                        <a:buNone/>
                      </a:pPr>
                      <a:r>
                        <a:rPr lang="fr-BE" sz="1000" baseline="0" dirty="0" smtClean="0"/>
                        <a:t>b.   Bank  A provides her mobile credentials in order to sign payment requests and keeps link between Anne MSISDN, bank account and credentials.</a:t>
                      </a:r>
                    </a:p>
                    <a:p>
                      <a:pPr marL="228600" indent="-228600">
                        <a:buFont typeface="+mj-lt"/>
                        <a:buNone/>
                      </a:pPr>
                      <a:r>
                        <a:rPr lang="fr-BE" sz="1000" baseline="0" dirty="0" smtClean="0"/>
                        <a:t>b.   John enrols his mobile to his bank B account  in order to be paid by mobile phone (easy and free enrolment procedure on Internet).</a:t>
                      </a:r>
                      <a:endParaRPr lang="fr-BE" sz="1000" dirty="0" smtClean="0"/>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Sequence flow</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000" u="sng" dirty="0" smtClean="0"/>
                        <a:t>Payment transaction (pull):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fr-BE" sz="1000" baseline="0" dirty="0" smtClean="0"/>
                        <a:t>John uses a menu on his mobile (STK or JAVA applet) to initiate the transaction by providing the MSISDN of Anne ( or any other refer</a:t>
                      </a:r>
                      <a:r>
                        <a:rPr lang="en-US" sz="1000" baseline="0" dirty="0" err="1" smtClean="0"/>
                        <a:t>ence</a:t>
                      </a:r>
                      <a:r>
                        <a:rPr lang="en-US" sz="1000" baseline="0" dirty="0" smtClean="0"/>
                        <a:t>) and the amount to be paid.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John’s mobile generates a SMS to a POS server.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Based on the payee MSISDN supplied , the POS server consults a directory to check where to route the transaction request (3D architecture).  The transaction request is routed to a wallet server (ACS) of the Bank A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wallet server of Bank A sends a signature request to Anne for the transaction.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Anne approves the transaction using the mobile credentials  supplied by the Banks A during registration.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verifies the signature and generates a cryptogram (</a:t>
                      </a:r>
                      <a:r>
                        <a:rPr lang="en-US" sz="1000" baseline="0" dirty="0" err="1" smtClean="0"/>
                        <a:t>Ucaf</a:t>
                      </a:r>
                      <a:r>
                        <a:rPr lang="en-US" sz="1000" baseline="0" dirty="0" smtClean="0"/>
                        <a:t> like) to the POS server.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POS server sends the transaction to the John’s bank with the cryptogram.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B sends the transaction request to the Bank A</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verifies the cryptogram and the availability of funds and authorize the transaction.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B notifies the POS server of John.</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POS server of John sends a SMS notification to John and  Anne (on behalf of John)</a:t>
                      </a:r>
                      <a:endParaRPr lang="en-US" sz="1000" dirty="0" smtClean="0"/>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Post-conditions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fr-BE" sz="1000" baseline="0" dirty="0" smtClean="0"/>
                        <a: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Comments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BE" sz="1000" dirty="0" smtClean="0"/>
                        <a:t>Other scenario also possible in which the customer initiates the transaction, signs the transaction and a CT is used to settle the transaction (Ideal </a:t>
                      </a:r>
                      <a:r>
                        <a:rPr lang="fr-BE" sz="1000" baseline="0" dirty="0" smtClean="0"/>
                        <a:t> model)</a:t>
                      </a:r>
                      <a:r>
                        <a:rPr lang="fr-BE" sz="1000" dirty="0" smtClean="0"/>
                        <a:t>  </a:t>
                      </a:r>
                      <a:endParaRPr lang="en-US" sz="1000" dirty="0" smtClean="0"/>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custDataLst>
              <p:tags r:id="rId2"/>
            </p:custDataLst>
          </p:nvPr>
        </p:nvSpPr>
        <p:spPr bwMode="auto">
          <a:xfrm>
            <a:off x="309563" y="2071688"/>
            <a:ext cx="9317831" cy="1350962"/>
          </a:xfrm>
          <a:prstGeom prst="rect">
            <a:avLst/>
          </a:prstGeom>
          <a:solidFill>
            <a:srgbClr val="EAEAEA"/>
          </a:solidFill>
          <a:ln w="9525">
            <a:noFill/>
            <a:miter lim="800000"/>
            <a:headEnd/>
            <a:tailEnd/>
          </a:ln>
        </p:spPr>
        <p:txBody>
          <a:bodyPr wrap="none" anchor="ctr"/>
          <a:lstStyle/>
          <a:p>
            <a:pPr eaLnBrk="0" hangingPunct="0"/>
            <a:endParaRPr lang="da-DK"/>
          </a:p>
        </p:txBody>
      </p:sp>
      <p:sp>
        <p:nvSpPr>
          <p:cNvPr id="6148" name="Slide Number Placeholder 4"/>
          <p:cNvSpPr>
            <a:spLocks noGrp="1"/>
          </p:cNvSpPr>
          <p:nvPr>
            <p:ph type="sldNum" sz="quarter" idx="4294967295"/>
            <p:custDataLst>
              <p:tags r:id="rId3"/>
            </p:custDataLst>
          </p:nvPr>
        </p:nvSpPr>
        <p:spPr bwMode="auto">
          <a:xfrm>
            <a:off x="8832850" y="6403975"/>
            <a:ext cx="8255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3295063E-0157-400E-9931-FAF0346A6145}" type="slidenum">
              <a:rPr lang="en-US" smtClean="0"/>
              <a:pPr>
                <a:defRPr/>
              </a:pPr>
              <a:t>18</a:t>
            </a:fld>
            <a:endParaRPr lang="en-US" smtClean="0"/>
          </a:p>
        </p:txBody>
      </p:sp>
      <p:pic>
        <p:nvPicPr>
          <p:cNvPr id="6149" name="Picture 47"/>
          <p:cNvPicPr>
            <a:picLocks noChangeAspect="1" noChangeArrowheads="1"/>
          </p:cNvPicPr>
          <p:nvPr>
            <p:custDataLst>
              <p:tags r:id="rId4"/>
            </p:custDataLst>
          </p:nvPr>
        </p:nvPicPr>
        <p:blipFill>
          <a:blip r:embed="rId31" cstate="print"/>
          <a:srcRect/>
          <a:stretch>
            <a:fillRect/>
          </a:stretch>
        </p:blipFill>
        <p:spPr bwMode="auto">
          <a:xfrm>
            <a:off x="1315642" y="2422526"/>
            <a:ext cx="842698" cy="714375"/>
          </a:xfrm>
          <a:prstGeom prst="rect">
            <a:avLst/>
          </a:prstGeom>
          <a:noFill/>
          <a:ln w="9525">
            <a:noFill/>
            <a:miter lim="800000"/>
            <a:headEnd/>
            <a:tailEnd/>
          </a:ln>
        </p:spPr>
      </p:pic>
      <p:grpSp>
        <p:nvGrpSpPr>
          <p:cNvPr id="2" name="Group 187"/>
          <p:cNvGrpSpPr>
            <a:grpSpLocks/>
          </p:cNvGrpSpPr>
          <p:nvPr>
            <p:custDataLst>
              <p:tags r:id="rId5"/>
            </p:custDataLst>
          </p:nvPr>
        </p:nvGrpSpPr>
        <p:grpSpPr bwMode="auto">
          <a:xfrm>
            <a:off x="2166937" y="2643188"/>
            <a:ext cx="309563" cy="565150"/>
            <a:chOff x="5057" y="1931"/>
            <a:chExt cx="499" cy="1088"/>
          </a:xfrm>
        </p:grpSpPr>
        <p:sp>
          <p:nvSpPr>
            <p:cNvPr id="6234"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en-GB"/>
            </a:p>
          </p:txBody>
        </p:sp>
        <p:sp>
          <p:nvSpPr>
            <p:cNvPr id="6235"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da-DK" sz="1000"/>
            </a:p>
          </p:txBody>
        </p:sp>
        <p:sp>
          <p:nvSpPr>
            <p:cNvPr id="6236"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37"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38"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39"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0"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1"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2"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3"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4"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5"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6"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47"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en-GB"/>
            </a:p>
          </p:txBody>
        </p:sp>
      </p:grpSp>
      <p:cxnSp>
        <p:nvCxnSpPr>
          <p:cNvPr id="6151" name="Straight Arrow Connector 92"/>
          <p:cNvCxnSpPr>
            <a:cxnSpLocks noChangeShapeType="1"/>
          </p:cNvCxnSpPr>
          <p:nvPr>
            <p:custDataLst>
              <p:tags r:id="rId6"/>
            </p:custDataLst>
          </p:nvPr>
        </p:nvCxnSpPr>
        <p:spPr bwMode="auto">
          <a:xfrm flipV="1">
            <a:off x="7584281" y="6161089"/>
            <a:ext cx="228733" cy="1587"/>
          </a:xfrm>
          <a:prstGeom prst="straightConnector1">
            <a:avLst/>
          </a:prstGeom>
          <a:noFill/>
          <a:ln w="9525" algn="ctr">
            <a:solidFill>
              <a:schemeClr val="tx1"/>
            </a:solidFill>
            <a:round/>
            <a:headEnd/>
            <a:tailEnd type="arrow" w="med" len="med"/>
          </a:ln>
        </p:spPr>
      </p:cxnSp>
      <p:cxnSp>
        <p:nvCxnSpPr>
          <p:cNvPr id="6152" name="Straight Connector 48"/>
          <p:cNvCxnSpPr>
            <a:cxnSpLocks noChangeShapeType="1"/>
          </p:cNvCxnSpPr>
          <p:nvPr>
            <p:custDataLst>
              <p:tags r:id="rId7"/>
            </p:custDataLst>
          </p:nvPr>
        </p:nvCxnSpPr>
        <p:spPr bwMode="auto">
          <a:xfrm>
            <a:off x="1315642" y="5280025"/>
            <a:ext cx="6268640" cy="1588"/>
          </a:xfrm>
          <a:prstGeom prst="line">
            <a:avLst/>
          </a:prstGeom>
          <a:noFill/>
          <a:ln w="6350" algn="ctr">
            <a:solidFill>
              <a:schemeClr val="tx1"/>
            </a:solidFill>
            <a:round/>
            <a:headEnd/>
            <a:tailEnd/>
          </a:ln>
        </p:spPr>
      </p:cxnSp>
      <p:grpSp>
        <p:nvGrpSpPr>
          <p:cNvPr id="3" name="Group 76"/>
          <p:cNvGrpSpPr>
            <a:grpSpLocks/>
          </p:cNvGrpSpPr>
          <p:nvPr/>
        </p:nvGrpSpPr>
        <p:grpSpPr bwMode="auto">
          <a:xfrm>
            <a:off x="5959080" y="2422520"/>
            <a:ext cx="1467440" cy="230834"/>
            <a:chOff x="2357422" y="2897027"/>
            <a:chExt cx="1354389" cy="232130"/>
          </a:xfrm>
        </p:grpSpPr>
        <p:sp>
          <p:nvSpPr>
            <p:cNvPr id="78" name="Oval 77"/>
            <p:cNvSpPr/>
            <p:nvPr/>
          </p:nvSpPr>
          <p:spPr bwMode="auto">
            <a:xfrm>
              <a:off x="2357422" y="2897027"/>
              <a:ext cx="214285" cy="215516"/>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2</a:t>
              </a:r>
            </a:p>
          </p:txBody>
        </p:sp>
        <p:sp>
          <p:nvSpPr>
            <p:cNvPr id="6233" name="TextBox 78"/>
            <p:cNvSpPr txBox="1">
              <a:spLocks noChangeArrowheads="1"/>
            </p:cNvSpPr>
            <p:nvPr/>
          </p:nvSpPr>
          <p:spPr bwMode="auto">
            <a:xfrm>
              <a:off x="2529388" y="2897029"/>
              <a:ext cx="1182423" cy="232128"/>
            </a:xfrm>
            <a:prstGeom prst="rect">
              <a:avLst/>
            </a:prstGeom>
            <a:noFill/>
            <a:ln w="9525">
              <a:noFill/>
              <a:miter lim="800000"/>
              <a:headEnd/>
              <a:tailEnd/>
            </a:ln>
          </p:spPr>
          <p:txBody>
            <a:bodyPr wrap="none">
              <a:spAutoFit/>
            </a:bodyPr>
            <a:lstStyle/>
            <a:p>
              <a:pPr eaLnBrk="0" hangingPunct="0"/>
              <a:r>
                <a:rPr lang="en-US" sz="900"/>
                <a:t>Initiate the transaction </a:t>
              </a:r>
            </a:p>
          </p:txBody>
        </p:sp>
      </p:grpSp>
      <p:sp>
        <p:nvSpPr>
          <p:cNvPr id="6154" name="Rectangle 2"/>
          <p:cNvSpPr>
            <a:spLocks noChangeArrowheads="1"/>
          </p:cNvSpPr>
          <p:nvPr>
            <p:custDataLst>
              <p:tags r:id="rId8"/>
            </p:custDataLst>
          </p:nvPr>
        </p:nvSpPr>
        <p:spPr bwMode="auto">
          <a:xfrm>
            <a:off x="309563" y="3500438"/>
            <a:ext cx="9317831" cy="1357312"/>
          </a:xfrm>
          <a:prstGeom prst="rect">
            <a:avLst/>
          </a:prstGeom>
          <a:solidFill>
            <a:srgbClr val="EAEAEA"/>
          </a:solidFill>
          <a:ln w="9525">
            <a:noFill/>
            <a:miter lim="800000"/>
            <a:headEnd/>
            <a:tailEnd/>
          </a:ln>
        </p:spPr>
        <p:txBody>
          <a:bodyPr wrap="none" anchor="ctr"/>
          <a:lstStyle/>
          <a:p>
            <a:pPr eaLnBrk="0" hangingPunct="0"/>
            <a:r>
              <a:rPr lang="en-US" sz="1200" b="1"/>
              <a:t>Authentication</a:t>
            </a:r>
          </a:p>
          <a:p>
            <a:pPr eaLnBrk="0" hangingPunct="0"/>
            <a:r>
              <a:rPr lang="en-US" sz="1200" b="1"/>
              <a:t>processing</a:t>
            </a:r>
          </a:p>
        </p:txBody>
      </p:sp>
      <p:sp>
        <p:nvSpPr>
          <p:cNvPr id="6155" name="Rectangle 2"/>
          <p:cNvSpPr>
            <a:spLocks noChangeArrowheads="1"/>
          </p:cNvSpPr>
          <p:nvPr>
            <p:custDataLst>
              <p:tags r:id="rId9"/>
            </p:custDataLst>
          </p:nvPr>
        </p:nvSpPr>
        <p:spPr bwMode="auto">
          <a:xfrm>
            <a:off x="309563" y="4922839"/>
            <a:ext cx="9317831" cy="1577975"/>
          </a:xfrm>
          <a:prstGeom prst="rect">
            <a:avLst/>
          </a:prstGeom>
          <a:solidFill>
            <a:srgbClr val="EAEAEA"/>
          </a:solidFill>
          <a:ln w="9525">
            <a:noFill/>
            <a:miter lim="800000"/>
            <a:headEnd/>
            <a:tailEnd/>
          </a:ln>
        </p:spPr>
        <p:txBody>
          <a:bodyPr wrap="none" anchor="ctr"/>
          <a:lstStyle/>
          <a:p>
            <a:pPr eaLnBrk="0" hangingPunct="0"/>
            <a:r>
              <a:rPr lang="en-US" sz="1200" b="1"/>
              <a:t>Financial</a:t>
            </a:r>
          </a:p>
          <a:p>
            <a:pPr eaLnBrk="0" hangingPunct="0"/>
            <a:r>
              <a:rPr lang="en-US" sz="1200" b="1"/>
              <a:t>processing</a:t>
            </a:r>
          </a:p>
        </p:txBody>
      </p:sp>
      <p:pic>
        <p:nvPicPr>
          <p:cNvPr id="6157" name="Picture 50"/>
          <p:cNvPicPr>
            <a:picLocks noChangeAspect="1" noChangeArrowheads="1"/>
          </p:cNvPicPr>
          <p:nvPr>
            <p:custDataLst>
              <p:tags r:id="rId10"/>
            </p:custDataLst>
          </p:nvPr>
        </p:nvPicPr>
        <p:blipFill>
          <a:blip r:embed="rId32" cstate="print"/>
          <a:srcRect/>
          <a:stretch>
            <a:fillRect/>
          </a:stretch>
        </p:blipFill>
        <p:spPr bwMode="auto">
          <a:xfrm>
            <a:off x="6346031" y="5549900"/>
            <a:ext cx="655241" cy="647700"/>
          </a:xfrm>
          <a:prstGeom prst="rect">
            <a:avLst/>
          </a:prstGeom>
          <a:noFill/>
          <a:ln w="9525">
            <a:noFill/>
            <a:miter lim="800000"/>
            <a:headEnd/>
            <a:tailEnd/>
          </a:ln>
        </p:spPr>
      </p:pic>
      <p:pic>
        <p:nvPicPr>
          <p:cNvPr id="6158" name="Picture 50"/>
          <p:cNvPicPr>
            <a:picLocks noChangeAspect="1" noChangeArrowheads="1"/>
          </p:cNvPicPr>
          <p:nvPr>
            <p:custDataLst>
              <p:tags r:id="rId11"/>
            </p:custDataLst>
          </p:nvPr>
        </p:nvPicPr>
        <p:blipFill>
          <a:blip r:embed="rId32" cstate="print"/>
          <a:srcRect/>
          <a:stretch>
            <a:fillRect/>
          </a:stretch>
        </p:blipFill>
        <p:spPr bwMode="auto">
          <a:xfrm>
            <a:off x="3637361" y="5549900"/>
            <a:ext cx="655240" cy="647700"/>
          </a:xfrm>
          <a:prstGeom prst="rect">
            <a:avLst/>
          </a:prstGeom>
          <a:noFill/>
          <a:ln w="9525">
            <a:noFill/>
            <a:miter lim="800000"/>
            <a:headEnd/>
            <a:tailEnd/>
          </a:ln>
        </p:spPr>
      </p:pic>
      <p:sp>
        <p:nvSpPr>
          <p:cNvPr id="112" name="Oval 111"/>
          <p:cNvSpPr/>
          <p:nvPr/>
        </p:nvSpPr>
        <p:spPr bwMode="auto">
          <a:xfrm>
            <a:off x="2089548" y="3786188"/>
            <a:ext cx="232171" cy="21431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5</a:t>
            </a:r>
          </a:p>
        </p:txBody>
      </p:sp>
      <p:sp>
        <p:nvSpPr>
          <p:cNvPr id="6160" name="TextBox 116"/>
          <p:cNvSpPr txBox="1">
            <a:spLocks noChangeArrowheads="1"/>
          </p:cNvSpPr>
          <p:nvPr>
            <p:custDataLst>
              <p:tags r:id="rId12"/>
            </p:custDataLst>
          </p:nvPr>
        </p:nvSpPr>
        <p:spPr bwMode="auto">
          <a:xfrm>
            <a:off x="1934767" y="4071939"/>
            <a:ext cx="997389" cy="230832"/>
          </a:xfrm>
          <a:prstGeom prst="rect">
            <a:avLst/>
          </a:prstGeom>
          <a:noFill/>
          <a:ln w="9525">
            <a:noFill/>
            <a:miter lim="800000"/>
            <a:headEnd/>
            <a:tailEnd/>
          </a:ln>
        </p:spPr>
        <p:txBody>
          <a:bodyPr wrap="none">
            <a:spAutoFit/>
          </a:bodyPr>
          <a:lstStyle/>
          <a:p>
            <a:pPr eaLnBrk="0" hangingPunct="0"/>
            <a:r>
              <a:rPr lang="en-US" sz="900"/>
              <a:t>Approve request </a:t>
            </a:r>
          </a:p>
        </p:txBody>
      </p:sp>
      <p:sp>
        <p:nvSpPr>
          <p:cNvPr id="6161" name="TextBox 118"/>
          <p:cNvSpPr txBox="1">
            <a:spLocks noChangeArrowheads="1"/>
          </p:cNvSpPr>
          <p:nvPr/>
        </p:nvSpPr>
        <p:spPr bwMode="auto">
          <a:xfrm>
            <a:off x="4101704" y="4572000"/>
            <a:ext cx="713657" cy="369332"/>
          </a:xfrm>
          <a:prstGeom prst="rect">
            <a:avLst/>
          </a:prstGeom>
          <a:noFill/>
          <a:ln w="9525">
            <a:noFill/>
            <a:miter lim="800000"/>
            <a:headEnd/>
            <a:tailEnd/>
          </a:ln>
        </p:spPr>
        <p:txBody>
          <a:bodyPr wrap="none">
            <a:spAutoFit/>
          </a:bodyPr>
          <a:lstStyle/>
          <a:p>
            <a:pPr eaLnBrk="0" hangingPunct="0"/>
            <a:r>
              <a:rPr lang="en-US" sz="900"/>
              <a:t>Confirm </a:t>
            </a:r>
          </a:p>
          <a:p>
            <a:pPr eaLnBrk="0" hangingPunct="0"/>
            <a:r>
              <a:rPr lang="en-US" sz="900"/>
              <a:t>transaction</a:t>
            </a:r>
          </a:p>
        </p:txBody>
      </p:sp>
      <p:sp>
        <p:nvSpPr>
          <p:cNvPr id="6162" name="TextBox 119"/>
          <p:cNvSpPr txBox="1">
            <a:spLocks noChangeArrowheads="1"/>
          </p:cNvSpPr>
          <p:nvPr>
            <p:custDataLst>
              <p:tags r:id="rId13"/>
            </p:custDataLst>
          </p:nvPr>
        </p:nvSpPr>
        <p:spPr bwMode="auto">
          <a:xfrm>
            <a:off x="1315642" y="3136900"/>
            <a:ext cx="431528" cy="230832"/>
          </a:xfrm>
          <a:prstGeom prst="rect">
            <a:avLst/>
          </a:prstGeom>
          <a:noFill/>
          <a:ln w="9525">
            <a:noFill/>
            <a:miter lim="800000"/>
            <a:headEnd/>
            <a:tailEnd/>
          </a:ln>
        </p:spPr>
        <p:txBody>
          <a:bodyPr wrap="none">
            <a:spAutoFit/>
          </a:bodyPr>
          <a:lstStyle/>
          <a:p>
            <a:pPr eaLnBrk="0" hangingPunct="0"/>
            <a:r>
              <a:rPr lang="en-US" sz="900"/>
              <a:t>Anne</a:t>
            </a:r>
          </a:p>
        </p:txBody>
      </p:sp>
      <p:sp>
        <p:nvSpPr>
          <p:cNvPr id="6163" name="TextBox 120"/>
          <p:cNvSpPr txBox="1">
            <a:spLocks noChangeArrowheads="1"/>
          </p:cNvSpPr>
          <p:nvPr/>
        </p:nvSpPr>
        <p:spPr bwMode="auto">
          <a:xfrm>
            <a:off x="8435579" y="3214689"/>
            <a:ext cx="404278" cy="230832"/>
          </a:xfrm>
          <a:prstGeom prst="rect">
            <a:avLst/>
          </a:prstGeom>
          <a:noFill/>
          <a:ln w="9525">
            <a:noFill/>
            <a:miter lim="800000"/>
            <a:headEnd/>
            <a:tailEnd/>
          </a:ln>
        </p:spPr>
        <p:txBody>
          <a:bodyPr wrap="none">
            <a:spAutoFit/>
          </a:bodyPr>
          <a:lstStyle/>
          <a:p>
            <a:pPr eaLnBrk="0" hangingPunct="0"/>
            <a:r>
              <a:rPr lang="en-US" sz="900"/>
              <a:t>John</a:t>
            </a:r>
          </a:p>
        </p:txBody>
      </p:sp>
      <p:sp>
        <p:nvSpPr>
          <p:cNvPr id="6164" name="TextBox 121"/>
          <p:cNvSpPr txBox="1">
            <a:spLocks noChangeArrowheads="1"/>
          </p:cNvSpPr>
          <p:nvPr>
            <p:custDataLst>
              <p:tags r:id="rId14"/>
            </p:custDataLst>
          </p:nvPr>
        </p:nvSpPr>
        <p:spPr bwMode="auto">
          <a:xfrm>
            <a:off x="6578204" y="6270625"/>
            <a:ext cx="503664" cy="230832"/>
          </a:xfrm>
          <a:prstGeom prst="rect">
            <a:avLst/>
          </a:prstGeom>
          <a:noFill/>
          <a:ln w="9525">
            <a:noFill/>
            <a:miter lim="800000"/>
            <a:headEnd/>
            <a:tailEnd/>
          </a:ln>
        </p:spPr>
        <p:txBody>
          <a:bodyPr wrap="none">
            <a:spAutoFit/>
          </a:bodyPr>
          <a:lstStyle/>
          <a:p>
            <a:pPr eaLnBrk="0" hangingPunct="0"/>
            <a:r>
              <a:rPr lang="en-US" sz="900"/>
              <a:t>Bank B</a:t>
            </a:r>
          </a:p>
        </p:txBody>
      </p:sp>
      <p:sp>
        <p:nvSpPr>
          <p:cNvPr id="6165" name="TextBox 122"/>
          <p:cNvSpPr txBox="1">
            <a:spLocks noChangeArrowheads="1"/>
          </p:cNvSpPr>
          <p:nvPr>
            <p:custDataLst>
              <p:tags r:id="rId15"/>
            </p:custDataLst>
          </p:nvPr>
        </p:nvSpPr>
        <p:spPr bwMode="auto">
          <a:xfrm>
            <a:off x="3750866" y="6199189"/>
            <a:ext cx="508473" cy="230832"/>
          </a:xfrm>
          <a:prstGeom prst="rect">
            <a:avLst/>
          </a:prstGeom>
          <a:noFill/>
          <a:ln w="9525">
            <a:noFill/>
            <a:miter lim="800000"/>
            <a:headEnd/>
            <a:tailEnd/>
          </a:ln>
        </p:spPr>
        <p:txBody>
          <a:bodyPr wrap="none">
            <a:spAutoFit/>
          </a:bodyPr>
          <a:lstStyle/>
          <a:p>
            <a:pPr eaLnBrk="0" hangingPunct="0"/>
            <a:r>
              <a:rPr lang="en-US" sz="900"/>
              <a:t>Bank A</a:t>
            </a:r>
          </a:p>
        </p:txBody>
      </p:sp>
      <p:pic>
        <p:nvPicPr>
          <p:cNvPr id="6166" name="Picture 47"/>
          <p:cNvPicPr>
            <a:picLocks noChangeAspect="1" noChangeArrowheads="1"/>
          </p:cNvPicPr>
          <p:nvPr>
            <p:custDataLst>
              <p:tags r:id="rId16"/>
            </p:custDataLst>
          </p:nvPr>
        </p:nvPicPr>
        <p:blipFill>
          <a:blip r:embed="rId31" cstate="print"/>
          <a:srcRect/>
          <a:stretch>
            <a:fillRect/>
          </a:stretch>
        </p:blipFill>
        <p:spPr bwMode="auto">
          <a:xfrm>
            <a:off x="7902444" y="2493964"/>
            <a:ext cx="842698" cy="714375"/>
          </a:xfrm>
          <a:prstGeom prst="rect">
            <a:avLst/>
          </a:prstGeom>
          <a:noFill/>
          <a:ln w="9525">
            <a:noFill/>
            <a:miter lim="800000"/>
            <a:headEnd/>
            <a:tailEnd/>
          </a:ln>
        </p:spPr>
      </p:pic>
      <p:grpSp>
        <p:nvGrpSpPr>
          <p:cNvPr id="5" name="Group 187"/>
          <p:cNvGrpSpPr>
            <a:grpSpLocks/>
          </p:cNvGrpSpPr>
          <p:nvPr>
            <p:custDataLst>
              <p:tags r:id="rId17"/>
            </p:custDataLst>
          </p:nvPr>
        </p:nvGrpSpPr>
        <p:grpSpPr bwMode="auto">
          <a:xfrm>
            <a:off x="7739062" y="2643188"/>
            <a:ext cx="309563" cy="565150"/>
            <a:chOff x="5057" y="1931"/>
            <a:chExt cx="499" cy="1088"/>
          </a:xfrm>
        </p:grpSpPr>
        <p:sp>
          <p:nvSpPr>
            <p:cNvPr id="6216"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en-GB"/>
            </a:p>
          </p:txBody>
        </p:sp>
        <p:sp>
          <p:nvSpPr>
            <p:cNvPr id="6217"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da-DK" sz="1000"/>
            </a:p>
          </p:txBody>
        </p:sp>
        <p:sp>
          <p:nvSpPr>
            <p:cNvPr id="6218"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19"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0"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1"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2"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3"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4"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5"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6"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7"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8"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6229"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en-GB"/>
            </a:p>
          </p:txBody>
        </p:sp>
      </p:grpSp>
      <p:sp>
        <p:nvSpPr>
          <p:cNvPr id="94" name="Rectangle 93"/>
          <p:cNvSpPr/>
          <p:nvPr>
            <p:custDataLst>
              <p:tags r:id="rId18"/>
            </p:custDataLst>
          </p:nvPr>
        </p:nvSpPr>
        <p:spPr bwMode="auto">
          <a:xfrm>
            <a:off x="3714751" y="3565525"/>
            <a:ext cx="3250406" cy="935038"/>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a:lstStyle/>
          <a:p>
            <a:pPr eaLnBrk="0" hangingPunct="0">
              <a:defRPr/>
            </a:pPr>
            <a:endParaRPr lang="en-US">
              <a:latin typeface="Arial" charset="0"/>
              <a:cs typeface="+mn-cs"/>
            </a:endParaRPr>
          </a:p>
        </p:txBody>
      </p:sp>
      <p:graphicFrame>
        <p:nvGraphicFramePr>
          <p:cNvPr id="6146" name="Rectangle 2" hidden="1"/>
          <p:cNvGraphicFramePr>
            <a:graphicFrameLocks/>
          </p:cNvGraphicFramePr>
          <p:nvPr/>
        </p:nvGraphicFramePr>
        <p:xfrm>
          <a:off x="0" y="0"/>
          <a:ext cx="171979" cy="158750"/>
        </p:xfrm>
        <a:graphic>
          <a:graphicData uri="http://schemas.openxmlformats.org/presentationml/2006/ole">
            <p:oleObj spid="_x0000_s2050" r:id="rId33" imgW="0" imgH="0" progId="">
              <p:embed/>
            </p:oleObj>
          </a:graphicData>
        </a:graphic>
      </p:graphicFrame>
      <p:cxnSp>
        <p:nvCxnSpPr>
          <p:cNvPr id="6169" name="Shape 99"/>
          <p:cNvCxnSpPr>
            <a:cxnSpLocks noChangeShapeType="1"/>
            <a:endCxn id="88" idx="0"/>
          </p:cNvCxnSpPr>
          <p:nvPr/>
        </p:nvCxnSpPr>
        <p:spPr bwMode="auto">
          <a:xfrm>
            <a:off x="2476500" y="2857501"/>
            <a:ext cx="1740429" cy="1000125"/>
          </a:xfrm>
          <a:prstGeom prst="bentConnector2">
            <a:avLst/>
          </a:prstGeom>
          <a:noFill/>
          <a:ln w="3175" algn="ctr">
            <a:solidFill>
              <a:schemeClr val="tx1"/>
            </a:solidFill>
            <a:round/>
            <a:headEnd type="triangle" w="med" len="med"/>
            <a:tailEnd/>
          </a:ln>
        </p:spPr>
      </p:cxnSp>
      <p:cxnSp>
        <p:nvCxnSpPr>
          <p:cNvPr id="6170" name="Elbow Connector 102"/>
          <p:cNvCxnSpPr>
            <a:cxnSpLocks noChangeShapeType="1"/>
            <a:endCxn id="89" idx="0"/>
          </p:cNvCxnSpPr>
          <p:nvPr/>
        </p:nvCxnSpPr>
        <p:spPr bwMode="auto">
          <a:xfrm rot="10800000" flipV="1">
            <a:off x="6385587" y="2717801"/>
            <a:ext cx="1380992" cy="1139825"/>
          </a:xfrm>
          <a:prstGeom prst="bentConnector2">
            <a:avLst/>
          </a:prstGeom>
          <a:noFill/>
          <a:ln w="3175" algn="ctr">
            <a:solidFill>
              <a:schemeClr val="tx1"/>
            </a:solidFill>
            <a:round/>
            <a:headEnd/>
            <a:tailEnd type="triangle" w="med" len="med"/>
          </a:ln>
        </p:spPr>
      </p:cxnSp>
      <p:sp>
        <p:nvSpPr>
          <p:cNvPr id="6171" name="TextBox 123"/>
          <p:cNvSpPr txBox="1">
            <a:spLocks noChangeArrowheads="1"/>
          </p:cNvSpPr>
          <p:nvPr>
            <p:custDataLst>
              <p:tags r:id="rId19"/>
            </p:custDataLst>
          </p:nvPr>
        </p:nvSpPr>
        <p:spPr bwMode="auto">
          <a:xfrm>
            <a:off x="3869532" y="4214814"/>
            <a:ext cx="2708672" cy="230187"/>
          </a:xfrm>
          <a:prstGeom prst="rect">
            <a:avLst/>
          </a:prstGeom>
          <a:noFill/>
          <a:ln w="9525">
            <a:noFill/>
            <a:miter lim="800000"/>
            <a:headEnd/>
            <a:tailEnd/>
          </a:ln>
        </p:spPr>
        <p:txBody>
          <a:bodyPr>
            <a:spAutoFit/>
          </a:bodyPr>
          <a:lstStyle/>
          <a:p>
            <a:pPr algn="ctr" eaLnBrk="0" hangingPunct="0"/>
            <a:r>
              <a:rPr lang="en-US" sz="900"/>
              <a:t>Authentication  server</a:t>
            </a:r>
          </a:p>
        </p:txBody>
      </p:sp>
      <p:sp>
        <p:nvSpPr>
          <p:cNvPr id="6172" name="Title 76"/>
          <p:cNvSpPr>
            <a:spLocks noGrp="1"/>
          </p:cNvSpPr>
          <p:nvPr>
            <p:ph type="title"/>
          </p:nvPr>
        </p:nvSpPr>
        <p:spPr/>
        <p:txBody>
          <a:bodyPr>
            <a:normAutofit/>
          </a:bodyPr>
          <a:lstStyle/>
          <a:p>
            <a:r>
              <a:rPr lang="en-US" dirty="0" smtClean="0"/>
              <a:t>High level </a:t>
            </a:r>
            <a:r>
              <a:rPr lang="en-US" dirty="0" smtClean="0"/>
              <a:t>flow</a:t>
            </a:r>
            <a:endParaRPr lang="en-US" sz="1800" dirty="0" smtClean="0"/>
          </a:p>
        </p:txBody>
      </p:sp>
      <p:sp>
        <p:nvSpPr>
          <p:cNvPr id="6173" name="Line 12"/>
          <p:cNvSpPr>
            <a:spLocks noChangeShapeType="1"/>
          </p:cNvSpPr>
          <p:nvPr/>
        </p:nvSpPr>
        <p:spPr bwMode="auto">
          <a:xfrm>
            <a:off x="541735" y="2052638"/>
            <a:ext cx="8659151" cy="0"/>
          </a:xfrm>
          <a:prstGeom prst="line">
            <a:avLst/>
          </a:prstGeom>
          <a:noFill/>
          <a:ln w="9525">
            <a:solidFill>
              <a:schemeClr val="tx1"/>
            </a:solidFill>
            <a:round/>
            <a:headEnd/>
            <a:tailEnd/>
          </a:ln>
        </p:spPr>
        <p:txBody>
          <a:bodyPr/>
          <a:lstStyle/>
          <a:p>
            <a:endParaRPr lang="en-GB"/>
          </a:p>
        </p:txBody>
      </p:sp>
      <p:sp>
        <p:nvSpPr>
          <p:cNvPr id="6174" name="Text Box 13"/>
          <p:cNvSpPr txBox="1">
            <a:spLocks noChangeArrowheads="1"/>
          </p:cNvSpPr>
          <p:nvPr/>
        </p:nvSpPr>
        <p:spPr bwMode="auto">
          <a:xfrm>
            <a:off x="1237642" y="1571625"/>
            <a:ext cx="790601"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Customer</a:t>
            </a:r>
          </a:p>
        </p:txBody>
      </p:sp>
      <p:sp>
        <p:nvSpPr>
          <p:cNvPr id="6175" name="Text Box 14"/>
          <p:cNvSpPr txBox="1">
            <a:spLocks noChangeArrowheads="1"/>
          </p:cNvSpPr>
          <p:nvPr/>
        </p:nvSpPr>
        <p:spPr bwMode="auto">
          <a:xfrm>
            <a:off x="3102655"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Participant</a:t>
            </a:r>
          </a:p>
        </p:txBody>
      </p:sp>
      <p:sp>
        <p:nvSpPr>
          <p:cNvPr id="6176" name="Text Box 15"/>
          <p:cNvSpPr txBox="1">
            <a:spLocks noChangeArrowheads="1"/>
          </p:cNvSpPr>
          <p:nvPr/>
        </p:nvSpPr>
        <p:spPr bwMode="auto">
          <a:xfrm>
            <a:off x="6124330"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Participant</a:t>
            </a:r>
          </a:p>
        </p:txBody>
      </p:sp>
      <p:sp>
        <p:nvSpPr>
          <p:cNvPr id="6177" name="Text Box 16"/>
          <p:cNvSpPr txBox="1">
            <a:spLocks noChangeArrowheads="1"/>
          </p:cNvSpPr>
          <p:nvPr/>
        </p:nvSpPr>
        <p:spPr bwMode="auto">
          <a:xfrm>
            <a:off x="7585130" y="1595438"/>
            <a:ext cx="792846"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Customer</a:t>
            </a:r>
          </a:p>
        </p:txBody>
      </p:sp>
      <p:sp>
        <p:nvSpPr>
          <p:cNvPr id="6178" name="AutoShape 60"/>
          <p:cNvSpPr>
            <a:spLocks/>
          </p:cNvSpPr>
          <p:nvPr/>
        </p:nvSpPr>
        <p:spPr bwMode="auto">
          <a:xfrm>
            <a:off x="232172" y="2214564"/>
            <a:ext cx="990600" cy="720725"/>
          </a:xfrm>
          <a:prstGeom prst="borderCallout2">
            <a:avLst>
              <a:gd name="adj1" fmla="val 15861"/>
              <a:gd name="adj2" fmla="val 108333"/>
              <a:gd name="adj3" fmla="val 15861"/>
              <a:gd name="adj4" fmla="val 123611"/>
              <a:gd name="adj5" fmla="val 45153"/>
              <a:gd name="adj6" fmla="val 132986"/>
            </a:avLst>
          </a:prstGeom>
          <a:solidFill>
            <a:schemeClr val="accent1"/>
          </a:solidFill>
          <a:ln w="9525">
            <a:solidFill>
              <a:schemeClr val="tx1"/>
            </a:solidFill>
            <a:miter lim="800000"/>
            <a:headEnd/>
            <a:tailEnd/>
          </a:ln>
        </p:spPr>
        <p:txBody>
          <a:bodyPr/>
          <a:lstStyle/>
          <a:p>
            <a:pPr algn="ctr" eaLnBrk="0" hangingPunct="0"/>
            <a:r>
              <a:rPr lang="en-US" sz="1400">
                <a:solidFill>
                  <a:srgbClr val="000000"/>
                </a:solidFill>
              </a:rPr>
              <a:t>Pay John €10</a:t>
            </a:r>
          </a:p>
        </p:txBody>
      </p:sp>
      <p:sp>
        <p:nvSpPr>
          <p:cNvPr id="6179" name="AutoShape 61"/>
          <p:cNvSpPr>
            <a:spLocks/>
          </p:cNvSpPr>
          <p:nvPr/>
        </p:nvSpPr>
        <p:spPr bwMode="auto">
          <a:xfrm>
            <a:off x="8736542" y="2208214"/>
            <a:ext cx="1092068" cy="720725"/>
          </a:xfrm>
          <a:prstGeom prst="borderCallout2">
            <a:avLst>
              <a:gd name="adj1" fmla="val 15861"/>
              <a:gd name="adj2" fmla="val -7560"/>
              <a:gd name="adj3" fmla="val 15861"/>
              <a:gd name="adj4" fmla="val -23306"/>
              <a:gd name="adj5" fmla="val 60352"/>
              <a:gd name="adj6" fmla="val -26616"/>
            </a:avLst>
          </a:prstGeom>
          <a:solidFill>
            <a:schemeClr val="accent1"/>
          </a:solidFill>
          <a:ln w="9525">
            <a:solidFill>
              <a:schemeClr val="tx1"/>
            </a:solidFill>
            <a:miter lim="800000"/>
            <a:headEnd/>
            <a:tailEnd/>
          </a:ln>
        </p:spPr>
        <p:txBody>
          <a:bodyPr/>
          <a:lstStyle/>
          <a:p>
            <a:pPr algn="ctr" eaLnBrk="0" hangingPunct="0"/>
            <a:r>
              <a:rPr lang="en-US" sz="1400">
                <a:solidFill>
                  <a:srgbClr val="000000"/>
                </a:solidFill>
              </a:rPr>
              <a:t>Received from Anne €10</a:t>
            </a:r>
          </a:p>
        </p:txBody>
      </p:sp>
      <p:cxnSp>
        <p:nvCxnSpPr>
          <p:cNvPr id="92" name="Shape 91"/>
          <p:cNvCxnSpPr>
            <a:stCxn id="1047" idx="2"/>
            <a:endCxn id="6216" idx="2"/>
          </p:cNvCxnSpPr>
          <p:nvPr/>
        </p:nvCxnSpPr>
        <p:spPr>
          <a:xfrm rot="5400000">
            <a:off x="8109745" y="2994158"/>
            <a:ext cx="1587" cy="429948"/>
          </a:xfrm>
          <a:prstGeom prst="bentConnector3">
            <a:avLst>
              <a:gd name="adj1" fmla="val 1439546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81" name="TextBox 61"/>
          <p:cNvSpPr txBox="1">
            <a:spLocks noChangeArrowheads="1"/>
          </p:cNvSpPr>
          <p:nvPr/>
        </p:nvSpPr>
        <p:spPr bwMode="auto">
          <a:xfrm>
            <a:off x="7739063" y="3500439"/>
            <a:ext cx="1090363" cy="369332"/>
          </a:xfrm>
          <a:prstGeom prst="rect">
            <a:avLst/>
          </a:prstGeom>
          <a:noFill/>
          <a:ln w="9525">
            <a:noFill/>
            <a:miter lim="800000"/>
            <a:headEnd/>
            <a:tailEnd/>
          </a:ln>
        </p:spPr>
        <p:txBody>
          <a:bodyPr wrap="none">
            <a:spAutoFit/>
          </a:bodyPr>
          <a:lstStyle/>
          <a:p>
            <a:pPr eaLnBrk="0" hangingPunct="0"/>
            <a:r>
              <a:rPr lang="en-US" sz="900"/>
              <a:t>Enter the payment </a:t>
            </a:r>
          </a:p>
          <a:p>
            <a:pPr eaLnBrk="0" hangingPunct="0"/>
            <a:r>
              <a:rPr lang="en-US" sz="900"/>
              <a:t>details</a:t>
            </a:r>
          </a:p>
        </p:txBody>
      </p:sp>
      <p:sp>
        <p:nvSpPr>
          <p:cNvPr id="101" name="Oval 100"/>
          <p:cNvSpPr/>
          <p:nvPr>
            <p:custDataLst>
              <p:tags r:id="rId20"/>
            </p:custDataLst>
          </p:nvPr>
        </p:nvSpPr>
        <p:spPr bwMode="auto">
          <a:xfrm>
            <a:off x="2631282" y="2928938"/>
            <a:ext cx="232172" cy="21431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4</a:t>
            </a:r>
          </a:p>
        </p:txBody>
      </p:sp>
      <p:sp>
        <p:nvSpPr>
          <p:cNvPr id="6183" name="TextBox 126"/>
          <p:cNvSpPr txBox="1">
            <a:spLocks noChangeArrowheads="1"/>
          </p:cNvSpPr>
          <p:nvPr>
            <p:custDataLst>
              <p:tags r:id="rId21"/>
            </p:custDataLst>
          </p:nvPr>
        </p:nvSpPr>
        <p:spPr bwMode="auto">
          <a:xfrm>
            <a:off x="2817019" y="2928939"/>
            <a:ext cx="1018227" cy="230832"/>
          </a:xfrm>
          <a:prstGeom prst="rect">
            <a:avLst/>
          </a:prstGeom>
          <a:noFill/>
          <a:ln w="9525">
            <a:noFill/>
            <a:miter lim="800000"/>
            <a:headEnd/>
            <a:tailEnd/>
          </a:ln>
        </p:spPr>
        <p:txBody>
          <a:bodyPr wrap="none">
            <a:spAutoFit/>
          </a:bodyPr>
          <a:lstStyle/>
          <a:p>
            <a:pPr eaLnBrk="0" hangingPunct="0"/>
            <a:r>
              <a:rPr lang="en-US" sz="900"/>
              <a:t>Signature request</a:t>
            </a:r>
          </a:p>
        </p:txBody>
      </p:sp>
      <p:cxnSp>
        <p:nvCxnSpPr>
          <p:cNvPr id="103" name="Shape 91"/>
          <p:cNvCxnSpPr>
            <a:stCxn id="89" idx="1"/>
            <a:endCxn id="88" idx="3"/>
          </p:cNvCxnSpPr>
          <p:nvPr/>
        </p:nvCxnSpPr>
        <p:spPr>
          <a:xfrm rot="10800000">
            <a:off x="4643438" y="4000500"/>
            <a:ext cx="1315641" cy="1588"/>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76"/>
          <p:cNvGrpSpPr>
            <a:grpSpLocks/>
          </p:cNvGrpSpPr>
          <p:nvPr>
            <p:custDataLst>
              <p:tags r:id="rId22"/>
            </p:custDataLst>
          </p:nvPr>
        </p:nvGrpSpPr>
        <p:grpSpPr bwMode="auto">
          <a:xfrm>
            <a:off x="4798220" y="3714746"/>
            <a:ext cx="1063287" cy="230840"/>
            <a:chOff x="2357422" y="2897027"/>
            <a:chExt cx="982340" cy="231795"/>
          </a:xfrm>
        </p:grpSpPr>
        <p:sp>
          <p:nvSpPr>
            <p:cNvPr id="111" name="Oval 110"/>
            <p:cNvSpPr/>
            <p:nvPr/>
          </p:nvSpPr>
          <p:spPr bwMode="auto">
            <a:xfrm>
              <a:off x="2357422" y="2897027"/>
              <a:ext cx="214497" cy="215199"/>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US" sz="900" dirty="0">
                  <a:latin typeface="Arial" charset="0"/>
                  <a:cs typeface="+mn-cs"/>
                </a:rPr>
                <a:t>3</a:t>
              </a:r>
              <a:endParaRPr lang="en-GB" sz="900" dirty="0">
                <a:latin typeface="Arial" charset="0"/>
                <a:cs typeface="+mn-cs"/>
              </a:endParaRPr>
            </a:p>
          </p:txBody>
        </p:sp>
        <p:sp>
          <p:nvSpPr>
            <p:cNvPr id="6215" name="TextBox 78"/>
            <p:cNvSpPr txBox="1">
              <a:spLocks noChangeArrowheads="1"/>
            </p:cNvSpPr>
            <p:nvPr/>
          </p:nvSpPr>
          <p:spPr bwMode="auto">
            <a:xfrm>
              <a:off x="2529376" y="2897035"/>
              <a:ext cx="810386" cy="231787"/>
            </a:xfrm>
            <a:prstGeom prst="rect">
              <a:avLst/>
            </a:prstGeom>
            <a:noFill/>
            <a:ln w="9525">
              <a:noFill/>
              <a:miter lim="800000"/>
              <a:headEnd/>
              <a:tailEnd/>
            </a:ln>
          </p:spPr>
          <p:txBody>
            <a:bodyPr wrap="none">
              <a:spAutoFit/>
            </a:bodyPr>
            <a:lstStyle/>
            <a:p>
              <a:pPr eaLnBrk="0" hangingPunct="0"/>
              <a:r>
                <a:rPr lang="en-US" sz="900"/>
                <a:t>Route request </a:t>
              </a:r>
            </a:p>
          </p:txBody>
        </p:sp>
      </p:grpSp>
      <p:sp>
        <p:nvSpPr>
          <p:cNvPr id="88" name="Rectangle 87"/>
          <p:cNvSpPr/>
          <p:nvPr/>
        </p:nvSpPr>
        <p:spPr>
          <a:xfrm>
            <a:off x="3792141" y="3857625"/>
            <a:ext cx="851296" cy="2857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900" dirty="0">
                <a:solidFill>
                  <a:schemeClr val="bg1"/>
                </a:solidFill>
              </a:rPr>
              <a:t>Wallet server</a:t>
            </a:r>
          </a:p>
        </p:txBody>
      </p:sp>
      <p:sp>
        <p:nvSpPr>
          <p:cNvPr id="89" name="Rectangle 88"/>
          <p:cNvSpPr/>
          <p:nvPr/>
        </p:nvSpPr>
        <p:spPr>
          <a:xfrm>
            <a:off x="5959079" y="3857625"/>
            <a:ext cx="851296" cy="2857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900" dirty="0">
                <a:solidFill>
                  <a:schemeClr val="bg1"/>
                </a:solidFill>
              </a:rPr>
              <a:t>POS server</a:t>
            </a:r>
          </a:p>
        </p:txBody>
      </p:sp>
      <p:sp>
        <p:nvSpPr>
          <p:cNvPr id="102" name="Oval 101"/>
          <p:cNvSpPr/>
          <p:nvPr/>
        </p:nvSpPr>
        <p:spPr bwMode="auto">
          <a:xfrm>
            <a:off x="7506891" y="3571876"/>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a:t>
            </a:r>
          </a:p>
        </p:txBody>
      </p:sp>
      <p:cxnSp>
        <p:nvCxnSpPr>
          <p:cNvPr id="105" name="Straight Arrow Connector 104"/>
          <p:cNvCxnSpPr>
            <a:stCxn id="6246" idx="4"/>
          </p:cNvCxnSpPr>
          <p:nvPr/>
        </p:nvCxnSpPr>
        <p:spPr>
          <a:xfrm rot="16200000" flipH="1">
            <a:off x="1860153" y="3646092"/>
            <a:ext cx="2316163" cy="13930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bwMode="auto">
          <a:xfrm>
            <a:off x="3869532" y="4643438"/>
            <a:ext cx="232172" cy="21431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6</a:t>
            </a:r>
          </a:p>
        </p:txBody>
      </p:sp>
      <p:cxnSp>
        <p:nvCxnSpPr>
          <p:cNvPr id="108" name="Straight Arrow Connector 107"/>
          <p:cNvCxnSpPr/>
          <p:nvPr/>
        </p:nvCxnSpPr>
        <p:spPr>
          <a:xfrm flipV="1">
            <a:off x="3946922" y="4143376"/>
            <a:ext cx="2476500" cy="13573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9" idx="2"/>
          </p:cNvCxnSpPr>
          <p:nvPr/>
        </p:nvCxnSpPr>
        <p:spPr>
          <a:xfrm rot="16200000" flipH="1">
            <a:off x="5690130" y="4838833"/>
            <a:ext cx="1428750" cy="37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93" name="TextBox 118"/>
          <p:cNvSpPr txBox="1">
            <a:spLocks noChangeArrowheads="1"/>
          </p:cNvSpPr>
          <p:nvPr/>
        </p:nvSpPr>
        <p:spPr bwMode="auto">
          <a:xfrm>
            <a:off x="5804297" y="4786314"/>
            <a:ext cx="713657" cy="369332"/>
          </a:xfrm>
          <a:prstGeom prst="rect">
            <a:avLst/>
          </a:prstGeom>
          <a:noFill/>
          <a:ln w="9525">
            <a:noFill/>
            <a:miter lim="800000"/>
            <a:headEnd/>
            <a:tailEnd/>
          </a:ln>
        </p:spPr>
        <p:txBody>
          <a:bodyPr wrap="none">
            <a:spAutoFit/>
          </a:bodyPr>
          <a:lstStyle/>
          <a:p>
            <a:pPr eaLnBrk="0" hangingPunct="0"/>
            <a:r>
              <a:rPr lang="en-US" sz="900"/>
              <a:t>Confirm</a:t>
            </a:r>
          </a:p>
          <a:p>
            <a:pPr eaLnBrk="0" hangingPunct="0"/>
            <a:r>
              <a:rPr lang="en-US" sz="900"/>
              <a:t>transaction</a:t>
            </a:r>
          </a:p>
        </p:txBody>
      </p:sp>
      <p:sp>
        <p:nvSpPr>
          <p:cNvPr id="120" name="Oval 119"/>
          <p:cNvSpPr/>
          <p:nvPr/>
        </p:nvSpPr>
        <p:spPr bwMode="auto">
          <a:xfrm>
            <a:off x="5572126" y="4857751"/>
            <a:ext cx="232172"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7</a:t>
            </a:r>
          </a:p>
        </p:txBody>
      </p:sp>
      <p:cxnSp>
        <p:nvCxnSpPr>
          <p:cNvPr id="121" name="Straight Arrow Connector 120"/>
          <p:cNvCxnSpPr>
            <a:stCxn id="1038" idx="1"/>
            <a:endCxn id="1039" idx="3"/>
          </p:cNvCxnSpPr>
          <p:nvPr/>
        </p:nvCxnSpPr>
        <p:spPr>
          <a:xfrm rot="10800000">
            <a:off x="4292601" y="5873750"/>
            <a:ext cx="205343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10800000" flipH="1">
            <a:off x="4333876" y="6026150"/>
            <a:ext cx="205343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97" name="Picture 9"/>
          <p:cNvPicPr>
            <a:picLocks noChangeAspect="1" noChangeArrowheads="1"/>
          </p:cNvPicPr>
          <p:nvPr>
            <p:custDataLst>
              <p:tags r:id="rId23"/>
            </p:custDataLst>
          </p:nvPr>
        </p:nvPicPr>
        <p:blipFill>
          <a:blip r:embed="rId34" cstate="print"/>
          <a:srcRect/>
          <a:stretch>
            <a:fillRect/>
          </a:stretch>
        </p:blipFill>
        <p:spPr bwMode="auto">
          <a:xfrm>
            <a:off x="4798219" y="5572125"/>
            <a:ext cx="1238250" cy="642938"/>
          </a:xfrm>
          <a:prstGeom prst="rect">
            <a:avLst/>
          </a:prstGeom>
          <a:noFill/>
          <a:ln w="9525">
            <a:noFill/>
            <a:miter lim="800000"/>
            <a:headEnd/>
            <a:tailEnd/>
          </a:ln>
        </p:spPr>
      </p:pic>
      <p:sp>
        <p:nvSpPr>
          <p:cNvPr id="6198" name="TextBox 115"/>
          <p:cNvSpPr txBox="1">
            <a:spLocks noChangeArrowheads="1"/>
          </p:cNvSpPr>
          <p:nvPr>
            <p:custDataLst>
              <p:tags r:id="rId24"/>
            </p:custDataLst>
          </p:nvPr>
        </p:nvSpPr>
        <p:spPr bwMode="auto">
          <a:xfrm>
            <a:off x="4887514" y="5621339"/>
            <a:ext cx="1157688" cy="553998"/>
          </a:xfrm>
          <a:prstGeom prst="rect">
            <a:avLst/>
          </a:prstGeom>
          <a:noFill/>
          <a:ln w="9525">
            <a:noFill/>
            <a:miter lim="800000"/>
            <a:headEnd/>
            <a:tailEnd/>
          </a:ln>
        </p:spPr>
        <p:txBody>
          <a:bodyPr wrap="none">
            <a:spAutoFit/>
          </a:bodyPr>
          <a:lstStyle/>
          <a:p>
            <a:pPr algn="ctr" eaLnBrk="0" hangingPunct="0"/>
            <a:r>
              <a:rPr lang="en-US" sz="1000"/>
              <a:t>Interbank clearing </a:t>
            </a:r>
          </a:p>
          <a:p>
            <a:pPr algn="ctr" eaLnBrk="0" hangingPunct="0"/>
            <a:r>
              <a:rPr lang="en-US" sz="1000"/>
              <a:t>&amp; settlement </a:t>
            </a:r>
          </a:p>
          <a:p>
            <a:pPr algn="ctr" eaLnBrk="0" hangingPunct="0"/>
            <a:r>
              <a:rPr lang="en-US" sz="1000"/>
              <a:t>network </a:t>
            </a:r>
          </a:p>
        </p:txBody>
      </p:sp>
      <p:sp>
        <p:nvSpPr>
          <p:cNvPr id="6199" name="TextBox 128"/>
          <p:cNvSpPr txBox="1">
            <a:spLocks noChangeArrowheads="1"/>
          </p:cNvSpPr>
          <p:nvPr/>
        </p:nvSpPr>
        <p:spPr bwMode="auto">
          <a:xfrm>
            <a:off x="5030392" y="5270500"/>
            <a:ext cx="987771" cy="230832"/>
          </a:xfrm>
          <a:prstGeom prst="rect">
            <a:avLst/>
          </a:prstGeom>
          <a:noFill/>
          <a:ln w="9525">
            <a:noFill/>
            <a:miter lim="800000"/>
            <a:headEnd/>
            <a:tailEnd/>
          </a:ln>
        </p:spPr>
        <p:txBody>
          <a:bodyPr wrap="none">
            <a:spAutoFit/>
          </a:bodyPr>
          <a:lstStyle/>
          <a:p>
            <a:pPr eaLnBrk="0" hangingPunct="0"/>
            <a:r>
              <a:rPr lang="en-US" sz="900"/>
              <a:t>Payment request</a:t>
            </a:r>
          </a:p>
        </p:txBody>
      </p:sp>
      <p:sp>
        <p:nvSpPr>
          <p:cNvPr id="130" name="Oval 129"/>
          <p:cNvSpPr/>
          <p:nvPr/>
        </p:nvSpPr>
        <p:spPr bwMode="auto">
          <a:xfrm>
            <a:off x="4875610" y="5286376"/>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8</a:t>
            </a:r>
          </a:p>
        </p:txBody>
      </p:sp>
      <p:sp>
        <p:nvSpPr>
          <p:cNvPr id="6201" name="TextBox 130"/>
          <p:cNvSpPr txBox="1">
            <a:spLocks noChangeArrowheads="1"/>
          </p:cNvSpPr>
          <p:nvPr/>
        </p:nvSpPr>
        <p:spPr bwMode="auto">
          <a:xfrm>
            <a:off x="5107782" y="6199189"/>
            <a:ext cx="1087157" cy="230832"/>
          </a:xfrm>
          <a:prstGeom prst="rect">
            <a:avLst/>
          </a:prstGeom>
          <a:noFill/>
          <a:ln w="9525">
            <a:noFill/>
            <a:miter lim="800000"/>
            <a:headEnd/>
            <a:tailEnd/>
          </a:ln>
        </p:spPr>
        <p:txBody>
          <a:bodyPr wrap="none">
            <a:spAutoFit/>
          </a:bodyPr>
          <a:lstStyle/>
          <a:p>
            <a:pPr eaLnBrk="0" hangingPunct="0"/>
            <a:r>
              <a:rPr lang="en-US" sz="900"/>
              <a:t>Authorise payment</a:t>
            </a:r>
          </a:p>
        </p:txBody>
      </p:sp>
      <p:sp>
        <p:nvSpPr>
          <p:cNvPr id="132" name="Oval 131"/>
          <p:cNvSpPr/>
          <p:nvPr/>
        </p:nvSpPr>
        <p:spPr bwMode="auto">
          <a:xfrm>
            <a:off x="4953001" y="6199188"/>
            <a:ext cx="232172" cy="21431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9</a:t>
            </a:r>
          </a:p>
        </p:txBody>
      </p:sp>
      <p:cxnSp>
        <p:nvCxnSpPr>
          <p:cNvPr id="135" name="Straight Arrow Connector 134"/>
          <p:cNvCxnSpPr/>
          <p:nvPr/>
        </p:nvCxnSpPr>
        <p:spPr>
          <a:xfrm rot="5400000" flipH="1" flipV="1">
            <a:off x="5901201" y="4821967"/>
            <a:ext cx="1355725" cy="1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04" name="TextBox 138"/>
          <p:cNvSpPr txBox="1">
            <a:spLocks noChangeArrowheads="1"/>
          </p:cNvSpPr>
          <p:nvPr>
            <p:custDataLst>
              <p:tags r:id="rId25"/>
            </p:custDataLst>
          </p:nvPr>
        </p:nvSpPr>
        <p:spPr bwMode="auto">
          <a:xfrm>
            <a:off x="7197329" y="4857750"/>
            <a:ext cx="1027845" cy="230832"/>
          </a:xfrm>
          <a:prstGeom prst="rect">
            <a:avLst/>
          </a:prstGeom>
          <a:noFill/>
          <a:ln w="9525">
            <a:noFill/>
            <a:miter lim="800000"/>
            <a:headEnd/>
            <a:tailEnd/>
          </a:ln>
        </p:spPr>
        <p:txBody>
          <a:bodyPr wrap="none">
            <a:spAutoFit/>
          </a:bodyPr>
          <a:lstStyle/>
          <a:p>
            <a:pPr eaLnBrk="0" hangingPunct="0"/>
            <a:r>
              <a:rPr lang="en-US" sz="900"/>
              <a:t>Notify transaction</a:t>
            </a:r>
          </a:p>
        </p:txBody>
      </p:sp>
      <p:sp>
        <p:nvSpPr>
          <p:cNvPr id="140" name="Oval 139"/>
          <p:cNvSpPr/>
          <p:nvPr/>
        </p:nvSpPr>
        <p:spPr bwMode="auto">
          <a:xfrm>
            <a:off x="6655594" y="4857750"/>
            <a:ext cx="541735" cy="357188"/>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10</a:t>
            </a:r>
          </a:p>
        </p:txBody>
      </p:sp>
      <p:cxnSp>
        <p:nvCxnSpPr>
          <p:cNvPr id="6206" name="Shape 99"/>
          <p:cNvCxnSpPr>
            <a:cxnSpLocks noChangeShapeType="1"/>
          </p:cNvCxnSpPr>
          <p:nvPr/>
        </p:nvCxnSpPr>
        <p:spPr bwMode="auto">
          <a:xfrm rot="10800000" flipV="1">
            <a:off x="6540368" y="2928939"/>
            <a:ext cx="1121304" cy="928687"/>
          </a:xfrm>
          <a:prstGeom prst="bentConnector3">
            <a:avLst>
              <a:gd name="adj1" fmla="val 98736"/>
            </a:avLst>
          </a:prstGeom>
          <a:noFill/>
          <a:ln w="3175" algn="ctr">
            <a:solidFill>
              <a:schemeClr val="tx1"/>
            </a:solidFill>
            <a:round/>
            <a:headEnd type="triangle" w="med" len="med"/>
            <a:tailEnd/>
          </a:ln>
        </p:spPr>
      </p:cxnSp>
      <p:pic>
        <p:nvPicPr>
          <p:cNvPr id="6207" name="Picture 9"/>
          <p:cNvPicPr>
            <a:picLocks noChangeAspect="1" noChangeArrowheads="1"/>
          </p:cNvPicPr>
          <p:nvPr>
            <p:custDataLst>
              <p:tags r:id="rId26"/>
            </p:custDataLst>
          </p:nvPr>
        </p:nvPicPr>
        <p:blipFill>
          <a:blip r:embed="rId34" cstate="print"/>
          <a:srcRect/>
          <a:stretch>
            <a:fillRect/>
          </a:stretch>
        </p:blipFill>
        <p:spPr bwMode="auto">
          <a:xfrm>
            <a:off x="4024313" y="2851150"/>
            <a:ext cx="2708672" cy="571500"/>
          </a:xfrm>
          <a:prstGeom prst="rect">
            <a:avLst/>
          </a:prstGeom>
          <a:noFill/>
          <a:ln w="9525">
            <a:noFill/>
            <a:miter lim="800000"/>
            <a:headEnd/>
            <a:tailEnd/>
          </a:ln>
        </p:spPr>
      </p:pic>
      <p:sp>
        <p:nvSpPr>
          <p:cNvPr id="6208" name="TextBox 106"/>
          <p:cNvSpPr txBox="1">
            <a:spLocks noChangeArrowheads="1"/>
          </p:cNvSpPr>
          <p:nvPr>
            <p:custDataLst>
              <p:tags r:id="rId27"/>
            </p:custDataLst>
          </p:nvPr>
        </p:nvSpPr>
        <p:spPr bwMode="auto">
          <a:xfrm>
            <a:off x="4720829" y="2994026"/>
            <a:ext cx="1043876" cy="246221"/>
          </a:xfrm>
          <a:prstGeom prst="rect">
            <a:avLst/>
          </a:prstGeom>
          <a:noFill/>
          <a:ln w="9525">
            <a:noFill/>
            <a:miter lim="800000"/>
            <a:headEnd/>
            <a:tailEnd/>
          </a:ln>
        </p:spPr>
        <p:txBody>
          <a:bodyPr wrap="none">
            <a:spAutoFit/>
          </a:bodyPr>
          <a:lstStyle/>
          <a:p>
            <a:pPr eaLnBrk="0" hangingPunct="0"/>
            <a:r>
              <a:rPr lang="en-US" sz="1000"/>
              <a:t>Mobile network </a:t>
            </a:r>
          </a:p>
        </p:txBody>
      </p:sp>
      <p:sp>
        <p:nvSpPr>
          <p:cNvPr id="6209" name="TextBox 61"/>
          <p:cNvSpPr txBox="1">
            <a:spLocks noChangeArrowheads="1"/>
          </p:cNvSpPr>
          <p:nvPr/>
        </p:nvSpPr>
        <p:spPr bwMode="auto">
          <a:xfrm>
            <a:off x="7042548" y="3071814"/>
            <a:ext cx="627095" cy="369332"/>
          </a:xfrm>
          <a:prstGeom prst="rect">
            <a:avLst/>
          </a:prstGeom>
          <a:noFill/>
          <a:ln w="9525">
            <a:noFill/>
            <a:miter lim="800000"/>
            <a:headEnd/>
            <a:tailEnd/>
          </a:ln>
        </p:spPr>
        <p:txBody>
          <a:bodyPr wrap="none">
            <a:spAutoFit/>
          </a:bodyPr>
          <a:lstStyle/>
          <a:p>
            <a:pPr eaLnBrk="0" hangingPunct="0"/>
            <a:r>
              <a:rPr lang="en-US" sz="900"/>
              <a:t>Notify</a:t>
            </a:r>
          </a:p>
          <a:p>
            <a:pPr eaLnBrk="0" hangingPunct="0"/>
            <a:r>
              <a:rPr lang="en-US" sz="900"/>
              <a:t>Payment </a:t>
            </a:r>
          </a:p>
        </p:txBody>
      </p:sp>
      <p:sp>
        <p:nvSpPr>
          <p:cNvPr id="165" name="Oval 164"/>
          <p:cNvSpPr/>
          <p:nvPr>
            <p:custDataLst>
              <p:tags r:id="rId28"/>
            </p:custDataLst>
          </p:nvPr>
        </p:nvSpPr>
        <p:spPr bwMode="auto">
          <a:xfrm>
            <a:off x="6578204" y="3071814"/>
            <a:ext cx="541734" cy="357187"/>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11</a:t>
            </a:r>
          </a:p>
        </p:txBody>
      </p:sp>
      <p:sp>
        <p:nvSpPr>
          <p:cNvPr id="168" name="TextBox 167"/>
          <p:cNvSpPr txBox="1"/>
          <p:nvPr/>
        </p:nvSpPr>
        <p:spPr>
          <a:xfrm>
            <a:off x="2631282" y="2571750"/>
            <a:ext cx="1112805" cy="253916"/>
          </a:xfrm>
          <a:prstGeom prst="rect">
            <a:avLst/>
          </a:prstGeom>
          <a:noFill/>
        </p:spPr>
        <p:txBody>
          <a:bodyPr wrap="none">
            <a:spAutoFit/>
          </a:bodyPr>
          <a:lstStyle/>
          <a:p>
            <a:pPr eaLnBrk="0" hangingPunct="0">
              <a:defRPr/>
            </a:pPr>
            <a:r>
              <a:rPr lang="en-US" sz="1050" dirty="0">
                <a:cs typeface="+mn-cs"/>
              </a:rPr>
              <a:t>(IVR secure SMS)</a:t>
            </a:r>
          </a:p>
        </p:txBody>
      </p:sp>
      <p:sp>
        <p:nvSpPr>
          <p:cNvPr id="6212" name="Rectangle 168"/>
          <p:cNvSpPr>
            <a:spLocks noChangeArrowheads="1"/>
          </p:cNvSpPr>
          <p:nvPr/>
        </p:nvSpPr>
        <p:spPr bwMode="auto">
          <a:xfrm>
            <a:off x="6346032" y="2682876"/>
            <a:ext cx="1214173" cy="246063"/>
          </a:xfrm>
          <a:prstGeom prst="rect">
            <a:avLst/>
          </a:prstGeom>
          <a:noFill/>
          <a:ln w="9525">
            <a:noFill/>
            <a:miter lim="800000"/>
            <a:headEnd/>
            <a:tailEnd/>
          </a:ln>
        </p:spPr>
        <p:txBody>
          <a:bodyPr wrap="none">
            <a:spAutoFit/>
          </a:bodyPr>
          <a:lstStyle/>
          <a:p>
            <a:pPr algn="ctr" eaLnBrk="0" hangingPunct="0"/>
            <a:r>
              <a:rPr lang="fr-BE" sz="1000">
                <a:latin typeface="Optima"/>
              </a:rPr>
              <a:t>(SMS, GPRS, 3G)</a:t>
            </a:r>
          </a:p>
        </p:txBody>
      </p:sp>
      <p:pic>
        <p:nvPicPr>
          <p:cNvPr id="6213" name="Picture 29"/>
          <p:cNvPicPr>
            <a:picLocks noChangeAspect="1" noChangeArrowheads="1"/>
          </p:cNvPicPr>
          <p:nvPr/>
        </p:nvPicPr>
        <p:blipFill>
          <a:blip r:embed="rId35" cstate="print"/>
          <a:srcRect/>
          <a:stretch>
            <a:fillRect/>
          </a:stretch>
        </p:blipFill>
        <p:spPr bwMode="auto">
          <a:xfrm>
            <a:off x="2012157" y="2216150"/>
            <a:ext cx="581290" cy="35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P2M – Retail</a:t>
            </a:r>
            <a:endParaRPr lang="en-US" dirty="0"/>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a:xfrm>
            <a:off x="6393160" y="5085184"/>
            <a:ext cx="3384376"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Key Characteristics </a:t>
            </a:r>
            <a:endParaRPr lang="en-GB" dirty="0"/>
          </a:p>
        </p:txBody>
      </p:sp>
      <p:graphicFrame>
        <p:nvGraphicFramePr>
          <p:cNvPr id="4" name="Group 34"/>
          <p:cNvGraphicFramePr>
            <a:graphicFrameLocks/>
          </p:cNvGraphicFramePr>
          <p:nvPr/>
        </p:nvGraphicFramePr>
        <p:xfrm>
          <a:off x="464344" y="1571625"/>
          <a:ext cx="8977375" cy="4529410"/>
        </p:xfrm>
        <a:graphic>
          <a:graphicData uri="http://schemas.openxmlformats.org/drawingml/2006/table">
            <a:tbl>
              <a:tblPr/>
              <a:tblGrid>
                <a:gridCol w="2631268"/>
                <a:gridCol w="6346107"/>
              </a:tblGrid>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Criteria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571504">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Payer and payee relationship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
                          <a:srgbClr val="BA1041"/>
                        </a:buClr>
                        <a:buSzTx/>
                        <a:buFont typeface="+mj-lt"/>
                        <a:buAutoNum type="arabicPeriod"/>
                        <a:tabLst/>
                      </a:pPr>
                      <a:r>
                        <a:rPr kumimoji="0" lang="fr-BE" sz="1200" b="0" i="0" u="none" strike="noStrike" cap="none" normalizeH="0" baseline="0" dirty="0" smtClean="0">
                          <a:ln>
                            <a:noFill/>
                          </a:ln>
                          <a:solidFill>
                            <a:schemeClr val="tx1"/>
                          </a:solidFill>
                          <a:effectLst/>
                          <a:latin typeface="Arial" charset="0"/>
                          <a:cs typeface="Arial" charset="0"/>
                        </a:rPr>
                        <a:t>The </a:t>
                      </a:r>
                      <a:r>
                        <a:rPr kumimoji="0" lang="fr-BE" sz="1200" b="0" i="0" u="none" strike="noStrike" cap="none" normalizeH="0" baseline="0" dirty="0" smtClean="0">
                          <a:ln>
                            <a:noFill/>
                          </a:ln>
                          <a:solidFill>
                            <a:schemeClr val="tx1"/>
                          </a:solidFill>
                          <a:effectLst/>
                          <a:latin typeface="Arial" charset="0"/>
                          <a:cs typeface="Arial" charset="0"/>
                        </a:rPr>
                        <a:t>beneficiary is not a merchant  and don’t want to be registered as such to receive a payment.</a:t>
                      </a:r>
                    </a:p>
                    <a:p>
                      <a:pPr marL="228600" marR="0" lvl="0" indent="-228600" algn="l" defTabSz="914400" rtl="0" eaLnBrk="1" fontAlgn="base" latinLnBrk="0" hangingPunct="1">
                        <a:lnSpc>
                          <a:spcPct val="100000"/>
                        </a:lnSpc>
                        <a:spcBef>
                          <a:spcPct val="20000"/>
                        </a:spcBef>
                        <a:spcAft>
                          <a:spcPct val="0"/>
                        </a:spcAft>
                        <a:buClr>
                          <a:srgbClr val="BA1041"/>
                        </a:buClr>
                        <a:buSzTx/>
                        <a:buFont typeface="+mj-lt"/>
                        <a:buAutoNum type="arabicPeriod"/>
                        <a:tabLst/>
                      </a:pPr>
                      <a:r>
                        <a:rPr lang="en-GB" sz="1200" dirty="0" smtClean="0">
                          <a:latin typeface="Arial" pitchFamily="34" charset="0"/>
                          <a:cs typeface="Arial" pitchFamily="34" charset="0"/>
                        </a:rPr>
                        <a:t>Relatively </a:t>
                      </a:r>
                      <a:r>
                        <a:rPr lang="en-GB" sz="1200" dirty="0" smtClean="0">
                          <a:latin typeface="Arial" pitchFamily="34" charset="0"/>
                          <a:cs typeface="Arial" pitchFamily="34" charset="0"/>
                        </a:rPr>
                        <a:t>low trust between people as they do not know each other very well</a:t>
                      </a:r>
                      <a:endParaRPr kumimoji="0" lang="fr-BE" sz="1200" b="0" i="0" u="none" strike="noStrike" cap="none" normalizeH="0" baseline="0" dirty="0" smtClean="0">
                        <a:ln>
                          <a:noFill/>
                        </a:ln>
                        <a:solidFill>
                          <a:schemeClr val="tx1"/>
                        </a:solidFill>
                        <a:effectLst/>
                        <a:latin typeface="Arial" pitchFamily="34" charset="0"/>
                        <a:cs typeface="Arial" pitchFamily="34"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Geographical scope and each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Mainly domestic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Payment purpose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Second hand purchases, services, blog &amp; personal web contents</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426">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Average transaction amount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Very low, less than 30 euros </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Transaction Frequency</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Average of10-20 transaction per year </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Time criticality end-to-end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en-GB" sz="1200" dirty="0" smtClean="0">
                          <a:latin typeface="Arial" pitchFamily="34" charset="0"/>
                          <a:cs typeface="Arial" pitchFamily="34" charset="0"/>
                        </a:rPr>
                        <a:t>Beneficiary want to receive funds instantaneously or at least a guarantee of payment notification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Impact on bank’s service offering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
                          <a:srgbClr val="BA1041"/>
                        </a:buClr>
                        <a:buSzTx/>
                        <a:buFontTx/>
                        <a:buAutoNum type="arabicPeriod"/>
                        <a:tabLst/>
                      </a:pPr>
                      <a:r>
                        <a:rPr kumimoji="0" lang="fr-BE" sz="1200" b="0" i="0" u="none" strike="noStrike" cap="none" normalizeH="0" baseline="0" dirty="0" smtClean="0">
                          <a:ln>
                            <a:noFill/>
                          </a:ln>
                          <a:solidFill>
                            <a:schemeClr val="tx1"/>
                          </a:solidFill>
                          <a:effectLst/>
                          <a:latin typeface="Arial" charset="0"/>
                          <a:cs typeface="Arial" charset="0"/>
                        </a:rPr>
                        <a:t>While cash is always a good alternative in « face-to-face » situations, there is no real solution from banks in remote situations.</a:t>
                      </a:r>
                    </a:p>
                    <a:p>
                      <a:pPr marL="228600" marR="0" lvl="0" indent="-228600" algn="l" defTabSz="914400" rtl="0" eaLnBrk="1" fontAlgn="base" latinLnBrk="0" hangingPunct="1">
                        <a:lnSpc>
                          <a:spcPct val="100000"/>
                        </a:lnSpc>
                        <a:spcBef>
                          <a:spcPct val="20000"/>
                        </a:spcBef>
                        <a:spcAft>
                          <a:spcPct val="0"/>
                        </a:spcAft>
                        <a:buClr>
                          <a:srgbClr val="BA1041"/>
                        </a:buClr>
                        <a:buSzTx/>
                        <a:buFontTx/>
                        <a:buAutoNum type="arabicPeriod"/>
                        <a:tabLst/>
                        <a:defRPr/>
                      </a:pPr>
                      <a:r>
                        <a:rPr kumimoji="0" lang="en-US" sz="1200" b="0" i="0" u="none" strike="noStrike" cap="none" normalizeH="0" baseline="0" dirty="0" smtClean="0">
                          <a:ln>
                            <a:noFill/>
                          </a:ln>
                          <a:solidFill>
                            <a:schemeClr val="tx1"/>
                          </a:solidFill>
                          <a:effectLst/>
                          <a:latin typeface="Arial" charset="0"/>
                          <a:cs typeface="Arial" charset="0"/>
                        </a:rPr>
                        <a:t>Beneficiary is unlikely to support transaction </a:t>
                      </a:r>
                      <a:r>
                        <a:rPr kumimoji="0" lang="en-US" sz="1200" b="0" i="0" u="none" strike="noStrike" cap="none" normalizeH="0" baseline="0" dirty="0" smtClean="0">
                          <a:ln>
                            <a:noFill/>
                          </a:ln>
                          <a:solidFill>
                            <a:schemeClr val="tx1"/>
                          </a:solidFill>
                          <a:effectLst/>
                          <a:latin typeface="Arial" charset="0"/>
                          <a:cs typeface="Arial" charset="0"/>
                        </a:rPr>
                        <a:t>costs</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Issues for banks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smtClean="0">
                          <a:ln>
                            <a:noFill/>
                          </a:ln>
                          <a:solidFill>
                            <a:schemeClr val="tx1"/>
                          </a:solidFill>
                          <a:effectLst/>
                          <a:latin typeface="Arial" charset="0"/>
                          <a:cs typeface="Arial" charset="0"/>
                        </a:rPr>
                        <a:t>Costs of processing of micro payment based on traditional payment instruments</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0" i="0" u="none" strike="noStrike" cap="none" normalizeH="0" baseline="0" dirty="0" err="1" smtClean="0">
                          <a:ln>
                            <a:noFill/>
                          </a:ln>
                          <a:solidFill>
                            <a:schemeClr val="tx1"/>
                          </a:solidFill>
                          <a:effectLst/>
                          <a:latin typeface="Arial" charset="0"/>
                          <a:cs typeface="Arial" charset="0"/>
                        </a:rPr>
                        <a:t>Disintermediation</a:t>
                      </a:r>
                      <a:r>
                        <a:rPr kumimoji="0" lang="fr-BE" sz="1200" b="0" i="0" u="none" strike="noStrike" cap="none" normalizeH="0" baseline="0" dirty="0" smtClean="0">
                          <a:ln>
                            <a:noFill/>
                          </a:ln>
                          <a:solidFill>
                            <a:schemeClr val="tx1"/>
                          </a:solidFill>
                          <a:effectLst/>
                          <a:latin typeface="Arial" charset="0"/>
                          <a:cs typeface="Arial" charset="0"/>
                        </a:rPr>
                        <a:t> </a:t>
                      </a:r>
                      <a:r>
                        <a:rPr kumimoji="0" lang="fr-BE" sz="1200" b="0" i="0" u="none" strike="noStrike" cap="none" normalizeH="0" baseline="0" dirty="0" smtClean="0">
                          <a:ln>
                            <a:noFill/>
                          </a:ln>
                          <a:solidFill>
                            <a:schemeClr val="tx1"/>
                          </a:solidFill>
                          <a:effectLst/>
                          <a:latin typeface="Arial" charset="0"/>
                          <a:cs typeface="Arial" charset="0"/>
                        </a:rPr>
                        <a:t>due to new entrants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Key Characteristics </a:t>
            </a:r>
            <a:endParaRPr lang="en-GB" dirty="0"/>
          </a:p>
        </p:txBody>
      </p:sp>
      <p:graphicFrame>
        <p:nvGraphicFramePr>
          <p:cNvPr id="4" name="Group 34"/>
          <p:cNvGraphicFramePr>
            <a:graphicFrameLocks noGrp="1"/>
          </p:cNvGraphicFramePr>
          <p:nvPr>
            <p:ph idx="1"/>
          </p:nvPr>
        </p:nvGraphicFramePr>
        <p:xfrm>
          <a:off x="485775" y="1265238"/>
          <a:ext cx="8977375" cy="4439765"/>
        </p:xfrm>
        <a:graphic>
          <a:graphicData uri="http://schemas.openxmlformats.org/drawingml/2006/table">
            <a:tbl>
              <a:tblPr/>
              <a:tblGrid>
                <a:gridCol w="2708659"/>
                <a:gridCol w="6268716"/>
              </a:tblGrid>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Criteria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571504">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Payer and payee relationship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Random relationship at the location of the commerce (could be at a retail location but also when travelling or at home)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Geographical scope and each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Both domestic and cross-border, but main focus on domestic</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Payment purpose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Purchase of goods and services where POS infrastructure or cash is not available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426">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Average transaction amount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Transaction Frequency</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Time criticality end-to-end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Most cases immediate, but guaranteed notification also acceptable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Impact on bank’s service offering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Ability to trade without POS infrastructure or cash</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Increase electronic payment volume, reduce risk related to holding cash</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nl-NL" sz="1200" b="0" i="0" u="none" strike="noStrike" cap="none" normalizeH="0" baseline="0" dirty="0" smtClean="0">
                          <a:ln>
                            <a:noFill/>
                          </a:ln>
                          <a:solidFill>
                            <a:schemeClr val="tx1"/>
                          </a:solidFill>
                          <a:effectLst/>
                          <a:latin typeface="Arial" charset="0"/>
                          <a:cs typeface="Arial" charset="0"/>
                        </a:rPr>
                        <a:t>Flexibility towards identification and authentication methods</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Issues for banks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Ability to provide secure no POS, no card, no cash payments to the market</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Introduction/re-use e-commerce payment scheme as an alternative for PIN, Maestro, V-Pay schemes</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nl-NL" sz="1200" b="0" i="0" u="none" strike="noStrike" cap="none" normalizeH="0" baseline="0" dirty="0" smtClean="0">
                          <a:ln>
                            <a:noFill/>
                          </a:ln>
                          <a:solidFill>
                            <a:schemeClr val="tx1"/>
                          </a:solidFill>
                          <a:effectLst/>
                          <a:latin typeface="Arial" charset="0"/>
                          <a:cs typeface="Arial" charset="0"/>
                        </a:rPr>
                        <a:t>Inflexibility of existing schemes towards new authentication methods</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Typical use case </a:t>
            </a:r>
            <a:r>
              <a:rPr lang="en-US" dirty="0" smtClean="0"/>
              <a:t>scenario</a:t>
            </a:r>
            <a:endParaRPr lang="en-GB" dirty="0"/>
          </a:p>
        </p:txBody>
      </p:sp>
      <p:graphicFrame>
        <p:nvGraphicFramePr>
          <p:cNvPr id="4" name="Group 34"/>
          <p:cNvGraphicFramePr>
            <a:graphicFrameLocks noGrp="1"/>
          </p:cNvGraphicFramePr>
          <p:nvPr>
            <p:ph idx="1"/>
          </p:nvPr>
        </p:nvGraphicFramePr>
        <p:xfrm>
          <a:off x="485775" y="1265238"/>
          <a:ext cx="8977376" cy="4475488"/>
        </p:xfrm>
        <a:graphic>
          <a:graphicData uri="http://schemas.openxmlformats.org/drawingml/2006/table">
            <a:tbl>
              <a:tblPr/>
              <a:tblGrid>
                <a:gridCol w="1238259"/>
                <a:gridCol w="7739117"/>
              </a:tblGrid>
              <a:tr h="285752">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1" i="0" u="none" strike="noStrike" cap="none" normalizeH="0" baseline="0" dirty="0" smtClean="0">
                          <a:ln>
                            <a:noFill/>
                          </a:ln>
                          <a:solidFill>
                            <a:schemeClr val="bg1"/>
                          </a:solidFill>
                          <a:effectLst/>
                          <a:latin typeface="Arial" charset="0"/>
                          <a:cs typeface="Arial" charset="0"/>
                        </a:rPr>
                        <a:t>Payment for goods purchase at a retailer with no POS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8258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Actors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lang="fr-BE" sz="1000" u="none" baseline="0" dirty="0" smtClean="0"/>
                        <a:t>Payer (Peter), payee (Bus company) , Bank A (Peter’s bank), Bank B (bank of the Bus Company), BankAxess Service platform.</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Context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000" b="0" i="0" u="none" strike="noStrike" cap="none" normalizeH="0" baseline="0" dirty="0" smtClean="0">
                          <a:ln>
                            <a:noFill/>
                          </a:ln>
                          <a:solidFill>
                            <a:schemeClr val="tx1"/>
                          </a:solidFill>
                          <a:effectLst/>
                          <a:latin typeface="Arial" charset="0"/>
                          <a:cs typeface="Arial" charset="0"/>
                        </a:rPr>
                        <a:t>Peter is a customer of Bank A and wants to purchase a ticket from a Bus Company, paying from his account without a card (POS infrastructure absent)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Pre-conditions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kumimoji="0" lang="en-US" sz="1000" b="0" i="0" u="sng" strike="noStrike" cap="none" normalizeH="0" baseline="0" dirty="0" smtClean="0">
                          <a:ln>
                            <a:noFill/>
                          </a:ln>
                          <a:solidFill>
                            <a:schemeClr val="tx1"/>
                          </a:solidFill>
                          <a:effectLst/>
                          <a:latin typeface="Arial" charset="0"/>
                          <a:cs typeface="Arial" charset="0"/>
                        </a:rPr>
                        <a:t>Service </a:t>
                      </a:r>
                      <a:r>
                        <a:rPr kumimoji="0" lang="en-US" sz="1000" b="0" i="0" u="sng" strike="noStrike" cap="none" normalizeH="0" baseline="0" dirty="0" smtClean="0">
                          <a:ln>
                            <a:noFill/>
                          </a:ln>
                          <a:solidFill>
                            <a:schemeClr val="tx1"/>
                          </a:solidFill>
                          <a:effectLst/>
                          <a:latin typeface="Arial" charset="0"/>
                          <a:cs typeface="Arial" charset="0"/>
                        </a:rPr>
                        <a:t>subscription</a:t>
                      </a:r>
                      <a:r>
                        <a:rPr kumimoji="0" lang="en-US" sz="1000" b="0" i="0" u="none" strike="noStrike" cap="none" normalizeH="0" baseline="0" dirty="0" smtClean="0">
                          <a:ln>
                            <a:noFill/>
                          </a:ln>
                          <a:solidFill>
                            <a:schemeClr val="tx1"/>
                          </a:solidFill>
                          <a:effectLst/>
                          <a:latin typeface="Arial" charset="0"/>
                          <a:cs typeface="Arial" charset="0"/>
                        </a:rPr>
                        <a:t> </a:t>
                      </a:r>
                    </a:p>
                    <a:p>
                      <a:pPr marL="0" marR="0" lvl="0" indent="-228600" algn="l" defTabSz="914400" rtl="0" eaLnBrk="1" fontAlgn="auto" latinLnBrk="0" hangingPunct="1">
                        <a:lnSpc>
                          <a:spcPct val="100000"/>
                        </a:lnSpc>
                        <a:spcBef>
                          <a:spcPts val="0"/>
                        </a:spcBef>
                        <a:spcAft>
                          <a:spcPts val="0"/>
                        </a:spcAft>
                        <a:buClrTx/>
                        <a:buSzTx/>
                        <a:buFont typeface="+mj-lt"/>
                        <a:buNone/>
                        <a:tabLst/>
                        <a:defRPr/>
                      </a:pPr>
                      <a:r>
                        <a:rPr kumimoji="0" lang="en-GB" sz="1000" b="0" i="0" u="none" strike="noStrike" cap="none" normalizeH="0" baseline="0" dirty="0" smtClean="0">
                          <a:ln>
                            <a:noFill/>
                          </a:ln>
                          <a:solidFill>
                            <a:schemeClr val="tx1"/>
                          </a:solidFill>
                          <a:effectLst/>
                          <a:latin typeface="Arial" charset="0"/>
                          <a:cs typeface="Arial" charset="0"/>
                        </a:rPr>
                        <a:t>Bank </a:t>
                      </a:r>
                      <a:r>
                        <a:rPr kumimoji="0" lang="en-GB" sz="1000" b="0" i="0" u="none" strike="noStrike" cap="none" normalizeH="0" baseline="0" dirty="0" smtClean="0">
                          <a:ln>
                            <a:noFill/>
                          </a:ln>
                          <a:solidFill>
                            <a:schemeClr val="tx1"/>
                          </a:solidFill>
                          <a:effectLst/>
                          <a:latin typeface="Arial" charset="0"/>
                          <a:cs typeface="Arial" charset="0"/>
                        </a:rPr>
                        <a:t>A and Bank B are members of </a:t>
                      </a:r>
                      <a:r>
                        <a:rPr kumimoji="0" lang="en-GB" sz="1000" b="0" i="0" u="none" strike="noStrike" cap="none" normalizeH="0" baseline="0" dirty="0" err="1" smtClean="0">
                          <a:ln>
                            <a:noFill/>
                          </a:ln>
                          <a:solidFill>
                            <a:schemeClr val="tx1"/>
                          </a:solidFill>
                          <a:effectLst/>
                          <a:latin typeface="Arial" charset="0"/>
                          <a:cs typeface="Arial" charset="0"/>
                        </a:rPr>
                        <a:t>BankAxess</a:t>
                      </a:r>
                      <a:r>
                        <a:rPr kumimoji="0" lang="en-GB" sz="1000" b="0" i="0" u="none" strike="noStrike" cap="none" normalizeH="0" baseline="0" dirty="0" smtClean="0">
                          <a:ln>
                            <a:noFill/>
                          </a:ln>
                          <a:solidFill>
                            <a:schemeClr val="tx1"/>
                          </a:solidFill>
                          <a:effectLst/>
                          <a:latin typeface="Arial" charset="0"/>
                          <a:cs typeface="Arial" charset="0"/>
                        </a:rPr>
                        <a:t> based on multilateral agreements among the members. Peter and the Bus </a:t>
                      </a:r>
                      <a:r>
                        <a:rPr kumimoji="0" lang="en-GB" sz="1000" b="0" i="0" u="none" strike="noStrike" cap="none" normalizeH="0" baseline="0" dirty="0" smtClean="0">
                          <a:ln>
                            <a:noFill/>
                          </a:ln>
                          <a:solidFill>
                            <a:schemeClr val="tx1"/>
                          </a:solidFill>
                          <a:effectLst/>
                          <a:latin typeface="Arial" charset="0"/>
                          <a:cs typeface="Arial" charset="0"/>
                        </a:rPr>
                        <a:t>Company have </a:t>
                      </a:r>
                      <a:r>
                        <a:rPr kumimoji="0" lang="en-GB" sz="1000" b="0" i="0" u="none" strike="noStrike" cap="none" normalizeH="0" baseline="0" dirty="0" smtClean="0">
                          <a:ln>
                            <a:noFill/>
                          </a:ln>
                          <a:solidFill>
                            <a:schemeClr val="tx1"/>
                          </a:solidFill>
                          <a:effectLst/>
                          <a:latin typeface="Arial" charset="0"/>
                          <a:cs typeface="Arial" charset="0"/>
                        </a:rPr>
                        <a:t>agreements with their respective banks to use service.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Sequence flow</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000" u="sng" dirty="0" smtClean="0"/>
                        <a:t>Payment transaction:</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Peter sends a request to buy a ticket by sending a message through its mobile to the Bus Company server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Bus Company server sends a request for authorisation to its acquiring platform, which will transmit the request to the issuing platform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issuing platform transfer the request for authorisation to Peter’s bank (issuing bank) who will check that there are enough funds to make the payment and return the authorisation to the Acquiring platform. The Acquiring platform on its turn sends back the authorisation to the Bus Company, together with </a:t>
                      </a:r>
                      <a:r>
                        <a:rPr lang="nl-NL" sz="1000" dirty="0" smtClean="0">
                          <a:solidFill>
                            <a:schemeClr val="tx1"/>
                          </a:solidFill>
                        </a:rPr>
                        <a:t>the address (e.g. URL) to access the strong authentication platform</a:t>
                      </a:r>
                      <a:endParaRPr lang="en-US" sz="1000" baseline="0" dirty="0" smtClean="0">
                        <a:solidFill>
                          <a:schemeClr val="tx1"/>
                        </a:solidFill>
                      </a:endParaRP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Once </a:t>
                      </a:r>
                      <a:r>
                        <a:rPr lang="en-US" sz="1000" baseline="0" dirty="0" err="1" smtClean="0"/>
                        <a:t>authorised</a:t>
                      </a:r>
                      <a:r>
                        <a:rPr lang="en-US" sz="1000" baseline="0" dirty="0" smtClean="0"/>
                        <a:t>, the Bus Company requires the generation of an authentication challenge from a Strong Authentication platform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Strong Authentication Platform sends the authentication challenge to Peter on its mobile phone (and also a note to the issuing Bank A)</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Bus Company server sends to Peter a purchase confirmation with all the details for acceptance and authorisation.</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Peter accepts the purchase confirmation details by sending a payment order signed with the strong authentication challenge through its mobile to the Bus Company server.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Bus Company sends the signed payment order request to its bank (Bank B) to get paid on his account.</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B sends a signed payment request order to Peter’s Bank A.</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confirms the payment to Bank B and proceed with the funds transfer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sends a message to Peter on his mobile to notify the account debit.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Post-conditions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fr-BE" sz="1000" baseline="0" dirty="0" smtClean="0"/>
                        <a: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Comments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BE" sz="1000" dirty="0" smtClean="0"/>
                        <a:t> </a:t>
                      </a:r>
                      <a:endParaRPr lang="en-US" sz="1000" dirty="0" smtClean="0"/>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custDataLst>
              <p:tags r:id="rId2"/>
            </p:custDataLst>
          </p:nvPr>
        </p:nvSpPr>
        <p:spPr bwMode="auto">
          <a:xfrm>
            <a:off x="309563" y="2071688"/>
            <a:ext cx="9317831" cy="1350962"/>
          </a:xfrm>
          <a:prstGeom prst="rect">
            <a:avLst/>
          </a:prstGeom>
          <a:solidFill>
            <a:srgbClr val="EAEAEA"/>
          </a:solidFill>
          <a:ln w="9525">
            <a:noFill/>
            <a:miter lim="800000"/>
            <a:headEnd/>
            <a:tailEnd/>
          </a:ln>
        </p:spPr>
        <p:txBody>
          <a:bodyPr wrap="none" anchor="ctr"/>
          <a:lstStyle/>
          <a:p>
            <a:pPr eaLnBrk="0" hangingPunct="0"/>
            <a:endParaRPr lang="da-DK"/>
          </a:p>
        </p:txBody>
      </p:sp>
      <p:sp>
        <p:nvSpPr>
          <p:cNvPr id="8196" name="Slide Number Placeholder 4"/>
          <p:cNvSpPr>
            <a:spLocks noGrp="1"/>
          </p:cNvSpPr>
          <p:nvPr>
            <p:ph type="sldNum" sz="quarter" idx="4294967295"/>
            <p:custDataLst>
              <p:tags r:id="rId3"/>
            </p:custDataLst>
          </p:nvPr>
        </p:nvSpPr>
        <p:spPr bwMode="auto">
          <a:xfrm>
            <a:off x="8832850" y="6403975"/>
            <a:ext cx="8255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AC2A2EA8-F308-4443-A1F6-160828398940}" type="slidenum">
              <a:rPr lang="en-US" smtClean="0"/>
              <a:pPr>
                <a:defRPr/>
              </a:pPr>
              <a:t>22</a:t>
            </a:fld>
            <a:endParaRPr lang="en-US" smtClean="0"/>
          </a:p>
        </p:txBody>
      </p:sp>
      <p:pic>
        <p:nvPicPr>
          <p:cNvPr id="8197" name="Picture 47"/>
          <p:cNvPicPr>
            <a:picLocks noChangeAspect="1" noChangeArrowheads="1"/>
          </p:cNvPicPr>
          <p:nvPr>
            <p:custDataLst>
              <p:tags r:id="rId4"/>
            </p:custDataLst>
          </p:nvPr>
        </p:nvPicPr>
        <p:blipFill>
          <a:blip r:embed="rId28" cstate="print"/>
          <a:srcRect/>
          <a:stretch>
            <a:fillRect/>
          </a:stretch>
        </p:blipFill>
        <p:spPr bwMode="auto">
          <a:xfrm>
            <a:off x="1315642" y="2422526"/>
            <a:ext cx="842698" cy="714375"/>
          </a:xfrm>
          <a:prstGeom prst="rect">
            <a:avLst/>
          </a:prstGeom>
          <a:noFill/>
          <a:ln w="9525">
            <a:noFill/>
            <a:miter lim="800000"/>
            <a:headEnd/>
            <a:tailEnd/>
          </a:ln>
        </p:spPr>
      </p:pic>
      <p:cxnSp>
        <p:nvCxnSpPr>
          <p:cNvPr id="8198" name="Straight Arrow Connector 92"/>
          <p:cNvCxnSpPr>
            <a:cxnSpLocks noChangeShapeType="1"/>
          </p:cNvCxnSpPr>
          <p:nvPr>
            <p:custDataLst>
              <p:tags r:id="rId5"/>
            </p:custDataLst>
          </p:nvPr>
        </p:nvCxnSpPr>
        <p:spPr bwMode="auto">
          <a:xfrm flipV="1">
            <a:off x="7584281" y="6161089"/>
            <a:ext cx="228733" cy="1587"/>
          </a:xfrm>
          <a:prstGeom prst="straightConnector1">
            <a:avLst/>
          </a:prstGeom>
          <a:noFill/>
          <a:ln w="9525" algn="ctr">
            <a:solidFill>
              <a:schemeClr val="tx1"/>
            </a:solidFill>
            <a:round/>
            <a:headEnd/>
            <a:tailEnd type="arrow" w="med" len="med"/>
          </a:ln>
        </p:spPr>
      </p:cxnSp>
      <p:cxnSp>
        <p:nvCxnSpPr>
          <p:cNvPr id="8199" name="Straight Connector 48"/>
          <p:cNvCxnSpPr>
            <a:cxnSpLocks noChangeShapeType="1"/>
          </p:cNvCxnSpPr>
          <p:nvPr>
            <p:custDataLst>
              <p:tags r:id="rId6"/>
            </p:custDataLst>
          </p:nvPr>
        </p:nvCxnSpPr>
        <p:spPr bwMode="auto">
          <a:xfrm>
            <a:off x="1315642" y="5280025"/>
            <a:ext cx="6268640" cy="1588"/>
          </a:xfrm>
          <a:prstGeom prst="line">
            <a:avLst/>
          </a:prstGeom>
          <a:noFill/>
          <a:ln w="6350" algn="ctr">
            <a:solidFill>
              <a:schemeClr val="tx1"/>
            </a:solidFill>
            <a:round/>
            <a:headEnd/>
            <a:tailEnd/>
          </a:ln>
        </p:spPr>
      </p:cxnSp>
      <p:grpSp>
        <p:nvGrpSpPr>
          <p:cNvPr id="2" name="Group 76"/>
          <p:cNvGrpSpPr>
            <a:grpSpLocks/>
          </p:cNvGrpSpPr>
          <p:nvPr/>
        </p:nvGrpSpPr>
        <p:grpSpPr bwMode="auto">
          <a:xfrm>
            <a:off x="2767145" y="2143120"/>
            <a:ext cx="1382368" cy="230834"/>
            <a:chOff x="1357103" y="2897027"/>
            <a:chExt cx="1276650" cy="232130"/>
          </a:xfrm>
        </p:grpSpPr>
        <p:sp>
          <p:nvSpPr>
            <p:cNvPr id="78" name="Oval 77"/>
            <p:cNvSpPr/>
            <p:nvPr/>
          </p:nvSpPr>
          <p:spPr bwMode="auto">
            <a:xfrm>
              <a:off x="1357103" y="2897027"/>
              <a:ext cx="214416" cy="215516"/>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a:t>
              </a:r>
            </a:p>
          </p:txBody>
        </p:sp>
        <p:sp>
          <p:nvSpPr>
            <p:cNvPr id="8283" name="TextBox 78"/>
            <p:cNvSpPr txBox="1">
              <a:spLocks noChangeArrowheads="1"/>
            </p:cNvSpPr>
            <p:nvPr/>
          </p:nvSpPr>
          <p:spPr bwMode="auto">
            <a:xfrm>
              <a:off x="1529069" y="2897029"/>
              <a:ext cx="1104684" cy="232128"/>
            </a:xfrm>
            <a:prstGeom prst="rect">
              <a:avLst/>
            </a:prstGeom>
            <a:noFill/>
            <a:ln w="9525">
              <a:noFill/>
              <a:miter lim="800000"/>
              <a:headEnd/>
              <a:tailEnd/>
            </a:ln>
          </p:spPr>
          <p:txBody>
            <a:bodyPr wrap="none">
              <a:spAutoFit/>
            </a:bodyPr>
            <a:lstStyle/>
            <a:p>
              <a:pPr eaLnBrk="0" hangingPunct="0"/>
              <a:r>
                <a:rPr lang="en-US" sz="900"/>
                <a:t>Buy a product (ticket)</a:t>
              </a:r>
            </a:p>
          </p:txBody>
        </p:sp>
      </p:grpSp>
      <p:sp>
        <p:nvSpPr>
          <p:cNvPr id="8201" name="Rectangle 2"/>
          <p:cNvSpPr>
            <a:spLocks noChangeArrowheads="1"/>
          </p:cNvSpPr>
          <p:nvPr>
            <p:custDataLst>
              <p:tags r:id="rId7"/>
            </p:custDataLst>
          </p:nvPr>
        </p:nvSpPr>
        <p:spPr bwMode="auto">
          <a:xfrm>
            <a:off x="309563" y="3500438"/>
            <a:ext cx="9317831" cy="1357312"/>
          </a:xfrm>
          <a:prstGeom prst="rect">
            <a:avLst/>
          </a:prstGeom>
          <a:solidFill>
            <a:srgbClr val="EAEAEA"/>
          </a:solidFill>
          <a:ln w="9525">
            <a:noFill/>
            <a:miter lim="800000"/>
            <a:headEnd/>
            <a:tailEnd/>
          </a:ln>
        </p:spPr>
        <p:txBody>
          <a:bodyPr wrap="none" anchor="ctr"/>
          <a:lstStyle/>
          <a:p>
            <a:pPr eaLnBrk="0" hangingPunct="0"/>
            <a:r>
              <a:rPr lang="en-US" sz="1200" b="1"/>
              <a:t>Authorisation</a:t>
            </a:r>
          </a:p>
          <a:p>
            <a:pPr eaLnBrk="0" hangingPunct="0"/>
            <a:r>
              <a:rPr lang="en-US" sz="1200" b="1"/>
              <a:t>processing</a:t>
            </a:r>
          </a:p>
          <a:p>
            <a:pPr eaLnBrk="0" hangingPunct="0"/>
            <a:endParaRPr lang="en-US" sz="1200" b="1"/>
          </a:p>
        </p:txBody>
      </p:sp>
      <p:sp>
        <p:nvSpPr>
          <p:cNvPr id="8202" name="Rectangle 2"/>
          <p:cNvSpPr>
            <a:spLocks noChangeArrowheads="1"/>
          </p:cNvSpPr>
          <p:nvPr>
            <p:custDataLst>
              <p:tags r:id="rId8"/>
            </p:custDataLst>
          </p:nvPr>
        </p:nvSpPr>
        <p:spPr bwMode="auto">
          <a:xfrm>
            <a:off x="309563" y="4922839"/>
            <a:ext cx="9317831" cy="1577975"/>
          </a:xfrm>
          <a:prstGeom prst="rect">
            <a:avLst/>
          </a:prstGeom>
          <a:solidFill>
            <a:srgbClr val="EAEAEA"/>
          </a:solidFill>
          <a:ln w="9525">
            <a:noFill/>
            <a:miter lim="800000"/>
            <a:headEnd/>
            <a:tailEnd/>
          </a:ln>
        </p:spPr>
        <p:txBody>
          <a:bodyPr wrap="none" anchor="ctr"/>
          <a:lstStyle/>
          <a:p>
            <a:pPr eaLnBrk="0" hangingPunct="0"/>
            <a:r>
              <a:rPr lang="en-US" sz="1200" b="1"/>
              <a:t>Clearing and settlement</a:t>
            </a:r>
          </a:p>
          <a:p>
            <a:pPr eaLnBrk="0" hangingPunct="0"/>
            <a:r>
              <a:rPr lang="en-US" sz="1200" b="1"/>
              <a:t>processing</a:t>
            </a:r>
          </a:p>
        </p:txBody>
      </p:sp>
      <p:pic>
        <p:nvPicPr>
          <p:cNvPr id="8203" name="Picture 50"/>
          <p:cNvPicPr>
            <a:picLocks noChangeAspect="1" noChangeArrowheads="1"/>
          </p:cNvPicPr>
          <p:nvPr>
            <p:custDataLst>
              <p:tags r:id="rId9"/>
            </p:custDataLst>
          </p:nvPr>
        </p:nvPicPr>
        <p:blipFill>
          <a:blip r:embed="rId29" cstate="print"/>
          <a:srcRect/>
          <a:stretch>
            <a:fillRect/>
          </a:stretch>
        </p:blipFill>
        <p:spPr bwMode="auto">
          <a:xfrm>
            <a:off x="6346031" y="5549900"/>
            <a:ext cx="655241" cy="647700"/>
          </a:xfrm>
          <a:prstGeom prst="rect">
            <a:avLst/>
          </a:prstGeom>
          <a:noFill/>
          <a:ln w="9525">
            <a:noFill/>
            <a:miter lim="800000"/>
            <a:headEnd/>
            <a:tailEnd/>
          </a:ln>
        </p:spPr>
      </p:pic>
      <p:pic>
        <p:nvPicPr>
          <p:cNvPr id="8204" name="Picture 50"/>
          <p:cNvPicPr>
            <a:picLocks noChangeAspect="1" noChangeArrowheads="1"/>
          </p:cNvPicPr>
          <p:nvPr>
            <p:custDataLst>
              <p:tags r:id="rId10"/>
            </p:custDataLst>
          </p:nvPr>
        </p:nvPicPr>
        <p:blipFill>
          <a:blip r:embed="rId29" cstate="print"/>
          <a:srcRect/>
          <a:stretch>
            <a:fillRect/>
          </a:stretch>
        </p:blipFill>
        <p:spPr bwMode="auto">
          <a:xfrm>
            <a:off x="3637361" y="5549900"/>
            <a:ext cx="655240" cy="647700"/>
          </a:xfrm>
          <a:prstGeom prst="rect">
            <a:avLst/>
          </a:prstGeom>
          <a:noFill/>
          <a:ln w="9525">
            <a:noFill/>
            <a:miter lim="800000"/>
            <a:headEnd/>
            <a:tailEnd/>
          </a:ln>
        </p:spPr>
      </p:pic>
      <p:sp>
        <p:nvSpPr>
          <p:cNvPr id="112" name="Oval 111"/>
          <p:cNvSpPr/>
          <p:nvPr/>
        </p:nvSpPr>
        <p:spPr bwMode="auto">
          <a:xfrm>
            <a:off x="1779985" y="3714750"/>
            <a:ext cx="541734" cy="285750"/>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11</a:t>
            </a:r>
          </a:p>
        </p:txBody>
      </p:sp>
      <p:sp>
        <p:nvSpPr>
          <p:cNvPr id="8206" name="TextBox 116"/>
          <p:cNvSpPr txBox="1">
            <a:spLocks noChangeArrowheads="1"/>
          </p:cNvSpPr>
          <p:nvPr>
            <p:custDataLst>
              <p:tags r:id="rId11"/>
            </p:custDataLst>
          </p:nvPr>
        </p:nvSpPr>
        <p:spPr bwMode="auto">
          <a:xfrm>
            <a:off x="1755908" y="4071939"/>
            <a:ext cx="1160895" cy="369332"/>
          </a:xfrm>
          <a:prstGeom prst="rect">
            <a:avLst/>
          </a:prstGeom>
          <a:noFill/>
          <a:ln w="9525">
            <a:noFill/>
            <a:miter lim="800000"/>
            <a:headEnd/>
            <a:tailEnd/>
          </a:ln>
        </p:spPr>
        <p:txBody>
          <a:bodyPr wrap="none">
            <a:spAutoFit/>
          </a:bodyPr>
          <a:lstStyle/>
          <a:p>
            <a:pPr eaLnBrk="0" hangingPunct="0"/>
            <a:r>
              <a:rPr lang="en-US" sz="900"/>
              <a:t>Notify the </a:t>
            </a:r>
          </a:p>
          <a:p>
            <a:pPr eaLnBrk="0" hangingPunct="0"/>
            <a:r>
              <a:rPr lang="en-US" sz="900"/>
              <a:t>Account movement  </a:t>
            </a:r>
          </a:p>
        </p:txBody>
      </p:sp>
      <p:sp>
        <p:nvSpPr>
          <p:cNvPr id="8207" name="TextBox 119"/>
          <p:cNvSpPr txBox="1">
            <a:spLocks noChangeArrowheads="1"/>
          </p:cNvSpPr>
          <p:nvPr>
            <p:custDataLst>
              <p:tags r:id="rId12"/>
            </p:custDataLst>
          </p:nvPr>
        </p:nvSpPr>
        <p:spPr bwMode="auto">
          <a:xfrm>
            <a:off x="1315642" y="3136900"/>
            <a:ext cx="437940" cy="230832"/>
          </a:xfrm>
          <a:prstGeom prst="rect">
            <a:avLst/>
          </a:prstGeom>
          <a:noFill/>
          <a:ln w="9525">
            <a:noFill/>
            <a:miter lim="800000"/>
            <a:headEnd/>
            <a:tailEnd/>
          </a:ln>
        </p:spPr>
        <p:txBody>
          <a:bodyPr wrap="none">
            <a:spAutoFit/>
          </a:bodyPr>
          <a:lstStyle/>
          <a:p>
            <a:pPr eaLnBrk="0" hangingPunct="0"/>
            <a:r>
              <a:rPr lang="en-US" sz="900"/>
              <a:t>Peter</a:t>
            </a:r>
          </a:p>
        </p:txBody>
      </p:sp>
      <p:sp>
        <p:nvSpPr>
          <p:cNvPr id="8208" name="TextBox 120"/>
          <p:cNvSpPr txBox="1">
            <a:spLocks noChangeArrowheads="1"/>
          </p:cNvSpPr>
          <p:nvPr/>
        </p:nvSpPr>
        <p:spPr bwMode="auto">
          <a:xfrm>
            <a:off x="8344429" y="3143250"/>
            <a:ext cx="848309" cy="230832"/>
          </a:xfrm>
          <a:prstGeom prst="rect">
            <a:avLst/>
          </a:prstGeom>
          <a:noFill/>
          <a:ln w="9525">
            <a:noFill/>
            <a:miter lim="800000"/>
            <a:headEnd/>
            <a:tailEnd/>
          </a:ln>
        </p:spPr>
        <p:txBody>
          <a:bodyPr wrap="none">
            <a:spAutoFit/>
          </a:bodyPr>
          <a:lstStyle/>
          <a:p>
            <a:pPr eaLnBrk="0" hangingPunct="0"/>
            <a:r>
              <a:rPr lang="en-US" sz="900"/>
              <a:t>Bus Company </a:t>
            </a:r>
          </a:p>
        </p:txBody>
      </p:sp>
      <p:sp>
        <p:nvSpPr>
          <p:cNvPr id="8209" name="TextBox 121"/>
          <p:cNvSpPr txBox="1">
            <a:spLocks noChangeArrowheads="1"/>
          </p:cNvSpPr>
          <p:nvPr>
            <p:custDataLst>
              <p:tags r:id="rId13"/>
            </p:custDataLst>
          </p:nvPr>
        </p:nvSpPr>
        <p:spPr bwMode="auto">
          <a:xfrm>
            <a:off x="6578204" y="6270625"/>
            <a:ext cx="503664" cy="230832"/>
          </a:xfrm>
          <a:prstGeom prst="rect">
            <a:avLst/>
          </a:prstGeom>
          <a:noFill/>
          <a:ln w="9525">
            <a:noFill/>
            <a:miter lim="800000"/>
            <a:headEnd/>
            <a:tailEnd/>
          </a:ln>
        </p:spPr>
        <p:txBody>
          <a:bodyPr wrap="none">
            <a:spAutoFit/>
          </a:bodyPr>
          <a:lstStyle/>
          <a:p>
            <a:pPr eaLnBrk="0" hangingPunct="0"/>
            <a:r>
              <a:rPr lang="en-US" sz="900"/>
              <a:t>Bank B</a:t>
            </a:r>
          </a:p>
        </p:txBody>
      </p:sp>
      <p:sp>
        <p:nvSpPr>
          <p:cNvPr id="8210" name="TextBox 122"/>
          <p:cNvSpPr txBox="1">
            <a:spLocks noChangeArrowheads="1"/>
          </p:cNvSpPr>
          <p:nvPr>
            <p:custDataLst>
              <p:tags r:id="rId14"/>
            </p:custDataLst>
          </p:nvPr>
        </p:nvSpPr>
        <p:spPr bwMode="auto">
          <a:xfrm>
            <a:off x="3750866" y="6199189"/>
            <a:ext cx="508473" cy="230832"/>
          </a:xfrm>
          <a:prstGeom prst="rect">
            <a:avLst/>
          </a:prstGeom>
          <a:noFill/>
          <a:ln w="9525">
            <a:noFill/>
            <a:miter lim="800000"/>
            <a:headEnd/>
            <a:tailEnd/>
          </a:ln>
        </p:spPr>
        <p:txBody>
          <a:bodyPr wrap="none">
            <a:spAutoFit/>
          </a:bodyPr>
          <a:lstStyle/>
          <a:p>
            <a:pPr eaLnBrk="0" hangingPunct="0"/>
            <a:r>
              <a:rPr lang="en-US" sz="900"/>
              <a:t>Bank A</a:t>
            </a:r>
          </a:p>
        </p:txBody>
      </p:sp>
      <p:graphicFrame>
        <p:nvGraphicFramePr>
          <p:cNvPr id="8194" name="Rectangle 2" hidden="1"/>
          <p:cNvGraphicFramePr>
            <a:graphicFrameLocks/>
          </p:cNvGraphicFramePr>
          <p:nvPr/>
        </p:nvGraphicFramePr>
        <p:xfrm>
          <a:off x="0" y="0"/>
          <a:ext cx="171979" cy="158750"/>
        </p:xfrm>
        <a:graphic>
          <a:graphicData uri="http://schemas.openxmlformats.org/presentationml/2006/ole">
            <p:oleObj spid="_x0000_s3074" r:id="rId30" imgW="0" imgH="0" progId="">
              <p:embed/>
            </p:oleObj>
          </a:graphicData>
        </a:graphic>
      </p:graphicFrame>
      <p:sp>
        <p:nvSpPr>
          <p:cNvPr id="8211" name="Title 76"/>
          <p:cNvSpPr>
            <a:spLocks noGrp="1"/>
          </p:cNvSpPr>
          <p:nvPr>
            <p:ph type="title"/>
          </p:nvPr>
        </p:nvSpPr>
        <p:spPr/>
        <p:txBody>
          <a:bodyPr>
            <a:normAutofit/>
          </a:bodyPr>
          <a:lstStyle/>
          <a:p>
            <a:r>
              <a:rPr lang="en-US" dirty="0" smtClean="0"/>
              <a:t>High level </a:t>
            </a:r>
            <a:r>
              <a:rPr lang="en-US" dirty="0" smtClean="0"/>
              <a:t>flow</a:t>
            </a:r>
            <a:endParaRPr lang="en-US" sz="1800" dirty="0" smtClean="0"/>
          </a:p>
        </p:txBody>
      </p:sp>
      <p:sp>
        <p:nvSpPr>
          <p:cNvPr id="8212" name="Line 12"/>
          <p:cNvSpPr>
            <a:spLocks noChangeShapeType="1"/>
          </p:cNvSpPr>
          <p:nvPr/>
        </p:nvSpPr>
        <p:spPr bwMode="auto">
          <a:xfrm>
            <a:off x="541735" y="2052638"/>
            <a:ext cx="8659151" cy="0"/>
          </a:xfrm>
          <a:prstGeom prst="line">
            <a:avLst/>
          </a:prstGeom>
          <a:noFill/>
          <a:ln w="9525">
            <a:solidFill>
              <a:schemeClr val="tx1"/>
            </a:solidFill>
            <a:round/>
            <a:headEnd/>
            <a:tailEnd/>
          </a:ln>
        </p:spPr>
        <p:txBody>
          <a:bodyPr/>
          <a:lstStyle/>
          <a:p>
            <a:endParaRPr lang="en-GB"/>
          </a:p>
        </p:txBody>
      </p:sp>
      <p:sp>
        <p:nvSpPr>
          <p:cNvPr id="8213" name="Text Box 13"/>
          <p:cNvSpPr txBox="1">
            <a:spLocks noChangeArrowheads="1"/>
          </p:cNvSpPr>
          <p:nvPr/>
        </p:nvSpPr>
        <p:spPr bwMode="auto">
          <a:xfrm>
            <a:off x="1237642" y="1571625"/>
            <a:ext cx="790601"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Customer</a:t>
            </a:r>
          </a:p>
        </p:txBody>
      </p:sp>
      <p:sp>
        <p:nvSpPr>
          <p:cNvPr id="8214" name="Text Box 14"/>
          <p:cNvSpPr txBox="1">
            <a:spLocks noChangeArrowheads="1"/>
          </p:cNvSpPr>
          <p:nvPr/>
        </p:nvSpPr>
        <p:spPr bwMode="auto">
          <a:xfrm>
            <a:off x="3102655"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Participant</a:t>
            </a:r>
          </a:p>
        </p:txBody>
      </p:sp>
      <p:sp>
        <p:nvSpPr>
          <p:cNvPr id="8215" name="Text Box 15"/>
          <p:cNvSpPr txBox="1">
            <a:spLocks noChangeArrowheads="1"/>
          </p:cNvSpPr>
          <p:nvPr/>
        </p:nvSpPr>
        <p:spPr bwMode="auto">
          <a:xfrm>
            <a:off x="6124330"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Participant</a:t>
            </a:r>
          </a:p>
        </p:txBody>
      </p:sp>
      <p:sp>
        <p:nvSpPr>
          <p:cNvPr id="8216" name="Text Box 16"/>
          <p:cNvSpPr txBox="1">
            <a:spLocks noChangeArrowheads="1"/>
          </p:cNvSpPr>
          <p:nvPr/>
        </p:nvSpPr>
        <p:spPr bwMode="auto">
          <a:xfrm>
            <a:off x="7585130" y="1595438"/>
            <a:ext cx="792846"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Customer</a:t>
            </a:r>
          </a:p>
        </p:txBody>
      </p:sp>
      <p:sp>
        <p:nvSpPr>
          <p:cNvPr id="8217" name="AutoShape 60"/>
          <p:cNvSpPr>
            <a:spLocks/>
          </p:cNvSpPr>
          <p:nvPr/>
        </p:nvSpPr>
        <p:spPr bwMode="auto">
          <a:xfrm>
            <a:off x="1" y="2214564"/>
            <a:ext cx="1222772" cy="1000125"/>
          </a:xfrm>
          <a:prstGeom prst="borderCallout2">
            <a:avLst>
              <a:gd name="adj1" fmla="val 15861"/>
              <a:gd name="adj2" fmla="val 108333"/>
              <a:gd name="adj3" fmla="val 15861"/>
              <a:gd name="adj4" fmla="val 123611"/>
              <a:gd name="adj5" fmla="val 45153"/>
              <a:gd name="adj6" fmla="val 132986"/>
            </a:avLst>
          </a:prstGeom>
          <a:solidFill>
            <a:schemeClr val="accent1"/>
          </a:solidFill>
          <a:ln w="9525">
            <a:solidFill>
              <a:schemeClr val="tx1"/>
            </a:solidFill>
            <a:miter lim="800000"/>
            <a:headEnd/>
            <a:tailEnd/>
          </a:ln>
        </p:spPr>
        <p:txBody>
          <a:bodyPr/>
          <a:lstStyle/>
          <a:p>
            <a:pPr algn="ctr" eaLnBrk="0" hangingPunct="0"/>
            <a:r>
              <a:rPr lang="en-US" sz="1400">
                <a:solidFill>
                  <a:srgbClr val="000000"/>
                </a:solidFill>
              </a:rPr>
              <a:t>Pay the Bus Company  €3</a:t>
            </a:r>
          </a:p>
        </p:txBody>
      </p:sp>
      <p:sp>
        <p:nvSpPr>
          <p:cNvPr id="8218" name="AutoShape 61"/>
          <p:cNvSpPr>
            <a:spLocks/>
          </p:cNvSpPr>
          <p:nvPr/>
        </p:nvSpPr>
        <p:spPr bwMode="auto">
          <a:xfrm>
            <a:off x="8736542" y="2208214"/>
            <a:ext cx="1092068" cy="720725"/>
          </a:xfrm>
          <a:prstGeom prst="borderCallout2">
            <a:avLst>
              <a:gd name="adj1" fmla="val 15861"/>
              <a:gd name="adj2" fmla="val -7560"/>
              <a:gd name="adj3" fmla="val 15861"/>
              <a:gd name="adj4" fmla="val -23306"/>
              <a:gd name="adj5" fmla="val 60352"/>
              <a:gd name="adj6" fmla="val -26616"/>
            </a:avLst>
          </a:prstGeom>
          <a:solidFill>
            <a:schemeClr val="accent1"/>
          </a:solidFill>
          <a:ln w="9525">
            <a:solidFill>
              <a:schemeClr val="tx1"/>
            </a:solidFill>
            <a:miter lim="800000"/>
            <a:headEnd/>
            <a:tailEnd/>
          </a:ln>
        </p:spPr>
        <p:txBody>
          <a:bodyPr/>
          <a:lstStyle/>
          <a:p>
            <a:pPr algn="ctr" eaLnBrk="0" hangingPunct="0"/>
            <a:r>
              <a:rPr lang="en-US" sz="1400">
                <a:solidFill>
                  <a:srgbClr val="000000"/>
                </a:solidFill>
              </a:rPr>
              <a:t>Received from Peter  €3</a:t>
            </a:r>
          </a:p>
        </p:txBody>
      </p:sp>
      <p:sp>
        <p:nvSpPr>
          <p:cNvPr id="101" name="Oval 100"/>
          <p:cNvSpPr/>
          <p:nvPr>
            <p:custDataLst>
              <p:tags r:id="rId15"/>
            </p:custDataLst>
          </p:nvPr>
        </p:nvSpPr>
        <p:spPr bwMode="auto">
          <a:xfrm>
            <a:off x="2767146" y="2714626"/>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7</a:t>
            </a:r>
          </a:p>
        </p:txBody>
      </p:sp>
      <p:sp>
        <p:nvSpPr>
          <p:cNvPr id="8220" name="TextBox 126"/>
          <p:cNvSpPr txBox="1">
            <a:spLocks noChangeArrowheads="1"/>
          </p:cNvSpPr>
          <p:nvPr>
            <p:custDataLst>
              <p:tags r:id="rId16"/>
            </p:custDataLst>
          </p:nvPr>
        </p:nvSpPr>
        <p:spPr bwMode="auto">
          <a:xfrm>
            <a:off x="2952883" y="2714625"/>
            <a:ext cx="1109599" cy="230832"/>
          </a:xfrm>
          <a:prstGeom prst="rect">
            <a:avLst/>
          </a:prstGeom>
          <a:noFill/>
          <a:ln w="9525">
            <a:noFill/>
            <a:miter lim="800000"/>
            <a:headEnd/>
            <a:tailEnd/>
          </a:ln>
        </p:spPr>
        <p:txBody>
          <a:bodyPr wrap="none">
            <a:spAutoFit/>
          </a:bodyPr>
          <a:lstStyle/>
          <a:p>
            <a:pPr eaLnBrk="0" hangingPunct="0"/>
            <a:r>
              <a:rPr lang="en-US" sz="900"/>
              <a:t>Sign payment order</a:t>
            </a:r>
          </a:p>
        </p:txBody>
      </p:sp>
      <p:grpSp>
        <p:nvGrpSpPr>
          <p:cNvPr id="3" name="Group 76"/>
          <p:cNvGrpSpPr>
            <a:grpSpLocks/>
          </p:cNvGrpSpPr>
          <p:nvPr/>
        </p:nvGrpSpPr>
        <p:grpSpPr bwMode="auto">
          <a:xfrm>
            <a:off x="7584283" y="5572126"/>
            <a:ext cx="1658698" cy="369332"/>
            <a:chOff x="4859229" y="2968564"/>
            <a:chExt cx="1532223" cy="369256"/>
          </a:xfrm>
        </p:grpSpPr>
        <p:sp>
          <p:nvSpPr>
            <p:cNvPr id="111" name="Oval 110"/>
            <p:cNvSpPr/>
            <p:nvPr/>
          </p:nvSpPr>
          <p:spPr bwMode="auto">
            <a:xfrm>
              <a:off x="4859229" y="2968564"/>
              <a:ext cx="214469" cy="214269"/>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8</a:t>
              </a:r>
            </a:p>
          </p:txBody>
        </p:sp>
        <p:sp>
          <p:nvSpPr>
            <p:cNvPr id="8281" name="TextBox 78"/>
            <p:cNvSpPr txBox="1">
              <a:spLocks noChangeArrowheads="1"/>
            </p:cNvSpPr>
            <p:nvPr/>
          </p:nvSpPr>
          <p:spPr bwMode="auto">
            <a:xfrm>
              <a:off x="5002188" y="2968564"/>
              <a:ext cx="1389264" cy="369256"/>
            </a:xfrm>
            <a:prstGeom prst="rect">
              <a:avLst/>
            </a:prstGeom>
            <a:noFill/>
            <a:ln w="9525">
              <a:noFill/>
              <a:miter lim="800000"/>
              <a:headEnd/>
              <a:tailEnd/>
            </a:ln>
          </p:spPr>
          <p:txBody>
            <a:bodyPr wrap="none">
              <a:spAutoFit/>
            </a:bodyPr>
            <a:lstStyle/>
            <a:p>
              <a:pPr eaLnBrk="0" hangingPunct="0"/>
              <a:r>
                <a:rPr lang="en-US" sz="900"/>
                <a:t>Send signed payment order </a:t>
              </a:r>
            </a:p>
            <a:p>
              <a:pPr eaLnBrk="0" hangingPunct="0"/>
              <a:r>
                <a:rPr lang="en-US" sz="900"/>
                <a:t>request </a:t>
              </a:r>
            </a:p>
          </p:txBody>
        </p:sp>
      </p:grpSp>
      <p:cxnSp>
        <p:nvCxnSpPr>
          <p:cNvPr id="121" name="Straight Arrow Connector 120"/>
          <p:cNvCxnSpPr>
            <a:stCxn id="1038" idx="1"/>
            <a:endCxn id="1039" idx="3"/>
          </p:cNvCxnSpPr>
          <p:nvPr/>
        </p:nvCxnSpPr>
        <p:spPr>
          <a:xfrm rot="10800000">
            <a:off x="4292601" y="5873750"/>
            <a:ext cx="205343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10800000" flipH="1">
            <a:off x="4333876" y="6026150"/>
            <a:ext cx="205343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224" name="Picture 9"/>
          <p:cNvPicPr>
            <a:picLocks noChangeAspect="1" noChangeArrowheads="1"/>
          </p:cNvPicPr>
          <p:nvPr>
            <p:custDataLst>
              <p:tags r:id="rId17"/>
            </p:custDataLst>
          </p:nvPr>
        </p:nvPicPr>
        <p:blipFill>
          <a:blip r:embed="rId31" cstate="print"/>
          <a:srcRect/>
          <a:stretch>
            <a:fillRect/>
          </a:stretch>
        </p:blipFill>
        <p:spPr bwMode="auto">
          <a:xfrm>
            <a:off x="4798219" y="5572125"/>
            <a:ext cx="1238250" cy="642938"/>
          </a:xfrm>
          <a:prstGeom prst="rect">
            <a:avLst/>
          </a:prstGeom>
          <a:noFill/>
          <a:ln w="9525">
            <a:noFill/>
            <a:miter lim="800000"/>
            <a:headEnd/>
            <a:tailEnd/>
          </a:ln>
        </p:spPr>
      </p:pic>
      <p:sp>
        <p:nvSpPr>
          <p:cNvPr id="8225" name="TextBox 115"/>
          <p:cNvSpPr txBox="1">
            <a:spLocks noChangeArrowheads="1"/>
          </p:cNvSpPr>
          <p:nvPr>
            <p:custDataLst>
              <p:tags r:id="rId18"/>
            </p:custDataLst>
          </p:nvPr>
        </p:nvSpPr>
        <p:spPr bwMode="auto">
          <a:xfrm>
            <a:off x="4887514" y="5621339"/>
            <a:ext cx="1157688" cy="553998"/>
          </a:xfrm>
          <a:prstGeom prst="rect">
            <a:avLst/>
          </a:prstGeom>
          <a:noFill/>
          <a:ln w="9525">
            <a:noFill/>
            <a:miter lim="800000"/>
            <a:headEnd/>
            <a:tailEnd/>
          </a:ln>
        </p:spPr>
        <p:txBody>
          <a:bodyPr wrap="none">
            <a:spAutoFit/>
          </a:bodyPr>
          <a:lstStyle/>
          <a:p>
            <a:pPr algn="ctr" eaLnBrk="0" hangingPunct="0"/>
            <a:r>
              <a:rPr lang="en-US" sz="1000"/>
              <a:t>Interbank clearing </a:t>
            </a:r>
          </a:p>
          <a:p>
            <a:pPr algn="ctr" eaLnBrk="0" hangingPunct="0"/>
            <a:r>
              <a:rPr lang="en-US" sz="1000"/>
              <a:t>&amp; settlement </a:t>
            </a:r>
          </a:p>
          <a:p>
            <a:pPr algn="ctr" eaLnBrk="0" hangingPunct="0"/>
            <a:r>
              <a:rPr lang="en-US" sz="1000"/>
              <a:t>network </a:t>
            </a:r>
          </a:p>
        </p:txBody>
      </p:sp>
      <p:sp>
        <p:nvSpPr>
          <p:cNvPr id="8226" name="TextBox 128"/>
          <p:cNvSpPr txBox="1">
            <a:spLocks noChangeArrowheads="1"/>
          </p:cNvSpPr>
          <p:nvPr/>
        </p:nvSpPr>
        <p:spPr bwMode="auto">
          <a:xfrm>
            <a:off x="5030391" y="5270500"/>
            <a:ext cx="1329210" cy="230832"/>
          </a:xfrm>
          <a:prstGeom prst="rect">
            <a:avLst/>
          </a:prstGeom>
          <a:noFill/>
          <a:ln w="9525">
            <a:noFill/>
            <a:miter lim="800000"/>
            <a:headEnd/>
            <a:tailEnd/>
          </a:ln>
        </p:spPr>
        <p:txBody>
          <a:bodyPr wrap="none">
            <a:spAutoFit/>
          </a:bodyPr>
          <a:lstStyle/>
          <a:p>
            <a:pPr eaLnBrk="0" hangingPunct="0"/>
            <a:r>
              <a:rPr lang="en-US" sz="900"/>
              <a:t>Signed payment request</a:t>
            </a:r>
          </a:p>
        </p:txBody>
      </p:sp>
      <p:sp>
        <p:nvSpPr>
          <p:cNvPr id="130" name="Oval 129"/>
          <p:cNvSpPr/>
          <p:nvPr/>
        </p:nvSpPr>
        <p:spPr bwMode="auto">
          <a:xfrm>
            <a:off x="4875610" y="5286376"/>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9</a:t>
            </a:r>
          </a:p>
        </p:txBody>
      </p:sp>
      <p:sp>
        <p:nvSpPr>
          <p:cNvPr id="8228" name="TextBox 130"/>
          <p:cNvSpPr txBox="1">
            <a:spLocks noChangeArrowheads="1"/>
          </p:cNvSpPr>
          <p:nvPr/>
        </p:nvSpPr>
        <p:spPr bwMode="auto">
          <a:xfrm>
            <a:off x="5107782" y="6199189"/>
            <a:ext cx="1007007" cy="230832"/>
          </a:xfrm>
          <a:prstGeom prst="rect">
            <a:avLst/>
          </a:prstGeom>
          <a:noFill/>
          <a:ln w="9525">
            <a:noFill/>
            <a:miter lim="800000"/>
            <a:headEnd/>
            <a:tailEnd/>
          </a:ln>
        </p:spPr>
        <p:txBody>
          <a:bodyPr wrap="none">
            <a:spAutoFit/>
          </a:bodyPr>
          <a:lstStyle/>
          <a:p>
            <a:pPr eaLnBrk="0" hangingPunct="0"/>
            <a:r>
              <a:rPr lang="en-US" sz="900"/>
              <a:t>Confirm payment</a:t>
            </a:r>
          </a:p>
        </p:txBody>
      </p:sp>
      <p:sp>
        <p:nvSpPr>
          <p:cNvPr id="132" name="Oval 131"/>
          <p:cNvSpPr/>
          <p:nvPr/>
        </p:nvSpPr>
        <p:spPr bwMode="auto">
          <a:xfrm>
            <a:off x="4643438" y="6143626"/>
            <a:ext cx="541735" cy="269875"/>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10</a:t>
            </a:r>
          </a:p>
        </p:txBody>
      </p:sp>
      <p:cxnSp>
        <p:nvCxnSpPr>
          <p:cNvPr id="109" name="Straight Arrow Connector 108"/>
          <p:cNvCxnSpPr/>
          <p:nvPr/>
        </p:nvCxnSpPr>
        <p:spPr>
          <a:xfrm>
            <a:off x="2524655" y="2413001"/>
            <a:ext cx="5369190" cy="1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2612364" y="2698751"/>
            <a:ext cx="5369190" cy="1587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 name="Group 76"/>
          <p:cNvGrpSpPr>
            <a:grpSpLocks/>
          </p:cNvGrpSpPr>
          <p:nvPr/>
        </p:nvGrpSpPr>
        <p:grpSpPr bwMode="auto">
          <a:xfrm>
            <a:off x="6423424" y="2500309"/>
            <a:ext cx="1197042" cy="230832"/>
            <a:chOff x="3143387" y="2897027"/>
            <a:chExt cx="1105262" cy="232127"/>
          </a:xfrm>
        </p:grpSpPr>
        <p:sp>
          <p:nvSpPr>
            <p:cNvPr id="123" name="Oval 122"/>
            <p:cNvSpPr/>
            <p:nvPr/>
          </p:nvSpPr>
          <p:spPr bwMode="auto">
            <a:xfrm>
              <a:off x="3143387" y="2897027"/>
              <a:ext cx="214370" cy="215514"/>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6</a:t>
              </a:r>
            </a:p>
          </p:txBody>
        </p:sp>
        <p:sp>
          <p:nvSpPr>
            <p:cNvPr id="8279" name="TextBox 78"/>
            <p:cNvSpPr txBox="1">
              <a:spLocks noChangeArrowheads="1"/>
            </p:cNvSpPr>
            <p:nvPr/>
          </p:nvSpPr>
          <p:spPr bwMode="auto">
            <a:xfrm>
              <a:off x="3286289" y="2897027"/>
              <a:ext cx="962360" cy="232127"/>
            </a:xfrm>
            <a:prstGeom prst="rect">
              <a:avLst/>
            </a:prstGeom>
            <a:noFill/>
            <a:ln w="9525">
              <a:noFill/>
              <a:miter lim="800000"/>
              <a:headEnd/>
              <a:tailEnd/>
            </a:ln>
          </p:spPr>
          <p:txBody>
            <a:bodyPr wrap="none">
              <a:spAutoFit/>
            </a:bodyPr>
            <a:lstStyle/>
            <a:p>
              <a:pPr eaLnBrk="0" hangingPunct="0"/>
              <a:r>
                <a:rPr lang="en-US" sz="900"/>
                <a:t>Confirm purchase </a:t>
              </a:r>
            </a:p>
          </p:txBody>
        </p:sp>
      </p:grpSp>
      <p:pic>
        <p:nvPicPr>
          <p:cNvPr id="8233" name="Picture 4"/>
          <p:cNvPicPr>
            <a:picLocks noChangeAspect="1" noChangeArrowheads="1"/>
          </p:cNvPicPr>
          <p:nvPr/>
        </p:nvPicPr>
        <p:blipFill>
          <a:blip r:embed="rId32" cstate="print"/>
          <a:srcRect/>
          <a:stretch>
            <a:fillRect/>
          </a:stretch>
        </p:blipFill>
        <p:spPr bwMode="auto">
          <a:xfrm>
            <a:off x="7893844" y="2143126"/>
            <a:ext cx="928688" cy="1000125"/>
          </a:xfrm>
          <a:prstGeom prst="rect">
            <a:avLst/>
          </a:prstGeom>
          <a:noFill/>
          <a:ln w="9525">
            <a:noFill/>
            <a:miter lim="800000"/>
            <a:headEnd/>
            <a:tailEnd/>
          </a:ln>
        </p:spPr>
      </p:pic>
      <p:sp>
        <p:nvSpPr>
          <p:cNvPr id="137" name="Rectangle 136"/>
          <p:cNvSpPr/>
          <p:nvPr>
            <p:custDataLst>
              <p:tags r:id="rId19"/>
            </p:custDataLst>
          </p:nvPr>
        </p:nvSpPr>
        <p:spPr bwMode="auto">
          <a:xfrm>
            <a:off x="3173017" y="3571875"/>
            <a:ext cx="3792140" cy="1214438"/>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a:lstStyle/>
          <a:p>
            <a:pPr eaLnBrk="0" hangingPunct="0">
              <a:defRPr/>
            </a:pPr>
            <a:endParaRPr lang="en-US">
              <a:latin typeface="Arial" charset="0"/>
              <a:cs typeface="+mn-cs"/>
            </a:endParaRPr>
          </a:p>
        </p:txBody>
      </p:sp>
      <p:sp>
        <p:nvSpPr>
          <p:cNvPr id="8235" name="TextBox 123"/>
          <p:cNvSpPr txBox="1">
            <a:spLocks noChangeArrowheads="1"/>
          </p:cNvSpPr>
          <p:nvPr>
            <p:custDataLst>
              <p:tags r:id="rId20"/>
            </p:custDataLst>
          </p:nvPr>
        </p:nvSpPr>
        <p:spPr bwMode="auto">
          <a:xfrm>
            <a:off x="3869532" y="4556125"/>
            <a:ext cx="2708672" cy="230188"/>
          </a:xfrm>
          <a:prstGeom prst="rect">
            <a:avLst/>
          </a:prstGeom>
          <a:noFill/>
          <a:ln w="9525">
            <a:noFill/>
            <a:miter lim="800000"/>
            <a:headEnd/>
            <a:tailEnd/>
          </a:ln>
        </p:spPr>
        <p:txBody>
          <a:bodyPr>
            <a:spAutoFit/>
          </a:bodyPr>
          <a:lstStyle/>
          <a:p>
            <a:pPr algn="ctr" eaLnBrk="0" hangingPunct="0"/>
            <a:r>
              <a:rPr lang="en-US" sz="900"/>
              <a:t>BankAxess Service Platform (?)</a:t>
            </a:r>
          </a:p>
        </p:txBody>
      </p:sp>
      <p:pic>
        <p:nvPicPr>
          <p:cNvPr id="8236" name="Picture 37"/>
          <p:cNvPicPr>
            <a:picLocks noChangeAspect="1" noChangeArrowheads="1"/>
          </p:cNvPicPr>
          <p:nvPr>
            <p:custDataLst>
              <p:tags r:id="rId21"/>
            </p:custDataLst>
          </p:nvPr>
        </p:nvPicPr>
        <p:blipFill>
          <a:blip r:embed="rId33" cstate="print"/>
          <a:srcRect/>
          <a:stretch>
            <a:fillRect/>
          </a:stretch>
        </p:blipFill>
        <p:spPr bwMode="auto">
          <a:xfrm>
            <a:off x="4953000" y="4071938"/>
            <a:ext cx="386954" cy="285750"/>
          </a:xfrm>
          <a:prstGeom prst="rect">
            <a:avLst/>
          </a:prstGeom>
          <a:noFill/>
          <a:ln w="9525">
            <a:noFill/>
            <a:miter lim="800000"/>
            <a:headEnd/>
            <a:tailEnd/>
          </a:ln>
        </p:spPr>
      </p:pic>
      <p:cxnSp>
        <p:nvCxnSpPr>
          <p:cNvPr id="143" name="Elbow Connector 142"/>
          <p:cNvCxnSpPr>
            <a:stCxn id="133" idx="2"/>
            <a:endCxn id="1038" idx="0"/>
          </p:cNvCxnSpPr>
          <p:nvPr/>
        </p:nvCxnSpPr>
        <p:spPr>
          <a:xfrm rot="5400000">
            <a:off x="6313025" y="3504737"/>
            <a:ext cx="2406650" cy="1683676"/>
          </a:xfrm>
          <a:prstGeom prst="bentConnector3">
            <a:avLst>
              <a:gd name="adj1" fmla="val 8641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238" name="Picture 9"/>
          <p:cNvPicPr>
            <a:picLocks noChangeAspect="1" noChangeArrowheads="1"/>
          </p:cNvPicPr>
          <p:nvPr/>
        </p:nvPicPr>
        <p:blipFill>
          <a:blip r:embed="rId34" cstate="print"/>
          <a:srcRect/>
          <a:stretch>
            <a:fillRect/>
          </a:stretch>
        </p:blipFill>
        <p:spPr bwMode="auto">
          <a:xfrm>
            <a:off x="7429500" y="5000626"/>
            <a:ext cx="813462" cy="500063"/>
          </a:xfrm>
          <a:prstGeom prst="rect">
            <a:avLst/>
          </a:prstGeom>
          <a:noFill/>
          <a:ln w="9525">
            <a:noFill/>
            <a:miter lim="800000"/>
            <a:headEnd/>
            <a:tailEnd/>
          </a:ln>
        </p:spPr>
      </p:pic>
      <p:cxnSp>
        <p:nvCxnSpPr>
          <p:cNvPr id="148" name="Straight Arrow Connector 147"/>
          <p:cNvCxnSpPr/>
          <p:nvPr/>
        </p:nvCxnSpPr>
        <p:spPr>
          <a:xfrm>
            <a:off x="2553892" y="3000376"/>
            <a:ext cx="5369190" cy="1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240" name="Picture 9"/>
          <p:cNvPicPr>
            <a:picLocks noChangeAspect="1" noChangeArrowheads="1"/>
          </p:cNvPicPr>
          <p:nvPr>
            <p:custDataLst>
              <p:tags r:id="rId22"/>
            </p:custDataLst>
          </p:nvPr>
        </p:nvPicPr>
        <p:blipFill>
          <a:blip r:embed="rId31" cstate="print"/>
          <a:srcRect/>
          <a:stretch>
            <a:fillRect/>
          </a:stretch>
        </p:blipFill>
        <p:spPr bwMode="auto">
          <a:xfrm>
            <a:off x="4179094" y="2143126"/>
            <a:ext cx="2089547" cy="1279525"/>
          </a:xfrm>
          <a:prstGeom prst="rect">
            <a:avLst/>
          </a:prstGeom>
          <a:noFill/>
          <a:ln w="9525">
            <a:noFill/>
            <a:miter lim="800000"/>
            <a:headEnd/>
            <a:tailEnd/>
          </a:ln>
        </p:spPr>
      </p:pic>
      <p:sp>
        <p:nvSpPr>
          <p:cNvPr id="8241" name="TextBox 106"/>
          <p:cNvSpPr txBox="1">
            <a:spLocks noChangeArrowheads="1"/>
          </p:cNvSpPr>
          <p:nvPr>
            <p:custDataLst>
              <p:tags r:id="rId23"/>
            </p:custDataLst>
          </p:nvPr>
        </p:nvSpPr>
        <p:spPr bwMode="auto">
          <a:xfrm>
            <a:off x="4720829" y="2714626"/>
            <a:ext cx="1043876" cy="246221"/>
          </a:xfrm>
          <a:prstGeom prst="rect">
            <a:avLst/>
          </a:prstGeom>
          <a:noFill/>
          <a:ln w="9525">
            <a:noFill/>
            <a:miter lim="800000"/>
            <a:headEnd/>
            <a:tailEnd/>
          </a:ln>
        </p:spPr>
        <p:txBody>
          <a:bodyPr wrap="none">
            <a:spAutoFit/>
          </a:bodyPr>
          <a:lstStyle/>
          <a:p>
            <a:pPr eaLnBrk="0" hangingPunct="0"/>
            <a:r>
              <a:rPr lang="en-US" sz="1000"/>
              <a:t>Mobile network </a:t>
            </a:r>
          </a:p>
        </p:txBody>
      </p:sp>
      <p:sp>
        <p:nvSpPr>
          <p:cNvPr id="157" name="Rectangle 156"/>
          <p:cNvSpPr/>
          <p:nvPr/>
        </p:nvSpPr>
        <p:spPr>
          <a:xfrm>
            <a:off x="3482578" y="4286250"/>
            <a:ext cx="928688" cy="2857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900" dirty="0">
                <a:solidFill>
                  <a:schemeClr val="bg1"/>
                </a:solidFill>
              </a:rPr>
              <a:t>Issuing platform</a:t>
            </a:r>
          </a:p>
        </p:txBody>
      </p:sp>
      <p:sp>
        <p:nvSpPr>
          <p:cNvPr id="158" name="Rectangle 157"/>
          <p:cNvSpPr/>
          <p:nvPr/>
        </p:nvSpPr>
        <p:spPr>
          <a:xfrm>
            <a:off x="5959078" y="4286250"/>
            <a:ext cx="928688" cy="2857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900" dirty="0">
                <a:solidFill>
                  <a:schemeClr val="bg1"/>
                </a:solidFill>
              </a:rPr>
              <a:t>Acquiring platform</a:t>
            </a:r>
          </a:p>
        </p:txBody>
      </p:sp>
      <p:cxnSp>
        <p:nvCxnSpPr>
          <p:cNvPr id="159" name="Straight Arrow Connector 158"/>
          <p:cNvCxnSpPr>
            <a:stCxn id="158" idx="0"/>
            <a:endCxn id="133" idx="2"/>
          </p:cNvCxnSpPr>
          <p:nvPr/>
        </p:nvCxnSpPr>
        <p:spPr>
          <a:xfrm rot="5400000" flipH="1" flipV="1">
            <a:off x="6819305" y="2747367"/>
            <a:ext cx="1143000" cy="193476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 name="Group 76"/>
          <p:cNvGrpSpPr>
            <a:grpSpLocks/>
          </p:cNvGrpSpPr>
          <p:nvPr/>
        </p:nvGrpSpPr>
        <p:grpSpPr bwMode="auto">
          <a:xfrm>
            <a:off x="5959078" y="3286120"/>
            <a:ext cx="1431026" cy="230832"/>
            <a:chOff x="4859229" y="2968564"/>
            <a:chExt cx="1322229" cy="231779"/>
          </a:xfrm>
        </p:grpSpPr>
        <p:sp>
          <p:nvSpPr>
            <p:cNvPr id="163" name="Oval 162"/>
            <p:cNvSpPr/>
            <p:nvPr/>
          </p:nvSpPr>
          <p:spPr bwMode="auto">
            <a:xfrm>
              <a:off x="4859229" y="2968564"/>
              <a:ext cx="214520" cy="21519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4</a:t>
              </a:r>
            </a:p>
          </p:txBody>
        </p:sp>
        <p:sp>
          <p:nvSpPr>
            <p:cNvPr id="8277" name="TextBox 78"/>
            <p:cNvSpPr txBox="1">
              <a:spLocks noChangeArrowheads="1"/>
            </p:cNvSpPr>
            <p:nvPr/>
          </p:nvSpPr>
          <p:spPr bwMode="auto">
            <a:xfrm>
              <a:off x="5002182" y="2968564"/>
              <a:ext cx="1179276" cy="231779"/>
            </a:xfrm>
            <a:prstGeom prst="rect">
              <a:avLst/>
            </a:prstGeom>
            <a:noFill/>
            <a:ln w="9525">
              <a:noFill/>
              <a:miter lim="800000"/>
              <a:headEnd/>
              <a:tailEnd/>
            </a:ln>
          </p:spPr>
          <p:txBody>
            <a:bodyPr wrap="none">
              <a:spAutoFit/>
            </a:bodyPr>
            <a:lstStyle/>
            <a:p>
              <a:pPr eaLnBrk="0" hangingPunct="0"/>
              <a:r>
                <a:rPr lang="en-US" sz="900"/>
                <a:t>Authenticate the buyer</a:t>
              </a:r>
            </a:p>
          </p:txBody>
        </p:sp>
      </p:grpSp>
      <p:cxnSp>
        <p:nvCxnSpPr>
          <p:cNvPr id="167" name="Straight Arrow Connector 166"/>
          <p:cNvCxnSpPr>
            <a:stCxn id="157" idx="3"/>
            <a:endCxn id="158" idx="1"/>
          </p:cNvCxnSpPr>
          <p:nvPr/>
        </p:nvCxnSpPr>
        <p:spPr>
          <a:xfrm>
            <a:off x="4411266" y="4429125"/>
            <a:ext cx="1547813" cy="158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7" idx="2"/>
            <a:endCxn id="1039" idx="0"/>
          </p:cNvCxnSpPr>
          <p:nvPr/>
        </p:nvCxnSpPr>
        <p:spPr>
          <a:xfrm rot="16200000" flipH="1">
            <a:off x="3467431" y="5051492"/>
            <a:ext cx="977900" cy="189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76"/>
          <p:cNvGrpSpPr>
            <a:grpSpLocks/>
          </p:cNvGrpSpPr>
          <p:nvPr/>
        </p:nvGrpSpPr>
        <p:grpSpPr bwMode="auto">
          <a:xfrm>
            <a:off x="2708672" y="4929185"/>
            <a:ext cx="1163446" cy="230832"/>
            <a:chOff x="4859229" y="2968564"/>
            <a:chExt cx="1074119" cy="231780"/>
          </a:xfrm>
        </p:grpSpPr>
        <p:sp>
          <p:nvSpPr>
            <p:cNvPr id="176" name="Oval 175"/>
            <p:cNvSpPr/>
            <p:nvPr/>
          </p:nvSpPr>
          <p:spPr bwMode="auto">
            <a:xfrm>
              <a:off x="4859229" y="2968564"/>
              <a:ext cx="214346" cy="21519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3</a:t>
              </a:r>
            </a:p>
          </p:txBody>
        </p:sp>
        <p:sp>
          <p:nvSpPr>
            <p:cNvPr id="8275" name="TextBox 78"/>
            <p:cNvSpPr txBox="1">
              <a:spLocks noChangeArrowheads="1"/>
            </p:cNvSpPr>
            <p:nvPr/>
          </p:nvSpPr>
          <p:spPr bwMode="auto">
            <a:xfrm>
              <a:off x="5002178" y="2968564"/>
              <a:ext cx="931170" cy="231780"/>
            </a:xfrm>
            <a:prstGeom prst="rect">
              <a:avLst/>
            </a:prstGeom>
            <a:noFill/>
            <a:ln w="9525">
              <a:noFill/>
              <a:miter lim="800000"/>
              <a:headEnd/>
              <a:tailEnd/>
            </a:ln>
          </p:spPr>
          <p:txBody>
            <a:bodyPr wrap="none">
              <a:spAutoFit/>
            </a:bodyPr>
            <a:lstStyle/>
            <a:p>
              <a:pPr eaLnBrk="0" hangingPunct="0"/>
              <a:r>
                <a:rPr lang="en-US" sz="900"/>
                <a:t>Get authorisation</a:t>
              </a:r>
            </a:p>
          </p:txBody>
        </p:sp>
      </p:grpSp>
      <p:cxnSp>
        <p:nvCxnSpPr>
          <p:cNvPr id="179" name="Shape 178"/>
          <p:cNvCxnSpPr>
            <a:stCxn id="1039" idx="1"/>
            <a:endCxn id="1098" idx="2"/>
          </p:cNvCxnSpPr>
          <p:nvPr/>
        </p:nvCxnSpPr>
        <p:spPr>
          <a:xfrm rot="10800000">
            <a:off x="2438665" y="3214688"/>
            <a:ext cx="1198695" cy="265906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3482579" y="3643313"/>
            <a:ext cx="3095625" cy="2857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900" dirty="0">
                <a:solidFill>
                  <a:schemeClr val="bg1"/>
                </a:solidFill>
              </a:rPr>
              <a:t>Strong authentication platform </a:t>
            </a:r>
          </a:p>
        </p:txBody>
      </p:sp>
      <p:cxnSp>
        <p:nvCxnSpPr>
          <p:cNvPr id="183" name="Straight Arrow Connector 182"/>
          <p:cNvCxnSpPr>
            <a:stCxn id="180" idx="3"/>
            <a:endCxn id="133" idx="2"/>
          </p:cNvCxnSpPr>
          <p:nvPr/>
        </p:nvCxnSpPr>
        <p:spPr>
          <a:xfrm flipV="1">
            <a:off x="6578204" y="3143250"/>
            <a:ext cx="1779984" cy="64293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 name="Group 187"/>
          <p:cNvGrpSpPr>
            <a:grpSpLocks/>
          </p:cNvGrpSpPr>
          <p:nvPr>
            <p:custDataLst>
              <p:tags r:id="rId24"/>
            </p:custDataLst>
          </p:nvPr>
        </p:nvGrpSpPr>
        <p:grpSpPr bwMode="auto">
          <a:xfrm>
            <a:off x="2166938" y="2214564"/>
            <a:ext cx="541735" cy="1000125"/>
            <a:chOff x="5057" y="1931"/>
            <a:chExt cx="499" cy="1088"/>
          </a:xfrm>
        </p:grpSpPr>
        <p:sp>
          <p:nvSpPr>
            <p:cNvPr id="8260"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en-GB"/>
            </a:p>
          </p:txBody>
        </p:sp>
        <p:sp>
          <p:nvSpPr>
            <p:cNvPr id="8261"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da-DK" sz="1000"/>
            </a:p>
          </p:txBody>
        </p:sp>
        <p:sp>
          <p:nvSpPr>
            <p:cNvPr id="8262"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63"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64"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65"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66"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67"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68"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69"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70"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71"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72"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8273"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en-GB"/>
            </a:p>
          </p:txBody>
        </p:sp>
      </p:grpSp>
      <p:cxnSp>
        <p:nvCxnSpPr>
          <p:cNvPr id="212" name="Straight Arrow Connector 211"/>
          <p:cNvCxnSpPr>
            <a:endCxn id="180" idx="1"/>
          </p:cNvCxnSpPr>
          <p:nvPr/>
        </p:nvCxnSpPr>
        <p:spPr>
          <a:xfrm>
            <a:off x="2553891" y="3214688"/>
            <a:ext cx="928688" cy="57150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6"/>
          <p:cNvGrpSpPr>
            <a:grpSpLocks/>
          </p:cNvGrpSpPr>
          <p:nvPr/>
        </p:nvGrpSpPr>
        <p:grpSpPr bwMode="auto">
          <a:xfrm>
            <a:off x="2940846" y="3214685"/>
            <a:ext cx="1134607" cy="230832"/>
            <a:chOff x="4859229" y="2968564"/>
            <a:chExt cx="1047443" cy="231780"/>
          </a:xfrm>
        </p:grpSpPr>
        <p:sp>
          <p:nvSpPr>
            <p:cNvPr id="218" name="Oval 217"/>
            <p:cNvSpPr/>
            <p:nvPr/>
          </p:nvSpPr>
          <p:spPr bwMode="auto">
            <a:xfrm>
              <a:off x="4859229" y="2968564"/>
              <a:ext cx="214336" cy="21519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5</a:t>
              </a:r>
            </a:p>
          </p:txBody>
        </p:sp>
        <p:sp>
          <p:nvSpPr>
            <p:cNvPr id="8259" name="TextBox 78"/>
            <p:cNvSpPr txBox="1">
              <a:spLocks noChangeArrowheads="1"/>
            </p:cNvSpPr>
            <p:nvPr/>
          </p:nvSpPr>
          <p:spPr bwMode="auto">
            <a:xfrm>
              <a:off x="5002184" y="2968564"/>
              <a:ext cx="904488" cy="231780"/>
            </a:xfrm>
            <a:prstGeom prst="rect">
              <a:avLst/>
            </a:prstGeom>
            <a:noFill/>
            <a:ln w="9525">
              <a:noFill/>
              <a:miter lim="800000"/>
              <a:headEnd/>
              <a:tailEnd/>
            </a:ln>
          </p:spPr>
          <p:txBody>
            <a:bodyPr wrap="none">
              <a:spAutoFit/>
            </a:bodyPr>
            <a:lstStyle/>
            <a:p>
              <a:pPr eaLnBrk="0" hangingPunct="0"/>
              <a:r>
                <a:rPr lang="en-US" sz="900"/>
                <a:t>Return challenge</a:t>
              </a:r>
            </a:p>
          </p:txBody>
        </p:sp>
      </p:grpSp>
      <p:grpSp>
        <p:nvGrpSpPr>
          <p:cNvPr id="9" name="Group 76"/>
          <p:cNvGrpSpPr>
            <a:grpSpLocks/>
          </p:cNvGrpSpPr>
          <p:nvPr>
            <p:custDataLst>
              <p:tags r:id="rId25"/>
            </p:custDataLst>
          </p:nvPr>
        </p:nvGrpSpPr>
        <p:grpSpPr bwMode="auto">
          <a:xfrm>
            <a:off x="6965155" y="3987801"/>
            <a:ext cx="1046695" cy="369332"/>
            <a:chOff x="5002183" y="3099469"/>
            <a:chExt cx="967254" cy="369256"/>
          </a:xfrm>
        </p:grpSpPr>
        <p:sp>
          <p:nvSpPr>
            <p:cNvPr id="221" name="Oval 220"/>
            <p:cNvSpPr/>
            <p:nvPr/>
          </p:nvSpPr>
          <p:spPr bwMode="auto">
            <a:xfrm>
              <a:off x="5002183" y="3112166"/>
              <a:ext cx="214551" cy="214269"/>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2</a:t>
              </a:r>
            </a:p>
          </p:txBody>
        </p:sp>
        <p:sp>
          <p:nvSpPr>
            <p:cNvPr id="8257" name="TextBox 78"/>
            <p:cNvSpPr txBox="1">
              <a:spLocks noChangeArrowheads="1"/>
            </p:cNvSpPr>
            <p:nvPr/>
          </p:nvSpPr>
          <p:spPr bwMode="auto">
            <a:xfrm>
              <a:off x="5216620" y="3099469"/>
              <a:ext cx="752817" cy="369256"/>
            </a:xfrm>
            <a:prstGeom prst="rect">
              <a:avLst/>
            </a:prstGeom>
            <a:noFill/>
            <a:ln w="9525">
              <a:noFill/>
              <a:miter lim="800000"/>
              <a:headEnd/>
              <a:tailEnd/>
            </a:ln>
          </p:spPr>
          <p:txBody>
            <a:bodyPr wrap="none">
              <a:spAutoFit/>
            </a:bodyPr>
            <a:lstStyle/>
            <a:p>
              <a:pPr eaLnBrk="0" hangingPunct="0"/>
              <a:r>
                <a:rPr lang="en-US" sz="900"/>
                <a:t>Request </a:t>
              </a:r>
            </a:p>
            <a:p>
              <a:pPr eaLnBrk="0" hangingPunct="0"/>
              <a:r>
                <a:rPr lang="en-US" sz="900"/>
                <a:t>authorisation</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P2M – e-commerce</a:t>
            </a:r>
            <a:endParaRPr lang="en-US" dirty="0"/>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a:xfrm>
            <a:off x="6393160" y="5085184"/>
            <a:ext cx="3384376"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US" dirty="0" smtClean="0"/>
              <a:t>Business </a:t>
            </a:r>
            <a:r>
              <a:rPr lang="en-US" dirty="0" smtClean="0"/>
              <a:t>view</a:t>
            </a:r>
            <a:endParaRPr lang="en-GB" sz="1400" dirty="0"/>
          </a:p>
        </p:txBody>
      </p:sp>
      <p:graphicFrame>
        <p:nvGraphicFramePr>
          <p:cNvPr id="4" name="Group 39"/>
          <p:cNvGraphicFramePr>
            <a:graphicFrameLocks noGrp="1"/>
          </p:cNvGraphicFramePr>
          <p:nvPr>
            <p:ph idx="1"/>
          </p:nvPr>
        </p:nvGraphicFramePr>
        <p:xfrm>
          <a:off x="485775" y="1265238"/>
          <a:ext cx="8420100" cy="3675888"/>
        </p:xfrm>
        <a:graphic>
          <a:graphicData uri="http://schemas.openxmlformats.org/drawingml/2006/table">
            <a:tbl>
              <a:tblPr/>
              <a:tblGrid>
                <a:gridCol w="1238250"/>
                <a:gridCol w="7181850"/>
              </a:tblGrid>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1" i="0" u="none" strike="noStrike" cap="none" normalizeH="0" baseline="0" dirty="0" smtClean="0">
                          <a:ln>
                            <a:noFill/>
                          </a:ln>
                          <a:solidFill>
                            <a:schemeClr val="bg1"/>
                          </a:solidFill>
                          <a:effectLst/>
                          <a:latin typeface="Arial" charset="0"/>
                          <a:cs typeface="Arial" charset="0"/>
                        </a:rPr>
                        <a:t>Scenario</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US" sz="1200" b="1" i="0" u="none" strike="noStrike" cap="none" normalizeH="0" baseline="0" dirty="0" smtClean="0">
                          <a:ln>
                            <a:noFill/>
                          </a:ln>
                          <a:solidFill>
                            <a:schemeClr val="bg1"/>
                          </a:solidFill>
                          <a:effectLst/>
                          <a:latin typeface="Arial" charset="0"/>
                          <a:cs typeface="Arial" charset="0"/>
                        </a:rPr>
                        <a:t>Payment for goods purchase at a retailer with no POS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endParaRPr kumimoji="0" lang="en-GB" sz="1200" b="1" i="0" u="none" strike="noStrike" cap="none" normalizeH="0" baseline="0" dirty="0" smtClean="0">
                        <a:ln>
                          <a:noFill/>
                        </a:ln>
                        <a:solidFill>
                          <a:schemeClr val="bg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Transaction</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Peter wants to purchase a ticket from a Bus Company B paying from his bank account  (without a card ; no POS infrastructure)</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Business</a:t>
                      </a:r>
                      <a:br>
                        <a:rPr kumimoji="0" lang="en-GB" sz="1200" b="0" i="0" u="none" strike="noStrike" cap="none" normalizeH="0" baseline="0" smtClean="0">
                          <a:ln>
                            <a:noFill/>
                          </a:ln>
                          <a:solidFill>
                            <a:schemeClr val="tx1"/>
                          </a:solidFill>
                          <a:effectLst/>
                          <a:latin typeface="Arial" charset="0"/>
                          <a:cs typeface="Arial" charset="0"/>
                        </a:rPr>
                      </a:br>
                      <a:r>
                        <a:rPr kumimoji="0" lang="en-GB" sz="1200" b="0" i="0" u="none" strike="noStrike" cap="none" normalizeH="0" baseline="0" smtClean="0">
                          <a:ln>
                            <a:noFill/>
                          </a:ln>
                          <a:solidFill>
                            <a:schemeClr val="tx1"/>
                          </a:solidFill>
                          <a:effectLst/>
                          <a:latin typeface="Arial" charset="0"/>
                          <a:cs typeface="Arial" charset="0"/>
                        </a:rPr>
                        <a:t>relationships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Peter is a customer of Bank A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The Bus Company has an account with Bank B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Bank A and Bank C are members of </a:t>
                      </a:r>
                      <a:r>
                        <a:rPr kumimoji="0" lang="en-GB" sz="1200" b="0" i="0" u="none" strike="noStrike" cap="none" normalizeH="0" baseline="0" dirty="0" err="1" smtClean="0">
                          <a:ln>
                            <a:noFill/>
                          </a:ln>
                          <a:solidFill>
                            <a:schemeClr val="tx1"/>
                          </a:solidFill>
                          <a:effectLst/>
                          <a:latin typeface="Arial" charset="0"/>
                          <a:cs typeface="Arial" charset="0"/>
                        </a:rPr>
                        <a:t>BankAxess</a:t>
                      </a:r>
                      <a:r>
                        <a:rPr kumimoji="0" lang="en-GB" sz="1200" b="0" i="0" u="none" strike="noStrike" cap="none" normalizeH="0" baseline="0" dirty="0" smtClean="0">
                          <a:ln>
                            <a:noFill/>
                          </a:ln>
                          <a:solidFill>
                            <a:schemeClr val="tx1"/>
                          </a:solidFill>
                          <a:effectLst/>
                          <a:latin typeface="Arial" charset="0"/>
                          <a:cs typeface="Arial" charset="0"/>
                        </a:rPr>
                        <a:t> based on multilateral agreements among the members. Peter and the Bus Company have agreements with their banks to use service.</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Scheme fee schedule</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endParaRPr kumimoji="0" lang="en-GB"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Foreign exchange</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Only when international payments are involved (on holidays)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Settlement arrangements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Amount reserved on Peter’s account. Daily settlement between banks in the domestic settlement system.</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Learning objectives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1) User experience, speed &amp; convenience</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Key Characteristics </a:t>
            </a:r>
            <a:endParaRPr lang="en-GB" sz="2000" dirty="0"/>
          </a:p>
        </p:txBody>
      </p:sp>
      <p:graphicFrame>
        <p:nvGraphicFramePr>
          <p:cNvPr id="4" name="Group 34"/>
          <p:cNvGraphicFramePr>
            <a:graphicFrameLocks noGrp="1"/>
          </p:cNvGraphicFramePr>
          <p:nvPr>
            <p:ph idx="1"/>
          </p:nvPr>
        </p:nvGraphicFramePr>
        <p:xfrm>
          <a:off x="485775" y="1265238"/>
          <a:ext cx="8977375" cy="4906955"/>
        </p:xfrm>
        <a:graphic>
          <a:graphicData uri="http://schemas.openxmlformats.org/drawingml/2006/table">
            <a:tbl>
              <a:tblPr/>
              <a:tblGrid>
                <a:gridCol w="2631268"/>
                <a:gridCol w="6346107"/>
              </a:tblGrid>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Criteria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357177">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Payer and payee relationship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kern="1200" cap="none" normalizeH="0" baseline="0" dirty="0" smtClean="0">
                          <a:ln>
                            <a:noFill/>
                          </a:ln>
                          <a:solidFill>
                            <a:schemeClr val="tx1"/>
                          </a:solidFill>
                          <a:effectLst/>
                          <a:latin typeface="Arial" pitchFamily="34" charset="0"/>
                          <a:ea typeface="+mn-ea"/>
                          <a:cs typeface="Arial" pitchFamily="34" charset="0"/>
                        </a:rPr>
                        <a:t>Known payee institution, unknown payer, known delivery address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Geographical scope and each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kern="1200" cap="none" normalizeH="0" baseline="0" dirty="0" smtClean="0">
                          <a:ln>
                            <a:noFill/>
                          </a:ln>
                          <a:solidFill>
                            <a:schemeClr val="tx1"/>
                          </a:solidFill>
                          <a:effectLst/>
                          <a:latin typeface="Arial" pitchFamily="34" charset="0"/>
                          <a:ea typeface="+mn-ea"/>
                          <a:cs typeface="Arial" pitchFamily="34" charset="0"/>
                        </a:rPr>
                        <a:t>Both domestic and cross-border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Payment purpose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Purchase of digital or physical goods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426">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Average transaction amount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3 EUR (digital goods)</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100 EUR (physical goods)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Transaction Frequency</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60 p.a.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Time criticality end-to-end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Immediate payment guarantee must be given to merchant (payee)</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Payment executed according to PSD rules in an open bank environment, while in closed environment the payment can be immediate.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Impact on bank’s service offering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US" sz="1200" b="0" i="0" u="none" strike="noStrike" cap="none" normalizeH="0" baseline="0" dirty="0" smtClean="0">
                          <a:ln>
                            <a:noFill/>
                          </a:ln>
                          <a:solidFill>
                            <a:schemeClr val="tx1"/>
                          </a:solidFill>
                          <a:effectLst/>
                          <a:latin typeface="Arial" charset="0"/>
                          <a:cs typeface="Arial" charset="0"/>
                        </a:rPr>
                        <a:t> Bank’s offering shall  take into account the following characteristics of the </a:t>
                      </a:r>
                      <a:r>
                        <a:rPr kumimoji="0" lang="en-US" sz="1200" b="0" i="0" u="none" strike="noStrike" cap="none" normalizeH="0" baseline="0" dirty="0" smtClean="0">
                          <a:ln>
                            <a:noFill/>
                          </a:ln>
                          <a:solidFill>
                            <a:schemeClr val="tx1"/>
                          </a:solidFill>
                          <a:effectLst/>
                          <a:latin typeface="Arial" pitchFamily="34" charset="0"/>
                          <a:cs typeface="Arial" pitchFamily="34" charset="0"/>
                        </a:rPr>
                        <a:t>payer’s transactions: </a:t>
                      </a:r>
                    </a:p>
                    <a:p>
                      <a:pPr marL="0" marR="0" lvl="0" indent="0" algn="l" defTabSz="914400" rtl="0" eaLnBrk="1" fontAlgn="base" latinLnBrk="0" hangingPunct="1">
                        <a:lnSpc>
                          <a:spcPct val="100000"/>
                        </a:lnSpc>
                        <a:spcBef>
                          <a:spcPct val="20000"/>
                        </a:spcBef>
                        <a:spcAft>
                          <a:spcPct val="0"/>
                        </a:spcAft>
                        <a:buClr>
                          <a:srgbClr val="BA1041"/>
                        </a:buClr>
                        <a:buSzTx/>
                        <a:buFontTx/>
                        <a:buChar char="-"/>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 high annual volumes of transactions  </a:t>
                      </a:r>
                    </a:p>
                    <a:p>
                      <a:pPr marL="0" marR="0" lvl="0" indent="0" algn="l" defTabSz="914400" rtl="0" eaLnBrk="1" fontAlgn="base" latinLnBrk="0" hangingPunct="1">
                        <a:lnSpc>
                          <a:spcPct val="100000"/>
                        </a:lnSpc>
                        <a:spcBef>
                          <a:spcPct val="20000"/>
                        </a:spcBef>
                        <a:spcAft>
                          <a:spcPct val="0"/>
                        </a:spcAft>
                        <a:buClr>
                          <a:srgbClr val="BA1041"/>
                        </a:buClr>
                        <a:buSzTx/>
                        <a:buFontTx/>
                        <a:buChar char="-"/>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 low to medium value the transactions</a:t>
                      </a:r>
                    </a:p>
                    <a:p>
                      <a:pPr marL="0" marR="0" lvl="0" indent="0" algn="l" defTabSz="914400" rtl="0" eaLnBrk="1" fontAlgn="base" latinLnBrk="0" hangingPunct="1">
                        <a:lnSpc>
                          <a:spcPct val="100000"/>
                        </a:lnSpc>
                        <a:spcBef>
                          <a:spcPct val="20000"/>
                        </a:spcBef>
                        <a:spcAft>
                          <a:spcPct val="0"/>
                        </a:spcAft>
                        <a:buClr>
                          <a:srgbClr val="BA1041"/>
                        </a:buClr>
                        <a:buSzTx/>
                        <a:buFontTx/>
                        <a:buChar char="-"/>
                        <a:tabLst/>
                        <a:defRPr/>
                      </a:pPr>
                      <a:r>
                        <a:rPr kumimoji="0" lang="en-US" sz="1200" b="0" i="0" u="none" strike="noStrike" cap="none" normalizeH="0" baseline="0" dirty="0" smtClean="0">
                          <a:ln>
                            <a:noFill/>
                          </a:ln>
                          <a:solidFill>
                            <a:schemeClr val="tx1"/>
                          </a:solidFill>
                          <a:effectLst/>
                          <a:latin typeface="Arial" pitchFamily="34" charset="0"/>
                          <a:cs typeface="Arial" pitchFamily="34" charset="0"/>
                        </a:rPr>
                        <a:t> low to medium direct spend on payments services</a:t>
                      </a:r>
                      <a:endParaRPr kumimoji="0" lang="en-US" sz="12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Issues for banks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Payment guarantee for cross border transactions</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Customer support and liability issues (denial of transaction)</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PSD issues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US" sz="2800" dirty="0" smtClean="0"/>
              <a:t> </a:t>
            </a:r>
            <a:r>
              <a:rPr lang="en-US" dirty="0" smtClean="0"/>
              <a:t>Business </a:t>
            </a:r>
            <a:r>
              <a:rPr lang="en-US" dirty="0" smtClean="0"/>
              <a:t>view</a:t>
            </a:r>
            <a:endParaRPr lang="en-GB" sz="1400" dirty="0"/>
          </a:p>
        </p:txBody>
      </p:sp>
      <p:graphicFrame>
        <p:nvGraphicFramePr>
          <p:cNvPr id="4" name="Group 59"/>
          <p:cNvGraphicFramePr>
            <a:graphicFrameLocks noGrp="1"/>
          </p:cNvGraphicFramePr>
          <p:nvPr>
            <p:ph idx="1"/>
          </p:nvPr>
        </p:nvGraphicFramePr>
        <p:xfrm>
          <a:off x="485775" y="1265238"/>
          <a:ext cx="9364330" cy="4275341"/>
        </p:xfrm>
        <a:graphic>
          <a:graphicData uri="http://schemas.openxmlformats.org/drawingml/2006/table">
            <a:tbl>
              <a:tblPr/>
              <a:tblGrid>
                <a:gridCol w="1057266"/>
                <a:gridCol w="2270554"/>
                <a:gridCol w="2638185"/>
                <a:gridCol w="3398325"/>
              </a:tblGrid>
              <a:tr h="285739">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Scenario</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en-US" sz="1000" b="1" dirty="0" smtClean="0"/>
                        <a:t>Mobile payment with bank account </a:t>
                      </a:r>
                      <a:endParaRPr kumimoji="0" lang="en-GB" sz="1000" b="1" i="0" u="none" strike="noStrike" cap="none" normalizeH="0" baseline="0" dirty="0" smtClean="0">
                        <a:ln>
                          <a:noFill/>
                        </a:ln>
                        <a:solidFill>
                          <a:schemeClr val="tx1"/>
                        </a:solidFill>
                        <a:effectLst/>
                        <a:latin typeface="Arial" pitchFamily="34" charset="0"/>
                        <a:cs typeface="Arial" pitchFamily="34"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endParaRPr kumimoji="0" lang="en-GB" sz="1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en-US" sz="1000" b="1" dirty="0" smtClean="0"/>
                        <a:t>Mobile payment with closed wallet account</a:t>
                      </a:r>
                      <a:endParaRPr kumimoji="0" lang="en-GB" sz="1000" b="1" i="0" u="none" strike="noStrike" cap="none" normalizeH="0" baseline="0" dirty="0" smtClean="0">
                        <a:ln>
                          <a:noFill/>
                        </a:ln>
                        <a:solidFill>
                          <a:schemeClr val="tx1"/>
                        </a:solidFill>
                        <a:effectLst/>
                        <a:latin typeface="Arial" pitchFamily="34" charset="0"/>
                        <a:cs typeface="Arial" pitchFamily="34"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565">
                <a:tc row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Transaction</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GB" sz="1000" b="0" i="0" u="none" strike="noStrike" cap="none" normalizeH="0" baseline="0" dirty="0" smtClean="0">
                          <a:ln>
                            <a:noFill/>
                          </a:ln>
                          <a:solidFill>
                            <a:schemeClr val="tx1"/>
                          </a:solidFill>
                          <a:effectLst/>
                          <a:latin typeface="Arial" pitchFamily="34" charset="0"/>
                          <a:cs typeface="Arial" pitchFamily="34" charset="0"/>
                        </a:rPr>
                        <a:t>Peter wants to purchase a video game from an online merchant via its bank account (without the credit card)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GB" sz="1000" b="0" i="0" u="none" strike="noStrike" cap="none" normalizeH="0" baseline="0" dirty="0" smtClean="0">
                          <a:ln>
                            <a:noFill/>
                          </a:ln>
                          <a:solidFill>
                            <a:schemeClr val="tx1"/>
                          </a:solidFill>
                          <a:effectLst/>
                          <a:latin typeface="Arial" pitchFamily="34" charset="0"/>
                          <a:cs typeface="Arial" pitchFamily="34" charset="0"/>
                        </a:rPr>
                        <a:t>Peter wants to purchase a video game from an online merchant via its stored value account.</a:t>
                      </a:r>
                      <a:endParaRPr kumimoji="0" lang="en-GB" sz="1000" b="1" i="0" u="none" strike="noStrike" cap="none" normalizeH="0" baseline="0" dirty="0" smtClean="0">
                        <a:ln>
                          <a:noFill/>
                        </a:ln>
                        <a:solidFill>
                          <a:schemeClr val="tx1"/>
                        </a:solidFill>
                        <a:effectLst/>
                        <a:latin typeface="Arial" pitchFamily="34" charset="0"/>
                        <a:cs typeface="Arial" pitchFamily="34"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2706">
                <a:tc vMerge="1">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BA1041"/>
                        </a:buClr>
                        <a:buSzTx/>
                        <a:buFontTx/>
                        <a:buNone/>
                        <a:tabLst/>
                        <a:defRPr/>
                      </a:pPr>
                      <a:r>
                        <a:rPr kumimoji="0" lang="en-GB" sz="1000" b="0" i="0" u="none" strike="noStrike" cap="none" normalizeH="0" baseline="0" dirty="0" smtClean="0">
                          <a:ln>
                            <a:noFill/>
                          </a:ln>
                          <a:solidFill>
                            <a:schemeClr val="tx1"/>
                          </a:solidFill>
                          <a:effectLst/>
                          <a:latin typeface="Arial" pitchFamily="34" charset="0"/>
                          <a:cs typeface="Arial" pitchFamily="34" charset="0"/>
                        </a:rPr>
                        <a:t>Peter uses is mobile phone to initiate the purchase and authorizes the payment using his/her mobile phone.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BA1041"/>
                        </a:buClr>
                        <a:buSzTx/>
                        <a:buFontTx/>
                        <a:buNone/>
                        <a:tabLst/>
                        <a:defRPr/>
                      </a:pPr>
                      <a:r>
                        <a:rPr kumimoji="0" lang="en-GB" sz="1000" b="0" i="0" u="none" strike="noStrike" cap="none" normalizeH="0" baseline="0" dirty="0" smtClean="0">
                          <a:ln>
                            <a:noFill/>
                          </a:ln>
                          <a:solidFill>
                            <a:schemeClr val="tx1"/>
                          </a:solidFill>
                          <a:effectLst/>
                          <a:latin typeface="Arial" pitchFamily="34" charset="0"/>
                          <a:cs typeface="Arial" pitchFamily="34" charset="0"/>
                        </a:rPr>
                        <a:t>Peter uses the browser on his PC to initiate the purchase and authorizes the payment using his/her mobile phone.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000" b="0" i="0" u="none" strike="noStrike" cap="none" normalizeH="0" baseline="0" dirty="0" smtClean="0">
                          <a:ln>
                            <a:noFill/>
                          </a:ln>
                          <a:solidFill>
                            <a:schemeClr val="tx1"/>
                          </a:solidFill>
                          <a:effectLst/>
                          <a:latin typeface="Arial" pitchFamily="34" charset="0"/>
                          <a:cs typeface="Arial" pitchFamily="34" charset="0"/>
                        </a:rPr>
                        <a:t>Peter uses the browser of his mobile device to initiate the purchase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0967">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Business relationships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Peter has an account in Bank A and the on-line merchant in Bank B; both banks are members of Mobile Money based on CSM (clearing and settlement mechanism) agreements among the members. Peter and the online merchant  have agreements with their banks to use service.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Peter and the online merchant are customers of SVA provider Z, who has account in Bank C (can have more bank relationships).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01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Bilateral fee schedule</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Purchase of digital or physical goods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14626">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Foreign exchange</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When buying from shops outside domestic domain. </a:t>
                      </a:r>
                    </a:p>
                    <a:p>
                      <a:pPr marL="0" marR="0" lvl="0" indent="0" algn="ctr"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37694">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Settlement arrangements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Amount reserved on customer X’s account. Clearing and settlement based on SEPA / PSD rules (EU).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Closed loop settlement possibly in real time.</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Money in/out scenarios through banks.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8962">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Learning objectives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Immediate payment guarantee for merchant (domestic and international).</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Unified and logical user experience consistent with the chosen access method to the online store.</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User authentication and privacy.</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Contractual and technical relationship between MNO/Bank/Merchant/Consumer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Unified and logical user experience consistent with the chosen access method to the online store.</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User authentication and privacy.</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4294967295"/>
          </p:nvPr>
        </p:nvSpPr>
        <p:spPr bwMode="auto">
          <a:xfrm>
            <a:off x="7099300" y="6245225"/>
            <a:ext cx="2311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C7961C14-55AE-4E9D-B754-8ACAB550246E}" type="slidenum">
              <a:rPr lang="en-US" sz="1200" smtClean="0"/>
              <a:pPr>
                <a:defRPr/>
              </a:pPr>
              <a:t>27</a:t>
            </a:fld>
            <a:endParaRPr lang="en-US" sz="1200" smtClean="0"/>
          </a:p>
        </p:txBody>
      </p:sp>
      <p:sp>
        <p:nvSpPr>
          <p:cNvPr id="68611" name="Rectangle 2"/>
          <p:cNvSpPr>
            <a:spLocks noGrp="1" noChangeArrowheads="1"/>
          </p:cNvSpPr>
          <p:nvPr>
            <p:ph type="title"/>
          </p:nvPr>
        </p:nvSpPr>
        <p:spPr/>
        <p:txBody>
          <a:bodyPr>
            <a:normAutofit/>
          </a:bodyPr>
          <a:lstStyle/>
          <a:p>
            <a:r>
              <a:rPr lang="en-US" dirty="0" smtClean="0"/>
              <a:t>Business revenue </a:t>
            </a:r>
            <a:r>
              <a:rPr lang="en-US" dirty="0" smtClean="0"/>
              <a:t>model</a:t>
            </a:r>
            <a:endParaRPr lang="en-US" sz="2800" dirty="0" smtClean="0"/>
          </a:p>
        </p:txBody>
      </p:sp>
      <p:sp>
        <p:nvSpPr>
          <p:cNvPr id="68612" name="Rectangle 4"/>
          <p:cNvSpPr>
            <a:spLocks noChangeArrowheads="1"/>
          </p:cNvSpPr>
          <p:nvPr/>
        </p:nvSpPr>
        <p:spPr bwMode="auto">
          <a:xfrm>
            <a:off x="2534973" y="1595438"/>
            <a:ext cx="1638962" cy="6477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GB" sz="1200"/>
              <a:t>Merchant</a:t>
            </a:r>
          </a:p>
        </p:txBody>
      </p:sp>
      <p:sp>
        <p:nvSpPr>
          <p:cNvPr id="68613" name="Rectangle 5"/>
          <p:cNvSpPr>
            <a:spLocks noChangeArrowheads="1"/>
          </p:cNvSpPr>
          <p:nvPr/>
        </p:nvSpPr>
        <p:spPr bwMode="auto">
          <a:xfrm>
            <a:off x="2455863" y="3756025"/>
            <a:ext cx="1638962" cy="6477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GB" sz="1200"/>
              <a:t>Operator</a:t>
            </a:r>
          </a:p>
        </p:txBody>
      </p:sp>
      <p:sp>
        <p:nvSpPr>
          <p:cNvPr id="68614" name="Rectangle 6"/>
          <p:cNvSpPr>
            <a:spLocks noChangeArrowheads="1"/>
          </p:cNvSpPr>
          <p:nvPr/>
        </p:nvSpPr>
        <p:spPr bwMode="auto">
          <a:xfrm>
            <a:off x="5577285" y="3756025"/>
            <a:ext cx="1638961" cy="6477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GB" sz="1200"/>
              <a:t>Operator’s</a:t>
            </a:r>
          </a:p>
          <a:p>
            <a:pPr algn="ctr" eaLnBrk="0" hangingPunct="0"/>
            <a:r>
              <a:rPr lang="en-GB" sz="1200"/>
              <a:t>bank</a:t>
            </a:r>
          </a:p>
        </p:txBody>
      </p:sp>
      <p:sp>
        <p:nvSpPr>
          <p:cNvPr id="68615" name="Rectangle 7"/>
          <p:cNvSpPr>
            <a:spLocks noChangeArrowheads="1"/>
          </p:cNvSpPr>
          <p:nvPr/>
        </p:nvSpPr>
        <p:spPr bwMode="auto">
          <a:xfrm>
            <a:off x="2455863" y="5483225"/>
            <a:ext cx="1638962" cy="6477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GB" sz="1200"/>
              <a:t>Customer</a:t>
            </a:r>
          </a:p>
        </p:txBody>
      </p:sp>
      <p:sp>
        <p:nvSpPr>
          <p:cNvPr id="68616" name="Rectangle 8"/>
          <p:cNvSpPr>
            <a:spLocks noChangeArrowheads="1"/>
          </p:cNvSpPr>
          <p:nvPr/>
        </p:nvSpPr>
        <p:spPr bwMode="auto">
          <a:xfrm>
            <a:off x="5577285" y="1595438"/>
            <a:ext cx="1637242" cy="6477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GB" sz="1200"/>
              <a:t>Merchant’s</a:t>
            </a:r>
          </a:p>
          <a:p>
            <a:pPr algn="ctr" eaLnBrk="0" hangingPunct="0"/>
            <a:r>
              <a:rPr lang="en-GB" sz="1200"/>
              <a:t>bank</a:t>
            </a:r>
          </a:p>
        </p:txBody>
      </p:sp>
      <p:sp>
        <p:nvSpPr>
          <p:cNvPr id="68617" name="Rectangle 9"/>
          <p:cNvSpPr>
            <a:spLocks noChangeArrowheads="1"/>
          </p:cNvSpPr>
          <p:nvPr/>
        </p:nvSpPr>
        <p:spPr bwMode="auto">
          <a:xfrm>
            <a:off x="5577285" y="5483225"/>
            <a:ext cx="1638961" cy="6477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GB" sz="1200"/>
              <a:t>Customer’s</a:t>
            </a:r>
          </a:p>
          <a:p>
            <a:pPr algn="ctr" eaLnBrk="0" hangingPunct="0"/>
            <a:r>
              <a:rPr lang="en-GB" sz="1200"/>
              <a:t>bank</a:t>
            </a:r>
          </a:p>
        </p:txBody>
      </p:sp>
      <p:sp>
        <p:nvSpPr>
          <p:cNvPr id="68618" name="Line 10"/>
          <p:cNvSpPr>
            <a:spLocks noChangeShapeType="1"/>
          </p:cNvSpPr>
          <p:nvPr/>
        </p:nvSpPr>
        <p:spPr bwMode="auto">
          <a:xfrm flipV="1">
            <a:off x="2846256" y="4403725"/>
            <a:ext cx="0" cy="1079500"/>
          </a:xfrm>
          <a:prstGeom prst="line">
            <a:avLst/>
          </a:prstGeom>
          <a:noFill/>
          <a:ln w="9525">
            <a:solidFill>
              <a:schemeClr val="tx1"/>
            </a:solidFill>
            <a:round/>
            <a:headEnd/>
            <a:tailEnd type="triangle" w="med" len="med"/>
          </a:ln>
        </p:spPr>
        <p:txBody>
          <a:bodyPr/>
          <a:lstStyle/>
          <a:p>
            <a:endParaRPr lang="en-GB"/>
          </a:p>
        </p:txBody>
      </p:sp>
      <p:sp>
        <p:nvSpPr>
          <p:cNvPr id="68619" name="Line 11"/>
          <p:cNvSpPr>
            <a:spLocks noChangeShapeType="1"/>
          </p:cNvSpPr>
          <p:nvPr/>
        </p:nvSpPr>
        <p:spPr bwMode="auto">
          <a:xfrm flipV="1">
            <a:off x="2846256" y="2243139"/>
            <a:ext cx="0" cy="1512887"/>
          </a:xfrm>
          <a:prstGeom prst="line">
            <a:avLst/>
          </a:prstGeom>
          <a:noFill/>
          <a:ln w="9525">
            <a:solidFill>
              <a:schemeClr val="tx1"/>
            </a:solidFill>
            <a:round/>
            <a:headEnd/>
            <a:tailEnd type="triangle" w="med" len="med"/>
          </a:ln>
        </p:spPr>
        <p:txBody>
          <a:bodyPr/>
          <a:lstStyle/>
          <a:p>
            <a:endParaRPr lang="en-GB"/>
          </a:p>
        </p:txBody>
      </p:sp>
      <p:sp>
        <p:nvSpPr>
          <p:cNvPr id="68620" name="Line 12"/>
          <p:cNvSpPr>
            <a:spLocks noChangeShapeType="1"/>
          </p:cNvSpPr>
          <p:nvPr/>
        </p:nvSpPr>
        <p:spPr bwMode="auto">
          <a:xfrm flipV="1">
            <a:off x="6199850" y="4403725"/>
            <a:ext cx="0" cy="1079500"/>
          </a:xfrm>
          <a:prstGeom prst="line">
            <a:avLst/>
          </a:prstGeom>
          <a:noFill/>
          <a:ln w="57150">
            <a:solidFill>
              <a:srgbClr val="FF0000"/>
            </a:solidFill>
            <a:round/>
            <a:headEnd/>
            <a:tailEnd type="triangle" w="med" len="med"/>
          </a:ln>
        </p:spPr>
        <p:txBody>
          <a:bodyPr/>
          <a:lstStyle/>
          <a:p>
            <a:endParaRPr lang="en-GB"/>
          </a:p>
        </p:txBody>
      </p:sp>
      <p:sp>
        <p:nvSpPr>
          <p:cNvPr id="68621" name="Line 13"/>
          <p:cNvSpPr>
            <a:spLocks noChangeShapeType="1"/>
          </p:cNvSpPr>
          <p:nvPr/>
        </p:nvSpPr>
        <p:spPr bwMode="auto">
          <a:xfrm flipV="1">
            <a:off x="6199850" y="2243139"/>
            <a:ext cx="0" cy="1512887"/>
          </a:xfrm>
          <a:prstGeom prst="line">
            <a:avLst/>
          </a:prstGeom>
          <a:noFill/>
          <a:ln w="57150">
            <a:solidFill>
              <a:srgbClr val="FF0000"/>
            </a:solidFill>
            <a:round/>
            <a:headEnd/>
            <a:tailEnd type="triangle" w="med" len="med"/>
          </a:ln>
        </p:spPr>
        <p:txBody>
          <a:bodyPr/>
          <a:lstStyle/>
          <a:p>
            <a:endParaRPr lang="en-GB"/>
          </a:p>
        </p:txBody>
      </p:sp>
      <p:sp>
        <p:nvSpPr>
          <p:cNvPr id="68622" name="Line 14"/>
          <p:cNvSpPr>
            <a:spLocks noChangeShapeType="1"/>
          </p:cNvSpPr>
          <p:nvPr/>
        </p:nvSpPr>
        <p:spPr bwMode="auto">
          <a:xfrm>
            <a:off x="4094825" y="4043363"/>
            <a:ext cx="1482460" cy="0"/>
          </a:xfrm>
          <a:prstGeom prst="line">
            <a:avLst/>
          </a:prstGeom>
          <a:noFill/>
          <a:ln w="57150">
            <a:solidFill>
              <a:srgbClr val="FF0000"/>
            </a:solidFill>
            <a:round/>
            <a:headEnd/>
            <a:tailEnd type="triangle" w="med" len="med"/>
          </a:ln>
        </p:spPr>
        <p:txBody>
          <a:bodyPr/>
          <a:lstStyle/>
          <a:p>
            <a:endParaRPr lang="en-GB"/>
          </a:p>
        </p:txBody>
      </p:sp>
      <p:sp>
        <p:nvSpPr>
          <p:cNvPr id="68623" name="Text Box 15"/>
          <p:cNvSpPr txBox="1">
            <a:spLocks noChangeArrowheads="1"/>
          </p:cNvSpPr>
          <p:nvPr/>
        </p:nvSpPr>
        <p:spPr bwMode="auto">
          <a:xfrm>
            <a:off x="1910690" y="4691063"/>
            <a:ext cx="527196" cy="461665"/>
          </a:xfrm>
          <a:prstGeom prst="rect">
            <a:avLst/>
          </a:prstGeom>
          <a:noFill/>
          <a:ln w="9525">
            <a:noFill/>
            <a:miter lim="800000"/>
            <a:headEnd/>
            <a:tailEnd/>
          </a:ln>
        </p:spPr>
        <p:txBody>
          <a:bodyPr wrap="none">
            <a:spAutoFit/>
          </a:bodyPr>
          <a:lstStyle/>
          <a:p>
            <a:pPr eaLnBrk="0" hangingPunct="0"/>
            <a:r>
              <a:rPr lang="en-GB" sz="1200"/>
              <a:t>SMS</a:t>
            </a:r>
          </a:p>
          <a:p>
            <a:pPr eaLnBrk="0" hangingPunct="0"/>
            <a:r>
              <a:rPr lang="en-GB" sz="1200"/>
              <a:t>order</a:t>
            </a:r>
          </a:p>
        </p:txBody>
      </p:sp>
      <p:sp>
        <p:nvSpPr>
          <p:cNvPr id="68624" name="Text Box 16"/>
          <p:cNvSpPr txBox="1">
            <a:spLocks noChangeArrowheads="1"/>
          </p:cNvSpPr>
          <p:nvPr/>
        </p:nvSpPr>
        <p:spPr bwMode="auto">
          <a:xfrm>
            <a:off x="6256602" y="4567238"/>
            <a:ext cx="1233351" cy="461665"/>
          </a:xfrm>
          <a:prstGeom prst="rect">
            <a:avLst/>
          </a:prstGeom>
          <a:noFill/>
          <a:ln w="9525">
            <a:noFill/>
            <a:miter lim="800000"/>
            <a:headEnd/>
            <a:tailEnd/>
          </a:ln>
        </p:spPr>
        <p:txBody>
          <a:bodyPr wrap="none">
            <a:spAutoFit/>
          </a:bodyPr>
          <a:lstStyle/>
          <a:p>
            <a:pPr eaLnBrk="0" hangingPunct="0"/>
            <a:r>
              <a:rPr lang="en-GB" sz="1200"/>
              <a:t>Purchase value +</a:t>
            </a:r>
          </a:p>
          <a:p>
            <a:pPr eaLnBrk="0" hangingPunct="0"/>
            <a:r>
              <a:rPr lang="en-GB" sz="1200"/>
              <a:t>traffic</a:t>
            </a:r>
          </a:p>
        </p:txBody>
      </p:sp>
      <p:sp>
        <p:nvSpPr>
          <p:cNvPr id="68625" name="Text Box 17"/>
          <p:cNvSpPr txBox="1">
            <a:spLocks noChangeArrowheads="1"/>
          </p:cNvSpPr>
          <p:nvPr/>
        </p:nvSpPr>
        <p:spPr bwMode="auto">
          <a:xfrm>
            <a:off x="4249606" y="2387601"/>
            <a:ext cx="1156407" cy="276999"/>
          </a:xfrm>
          <a:prstGeom prst="rect">
            <a:avLst/>
          </a:prstGeom>
          <a:noFill/>
          <a:ln w="9525">
            <a:noFill/>
            <a:miter lim="800000"/>
            <a:headEnd/>
            <a:tailEnd/>
          </a:ln>
        </p:spPr>
        <p:txBody>
          <a:bodyPr wrap="none">
            <a:spAutoFit/>
          </a:bodyPr>
          <a:lstStyle/>
          <a:p>
            <a:pPr eaLnBrk="0" hangingPunct="0"/>
            <a:r>
              <a:rPr lang="en-GB" sz="1200"/>
              <a:t>Purchase value </a:t>
            </a:r>
          </a:p>
        </p:txBody>
      </p:sp>
      <p:sp>
        <p:nvSpPr>
          <p:cNvPr id="68626" name="Text Box 18"/>
          <p:cNvSpPr txBox="1">
            <a:spLocks noChangeArrowheads="1"/>
          </p:cNvSpPr>
          <p:nvPr/>
        </p:nvSpPr>
        <p:spPr bwMode="auto">
          <a:xfrm>
            <a:off x="6746743" y="2530476"/>
            <a:ext cx="1420582" cy="461665"/>
          </a:xfrm>
          <a:prstGeom prst="rect">
            <a:avLst/>
          </a:prstGeom>
          <a:noFill/>
          <a:ln w="9525">
            <a:noFill/>
            <a:miter lim="800000"/>
            <a:headEnd/>
            <a:tailEnd/>
          </a:ln>
        </p:spPr>
        <p:txBody>
          <a:bodyPr wrap="none">
            <a:spAutoFit/>
          </a:bodyPr>
          <a:lstStyle/>
          <a:p>
            <a:pPr eaLnBrk="0" hangingPunct="0"/>
            <a:r>
              <a:rPr lang="en-GB" sz="1200"/>
              <a:t>Commission (%) on </a:t>
            </a:r>
          </a:p>
          <a:p>
            <a:pPr eaLnBrk="0" hangingPunct="0"/>
            <a:r>
              <a:rPr lang="en-GB" sz="1200"/>
              <a:t>transactions</a:t>
            </a:r>
          </a:p>
        </p:txBody>
      </p:sp>
      <p:sp>
        <p:nvSpPr>
          <p:cNvPr id="68627" name="Line 19"/>
          <p:cNvSpPr>
            <a:spLocks noChangeShapeType="1"/>
          </p:cNvSpPr>
          <p:nvPr/>
        </p:nvSpPr>
        <p:spPr bwMode="auto">
          <a:xfrm>
            <a:off x="6669352" y="2243139"/>
            <a:ext cx="0" cy="1512887"/>
          </a:xfrm>
          <a:prstGeom prst="line">
            <a:avLst/>
          </a:prstGeom>
          <a:noFill/>
          <a:ln w="57150">
            <a:solidFill>
              <a:srgbClr val="FF0000"/>
            </a:solidFill>
            <a:round/>
            <a:headEnd/>
            <a:tailEnd type="triangle" w="med" len="med"/>
          </a:ln>
        </p:spPr>
        <p:txBody>
          <a:bodyPr/>
          <a:lstStyle/>
          <a:p>
            <a:endParaRPr lang="en-GB"/>
          </a:p>
        </p:txBody>
      </p:sp>
      <p:sp>
        <p:nvSpPr>
          <p:cNvPr id="68628" name="Text Box 20"/>
          <p:cNvSpPr txBox="1">
            <a:spLocks noChangeArrowheads="1"/>
          </p:cNvSpPr>
          <p:nvPr/>
        </p:nvSpPr>
        <p:spPr bwMode="auto">
          <a:xfrm>
            <a:off x="4249606" y="3090863"/>
            <a:ext cx="884281" cy="646331"/>
          </a:xfrm>
          <a:prstGeom prst="rect">
            <a:avLst/>
          </a:prstGeom>
          <a:noFill/>
          <a:ln w="9525">
            <a:noFill/>
            <a:miter lim="800000"/>
            <a:headEnd/>
            <a:tailEnd/>
          </a:ln>
        </p:spPr>
        <p:txBody>
          <a:bodyPr wrap="none">
            <a:spAutoFit/>
          </a:bodyPr>
          <a:lstStyle/>
          <a:p>
            <a:pPr eaLnBrk="0" hangingPunct="0"/>
            <a:r>
              <a:rPr lang="en-GB" sz="1200"/>
              <a:t>Payment </a:t>
            </a:r>
          </a:p>
          <a:p>
            <a:pPr eaLnBrk="0" hangingPunct="0"/>
            <a:r>
              <a:rPr lang="en-GB" sz="1200"/>
              <a:t>processing </a:t>
            </a:r>
          </a:p>
          <a:p>
            <a:pPr eaLnBrk="0" hangingPunct="0"/>
            <a:r>
              <a:rPr lang="en-GB" sz="1200"/>
              <a:t>fee</a:t>
            </a:r>
          </a:p>
        </p:txBody>
      </p:sp>
      <p:sp>
        <p:nvSpPr>
          <p:cNvPr id="68629" name="Line 21"/>
          <p:cNvSpPr>
            <a:spLocks noChangeShapeType="1"/>
          </p:cNvSpPr>
          <p:nvPr/>
        </p:nvSpPr>
        <p:spPr bwMode="auto">
          <a:xfrm>
            <a:off x="212312" y="1412527"/>
            <a:ext cx="1482460" cy="0"/>
          </a:xfrm>
          <a:prstGeom prst="line">
            <a:avLst/>
          </a:prstGeom>
          <a:noFill/>
          <a:ln w="57150">
            <a:solidFill>
              <a:srgbClr val="FF0000"/>
            </a:solidFill>
            <a:round/>
            <a:headEnd/>
            <a:tailEnd type="triangle" w="med" len="med"/>
          </a:ln>
        </p:spPr>
        <p:txBody>
          <a:bodyPr/>
          <a:lstStyle/>
          <a:p>
            <a:endParaRPr lang="en-GB"/>
          </a:p>
        </p:txBody>
      </p:sp>
      <p:sp>
        <p:nvSpPr>
          <p:cNvPr id="68630" name="Line 22"/>
          <p:cNvSpPr>
            <a:spLocks noChangeShapeType="1"/>
          </p:cNvSpPr>
          <p:nvPr/>
        </p:nvSpPr>
        <p:spPr bwMode="auto">
          <a:xfrm>
            <a:off x="212311" y="1163290"/>
            <a:ext cx="1480741" cy="0"/>
          </a:xfrm>
          <a:prstGeom prst="line">
            <a:avLst/>
          </a:prstGeom>
          <a:noFill/>
          <a:ln w="9525">
            <a:solidFill>
              <a:schemeClr val="tx1"/>
            </a:solidFill>
            <a:round/>
            <a:headEnd/>
            <a:tailEnd type="triangle" w="med" len="med"/>
          </a:ln>
        </p:spPr>
        <p:txBody>
          <a:bodyPr/>
          <a:lstStyle/>
          <a:p>
            <a:endParaRPr lang="en-GB"/>
          </a:p>
        </p:txBody>
      </p:sp>
      <p:sp>
        <p:nvSpPr>
          <p:cNvPr id="68631" name="Line 24"/>
          <p:cNvSpPr>
            <a:spLocks noChangeShapeType="1"/>
          </p:cNvSpPr>
          <p:nvPr/>
        </p:nvSpPr>
        <p:spPr bwMode="auto">
          <a:xfrm>
            <a:off x="3093906" y="4403725"/>
            <a:ext cx="0" cy="1079500"/>
          </a:xfrm>
          <a:prstGeom prst="line">
            <a:avLst/>
          </a:prstGeom>
          <a:noFill/>
          <a:ln w="9525">
            <a:solidFill>
              <a:schemeClr val="tx1"/>
            </a:solidFill>
            <a:round/>
            <a:headEnd/>
            <a:tailEnd type="triangle" w="med" len="med"/>
          </a:ln>
        </p:spPr>
        <p:txBody>
          <a:bodyPr/>
          <a:lstStyle/>
          <a:p>
            <a:endParaRPr lang="en-GB"/>
          </a:p>
        </p:txBody>
      </p:sp>
      <p:sp>
        <p:nvSpPr>
          <p:cNvPr id="68632" name="Line 25"/>
          <p:cNvSpPr>
            <a:spLocks noChangeShapeType="1"/>
          </p:cNvSpPr>
          <p:nvPr/>
        </p:nvSpPr>
        <p:spPr bwMode="auto">
          <a:xfrm>
            <a:off x="3093906" y="2243139"/>
            <a:ext cx="0" cy="1512887"/>
          </a:xfrm>
          <a:prstGeom prst="line">
            <a:avLst/>
          </a:prstGeom>
          <a:noFill/>
          <a:ln w="9525">
            <a:solidFill>
              <a:schemeClr val="tx1"/>
            </a:solidFill>
            <a:round/>
            <a:headEnd/>
            <a:tailEnd type="triangle" w="med" len="med"/>
          </a:ln>
        </p:spPr>
        <p:txBody>
          <a:bodyPr/>
          <a:lstStyle/>
          <a:p>
            <a:endParaRPr lang="en-GB"/>
          </a:p>
        </p:txBody>
      </p:sp>
      <p:sp>
        <p:nvSpPr>
          <p:cNvPr id="68633" name="Text Box 26"/>
          <p:cNvSpPr txBox="1">
            <a:spLocks noChangeArrowheads="1"/>
          </p:cNvSpPr>
          <p:nvPr/>
        </p:nvSpPr>
        <p:spPr bwMode="auto">
          <a:xfrm>
            <a:off x="3093906" y="2747964"/>
            <a:ext cx="683520" cy="276999"/>
          </a:xfrm>
          <a:prstGeom prst="rect">
            <a:avLst/>
          </a:prstGeom>
          <a:noFill/>
          <a:ln w="9525">
            <a:noFill/>
            <a:miter lim="800000"/>
            <a:headEnd/>
            <a:tailEnd/>
          </a:ln>
        </p:spPr>
        <p:txBody>
          <a:bodyPr wrap="none">
            <a:spAutoFit/>
          </a:bodyPr>
          <a:lstStyle/>
          <a:p>
            <a:pPr eaLnBrk="0" hangingPunct="0"/>
            <a:r>
              <a:rPr lang="en-GB" sz="1200"/>
              <a:t>Content</a:t>
            </a:r>
          </a:p>
        </p:txBody>
      </p:sp>
      <p:sp>
        <p:nvSpPr>
          <p:cNvPr id="68634" name="Text Box 27"/>
          <p:cNvSpPr txBox="1">
            <a:spLocks noChangeArrowheads="1"/>
          </p:cNvSpPr>
          <p:nvPr/>
        </p:nvSpPr>
        <p:spPr bwMode="auto">
          <a:xfrm>
            <a:off x="3093906" y="4691063"/>
            <a:ext cx="683520" cy="461665"/>
          </a:xfrm>
          <a:prstGeom prst="rect">
            <a:avLst/>
          </a:prstGeom>
          <a:noFill/>
          <a:ln w="9525">
            <a:noFill/>
            <a:miter lim="800000"/>
            <a:headEnd/>
            <a:tailEnd/>
          </a:ln>
        </p:spPr>
        <p:txBody>
          <a:bodyPr wrap="none">
            <a:spAutoFit/>
          </a:bodyPr>
          <a:lstStyle/>
          <a:p>
            <a:pPr eaLnBrk="0" hangingPunct="0"/>
            <a:r>
              <a:rPr lang="en-GB" sz="1200"/>
              <a:t>Content</a:t>
            </a:r>
          </a:p>
          <a:p>
            <a:pPr eaLnBrk="0" hangingPunct="0"/>
            <a:r>
              <a:rPr lang="en-GB" sz="1200"/>
              <a:t>delivery</a:t>
            </a:r>
          </a:p>
        </p:txBody>
      </p:sp>
      <p:sp>
        <p:nvSpPr>
          <p:cNvPr id="68635" name="Text Box 29"/>
          <p:cNvSpPr txBox="1">
            <a:spLocks noChangeArrowheads="1"/>
          </p:cNvSpPr>
          <p:nvPr/>
        </p:nvSpPr>
        <p:spPr bwMode="auto">
          <a:xfrm>
            <a:off x="1712640" y="1013827"/>
            <a:ext cx="1217385" cy="723275"/>
          </a:xfrm>
          <a:prstGeom prst="rect">
            <a:avLst/>
          </a:prstGeom>
          <a:noFill/>
          <a:ln w="9525">
            <a:noFill/>
            <a:miter lim="800000"/>
            <a:headEnd/>
            <a:tailEnd/>
          </a:ln>
        </p:spPr>
        <p:txBody>
          <a:bodyPr wrap="none">
            <a:spAutoFit/>
          </a:bodyPr>
          <a:lstStyle/>
          <a:p>
            <a:pPr eaLnBrk="0" hangingPunct="0"/>
            <a:r>
              <a:rPr lang="en-GB" sz="1200" dirty="0"/>
              <a:t>Order &amp; delivery</a:t>
            </a:r>
          </a:p>
          <a:p>
            <a:pPr eaLnBrk="0" hangingPunct="0">
              <a:spcBef>
                <a:spcPts val="600"/>
              </a:spcBef>
            </a:pPr>
            <a:r>
              <a:rPr lang="en-GB" sz="1200" dirty="0" smtClean="0"/>
              <a:t>Money </a:t>
            </a:r>
            <a:r>
              <a:rPr lang="en-GB" sz="1200" dirty="0"/>
              <a:t>flow</a:t>
            </a:r>
          </a:p>
          <a:p>
            <a:pPr eaLnBrk="0" hangingPunct="0"/>
            <a:endParaRPr lang="en-GB"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Typical Use case </a:t>
            </a:r>
            <a:r>
              <a:rPr lang="en-US" dirty="0" smtClean="0"/>
              <a:t>scenario</a:t>
            </a:r>
            <a:endParaRPr lang="en-GB" dirty="0"/>
          </a:p>
        </p:txBody>
      </p:sp>
      <p:graphicFrame>
        <p:nvGraphicFramePr>
          <p:cNvPr id="4" name="Group 34"/>
          <p:cNvGraphicFramePr>
            <a:graphicFrameLocks noGrp="1"/>
          </p:cNvGraphicFramePr>
          <p:nvPr>
            <p:ph idx="1"/>
          </p:nvPr>
        </p:nvGraphicFramePr>
        <p:xfrm>
          <a:off x="485775" y="1265238"/>
          <a:ext cx="9132126" cy="5176832"/>
        </p:xfrm>
        <a:graphic>
          <a:graphicData uri="http://schemas.openxmlformats.org/drawingml/2006/table">
            <a:tbl>
              <a:tblPr/>
              <a:tblGrid>
                <a:gridCol w="1111709"/>
                <a:gridCol w="3792581"/>
                <a:gridCol w="4227836"/>
              </a:tblGrid>
              <a:tr h="285752">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1" i="0" u="none" strike="noStrike" cap="none" normalizeH="0" baseline="0" dirty="0" smtClean="0">
                          <a:ln>
                            <a:noFill/>
                          </a:ln>
                          <a:solidFill>
                            <a:schemeClr val="bg1"/>
                          </a:solidFill>
                          <a:effectLst/>
                          <a:latin typeface="Arial" charset="0"/>
                          <a:cs typeface="Arial" charset="0"/>
                        </a:rPr>
                        <a:t>Payment for goods purchased at an on-line merchant through bank account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US" sz="1000" b="1" i="0" u="none" strike="noStrike" cap="none" normalizeH="0" baseline="0" dirty="0" smtClean="0">
                          <a:ln>
                            <a:noFill/>
                          </a:ln>
                          <a:solidFill>
                            <a:schemeClr val="bg1"/>
                          </a:solidFill>
                          <a:effectLst/>
                          <a:latin typeface="Arial" charset="0"/>
                          <a:cs typeface="Arial" charset="0"/>
                        </a:rPr>
                        <a:t>Payment for goods purchased at an on-line merchant through closed wallet (stored value) account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8258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Actors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lang="fr-BE" sz="1000" u="none" baseline="0" dirty="0" smtClean="0"/>
                        <a:t>Payer (Peter), payee (On-line merchant) , Bank A (Peter’s bank), Bank B (bank of the on-line merchant)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endParaRPr lang="fr-BE" sz="1000" u="none" baseline="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860">
                <a:tc row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Context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000" b="0" i="0" u="none" strike="noStrike" cap="none" normalizeH="0" baseline="0" dirty="0" smtClean="0">
                          <a:ln>
                            <a:noFill/>
                          </a:ln>
                          <a:solidFill>
                            <a:schemeClr val="tx1"/>
                          </a:solidFill>
                          <a:effectLst/>
                          <a:latin typeface="Arial" charset="0"/>
                          <a:cs typeface="Arial" charset="0"/>
                        </a:rPr>
                        <a:t>Peter wants to purchase a video game from an on-line merchant </a:t>
                      </a:r>
                      <a:r>
                        <a:rPr kumimoji="0" lang="en-GB" sz="1000" b="0" i="0" u="none" strike="noStrike" cap="none" normalizeH="0" baseline="0" dirty="0" smtClean="0">
                          <a:ln>
                            <a:noFill/>
                          </a:ln>
                          <a:solidFill>
                            <a:schemeClr val="tx1"/>
                          </a:solidFill>
                          <a:effectLst/>
                          <a:latin typeface="Arial" pitchFamily="34" charset="0"/>
                          <a:cs typeface="Arial" pitchFamily="34" charset="0"/>
                        </a:rPr>
                        <a:t>using the browser of his mobile device (without credit card)</a:t>
                      </a:r>
                      <a:endParaRPr kumimoji="0" lang="en-GB" sz="10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endParaRPr kumimoji="0" lang="en-GB"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2">
                <a:tc vMerge="1">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000" b="0" i="0" u="none" strike="noStrike" cap="none" normalizeH="0" baseline="0" dirty="0" smtClean="0">
                          <a:ln>
                            <a:noFill/>
                          </a:ln>
                          <a:solidFill>
                            <a:schemeClr val="tx1"/>
                          </a:solidFill>
                          <a:effectLst/>
                          <a:latin typeface="Arial" charset="0"/>
                          <a:cs typeface="Arial" charset="0"/>
                        </a:rPr>
                        <a:t> </a:t>
                      </a:r>
                      <a:r>
                        <a:rPr kumimoji="0" lang="en-GB" sz="1000" b="0" i="0" u="none" strike="noStrike" cap="none" normalizeH="0" baseline="0" dirty="0" smtClean="0">
                          <a:ln>
                            <a:noFill/>
                          </a:ln>
                          <a:solidFill>
                            <a:schemeClr val="tx1"/>
                          </a:solidFill>
                          <a:effectLst/>
                          <a:latin typeface="Arial" pitchFamily="34" charset="0"/>
                          <a:cs typeface="Arial" pitchFamily="34" charset="0"/>
                        </a:rPr>
                        <a:t>Payment is done from his </a:t>
                      </a:r>
                      <a:r>
                        <a:rPr kumimoji="0" lang="en-GB" sz="1000" b="0" i="0" u="sng" strike="noStrike" cap="none" normalizeH="0" baseline="0" dirty="0" smtClean="0">
                          <a:ln>
                            <a:noFill/>
                          </a:ln>
                          <a:solidFill>
                            <a:schemeClr val="tx1"/>
                          </a:solidFill>
                          <a:effectLst/>
                          <a:latin typeface="Arial" pitchFamily="34" charset="0"/>
                          <a:cs typeface="Arial" pitchFamily="34" charset="0"/>
                        </a:rPr>
                        <a:t>bank account  </a:t>
                      </a:r>
                      <a:r>
                        <a:rPr kumimoji="0" lang="en-GB" sz="1000" b="0" i="0" u="none" strike="noStrike" cap="none" normalizeH="0" baseline="0" dirty="0" smtClean="0">
                          <a:ln>
                            <a:noFill/>
                          </a:ln>
                          <a:solidFill>
                            <a:schemeClr val="tx1"/>
                          </a:solidFill>
                          <a:effectLst/>
                          <a:latin typeface="Arial" pitchFamily="34" charset="0"/>
                          <a:cs typeface="Arial" pitchFamily="34" charset="0"/>
                        </a:rPr>
                        <a:t>in Bank A </a:t>
                      </a:r>
                      <a:endParaRPr kumimoji="0" lang="en-GB" sz="1000" b="0" i="0" u="none"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GB" sz="1000" b="0" i="0" u="none" strike="noStrike" cap="none" normalizeH="0" baseline="0" dirty="0" smtClean="0">
                          <a:ln>
                            <a:noFill/>
                          </a:ln>
                          <a:solidFill>
                            <a:schemeClr val="tx1"/>
                          </a:solidFill>
                          <a:effectLst/>
                          <a:latin typeface="Arial" pitchFamily="34" charset="0"/>
                          <a:cs typeface="Arial" pitchFamily="34" charset="0"/>
                        </a:rPr>
                        <a:t>Payment is done from his </a:t>
                      </a:r>
                      <a:r>
                        <a:rPr kumimoji="0" lang="en-GB" sz="1000" b="0" i="0" u="sng" strike="noStrike" cap="none" normalizeH="0" baseline="0" dirty="0" smtClean="0">
                          <a:ln>
                            <a:noFill/>
                          </a:ln>
                          <a:solidFill>
                            <a:schemeClr val="tx1"/>
                          </a:solidFill>
                          <a:effectLst/>
                          <a:latin typeface="Arial" pitchFamily="34" charset="0"/>
                          <a:cs typeface="Arial" pitchFamily="34" charset="0"/>
                        </a:rPr>
                        <a:t>stored value account</a:t>
                      </a:r>
                      <a:endParaRPr kumimoji="0" lang="en-GB" sz="1000" b="0" i="0" u="sng" strike="noStrike" cap="none" normalizeH="0" baseline="0" dirty="0" smtClean="0">
                        <a:ln>
                          <a:noFill/>
                        </a:ln>
                        <a:solidFill>
                          <a:schemeClr val="tx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Pre-conditions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kumimoji="0" lang="en-US" sz="1000" b="0" i="0" u="sng" strike="noStrike" cap="none" normalizeH="0" baseline="0" dirty="0" smtClean="0">
                          <a:ln>
                            <a:noFill/>
                          </a:ln>
                          <a:solidFill>
                            <a:schemeClr val="tx1"/>
                          </a:solidFill>
                          <a:effectLst/>
                          <a:latin typeface="Arial" charset="0"/>
                          <a:cs typeface="Arial" charset="0"/>
                        </a:rPr>
                        <a:t>Service </a:t>
                      </a:r>
                      <a:r>
                        <a:rPr kumimoji="0" lang="en-US" sz="1000" b="0" i="0" u="sng" strike="noStrike" cap="none" normalizeH="0" baseline="0" dirty="0" smtClean="0">
                          <a:ln>
                            <a:noFill/>
                          </a:ln>
                          <a:solidFill>
                            <a:schemeClr val="tx1"/>
                          </a:solidFill>
                          <a:effectLst/>
                          <a:latin typeface="Arial" charset="0"/>
                          <a:cs typeface="Arial" charset="0"/>
                        </a:rPr>
                        <a:t>subscription</a:t>
                      </a:r>
                      <a:r>
                        <a:rPr kumimoji="0" lang="en-US" sz="1000" b="0" i="0" u="none" strike="noStrike" cap="none" normalizeH="0" baseline="0" dirty="0" smtClean="0">
                          <a:ln>
                            <a:noFill/>
                          </a:ln>
                          <a:solidFill>
                            <a:schemeClr val="tx1"/>
                          </a:solidFill>
                          <a:effectLst/>
                          <a:latin typeface="Arial" charset="0"/>
                          <a:cs typeface="Arial" charset="0"/>
                        </a:rPr>
                        <a:t> </a:t>
                      </a:r>
                      <a:endParaRPr kumimoji="0" lang="en-US" sz="10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Bank </a:t>
                      </a:r>
                      <a:r>
                        <a:rPr kumimoji="0" lang="en-US" sz="1000" b="0" i="0" u="none" strike="noStrike" cap="none" normalizeH="0" baseline="0" dirty="0" smtClean="0">
                          <a:ln>
                            <a:noFill/>
                          </a:ln>
                          <a:solidFill>
                            <a:schemeClr val="tx1"/>
                          </a:solidFill>
                          <a:effectLst/>
                          <a:latin typeface="Arial" pitchFamily="34" charset="0"/>
                          <a:cs typeface="Arial" pitchFamily="34" charset="0"/>
                        </a:rPr>
                        <a:t>A and B are members of Mobile Money based on CSM (clearing and settlement mechanism) agreements among the members. Peter and the on-line merchant have agreements with their banks to use the service.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kumimoji="0" lang="en-US" sz="1000" b="0" i="0" u="sng" strike="noStrike" cap="none" normalizeH="0" baseline="0" dirty="0" smtClean="0">
                          <a:ln>
                            <a:noFill/>
                          </a:ln>
                          <a:solidFill>
                            <a:schemeClr val="tx1"/>
                          </a:solidFill>
                          <a:effectLst/>
                          <a:latin typeface="Arial" charset="0"/>
                          <a:cs typeface="Arial" charset="0"/>
                        </a:rPr>
                        <a:t>Service subscription</a:t>
                      </a:r>
                      <a:r>
                        <a:rPr kumimoji="0" lang="en-US" sz="10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Both Peter and the on-line merchant have subscribed to the Stored Value (wallet) account services provided.</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1000" b="0" i="0" u="none" strike="noStrike" cap="none" normalizeH="0" baseline="0" dirty="0" smtClean="0">
                          <a:ln>
                            <a:noFill/>
                          </a:ln>
                          <a:solidFill>
                            <a:schemeClr val="tx1"/>
                          </a:solidFill>
                          <a:effectLst/>
                          <a:latin typeface="Arial" pitchFamily="34" charset="0"/>
                          <a:cs typeface="Arial" pitchFamily="34" charset="0"/>
                        </a:rPr>
                        <a:t>The Stored Value Service Provider has at least one bank relationship with Bank C.</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Sequence flow</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000" u="sng" dirty="0" smtClean="0"/>
                        <a:t>Payment transaction:</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Peter sends a request to buy a video game from an online merchant via the mobile phone (by SMS)</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mobile merchant request an authorisation to the MM based CSM server</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MM based CSM server sends the request to Peter’s bank who verifies there is enough funds in the account.</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sends to Peter a request for authorisation the debiting of the account on his mobile</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Peter </a:t>
                      </a:r>
                      <a:r>
                        <a:rPr lang="en-US" sz="1000" baseline="0" dirty="0" err="1" smtClean="0"/>
                        <a:t>authorises</a:t>
                      </a:r>
                      <a:r>
                        <a:rPr lang="en-US" sz="1000" baseline="0" dirty="0" smtClean="0"/>
                        <a:t> the payment to his bank A</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sends to Bank B a payment guarantee notification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B sends a payment instruction to Bank A</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confirms the execution of the payment to bank B</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000" u="sng" dirty="0" smtClean="0"/>
                        <a:t>Payment transaction:</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Peter sends a request to buy a video game from an online merchant via the mobile phone (by SMS)</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mobile merchant request an authorisation from the Stored Value Account Service Provider.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Stored Value Account Service Provider request an authorisation from Peter on his mobile</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Peter accepts sends an authorisation of the payment transaction to the Stored Value Account Service Provider.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Stored Value Account Service Provider sends the authorisation request to its Bank C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C sends a payment instruction to Bank A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A confirms the execution of the payment to bank C.</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Bank C informs the Stored Value Account Service Provider</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The Stored Value Account Service Provider execute the account movements between Peter’s stored value account and the On-line merchants stored value account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Post-conditions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fr-BE" sz="1000" baseline="0" dirty="0" smtClean="0"/>
                        <a:t>Bank A can proceed with the funds transfer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fr-BE" sz="1000" baseline="0" dirty="0" smtClean="0"/>
                        <a:t>The on-line merchant is guaranteed for the payment and can send the goods to Peter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endParaRPr lang="fr-BE" sz="1000" baseline="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custDataLst>
              <p:tags r:id="rId2"/>
            </p:custDataLst>
          </p:nvPr>
        </p:nvSpPr>
        <p:spPr bwMode="auto">
          <a:xfrm>
            <a:off x="309563" y="2071688"/>
            <a:ext cx="9317831" cy="1350962"/>
          </a:xfrm>
          <a:prstGeom prst="rect">
            <a:avLst/>
          </a:prstGeom>
          <a:solidFill>
            <a:srgbClr val="EAEAEA"/>
          </a:solidFill>
          <a:ln w="9525">
            <a:noFill/>
            <a:miter lim="800000"/>
            <a:headEnd/>
            <a:tailEnd/>
          </a:ln>
        </p:spPr>
        <p:txBody>
          <a:bodyPr wrap="none" anchor="ctr"/>
          <a:lstStyle/>
          <a:p>
            <a:pPr eaLnBrk="0" hangingPunct="0"/>
            <a:endParaRPr lang="da-DK"/>
          </a:p>
        </p:txBody>
      </p:sp>
      <p:sp>
        <p:nvSpPr>
          <p:cNvPr id="10244" name="Rectangle 2"/>
          <p:cNvSpPr>
            <a:spLocks noChangeArrowheads="1"/>
          </p:cNvSpPr>
          <p:nvPr>
            <p:custDataLst>
              <p:tags r:id="rId3"/>
            </p:custDataLst>
          </p:nvPr>
        </p:nvSpPr>
        <p:spPr bwMode="auto">
          <a:xfrm>
            <a:off x="309563" y="4922839"/>
            <a:ext cx="9317831" cy="1577975"/>
          </a:xfrm>
          <a:prstGeom prst="rect">
            <a:avLst/>
          </a:prstGeom>
          <a:solidFill>
            <a:srgbClr val="EAEAEA"/>
          </a:solidFill>
          <a:ln w="9525">
            <a:noFill/>
            <a:miter lim="800000"/>
            <a:headEnd/>
            <a:tailEnd/>
          </a:ln>
        </p:spPr>
        <p:txBody>
          <a:bodyPr wrap="none" anchor="ctr"/>
          <a:lstStyle/>
          <a:p>
            <a:pPr eaLnBrk="0" hangingPunct="0"/>
            <a:r>
              <a:rPr lang="en-US" sz="1200" b="1"/>
              <a:t>Clearing and </a:t>
            </a:r>
          </a:p>
          <a:p>
            <a:pPr eaLnBrk="0" hangingPunct="0"/>
            <a:r>
              <a:rPr lang="en-US" sz="1200" b="1"/>
              <a:t>settlement</a:t>
            </a:r>
          </a:p>
          <a:p>
            <a:pPr eaLnBrk="0" hangingPunct="0"/>
            <a:r>
              <a:rPr lang="en-US" sz="1200" b="1"/>
              <a:t>processing</a:t>
            </a:r>
          </a:p>
        </p:txBody>
      </p:sp>
      <p:sp>
        <p:nvSpPr>
          <p:cNvPr id="10245" name="Rectangle 2"/>
          <p:cNvSpPr>
            <a:spLocks noChangeArrowheads="1"/>
          </p:cNvSpPr>
          <p:nvPr>
            <p:custDataLst>
              <p:tags r:id="rId4"/>
            </p:custDataLst>
          </p:nvPr>
        </p:nvSpPr>
        <p:spPr bwMode="auto">
          <a:xfrm>
            <a:off x="309563" y="3500438"/>
            <a:ext cx="9317831" cy="1357312"/>
          </a:xfrm>
          <a:prstGeom prst="rect">
            <a:avLst/>
          </a:prstGeom>
          <a:solidFill>
            <a:srgbClr val="EAEAEA"/>
          </a:solidFill>
          <a:ln w="9525">
            <a:noFill/>
            <a:miter lim="800000"/>
            <a:headEnd/>
            <a:tailEnd/>
          </a:ln>
        </p:spPr>
        <p:txBody>
          <a:bodyPr wrap="none" anchor="ctr"/>
          <a:lstStyle/>
          <a:p>
            <a:pPr eaLnBrk="0" hangingPunct="0"/>
            <a:r>
              <a:rPr lang="en-US" sz="1200" b="1"/>
              <a:t>Authorisation</a:t>
            </a:r>
          </a:p>
          <a:p>
            <a:pPr eaLnBrk="0" hangingPunct="0"/>
            <a:r>
              <a:rPr lang="en-US" sz="1200" b="1"/>
              <a:t>processing</a:t>
            </a:r>
          </a:p>
          <a:p>
            <a:pPr eaLnBrk="0" hangingPunct="0"/>
            <a:endParaRPr lang="en-US" sz="1200" b="1"/>
          </a:p>
        </p:txBody>
      </p:sp>
      <p:pic>
        <p:nvPicPr>
          <p:cNvPr id="10246" name="Picture 9"/>
          <p:cNvPicPr>
            <a:picLocks noChangeAspect="1" noChangeArrowheads="1"/>
          </p:cNvPicPr>
          <p:nvPr>
            <p:custDataLst>
              <p:tags r:id="rId5"/>
            </p:custDataLst>
          </p:nvPr>
        </p:nvPicPr>
        <p:blipFill>
          <a:blip r:embed="rId53" cstate="print"/>
          <a:srcRect/>
          <a:stretch>
            <a:fillRect/>
          </a:stretch>
        </p:blipFill>
        <p:spPr bwMode="auto">
          <a:xfrm>
            <a:off x="4256485" y="3357563"/>
            <a:ext cx="2244328" cy="3071812"/>
          </a:xfrm>
          <a:prstGeom prst="rect">
            <a:avLst/>
          </a:prstGeom>
          <a:noFill/>
          <a:ln w="9525">
            <a:noFill/>
            <a:miter lim="800000"/>
            <a:headEnd/>
            <a:tailEnd/>
          </a:ln>
        </p:spPr>
      </p:pic>
      <p:cxnSp>
        <p:nvCxnSpPr>
          <p:cNvPr id="156" name="Shape 155"/>
          <p:cNvCxnSpPr/>
          <p:nvPr>
            <p:custDataLst>
              <p:tags r:id="rId6"/>
            </p:custDataLst>
          </p:nvPr>
        </p:nvCxnSpPr>
        <p:spPr>
          <a:xfrm rot="5400000">
            <a:off x="4890493" y="2044900"/>
            <a:ext cx="2214563" cy="4411265"/>
          </a:xfrm>
          <a:prstGeom prst="bentConnector3">
            <a:avLst>
              <a:gd name="adj1" fmla="val 6161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8" name="Slide Number Placeholder 4"/>
          <p:cNvSpPr>
            <a:spLocks noGrp="1"/>
          </p:cNvSpPr>
          <p:nvPr>
            <p:ph type="sldNum" sz="quarter" idx="4294967295"/>
            <p:custDataLst>
              <p:tags r:id="rId7"/>
            </p:custDataLst>
          </p:nvPr>
        </p:nvSpPr>
        <p:spPr bwMode="auto">
          <a:xfrm>
            <a:off x="8832850" y="6403975"/>
            <a:ext cx="8255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2E9ED48B-9A30-4C04-9828-F8C86A08FA7C}" type="slidenum">
              <a:rPr lang="en-US" smtClean="0"/>
              <a:pPr>
                <a:defRPr/>
              </a:pPr>
              <a:t>29</a:t>
            </a:fld>
            <a:endParaRPr lang="en-US" smtClean="0"/>
          </a:p>
        </p:txBody>
      </p:sp>
      <p:pic>
        <p:nvPicPr>
          <p:cNvPr id="10249" name="Picture 47"/>
          <p:cNvPicPr>
            <a:picLocks noChangeAspect="1" noChangeArrowheads="1"/>
          </p:cNvPicPr>
          <p:nvPr>
            <p:custDataLst>
              <p:tags r:id="rId8"/>
            </p:custDataLst>
          </p:nvPr>
        </p:nvPicPr>
        <p:blipFill>
          <a:blip r:embed="rId54" cstate="print"/>
          <a:srcRect/>
          <a:stretch>
            <a:fillRect/>
          </a:stretch>
        </p:blipFill>
        <p:spPr bwMode="auto">
          <a:xfrm>
            <a:off x="1315642" y="2422526"/>
            <a:ext cx="842698" cy="714375"/>
          </a:xfrm>
          <a:prstGeom prst="rect">
            <a:avLst/>
          </a:prstGeom>
          <a:noFill/>
          <a:ln w="9525">
            <a:noFill/>
            <a:miter lim="800000"/>
            <a:headEnd/>
            <a:tailEnd/>
          </a:ln>
        </p:spPr>
      </p:pic>
      <p:grpSp>
        <p:nvGrpSpPr>
          <p:cNvPr id="2" name="Group 76"/>
          <p:cNvGrpSpPr>
            <a:grpSpLocks/>
          </p:cNvGrpSpPr>
          <p:nvPr>
            <p:custDataLst>
              <p:tags r:id="rId9"/>
            </p:custDataLst>
          </p:nvPr>
        </p:nvGrpSpPr>
        <p:grpSpPr bwMode="auto">
          <a:xfrm>
            <a:off x="2767146" y="2428870"/>
            <a:ext cx="1048955" cy="230834"/>
            <a:chOff x="1357103" y="2897027"/>
            <a:chExt cx="968673" cy="232130"/>
          </a:xfrm>
        </p:grpSpPr>
        <p:sp>
          <p:nvSpPr>
            <p:cNvPr id="78" name="Oval 77"/>
            <p:cNvSpPr/>
            <p:nvPr/>
          </p:nvSpPr>
          <p:spPr bwMode="auto">
            <a:xfrm>
              <a:off x="1357103" y="2897027"/>
              <a:ext cx="214402" cy="215516"/>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a:t>
              </a:r>
            </a:p>
          </p:txBody>
        </p:sp>
        <p:sp>
          <p:nvSpPr>
            <p:cNvPr id="10311" name="TextBox 78"/>
            <p:cNvSpPr txBox="1">
              <a:spLocks noChangeArrowheads="1"/>
            </p:cNvSpPr>
            <p:nvPr/>
          </p:nvSpPr>
          <p:spPr bwMode="auto">
            <a:xfrm>
              <a:off x="1529069" y="2897029"/>
              <a:ext cx="796707" cy="232128"/>
            </a:xfrm>
            <a:prstGeom prst="rect">
              <a:avLst/>
            </a:prstGeom>
            <a:noFill/>
            <a:ln w="9525">
              <a:noFill/>
              <a:miter lim="800000"/>
              <a:headEnd/>
              <a:tailEnd/>
            </a:ln>
          </p:spPr>
          <p:txBody>
            <a:bodyPr wrap="none">
              <a:spAutoFit/>
            </a:bodyPr>
            <a:lstStyle/>
            <a:p>
              <a:pPr eaLnBrk="0" hangingPunct="0"/>
              <a:r>
                <a:rPr lang="en-US" sz="900"/>
                <a:t>Buy a product </a:t>
              </a:r>
            </a:p>
          </p:txBody>
        </p:sp>
      </p:grpSp>
      <p:pic>
        <p:nvPicPr>
          <p:cNvPr id="10251" name="Picture 50"/>
          <p:cNvPicPr>
            <a:picLocks noChangeAspect="1" noChangeArrowheads="1"/>
          </p:cNvPicPr>
          <p:nvPr>
            <p:custDataLst>
              <p:tags r:id="rId10"/>
            </p:custDataLst>
          </p:nvPr>
        </p:nvPicPr>
        <p:blipFill>
          <a:blip r:embed="rId55" cstate="print"/>
          <a:srcRect/>
          <a:stretch>
            <a:fillRect/>
          </a:stretch>
        </p:blipFill>
        <p:spPr bwMode="auto">
          <a:xfrm>
            <a:off x="3482578" y="5357814"/>
            <a:ext cx="928688" cy="1000125"/>
          </a:xfrm>
          <a:prstGeom prst="rect">
            <a:avLst/>
          </a:prstGeom>
          <a:noFill/>
          <a:ln w="9525">
            <a:noFill/>
            <a:miter lim="800000"/>
            <a:headEnd/>
            <a:tailEnd/>
          </a:ln>
        </p:spPr>
      </p:pic>
      <p:sp>
        <p:nvSpPr>
          <p:cNvPr id="112" name="Oval 111"/>
          <p:cNvSpPr/>
          <p:nvPr>
            <p:custDataLst>
              <p:tags r:id="rId11"/>
            </p:custDataLst>
          </p:nvPr>
        </p:nvSpPr>
        <p:spPr bwMode="auto">
          <a:xfrm>
            <a:off x="2553891" y="3786188"/>
            <a:ext cx="309563" cy="285750"/>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3</a:t>
            </a:r>
          </a:p>
        </p:txBody>
      </p:sp>
      <p:sp>
        <p:nvSpPr>
          <p:cNvPr id="10253" name="TextBox 116"/>
          <p:cNvSpPr txBox="1">
            <a:spLocks noChangeArrowheads="1"/>
          </p:cNvSpPr>
          <p:nvPr>
            <p:custDataLst>
              <p:tags r:id="rId12"/>
            </p:custDataLst>
          </p:nvPr>
        </p:nvSpPr>
        <p:spPr bwMode="auto">
          <a:xfrm>
            <a:off x="2399111" y="4143375"/>
            <a:ext cx="840295" cy="369332"/>
          </a:xfrm>
          <a:prstGeom prst="rect">
            <a:avLst/>
          </a:prstGeom>
          <a:noFill/>
          <a:ln w="9525">
            <a:noFill/>
            <a:miter lim="800000"/>
            <a:headEnd/>
            <a:tailEnd/>
          </a:ln>
        </p:spPr>
        <p:txBody>
          <a:bodyPr wrap="none">
            <a:spAutoFit/>
          </a:bodyPr>
          <a:lstStyle/>
          <a:p>
            <a:pPr eaLnBrk="0" hangingPunct="0"/>
            <a:r>
              <a:rPr lang="en-US" sz="900"/>
              <a:t>Get </a:t>
            </a:r>
          </a:p>
          <a:p>
            <a:pPr eaLnBrk="0" hangingPunct="0"/>
            <a:r>
              <a:rPr lang="en-US" sz="900"/>
              <a:t>authorisation </a:t>
            </a:r>
          </a:p>
        </p:txBody>
      </p:sp>
      <p:sp>
        <p:nvSpPr>
          <p:cNvPr id="10254" name="TextBox 119"/>
          <p:cNvSpPr txBox="1">
            <a:spLocks noChangeArrowheads="1"/>
          </p:cNvSpPr>
          <p:nvPr>
            <p:custDataLst>
              <p:tags r:id="rId13"/>
            </p:custDataLst>
          </p:nvPr>
        </p:nvSpPr>
        <p:spPr bwMode="auto">
          <a:xfrm>
            <a:off x="1315642" y="3136900"/>
            <a:ext cx="437940" cy="230832"/>
          </a:xfrm>
          <a:prstGeom prst="rect">
            <a:avLst/>
          </a:prstGeom>
          <a:noFill/>
          <a:ln w="9525">
            <a:noFill/>
            <a:miter lim="800000"/>
            <a:headEnd/>
            <a:tailEnd/>
          </a:ln>
        </p:spPr>
        <p:txBody>
          <a:bodyPr wrap="none">
            <a:spAutoFit/>
          </a:bodyPr>
          <a:lstStyle/>
          <a:p>
            <a:pPr eaLnBrk="0" hangingPunct="0"/>
            <a:r>
              <a:rPr lang="en-US" sz="900"/>
              <a:t>Peter</a:t>
            </a:r>
          </a:p>
        </p:txBody>
      </p:sp>
      <p:sp>
        <p:nvSpPr>
          <p:cNvPr id="10255" name="TextBox 120"/>
          <p:cNvSpPr txBox="1">
            <a:spLocks noChangeArrowheads="1"/>
          </p:cNvSpPr>
          <p:nvPr>
            <p:custDataLst>
              <p:tags r:id="rId14"/>
            </p:custDataLst>
          </p:nvPr>
        </p:nvSpPr>
        <p:spPr bwMode="auto">
          <a:xfrm>
            <a:off x="8344430" y="3143250"/>
            <a:ext cx="1035861" cy="230832"/>
          </a:xfrm>
          <a:prstGeom prst="rect">
            <a:avLst/>
          </a:prstGeom>
          <a:noFill/>
          <a:ln w="9525">
            <a:noFill/>
            <a:miter lim="800000"/>
            <a:headEnd/>
            <a:tailEnd/>
          </a:ln>
        </p:spPr>
        <p:txBody>
          <a:bodyPr wrap="none">
            <a:spAutoFit/>
          </a:bodyPr>
          <a:lstStyle/>
          <a:p>
            <a:pPr eaLnBrk="0" hangingPunct="0"/>
            <a:r>
              <a:rPr lang="en-US" sz="900"/>
              <a:t>On-line merchant </a:t>
            </a:r>
          </a:p>
        </p:txBody>
      </p:sp>
      <p:sp>
        <p:nvSpPr>
          <p:cNvPr id="10256" name="TextBox 121"/>
          <p:cNvSpPr txBox="1">
            <a:spLocks noChangeArrowheads="1"/>
          </p:cNvSpPr>
          <p:nvPr>
            <p:custDataLst>
              <p:tags r:id="rId15"/>
            </p:custDataLst>
          </p:nvPr>
        </p:nvSpPr>
        <p:spPr bwMode="auto">
          <a:xfrm>
            <a:off x="6578204" y="6342064"/>
            <a:ext cx="503664" cy="230832"/>
          </a:xfrm>
          <a:prstGeom prst="rect">
            <a:avLst/>
          </a:prstGeom>
          <a:noFill/>
          <a:ln w="9525">
            <a:noFill/>
            <a:miter lim="800000"/>
            <a:headEnd/>
            <a:tailEnd/>
          </a:ln>
        </p:spPr>
        <p:txBody>
          <a:bodyPr wrap="none">
            <a:spAutoFit/>
          </a:bodyPr>
          <a:lstStyle/>
          <a:p>
            <a:pPr eaLnBrk="0" hangingPunct="0"/>
            <a:r>
              <a:rPr lang="en-US" sz="900"/>
              <a:t>Bank B</a:t>
            </a:r>
          </a:p>
        </p:txBody>
      </p:sp>
      <p:sp>
        <p:nvSpPr>
          <p:cNvPr id="10257" name="TextBox 122"/>
          <p:cNvSpPr txBox="1">
            <a:spLocks noChangeArrowheads="1"/>
          </p:cNvSpPr>
          <p:nvPr>
            <p:custDataLst>
              <p:tags r:id="rId16"/>
            </p:custDataLst>
          </p:nvPr>
        </p:nvSpPr>
        <p:spPr bwMode="auto">
          <a:xfrm>
            <a:off x="3750866" y="6342064"/>
            <a:ext cx="508473" cy="230832"/>
          </a:xfrm>
          <a:prstGeom prst="rect">
            <a:avLst/>
          </a:prstGeom>
          <a:noFill/>
          <a:ln w="9525">
            <a:noFill/>
            <a:miter lim="800000"/>
            <a:headEnd/>
            <a:tailEnd/>
          </a:ln>
        </p:spPr>
        <p:txBody>
          <a:bodyPr wrap="none">
            <a:spAutoFit/>
          </a:bodyPr>
          <a:lstStyle/>
          <a:p>
            <a:pPr eaLnBrk="0" hangingPunct="0"/>
            <a:r>
              <a:rPr lang="en-US" sz="900"/>
              <a:t>Bank A</a:t>
            </a:r>
          </a:p>
        </p:txBody>
      </p:sp>
      <p:sp>
        <p:nvSpPr>
          <p:cNvPr id="10258" name="Title 76"/>
          <p:cNvSpPr>
            <a:spLocks noGrp="1"/>
          </p:cNvSpPr>
          <p:nvPr>
            <p:ph type="title"/>
            <p:custDataLst>
              <p:tags r:id="rId17"/>
            </p:custDataLst>
          </p:nvPr>
        </p:nvSpPr>
        <p:spPr/>
        <p:txBody>
          <a:bodyPr>
            <a:noAutofit/>
          </a:bodyPr>
          <a:lstStyle/>
          <a:p>
            <a:r>
              <a:rPr lang="en-US" dirty="0" smtClean="0"/>
              <a:t>High level flow </a:t>
            </a:r>
            <a:r>
              <a:rPr lang="en-US" sz="2000" dirty="0" smtClean="0"/>
              <a:t/>
            </a:r>
            <a:br>
              <a:rPr lang="en-US" sz="2000" dirty="0" smtClean="0"/>
            </a:br>
            <a:r>
              <a:rPr lang="en-US" sz="1400" dirty="0" smtClean="0"/>
              <a:t>Payment via bank account  </a:t>
            </a:r>
            <a:endParaRPr lang="en-US" sz="1200" dirty="0" smtClean="0"/>
          </a:p>
        </p:txBody>
      </p:sp>
      <p:sp>
        <p:nvSpPr>
          <p:cNvPr id="10259" name="Line 12"/>
          <p:cNvSpPr>
            <a:spLocks noChangeShapeType="1"/>
          </p:cNvSpPr>
          <p:nvPr>
            <p:custDataLst>
              <p:tags r:id="rId18"/>
            </p:custDataLst>
          </p:nvPr>
        </p:nvSpPr>
        <p:spPr bwMode="auto">
          <a:xfrm>
            <a:off x="541735" y="2052638"/>
            <a:ext cx="8659151" cy="0"/>
          </a:xfrm>
          <a:prstGeom prst="line">
            <a:avLst/>
          </a:prstGeom>
          <a:noFill/>
          <a:ln w="9525">
            <a:solidFill>
              <a:schemeClr val="tx1"/>
            </a:solidFill>
            <a:round/>
            <a:headEnd/>
            <a:tailEnd/>
          </a:ln>
        </p:spPr>
        <p:txBody>
          <a:bodyPr/>
          <a:lstStyle/>
          <a:p>
            <a:endParaRPr lang="en-GB"/>
          </a:p>
        </p:txBody>
      </p:sp>
      <p:sp>
        <p:nvSpPr>
          <p:cNvPr id="10260" name="Text Box 13"/>
          <p:cNvSpPr txBox="1">
            <a:spLocks noChangeArrowheads="1"/>
          </p:cNvSpPr>
          <p:nvPr>
            <p:custDataLst>
              <p:tags r:id="rId19"/>
            </p:custDataLst>
          </p:nvPr>
        </p:nvSpPr>
        <p:spPr bwMode="auto">
          <a:xfrm>
            <a:off x="1237642" y="1571625"/>
            <a:ext cx="790601"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Customer</a:t>
            </a:r>
          </a:p>
        </p:txBody>
      </p:sp>
      <p:sp>
        <p:nvSpPr>
          <p:cNvPr id="10261" name="Text Box 14"/>
          <p:cNvSpPr txBox="1">
            <a:spLocks noChangeArrowheads="1"/>
          </p:cNvSpPr>
          <p:nvPr>
            <p:custDataLst>
              <p:tags r:id="rId20"/>
            </p:custDataLst>
          </p:nvPr>
        </p:nvSpPr>
        <p:spPr bwMode="auto">
          <a:xfrm>
            <a:off x="3102655"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Participant</a:t>
            </a:r>
          </a:p>
        </p:txBody>
      </p:sp>
      <p:sp>
        <p:nvSpPr>
          <p:cNvPr id="10262" name="Text Box 15"/>
          <p:cNvSpPr txBox="1">
            <a:spLocks noChangeArrowheads="1"/>
          </p:cNvSpPr>
          <p:nvPr>
            <p:custDataLst>
              <p:tags r:id="rId21"/>
            </p:custDataLst>
          </p:nvPr>
        </p:nvSpPr>
        <p:spPr bwMode="auto">
          <a:xfrm>
            <a:off x="6124330"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Participant</a:t>
            </a:r>
          </a:p>
        </p:txBody>
      </p:sp>
      <p:sp>
        <p:nvSpPr>
          <p:cNvPr id="10263" name="Text Box 16"/>
          <p:cNvSpPr txBox="1">
            <a:spLocks noChangeArrowheads="1"/>
          </p:cNvSpPr>
          <p:nvPr>
            <p:custDataLst>
              <p:tags r:id="rId22"/>
            </p:custDataLst>
          </p:nvPr>
        </p:nvSpPr>
        <p:spPr bwMode="auto">
          <a:xfrm>
            <a:off x="7796664" y="1595438"/>
            <a:ext cx="792846"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Customer</a:t>
            </a:r>
          </a:p>
        </p:txBody>
      </p:sp>
      <p:sp>
        <p:nvSpPr>
          <p:cNvPr id="10264" name="AutoShape 60"/>
          <p:cNvSpPr>
            <a:spLocks/>
          </p:cNvSpPr>
          <p:nvPr>
            <p:custDataLst>
              <p:tags r:id="rId23"/>
            </p:custDataLst>
          </p:nvPr>
        </p:nvSpPr>
        <p:spPr bwMode="auto">
          <a:xfrm>
            <a:off x="1" y="2143126"/>
            <a:ext cx="1222772" cy="1000125"/>
          </a:xfrm>
          <a:prstGeom prst="borderCallout2">
            <a:avLst>
              <a:gd name="adj1" fmla="val 15861"/>
              <a:gd name="adj2" fmla="val 108333"/>
              <a:gd name="adj3" fmla="val 15861"/>
              <a:gd name="adj4" fmla="val 123611"/>
              <a:gd name="adj5" fmla="val 48009"/>
              <a:gd name="adj6" fmla="val 125389"/>
            </a:avLst>
          </a:prstGeom>
          <a:solidFill>
            <a:schemeClr val="accent1"/>
          </a:solidFill>
          <a:ln w="9525">
            <a:solidFill>
              <a:schemeClr val="tx1"/>
            </a:solidFill>
            <a:miter lim="800000"/>
            <a:headEnd/>
            <a:tailEnd/>
          </a:ln>
        </p:spPr>
        <p:txBody>
          <a:bodyPr/>
          <a:lstStyle/>
          <a:p>
            <a:pPr algn="ctr" eaLnBrk="0" hangingPunct="0"/>
            <a:r>
              <a:rPr lang="en-US" sz="1200">
                <a:solidFill>
                  <a:srgbClr val="000000"/>
                </a:solidFill>
              </a:rPr>
              <a:t>Pay the video game</a:t>
            </a:r>
          </a:p>
          <a:p>
            <a:pPr algn="ctr" eaLnBrk="0" hangingPunct="0"/>
            <a:r>
              <a:rPr lang="en-US" sz="1200">
                <a:solidFill>
                  <a:srgbClr val="000000"/>
                </a:solidFill>
              </a:rPr>
              <a:t>€10 to on-line merchant </a:t>
            </a:r>
          </a:p>
        </p:txBody>
      </p:sp>
      <p:sp>
        <p:nvSpPr>
          <p:cNvPr id="10265" name="AutoShape 61"/>
          <p:cNvSpPr>
            <a:spLocks/>
          </p:cNvSpPr>
          <p:nvPr>
            <p:custDataLst>
              <p:tags r:id="rId24"/>
            </p:custDataLst>
          </p:nvPr>
        </p:nvSpPr>
        <p:spPr bwMode="auto">
          <a:xfrm>
            <a:off x="8736542" y="2208214"/>
            <a:ext cx="1092068" cy="720725"/>
          </a:xfrm>
          <a:prstGeom prst="borderCallout2">
            <a:avLst>
              <a:gd name="adj1" fmla="val 15861"/>
              <a:gd name="adj2" fmla="val -7560"/>
              <a:gd name="adj3" fmla="val 15861"/>
              <a:gd name="adj4" fmla="val -23306"/>
              <a:gd name="adj5" fmla="val 60352"/>
              <a:gd name="adj6" fmla="val -26616"/>
            </a:avLst>
          </a:prstGeom>
          <a:solidFill>
            <a:schemeClr val="accent1"/>
          </a:solidFill>
          <a:ln w="9525">
            <a:solidFill>
              <a:schemeClr val="tx1"/>
            </a:solidFill>
            <a:miter lim="800000"/>
            <a:headEnd/>
            <a:tailEnd/>
          </a:ln>
        </p:spPr>
        <p:txBody>
          <a:bodyPr/>
          <a:lstStyle/>
          <a:p>
            <a:pPr algn="ctr" eaLnBrk="0" hangingPunct="0"/>
            <a:r>
              <a:rPr lang="en-US" sz="1200">
                <a:solidFill>
                  <a:srgbClr val="000000"/>
                </a:solidFill>
              </a:rPr>
              <a:t>Received from Peter  €10</a:t>
            </a:r>
          </a:p>
        </p:txBody>
      </p:sp>
      <p:grpSp>
        <p:nvGrpSpPr>
          <p:cNvPr id="3" name="Group 76"/>
          <p:cNvGrpSpPr>
            <a:grpSpLocks/>
          </p:cNvGrpSpPr>
          <p:nvPr>
            <p:custDataLst>
              <p:tags r:id="rId25"/>
            </p:custDataLst>
          </p:nvPr>
        </p:nvGrpSpPr>
        <p:grpSpPr bwMode="auto">
          <a:xfrm>
            <a:off x="7352109" y="5286370"/>
            <a:ext cx="1402199" cy="230832"/>
            <a:chOff x="4859229" y="2968564"/>
            <a:chExt cx="1295383" cy="231779"/>
          </a:xfrm>
        </p:grpSpPr>
        <p:sp>
          <p:nvSpPr>
            <p:cNvPr id="111" name="Oval 110"/>
            <p:cNvSpPr/>
            <p:nvPr/>
          </p:nvSpPr>
          <p:spPr bwMode="auto">
            <a:xfrm>
              <a:off x="4859229" y="2968564"/>
              <a:ext cx="214485" cy="21519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6</a:t>
              </a:r>
            </a:p>
          </p:txBody>
        </p:sp>
        <p:sp>
          <p:nvSpPr>
            <p:cNvPr id="10309" name="TextBox 78"/>
            <p:cNvSpPr txBox="1">
              <a:spLocks noChangeArrowheads="1"/>
            </p:cNvSpPr>
            <p:nvPr/>
          </p:nvSpPr>
          <p:spPr bwMode="auto">
            <a:xfrm>
              <a:off x="5002183" y="2968564"/>
              <a:ext cx="1152429" cy="231779"/>
            </a:xfrm>
            <a:prstGeom prst="rect">
              <a:avLst/>
            </a:prstGeom>
            <a:noFill/>
            <a:ln w="9525">
              <a:noFill/>
              <a:miter lim="800000"/>
              <a:headEnd/>
              <a:tailEnd/>
            </a:ln>
          </p:spPr>
          <p:txBody>
            <a:bodyPr wrap="none">
              <a:spAutoFit/>
            </a:bodyPr>
            <a:lstStyle/>
            <a:p>
              <a:pPr eaLnBrk="0" hangingPunct="0"/>
              <a:r>
                <a:rPr lang="en-US" sz="900"/>
                <a:t>Guarantee notification</a:t>
              </a:r>
            </a:p>
          </p:txBody>
        </p:sp>
      </p:grpSp>
      <p:cxnSp>
        <p:nvCxnSpPr>
          <p:cNvPr id="121" name="Straight Arrow Connector 120"/>
          <p:cNvCxnSpPr/>
          <p:nvPr>
            <p:custDataLst>
              <p:tags r:id="rId26"/>
            </p:custDataLst>
          </p:nvPr>
        </p:nvCxnSpPr>
        <p:spPr>
          <a:xfrm rot="10800000">
            <a:off x="4333876" y="5857875"/>
            <a:ext cx="205343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custDataLst>
              <p:tags r:id="rId27"/>
            </p:custDataLst>
          </p:nvPr>
        </p:nvCxnSpPr>
        <p:spPr>
          <a:xfrm flipV="1">
            <a:off x="4179094" y="5572125"/>
            <a:ext cx="2166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69" name="TextBox 115"/>
          <p:cNvSpPr txBox="1">
            <a:spLocks noChangeArrowheads="1"/>
          </p:cNvSpPr>
          <p:nvPr>
            <p:custDataLst>
              <p:tags r:id="rId28"/>
            </p:custDataLst>
          </p:nvPr>
        </p:nvSpPr>
        <p:spPr bwMode="auto">
          <a:xfrm>
            <a:off x="4720829" y="3876675"/>
            <a:ext cx="1336278" cy="338138"/>
          </a:xfrm>
          <a:prstGeom prst="rect">
            <a:avLst/>
          </a:prstGeom>
          <a:noFill/>
          <a:ln w="9525">
            <a:noFill/>
            <a:miter lim="800000"/>
            <a:headEnd/>
            <a:tailEnd/>
          </a:ln>
        </p:spPr>
        <p:txBody>
          <a:bodyPr>
            <a:spAutoFit/>
          </a:bodyPr>
          <a:lstStyle/>
          <a:p>
            <a:pPr algn="ctr" eaLnBrk="0" hangingPunct="0"/>
            <a:r>
              <a:rPr lang="en-US" sz="800"/>
              <a:t>Mobile  money based CSM  network </a:t>
            </a:r>
          </a:p>
        </p:txBody>
      </p:sp>
      <p:sp>
        <p:nvSpPr>
          <p:cNvPr id="10270" name="TextBox 130"/>
          <p:cNvSpPr txBox="1">
            <a:spLocks noChangeArrowheads="1"/>
          </p:cNvSpPr>
          <p:nvPr>
            <p:custDataLst>
              <p:tags r:id="rId29"/>
            </p:custDataLst>
          </p:nvPr>
        </p:nvSpPr>
        <p:spPr bwMode="auto">
          <a:xfrm>
            <a:off x="4953001" y="5913439"/>
            <a:ext cx="1007007" cy="230832"/>
          </a:xfrm>
          <a:prstGeom prst="rect">
            <a:avLst/>
          </a:prstGeom>
          <a:noFill/>
          <a:ln w="9525">
            <a:noFill/>
            <a:miter lim="800000"/>
            <a:headEnd/>
            <a:tailEnd/>
          </a:ln>
        </p:spPr>
        <p:txBody>
          <a:bodyPr wrap="none">
            <a:spAutoFit/>
          </a:bodyPr>
          <a:lstStyle/>
          <a:p>
            <a:pPr eaLnBrk="0" hangingPunct="0"/>
            <a:r>
              <a:rPr lang="en-US" sz="900"/>
              <a:t>Confirm payment</a:t>
            </a:r>
          </a:p>
        </p:txBody>
      </p:sp>
      <p:cxnSp>
        <p:nvCxnSpPr>
          <p:cNvPr id="109" name="Straight Arrow Connector 108"/>
          <p:cNvCxnSpPr/>
          <p:nvPr>
            <p:custDataLst>
              <p:tags r:id="rId30"/>
            </p:custDataLst>
          </p:nvPr>
        </p:nvCxnSpPr>
        <p:spPr>
          <a:xfrm>
            <a:off x="2524655" y="2698751"/>
            <a:ext cx="5369190" cy="1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72" name="Picture 4"/>
          <p:cNvPicPr>
            <a:picLocks noChangeAspect="1" noChangeArrowheads="1"/>
          </p:cNvPicPr>
          <p:nvPr>
            <p:custDataLst>
              <p:tags r:id="rId31"/>
            </p:custDataLst>
          </p:nvPr>
        </p:nvPicPr>
        <p:blipFill>
          <a:blip r:embed="rId56" cstate="print"/>
          <a:srcRect/>
          <a:stretch>
            <a:fillRect/>
          </a:stretch>
        </p:blipFill>
        <p:spPr bwMode="auto">
          <a:xfrm>
            <a:off x="7893844" y="2143126"/>
            <a:ext cx="928688" cy="1000125"/>
          </a:xfrm>
          <a:prstGeom prst="rect">
            <a:avLst/>
          </a:prstGeom>
          <a:noFill/>
          <a:ln w="9525">
            <a:noFill/>
            <a:miter lim="800000"/>
            <a:headEnd/>
            <a:tailEnd/>
          </a:ln>
        </p:spPr>
      </p:pic>
      <p:cxnSp>
        <p:nvCxnSpPr>
          <p:cNvPr id="143" name="Elbow Connector 142"/>
          <p:cNvCxnSpPr>
            <a:stCxn id="133" idx="2"/>
          </p:cNvCxnSpPr>
          <p:nvPr>
            <p:custDataLst>
              <p:tags r:id="rId32"/>
            </p:custDataLst>
          </p:nvPr>
        </p:nvCxnSpPr>
        <p:spPr>
          <a:xfrm rot="5400000">
            <a:off x="6173391" y="3315891"/>
            <a:ext cx="2357438" cy="2012156"/>
          </a:xfrm>
          <a:prstGeom prst="bentConnector3">
            <a:avLst>
              <a:gd name="adj1" fmla="val 8515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0274" name="Picture 9"/>
          <p:cNvPicPr>
            <a:picLocks noChangeAspect="1" noChangeArrowheads="1"/>
          </p:cNvPicPr>
          <p:nvPr>
            <p:custDataLst>
              <p:tags r:id="rId33"/>
            </p:custDataLst>
          </p:nvPr>
        </p:nvPicPr>
        <p:blipFill>
          <a:blip r:embed="rId53" cstate="print"/>
          <a:srcRect/>
          <a:stretch>
            <a:fillRect/>
          </a:stretch>
        </p:blipFill>
        <p:spPr bwMode="auto">
          <a:xfrm>
            <a:off x="4179094" y="2428876"/>
            <a:ext cx="2089547" cy="714375"/>
          </a:xfrm>
          <a:prstGeom prst="rect">
            <a:avLst/>
          </a:prstGeom>
          <a:noFill/>
          <a:ln w="9525">
            <a:noFill/>
            <a:miter lim="800000"/>
            <a:headEnd/>
            <a:tailEnd/>
          </a:ln>
        </p:spPr>
      </p:pic>
      <p:sp>
        <p:nvSpPr>
          <p:cNvPr id="10275" name="TextBox 106"/>
          <p:cNvSpPr txBox="1">
            <a:spLocks noChangeArrowheads="1"/>
          </p:cNvSpPr>
          <p:nvPr>
            <p:custDataLst>
              <p:tags r:id="rId34"/>
            </p:custDataLst>
          </p:nvPr>
        </p:nvSpPr>
        <p:spPr bwMode="auto">
          <a:xfrm>
            <a:off x="4720829" y="2714626"/>
            <a:ext cx="1043876" cy="246221"/>
          </a:xfrm>
          <a:prstGeom prst="rect">
            <a:avLst/>
          </a:prstGeom>
          <a:noFill/>
          <a:ln w="9525">
            <a:noFill/>
            <a:miter lim="800000"/>
            <a:headEnd/>
            <a:tailEnd/>
          </a:ln>
        </p:spPr>
        <p:txBody>
          <a:bodyPr wrap="none">
            <a:spAutoFit/>
          </a:bodyPr>
          <a:lstStyle/>
          <a:p>
            <a:pPr eaLnBrk="0" hangingPunct="0"/>
            <a:r>
              <a:rPr lang="en-US" sz="1000"/>
              <a:t>Mobile network </a:t>
            </a:r>
          </a:p>
        </p:txBody>
      </p:sp>
      <p:cxnSp>
        <p:nvCxnSpPr>
          <p:cNvPr id="179" name="Shape 178"/>
          <p:cNvCxnSpPr>
            <a:stCxn id="1039" idx="1"/>
          </p:cNvCxnSpPr>
          <p:nvPr>
            <p:custDataLst>
              <p:tags r:id="rId35"/>
            </p:custDataLst>
          </p:nvPr>
        </p:nvCxnSpPr>
        <p:spPr>
          <a:xfrm rot="10800000">
            <a:off x="2438665" y="3214689"/>
            <a:ext cx="1043914" cy="264318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87"/>
          <p:cNvGrpSpPr>
            <a:grpSpLocks/>
          </p:cNvGrpSpPr>
          <p:nvPr>
            <p:custDataLst>
              <p:tags r:id="rId36"/>
            </p:custDataLst>
          </p:nvPr>
        </p:nvGrpSpPr>
        <p:grpSpPr bwMode="auto">
          <a:xfrm>
            <a:off x="2166938" y="2214564"/>
            <a:ext cx="541735" cy="1000125"/>
            <a:chOff x="5057" y="1931"/>
            <a:chExt cx="499" cy="1088"/>
          </a:xfrm>
        </p:grpSpPr>
        <p:sp>
          <p:nvSpPr>
            <p:cNvPr id="10294"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en-GB"/>
            </a:p>
          </p:txBody>
        </p:sp>
        <p:sp>
          <p:nvSpPr>
            <p:cNvPr id="10295"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da-DK" sz="1000"/>
            </a:p>
          </p:txBody>
        </p:sp>
        <p:sp>
          <p:nvSpPr>
            <p:cNvPr id="10296"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297"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298"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299"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0"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1"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2"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3"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4"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5"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6"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0307"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en-GB"/>
            </a:p>
          </p:txBody>
        </p:sp>
      </p:grpSp>
      <p:grpSp>
        <p:nvGrpSpPr>
          <p:cNvPr id="5" name="Group 76"/>
          <p:cNvGrpSpPr>
            <a:grpSpLocks/>
          </p:cNvGrpSpPr>
          <p:nvPr>
            <p:custDataLst>
              <p:tags r:id="rId37"/>
            </p:custDataLst>
          </p:nvPr>
        </p:nvGrpSpPr>
        <p:grpSpPr bwMode="auto">
          <a:xfrm>
            <a:off x="7042549" y="3643315"/>
            <a:ext cx="1046696" cy="369332"/>
            <a:chOff x="5002183" y="3099469"/>
            <a:chExt cx="967255" cy="369257"/>
          </a:xfrm>
        </p:grpSpPr>
        <p:sp>
          <p:nvSpPr>
            <p:cNvPr id="221" name="Oval 220"/>
            <p:cNvSpPr/>
            <p:nvPr/>
          </p:nvSpPr>
          <p:spPr bwMode="auto">
            <a:xfrm>
              <a:off x="5002183" y="3112166"/>
              <a:ext cx="214550" cy="214269"/>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2</a:t>
              </a:r>
            </a:p>
          </p:txBody>
        </p:sp>
        <p:sp>
          <p:nvSpPr>
            <p:cNvPr id="10293" name="TextBox 78"/>
            <p:cNvSpPr txBox="1">
              <a:spLocks noChangeArrowheads="1"/>
            </p:cNvSpPr>
            <p:nvPr/>
          </p:nvSpPr>
          <p:spPr bwMode="auto">
            <a:xfrm>
              <a:off x="5216620" y="3099469"/>
              <a:ext cx="752818" cy="369257"/>
            </a:xfrm>
            <a:prstGeom prst="rect">
              <a:avLst/>
            </a:prstGeom>
            <a:noFill/>
            <a:ln w="9525">
              <a:noFill/>
              <a:miter lim="800000"/>
              <a:headEnd/>
              <a:tailEnd/>
            </a:ln>
          </p:spPr>
          <p:txBody>
            <a:bodyPr wrap="none">
              <a:spAutoFit/>
            </a:bodyPr>
            <a:lstStyle/>
            <a:p>
              <a:pPr eaLnBrk="0" hangingPunct="0"/>
              <a:r>
                <a:rPr lang="en-US" sz="900"/>
                <a:t>Request </a:t>
              </a:r>
            </a:p>
            <a:p>
              <a:pPr eaLnBrk="0" hangingPunct="0"/>
              <a:r>
                <a:rPr lang="en-US" sz="900"/>
                <a:t>authorisation</a:t>
              </a:r>
            </a:p>
          </p:txBody>
        </p:sp>
      </p:grpSp>
      <p:cxnSp>
        <p:nvCxnSpPr>
          <p:cNvPr id="95" name="Shape 94"/>
          <p:cNvCxnSpPr/>
          <p:nvPr>
            <p:custDataLst>
              <p:tags r:id="rId38"/>
            </p:custDataLst>
          </p:nvPr>
        </p:nvCxnSpPr>
        <p:spPr>
          <a:xfrm rot="16200000" flipV="1">
            <a:off x="1583531" y="4024313"/>
            <a:ext cx="2714625" cy="1238250"/>
          </a:xfrm>
          <a:prstGeom prst="bentConnector3">
            <a:avLst>
              <a:gd name="adj1" fmla="val -526"/>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8" name="Oval 97"/>
          <p:cNvSpPr/>
          <p:nvPr>
            <p:custDataLst>
              <p:tags r:id="rId39"/>
            </p:custDataLst>
          </p:nvPr>
        </p:nvSpPr>
        <p:spPr bwMode="auto">
          <a:xfrm>
            <a:off x="1857375" y="3786188"/>
            <a:ext cx="309563" cy="285750"/>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4</a:t>
            </a:r>
          </a:p>
        </p:txBody>
      </p:sp>
      <p:sp>
        <p:nvSpPr>
          <p:cNvPr id="10281" name="TextBox 116"/>
          <p:cNvSpPr txBox="1">
            <a:spLocks noChangeArrowheads="1"/>
          </p:cNvSpPr>
          <p:nvPr>
            <p:custDataLst>
              <p:tags r:id="rId40"/>
            </p:custDataLst>
          </p:nvPr>
        </p:nvSpPr>
        <p:spPr bwMode="auto">
          <a:xfrm>
            <a:off x="1393031" y="4143375"/>
            <a:ext cx="922047" cy="369332"/>
          </a:xfrm>
          <a:prstGeom prst="rect">
            <a:avLst/>
          </a:prstGeom>
          <a:noFill/>
          <a:ln w="9525">
            <a:noFill/>
            <a:miter lim="800000"/>
            <a:headEnd/>
            <a:tailEnd/>
          </a:ln>
        </p:spPr>
        <p:txBody>
          <a:bodyPr wrap="none">
            <a:spAutoFit/>
          </a:bodyPr>
          <a:lstStyle/>
          <a:p>
            <a:pPr eaLnBrk="0" hangingPunct="0"/>
            <a:r>
              <a:rPr lang="en-US" sz="900"/>
              <a:t>Authorise </a:t>
            </a:r>
          </a:p>
          <a:p>
            <a:pPr eaLnBrk="0" hangingPunct="0"/>
            <a:r>
              <a:rPr lang="en-US" sz="900"/>
              <a:t>the transaction </a:t>
            </a:r>
          </a:p>
        </p:txBody>
      </p:sp>
      <p:sp>
        <p:nvSpPr>
          <p:cNvPr id="104" name="Oval 103"/>
          <p:cNvSpPr/>
          <p:nvPr>
            <p:custDataLst>
              <p:tags r:id="rId41"/>
            </p:custDataLst>
          </p:nvPr>
        </p:nvSpPr>
        <p:spPr bwMode="auto">
          <a:xfrm>
            <a:off x="4566048" y="5286376"/>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5</a:t>
            </a:r>
          </a:p>
        </p:txBody>
      </p:sp>
      <p:sp>
        <p:nvSpPr>
          <p:cNvPr id="10283" name="TextBox 78"/>
          <p:cNvSpPr txBox="1">
            <a:spLocks noChangeArrowheads="1"/>
          </p:cNvSpPr>
          <p:nvPr>
            <p:custDataLst>
              <p:tags r:id="rId42"/>
            </p:custDataLst>
          </p:nvPr>
        </p:nvSpPr>
        <p:spPr bwMode="auto">
          <a:xfrm>
            <a:off x="4720829" y="5286375"/>
            <a:ext cx="1151277" cy="230832"/>
          </a:xfrm>
          <a:prstGeom prst="rect">
            <a:avLst/>
          </a:prstGeom>
          <a:noFill/>
          <a:ln w="9525">
            <a:noFill/>
            <a:miter lim="800000"/>
            <a:headEnd/>
            <a:tailEnd/>
          </a:ln>
        </p:spPr>
        <p:txBody>
          <a:bodyPr wrap="none">
            <a:spAutoFit/>
          </a:bodyPr>
          <a:lstStyle/>
          <a:p>
            <a:pPr eaLnBrk="0" hangingPunct="0"/>
            <a:r>
              <a:rPr lang="en-US" sz="900"/>
              <a:t>Guarantee payment </a:t>
            </a:r>
          </a:p>
        </p:txBody>
      </p:sp>
      <p:sp>
        <p:nvSpPr>
          <p:cNvPr id="110" name="Oval 109"/>
          <p:cNvSpPr/>
          <p:nvPr>
            <p:custDataLst>
              <p:tags r:id="rId43"/>
            </p:custDataLst>
          </p:nvPr>
        </p:nvSpPr>
        <p:spPr bwMode="auto">
          <a:xfrm>
            <a:off x="4566048" y="5572126"/>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7</a:t>
            </a:r>
          </a:p>
        </p:txBody>
      </p:sp>
      <p:sp>
        <p:nvSpPr>
          <p:cNvPr id="10285" name="TextBox 78"/>
          <p:cNvSpPr txBox="1">
            <a:spLocks noChangeArrowheads="1"/>
          </p:cNvSpPr>
          <p:nvPr>
            <p:custDataLst>
              <p:tags r:id="rId44"/>
            </p:custDataLst>
          </p:nvPr>
        </p:nvSpPr>
        <p:spPr bwMode="auto">
          <a:xfrm>
            <a:off x="4875610" y="5643564"/>
            <a:ext cx="1135247" cy="230832"/>
          </a:xfrm>
          <a:prstGeom prst="rect">
            <a:avLst/>
          </a:prstGeom>
          <a:noFill/>
          <a:ln w="9525">
            <a:noFill/>
            <a:miter lim="800000"/>
            <a:headEnd/>
            <a:tailEnd/>
          </a:ln>
        </p:spPr>
        <p:txBody>
          <a:bodyPr wrap="none">
            <a:spAutoFit/>
          </a:bodyPr>
          <a:lstStyle/>
          <a:p>
            <a:pPr eaLnBrk="0" hangingPunct="0"/>
            <a:r>
              <a:rPr lang="en-US" sz="900"/>
              <a:t>Payment instruction</a:t>
            </a:r>
          </a:p>
        </p:txBody>
      </p:sp>
      <p:cxnSp>
        <p:nvCxnSpPr>
          <p:cNvPr id="116" name="Straight Arrow Connector 115"/>
          <p:cNvCxnSpPr/>
          <p:nvPr>
            <p:custDataLst>
              <p:tags r:id="rId45"/>
            </p:custDataLst>
          </p:nvPr>
        </p:nvCxnSpPr>
        <p:spPr>
          <a:xfrm rot="10800000">
            <a:off x="4333876" y="6143625"/>
            <a:ext cx="2053431" cy="158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Oval 116"/>
          <p:cNvSpPr/>
          <p:nvPr>
            <p:custDataLst>
              <p:tags r:id="rId46"/>
            </p:custDataLst>
          </p:nvPr>
        </p:nvSpPr>
        <p:spPr bwMode="auto">
          <a:xfrm>
            <a:off x="4566048" y="5913438"/>
            <a:ext cx="232171" cy="21431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8</a:t>
            </a:r>
          </a:p>
        </p:txBody>
      </p:sp>
      <p:pic>
        <p:nvPicPr>
          <p:cNvPr id="10288" name="Picture 50"/>
          <p:cNvPicPr>
            <a:picLocks noChangeAspect="1" noChangeArrowheads="1"/>
          </p:cNvPicPr>
          <p:nvPr>
            <p:custDataLst>
              <p:tags r:id="rId47"/>
            </p:custDataLst>
          </p:nvPr>
        </p:nvPicPr>
        <p:blipFill>
          <a:blip r:embed="rId55" cstate="print"/>
          <a:srcRect/>
          <a:stretch>
            <a:fillRect/>
          </a:stretch>
        </p:blipFill>
        <p:spPr bwMode="auto">
          <a:xfrm>
            <a:off x="6268641" y="5357814"/>
            <a:ext cx="928688" cy="1000125"/>
          </a:xfrm>
          <a:prstGeom prst="rect">
            <a:avLst/>
          </a:prstGeom>
          <a:noFill/>
          <a:ln w="9525">
            <a:noFill/>
            <a:miter lim="800000"/>
            <a:headEnd/>
            <a:tailEnd/>
          </a:ln>
        </p:spPr>
      </p:pic>
      <p:sp>
        <p:nvSpPr>
          <p:cNvPr id="137" name="Rectangle 136"/>
          <p:cNvSpPr/>
          <p:nvPr>
            <p:custDataLst>
              <p:tags r:id="rId48"/>
            </p:custDataLst>
          </p:nvPr>
        </p:nvSpPr>
        <p:spPr bwMode="auto">
          <a:xfrm>
            <a:off x="4643438" y="4286250"/>
            <a:ext cx="1393031" cy="5715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a:lstStyle/>
          <a:p>
            <a:pPr eaLnBrk="0" hangingPunct="0">
              <a:defRPr/>
            </a:pPr>
            <a:endParaRPr lang="en-US">
              <a:latin typeface="Arial" charset="0"/>
              <a:cs typeface="+mn-cs"/>
            </a:endParaRPr>
          </a:p>
        </p:txBody>
      </p:sp>
      <p:pic>
        <p:nvPicPr>
          <p:cNvPr id="10290" name="Picture 37"/>
          <p:cNvPicPr>
            <a:picLocks noChangeAspect="1" noChangeArrowheads="1"/>
          </p:cNvPicPr>
          <p:nvPr>
            <p:custDataLst>
              <p:tags r:id="rId49"/>
            </p:custDataLst>
          </p:nvPr>
        </p:nvPicPr>
        <p:blipFill>
          <a:blip r:embed="rId57" cstate="print"/>
          <a:srcRect/>
          <a:stretch>
            <a:fillRect/>
          </a:stretch>
        </p:blipFill>
        <p:spPr bwMode="auto">
          <a:xfrm>
            <a:off x="5107781" y="4341813"/>
            <a:ext cx="386954" cy="285750"/>
          </a:xfrm>
          <a:prstGeom prst="rect">
            <a:avLst/>
          </a:prstGeom>
          <a:noFill/>
          <a:ln w="9525">
            <a:noFill/>
            <a:miter lim="800000"/>
            <a:headEnd/>
            <a:tailEnd/>
          </a:ln>
        </p:spPr>
      </p:pic>
      <p:sp>
        <p:nvSpPr>
          <p:cNvPr id="10291" name="TextBox 123"/>
          <p:cNvSpPr txBox="1">
            <a:spLocks noChangeArrowheads="1"/>
          </p:cNvSpPr>
          <p:nvPr>
            <p:custDataLst>
              <p:tags r:id="rId50"/>
            </p:custDataLst>
          </p:nvPr>
        </p:nvSpPr>
        <p:spPr bwMode="auto">
          <a:xfrm>
            <a:off x="3946923" y="4627564"/>
            <a:ext cx="2708671" cy="230187"/>
          </a:xfrm>
          <a:prstGeom prst="rect">
            <a:avLst/>
          </a:prstGeom>
          <a:noFill/>
          <a:ln w="9525">
            <a:noFill/>
            <a:miter lim="800000"/>
            <a:headEnd/>
            <a:tailEnd/>
          </a:ln>
        </p:spPr>
        <p:txBody>
          <a:bodyPr>
            <a:spAutoFit/>
          </a:bodyPr>
          <a:lstStyle/>
          <a:p>
            <a:pPr algn="ctr" eaLnBrk="0" hangingPunct="0"/>
            <a:r>
              <a:rPr lang="en-US" sz="900"/>
              <a:t>Authorisation server   </a:t>
            </a:r>
          </a:p>
        </p:txBody>
      </p:sp>
      <p:graphicFrame>
        <p:nvGraphicFramePr>
          <p:cNvPr id="10242" name="Rectangle 2" hidden="1"/>
          <p:cNvGraphicFramePr>
            <a:graphicFrameLocks/>
          </p:cNvGraphicFramePr>
          <p:nvPr/>
        </p:nvGraphicFramePr>
        <p:xfrm>
          <a:off x="0" y="0"/>
          <a:ext cx="171979" cy="158750"/>
        </p:xfrm>
        <a:graphic>
          <a:graphicData uri="http://schemas.openxmlformats.org/presentationml/2006/ole">
            <p:oleObj spid="_x0000_s4098" r:id="rId58" imgW="0" imgH="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Typical use case </a:t>
            </a:r>
            <a:r>
              <a:rPr lang="en-US" dirty="0" smtClean="0"/>
              <a:t>scenario</a:t>
            </a:r>
            <a:endParaRPr lang="en-GB" dirty="0"/>
          </a:p>
        </p:txBody>
      </p:sp>
      <p:graphicFrame>
        <p:nvGraphicFramePr>
          <p:cNvPr id="4" name="Group 34"/>
          <p:cNvGraphicFramePr>
            <a:graphicFrameLocks noGrp="1"/>
          </p:cNvGraphicFramePr>
          <p:nvPr>
            <p:ph idx="1"/>
          </p:nvPr>
        </p:nvGraphicFramePr>
        <p:xfrm>
          <a:off x="485775" y="1265238"/>
          <a:ext cx="9132158" cy="4756602"/>
        </p:xfrm>
        <a:graphic>
          <a:graphicData uri="http://schemas.openxmlformats.org/drawingml/2006/table">
            <a:tbl>
              <a:tblPr/>
              <a:tblGrid>
                <a:gridCol w="1393041"/>
                <a:gridCol w="7739117"/>
              </a:tblGrid>
              <a:tr h="285752">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Face-to-face P2P payment using a mobile phone and store value account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8258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Actors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lang="fr-BE" sz="1200" u="none" baseline="0" dirty="0" smtClean="0"/>
                        <a:t>Payer (Anne), payee (Lisbeth), Payment Operator, Bank A (Anne’s bank), Bank B (Liesbeth’s bank)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Context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sng" strike="noStrike" cap="none" normalizeH="0" baseline="0" dirty="0" smtClean="0">
                          <a:ln>
                            <a:noFill/>
                          </a:ln>
                          <a:solidFill>
                            <a:schemeClr val="tx1"/>
                          </a:solidFill>
                          <a:effectLst/>
                          <a:latin typeface="Arial" charset="0"/>
                          <a:cs typeface="Arial" charset="0"/>
                        </a:rPr>
                        <a:t>E-cash service subscription</a:t>
                      </a:r>
                      <a:r>
                        <a:rPr kumimoji="0" lang="en-US" sz="12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Anne and </a:t>
                      </a:r>
                      <a:r>
                        <a:rPr kumimoji="0" lang="en-US" sz="1200" b="0" i="0" u="none" strike="noStrike" cap="none" normalizeH="0" baseline="0" dirty="0" err="1" smtClean="0">
                          <a:ln>
                            <a:noFill/>
                          </a:ln>
                          <a:solidFill>
                            <a:schemeClr val="tx1"/>
                          </a:solidFill>
                          <a:effectLst/>
                          <a:latin typeface="Arial" charset="0"/>
                          <a:cs typeface="Arial" charset="0"/>
                        </a:rPr>
                        <a:t>Liesbeth</a:t>
                      </a:r>
                      <a:r>
                        <a:rPr kumimoji="0" lang="en-US" sz="1200" b="0" i="0" u="none" strike="noStrike" cap="none" normalizeH="0" baseline="0" dirty="0" smtClean="0">
                          <a:ln>
                            <a:noFill/>
                          </a:ln>
                          <a:solidFill>
                            <a:schemeClr val="tx1"/>
                          </a:solidFill>
                          <a:effectLst/>
                          <a:latin typeface="Arial" charset="0"/>
                          <a:cs typeface="Arial" charset="0"/>
                        </a:rPr>
                        <a:t> have subscribed to an “e-cash” service from their respective banks. The service is an on-line store value account  payment service that is operated on the same technical platform.</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Pre-conditions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lang="fr-BE" sz="1200" u="sng" baseline="0" dirty="0" smtClean="0"/>
                        <a:t>Store value account funding</a:t>
                      </a:r>
                    </a:p>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lang="fr-BE" sz="1200" u="none" baseline="0" dirty="0" smtClean="0"/>
                        <a:t>0. Anne funded her store value account  from her bank account using her mobile. This operation was secured by a mobile signature.  Funds are instantneously available on Anne’s store account.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Sequence flow</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u="sng" dirty="0" smtClean="0"/>
                        <a:t>Payment transaction (push):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fr-BE" sz="1200" dirty="0" smtClean="0"/>
                        <a:t>Anne</a:t>
                      </a:r>
                      <a:r>
                        <a:rPr lang="fr-BE" sz="1200" baseline="0" dirty="0" smtClean="0"/>
                        <a:t> wants to pay Liesbeth for her cleaning services;  she selects a  payment service in the menu of her phone  </a:t>
                      </a:r>
                      <a:r>
                        <a:rPr lang="fr-BE" sz="1200" baseline="0" dirty="0" smtClean="0"/>
                        <a:t>(MOBILE APP., MOBILE WEB or SMS)</a:t>
                      </a:r>
                      <a:endParaRPr lang="fr-BE" sz="1200" baseline="0" dirty="0" smtClean="0"/>
                    </a:p>
                    <a:p>
                      <a:pPr marL="342900" marR="0" indent="-342900" algn="l" defTabSz="914400" rtl="0" eaLnBrk="1" fontAlgn="auto" latinLnBrk="0" hangingPunct="1">
                        <a:lnSpc>
                          <a:spcPct val="100000"/>
                        </a:lnSpc>
                        <a:spcBef>
                          <a:spcPts val="0"/>
                        </a:spcBef>
                        <a:spcAft>
                          <a:spcPts val="0"/>
                        </a:spcAft>
                        <a:buClrTx/>
                        <a:buSzTx/>
                        <a:buFontTx/>
                        <a:buNone/>
                        <a:tabLst/>
                        <a:defRPr/>
                      </a:pPr>
                      <a:r>
                        <a:rPr lang="fr-BE" sz="1200" baseline="0" dirty="0" smtClean="0"/>
                        <a:t>2.a    She introduces the amount  of </a:t>
                      </a:r>
                      <a:r>
                        <a:rPr lang="fr-BE" sz="1200" baseline="0" dirty="0" smtClean="0"/>
                        <a:t>€10 </a:t>
                      </a:r>
                      <a:r>
                        <a:rPr lang="fr-BE" sz="1200" baseline="0" dirty="0" smtClean="0"/>
                        <a:t>to be paid and the phone number (or alias) of Liesbeth, or  </a:t>
                      </a:r>
                    </a:p>
                    <a:p>
                      <a:pPr marL="342900" marR="0" indent="-342900" algn="l" defTabSz="914400" rtl="0" eaLnBrk="1" fontAlgn="auto" latinLnBrk="0" hangingPunct="1">
                        <a:lnSpc>
                          <a:spcPct val="100000"/>
                        </a:lnSpc>
                        <a:spcBef>
                          <a:spcPts val="0"/>
                        </a:spcBef>
                        <a:spcAft>
                          <a:spcPts val="0"/>
                        </a:spcAft>
                        <a:buClrTx/>
                        <a:buSzTx/>
                        <a:buFontTx/>
                        <a:buNone/>
                        <a:tabLst/>
                        <a:defRPr/>
                      </a:pPr>
                      <a:r>
                        <a:rPr lang="fr-BE" sz="1200" baseline="0" dirty="0" smtClean="0"/>
                        <a:t>2.b    She gets the beneficiary details via a link to a phone directory or via NFC (in future)  </a:t>
                      </a:r>
                    </a:p>
                    <a:p>
                      <a:pPr marL="342900" marR="0" indent="-342900" algn="l" defTabSz="914400" rtl="0" eaLnBrk="1" fontAlgn="auto" latinLnBrk="0" hangingPunct="1">
                        <a:lnSpc>
                          <a:spcPct val="100000"/>
                        </a:lnSpc>
                        <a:spcBef>
                          <a:spcPts val="0"/>
                        </a:spcBef>
                        <a:spcAft>
                          <a:spcPts val="0"/>
                        </a:spcAft>
                        <a:buClrTx/>
                        <a:buSzTx/>
                        <a:buFontTx/>
                        <a:buNone/>
                        <a:tabLst/>
                        <a:defRPr/>
                      </a:pPr>
                      <a:r>
                        <a:rPr lang="fr-BE" sz="1200" baseline="0" dirty="0" smtClean="0"/>
                        <a:t>3.      She eventually types a password.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fr-BE" sz="1200" baseline="0" dirty="0" smtClean="0"/>
                        <a:t>The application on her phone generates a request to the payment Operator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fr-BE" sz="1200" baseline="0" dirty="0" smtClean="0"/>
                        <a:t>The Operator debit  the store value account of Anne and credit  the one of Liesbeth.</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fr-BE" sz="1200" baseline="0" dirty="0" smtClean="0"/>
                        <a:t>The system generates a notification to each of them (by SMS or e-mail) to indicate the account movements.</a:t>
                      </a:r>
                      <a:endParaRPr lang="en-US" sz="1200" dirty="0" smtClean="0"/>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Post-conditions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lang="fr-BE" sz="1200" baseline="0" dirty="0" smtClean="0"/>
                        <a:t>7. The funds are instantaneously available on the store value account of Liesbeth.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Comments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BE" sz="1200" b="0" dirty="0" smtClean="0"/>
                        <a:t>A store value account </a:t>
                      </a:r>
                      <a:r>
                        <a:rPr lang="fr-BE" sz="1200" b="0" baseline="0" dirty="0" smtClean="0"/>
                        <a:t> can </a:t>
                      </a:r>
                      <a:r>
                        <a:rPr lang="fr-BE" sz="1200" b="0" dirty="0" smtClean="0"/>
                        <a:t> support  multi use cases: Low value P2P , e&amp;m contents,  vending, ticketing , transport, unbanked in developping countries. It can lower processing costs : Aggregation of payment on platform before using tradtitional settlements</a:t>
                      </a:r>
                    </a:p>
                    <a:p>
                      <a:pPr>
                        <a:buFontTx/>
                        <a:buNone/>
                      </a:pPr>
                      <a:r>
                        <a:rPr lang="fr-BE" sz="1200" b="0" dirty="0" smtClean="0"/>
                        <a:t>It</a:t>
                      </a:r>
                      <a:r>
                        <a:rPr lang="fr-BE" sz="1200" b="0" baseline="0" dirty="0" smtClean="0"/>
                        <a:t> r</a:t>
                      </a:r>
                      <a:r>
                        <a:rPr lang="fr-BE" sz="1200" b="0" dirty="0" smtClean="0"/>
                        <a:t>equires lower authentication  due to limited fund =&gt; speed payment process</a:t>
                      </a:r>
                      <a:endParaRPr lang="fr-BE" sz="1200" b="0" baseline="0" dirty="0" smtClean="0"/>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custDataLst>
              <p:tags r:id="rId2"/>
            </p:custDataLst>
          </p:nvPr>
        </p:nvSpPr>
        <p:spPr bwMode="auto">
          <a:xfrm>
            <a:off x="309563" y="2071688"/>
            <a:ext cx="9317831" cy="1350962"/>
          </a:xfrm>
          <a:prstGeom prst="rect">
            <a:avLst/>
          </a:prstGeom>
          <a:solidFill>
            <a:srgbClr val="EAEAEA"/>
          </a:solidFill>
          <a:ln w="9525">
            <a:noFill/>
            <a:miter lim="800000"/>
            <a:headEnd/>
            <a:tailEnd/>
          </a:ln>
        </p:spPr>
        <p:txBody>
          <a:bodyPr wrap="none" anchor="ctr"/>
          <a:lstStyle/>
          <a:p>
            <a:pPr eaLnBrk="0" hangingPunct="0"/>
            <a:endParaRPr lang="da-DK"/>
          </a:p>
        </p:txBody>
      </p:sp>
      <p:sp>
        <p:nvSpPr>
          <p:cNvPr id="11268" name="Rectangle 2"/>
          <p:cNvSpPr>
            <a:spLocks noChangeArrowheads="1"/>
          </p:cNvSpPr>
          <p:nvPr>
            <p:custDataLst>
              <p:tags r:id="rId3"/>
            </p:custDataLst>
          </p:nvPr>
        </p:nvSpPr>
        <p:spPr bwMode="auto">
          <a:xfrm>
            <a:off x="309563" y="4922839"/>
            <a:ext cx="9317831" cy="1577975"/>
          </a:xfrm>
          <a:prstGeom prst="rect">
            <a:avLst/>
          </a:prstGeom>
          <a:solidFill>
            <a:srgbClr val="EAEAEA"/>
          </a:solidFill>
          <a:ln w="9525">
            <a:noFill/>
            <a:miter lim="800000"/>
            <a:headEnd/>
            <a:tailEnd/>
          </a:ln>
        </p:spPr>
        <p:txBody>
          <a:bodyPr wrap="none" anchor="ctr"/>
          <a:lstStyle/>
          <a:p>
            <a:pPr eaLnBrk="0" hangingPunct="0"/>
            <a:r>
              <a:rPr lang="en-US" sz="1200" b="1"/>
              <a:t>Clearing and </a:t>
            </a:r>
          </a:p>
          <a:p>
            <a:pPr eaLnBrk="0" hangingPunct="0"/>
            <a:r>
              <a:rPr lang="en-US" sz="1200" b="1"/>
              <a:t>settlement</a:t>
            </a:r>
          </a:p>
          <a:p>
            <a:pPr eaLnBrk="0" hangingPunct="0"/>
            <a:r>
              <a:rPr lang="en-US" sz="1200" b="1"/>
              <a:t>processing</a:t>
            </a:r>
          </a:p>
        </p:txBody>
      </p:sp>
      <p:sp>
        <p:nvSpPr>
          <p:cNvPr id="11269" name="Rectangle 2"/>
          <p:cNvSpPr>
            <a:spLocks noChangeArrowheads="1"/>
          </p:cNvSpPr>
          <p:nvPr>
            <p:custDataLst>
              <p:tags r:id="rId4"/>
            </p:custDataLst>
          </p:nvPr>
        </p:nvSpPr>
        <p:spPr bwMode="auto">
          <a:xfrm>
            <a:off x="309563" y="3500438"/>
            <a:ext cx="9317831" cy="1357312"/>
          </a:xfrm>
          <a:prstGeom prst="rect">
            <a:avLst/>
          </a:prstGeom>
          <a:solidFill>
            <a:srgbClr val="EAEAEA"/>
          </a:solidFill>
          <a:ln w="9525">
            <a:noFill/>
            <a:miter lim="800000"/>
            <a:headEnd/>
            <a:tailEnd/>
          </a:ln>
        </p:spPr>
        <p:txBody>
          <a:bodyPr wrap="none" anchor="ctr"/>
          <a:lstStyle/>
          <a:p>
            <a:pPr eaLnBrk="0" hangingPunct="0"/>
            <a:r>
              <a:rPr lang="en-US" sz="1200" b="1"/>
              <a:t>Authorisation</a:t>
            </a:r>
          </a:p>
          <a:p>
            <a:pPr eaLnBrk="0" hangingPunct="0"/>
            <a:r>
              <a:rPr lang="en-US" sz="1200" b="1"/>
              <a:t>processing</a:t>
            </a:r>
          </a:p>
          <a:p>
            <a:pPr eaLnBrk="0" hangingPunct="0"/>
            <a:endParaRPr lang="en-US" sz="1200" b="1"/>
          </a:p>
        </p:txBody>
      </p:sp>
      <p:pic>
        <p:nvPicPr>
          <p:cNvPr id="11270" name="Picture 9"/>
          <p:cNvPicPr>
            <a:picLocks noChangeAspect="1" noChangeArrowheads="1"/>
          </p:cNvPicPr>
          <p:nvPr>
            <p:custDataLst>
              <p:tags r:id="rId5"/>
            </p:custDataLst>
          </p:nvPr>
        </p:nvPicPr>
        <p:blipFill>
          <a:blip r:embed="rId59" cstate="print"/>
          <a:srcRect/>
          <a:stretch>
            <a:fillRect/>
          </a:stretch>
        </p:blipFill>
        <p:spPr bwMode="auto">
          <a:xfrm>
            <a:off x="4179094" y="5500689"/>
            <a:ext cx="2166938" cy="714375"/>
          </a:xfrm>
          <a:prstGeom prst="rect">
            <a:avLst/>
          </a:prstGeom>
          <a:noFill/>
          <a:ln w="9525">
            <a:noFill/>
            <a:miter lim="800000"/>
            <a:headEnd/>
            <a:tailEnd/>
          </a:ln>
        </p:spPr>
      </p:pic>
      <p:cxnSp>
        <p:nvCxnSpPr>
          <p:cNvPr id="156" name="Shape 155"/>
          <p:cNvCxnSpPr>
            <a:stCxn id="4128" idx="2"/>
            <a:endCxn id="137" idx="3"/>
          </p:cNvCxnSpPr>
          <p:nvPr>
            <p:custDataLst>
              <p:tags r:id="rId6"/>
            </p:custDataLst>
          </p:nvPr>
        </p:nvCxnSpPr>
        <p:spPr>
          <a:xfrm rot="5400000">
            <a:off x="6920508" y="2491384"/>
            <a:ext cx="785813" cy="20895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72" name="Slide Number Placeholder 4"/>
          <p:cNvSpPr>
            <a:spLocks noGrp="1"/>
          </p:cNvSpPr>
          <p:nvPr>
            <p:ph type="sldNum" sz="quarter" idx="4294967295"/>
            <p:custDataLst>
              <p:tags r:id="rId7"/>
            </p:custDataLst>
          </p:nvPr>
        </p:nvSpPr>
        <p:spPr bwMode="auto">
          <a:xfrm>
            <a:off x="8832850" y="6403975"/>
            <a:ext cx="8255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34590F90-689D-47CB-A175-3FCDB1AB37FF}" type="slidenum">
              <a:rPr lang="en-US" smtClean="0"/>
              <a:pPr>
                <a:defRPr/>
              </a:pPr>
              <a:t>30</a:t>
            </a:fld>
            <a:endParaRPr lang="en-US" smtClean="0"/>
          </a:p>
        </p:txBody>
      </p:sp>
      <p:pic>
        <p:nvPicPr>
          <p:cNvPr id="11273" name="Picture 47"/>
          <p:cNvPicPr>
            <a:picLocks noChangeAspect="1" noChangeArrowheads="1"/>
          </p:cNvPicPr>
          <p:nvPr>
            <p:custDataLst>
              <p:tags r:id="rId8"/>
            </p:custDataLst>
          </p:nvPr>
        </p:nvPicPr>
        <p:blipFill>
          <a:blip r:embed="rId60" cstate="print"/>
          <a:srcRect/>
          <a:stretch>
            <a:fillRect/>
          </a:stretch>
        </p:blipFill>
        <p:spPr bwMode="auto">
          <a:xfrm>
            <a:off x="1315642" y="2422526"/>
            <a:ext cx="842698" cy="714375"/>
          </a:xfrm>
          <a:prstGeom prst="rect">
            <a:avLst/>
          </a:prstGeom>
          <a:noFill/>
          <a:ln w="9525">
            <a:noFill/>
            <a:miter lim="800000"/>
            <a:headEnd/>
            <a:tailEnd/>
          </a:ln>
        </p:spPr>
      </p:pic>
      <p:grpSp>
        <p:nvGrpSpPr>
          <p:cNvPr id="2" name="Group 76"/>
          <p:cNvGrpSpPr>
            <a:grpSpLocks/>
          </p:cNvGrpSpPr>
          <p:nvPr>
            <p:custDataLst>
              <p:tags r:id="rId9"/>
            </p:custDataLst>
          </p:nvPr>
        </p:nvGrpSpPr>
        <p:grpSpPr bwMode="auto">
          <a:xfrm>
            <a:off x="2767146" y="2428870"/>
            <a:ext cx="1048955" cy="230834"/>
            <a:chOff x="1357103" y="2897027"/>
            <a:chExt cx="968673" cy="232130"/>
          </a:xfrm>
        </p:grpSpPr>
        <p:sp>
          <p:nvSpPr>
            <p:cNvPr id="78" name="Oval 77"/>
            <p:cNvSpPr/>
            <p:nvPr/>
          </p:nvSpPr>
          <p:spPr bwMode="auto">
            <a:xfrm>
              <a:off x="1357103" y="2897027"/>
              <a:ext cx="214402" cy="215516"/>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a:t>
              </a:r>
            </a:p>
          </p:txBody>
        </p:sp>
        <p:sp>
          <p:nvSpPr>
            <p:cNvPr id="11339" name="TextBox 78"/>
            <p:cNvSpPr txBox="1">
              <a:spLocks noChangeArrowheads="1"/>
            </p:cNvSpPr>
            <p:nvPr/>
          </p:nvSpPr>
          <p:spPr bwMode="auto">
            <a:xfrm>
              <a:off x="1529069" y="2897029"/>
              <a:ext cx="796707" cy="232128"/>
            </a:xfrm>
            <a:prstGeom prst="rect">
              <a:avLst/>
            </a:prstGeom>
            <a:noFill/>
            <a:ln w="9525">
              <a:noFill/>
              <a:miter lim="800000"/>
              <a:headEnd/>
              <a:tailEnd/>
            </a:ln>
          </p:spPr>
          <p:txBody>
            <a:bodyPr wrap="none">
              <a:spAutoFit/>
            </a:bodyPr>
            <a:lstStyle/>
            <a:p>
              <a:pPr eaLnBrk="0" hangingPunct="0"/>
              <a:r>
                <a:rPr lang="en-US" sz="900"/>
                <a:t>Buy a product </a:t>
              </a:r>
            </a:p>
          </p:txBody>
        </p:sp>
      </p:grpSp>
      <p:pic>
        <p:nvPicPr>
          <p:cNvPr id="11275" name="Picture 50"/>
          <p:cNvPicPr>
            <a:picLocks noChangeAspect="1" noChangeArrowheads="1"/>
          </p:cNvPicPr>
          <p:nvPr>
            <p:custDataLst>
              <p:tags r:id="rId10"/>
            </p:custDataLst>
          </p:nvPr>
        </p:nvPicPr>
        <p:blipFill>
          <a:blip r:embed="rId61" cstate="print"/>
          <a:srcRect/>
          <a:stretch>
            <a:fillRect/>
          </a:stretch>
        </p:blipFill>
        <p:spPr bwMode="auto">
          <a:xfrm>
            <a:off x="3050911" y="5643564"/>
            <a:ext cx="663840" cy="714375"/>
          </a:xfrm>
          <a:prstGeom prst="rect">
            <a:avLst/>
          </a:prstGeom>
          <a:noFill/>
          <a:ln w="9525">
            <a:noFill/>
            <a:miter lim="800000"/>
            <a:headEnd/>
            <a:tailEnd/>
          </a:ln>
        </p:spPr>
      </p:pic>
      <p:sp>
        <p:nvSpPr>
          <p:cNvPr id="112" name="Oval 111"/>
          <p:cNvSpPr/>
          <p:nvPr>
            <p:custDataLst>
              <p:tags r:id="rId11"/>
            </p:custDataLst>
          </p:nvPr>
        </p:nvSpPr>
        <p:spPr bwMode="auto">
          <a:xfrm>
            <a:off x="2708672" y="3571875"/>
            <a:ext cx="309563" cy="285750"/>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3</a:t>
            </a:r>
          </a:p>
        </p:txBody>
      </p:sp>
      <p:sp>
        <p:nvSpPr>
          <p:cNvPr id="11277" name="TextBox 116"/>
          <p:cNvSpPr txBox="1">
            <a:spLocks noChangeArrowheads="1"/>
          </p:cNvSpPr>
          <p:nvPr>
            <p:custDataLst>
              <p:tags r:id="rId12"/>
            </p:custDataLst>
          </p:nvPr>
        </p:nvSpPr>
        <p:spPr bwMode="auto">
          <a:xfrm>
            <a:off x="2940844" y="3500439"/>
            <a:ext cx="840295" cy="369332"/>
          </a:xfrm>
          <a:prstGeom prst="rect">
            <a:avLst/>
          </a:prstGeom>
          <a:noFill/>
          <a:ln w="9525">
            <a:noFill/>
            <a:miter lim="800000"/>
            <a:headEnd/>
            <a:tailEnd/>
          </a:ln>
        </p:spPr>
        <p:txBody>
          <a:bodyPr wrap="none">
            <a:spAutoFit/>
          </a:bodyPr>
          <a:lstStyle/>
          <a:p>
            <a:pPr eaLnBrk="0" hangingPunct="0"/>
            <a:r>
              <a:rPr lang="en-US" sz="900"/>
              <a:t>Request </a:t>
            </a:r>
          </a:p>
          <a:p>
            <a:pPr eaLnBrk="0" hangingPunct="0"/>
            <a:r>
              <a:rPr lang="en-US" sz="900"/>
              <a:t>authorisation </a:t>
            </a:r>
          </a:p>
        </p:txBody>
      </p:sp>
      <p:sp>
        <p:nvSpPr>
          <p:cNvPr id="11278" name="TextBox 119"/>
          <p:cNvSpPr txBox="1">
            <a:spLocks noChangeArrowheads="1"/>
          </p:cNvSpPr>
          <p:nvPr>
            <p:custDataLst>
              <p:tags r:id="rId13"/>
            </p:custDataLst>
          </p:nvPr>
        </p:nvSpPr>
        <p:spPr bwMode="auto">
          <a:xfrm>
            <a:off x="1315642" y="3136900"/>
            <a:ext cx="437940" cy="230832"/>
          </a:xfrm>
          <a:prstGeom prst="rect">
            <a:avLst/>
          </a:prstGeom>
          <a:noFill/>
          <a:ln w="9525">
            <a:noFill/>
            <a:miter lim="800000"/>
            <a:headEnd/>
            <a:tailEnd/>
          </a:ln>
        </p:spPr>
        <p:txBody>
          <a:bodyPr wrap="none">
            <a:spAutoFit/>
          </a:bodyPr>
          <a:lstStyle/>
          <a:p>
            <a:pPr eaLnBrk="0" hangingPunct="0"/>
            <a:r>
              <a:rPr lang="en-US" sz="900"/>
              <a:t>Peter</a:t>
            </a:r>
          </a:p>
        </p:txBody>
      </p:sp>
      <p:sp>
        <p:nvSpPr>
          <p:cNvPr id="11279" name="TextBox 120"/>
          <p:cNvSpPr txBox="1">
            <a:spLocks noChangeArrowheads="1"/>
          </p:cNvSpPr>
          <p:nvPr>
            <p:custDataLst>
              <p:tags r:id="rId14"/>
            </p:custDataLst>
          </p:nvPr>
        </p:nvSpPr>
        <p:spPr bwMode="auto">
          <a:xfrm>
            <a:off x="7042548" y="3143250"/>
            <a:ext cx="1035861" cy="230832"/>
          </a:xfrm>
          <a:prstGeom prst="rect">
            <a:avLst/>
          </a:prstGeom>
          <a:noFill/>
          <a:ln w="9525">
            <a:noFill/>
            <a:miter lim="800000"/>
            <a:headEnd/>
            <a:tailEnd/>
          </a:ln>
        </p:spPr>
        <p:txBody>
          <a:bodyPr wrap="none">
            <a:spAutoFit/>
          </a:bodyPr>
          <a:lstStyle/>
          <a:p>
            <a:pPr eaLnBrk="0" hangingPunct="0"/>
            <a:r>
              <a:rPr lang="en-US" sz="900"/>
              <a:t>On-line merchant </a:t>
            </a:r>
          </a:p>
        </p:txBody>
      </p:sp>
      <p:sp>
        <p:nvSpPr>
          <p:cNvPr id="11280" name="TextBox 121"/>
          <p:cNvSpPr txBox="1">
            <a:spLocks noChangeArrowheads="1"/>
          </p:cNvSpPr>
          <p:nvPr>
            <p:custDataLst>
              <p:tags r:id="rId15"/>
            </p:custDataLst>
          </p:nvPr>
        </p:nvSpPr>
        <p:spPr bwMode="auto">
          <a:xfrm>
            <a:off x="6578204" y="6342064"/>
            <a:ext cx="503664" cy="230832"/>
          </a:xfrm>
          <a:prstGeom prst="rect">
            <a:avLst/>
          </a:prstGeom>
          <a:noFill/>
          <a:ln w="9525">
            <a:noFill/>
            <a:miter lim="800000"/>
            <a:headEnd/>
            <a:tailEnd/>
          </a:ln>
        </p:spPr>
        <p:txBody>
          <a:bodyPr wrap="none">
            <a:spAutoFit/>
          </a:bodyPr>
          <a:lstStyle/>
          <a:p>
            <a:pPr eaLnBrk="0" hangingPunct="0"/>
            <a:r>
              <a:rPr lang="en-US" sz="900"/>
              <a:t>Bank B</a:t>
            </a:r>
          </a:p>
        </p:txBody>
      </p:sp>
      <p:sp>
        <p:nvSpPr>
          <p:cNvPr id="11281" name="TextBox 122"/>
          <p:cNvSpPr txBox="1">
            <a:spLocks noChangeArrowheads="1"/>
          </p:cNvSpPr>
          <p:nvPr>
            <p:custDataLst>
              <p:tags r:id="rId16"/>
            </p:custDataLst>
          </p:nvPr>
        </p:nvSpPr>
        <p:spPr bwMode="auto">
          <a:xfrm>
            <a:off x="3173016" y="6357939"/>
            <a:ext cx="508473" cy="230832"/>
          </a:xfrm>
          <a:prstGeom prst="rect">
            <a:avLst/>
          </a:prstGeom>
          <a:noFill/>
          <a:ln w="9525">
            <a:noFill/>
            <a:miter lim="800000"/>
            <a:headEnd/>
            <a:tailEnd/>
          </a:ln>
        </p:spPr>
        <p:txBody>
          <a:bodyPr wrap="none">
            <a:spAutoFit/>
          </a:bodyPr>
          <a:lstStyle/>
          <a:p>
            <a:pPr eaLnBrk="0" hangingPunct="0"/>
            <a:r>
              <a:rPr lang="en-US" sz="900"/>
              <a:t>Bank A</a:t>
            </a:r>
          </a:p>
        </p:txBody>
      </p:sp>
      <p:sp>
        <p:nvSpPr>
          <p:cNvPr id="11282" name="Title 76"/>
          <p:cNvSpPr>
            <a:spLocks noGrp="1"/>
          </p:cNvSpPr>
          <p:nvPr>
            <p:ph type="title"/>
            <p:custDataLst>
              <p:tags r:id="rId17"/>
            </p:custDataLst>
          </p:nvPr>
        </p:nvSpPr>
        <p:spPr/>
        <p:txBody>
          <a:bodyPr>
            <a:normAutofit fontScale="90000"/>
          </a:bodyPr>
          <a:lstStyle/>
          <a:p>
            <a:r>
              <a:rPr lang="en-US" sz="2700" dirty="0" smtClean="0"/>
              <a:t>High level flow </a:t>
            </a:r>
            <a:r>
              <a:rPr lang="en-US" sz="3000" dirty="0" smtClean="0"/>
              <a:t/>
            </a:r>
            <a:br>
              <a:rPr lang="en-US" sz="3000" dirty="0" smtClean="0"/>
            </a:br>
            <a:r>
              <a:rPr lang="en-US" sz="1600" dirty="0" smtClean="0"/>
              <a:t>Payment via closed wallet account  </a:t>
            </a:r>
            <a:endParaRPr lang="en-US" sz="1800" dirty="0" smtClean="0"/>
          </a:p>
        </p:txBody>
      </p:sp>
      <p:sp>
        <p:nvSpPr>
          <p:cNvPr id="11283" name="Line 12"/>
          <p:cNvSpPr>
            <a:spLocks noChangeShapeType="1"/>
          </p:cNvSpPr>
          <p:nvPr>
            <p:custDataLst>
              <p:tags r:id="rId18"/>
            </p:custDataLst>
          </p:nvPr>
        </p:nvSpPr>
        <p:spPr bwMode="auto">
          <a:xfrm>
            <a:off x="541735" y="2052638"/>
            <a:ext cx="8659151" cy="0"/>
          </a:xfrm>
          <a:prstGeom prst="line">
            <a:avLst/>
          </a:prstGeom>
          <a:noFill/>
          <a:ln w="9525">
            <a:solidFill>
              <a:schemeClr val="tx1"/>
            </a:solidFill>
            <a:round/>
            <a:headEnd/>
            <a:tailEnd/>
          </a:ln>
        </p:spPr>
        <p:txBody>
          <a:bodyPr/>
          <a:lstStyle/>
          <a:p>
            <a:endParaRPr lang="en-GB"/>
          </a:p>
        </p:txBody>
      </p:sp>
      <p:sp>
        <p:nvSpPr>
          <p:cNvPr id="11284" name="Text Box 13"/>
          <p:cNvSpPr txBox="1">
            <a:spLocks noChangeArrowheads="1"/>
          </p:cNvSpPr>
          <p:nvPr>
            <p:custDataLst>
              <p:tags r:id="rId19"/>
            </p:custDataLst>
          </p:nvPr>
        </p:nvSpPr>
        <p:spPr bwMode="auto">
          <a:xfrm>
            <a:off x="1237642" y="1571625"/>
            <a:ext cx="790601"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Customer</a:t>
            </a:r>
          </a:p>
        </p:txBody>
      </p:sp>
      <p:sp>
        <p:nvSpPr>
          <p:cNvPr id="11285" name="Text Box 14"/>
          <p:cNvSpPr txBox="1">
            <a:spLocks noChangeArrowheads="1"/>
          </p:cNvSpPr>
          <p:nvPr>
            <p:custDataLst>
              <p:tags r:id="rId20"/>
            </p:custDataLst>
          </p:nvPr>
        </p:nvSpPr>
        <p:spPr bwMode="auto">
          <a:xfrm>
            <a:off x="3102655"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Participant</a:t>
            </a:r>
          </a:p>
        </p:txBody>
      </p:sp>
      <p:sp>
        <p:nvSpPr>
          <p:cNvPr id="11286" name="Text Box 15"/>
          <p:cNvSpPr txBox="1">
            <a:spLocks noChangeArrowheads="1"/>
          </p:cNvSpPr>
          <p:nvPr>
            <p:custDataLst>
              <p:tags r:id="rId21"/>
            </p:custDataLst>
          </p:nvPr>
        </p:nvSpPr>
        <p:spPr bwMode="auto">
          <a:xfrm>
            <a:off x="6124330"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Participant</a:t>
            </a:r>
          </a:p>
        </p:txBody>
      </p:sp>
      <p:sp>
        <p:nvSpPr>
          <p:cNvPr id="11287" name="Text Box 16"/>
          <p:cNvSpPr txBox="1">
            <a:spLocks noChangeArrowheads="1"/>
          </p:cNvSpPr>
          <p:nvPr>
            <p:custDataLst>
              <p:tags r:id="rId22"/>
            </p:custDataLst>
          </p:nvPr>
        </p:nvSpPr>
        <p:spPr bwMode="auto">
          <a:xfrm>
            <a:off x="7796664" y="1595438"/>
            <a:ext cx="792846"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Customer</a:t>
            </a:r>
          </a:p>
        </p:txBody>
      </p:sp>
      <p:sp>
        <p:nvSpPr>
          <p:cNvPr id="11288" name="AutoShape 60"/>
          <p:cNvSpPr>
            <a:spLocks/>
          </p:cNvSpPr>
          <p:nvPr>
            <p:custDataLst>
              <p:tags r:id="rId23"/>
            </p:custDataLst>
          </p:nvPr>
        </p:nvSpPr>
        <p:spPr bwMode="auto">
          <a:xfrm>
            <a:off x="1" y="2143126"/>
            <a:ext cx="1222772" cy="1000125"/>
          </a:xfrm>
          <a:prstGeom prst="borderCallout2">
            <a:avLst>
              <a:gd name="adj1" fmla="val 15861"/>
              <a:gd name="adj2" fmla="val 108333"/>
              <a:gd name="adj3" fmla="val 15861"/>
              <a:gd name="adj4" fmla="val 123611"/>
              <a:gd name="adj5" fmla="val 48009"/>
              <a:gd name="adj6" fmla="val 125389"/>
            </a:avLst>
          </a:prstGeom>
          <a:solidFill>
            <a:schemeClr val="accent1"/>
          </a:solidFill>
          <a:ln w="9525">
            <a:solidFill>
              <a:schemeClr val="tx1"/>
            </a:solidFill>
            <a:miter lim="800000"/>
            <a:headEnd/>
            <a:tailEnd/>
          </a:ln>
        </p:spPr>
        <p:txBody>
          <a:bodyPr/>
          <a:lstStyle/>
          <a:p>
            <a:pPr algn="ctr" eaLnBrk="0" hangingPunct="0"/>
            <a:r>
              <a:rPr lang="en-US" sz="1200">
                <a:solidFill>
                  <a:srgbClr val="000000"/>
                </a:solidFill>
              </a:rPr>
              <a:t>Pay the video game</a:t>
            </a:r>
          </a:p>
          <a:p>
            <a:pPr algn="ctr" eaLnBrk="0" hangingPunct="0"/>
            <a:r>
              <a:rPr lang="en-US" sz="1200">
                <a:solidFill>
                  <a:srgbClr val="000000"/>
                </a:solidFill>
              </a:rPr>
              <a:t>€10 to  on-line merchant </a:t>
            </a:r>
          </a:p>
        </p:txBody>
      </p:sp>
      <p:sp>
        <p:nvSpPr>
          <p:cNvPr id="11289" name="AutoShape 61"/>
          <p:cNvSpPr>
            <a:spLocks/>
          </p:cNvSpPr>
          <p:nvPr>
            <p:custDataLst>
              <p:tags r:id="rId24"/>
            </p:custDataLst>
          </p:nvPr>
        </p:nvSpPr>
        <p:spPr bwMode="auto">
          <a:xfrm>
            <a:off x="8736542" y="2208214"/>
            <a:ext cx="1092068" cy="720725"/>
          </a:xfrm>
          <a:prstGeom prst="borderCallout2">
            <a:avLst>
              <a:gd name="adj1" fmla="val 15861"/>
              <a:gd name="adj2" fmla="val -7560"/>
              <a:gd name="adj3" fmla="val 15861"/>
              <a:gd name="adj4" fmla="val -23306"/>
              <a:gd name="adj5" fmla="val 60352"/>
              <a:gd name="adj6" fmla="val -26616"/>
            </a:avLst>
          </a:prstGeom>
          <a:solidFill>
            <a:schemeClr val="accent1"/>
          </a:solidFill>
          <a:ln w="9525">
            <a:solidFill>
              <a:schemeClr val="tx1"/>
            </a:solidFill>
            <a:miter lim="800000"/>
            <a:headEnd/>
            <a:tailEnd/>
          </a:ln>
        </p:spPr>
        <p:txBody>
          <a:bodyPr/>
          <a:lstStyle/>
          <a:p>
            <a:pPr algn="ctr" eaLnBrk="0" hangingPunct="0"/>
            <a:r>
              <a:rPr lang="en-US" sz="1200">
                <a:solidFill>
                  <a:srgbClr val="000000"/>
                </a:solidFill>
              </a:rPr>
              <a:t>Received from Peter  €10</a:t>
            </a:r>
          </a:p>
        </p:txBody>
      </p:sp>
      <p:cxnSp>
        <p:nvCxnSpPr>
          <p:cNvPr id="121" name="Straight Arrow Connector 120"/>
          <p:cNvCxnSpPr>
            <a:stCxn id="93" idx="1"/>
            <a:endCxn id="4107" idx="3"/>
          </p:cNvCxnSpPr>
          <p:nvPr>
            <p:custDataLst>
              <p:tags r:id="rId25"/>
            </p:custDataLst>
          </p:nvPr>
        </p:nvCxnSpPr>
        <p:spPr>
          <a:xfrm rot="10800000" flipV="1">
            <a:off x="3714751" y="5214938"/>
            <a:ext cx="1393031" cy="785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custDataLst>
              <p:tags r:id="rId26"/>
            </p:custDataLst>
          </p:nvPr>
        </p:nvCxnSpPr>
        <p:spPr>
          <a:xfrm rot="10800000">
            <a:off x="5339954" y="4357688"/>
            <a:ext cx="1719" cy="54451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92" name="TextBox 115"/>
          <p:cNvSpPr txBox="1">
            <a:spLocks noChangeArrowheads="1"/>
          </p:cNvSpPr>
          <p:nvPr>
            <p:custDataLst>
              <p:tags r:id="rId27"/>
            </p:custDataLst>
          </p:nvPr>
        </p:nvSpPr>
        <p:spPr bwMode="auto">
          <a:xfrm>
            <a:off x="4720829" y="5715000"/>
            <a:ext cx="1336278" cy="338138"/>
          </a:xfrm>
          <a:prstGeom prst="rect">
            <a:avLst/>
          </a:prstGeom>
          <a:noFill/>
          <a:ln w="9525">
            <a:noFill/>
            <a:miter lim="800000"/>
            <a:headEnd/>
            <a:tailEnd/>
          </a:ln>
        </p:spPr>
        <p:txBody>
          <a:bodyPr>
            <a:spAutoFit/>
          </a:bodyPr>
          <a:lstStyle/>
          <a:p>
            <a:pPr algn="ctr" eaLnBrk="0" hangingPunct="0"/>
            <a:r>
              <a:rPr lang="en-US" sz="800"/>
              <a:t>Interbank </a:t>
            </a:r>
          </a:p>
          <a:p>
            <a:pPr algn="ctr" eaLnBrk="0" hangingPunct="0"/>
            <a:r>
              <a:rPr lang="en-US" sz="800"/>
              <a:t>CSM  network </a:t>
            </a:r>
          </a:p>
        </p:txBody>
      </p:sp>
      <p:sp>
        <p:nvSpPr>
          <p:cNvPr id="11293" name="TextBox 130"/>
          <p:cNvSpPr txBox="1">
            <a:spLocks noChangeArrowheads="1"/>
          </p:cNvSpPr>
          <p:nvPr>
            <p:custDataLst>
              <p:tags r:id="rId28"/>
            </p:custDataLst>
          </p:nvPr>
        </p:nvSpPr>
        <p:spPr bwMode="auto">
          <a:xfrm>
            <a:off x="3714751" y="6215064"/>
            <a:ext cx="1007007" cy="230832"/>
          </a:xfrm>
          <a:prstGeom prst="rect">
            <a:avLst/>
          </a:prstGeom>
          <a:noFill/>
          <a:ln w="9525">
            <a:noFill/>
            <a:miter lim="800000"/>
            <a:headEnd/>
            <a:tailEnd/>
          </a:ln>
        </p:spPr>
        <p:txBody>
          <a:bodyPr wrap="none">
            <a:spAutoFit/>
          </a:bodyPr>
          <a:lstStyle/>
          <a:p>
            <a:pPr eaLnBrk="0" hangingPunct="0"/>
            <a:r>
              <a:rPr lang="en-US" sz="900"/>
              <a:t>Confirm payment</a:t>
            </a:r>
          </a:p>
        </p:txBody>
      </p:sp>
      <p:cxnSp>
        <p:nvCxnSpPr>
          <p:cNvPr id="109" name="Straight Arrow Connector 108"/>
          <p:cNvCxnSpPr/>
          <p:nvPr>
            <p:custDataLst>
              <p:tags r:id="rId29"/>
            </p:custDataLst>
          </p:nvPr>
        </p:nvCxnSpPr>
        <p:spPr>
          <a:xfrm>
            <a:off x="2524655" y="2698751"/>
            <a:ext cx="5369190" cy="1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295" name="Picture 4"/>
          <p:cNvPicPr>
            <a:picLocks noChangeAspect="1" noChangeArrowheads="1"/>
          </p:cNvPicPr>
          <p:nvPr>
            <p:custDataLst>
              <p:tags r:id="rId30"/>
            </p:custDataLst>
          </p:nvPr>
        </p:nvPicPr>
        <p:blipFill>
          <a:blip r:embed="rId62" cstate="print"/>
          <a:srcRect/>
          <a:stretch>
            <a:fillRect/>
          </a:stretch>
        </p:blipFill>
        <p:spPr bwMode="auto">
          <a:xfrm>
            <a:off x="7893844" y="2143126"/>
            <a:ext cx="928688" cy="1000125"/>
          </a:xfrm>
          <a:prstGeom prst="rect">
            <a:avLst/>
          </a:prstGeom>
          <a:noFill/>
          <a:ln w="9525">
            <a:noFill/>
            <a:miter lim="800000"/>
            <a:headEnd/>
            <a:tailEnd/>
          </a:ln>
        </p:spPr>
      </p:pic>
      <p:cxnSp>
        <p:nvCxnSpPr>
          <p:cNvPr id="143" name="Elbow Connector 142"/>
          <p:cNvCxnSpPr/>
          <p:nvPr>
            <p:custDataLst>
              <p:tags r:id="rId31"/>
            </p:custDataLst>
          </p:nvPr>
        </p:nvCxnSpPr>
        <p:spPr>
          <a:xfrm rot="10800000" flipV="1">
            <a:off x="5959079" y="3143250"/>
            <a:ext cx="2631281" cy="1143000"/>
          </a:xfrm>
          <a:prstGeom prst="bentConnector3">
            <a:avLst>
              <a:gd name="adj1" fmla="val 1765"/>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1297" name="Picture 9"/>
          <p:cNvPicPr>
            <a:picLocks noChangeAspect="1" noChangeArrowheads="1"/>
          </p:cNvPicPr>
          <p:nvPr>
            <p:custDataLst>
              <p:tags r:id="rId32"/>
            </p:custDataLst>
          </p:nvPr>
        </p:nvPicPr>
        <p:blipFill>
          <a:blip r:embed="rId59" cstate="print"/>
          <a:srcRect/>
          <a:stretch>
            <a:fillRect/>
          </a:stretch>
        </p:blipFill>
        <p:spPr bwMode="auto">
          <a:xfrm>
            <a:off x="4566048" y="2428876"/>
            <a:ext cx="1315640" cy="714375"/>
          </a:xfrm>
          <a:prstGeom prst="rect">
            <a:avLst/>
          </a:prstGeom>
          <a:noFill/>
          <a:ln w="9525">
            <a:noFill/>
            <a:miter lim="800000"/>
            <a:headEnd/>
            <a:tailEnd/>
          </a:ln>
        </p:spPr>
      </p:pic>
      <p:sp>
        <p:nvSpPr>
          <p:cNvPr id="11298" name="TextBox 106"/>
          <p:cNvSpPr txBox="1">
            <a:spLocks noChangeArrowheads="1"/>
          </p:cNvSpPr>
          <p:nvPr>
            <p:custDataLst>
              <p:tags r:id="rId33"/>
            </p:custDataLst>
          </p:nvPr>
        </p:nvSpPr>
        <p:spPr bwMode="auto">
          <a:xfrm>
            <a:off x="4720829" y="2643188"/>
            <a:ext cx="1043876" cy="246221"/>
          </a:xfrm>
          <a:prstGeom prst="rect">
            <a:avLst/>
          </a:prstGeom>
          <a:noFill/>
          <a:ln w="9525">
            <a:noFill/>
            <a:miter lim="800000"/>
            <a:headEnd/>
            <a:tailEnd/>
          </a:ln>
        </p:spPr>
        <p:txBody>
          <a:bodyPr wrap="none">
            <a:spAutoFit/>
          </a:bodyPr>
          <a:lstStyle/>
          <a:p>
            <a:pPr eaLnBrk="0" hangingPunct="0"/>
            <a:r>
              <a:rPr lang="en-US" sz="1000"/>
              <a:t>Mobile network </a:t>
            </a:r>
          </a:p>
        </p:txBody>
      </p:sp>
      <p:grpSp>
        <p:nvGrpSpPr>
          <p:cNvPr id="3" name="Group 76"/>
          <p:cNvGrpSpPr>
            <a:grpSpLocks/>
          </p:cNvGrpSpPr>
          <p:nvPr>
            <p:custDataLst>
              <p:tags r:id="rId34"/>
            </p:custDataLst>
          </p:nvPr>
        </p:nvGrpSpPr>
        <p:grpSpPr bwMode="auto">
          <a:xfrm>
            <a:off x="6887768" y="3571876"/>
            <a:ext cx="1046696" cy="369332"/>
            <a:chOff x="5002183" y="3040740"/>
            <a:chExt cx="967255" cy="369256"/>
          </a:xfrm>
        </p:grpSpPr>
        <p:sp>
          <p:nvSpPr>
            <p:cNvPr id="221" name="Oval 220"/>
            <p:cNvSpPr/>
            <p:nvPr/>
          </p:nvSpPr>
          <p:spPr bwMode="auto">
            <a:xfrm>
              <a:off x="5002183" y="3112163"/>
              <a:ext cx="214550" cy="214268"/>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2</a:t>
              </a:r>
            </a:p>
          </p:txBody>
        </p:sp>
        <p:sp>
          <p:nvSpPr>
            <p:cNvPr id="11337" name="TextBox 78"/>
            <p:cNvSpPr txBox="1">
              <a:spLocks noChangeArrowheads="1"/>
            </p:cNvSpPr>
            <p:nvPr/>
          </p:nvSpPr>
          <p:spPr bwMode="auto">
            <a:xfrm>
              <a:off x="5216620" y="3040740"/>
              <a:ext cx="752818" cy="369256"/>
            </a:xfrm>
            <a:prstGeom prst="rect">
              <a:avLst/>
            </a:prstGeom>
            <a:noFill/>
            <a:ln w="9525">
              <a:noFill/>
              <a:miter lim="800000"/>
              <a:headEnd/>
              <a:tailEnd/>
            </a:ln>
          </p:spPr>
          <p:txBody>
            <a:bodyPr wrap="none">
              <a:spAutoFit/>
            </a:bodyPr>
            <a:lstStyle/>
            <a:p>
              <a:pPr eaLnBrk="0" hangingPunct="0"/>
              <a:r>
                <a:rPr lang="en-US" sz="900"/>
                <a:t>Request </a:t>
              </a:r>
            </a:p>
            <a:p>
              <a:pPr eaLnBrk="0" hangingPunct="0"/>
              <a:r>
                <a:rPr lang="en-US" sz="900"/>
                <a:t>authorisation</a:t>
              </a:r>
            </a:p>
          </p:txBody>
        </p:sp>
      </p:grpSp>
      <p:cxnSp>
        <p:nvCxnSpPr>
          <p:cNvPr id="95" name="Shape 94"/>
          <p:cNvCxnSpPr/>
          <p:nvPr>
            <p:custDataLst>
              <p:tags r:id="rId35"/>
            </p:custDataLst>
          </p:nvPr>
        </p:nvCxnSpPr>
        <p:spPr>
          <a:xfrm rot="10800000">
            <a:off x="2321719" y="3000376"/>
            <a:ext cx="2244329" cy="1285875"/>
          </a:xfrm>
          <a:prstGeom prst="bentConnector3">
            <a:avLst>
              <a:gd name="adj1" fmla="val 105173"/>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8" name="Oval 97"/>
          <p:cNvSpPr/>
          <p:nvPr>
            <p:custDataLst>
              <p:tags r:id="rId36"/>
            </p:custDataLst>
          </p:nvPr>
        </p:nvSpPr>
        <p:spPr bwMode="auto">
          <a:xfrm>
            <a:off x="2631281" y="4000500"/>
            <a:ext cx="309563" cy="285750"/>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4</a:t>
            </a:r>
          </a:p>
        </p:txBody>
      </p:sp>
      <p:sp>
        <p:nvSpPr>
          <p:cNvPr id="11302" name="TextBox 116"/>
          <p:cNvSpPr txBox="1">
            <a:spLocks noChangeArrowheads="1"/>
          </p:cNvSpPr>
          <p:nvPr>
            <p:custDataLst>
              <p:tags r:id="rId37"/>
            </p:custDataLst>
          </p:nvPr>
        </p:nvSpPr>
        <p:spPr bwMode="auto">
          <a:xfrm>
            <a:off x="3018235" y="4071939"/>
            <a:ext cx="1087157" cy="230832"/>
          </a:xfrm>
          <a:prstGeom prst="rect">
            <a:avLst/>
          </a:prstGeom>
          <a:noFill/>
          <a:ln w="9525">
            <a:noFill/>
            <a:miter lim="800000"/>
            <a:headEnd/>
            <a:tailEnd/>
          </a:ln>
        </p:spPr>
        <p:txBody>
          <a:bodyPr wrap="none">
            <a:spAutoFit/>
          </a:bodyPr>
          <a:lstStyle/>
          <a:p>
            <a:pPr eaLnBrk="0" hangingPunct="0"/>
            <a:r>
              <a:rPr lang="en-US" sz="900"/>
              <a:t>Authorise payment</a:t>
            </a:r>
          </a:p>
        </p:txBody>
      </p:sp>
      <p:sp>
        <p:nvSpPr>
          <p:cNvPr id="104" name="Oval 103"/>
          <p:cNvSpPr/>
          <p:nvPr>
            <p:custDataLst>
              <p:tags r:id="rId38"/>
            </p:custDataLst>
          </p:nvPr>
        </p:nvSpPr>
        <p:spPr bwMode="auto">
          <a:xfrm>
            <a:off x="6655594" y="4000501"/>
            <a:ext cx="232172"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5</a:t>
            </a:r>
          </a:p>
        </p:txBody>
      </p:sp>
      <p:sp>
        <p:nvSpPr>
          <p:cNvPr id="11304" name="TextBox 78"/>
          <p:cNvSpPr txBox="1">
            <a:spLocks noChangeArrowheads="1"/>
          </p:cNvSpPr>
          <p:nvPr>
            <p:custDataLst>
              <p:tags r:id="rId39"/>
            </p:custDataLst>
          </p:nvPr>
        </p:nvSpPr>
        <p:spPr bwMode="auto">
          <a:xfrm>
            <a:off x="6887766" y="4071939"/>
            <a:ext cx="1151277" cy="230832"/>
          </a:xfrm>
          <a:prstGeom prst="rect">
            <a:avLst/>
          </a:prstGeom>
          <a:noFill/>
          <a:ln w="9525">
            <a:noFill/>
            <a:miter lim="800000"/>
            <a:headEnd/>
            <a:tailEnd/>
          </a:ln>
        </p:spPr>
        <p:txBody>
          <a:bodyPr wrap="none">
            <a:spAutoFit/>
          </a:bodyPr>
          <a:lstStyle/>
          <a:p>
            <a:pPr eaLnBrk="0" hangingPunct="0"/>
            <a:r>
              <a:rPr lang="en-US" sz="900"/>
              <a:t>Guarantee payment </a:t>
            </a:r>
          </a:p>
        </p:txBody>
      </p:sp>
      <p:sp>
        <p:nvSpPr>
          <p:cNvPr id="110" name="Oval 109"/>
          <p:cNvSpPr/>
          <p:nvPr>
            <p:custDataLst>
              <p:tags r:id="rId40"/>
            </p:custDataLst>
          </p:nvPr>
        </p:nvSpPr>
        <p:spPr bwMode="auto">
          <a:xfrm>
            <a:off x="3250407" y="5357813"/>
            <a:ext cx="232172" cy="214312"/>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6</a:t>
            </a:r>
          </a:p>
        </p:txBody>
      </p:sp>
      <p:sp>
        <p:nvSpPr>
          <p:cNvPr id="11306" name="TextBox 78"/>
          <p:cNvSpPr txBox="1">
            <a:spLocks noChangeArrowheads="1"/>
          </p:cNvSpPr>
          <p:nvPr>
            <p:custDataLst>
              <p:tags r:id="rId41"/>
            </p:custDataLst>
          </p:nvPr>
        </p:nvSpPr>
        <p:spPr bwMode="auto">
          <a:xfrm>
            <a:off x="3482579" y="5286375"/>
            <a:ext cx="692818" cy="369332"/>
          </a:xfrm>
          <a:prstGeom prst="rect">
            <a:avLst/>
          </a:prstGeom>
          <a:noFill/>
          <a:ln w="9525">
            <a:noFill/>
            <a:miter lim="800000"/>
            <a:headEnd/>
            <a:tailEnd/>
          </a:ln>
        </p:spPr>
        <p:txBody>
          <a:bodyPr wrap="none">
            <a:spAutoFit/>
          </a:bodyPr>
          <a:lstStyle/>
          <a:p>
            <a:pPr eaLnBrk="0" hangingPunct="0"/>
            <a:r>
              <a:rPr lang="en-US" sz="900"/>
              <a:t>Payment </a:t>
            </a:r>
          </a:p>
          <a:p>
            <a:pPr eaLnBrk="0" hangingPunct="0"/>
            <a:r>
              <a:rPr lang="en-US" sz="900"/>
              <a:t>instruction</a:t>
            </a:r>
          </a:p>
        </p:txBody>
      </p:sp>
      <p:cxnSp>
        <p:nvCxnSpPr>
          <p:cNvPr id="116" name="Straight Arrow Connector 115"/>
          <p:cNvCxnSpPr/>
          <p:nvPr>
            <p:custDataLst>
              <p:tags r:id="rId42"/>
            </p:custDataLst>
          </p:nvPr>
        </p:nvCxnSpPr>
        <p:spPr>
          <a:xfrm rot="10800000" flipV="1">
            <a:off x="3714751" y="5357813"/>
            <a:ext cx="1393031" cy="785812"/>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Oval 116"/>
          <p:cNvSpPr/>
          <p:nvPr>
            <p:custDataLst>
              <p:tags r:id="rId43"/>
            </p:custDataLst>
          </p:nvPr>
        </p:nvSpPr>
        <p:spPr bwMode="auto">
          <a:xfrm>
            <a:off x="4101704" y="6000751"/>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7</a:t>
            </a:r>
          </a:p>
        </p:txBody>
      </p:sp>
      <p:sp>
        <p:nvSpPr>
          <p:cNvPr id="137" name="Rectangle 136"/>
          <p:cNvSpPr/>
          <p:nvPr>
            <p:custDataLst>
              <p:tags r:id="rId44"/>
            </p:custDataLst>
          </p:nvPr>
        </p:nvSpPr>
        <p:spPr bwMode="auto">
          <a:xfrm>
            <a:off x="4566048" y="3500438"/>
            <a:ext cx="1702594" cy="85725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a:lstStyle/>
          <a:p>
            <a:pPr eaLnBrk="0" hangingPunct="0">
              <a:defRPr/>
            </a:pPr>
            <a:endParaRPr lang="en-US">
              <a:latin typeface="Arial" charset="0"/>
              <a:cs typeface="+mn-cs"/>
            </a:endParaRPr>
          </a:p>
        </p:txBody>
      </p:sp>
      <p:pic>
        <p:nvPicPr>
          <p:cNvPr id="11310" name="Picture 37"/>
          <p:cNvPicPr>
            <a:picLocks noChangeAspect="1" noChangeArrowheads="1"/>
          </p:cNvPicPr>
          <p:nvPr>
            <p:custDataLst>
              <p:tags r:id="rId45"/>
            </p:custDataLst>
          </p:nvPr>
        </p:nvPicPr>
        <p:blipFill>
          <a:blip r:embed="rId63" cstate="print"/>
          <a:srcRect/>
          <a:stretch>
            <a:fillRect/>
          </a:stretch>
        </p:blipFill>
        <p:spPr bwMode="auto">
          <a:xfrm>
            <a:off x="5185173" y="4000500"/>
            <a:ext cx="386953" cy="285750"/>
          </a:xfrm>
          <a:prstGeom prst="rect">
            <a:avLst/>
          </a:prstGeom>
          <a:noFill/>
          <a:ln w="9525">
            <a:noFill/>
            <a:miter lim="800000"/>
            <a:headEnd/>
            <a:tailEnd/>
          </a:ln>
        </p:spPr>
      </p:pic>
      <p:sp>
        <p:nvSpPr>
          <p:cNvPr id="11311" name="TextBox 123"/>
          <p:cNvSpPr txBox="1">
            <a:spLocks noChangeArrowheads="1"/>
          </p:cNvSpPr>
          <p:nvPr>
            <p:custDataLst>
              <p:tags r:id="rId46"/>
            </p:custDataLst>
          </p:nvPr>
        </p:nvSpPr>
        <p:spPr bwMode="auto">
          <a:xfrm>
            <a:off x="4101704" y="3559175"/>
            <a:ext cx="2708671" cy="369888"/>
          </a:xfrm>
          <a:prstGeom prst="rect">
            <a:avLst/>
          </a:prstGeom>
          <a:noFill/>
          <a:ln w="9525">
            <a:noFill/>
            <a:miter lim="800000"/>
            <a:headEnd/>
            <a:tailEnd/>
          </a:ln>
        </p:spPr>
        <p:txBody>
          <a:bodyPr>
            <a:spAutoFit/>
          </a:bodyPr>
          <a:lstStyle/>
          <a:p>
            <a:pPr algn="ctr" eaLnBrk="0" hangingPunct="0"/>
            <a:r>
              <a:rPr lang="en-US" sz="900"/>
              <a:t>Stored Value (wallet) Account  </a:t>
            </a:r>
          </a:p>
          <a:p>
            <a:pPr algn="ctr" eaLnBrk="0" hangingPunct="0"/>
            <a:r>
              <a:rPr lang="en-US" sz="900"/>
              <a:t>Service Provider</a:t>
            </a:r>
          </a:p>
        </p:txBody>
      </p:sp>
      <p:graphicFrame>
        <p:nvGraphicFramePr>
          <p:cNvPr id="11266" name="Rectangle 2" hidden="1"/>
          <p:cNvGraphicFramePr>
            <a:graphicFrameLocks/>
          </p:cNvGraphicFramePr>
          <p:nvPr/>
        </p:nvGraphicFramePr>
        <p:xfrm>
          <a:off x="0" y="0"/>
          <a:ext cx="171979" cy="158750"/>
        </p:xfrm>
        <a:graphic>
          <a:graphicData uri="http://schemas.openxmlformats.org/presentationml/2006/ole">
            <p:oleObj spid="_x0000_s5122" r:id="rId64" imgW="0" imgH="0" progId="">
              <p:embed/>
            </p:oleObj>
          </a:graphicData>
        </a:graphic>
      </p:graphicFrame>
      <p:cxnSp>
        <p:nvCxnSpPr>
          <p:cNvPr id="73" name="Shape 155"/>
          <p:cNvCxnSpPr>
            <a:endCxn id="11322" idx="2"/>
          </p:cNvCxnSpPr>
          <p:nvPr>
            <p:custDataLst>
              <p:tags r:id="rId47"/>
            </p:custDataLst>
          </p:nvPr>
        </p:nvCxnSpPr>
        <p:spPr>
          <a:xfrm rot="10800000">
            <a:off x="2438665" y="3214689"/>
            <a:ext cx="2127383" cy="71437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313" name="Picture 50"/>
          <p:cNvPicPr>
            <a:picLocks noChangeAspect="1" noChangeArrowheads="1"/>
          </p:cNvPicPr>
          <p:nvPr>
            <p:custDataLst>
              <p:tags r:id="rId48"/>
            </p:custDataLst>
          </p:nvPr>
        </p:nvPicPr>
        <p:blipFill>
          <a:blip r:embed="rId61" cstate="print"/>
          <a:srcRect/>
          <a:stretch>
            <a:fillRect/>
          </a:stretch>
        </p:blipFill>
        <p:spPr bwMode="auto">
          <a:xfrm>
            <a:off x="5107782" y="4857751"/>
            <a:ext cx="663840" cy="714375"/>
          </a:xfrm>
          <a:prstGeom prst="rect">
            <a:avLst/>
          </a:prstGeom>
          <a:noFill/>
          <a:ln w="9525">
            <a:noFill/>
            <a:miter lim="800000"/>
            <a:headEnd/>
            <a:tailEnd/>
          </a:ln>
        </p:spPr>
      </p:pic>
      <p:pic>
        <p:nvPicPr>
          <p:cNvPr id="11314" name="Picture 50"/>
          <p:cNvPicPr>
            <a:picLocks noChangeAspect="1" noChangeArrowheads="1"/>
          </p:cNvPicPr>
          <p:nvPr>
            <p:custDataLst>
              <p:tags r:id="rId49"/>
            </p:custDataLst>
          </p:nvPr>
        </p:nvPicPr>
        <p:blipFill>
          <a:blip r:embed="rId61" cstate="print"/>
          <a:srcRect/>
          <a:stretch>
            <a:fillRect/>
          </a:stretch>
        </p:blipFill>
        <p:spPr bwMode="auto">
          <a:xfrm>
            <a:off x="6423423" y="5500689"/>
            <a:ext cx="663840" cy="714375"/>
          </a:xfrm>
          <a:prstGeom prst="rect">
            <a:avLst/>
          </a:prstGeom>
          <a:noFill/>
          <a:ln w="9525">
            <a:noFill/>
            <a:miter lim="800000"/>
            <a:headEnd/>
            <a:tailEnd/>
          </a:ln>
        </p:spPr>
      </p:pic>
      <p:sp>
        <p:nvSpPr>
          <p:cNvPr id="11315" name="TextBox 121"/>
          <p:cNvSpPr txBox="1">
            <a:spLocks noChangeArrowheads="1"/>
          </p:cNvSpPr>
          <p:nvPr>
            <p:custDataLst>
              <p:tags r:id="rId50"/>
            </p:custDataLst>
          </p:nvPr>
        </p:nvSpPr>
        <p:spPr bwMode="auto">
          <a:xfrm>
            <a:off x="5804297" y="5214939"/>
            <a:ext cx="502061" cy="230832"/>
          </a:xfrm>
          <a:prstGeom prst="rect">
            <a:avLst/>
          </a:prstGeom>
          <a:noFill/>
          <a:ln w="9525">
            <a:noFill/>
            <a:miter lim="800000"/>
            <a:headEnd/>
            <a:tailEnd/>
          </a:ln>
        </p:spPr>
        <p:txBody>
          <a:bodyPr wrap="none">
            <a:spAutoFit/>
          </a:bodyPr>
          <a:lstStyle/>
          <a:p>
            <a:pPr eaLnBrk="0" hangingPunct="0"/>
            <a:r>
              <a:rPr lang="en-US" sz="900"/>
              <a:t>Bank C</a:t>
            </a:r>
          </a:p>
        </p:txBody>
      </p:sp>
      <p:grpSp>
        <p:nvGrpSpPr>
          <p:cNvPr id="4" name="Group 187"/>
          <p:cNvGrpSpPr>
            <a:grpSpLocks/>
          </p:cNvGrpSpPr>
          <p:nvPr>
            <p:custDataLst>
              <p:tags r:id="rId51"/>
            </p:custDataLst>
          </p:nvPr>
        </p:nvGrpSpPr>
        <p:grpSpPr bwMode="auto">
          <a:xfrm>
            <a:off x="2166938" y="2214564"/>
            <a:ext cx="541735" cy="1000125"/>
            <a:chOff x="5057" y="1931"/>
            <a:chExt cx="499" cy="1088"/>
          </a:xfrm>
        </p:grpSpPr>
        <p:sp>
          <p:nvSpPr>
            <p:cNvPr id="11322"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en-GB"/>
            </a:p>
          </p:txBody>
        </p:sp>
        <p:sp>
          <p:nvSpPr>
            <p:cNvPr id="11323"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da-DK" sz="1000"/>
            </a:p>
          </p:txBody>
        </p:sp>
        <p:sp>
          <p:nvSpPr>
            <p:cNvPr id="11324"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25"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26"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27"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28"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29"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30"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31"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32"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33"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34"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11335"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en-GB"/>
            </a:p>
          </p:txBody>
        </p:sp>
      </p:grpSp>
      <p:sp>
        <p:nvSpPr>
          <p:cNvPr id="11317" name="TextBox 130"/>
          <p:cNvSpPr txBox="1">
            <a:spLocks noChangeArrowheads="1"/>
          </p:cNvSpPr>
          <p:nvPr>
            <p:custDataLst>
              <p:tags r:id="rId52"/>
            </p:custDataLst>
          </p:nvPr>
        </p:nvSpPr>
        <p:spPr bwMode="auto">
          <a:xfrm>
            <a:off x="5339954" y="4643439"/>
            <a:ext cx="1007007" cy="230832"/>
          </a:xfrm>
          <a:prstGeom prst="rect">
            <a:avLst/>
          </a:prstGeom>
          <a:noFill/>
          <a:ln w="9525">
            <a:noFill/>
            <a:miter lim="800000"/>
            <a:headEnd/>
            <a:tailEnd/>
          </a:ln>
        </p:spPr>
        <p:txBody>
          <a:bodyPr wrap="none">
            <a:spAutoFit/>
          </a:bodyPr>
          <a:lstStyle/>
          <a:p>
            <a:pPr eaLnBrk="0" hangingPunct="0"/>
            <a:r>
              <a:rPr lang="en-US" sz="900"/>
              <a:t>Confirm payment</a:t>
            </a:r>
          </a:p>
        </p:txBody>
      </p:sp>
      <p:sp>
        <p:nvSpPr>
          <p:cNvPr id="151" name="Oval 150"/>
          <p:cNvSpPr/>
          <p:nvPr>
            <p:custDataLst>
              <p:tags r:id="rId53"/>
            </p:custDataLst>
          </p:nvPr>
        </p:nvSpPr>
        <p:spPr bwMode="auto">
          <a:xfrm>
            <a:off x="5726907" y="4429126"/>
            <a:ext cx="232172"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8</a:t>
            </a:r>
          </a:p>
        </p:txBody>
      </p:sp>
      <p:cxnSp>
        <p:nvCxnSpPr>
          <p:cNvPr id="159" name="Elbow Connector 158"/>
          <p:cNvCxnSpPr>
            <a:stCxn id="137" idx="0"/>
          </p:cNvCxnSpPr>
          <p:nvPr>
            <p:custDataLst>
              <p:tags r:id="rId54"/>
            </p:custDataLst>
          </p:nvPr>
        </p:nvCxnSpPr>
        <p:spPr>
          <a:xfrm rot="16200000" flipH="1" flipV="1">
            <a:off x="4990902" y="3075584"/>
            <a:ext cx="1587" cy="851296"/>
          </a:xfrm>
          <a:prstGeom prst="bentConnector4">
            <a:avLst>
              <a:gd name="adj1" fmla="val -28790932"/>
              <a:gd name="adj2" fmla="val -41819"/>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320" name="TextBox 130"/>
          <p:cNvSpPr txBox="1">
            <a:spLocks noChangeArrowheads="1"/>
          </p:cNvSpPr>
          <p:nvPr>
            <p:custDataLst>
              <p:tags r:id="rId55"/>
            </p:custDataLst>
          </p:nvPr>
        </p:nvSpPr>
        <p:spPr bwMode="auto">
          <a:xfrm>
            <a:off x="5948760" y="3201989"/>
            <a:ext cx="699230" cy="369332"/>
          </a:xfrm>
          <a:prstGeom prst="rect">
            <a:avLst/>
          </a:prstGeom>
          <a:noFill/>
          <a:ln w="9525">
            <a:noFill/>
            <a:miter lim="800000"/>
            <a:headEnd/>
            <a:tailEnd/>
          </a:ln>
        </p:spPr>
        <p:txBody>
          <a:bodyPr wrap="none">
            <a:spAutoFit/>
          </a:bodyPr>
          <a:lstStyle/>
          <a:p>
            <a:pPr eaLnBrk="0" hangingPunct="0"/>
            <a:r>
              <a:rPr lang="en-US" sz="900"/>
              <a:t>Account </a:t>
            </a:r>
          </a:p>
          <a:p>
            <a:pPr eaLnBrk="0" hangingPunct="0"/>
            <a:r>
              <a:rPr lang="en-US" sz="900"/>
              <a:t>movement</a:t>
            </a:r>
          </a:p>
        </p:txBody>
      </p:sp>
      <p:sp>
        <p:nvSpPr>
          <p:cNvPr id="172" name="Oval 171"/>
          <p:cNvSpPr/>
          <p:nvPr>
            <p:custDataLst>
              <p:tags r:id="rId56"/>
            </p:custDataLst>
          </p:nvPr>
        </p:nvSpPr>
        <p:spPr bwMode="auto">
          <a:xfrm>
            <a:off x="5804298" y="3143251"/>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9</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4"/>
          <p:cNvPicPr>
            <a:picLocks noChangeAspect="1" noChangeArrowheads="1"/>
          </p:cNvPicPr>
          <p:nvPr/>
        </p:nvPicPr>
        <p:blipFill>
          <a:blip r:embed="rId3" cstate="print"/>
          <a:srcRect/>
          <a:stretch>
            <a:fillRect/>
          </a:stretch>
        </p:blipFill>
        <p:spPr bwMode="auto">
          <a:xfrm>
            <a:off x="0" y="914400"/>
            <a:ext cx="9906000" cy="5876925"/>
          </a:xfrm>
          <a:prstGeom prst="rect">
            <a:avLst/>
          </a:prstGeom>
          <a:noFill/>
          <a:ln w="9525">
            <a:noFill/>
            <a:miter lim="800000"/>
            <a:headEnd/>
            <a:tailEnd/>
          </a:ln>
        </p:spPr>
      </p:pic>
      <p:sp>
        <p:nvSpPr>
          <p:cNvPr id="25603" name="Title 2"/>
          <p:cNvSpPr>
            <a:spLocks noGrp="1"/>
          </p:cNvSpPr>
          <p:nvPr>
            <p:ph type="ctrTitle"/>
          </p:nvPr>
        </p:nvSpPr>
        <p:spPr bwMode="auto">
          <a:xfrm>
            <a:off x="1800225" y="323850"/>
            <a:ext cx="7559675" cy="573088"/>
          </a:xfrm>
          <a:noFill/>
          <a:ln>
            <a:miter lim="800000"/>
            <a:headEnd/>
            <a:tailEnd/>
          </a:ln>
        </p:spPr>
        <p:txBody>
          <a:bodyPr vert="horz" wrap="square" lIns="91440" tIns="45720" rIns="91440" bIns="45720" numCol="1" compatLnSpc="1">
            <a:prstTxWarp prst="textNoShape">
              <a:avLst/>
            </a:prstTxWarp>
          </a:bodyPr>
          <a:lstStyle/>
          <a:p>
            <a:r>
              <a:rPr lang="en-GB" smtClean="0">
                <a:ea typeface="ＭＳ Ｐゴシック" pitchFamily="34" charset="-128"/>
              </a:rPr>
              <a:t>Questions?</a:t>
            </a:r>
          </a:p>
        </p:txBody>
      </p:sp>
      <p:sp>
        <p:nvSpPr>
          <p:cNvPr id="25604" name="TextBox 5"/>
          <p:cNvSpPr txBox="1">
            <a:spLocks noChangeArrowheads="1"/>
          </p:cNvSpPr>
          <p:nvPr/>
        </p:nvSpPr>
        <p:spPr bwMode="auto">
          <a:xfrm>
            <a:off x="71438" y="6534150"/>
            <a:ext cx="9834562" cy="307975"/>
          </a:xfrm>
          <a:prstGeom prst="rect">
            <a:avLst/>
          </a:prstGeom>
          <a:noFill/>
          <a:ln w="9525">
            <a:noFill/>
            <a:miter lim="800000"/>
            <a:headEnd/>
            <a:tailEnd/>
          </a:ln>
        </p:spPr>
        <p:txBody>
          <a:bodyPr>
            <a:spAutoFit/>
          </a:bodyPr>
          <a:lstStyle/>
          <a:p>
            <a:pPr algn="ctr"/>
            <a:r>
              <a:rPr lang="en-GB" sz="1400" b="1">
                <a:solidFill>
                  <a:schemeClr val="bg1"/>
                </a:solidFill>
                <a:latin typeface="Helvetica" pitchFamily="34" charset="0"/>
              </a:rPr>
              <a:t>NEW YORK                         LONDON                         MIAMI                         COPENHAGEN</a:t>
            </a:r>
          </a:p>
        </p:txBody>
      </p:sp>
      <p:sp>
        <p:nvSpPr>
          <p:cNvPr id="5" name="TextBox 4"/>
          <p:cNvSpPr txBox="1"/>
          <p:nvPr/>
        </p:nvSpPr>
        <p:spPr>
          <a:xfrm>
            <a:off x="560512" y="4437112"/>
            <a:ext cx="3744416" cy="923330"/>
          </a:xfrm>
          <a:prstGeom prst="rect">
            <a:avLst/>
          </a:prstGeom>
          <a:noFill/>
        </p:spPr>
        <p:txBody>
          <a:bodyPr wrap="square" rtlCol="0">
            <a:spAutoFit/>
          </a:bodyPr>
          <a:lstStyle/>
          <a:p>
            <a:r>
              <a:rPr lang="en-GB" b="1" dirty="0" err="1" smtClean="0">
                <a:solidFill>
                  <a:schemeClr val="bg1"/>
                </a:solidFill>
              </a:rPr>
              <a:t>Jonatan</a:t>
            </a:r>
            <a:r>
              <a:rPr lang="en-GB" b="1" dirty="0" smtClean="0">
                <a:solidFill>
                  <a:schemeClr val="bg1"/>
                </a:solidFill>
              </a:rPr>
              <a:t> </a:t>
            </a:r>
            <a:r>
              <a:rPr lang="en-GB" b="1" dirty="0" err="1" smtClean="0">
                <a:solidFill>
                  <a:schemeClr val="bg1"/>
                </a:solidFill>
              </a:rPr>
              <a:t>Evald</a:t>
            </a:r>
            <a:r>
              <a:rPr lang="en-GB" b="1" dirty="0" smtClean="0">
                <a:solidFill>
                  <a:schemeClr val="bg1"/>
                </a:solidFill>
              </a:rPr>
              <a:t> </a:t>
            </a:r>
            <a:r>
              <a:rPr lang="en-GB" b="1" dirty="0" err="1" smtClean="0">
                <a:solidFill>
                  <a:schemeClr val="bg1"/>
                </a:solidFill>
              </a:rPr>
              <a:t>Buus</a:t>
            </a:r>
            <a:endParaRPr lang="en-GB" b="1" dirty="0" smtClean="0">
              <a:solidFill>
                <a:schemeClr val="bg1"/>
              </a:solidFill>
            </a:endParaRPr>
          </a:p>
          <a:p>
            <a:r>
              <a:rPr lang="en-GB" dirty="0" smtClean="0">
                <a:solidFill>
                  <a:schemeClr val="bg1"/>
                </a:solidFill>
              </a:rPr>
              <a:t>CTO</a:t>
            </a:r>
          </a:p>
          <a:p>
            <a:r>
              <a:rPr lang="en-GB" dirty="0" err="1" smtClean="0">
                <a:solidFill>
                  <a:schemeClr val="bg1"/>
                </a:solidFill>
              </a:rPr>
              <a:t>j</a:t>
            </a:r>
            <a:r>
              <a:rPr lang="en-GB" dirty="0" err="1" smtClean="0">
                <a:solidFill>
                  <a:schemeClr val="bg1"/>
                </a:solidFill>
              </a:rPr>
              <a:t>onatan.buus@cellpointmobile.com</a:t>
            </a:r>
            <a:endParaRPr lang="en-GB"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custDataLst>
              <p:tags r:id="rId2"/>
            </p:custDataLst>
          </p:nvPr>
        </p:nvSpPr>
        <p:spPr bwMode="auto">
          <a:xfrm>
            <a:off x="309563" y="2351088"/>
            <a:ext cx="9317831" cy="1071562"/>
          </a:xfrm>
          <a:prstGeom prst="rect">
            <a:avLst/>
          </a:prstGeom>
          <a:solidFill>
            <a:srgbClr val="EAEAEA"/>
          </a:solidFill>
          <a:ln w="9525">
            <a:noFill/>
            <a:miter lim="800000"/>
            <a:headEnd/>
            <a:tailEnd/>
          </a:ln>
        </p:spPr>
        <p:txBody>
          <a:bodyPr wrap="none" anchor="ctr"/>
          <a:lstStyle/>
          <a:p>
            <a:pPr eaLnBrk="0" hangingPunct="0"/>
            <a:endParaRPr lang="da-DK"/>
          </a:p>
        </p:txBody>
      </p:sp>
      <p:sp>
        <p:nvSpPr>
          <p:cNvPr id="2052" name="Slide Number Placeholder 4"/>
          <p:cNvSpPr>
            <a:spLocks noGrp="1"/>
          </p:cNvSpPr>
          <p:nvPr>
            <p:ph type="sldNum" sz="quarter" idx="4294967295"/>
            <p:custDataLst>
              <p:tags r:id="rId3"/>
            </p:custDataLst>
          </p:nvPr>
        </p:nvSpPr>
        <p:spPr bwMode="auto">
          <a:xfrm>
            <a:off x="8832850" y="6403975"/>
            <a:ext cx="8255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24355896-C8D5-4CE8-A891-E6F1C476F8A6}" type="slidenum">
              <a:rPr lang="en-US" smtClean="0"/>
              <a:pPr>
                <a:defRPr/>
              </a:pPr>
              <a:t>4</a:t>
            </a:fld>
            <a:endParaRPr lang="en-US" smtClean="0"/>
          </a:p>
        </p:txBody>
      </p:sp>
      <p:pic>
        <p:nvPicPr>
          <p:cNvPr id="2053" name="Picture 47"/>
          <p:cNvPicPr>
            <a:picLocks noChangeAspect="1" noChangeArrowheads="1"/>
          </p:cNvPicPr>
          <p:nvPr>
            <p:custDataLst>
              <p:tags r:id="rId4"/>
            </p:custDataLst>
          </p:nvPr>
        </p:nvPicPr>
        <p:blipFill>
          <a:blip r:embed="rId33" cstate="print"/>
          <a:srcRect/>
          <a:stretch>
            <a:fillRect/>
          </a:stretch>
        </p:blipFill>
        <p:spPr bwMode="auto">
          <a:xfrm>
            <a:off x="1315642" y="2422526"/>
            <a:ext cx="842698" cy="714375"/>
          </a:xfrm>
          <a:prstGeom prst="rect">
            <a:avLst/>
          </a:prstGeom>
          <a:noFill/>
          <a:ln w="9525">
            <a:noFill/>
            <a:miter lim="800000"/>
            <a:headEnd/>
            <a:tailEnd/>
          </a:ln>
        </p:spPr>
      </p:pic>
      <p:grpSp>
        <p:nvGrpSpPr>
          <p:cNvPr id="2" name="Group 187"/>
          <p:cNvGrpSpPr>
            <a:grpSpLocks/>
          </p:cNvGrpSpPr>
          <p:nvPr>
            <p:custDataLst>
              <p:tags r:id="rId5"/>
            </p:custDataLst>
          </p:nvPr>
        </p:nvGrpSpPr>
        <p:grpSpPr bwMode="auto">
          <a:xfrm>
            <a:off x="2166937" y="2493964"/>
            <a:ext cx="309563" cy="714375"/>
            <a:chOff x="5057" y="1931"/>
            <a:chExt cx="499" cy="1088"/>
          </a:xfrm>
        </p:grpSpPr>
        <p:sp>
          <p:nvSpPr>
            <p:cNvPr id="2122"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en-GB"/>
            </a:p>
          </p:txBody>
        </p:sp>
        <p:sp>
          <p:nvSpPr>
            <p:cNvPr id="2123"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da-DK" sz="1000"/>
            </a:p>
          </p:txBody>
        </p:sp>
        <p:sp>
          <p:nvSpPr>
            <p:cNvPr id="2124"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25"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26"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27"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28"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29"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30"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31"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32"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33"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34"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35"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en-GB"/>
            </a:p>
          </p:txBody>
        </p:sp>
      </p:grpSp>
      <p:cxnSp>
        <p:nvCxnSpPr>
          <p:cNvPr id="2055" name="Straight Arrow Connector 92"/>
          <p:cNvCxnSpPr>
            <a:cxnSpLocks noChangeShapeType="1"/>
          </p:cNvCxnSpPr>
          <p:nvPr>
            <p:custDataLst>
              <p:tags r:id="rId6"/>
            </p:custDataLst>
          </p:nvPr>
        </p:nvCxnSpPr>
        <p:spPr bwMode="auto">
          <a:xfrm flipV="1">
            <a:off x="7584281" y="5748339"/>
            <a:ext cx="228733" cy="1587"/>
          </a:xfrm>
          <a:prstGeom prst="straightConnector1">
            <a:avLst/>
          </a:prstGeom>
          <a:noFill/>
          <a:ln w="9525" algn="ctr">
            <a:solidFill>
              <a:schemeClr val="tx1"/>
            </a:solidFill>
            <a:round/>
            <a:headEnd/>
            <a:tailEnd type="arrow" w="med" len="med"/>
          </a:ln>
        </p:spPr>
      </p:cxnSp>
      <p:cxnSp>
        <p:nvCxnSpPr>
          <p:cNvPr id="2056" name="Straight Connector 48"/>
          <p:cNvCxnSpPr>
            <a:cxnSpLocks noChangeShapeType="1"/>
          </p:cNvCxnSpPr>
          <p:nvPr>
            <p:custDataLst>
              <p:tags r:id="rId7"/>
            </p:custDataLst>
          </p:nvPr>
        </p:nvCxnSpPr>
        <p:spPr bwMode="auto">
          <a:xfrm>
            <a:off x="1315642" y="5280025"/>
            <a:ext cx="6268640" cy="1588"/>
          </a:xfrm>
          <a:prstGeom prst="line">
            <a:avLst/>
          </a:prstGeom>
          <a:noFill/>
          <a:ln w="6350" algn="ctr">
            <a:solidFill>
              <a:schemeClr val="tx1"/>
            </a:solidFill>
            <a:round/>
            <a:headEnd/>
            <a:tailEnd/>
          </a:ln>
        </p:spPr>
      </p:cxnSp>
      <p:grpSp>
        <p:nvGrpSpPr>
          <p:cNvPr id="3" name="Group 66"/>
          <p:cNvGrpSpPr>
            <a:grpSpLocks/>
          </p:cNvGrpSpPr>
          <p:nvPr>
            <p:custDataLst>
              <p:tags r:id="rId8"/>
            </p:custDataLst>
          </p:nvPr>
        </p:nvGrpSpPr>
        <p:grpSpPr bwMode="auto">
          <a:xfrm>
            <a:off x="3327799" y="2422520"/>
            <a:ext cx="1183646" cy="230832"/>
            <a:chOff x="2357422" y="2897027"/>
            <a:chExt cx="1092825" cy="232126"/>
          </a:xfrm>
        </p:grpSpPr>
        <p:sp>
          <p:nvSpPr>
            <p:cNvPr id="61" name="Oval 60"/>
            <p:cNvSpPr/>
            <p:nvPr/>
          </p:nvSpPr>
          <p:spPr bwMode="auto">
            <a:xfrm>
              <a:off x="2357422" y="2897027"/>
              <a:ext cx="214357" cy="215514"/>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US" sz="900" dirty="0">
                  <a:latin typeface="Arial" charset="0"/>
                  <a:cs typeface="+mn-cs"/>
                </a:rPr>
                <a:t>4</a:t>
              </a:r>
              <a:endParaRPr lang="en-GB" sz="900" dirty="0">
                <a:latin typeface="Arial" charset="0"/>
                <a:cs typeface="+mn-cs"/>
              </a:endParaRPr>
            </a:p>
          </p:txBody>
        </p:sp>
        <p:sp>
          <p:nvSpPr>
            <p:cNvPr id="2121" name="TextBox 61"/>
            <p:cNvSpPr txBox="1">
              <a:spLocks noChangeArrowheads="1"/>
            </p:cNvSpPr>
            <p:nvPr/>
          </p:nvSpPr>
          <p:spPr bwMode="auto">
            <a:xfrm>
              <a:off x="2529387" y="2897027"/>
              <a:ext cx="920860" cy="232126"/>
            </a:xfrm>
            <a:prstGeom prst="rect">
              <a:avLst/>
            </a:prstGeom>
            <a:noFill/>
            <a:ln w="9525">
              <a:noFill/>
              <a:miter lim="800000"/>
              <a:headEnd/>
              <a:tailEnd/>
            </a:ln>
          </p:spPr>
          <p:txBody>
            <a:bodyPr wrap="none">
              <a:spAutoFit/>
            </a:bodyPr>
            <a:lstStyle/>
            <a:p>
              <a:pPr eaLnBrk="0" hangingPunct="0"/>
              <a:r>
                <a:rPr lang="en-US" sz="900"/>
                <a:t>Pay Liesbeth 10 €</a:t>
              </a:r>
            </a:p>
          </p:txBody>
        </p:sp>
      </p:grpSp>
      <p:grpSp>
        <p:nvGrpSpPr>
          <p:cNvPr id="4" name="Group 76"/>
          <p:cNvGrpSpPr>
            <a:grpSpLocks/>
          </p:cNvGrpSpPr>
          <p:nvPr/>
        </p:nvGrpSpPr>
        <p:grpSpPr bwMode="auto">
          <a:xfrm>
            <a:off x="5959079" y="2422523"/>
            <a:ext cx="1486617" cy="230832"/>
            <a:chOff x="2357422" y="2897027"/>
            <a:chExt cx="1372519" cy="231478"/>
          </a:xfrm>
        </p:grpSpPr>
        <p:sp>
          <p:nvSpPr>
            <p:cNvPr id="78" name="Oval 77"/>
            <p:cNvSpPr/>
            <p:nvPr/>
          </p:nvSpPr>
          <p:spPr bwMode="auto">
            <a:xfrm>
              <a:off x="2357422" y="2897027"/>
              <a:ext cx="214352" cy="2149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US" sz="900" dirty="0">
                  <a:latin typeface="Arial" charset="0"/>
                  <a:cs typeface="+mn-cs"/>
                </a:rPr>
                <a:t>6</a:t>
              </a:r>
              <a:endParaRPr lang="en-GB" sz="900" dirty="0">
                <a:latin typeface="Arial" charset="0"/>
                <a:cs typeface="+mn-cs"/>
              </a:endParaRPr>
            </a:p>
          </p:txBody>
        </p:sp>
        <p:sp>
          <p:nvSpPr>
            <p:cNvPr id="2119" name="TextBox 78"/>
            <p:cNvSpPr txBox="1">
              <a:spLocks noChangeArrowheads="1"/>
            </p:cNvSpPr>
            <p:nvPr/>
          </p:nvSpPr>
          <p:spPr bwMode="auto">
            <a:xfrm>
              <a:off x="2529387" y="2897027"/>
              <a:ext cx="1200554" cy="231478"/>
            </a:xfrm>
            <a:prstGeom prst="rect">
              <a:avLst/>
            </a:prstGeom>
            <a:noFill/>
            <a:ln w="9525">
              <a:noFill/>
              <a:miter lim="800000"/>
              <a:headEnd/>
              <a:tailEnd/>
            </a:ln>
          </p:spPr>
          <p:txBody>
            <a:bodyPr wrap="none">
              <a:spAutoFit/>
            </a:bodyPr>
            <a:lstStyle/>
            <a:p>
              <a:pPr eaLnBrk="0" hangingPunct="0"/>
              <a:r>
                <a:rPr lang="en-US" sz="900"/>
                <a:t>Receive from Anne 10 €</a:t>
              </a:r>
            </a:p>
          </p:txBody>
        </p:sp>
      </p:grpSp>
      <p:sp>
        <p:nvSpPr>
          <p:cNvPr id="2059" name="Rectangle 2"/>
          <p:cNvSpPr>
            <a:spLocks noChangeArrowheads="1"/>
          </p:cNvSpPr>
          <p:nvPr>
            <p:custDataLst>
              <p:tags r:id="rId9"/>
            </p:custDataLst>
          </p:nvPr>
        </p:nvSpPr>
        <p:spPr bwMode="auto">
          <a:xfrm>
            <a:off x="309563" y="3494088"/>
            <a:ext cx="9317831" cy="1071562"/>
          </a:xfrm>
          <a:prstGeom prst="rect">
            <a:avLst/>
          </a:prstGeom>
          <a:solidFill>
            <a:srgbClr val="EAEAEA"/>
          </a:solidFill>
          <a:ln w="9525">
            <a:noFill/>
            <a:miter lim="800000"/>
            <a:headEnd/>
            <a:tailEnd/>
          </a:ln>
        </p:spPr>
        <p:txBody>
          <a:bodyPr wrap="none" anchor="ctr"/>
          <a:lstStyle/>
          <a:p>
            <a:pPr eaLnBrk="0" hangingPunct="0"/>
            <a:endParaRPr lang="da-DK"/>
          </a:p>
        </p:txBody>
      </p:sp>
      <p:sp>
        <p:nvSpPr>
          <p:cNvPr id="2060" name="Rectangle 2"/>
          <p:cNvSpPr>
            <a:spLocks noChangeArrowheads="1"/>
          </p:cNvSpPr>
          <p:nvPr>
            <p:custDataLst>
              <p:tags r:id="rId10"/>
            </p:custDataLst>
          </p:nvPr>
        </p:nvSpPr>
        <p:spPr bwMode="auto">
          <a:xfrm>
            <a:off x="309563" y="4922839"/>
            <a:ext cx="9317831" cy="1214437"/>
          </a:xfrm>
          <a:prstGeom prst="rect">
            <a:avLst/>
          </a:prstGeom>
          <a:solidFill>
            <a:srgbClr val="EAEAEA"/>
          </a:solidFill>
          <a:ln w="9525">
            <a:noFill/>
            <a:miter lim="800000"/>
            <a:headEnd/>
            <a:tailEnd/>
          </a:ln>
        </p:spPr>
        <p:txBody>
          <a:bodyPr wrap="none" anchor="ctr"/>
          <a:lstStyle/>
          <a:p>
            <a:pPr eaLnBrk="0" hangingPunct="0"/>
            <a:endParaRPr lang="da-DK"/>
          </a:p>
        </p:txBody>
      </p:sp>
      <p:pic>
        <p:nvPicPr>
          <p:cNvPr id="2062" name="Picture 50"/>
          <p:cNvPicPr>
            <a:picLocks noChangeAspect="1" noChangeArrowheads="1"/>
          </p:cNvPicPr>
          <p:nvPr>
            <p:custDataLst>
              <p:tags r:id="rId11"/>
            </p:custDataLst>
          </p:nvPr>
        </p:nvPicPr>
        <p:blipFill>
          <a:blip r:embed="rId34" cstate="print"/>
          <a:srcRect/>
          <a:stretch>
            <a:fillRect/>
          </a:stretch>
        </p:blipFill>
        <p:spPr bwMode="auto">
          <a:xfrm>
            <a:off x="6346031" y="5137150"/>
            <a:ext cx="655241" cy="647700"/>
          </a:xfrm>
          <a:prstGeom prst="rect">
            <a:avLst/>
          </a:prstGeom>
          <a:noFill/>
          <a:ln w="9525">
            <a:noFill/>
            <a:miter lim="800000"/>
            <a:headEnd/>
            <a:tailEnd/>
          </a:ln>
        </p:spPr>
      </p:pic>
      <p:pic>
        <p:nvPicPr>
          <p:cNvPr id="2063" name="Picture 50"/>
          <p:cNvPicPr>
            <a:picLocks noChangeAspect="1" noChangeArrowheads="1"/>
          </p:cNvPicPr>
          <p:nvPr>
            <p:custDataLst>
              <p:tags r:id="rId12"/>
            </p:custDataLst>
          </p:nvPr>
        </p:nvPicPr>
        <p:blipFill>
          <a:blip r:embed="rId34" cstate="print"/>
          <a:srcRect/>
          <a:stretch>
            <a:fillRect/>
          </a:stretch>
        </p:blipFill>
        <p:spPr bwMode="auto">
          <a:xfrm>
            <a:off x="3637361" y="5137150"/>
            <a:ext cx="655240" cy="647700"/>
          </a:xfrm>
          <a:prstGeom prst="rect">
            <a:avLst/>
          </a:prstGeom>
          <a:noFill/>
          <a:ln w="9525">
            <a:noFill/>
            <a:miter lim="800000"/>
            <a:headEnd/>
            <a:tailEnd/>
          </a:ln>
        </p:spPr>
      </p:pic>
      <p:sp>
        <p:nvSpPr>
          <p:cNvPr id="112" name="Oval 111"/>
          <p:cNvSpPr/>
          <p:nvPr>
            <p:custDataLst>
              <p:tags r:id="rId13"/>
            </p:custDataLst>
          </p:nvPr>
        </p:nvSpPr>
        <p:spPr bwMode="auto">
          <a:xfrm>
            <a:off x="3792141" y="4572001"/>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0</a:t>
            </a:r>
          </a:p>
        </p:txBody>
      </p:sp>
      <p:sp>
        <p:nvSpPr>
          <p:cNvPr id="2065" name="TextBox 116"/>
          <p:cNvSpPr txBox="1">
            <a:spLocks noChangeArrowheads="1"/>
          </p:cNvSpPr>
          <p:nvPr>
            <p:custDataLst>
              <p:tags r:id="rId14"/>
            </p:custDataLst>
          </p:nvPr>
        </p:nvSpPr>
        <p:spPr bwMode="auto">
          <a:xfrm>
            <a:off x="2708672" y="4572000"/>
            <a:ext cx="1164101" cy="369332"/>
          </a:xfrm>
          <a:prstGeom prst="rect">
            <a:avLst/>
          </a:prstGeom>
          <a:noFill/>
          <a:ln w="9525">
            <a:noFill/>
            <a:miter lim="800000"/>
            <a:headEnd/>
            <a:tailEnd/>
          </a:ln>
        </p:spPr>
        <p:txBody>
          <a:bodyPr wrap="none">
            <a:spAutoFit/>
          </a:bodyPr>
          <a:lstStyle/>
          <a:p>
            <a:pPr eaLnBrk="0" hangingPunct="0"/>
            <a:r>
              <a:rPr lang="en-US" sz="900"/>
              <a:t>Request to </a:t>
            </a:r>
          </a:p>
          <a:p>
            <a:pPr eaLnBrk="0" hangingPunct="0"/>
            <a:r>
              <a:rPr lang="en-US" sz="900"/>
              <a:t>Fund Anne’s account</a:t>
            </a:r>
          </a:p>
        </p:txBody>
      </p:sp>
      <p:sp>
        <p:nvSpPr>
          <p:cNvPr id="2066" name="TextBox 118"/>
          <p:cNvSpPr txBox="1">
            <a:spLocks noChangeArrowheads="1"/>
          </p:cNvSpPr>
          <p:nvPr>
            <p:custDataLst>
              <p:tags r:id="rId15"/>
            </p:custDataLst>
          </p:nvPr>
        </p:nvSpPr>
        <p:spPr bwMode="auto">
          <a:xfrm>
            <a:off x="4256485" y="4572000"/>
            <a:ext cx="1221809" cy="369332"/>
          </a:xfrm>
          <a:prstGeom prst="rect">
            <a:avLst/>
          </a:prstGeom>
          <a:noFill/>
          <a:ln w="9525">
            <a:noFill/>
            <a:miter lim="800000"/>
            <a:headEnd/>
            <a:tailEnd/>
          </a:ln>
        </p:spPr>
        <p:txBody>
          <a:bodyPr wrap="none">
            <a:spAutoFit/>
          </a:bodyPr>
          <a:lstStyle/>
          <a:p>
            <a:pPr eaLnBrk="0" hangingPunct="0"/>
            <a:r>
              <a:rPr lang="en-US" sz="900"/>
              <a:t>Confirmation of </a:t>
            </a:r>
          </a:p>
          <a:p>
            <a:pPr eaLnBrk="0" hangingPunct="0"/>
            <a:r>
              <a:rPr lang="en-US" sz="900"/>
              <a:t>Funds transfer (on-us)</a:t>
            </a:r>
          </a:p>
        </p:txBody>
      </p:sp>
      <p:sp>
        <p:nvSpPr>
          <p:cNvPr id="2067" name="TextBox 119"/>
          <p:cNvSpPr txBox="1">
            <a:spLocks noChangeArrowheads="1"/>
          </p:cNvSpPr>
          <p:nvPr>
            <p:custDataLst>
              <p:tags r:id="rId16"/>
            </p:custDataLst>
          </p:nvPr>
        </p:nvSpPr>
        <p:spPr bwMode="auto">
          <a:xfrm>
            <a:off x="1315642" y="3136900"/>
            <a:ext cx="431528" cy="230832"/>
          </a:xfrm>
          <a:prstGeom prst="rect">
            <a:avLst/>
          </a:prstGeom>
          <a:noFill/>
          <a:ln w="9525">
            <a:noFill/>
            <a:miter lim="800000"/>
            <a:headEnd/>
            <a:tailEnd/>
          </a:ln>
        </p:spPr>
        <p:txBody>
          <a:bodyPr wrap="none">
            <a:spAutoFit/>
          </a:bodyPr>
          <a:lstStyle/>
          <a:p>
            <a:pPr eaLnBrk="0" hangingPunct="0"/>
            <a:r>
              <a:rPr lang="en-US" sz="900"/>
              <a:t>Anne</a:t>
            </a:r>
          </a:p>
        </p:txBody>
      </p:sp>
      <p:sp>
        <p:nvSpPr>
          <p:cNvPr id="2068" name="TextBox 120"/>
          <p:cNvSpPr txBox="1">
            <a:spLocks noChangeArrowheads="1"/>
          </p:cNvSpPr>
          <p:nvPr/>
        </p:nvSpPr>
        <p:spPr bwMode="auto">
          <a:xfrm>
            <a:off x="8048626" y="3263900"/>
            <a:ext cx="580608" cy="230832"/>
          </a:xfrm>
          <a:prstGeom prst="rect">
            <a:avLst/>
          </a:prstGeom>
          <a:noFill/>
          <a:ln w="9525">
            <a:noFill/>
            <a:miter lim="800000"/>
            <a:headEnd/>
            <a:tailEnd/>
          </a:ln>
        </p:spPr>
        <p:txBody>
          <a:bodyPr wrap="none">
            <a:spAutoFit/>
          </a:bodyPr>
          <a:lstStyle/>
          <a:p>
            <a:pPr eaLnBrk="0" hangingPunct="0"/>
            <a:r>
              <a:rPr lang="en-US" sz="900"/>
              <a:t>Liesbeth</a:t>
            </a:r>
          </a:p>
        </p:txBody>
      </p:sp>
      <p:sp>
        <p:nvSpPr>
          <p:cNvPr id="2069" name="TextBox 121"/>
          <p:cNvSpPr txBox="1">
            <a:spLocks noChangeArrowheads="1"/>
          </p:cNvSpPr>
          <p:nvPr>
            <p:custDataLst>
              <p:tags r:id="rId17"/>
            </p:custDataLst>
          </p:nvPr>
        </p:nvSpPr>
        <p:spPr bwMode="auto">
          <a:xfrm>
            <a:off x="6578204" y="5857875"/>
            <a:ext cx="503664" cy="230832"/>
          </a:xfrm>
          <a:prstGeom prst="rect">
            <a:avLst/>
          </a:prstGeom>
          <a:noFill/>
          <a:ln w="9525">
            <a:noFill/>
            <a:miter lim="800000"/>
            <a:headEnd/>
            <a:tailEnd/>
          </a:ln>
        </p:spPr>
        <p:txBody>
          <a:bodyPr wrap="none">
            <a:spAutoFit/>
          </a:bodyPr>
          <a:lstStyle/>
          <a:p>
            <a:pPr eaLnBrk="0" hangingPunct="0"/>
            <a:r>
              <a:rPr lang="en-US" sz="900"/>
              <a:t>Bank B</a:t>
            </a:r>
          </a:p>
        </p:txBody>
      </p:sp>
      <p:sp>
        <p:nvSpPr>
          <p:cNvPr id="2070" name="TextBox 122"/>
          <p:cNvSpPr txBox="1">
            <a:spLocks noChangeArrowheads="1"/>
          </p:cNvSpPr>
          <p:nvPr>
            <p:custDataLst>
              <p:tags r:id="rId18"/>
            </p:custDataLst>
          </p:nvPr>
        </p:nvSpPr>
        <p:spPr bwMode="auto">
          <a:xfrm>
            <a:off x="3750866" y="5786439"/>
            <a:ext cx="508473" cy="230832"/>
          </a:xfrm>
          <a:prstGeom prst="rect">
            <a:avLst/>
          </a:prstGeom>
          <a:noFill/>
          <a:ln w="9525">
            <a:noFill/>
            <a:miter lim="800000"/>
            <a:headEnd/>
            <a:tailEnd/>
          </a:ln>
        </p:spPr>
        <p:txBody>
          <a:bodyPr wrap="none">
            <a:spAutoFit/>
          </a:bodyPr>
          <a:lstStyle/>
          <a:p>
            <a:pPr eaLnBrk="0" hangingPunct="0"/>
            <a:r>
              <a:rPr lang="en-US" sz="900"/>
              <a:t>Bank A</a:t>
            </a:r>
          </a:p>
        </p:txBody>
      </p:sp>
      <p:pic>
        <p:nvPicPr>
          <p:cNvPr id="2071" name="Picture 47"/>
          <p:cNvPicPr>
            <a:picLocks noChangeAspect="1" noChangeArrowheads="1"/>
          </p:cNvPicPr>
          <p:nvPr>
            <p:custDataLst>
              <p:tags r:id="rId19"/>
            </p:custDataLst>
          </p:nvPr>
        </p:nvPicPr>
        <p:blipFill>
          <a:blip r:embed="rId33" cstate="print"/>
          <a:srcRect/>
          <a:stretch>
            <a:fillRect/>
          </a:stretch>
        </p:blipFill>
        <p:spPr bwMode="auto">
          <a:xfrm>
            <a:off x="7902444" y="2493964"/>
            <a:ext cx="842698" cy="714375"/>
          </a:xfrm>
          <a:prstGeom prst="rect">
            <a:avLst/>
          </a:prstGeom>
          <a:noFill/>
          <a:ln w="9525">
            <a:noFill/>
            <a:miter lim="800000"/>
            <a:headEnd/>
            <a:tailEnd/>
          </a:ln>
        </p:spPr>
      </p:pic>
      <p:grpSp>
        <p:nvGrpSpPr>
          <p:cNvPr id="6" name="Group 187"/>
          <p:cNvGrpSpPr>
            <a:grpSpLocks/>
          </p:cNvGrpSpPr>
          <p:nvPr>
            <p:custDataLst>
              <p:tags r:id="rId20"/>
            </p:custDataLst>
          </p:nvPr>
        </p:nvGrpSpPr>
        <p:grpSpPr bwMode="auto">
          <a:xfrm>
            <a:off x="7739062" y="2493964"/>
            <a:ext cx="309563" cy="714375"/>
            <a:chOff x="5057" y="1931"/>
            <a:chExt cx="499" cy="1088"/>
          </a:xfrm>
        </p:grpSpPr>
        <p:sp>
          <p:nvSpPr>
            <p:cNvPr id="2102" name="Rectangle 188"/>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en-GB"/>
            </a:p>
          </p:txBody>
        </p:sp>
        <p:sp>
          <p:nvSpPr>
            <p:cNvPr id="2103" name="AutoShape 189"/>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da-DK" sz="1000"/>
            </a:p>
          </p:txBody>
        </p:sp>
        <p:sp>
          <p:nvSpPr>
            <p:cNvPr id="2104" name="Oval 190"/>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05" name="Oval 191"/>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06" name="Oval 192"/>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07" name="Oval 193"/>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08" name="Oval 194"/>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09" name="Oval 195"/>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10" name="Oval 196"/>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11" name="Oval 197"/>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12" name="Oval 198"/>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13" name="Oval 199"/>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14" name="Oval 200"/>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en-GB"/>
            </a:p>
          </p:txBody>
        </p:sp>
        <p:sp>
          <p:nvSpPr>
            <p:cNvPr id="2115" name="Oval 201"/>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en-GB"/>
            </a:p>
          </p:txBody>
        </p:sp>
      </p:grpSp>
      <p:sp>
        <p:nvSpPr>
          <p:cNvPr id="94" name="Rectangle 93"/>
          <p:cNvSpPr/>
          <p:nvPr>
            <p:custDataLst>
              <p:tags r:id="rId21"/>
            </p:custDataLst>
          </p:nvPr>
        </p:nvSpPr>
        <p:spPr bwMode="auto">
          <a:xfrm>
            <a:off x="3714751" y="3565525"/>
            <a:ext cx="3250406" cy="935038"/>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a:lstStyle/>
          <a:p>
            <a:pPr eaLnBrk="0" hangingPunct="0">
              <a:defRPr/>
            </a:pPr>
            <a:endParaRPr lang="en-US">
              <a:latin typeface="Arial" charset="0"/>
              <a:cs typeface="+mn-cs"/>
            </a:endParaRPr>
          </a:p>
        </p:txBody>
      </p:sp>
      <p:pic>
        <p:nvPicPr>
          <p:cNvPr id="2074" name="Picture 37"/>
          <p:cNvPicPr>
            <a:picLocks noChangeAspect="1" noChangeArrowheads="1"/>
          </p:cNvPicPr>
          <p:nvPr>
            <p:custDataLst>
              <p:tags r:id="rId22"/>
            </p:custDataLst>
          </p:nvPr>
        </p:nvPicPr>
        <p:blipFill>
          <a:blip r:embed="rId35" cstate="print"/>
          <a:srcRect/>
          <a:stretch>
            <a:fillRect/>
          </a:stretch>
        </p:blipFill>
        <p:spPr bwMode="auto">
          <a:xfrm>
            <a:off x="5030391" y="3643313"/>
            <a:ext cx="500459" cy="427037"/>
          </a:xfrm>
          <a:prstGeom prst="rect">
            <a:avLst/>
          </a:prstGeom>
          <a:noFill/>
          <a:ln w="9525">
            <a:noFill/>
            <a:miter lim="800000"/>
            <a:headEnd/>
            <a:tailEnd/>
          </a:ln>
        </p:spPr>
      </p:pic>
      <p:graphicFrame>
        <p:nvGraphicFramePr>
          <p:cNvPr id="2050" name="Rectangle 2" hidden="1"/>
          <p:cNvGraphicFramePr>
            <a:graphicFrameLocks/>
          </p:cNvGraphicFramePr>
          <p:nvPr/>
        </p:nvGraphicFramePr>
        <p:xfrm>
          <a:off x="0" y="0"/>
          <a:ext cx="171979" cy="158750"/>
        </p:xfrm>
        <a:graphic>
          <a:graphicData uri="http://schemas.openxmlformats.org/presentationml/2006/ole">
            <p:oleObj spid="_x0000_s1026" r:id="rId36" imgW="0" imgH="0" progId="">
              <p:embed/>
            </p:oleObj>
          </a:graphicData>
        </a:graphic>
      </p:graphicFrame>
      <p:cxnSp>
        <p:nvCxnSpPr>
          <p:cNvPr id="2075" name="Shape 99"/>
          <p:cNvCxnSpPr>
            <a:cxnSpLocks noChangeShapeType="1"/>
          </p:cNvCxnSpPr>
          <p:nvPr/>
        </p:nvCxnSpPr>
        <p:spPr bwMode="auto">
          <a:xfrm>
            <a:off x="2447264" y="2717801"/>
            <a:ext cx="2777463" cy="847725"/>
          </a:xfrm>
          <a:prstGeom prst="bentConnector2">
            <a:avLst/>
          </a:prstGeom>
          <a:noFill/>
          <a:ln w="3175" algn="ctr">
            <a:solidFill>
              <a:schemeClr val="tx1"/>
            </a:solidFill>
            <a:round/>
            <a:headEnd/>
            <a:tailEnd type="triangle" w="med" len="med"/>
          </a:ln>
        </p:spPr>
      </p:cxnSp>
      <p:cxnSp>
        <p:nvCxnSpPr>
          <p:cNvPr id="2076" name="Elbow Connector 102"/>
          <p:cNvCxnSpPr>
            <a:cxnSpLocks noChangeShapeType="1"/>
          </p:cNvCxnSpPr>
          <p:nvPr/>
        </p:nvCxnSpPr>
        <p:spPr bwMode="auto">
          <a:xfrm rot="10800000" flipV="1">
            <a:off x="5494736" y="2717801"/>
            <a:ext cx="2271844" cy="847725"/>
          </a:xfrm>
          <a:prstGeom prst="bentConnector3">
            <a:avLst>
              <a:gd name="adj1" fmla="val 102569"/>
            </a:avLst>
          </a:prstGeom>
          <a:noFill/>
          <a:ln w="3175" algn="ctr">
            <a:solidFill>
              <a:schemeClr val="tx1"/>
            </a:solidFill>
            <a:round/>
            <a:headEnd type="triangle" w="med" len="med"/>
            <a:tailEnd/>
          </a:ln>
        </p:spPr>
      </p:cxnSp>
      <p:pic>
        <p:nvPicPr>
          <p:cNvPr id="2077" name="Picture 9"/>
          <p:cNvPicPr>
            <a:picLocks noChangeAspect="1" noChangeArrowheads="1"/>
          </p:cNvPicPr>
          <p:nvPr>
            <p:custDataLst>
              <p:tags r:id="rId23"/>
            </p:custDataLst>
          </p:nvPr>
        </p:nvPicPr>
        <p:blipFill>
          <a:blip r:embed="rId37" cstate="print"/>
          <a:srcRect/>
          <a:stretch>
            <a:fillRect/>
          </a:stretch>
        </p:blipFill>
        <p:spPr bwMode="auto">
          <a:xfrm>
            <a:off x="4643438" y="2851150"/>
            <a:ext cx="1238250" cy="571500"/>
          </a:xfrm>
          <a:prstGeom prst="rect">
            <a:avLst/>
          </a:prstGeom>
          <a:noFill/>
          <a:ln w="9525">
            <a:noFill/>
            <a:miter lim="800000"/>
            <a:headEnd/>
            <a:tailEnd/>
          </a:ln>
        </p:spPr>
      </p:pic>
      <p:sp>
        <p:nvSpPr>
          <p:cNvPr id="2078" name="TextBox 106"/>
          <p:cNvSpPr txBox="1">
            <a:spLocks noChangeArrowheads="1"/>
          </p:cNvSpPr>
          <p:nvPr>
            <p:custDataLst>
              <p:tags r:id="rId24"/>
            </p:custDataLst>
          </p:nvPr>
        </p:nvSpPr>
        <p:spPr bwMode="auto">
          <a:xfrm>
            <a:off x="4720829" y="2994026"/>
            <a:ext cx="1043876" cy="246221"/>
          </a:xfrm>
          <a:prstGeom prst="rect">
            <a:avLst/>
          </a:prstGeom>
          <a:noFill/>
          <a:ln w="9525">
            <a:noFill/>
            <a:miter lim="800000"/>
            <a:headEnd/>
            <a:tailEnd/>
          </a:ln>
        </p:spPr>
        <p:txBody>
          <a:bodyPr wrap="none">
            <a:spAutoFit/>
          </a:bodyPr>
          <a:lstStyle/>
          <a:p>
            <a:pPr eaLnBrk="0" hangingPunct="0"/>
            <a:r>
              <a:rPr lang="en-US" sz="1000"/>
              <a:t>Mobile network </a:t>
            </a:r>
          </a:p>
        </p:txBody>
      </p:sp>
      <p:sp>
        <p:nvSpPr>
          <p:cNvPr id="2079" name="TextBox 123"/>
          <p:cNvSpPr txBox="1">
            <a:spLocks noChangeArrowheads="1"/>
          </p:cNvSpPr>
          <p:nvPr>
            <p:custDataLst>
              <p:tags r:id="rId25"/>
            </p:custDataLst>
          </p:nvPr>
        </p:nvSpPr>
        <p:spPr bwMode="auto">
          <a:xfrm>
            <a:off x="3869532" y="4059239"/>
            <a:ext cx="2708672" cy="369887"/>
          </a:xfrm>
          <a:prstGeom prst="rect">
            <a:avLst/>
          </a:prstGeom>
          <a:noFill/>
          <a:ln w="9525">
            <a:noFill/>
            <a:miter lim="800000"/>
            <a:headEnd/>
            <a:tailEnd/>
          </a:ln>
        </p:spPr>
        <p:txBody>
          <a:bodyPr>
            <a:spAutoFit/>
          </a:bodyPr>
          <a:lstStyle/>
          <a:p>
            <a:pPr algn="ctr" eaLnBrk="0" hangingPunct="0"/>
            <a:r>
              <a:rPr lang="en-US" sz="900"/>
              <a:t>Interoperable banking  on-line store  value </a:t>
            </a:r>
          </a:p>
          <a:p>
            <a:pPr algn="ctr" eaLnBrk="0" hangingPunct="0"/>
            <a:r>
              <a:rPr lang="en-US" sz="900"/>
              <a:t>accounts platform </a:t>
            </a:r>
          </a:p>
        </p:txBody>
      </p:sp>
      <p:sp>
        <p:nvSpPr>
          <p:cNvPr id="2080" name="Title 76"/>
          <p:cNvSpPr>
            <a:spLocks noGrp="1"/>
          </p:cNvSpPr>
          <p:nvPr>
            <p:ph type="title"/>
          </p:nvPr>
        </p:nvSpPr>
        <p:spPr/>
        <p:txBody>
          <a:bodyPr>
            <a:normAutofit/>
          </a:bodyPr>
          <a:lstStyle/>
          <a:p>
            <a:r>
              <a:rPr lang="en-US" dirty="0" smtClean="0"/>
              <a:t>High level </a:t>
            </a:r>
            <a:r>
              <a:rPr lang="en-US" dirty="0" smtClean="0"/>
              <a:t>flow</a:t>
            </a:r>
            <a:endParaRPr lang="en-US" sz="1800" dirty="0" smtClean="0"/>
          </a:p>
        </p:txBody>
      </p:sp>
      <p:sp>
        <p:nvSpPr>
          <p:cNvPr id="2081" name="Line 12"/>
          <p:cNvSpPr>
            <a:spLocks noChangeShapeType="1"/>
          </p:cNvSpPr>
          <p:nvPr/>
        </p:nvSpPr>
        <p:spPr bwMode="auto">
          <a:xfrm>
            <a:off x="541735" y="2052638"/>
            <a:ext cx="8659151" cy="0"/>
          </a:xfrm>
          <a:prstGeom prst="line">
            <a:avLst/>
          </a:prstGeom>
          <a:noFill/>
          <a:ln w="9525">
            <a:solidFill>
              <a:schemeClr val="tx1"/>
            </a:solidFill>
            <a:round/>
            <a:headEnd/>
            <a:tailEnd/>
          </a:ln>
        </p:spPr>
        <p:txBody>
          <a:bodyPr/>
          <a:lstStyle/>
          <a:p>
            <a:endParaRPr lang="en-GB"/>
          </a:p>
        </p:txBody>
      </p:sp>
      <p:sp>
        <p:nvSpPr>
          <p:cNvPr id="2082" name="Text Box 13"/>
          <p:cNvSpPr txBox="1">
            <a:spLocks noChangeArrowheads="1"/>
          </p:cNvSpPr>
          <p:nvPr/>
        </p:nvSpPr>
        <p:spPr bwMode="auto">
          <a:xfrm>
            <a:off x="1237642" y="1571625"/>
            <a:ext cx="790601"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Customer</a:t>
            </a:r>
          </a:p>
        </p:txBody>
      </p:sp>
      <p:sp>
        <p:nvSpPr>
          <p:cNvPr id="2083" name="Text Box 14"/>
          <p:cNvSpPr txBox="1">
            <a:spLocks noChangeArrowheads="1"/>
          </p:cNvSpPr>
          <p:nvPr/>
        </p:nvSpPr>
        <p:spPr bwMode="auto">
          <a:xfrm>
            <a:off x="3102655"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(Send) </a:t>
            </a:r>
          </a:p>
          <a:p>
            <a:pPr algn="ctr" eaLnBrk="0" hangingPunct="0"/>
            <a:r>
              <a:rPr lang="en-US" sz="1200">
                <a:solidFill>
                  <a:srgbClr val="000000"/>
                </a:solidFill>
              </a:rPr>
              <a:t>Participant</a:t>
            </a:r>
          </a:p>
        </p:txBody>
      </p:sp>
      <p:sp>
        <p:nvSpPr>
          <p:cNvPr id="2084" name="Text Box 15"/>
          <p:cNvSpPr txBox="1">
            <a:spLocks noChangeArrowheads="1"/>
          </p:cNvSpPr>
          <p:nvPr/>
        </p:nvSpPr>
        <p:spPr bwMode="auto">
          <a:xfrm>
            <a:off x="6124330" y="1571625"/>
            <a:ext cx="859594"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Participant</a:t>
            </a:r>
          </a:p>
        </p:txBody>
      </p:sp>
      <p:sp>
        <p:nvSpPr>
          <p:cNvPr id="2085" name="Text Box 16"/>
          <p:cNvSpPr txBox="1">
            <a:spLocks noChangeArrowheads="1"/>
          </p:cNvSpPr>
          <p:nvPr/>
        </p:nvSpPr>
        <p:spPr bwMode="auto">
          <a:xfrm>
            <a:off x="7585130" y="1595438"/>
            <a:ext cx="792846" cy="461665"/>
          </a:xfrm>
          <a:prstGeom prst="rect">
            <a:avLst/>
          </a:prstGeom>
          <a:noFill/>
          <a:ln w="9525">
            <a:noFill/>
            <a:miter lim="800000"/>
            <a:headEnd/>
            <a:tailEnd/>
          </a:ln>
        </p:spPr>
        <p:txBody>
          <a:bodyPr wrap="none">
            <a:spAutoFit/>
          </a:bodyPr>
          <a:lstStyle/>
          <a:p>
            <a:pPr algn="ctr" eaLnBrk="0" hangingPunct="0"/>
            <a:r>
              <a:rPr lang="en-US" sz="1200">
                <a:solidFill>
                  <a:srgbClr val="000000"/>
                </a:solidFill>
              </a:rPr>
              <a:t>(Receive) </a:t>
            </a:r>
          </a:p>
          <a:p>
            <a:pPr algn="ctr" eaLnBrk="0" hangingPunct="0"/>
            <a:r>
              <a:rPr lang="en-US" sz="1200">
                <a:solidFill>
                  <a:srgbClr val="000000"/>
                </a:solidFill>
              </a:rPr>
              <a:t>Customer</a:t>
            </a:r>
          </a:p>
        </p:txBody>
      </p:sp>
      <p:sp>
        <p:nvSpPr>
          <p:cNvPr id="2086" name="AutoShape 60"/>
          <p:cNvSpPr>
            <a:spLocks/>
          </p:cNvSpPr>
          <p:nvPr/>
        </p:nvSpPr>
        <p:spPr bwMode="auto">
          <a:xfrm>
            <a:off x="232172" y="2214564"/>
            <a:ext cx="990600" cy="720725"/>
          </a:xfrm>
          <a:prstGeom prst="borderCallout2">
            <a:avLst>
              <a:gd name="adj1" fmla="val 15861"/>
              <a:gd name="adj2" fmla="val 108333"/>
              <a:gd name="adj3" fmla="val 15861"/>
              <a:gd name="adj4" fmla="val 123611"/>
              <a:gd name="adj5" fmla="val 45153"/>
              <a:gd name="adj6" fmla="val 132986"/>
            </a:avLst>
          </a:prstGeom>
          <a:solidFill>
            <a:schemeClr val="accent1"/>
          </a:solidFill>
          <a:ln w="9525">
            <a:solidFill>
              <a:schemeClr val="tx1"/>
            </a:solidFill>
            <a:miter lim="800000"/>
            <a:headEnd/>
            <a:tailEnd/>
          </a:ln>
        </p:spPr>
        <p:txBody>
          <a:bodyPr/>
          <a:lstStyle/>
          <a:p>
            <a:pPr algn="ctr" eaLnBrk="0" hangingPunct="0"/>
            <a:r>
              <a:rPr lang="en-US" sz="1400">
                <a:solidFill>
                  <a:srgbClr val="000000"/>
                </a:solidFill>
              </a:rPr>
              <a:t>Pay Liesbeth €10</a:t>
            </a:r>
          </a:p>
        </p:txBody>
      </p:sp>
      <p:sp>
        <p:nvSpPr>
          <p:cNvPr id="2087" name="AutoShape 61"/>
          <p:cNvSpPr>
            <a:spLocks/>
          </p:cNvSpPr>
          <p:nvPr/>
        </p:nvSpPr>
        <p:spPr bwMode="auto">
          <a:xfrm>
            <a:off x="8736542" y="2208214"/>
            <a:ext cx="1092068" cy="720725"/>
          </a:xfrm>
          <a:prstGeom prst="borderCallout2">
            <a:avLst>
              <a:gd name="adj1" fmla="val 15861"/>
              <a:gd name="adj2" fmla="val -7560"/>
              <a:gd name="adj3" fmla="val 15861"/>
              <a:gd name="adj4" fmla="val -23306"/>
              <a:gd name="adj5" fmla="val 60352"/>
              <a:gd name="adj6" fmla="val -26616"/>
            </a:avLst>
          </a:prstGeom>
          <a:solidFill>
            <a:schemeClr val="accent1"/>
          </a:solidFill>
          <a:ln w="9525">
            <a:solidFill>
              <a:schemeClr val="tx1"/>
            </a:solidFill>
            <a:miter lim="800000"/>
            <a:headEnd/>
            <a:tailEnd/>
          </a:ln>
        </p:spPr>
        <p:txBody>
          <a:bodyPr/>
          <a:lstStyle/>
          <a:p>
            <a:pPr algn="ctr" eaLnBrk="0" hangingPunct="0"/>
            <a:r>
              <a:rPr lang="en-US" sz="1400">
                <a:solidFill>
                  <a:srgbClr val="000000"/>
                </a:solidFill>
              </a:rPr>
              <a:t>Received from anne €10</a:t>
            </a:r>
          </a:p>
        </p:txBody>
      </p:sp>
      <p:cxnSp>
        <p:nvCxnSpPr>
          <p:cNvPr id="92" name="Shape 91"/>
          <p:cNvCxnSpPr>
            <a:stCxn id="2055" idx="2"/>
            <a:endCxn id="2134" idx="3"/>
          </p:cNvCxnSpPr>
          <p:nvPr/>
        </p:nvCxnSpPr>
        <p:spPr>
          <a:xfrm rot="16200000" flipH="1">
            <a:off x="1997208" y="2876683"/>
            <a:ext cx="33338" cy="553773"/>
          </a:xfrm>
          <a:prstGeom prst="bentConnector3">
            <a:avLst>
              <a:gd name="adj1" fmla="val 81618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89" name="TextBox 61"/>
          <p:cNvSpPr txBox="1">
            <a:spLocks noChangeArrowheads="1"/>
          </p:cNvSpPr>
          <p:nvPr/>
        </p:nvSpPr>
        <p:spPr bwMode="auto">
          <a:xfrm>
            <a:off x="1702594" y="3429000"/>
            <a:ext cx="1090363" cy="369332"/>
          </a:xfrm>
          <a:prstGeom prst="rect">
            <a:avLst/>
          </a:prstGeom>
          <a:noFill/>
          <a:ln w="9525">
            <a:noFill/>
            <a:miter lim="800000"/>
            <a:headEnd/>
            <a:tailEnd/>
          </a:ln>
        </p:spPr>
        <p:txBody>
          <a:bodyPr wrap="none">
            <a:spAutoFit/>
          </a:bodyPr>
          <a:lstStyle/>
          <a:p>
            <a:pPr eaLnBrk="0" hangingPunct="0"/>
            <a:r>
              <a:rPr lang="en-US" sz="900"/>
              <a:t>Enter the payment </a:t>
            </a:r>
          </a:p>
          <a:p>
            <a:pPr eaLnBrk="0" hangingPunct="0"/>
            <a:r>
              <a:rPr lang="en-US" sz="900"/>
              <a:t>details</a:t>
            </a:r>
          </a:p>
        </p:txBody>
      </p:sp>
      <p:sp>
        <p:nvSpPr>
          <p:cNvPr id="98" name="Oval 97"/>
          <p:cNvSpPr/>
          <p:nvPr/>
        </p:nvSpPr>
        <p:spPr bwMode="auto">
          <a:xfrm>
            <a:off x="1006079" y="3500439"/>
            <a:ext cx="773906" cy="142875"/>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1,2,3</a:t>
            </a:r>
          </a:p>
        </p:txBody>
      </p:sp>
      <p:cxnSp>
        <p:nvCxnSpPr>
          <p:cNvPr id="2091" name="Straight Arrow Connector 124"/>
          <p:cNvCxnSpPr>
            <a:cxnSpLocks noChangeShapeType="1"/>
            <a:stCxn id="94" idx="1"/>
          </p:cNvCxnSpPr>
          <p:nvPr>
            <p:custDataLst>
              <p:tags r:id="rId26"/>
            </p:custDataLst>
          </p:nvPr>
        </p:nvCxnSpPr>
        <p:spPr bwMode="auto">
          <a:xfrm rot="10800000">
            <a:off x="2476500" y="3143250"/>
            <a:ext cx="1238250" cy="889000"/>
          </a:xfrm>
          <a:prstGeom prst="straightConnector1">
            <a:avLst/>
          </a:prstGeom>
          <a:noFill/>
          <a:ln w="3175" algn="ctr">
            <a:solidFill>
              <a:schemeClr val="tx1"/>
            </a:solidFill>
            <a:round/>
            <a:headEnd/>
            <a:tailEnd type="arrow" w="med" len="med"/>
          </a:ln>
        </p:spPr>
      </p:cxnSp>
      <p:sp>
        <p:nvSpPr>
          <p:cNvPr id="101" name="Oval 100"/>
          <p:cNvSpPr/>
          <p:nvPr>
            <p:custDataLst>
              <p:tags r:id="rId27"/>
            </p:custDataLst>
          </p:nvPr>
        </p:nvSpPr>
        <p:spPr bwMode="auto">
          <a:xfrm>
            <a:off x="2863454" y="3127376"/>
            <a:ext cx="232171" cy="214313"/>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GB" sz="900" dirty="0">
                <a:latin typeface="Arial" charset="0"/>
                <a:cs typeface="+mn-cs"/>
              </a:rPr>
              <a:t>6</a:t>
            </a:r>
          </a:p>
        </p:txBody>
      </p:sp>
      <p:sp>
        <p:nvSpPr>
          <p:cNvPr id="2093" name="TextBox 126"/>
          <p:cNvSpPr txBox="1">
            <a:spLocks noChangeArrowheads="1"/>
          </p:cNvSpPr>
          <p:nvPr>
            <p:custDataLst>
              <p:tags r:id="rId28"/>
            </p:custDataLst>
          </p:nvPr>
        </p:nvSpPr>
        <p:spPr bwMode="auto">
          <a:xfrm>
            <a:off x="3049192" y="3127375"/>
            <a:ext cx="845103" cy="230832"/>
          </a:xfrm>
          <a:prstGeom prst="rect">
            <a:avLst/>
          </a:prstGeom>
          <a:noFill/>
          <a:ln w="9525">
            <a:noFill/>
            <a:miter lim="800000"/>
            <a:headEnd/>
            <a:tailEnd/>
          </a:ln>
        </p:spPr>
        <p:txBody>
          <a:bodyPr wrap="none">
            <a:spAutoFit/>
          </a:bodyPr>
          <a:lstStyle/>
          <a:p>
            <a:pPr eaLnBrk="0" hangingPunct="0"/>
            <a:r>
              <a:rPr lang="en-US" sz="900"/>
              <a:t>Payment note</a:t>
            </a:r>
          </a:p>
        </p:txBody>
      </p:sp>
      <p:cxnSp>
        <p:nvCxnSpPr>
          <p:cNvPr id="103" name="Shape 91"/>
          <p:cNvCxnSpPr/>
          <p:nvPr/>
        </p:nvCxnSpPr>
        <p:spPr>
          <a:xfrm rot="10800000" flipH="1">
            <a:off x="6965156" y="3714751"/>
            <a:ext cx="36116" cy="511175"/>
          </a:xfrm>
          <a:prstGeom prst="bentConnector3">
            <a:avLst>
              <a:gd name="adj1" fmla="val 81618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76"/>
          <p:cNvGrpSpPr>
            <a:grpSpLocks/>
          </p:cNvGrpSpPr>
          <p:nvPr>
            <p:custDataLst>
              <p:tags r:id="rId29"/>
            </p:custDataLst>
          </p:nvPr>
        </p:nvGrpSpPr>
        <p:grpSpPr bwMode="auto">
          <a:xfrm>
            <a:off x="7298798" y="3857627"/>
            <a:ext cx="1864847" cy="369334"/>
            <a:chOff x="2357422" y="2897027"/>
            <a:chExt cx="1722425" cy="369813"/>
          </a:xfrm>
        </p:grpSpPr>
        <p:sp>
          <p:nvSpPr>
            <p:cNvPr id="111" name="Oval 110"/>
            <p:cNvSpPr/>
            <p:nvPr/>
          </p:nvSpPr>
          <p:spPr bwMode="auto">
            <a:xfrm>
              <a:off x="2357422" y="2897027"/>
              <a:ext cx="214441" cy="214591"/>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nchor="ctr"/>
            <a:lstStyle/>
            <a:p>
              <a:pPr algn="ctr" eaLnBrk="0" hangingPunct="0">
                <a:defRPr/>
              </a:pPr>
              <a:r>
                <a:rPr lang="en-US" sz="900" dirty="0">
                  <a:latin typeface="Arial" charset="0"/>
                  <a:cs typeface="+mn-cs"/>
                </a:rPr>
                <a:t>6</a:t>
              </a:r>
              <a:endParaRPr lang="en-GB" sz="900" dirty="0">
                <a:latin typeface="Arial" charset="0"/>
                <a:cs typeface="+mn-cs"/>
              </a:endParaRPr>
            </a:p>
          </p:txBody>
        </p:sp>
        <p:sp>
          <p:nvSpPr>
            <p:cNvPr id="2101" name="TextBox 78"/>
            <p:cNvSpPr txBox="1">
              <a:spLocks noChangeArrowheads="1"/>
            </p:cNvSpPr>
            <p:nvPr/>
          </p:nvSpPr>
          <p:spPr bwMode="auto">
            <a:xfrm>
              <a:off x="2529385" y="2897029"/>
              <a:ext cx="1550462" cy="369811"/>
            </a:xfrm>
            <a:prstGeom prst="rect">
              <a:avLst/>
            </a:prstGeom>
            <a:noFill/>
            <a:ln w="9525">
              <a:noFill/>
              <a:miter lim="800000"/>
              <a:headEnd/>
              <a:tailEnd/>
            </a:ln>
          </p:spPr>
          <p:txBody>
            <a:bodyPr wrap="none">
              <a:spAutoFit/>
            </a:bodyPr>
            <a:lstStyle/>
            <a:p>
              <a:pPr eaLnBrk="0" hangingPunct="0"/>
              <a:r>
                <a:rPr lang="en-US" sz="900"/>
                <a:t>Move 10 € from Anne’s account</a:t>
              </a:r>
            </a:p>
            <a:p>
              <a:pPr eaLnBrk="0" hangingPunct="0"/>
              <a:r>
                <a:rPr lang="en-US" sz="900"/>
                <a:t>to  Liesbeth account</a:t>
              </a:r>
            </a:p>
          </p:txBody>
        </p:sp>
      </p:grpSp>
      <p:pic>
        <p:nvPicPr>
          <p:cNvPr id="2096" name="Picture 9"/>
          <p:cNvPicPr>
            <a:picLocks noChangeAspect="1" noChangeArrowheads="1"/>
          </p:cNvPicPr>
          <p:nvPr>
            <p:custDataLst>
              <p:tags r:id="rId30"/>
            </p:custDataLst>
          </p:nvPr>
        </p:nvPicPr>
        <p:blipFill>
          <a:blip r:embed="rId37" cstate="print"/>
          <a:srcRect/>
          <a:stretch>
            <a:fillRect/>
          </a:stretch>
        </p:blipFill>
        <p:spPr bwMode="auto">
          <a:xfrm>
            <a:off x="4720829" y="5072063"/>
            <a:ext cx="1238250" cy="857250"/>
          </a:xfrm>
          <a:prstGeom prst="rect">
            <a:avLst/>
          </a:prstGeom>
          <a:noFill/>
          <a:ln w="9525">
            <a:noFill/>
            <a:miter lim="800000"/>
            <a:headEnd/>
            <a:tailEnd/>
          </a:ln>
        </p:spPr>
      </p:pic>
      <p:sp>
        <p:nvSpPr>
          <p:cNvPr id="2097" name="TextBox 115"/>
          <p:cNvSpPr txBox="1">
            <a:spLocks noChangeArrowheads="1"/>
          </p:cNvSpPr>
          <p:nvPr>
            <p:custDataLst>
              <p:tags r:id="rId31"/>
            </p:custDataLst>
          </p:nvPr>
        </p:nvSpPr>
        <p:spPr bwMode="auto">
          <a:xfrm>
            <a:off x="4810124" y="5208589"/>
            <a:ext cx="1157688" cy="553998"/>
          </a:xfrm>
          <a:prstGeom prst="rect">
            <a:avLst/>
          </a:prstGeom>
          <a:noFill/>
          <a:ln w="9525">
            <a:noFill/>
            <a:miter lim="800000"/>
            <a:headEnd/>
            <a:tailEnd/>
          </a:ln>
        </p:spPr>
        <p:txBody>
          <a:bodyPr wrap="none">
            <a:spAutoFit/>
          </a:bodyPr>
          <a:lstStyle/>
          <a:p>
            <a:pPr algn="ctr" eaLnBrk="0" hangingPunct="0"/>
            <a:r>
              <a:rPr lang="en-US" sz="1000"/>
              <a:t>Interbank clearing </a:t>
            </a:r>
          </a:p>
          <a:p>
            <a:pPr algn="ctr" eaLnBrk="0" hangingPunct="0"/>
            <a:r>
              <a:rPr lang="en-US" sz="1000"/>
              <a:t>&amp; settlement </a:t>
            </a:r>
          </a:p>
          <a:p>
            <a:pPr algn="ctr" eaLnBrk="0" hangingPunct="0"/>
            <a:r>
              <a:rPr lang="en-US" sz="1000"/>
              <a:t>network </a:t>
            </a:r>
          </a:p>
        </p:txBody>
      </p:sp>
      <p:cxnSp>
        <p:nvCxnSpPr>
          <p:cNvPr id="89" name="Straight Arrow Connector 88"/>
          <p:cNvCxnSpPr>
            <a:endCxn id="1039" idx="0"/>
          </p:cNvCxnSpPr>
          <p:nvPr/>
        </p:nvCxnSpPr>
        <p:spPr>
          <a:xfrm rot="5400000">
            <a:off x="3715479" y="4750925"/>
            <a:ext cx="636587" cy="135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3821907" y="4780361"/>
            <a:ext cx="714375" cy="1547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fr-BE" sz="2200" dirty="0" err="1" smtClean="0"/>
              <a:t>Other</a:t>
            </a:r>
            <a:r>
              <a:rPr lang="fr-BE" sz="2200" dirty="0" smtClean="0"/>
              <a:t> </a:t>
            </a:r>
            <a:r>
              <a:rPr lang="fr-BE" sz="2200" dirty="0" smtClean="0"/>
              <a:t>uses cases &amp; mobile </a:t>
            </a:r>
            <a:r>
              <a:rPr lang="fr-BE" sz="2200" dirty="0" err="1" smtClean="0"/>
              <a:t>role</a:t>
            </a:r>
            <a:endParaRPr lang="en-US" sz="2200" dirty="0" smtClean="0"/>
          </a:p>
        </p:txBody>
      </p:sp>
      <p:sp>
        <p:nvSpPr>
          <p:cNvPr id="29699" name="Content Placeholder 2"/>
          <p:cNvSpPr>
            <a:spLocks noGrp="1"/>
          </p:cNvSpPr>
          <p:nvPr>
            <p:ph idx="1"/>
          </p:nvPr>
        </p:nvSpPr>
        <p:spPr/>
        <p:txBody>
          <a:bodyPr/>
          <a:lstStyle/>
          <a:p>
            <a:r>
              <a:rPr lang="fr-BE" sz="2400" smtClean="0"/>
              <a:t>Payment to unknown people remotely</a:t>
            </a:r>
          </a:p>
          <a:p>
            <a:pPr lvl="1"/>
            <a:r>
              <a:rPr lang="fr-BE" sz="2000" smtClean="0"/>
              <a:t>Internet Shopping Interface: web site, widgets integrated in social web site or web banking environment (Devices: PC, PDA, Mobile ( .mobi))</a:t>
            </a:r>
          </a:p>
          <a:p>
            <a:pPr lvl="2"/>
            <a:r>
              <a:rPr lang="fr-BE" sz="1600" smtClean="0"/>
              <a:t>Payer identifies/authenticates  himself (low security enough if amount limited)</a:t>
            </a:r>
          </a:p>
          <a:p>
            <a:pPr lvl="2"/>
            <a:r>
              <a:rPr lang="fr-BE" sz="1600" smtClean="0"/>
              <a:t>Introduces the amount &amp; beneficiary </a:t>
            </a:r>
          </a:p>
          <a:p>
            <a:pPr lvl="2"/>
            <a:r>
              <a:rPr lang="fr-BE" sz="1600" smtClean="0"/>
              <a:t>Get the result</a:t>
            </a:r>
          </a:p>
          <a:p>
            <a:pPr lvl="1"/>
            <a:r>
              <a:rPr lang="fr-BE" sz="2000" smtClean="0"/>
              <a:t>Mobile could play a role in </a:t>
            </a:r>
          </a:p>
          <a:p>
            <a:pPr lvl="2"/>
            <a:r>
              <a:rPr lang="fr-BE" sz="1600" smtClean="0"/>
              <a:t>Identify the payer and/or beneficiary account using mobile number </a:t>
            </a:r>
          </a:p>
          <a:p>
            <a:pPr lvl="2"/>
            <a:r>
              <a:rPr lang="fr-BE" sz="1600" smtClean="0"/>
              <a:t>Authentification/signature of the payer</a:t>
            </a:r>
          </a:p>
          <a:p>
            <a:pPr lvl="2"/>
            <a:r>
              <a:rPr lang="fr-BE" sz="1600" smtClean="0"/>
              <a:t>Notification to the beneficiary </a:t>
            </a:r>
          </a:p>
          <a:p>
            <a:pPr lvl="2"/>
            <a:endParaRPr lang="en-US" sz="1600" smtClean="0"/>
          </a:p>
        </p:txBody>
      </p:sp>
      <p:sp>
        <p:nvSpPr>
          <p:cNvPr id="29700" name="Slide Number Placeholder 3"/>
          <p:cNvSpPr>
            <a:spLocks noGrp="1"/>
          </p:cNvSpPr>
          <p:nvPr>
            <p:ph type="sldNum" sz="quarter" idx="4294967295"/>
          </p:nvPr>
        </p:nvSpPr>
        <p:spPr bwMode="auto">
          <a:xfrm>
            <a:off x="7099300" y="6245225"/>
            <a:ext cx="2311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A75CEED8-7150-4F7C-9D12-6D4A0541736D}" type="slidenum">
              <a:rPr lang="en-US" smtClean="0"/>
              <a:pPr>
                <a:defRPr/>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P2P – Recipient known</a:t>
            </a:r>
            <a:endParaRPr lang="en-US" dirty="0"/>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a:xfrm>
            <a:off x="6393160" y="5085184"/>
            <a:ext cx="3384376"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Key Characteristics </a:t>
            </a:r>
            <a:endParaRPr lang="en-GB" dirty="0"/>
          </a:p>
        </p:txBody>
      </p:sp>
      <p:graphicFrame>
        <p:nvGraphicFramePr>
          <p:cNvPr id="4" name="Group 34"/>
          <p:cNvGraphicFramePr>
            <a:graphicFrameLocks noGrp="1"/>
          </p:cNvGraphicFramePr>
          <p:nvPr>
            <p:ph idx="1"/>
          </p:nvPr>
        </p:nvGraphicFramePr>
        <p:xfrm>
          <a:off x="485775" y="1265238"/>
          <a:ext cx="8977375" cy="4593435"/>
        </p:xfrm>
        <a:graphic>
          <a:graphicData uri="http://schemas.openxmlformats.org/drawingml/2006/table">
            <a:tbl>
              <a:tblPr/>
              <a:tblGrid>
                <a:gridCol w="2708659"/>
                <a:gridCol w="6268716"/>
              </a:tblGrid>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1" i="0" u="none" strike="noStrike" cap="none" normalizeH="0" baseline="0" dirty="0" smtClean="0">
                          <a:ln>
                            <a:noFill/>
                          </a:ln>
                          <a:solidFill>
                            <a:schemeClr val="bg1"/>
                          </a:solidFill>
                          <a:effectLst/>
                          <a:latin typeface="Arial" charset="0"/>
                          <a:cs typeface="Arial" charset="0"/>
                        </a:rPr>
                        <a:t>Criteria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fr-BE" sz="1200" b="1" i="0" u="none" strike="noStrike" cap="none" normalizeH="0" baseline="0" dirty="0" smtClean="0">
                          <a:ln>
                            <a:noFill/>
                          </a:ln>
                          <a:solidFill>
                            <a:schemeClr val="bg1"/>
                          </a:solidFill>
                          <a:effectLst/>
                          <a:latin typeface="Arial" charset="0"/>
                          <a:cs typeface="Arial" charset="0"/>
                        </a:rPr>
                        <a:t>Description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571504">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Payer and payee relationship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Initially family and friends, when the payment mechanism is trusted then extend to SME</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Geographical scope and each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Initially domestic but could be extended to cross-border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Payment purpose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Family &amp; friends shared costs, e.g. dinner</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Emergency funds, e.g. children away from home</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Gifts e.g. birthdays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426">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Average transaction amount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Not known but probably limited to low hundreds by FI’s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Transaction Frequency</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Circa 6 transactions per year per sender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63">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Time criticality end-to-end</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Some payments are critical, require instant or near real-time funds.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9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Impact on bank’s service offering :</a:t>
                      </a:r>
                    </a:p>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US" sz="1200" b="0" i="0" u="none" strike="noStrike" cap="none" normalizeH="0" baseline="0" dirty="0" smtClean="0">
                          <a:ln>
                            <a:noFill/>
                          </a:ln>
                          <a:solidFill>
                            <a:srgbClr val="000000"/>
                          </a:solidFill>
                          <a:effectLst/>
                          <a:latin typeface="Arial" pitchFamily="34" charset="0"/>
                        </a:rPr>
                        <a:t>Importance of remittance transactions for payer</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In terms of total no of payments per year  =&gt; Low</a:t>
                      </a:r>
                    </a:p>
                    <a:p>
                      <a:pPr marL="0" marR="0" lvl="0" indent="0" algn="l" defTabSz="914400" rtl="0" eaLnBrk="1" fontAlgn="base" latinLnBrk="0" hangingPunct="1">
                        <a:lnSpc>
                          <a:spcPct val="100000"/>
                        </a:lnSpc>
                        <a:spcBef>
                          <a:spcPct val="20000"/>
                        </a:spcBef>
                        <a:spcAft>
                          <a:spcPct val="0"/>
                        </a:spcAft>
                        <a:buClr>
                          <a:srgbClr val="BA1041"/>
                        </a:buClr>
                        <a:buSzTx/>
                        <a:buFontTx/>
                        <a:buChar char="-"/>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In terms of payments value =&gt; medium to high</a:t>
                      </a:r>
                    </a:p>
                    <a:p>
                      <a:pPr marL="0" marR="0" lvl="0" indent="0" algn="l" defTabSz="914400" rtl="0" eaLnBrk="1" fontAlgn="base" latinLnBrk="0" hangingPunct="1">
                        <a:lnSpc>
                          <a:spcPct val="100000"/>
                        </a:lnSpc>
                        <a:spcBef>
                          <a:spcPct val="20000"/>
                        </a:spcBef>
                        <a:spcAft>
                          <a:spcPct val="0"/>
                        </a:spcAft>
                        <a:buClr>
                          <a:srgbClr val="BA1041"/>
                        </a:buClr>
                        <a:buSzTx/>
                        <a:buFontTx/>
                        <a:buChar char="-"/>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In terms of direct spend on payments services =&gt; medium to high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Issues for banks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Minimum security standards</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Business case &amp; investment decision</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Industry brand mark &amp; promotion</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US" dirty="0" smtClean="0"/>
              <a:t>Business </a:t>
            </a:r>
            <a:r>
              <a:rPr lang="en-US" dirty="0" smtClean="0"/>
              <a:t>view</a:t>
            </a:r>
            <a:endParaRPr lang="en-GB" sz="1600" dirty="0"/>
          </a:p>
        </p:txBody>
      </p:sp>
      <p:graphicFrame>
        <p:nvGraphicFramePr>
          <p:cNvPr id="4" name="Group 39"/>
          <p:cNvGraphicFramePr>
            <a:graphicFrameLocks noGrp="1"/>
          </p:cNvGraphicFramePr>
          <p:nvPr>
            <p:ph idx="1"/>
          </p:nvPr>
        </p:nvGraphicFramePr>
        <p:xfrm>
          <a:off x="485775" y="1265238"/>
          <a:ext cx="8420100" cy="3211576"/>
        </p:xfrm>
        <a:graphic>
          <a:graphicData uri="http://schemas.openxmlformats.org/drawingml/2006/table">
            <a:tbl>
              <a:tblPr/>
              <a:tblGrid>
                <a:gridCol w="1238250"/>
                <a:gridCol w="7181850"/>
              </a:tblGrid>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1" i="0" u="none" strike="noStrike" cap="none" normalizeH="0" baseline="0" dirty="0" smtClean="0">
                          <a:ln>
                            <a:noFill/>
                          </a:ln>
                          <a:solidFill>
                            <a:schemeClr val="bg1"/>
                          </a:solidFill>
                          <a:effectLst/>
                          <a:latin typeface="Arial" charset="0"/>
                          <a:cs typeface="Arial" charset="0"/>
                        </a:rPr>
                        <a:t>Scenario</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defRPr/>
                      </a:pPr>
                      <a:r>
                        <a:rPr kumimoji="0" lang="en-US" sz="1200" b="1" i="0" u="none" strike="noStrike" cap="none" normalizeH="0" baseline="0" dirty="0" smtClean="0">
                          <a:ln>
                            <a:noFill/>
                          </a:ln>
                          <a:solidFill>
                            <a:schemeClr val="bg1"/>
                          </a:solidFill>
                          <a:effectLst/>
                          <a:latin typeface="Arial" charset="0"/>
                          <a:cs typeface="Arial" charset="0"/>
                        </a:rPr>
                        <a:t>Payment for goods to a known recipient </a:t>
                      </a:r>
                    </a:p>
                    <a:p>
                      <a:pPr marL="0" marR="0" lvl="0" indent="0" algn="l" defTabSz="914400" rtl="0" eaLnBrk="1" fontAlgn="base" latinLnBrk="0" hangingPunct="1">
                        <a:lnSpc>
                          <a:spcPct val="100000"/>
                        </a:lnSpc>
                        <a:spcBef>
                          <a:spcPct val="20000"/>
                        </a:spcBef>
                        <a:spcAft>
                          <a:spcPct val="0"/>
                        </a:spcAft>
                        <a:buClr>
                          <a:srgbClr val="BA1041"/>
                        </a:buClr>
                        <a:buSzTx/>
                        <a:buFontTx/>
                        <a:buNone/>
                        <a:tabLst/>
                      </a:pPr>
                      <a:endParaRPr kumimoji="0" lang="en-GB" sz="1200" b="1" i="0" u="none" strike="noStrike" cap="none" normalizeH="0" baseline="0" dirty="0" smtClean="0">
                        <a:ln>
                          <a:noFill/>
                        </a:ln>
                        <a:solidFill>
                          <a:schemeClr val="bg1"/>
                        </a:solidFill>
                        <a:effectLst/>
                        <a:latin typeface="Arial" charset="0"/>
                        <a:cs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Transaction</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sz="1200" dirty="0" smtClean="0"/>
                        <a:t>Andy (Bank A) and wants to pay Ben (Bank B)  £10 to settle a lunch bill.</a:t>
                      </a:r>
                      <a:endParaRPr lang="en-GB" sz="1200" dirty="0"/>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Business</a:t>
                      </a:r>
                      <a:br>
                        <a:rPr kumimoji="0" lang="en-GB" sz="1200" b="0" i="0" u="none" strike="noStrike" cap="none" normalizeH="0" baseline="0" smtClean="0">
                          <a:ln>
                            <a:noFill/>
                          </a:ln>
                          <a:solidFill>
                            <a:schemeClr val="tx1"/>
                          </a:solidFill>
                          <a:effectLst/>
                          <a:latin typeface="Arial" charset="0"/>
                          <a:cs typeface="Arial" charset="0"/>
                        </a:rPr>
                      </a:br>
                      <a:r>
                        <a:rPr kumimoji="0" lang="en-GB" sz="1200" b="0" i="0" u="none" strike="noStrike" cap="none" normalizeH="0" baseline="0" smtClean="0">
                          <a:ln>
                            <a:noFill/>
                          </a:ln>
                          <a:solidFill>
                            <a:schemeClr val="tx1"/>
                          </a:solidFill>
                          <a:effectLst/>
                          <a:latin typeface="Arial" charset="0"/>
                          <a:cs typeface="Arial" charset="0"/>
                        </a:rPr>
                        <a:t>relationships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sz="1200" dirty="0" smtClean="0"/>
                        <a:t>Bank A and B both participate in the UK Faster Payments Service</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Scheme fee schedule</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dirty="0" smtClean="0">
                          <a:ln>
                            <a:noFill/>
                          </a:ln>
                          <a:solidFill>
                            <a:schemeClr val="tx1"/>
                          </a:solidFill>
                          <a:effectLst/>
                          <a:latin typeface="Arial" charset="0"/>
                          <a:cs typeface="Arial" charset="0"/>
                        </a:rPr>
                        <a:t>None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Foreign exchange</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sz="1200" dirty="0" smtClean="0"/>
                        <a:t>None in domestic payment </a:t>
                      </a:r>
                      <a:endParaRPr lang="en-GB" sz="1200" dirty="0"/>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Settlement arrangements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sz="1200" dirty="0" smtClean="0"/>
                        <a:t>Faster Payments settles three times a day.</a:t>
                      </a:r>
                      <a:endParaRPr lang="en-GB" sz="1200" dirty="0"/>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rgbClr val="BA1041"/>
                        </a:buClr>
                        <a:buSzTx/>
                        <a:buFontTx/>
                        <a:buNone/>
                        <a:tabLst/>
                      </a:pPr>
                      <a:r>
                        <a:rPr kumimoji="0" lang="en-GB" sz="1200" b="0" i="0" u="none" strike="noStrike" cap="none" normalizeH="0" baseline="0" smtClean="0">
                          <a:ln>
                            <a:noFill/>
                          </a:ln>
                          <a:solidFill>
                            <a:schemeClr val="tx1"/>
                          </a:solidFill>
                          <a:effectLst/>
                          <a:latin typeface="Arial" charset="0"/>
                          <a:cs typeface="Arial" charset="0"/>
                        </a:rPr>
                        <a:t>Learning objectives</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sz="1200" dirty="0" smtClean="0"/>
                        <a:t>Speed of payment, 24 hour service availability </a:t>
                      </a:r>
                      <a:endParaRPr lang="en-GB" sz="1200" dirty="0"/>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US" dirty="0" smtClean="0"/>
              <a:t>High level flow</a:t>
            </a:r>
            <a:endParaRPr lang="en-GB" sz="1800" dirty="0"/>
          </a:p>
        </p:txBody>
      </p:sp>
      <p:sp>
        <p:nvSpPr>
          <p:cNvPr id="4" name="Slide Number Placeholder 2"/>
          <p:cNvSpPr txBox="1">
            <a:spLocks/>
          </p:cNvSpPr>
          <p:nvPr/>
        </p:nvSpPr>
        <p:spPr bwMode="auto">
          <a:xfrm>
            <a:off x="7429501" y="6572250"/>
            <a:ext cx="2342356" cy="28575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BA4A9F-E755-4D1A-A6BD-03CC508F591B}"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5" name="Picture 2" descr="network-blue"/>
          <p:cNvPicPr>
            <a:picLocks noChangeAspect="1" noChangeArrowheads="1"/>
          </p:cNvPicPr>
          <p:nvPr/>
        </p:nvPicPr>
        <p:blipFill>
          <a:blip r:embed="rId2" cstate="print"/>
          <a:srcRect/>
          <a:stretch>
            <a:fillRect/>
          </a:stretch>
        </p:blipFill>
        <p:spPr bwMode="auto">
          <a:xfrm>
            <a:off x="2144581" y="3357564"/>
            <a:ext cx="1014677" cy="446087"/>
          </a:xfrm>
          <a:prstGeom prst="rect">
            <a:avLst/>
          </a:prstGeom>
          <a:noFill/>
          <a:ln w="9525">
            <a:noFill/>
            <a:miter lim="800000"/>
            <a:headEnd/>
            <a:tailEnd/>
          </a:ln>
        </p:spPr>
      </p:pic>
      <p:pic>
        <p:nvPicPr>
          <p:cNvPr id="6" name="Picture 3" descr="network-blue"/>
          <p:cNvPicPr>
            <a:picLocks noChangeAspect="1" noChangeArrowheads="1"/>
          </p:cNvPicPr>
          <p:nvPr/>
        </p:nvPicPr>
        <p:blipFill>
          <a:blip r:embed="rId2" cstate="print"/>
          <a:srcRect/>
          <a:stretch>
            <a:fillRect/>
          </a:stretch>
        </p:blipFill>
        <p:spPr bwMode="auto">
          <a:xfrm>
            <a:off x="7059745" y="3295650"/>
            <a:ext cx="1092067" cy="446088"/>
          </a:xfrm>
          <a:prstGeom prst="rect">
            <a:avLst/>
          </a:prstGeom>
          <a:noFill/>
          <a:ln w="9525">
            <a:noFill/>
            <a:miter lim="800000"/>
            <a:headEnd/>
            <a:tailEnd/>
          </a:ln>
        </p:spPr>
      </p:pic>
      <p:pic>
        <p:nvPicPr>
          <p:cNvPr id="7" name="Picture 4" descr="network-blue"/>
          <p:cNvPicPr>
            <a:picLocks noChangeAspect="1" noChangeArrowheads="1"/>
          </p:cNvPicPr>
          <p:nvPr/>
        </p:nvPicPr>
        <p:blipFill>
          <a:blip r:embed="rId2" cstate="print"/>
          <a:srcRect/>
          <a:stretch>
            <a:fillRect/>
          </a:stretch>
        </p:blipFill>
        <p:spPr bwMode="auto">
          <a:xfrm>
            <a:off x="4875610" y="3141664"/>
            <a:ext cx="1092067" cy="839787"/>
          </a:xfrm>
          <a:prstGeom prst="rect">
            <a:avLst/>
          </a:prstGeom>
          <a:noFill/>
          <a:ln w="9525">
            <a:noFill/>
            <a:miter lim="800000"/>
            <a:headEnd/>
            <a:tailEnd/>
          </a:ln>
        </p:spPr>
      </p:pic>
      <p:sp>
        <p:nvSpPr>
          <p:cNvPr id="10" name="Line 10"/>
          <p:cNvSpPr>
            <a:spLocks noChangeShapeType="1"/>
          </p:cNvSpPr>
          <p:nvPr/>
        </p:nvSpPr>
        <p:spPr bwMode="auto">
          <a:xfrm flipH="1">
            <a:off x="7293637" y="3573463"/>
            <a:ext cx="701675" cy="0"/>
          </a:xfrm>
          <a:prstGeom prst="line">
            <a:avLst/>
          </a:prstGeom>
          <a:noFill/>
          <a:ln w="9525">
            <a:solidFill>
              <a:srgbClr val="0000FF"/>
            </a:solidFill>
            <a:round/>
            <a:headEnd type="triangle" w="med" len="med"/>
            <a:tailEnd/>
          </a:ln>
        </p:spPr>
        <p:txBody>
          <a:bodyPr/>
          <a:lstStyle/>
          <a:p>
            <a:endParaRPr lang="en-GB"/>
          </a:p>
        </p:txBody>
      </p:sp>
      <p:sp>
        <p:nvSpPr>
          <p:cNvPr id="11" name="Line 11"/>
          <p:cNvSpPr>
            <a:spLocks noChangeShapeType="1"/>
          </p:cNvSpPr>
          <p:nvPr/>
        </p:nvSpPr>
        <p:spPr bwMode="auto">
          <a:xfrm>
            <a:off x="975122" y="1341438"/>
            <a:ext cx="8659151" cy="0"/>
          </a:xfrm>
          <a:prstGeom prst="line">
            <a:avLst/>
          </a:prstGeom>
          <a:noFill/>
          <a:ln w="9525">
            <a:solidFill>
              <a:schemeClr val="tx1"/>
            </a:solidFill>
            <a:round/>
            <a:headEnd/>
            <a:tailEnd/>
          </a:ln>
        </p:spPr>
        <p:txBody>
          <a:bodyPr/>
          <a:lstStyle/>
          <a:p>
            <a:endParaRPr lang="en-GB"/>
          </a:p>
        </p:txBody>
      </p:sp>
      <p:sp>
        <p:nvSpPr>
          <p:cNvPr id="12" name="Line 12"/>
          <p:cNvSpPr>
            <a:spLocks noChangeShapeType="1"/>
          </p:cNvSpPr>
          <p:nvPr/>
        </p:nvSpPr>
        <p:spPr bwMode="auto">
          <a:xfrm>
            <a:off x="975122" y="1844675"/>
            <a:ext cx="8659151" cy="0"/>
          </a:xfrm>
          <a:prstGeom prst="line">
            <a:avLst/>
          </a:prstGeom>
          <a:noFill/>
          <a:ln w="9525">
            <a:solidFill>
              <a:schemeClr val="tx1"/>
            </a:solidFill>
            <a:round/>
            <a:headEnd/>
            <a:tailEnd/>
          </a:ln>
        </p:spPr>
        <p:txBody>
          <a:bodyPr/>
          <a:lstStyle/>
          <a:p>
            <a:endParaRPr lang="en-GB"/>
          </a:p>
        </p:txBody>
      </p:sp>
      <p:sp>
        <p:nvSpPr>
          <p:cNvPr id="13" name="Text Box 13"/>
          <p:cNvSpPr txBox="1">
            <a:spLocks noChangeArrowheads="1"/>
          </p:cNvSpPr>
          <p:nvPr/>
        </p:nvSpPr>
        <p:spPr bwMode="auto">
          <a:xfrm>
            <a:off x="957316" y="1363663"/>
            <a:ext cx="790601" cy="461665"/>
          </a:xfrm>
          <a:prstGeom prst="rect">
            <a:avLst/>
          </a:prstGeom>
          <a:noFill/>
          <a:ln w="9525">
            <a:noFill/>
            <a:miter lim="800000"/>
            <a:headEnd/>
            <a:tailEnd/>
          </a:ln>
        </p:spPr>
        <p:txBody>
          <a:bodyPr wrap="none">
            <a:spAutoFit/>
          </a:bodyPr>
          <a:lstStyle/>
          <a:p>
            <a:pPr algn="ctr" eaLnBrk="0" hangingPunct="0"/>
            <a:r>
              <a:rPr lang="en-US" sz="1200"/>
              <a:t>(Send) </a:t>
            </a:r>
          </a:p>
          <a:p>
            <a:pPr algn="ctr" eaLnBrk="0" hangingPunct="0"/>
            <a:r>
              <a:rPr lang="en-US" sz="1200"/>
              <a:t>Customer</a:t>
            </a:r>
          </a:p>
        </p:txBody>
      </p:sp>
      <p:sp>
        <p:nvSpPr>
          <p:cNvPr id="14" name="Text Box 14"/>
          <p:cNvSpPr txBox="1">
            <a:spLocks noChangeArrowheads="1"/>
          </p:cNvSpPr>
          <p:nvPr/>
        </p:nvSpPr>
        <p:spPr bwMode="auto">
          <a:xfrm>
            <a:off x="3295272" y="1363663"/>
            <a:ext cx="859594" cy="461665"/>
          </a:xfrm>
          <a:prstGeom prst="rect">
            <a:avLst/>
          </a:prstGeom>
          <a:noFill/>
          <a:ln w="9525">
            <a:noFill/>
            <a:miter lim="800000"/>
            <a:headEnd/>
            <a:tailEnd/>
          </a:ln>
        </p:spPr>
        <p:txBody>
          <a:bodyPr wrap="none">
            <a:spAutoFit/>
          </a:bodyPr>
          <a:lstStyle/>
          <a:p>
            <a:pPr algn="ctr" eaLnBrk="0" hangingPunct="0"/>
            <a:r>
              <a:rPr lang="en-US" sz="1200"/>
              <a:t>(Send) </a:t>
            </a:r>
          </a:p>
          <a:p>
            <a:pPr algn="ctr" eaLnBrk="0" hangingPunct="0"/>
            <a:r>
              <a:rPr lang="en-US" sz="1200"/>
              <a:t>Participant</a:t>
            </a:r>
          </a:p>
        </p:txBody>
      </p:sp>
      <p:sp>
        <p:nvSpPr>
          <p:cNvPr id="15" name="Text Box 15"/>
          <p:cNvSpPr txBox="1">
            <a:spLocks noChangeArrowheads="1"/>
          </p:cNvSpPr>
          <p:nvPr/>
        </p:nvSpPr>
        <p:spPr bwMode="auto">
          <a:xfrm>
            <a:off x="6103692" y="1363663"/>
            <a:ext cx="859594" cy="461665"/>
          </a:xfrm>
          <a:prstGeom prst="rect">
            <a:avLst/>
          </a:prstGeom>
          <a:noFill/>
          <a:ln w="9525">
            <a:noFill/>
            <a:miter lim="800000"/>
            <a:headEnd/>
            <a:tailEnd/>
          </a:ln>
        </p:spPr>
        <p:txBody>
          <a:bodyPr wrap="none">
            <a:spAutoFit/>
          </a:bodyPr>
          <a:lstStyle/>
          <a:p>
            <a:pPr algn="ctr" eaLnBrk="0" hangingPunct="0"/>
            <a:r>
              <a:rPr lang="en-US" sz="1200"/>
              <a:t>(Receive) </a:t>
            </a:r>
          </a:p>
          <a:p>
            <a:pPr algn="ctr" eaLnBrk="0" hangingPunct="0"/>
            <a:r>
              <a:rPr lang="en-US" sz="1200"/>
              <a:t>Participant</a:t>
            </a:r>
          </a:p>
        </p:txBody>
      </p:sp>
      <p:sp>
        <p:nvSpPr>
          <p:cNvPr id="16" name="Text Box 16"/>
          <p:cNvSpPr txBox="1">
            <a:spLocks noChangeArrowheads="1"/>
          </p:cNvSpPr>
          <p:nvPr/>
        </p:nvSpPr>
        <p:spPr bwMode="auto">
          <a:xfrm>
            <a:off x="8307443" y="1387475"/>
            <a:ext cx="792846" cy="461665"/>
          </a:xfrm>
          <a:prstGeom prst="rect">
            <a:avLst/>
          </a:prstGeom>
          <a:noFill/>
          <a:ln w="9525">
            <a:noFill/>
            <a:miter lim="800000"/>
            <a:headEnd/>
            <a:tailEnd/>
          </a:ln>
        </p:spPr>
        <p:txBody>
          <a:bodyPr wrap="none">
            <a:spAutoFit/>
          </a:bodyPr>
          <a:lstStyle/>
          <a:p>
            <a:pPr algn="ctr" eaLnBrk="0" hangingPunct="0"/>
            <a:r>
              <a:rPr lang="en-US" sz="1200"/>
              <a:t>(Receive) </a:t>
            </a:r>
          </a:p>
          <a:p>
            <a:pPr algn="ctr" eaLnBrk="0" hangingPunct="0"/>
            <a:r>
              <a:rPr lang="en-US" sz="1200"/>
              <a:t>Customer</a:t>
            </a:r>
          </a:p>
        </p:txBody>
      </p:sp>
      <p:sp>
        <p:nvSpPr>
          <p:cNvPr id="17" name="Line 17"/>
          <p:cNvSpPr>
            <a:spLocks noChangeShapeType="1"/>
          </p:cNvSpPr>
          <p:nvPr/>
        </p:nvSpPr>
        <p:spPr bwMode="auto">
          <a:xfrm>
            <a:off x="1676797" y="1355726"/>
            <a:ext cx="0" cy="504825"/>
          </a:xfrm>
          <a:prstGeom prst="line">
            <a:avLst/>
          </a:prstGeom>
          <a:noFill/>
          <a:ln w="9525">
            <a:noFill/>
            <a:round/>
            <a:headEnd/>
            <a:tailEnd/>
          </a:ln>
        </p:spPr>
        <p:txBody>
          <a:bodyPr/>
          <a:lstStyle/>
          <a:p>
            <a:endParaRPr lang="en-GB"/>
          </a:p>
        </p:txBody>
      </p:sp>
      <p:sp>
        <p:nvSpPr>
          <p:cNvPr id="18" name="Text Box 18"/>
          <p:cNvSpPr txBox="1">
            <a:spLocks noChangeArrowheads="1"/>
          </p:cNvSpPr>
          <p:nvPr/>
        </p:nvSpPr>
        <p:spPr bwMode="auto">
          <a:xfrm>
            <a:off x="1118843" y="4214814"/>
            <a:ext cx="503663" cy="276999"/>
          </a:xfrm>
          <a:prstGeom prst="rect">
            <a:avLst/>
          </a:prstGeom>
          <a:noFill/>
          <a:ln w="9525">
            <a:noFill/>
            <a:miter lim="800000"/>
            <a:headEnd/>
            <a:tailEnd/>
          </a:ln>
        </p:spPr>
        <p:txBody>
          <a:bodyPr wrap="none">
            <a:spAutoFit/>
          </a:bodyPr>
          <a:lstStyle/>
          <a:p>
            <a:pPr algn="ctr" eaLnBrk="0" hangingPunct="0"/>
            <a:r>
              <a:rPr lang="en-US" sz="1200"/>
              <a:t>Andy</a:t>
            </a:r>
          </a:p>
        </p:txBody>
      </p:sp>
      <p:sp>
        <p:nvSpPr>
          <p:cNvPr id="19" name="Text Box 19"/>
          <p:cNvSpPr txBox="1">
            <a:spLocks noChangeArrowheads="1"/>
          </p:cNvSpPr>
          <p:nvPr/>
        </p:nvSpPr>
        <p:spPr bwMode="auto">
          <a:xfrm>
            <a:off x="3412032" y="4124325"/>
            <a:ext cx="617477" cy="276999"/>
          </a:xfrm>
          <a:prstGeom prst="rect">
            <a:avLst/>
          </a:prstGeom>
          <a:noFill/>
          <a:ln w="9525">
            <a:noFill/>
            <a:miter lim="800000"/>
            <a:headEnd/>
            <a:tailEnd/>
          </a:ln>
        </p:spPr>
        <p:txBody>
          <a:bodyPr wrap="none">
            <a:spAutoFit/>
          </a:bodyPr>
          <a:lstStyle/>
          <a:p>
            <a:pPr algn="ctr" eaLnBrk="0" hangingPunct="0"/>
            <a:r>
              <a:rPr lang="en-US" sz="1200"/>
              <a:t>Bank A</a:t>
            </a:r>
          </a:p>
        </p:txBody>
      </p:sp>
      <p:sp>
        <p:nvSpPr>
          <p:cNvPr id="20" name="Text Box 20"/>
          <p:cNvSpPr txBox="1">
            <a:spLocks noChangeArrowheads="1"/>
          </p:cNvSpPr>
          <p:nvPr/>
        </p:nvSpPr>
        <p:spPr bwMode="auto">
          <a:xfrm>
            <a:off x="6209898" y="4124325"/>
            <a:ext cx="611065" cy="276999"/>
          </a:xfrm>
          <a:prstGeom prst="rect">
            <a:avLst/>
          </a:prstGeom>
          <a:noFill/>
          <a:ln w="9525">
            <a:noFill/>
            <a:miter lim="800000"/>
            <a:headEnd/>
            <a:tailEnd/>
          </a:ln>
        </p:spPr>
        <p:txBody>
          <a:bodyPr wrap="none">
            <a:spAutoFit/>
          </a:bodyPr>
          <a:lstStyle/>
          <a:p>
            <a:pPr algn="ctr" eaLnBrk="0" hangingPunct="0"/>
            <a:r>
              <a:rPr lang="en-US" sz="1200"/>
              <a:t>Bank B</a:t>
            </a:r>
          </a:p>
        </p:txBody>
      </p:sp>
      <p:sp>
        <p:nvSpPr>
          <p:cNvPr id="21" name="Text Box 21"/>
          <p:cNvSpPr txBox="1">
            <a:spLocks noChangeArrowheads="1"/>
          </p:cNvSpPr>
          <p:nvPr/>
        </p:nvSpPr>
        <p:spPr bwMode="auto">
          <a:xfrm>
            <a:off x="8964251" y="4221164"/>
            <a:ext cx="425116" cy="276999"/>
          </a:xfrm>
          <a:prstGeom prst="rect">
            <a:avLst/>
          </a:prstGeom>
          <a:noFill/>
          <a:ln w="9525">
            <a:noFill/>
            <a:miter lim="800000"/>
            <a:headEnd/>
            <a:tailEnd/>
          </a:ln>
        </p:spPr>
        <p:txBody>
          <a:bodyPr wrap="none">
            <a:spAutoFit/>
          </a:bodyPr>
          <a:lstStyle/>
          <a:p>
            <a:pPr algn="ctr" eaLnBrk="0" hangingPunct="0"/>
            <a:r>
              <a:rPr lang="en-US" sz="1200"/>
              <a:t>Ben</a:t>
            </a:r>
          </a:p>
        </p:txBody>
      </p:sp>
      <p:pic>
        <p:nvPicPr>
          <p:cNvPr id="22" name="Picture 22" descr="Bank_cmyk_warmgray_10"/>
          <p:cNvPicPr>
            <a:picLocks noChangeAspect="1" noChangeArrowheads="1"/>
          </p:cNvPicPr>
          <p:nvPr/>
        </p:nvPicPr>
        <p:blipFill>
          <a:blip r:embed="rId3" cstate="print"/>
          <a:srcRect/>
          <a:stretch>
            <a:fillRect/>
          </a:stretch>
        </p:blipFill>
        <p:spPr bwMode="auto">
          <a:xfrm>
            <a:off x="3236648" y="3079750"/>
            <a:ext cx="858177" cy="863600"/>
          </a:xfrm>
          <a:prstGeom prst="rect">
            <a:avLst/>
          </a:prstGeom>
          <a:noFill/>
          <a:ln w="9525">
            <a:noFill/>
            <a:miter lim="800000"/>
            <a:headEnd/>
            <a:tailEnd/>
          </a:ln>
        </p:spPr>
      </p:pic>
      <p:pic>
        <p:nvPicPr>
          <p:cNvPr id="23" name="Picture 23" descr="Bank_cmyk_warmgray_10"/>
          <p:cNvPicPr>
            <a:picLocks noChangeAspect="1" noChangeArrowheads="1"/>
          </p:cNvPicPr>
          <p:nvPr/>
        </p:nvPicPr>
        <p:blipFill>
          <a:blip r:embed="rId3" cstate="print"/>
          <a:srcRect/>
          <a:stretch>
            <a:fillRect/>
          </a:stretch>
        </p:blipFill>
        <p:spPr bwMode="auto">
          <a:xfrm>
            <a:off x="6122458" y="3006725"/>
            <a:ext cx="928688" cy="935038"/>
          </a:xfrm>
          <a:prstGeom prst="rect">
            <a:avLst/>
          </a:prstGeom>
          <a:noFill/>
          <a:ln w="9525">
            <a:noFill/>
            <a:miter lim="800000"/>
            <a:headEnd/>
            <a:tailEnd/>
          </a:ln>
        </p:spPr>
      </p:pic>
      <p:grpSp>
        <p:nvGrpSpPr>
          <p:cNvPr id="24" name="Group 24"/>
          <p:cNvGrpSpPr>
            <a:grpSpLocks/>
          </p:cNvGrpSpPr>
          <p:nvPr/>
        </p:nvGrpSpPr>
        <p:grpSpPr bwMode="auto">
          <a:xfrm>
            <a:off x="8072703" y="3175000"/>
            <a:ext cx="390393" cy="650875"/>
            <a:chOff x="5057" y="1931"/>
            <a:chExt cx="499" cy="1088"/>
          </a:xfrm>
        </p:grpSpPr>
        <p:sp>
          <p:nvSpPr>
            <p:cNvPr id="25" name="Rectangle 25"/>
            <p:cNvSpPr>
              <a:spLocks noChangeArrowheads="1"/>
            </p:cNvSpPr>
            <p:nvPr/>
          </p:nvSpPr>
          <p:spPr bwMode="auto">
            <a:xfrm>
              <a:off x="5057" y="1931"/>
              <a:ext cx="499" cy="1088"/>
            </a:xfrm>
            <a:prstGeom prst="rect">
              <a:avLst/>
            </a:prstGeom>
            <a:solidFill>
              <a:srgbClr val="333333"/>
            </a:solidFill>
            <a:ln w="9525">
              <a:noFill/>
              <a:miter lim="800000"/>
              <a:headEnd/>
              <a:tailEnd/>
            </a:ln>
          </p:spPr>
          <p:txBody>
            <a:bodyPr wrap="none" anchor="ctr"/>
            <a:lstStyle/>
            <a:p>
              <a:pPr eaLnBrk="0" hangingPunct="0"/>
              <a:endParaRPr lang="da-DK"/>
            </a:p>
          </p:txBody>
        </p:sp>
        <p:sp>
          <p:nvSpPr>
            <p:cNvPr id="26" name="AutoShape 26"/>
            <p:cNvSpPr>
              <a:spLocks noChangeArrowheads="1"/>
            </p:cNvSpPr>
            <p:nvPr/>
          </p:nvSpPr>
          <p:spPr bwMode="auto">
            <a:xfrm>
              <a:off x="5102" y="1976"/>
              <a:ext cx="408" cy="590"/>
            </a:xfrm>
            <a:prstGeom prst="roundRect">
              <a:avLst>
                <a:gd name="adj" fmla="val 16667"/>
              </a:avLst>
            </a:prstGeom>
            <a:solidFill>
              <a:schemeClr val="bg2"/>
            </a:solidFill>
            <a:ln w="9525">
              <a:noFill/>
              <a:round/>
              <a:headEnd/>
              <a:tailEnd/>
            </a:ln>
          </p:spPr>
          <p:txBody>
            <a:bodyPr wrap="none" anchor="ctr"/>
            <a:lstStyle/>
            <a:p>
              <a:pPr algn="ctr" eaLnBrk="0" hangingPunct="0"/>
              <a:endParaRPr lang="fi-FI" sz="1000"/>
            </a:p>
          </p:txBody>
        </p:sp>
        <p:sp>
          <p:nvSpPr>
            <p:cNvPr id="27" name="Oval 27"/>
            <p:cNvSpPr>
              <a:spLocks noChangeArrowheads="1"/>
            </p:cNvSpPr>
            <p:nvPr/>
          </p:nvSpPr>
          <p:spPr bwMode="auto">
            <a:xfrm>
              <a:off x="5101"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28" name="Oval 28"/>
            <p:cNvSpPr>
              <a:spLocks noChangeArrowheads="1"/>
            </p:cNvSpPr>
            <p:nvPr/>
          </p:nvSpPr>
          <p:spPr bwMode="auto">
            <a:xfrm>
              <a:off x="5237"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29" name="Oval 29"/>
            <p:cNvSpPr>
              <a:spLocks noChangeArrowheads="1"/>
            </p:cNvSpPr>
            <p:nvPr/>
          </p:nvSpPr>
          <p:spPr bwMode="auto">
            <a:xfrm>
              <a:off x="5373" y="2611"/>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0" name="Oval 30"/>
            <p:cNvSpPr>
              <a:spLocks noChangeArrowheads="1"/>
            </p:cNvSpPr>
            <p:nvPr/>
          </p:nvSpPr>
          <p:spPr bwMode="auto">
            <a:xfrm>
              <a:off x="5101"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1" name="Oval 31"/>
            <p:cNvSpPr>
              <a:spLocks noChangeArrowheads="1"/>
            </p:cNvSpPr>
            <p:nvPr/>
          </p:nvSpPr>
          <p:spPr bwMode="auto">
            <a:xfrm>
              <a:off x="5237"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2" name="Oval 32"/>
            <p:cNvSpPr>
              <a:spLocks noChangeArrowheads="1"/>
            </p:cNvSpPr>
            <p:nvPr/>
          </p:nvSpPr>
          <p:spPr bwMode="auto">
            <a:xfrm>
              <a:off x="5373" y="2702"/>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3" name="Oval 33"/>
            <p:cNvSpPr>
              <a:spLocks noChangeArrowheads="1"/>
            </p:cNvSpPr>
            <p:nvPr/>
          </p:nvSpPr>
          <p:spPr bwMode="auto">
            <a:xfrm>
              <a:off x="5101"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4" name="Oval 34"/>
            <p:cNvSpPr>
              <a:spLocks noChangeArrowheads="1"/>
            </p:cNvSpPr>
            <p:nvPr/>
          </p:nvSpPr>
          <p:spPr bwMode="auto">
            <a:xfrm>
              <a:off x="5237"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5" name="Oval 35"/>
            <p:cNvSpPr>
              <a:spLocks noChangeArrowheads="1"/>
            </p:cNvSpPr>
            <p:nvPr/>
          </p:nvSpPr>
          <p:spPr bwMode="auto">
            <a:xfrm>
              <a:off x="5373" y="279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6" name="Oval 36"/>
            <p:cNvSpPr>
              <a:spLocks noChangeArrowheads="1"/>
            </p:cNvSpPr>
            <p:nvPr/>
          </p:nvSpPr>
          <p:spPr bwMode="auto">
            <a:xfrm>
              <a:off x="5101" y="288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7" name="Oval 37"/>
            <p:cNvSpPr>
              <a:spLocks noChangeArrowheads="1"/>
            </p:cNvSpPr>
            <p:nvPr/>
          </p:nvSpPr>
          <p:spPr bwMode="auto">
            <a:xfrm>
              <a:off x="5237" y="2883"/>
              <a:ext cx="137" cy="91"/>
            </a:xfrm>
            <a:prstGeom prst="ellipse">
              <a:avLst/>
            </a:prstGeom>
            <a:solidFill>
              <a:schemeClr val="accent1"/>
            </a:solidFill>
            <a:ln w="9525">
              <a:noFill/>
              <a:round/>
              <a:headEnd/>
              <a:tailEnd/>
            </a:ln>
          </p:spPr>
          <p:txBody>
            <a:bodyPr wrap="none" anchor="ctr"/>
            <a:lstStyle/>
            <a:p>
              <a:pPr eaLnBrk="0" hangingPunct="0"/>
              <a:endParaRPr lang="da-DK"/>
            </a:p>
          </p:txBody>
        </p:sp>
        <p:sp>
          <p:nvSpPr>
            <p:cNvPr id="38" name="Oval 38"/>
            <p:cNvSpPr>
              <a:spLocks noChangeArrowheads="1"/>
            </p:cNvSpPr>
            <p:nvPr/>
          </p:nvSpPr>
          <p:spPr bwMode="auto">
            <a:xfrm>
              <a:off x="5373" y="2883"/>
              <a:ext cx="137" cy="91"/>
            </a:xfrm>
            <a:prstGeom prst="ellipse">
              <a:avLst/>
            </a:prstGeom>
            <a:solidFill>
              <a:schemeClr val="accent1"/>
            </a:solidFill>
            <a:ln w="9525">
              <a:noFill/>
              <a:round/>
              <a:headEnd/>
              <a:tailEnd/>
            </a:ln>
          </p:spPr>
          <p:txBody>
            <a:bodyPr wrap="none" anchor="ctr"/>
            <a:lstStyle/>
            <a:p>
              <a:pPr eaLnBrk="0" hangingPunct="0"/>
              <a:endParaRPr lang="da-DK"/>
            </a:p>
          </p:txBody>
        </p:sp>
      </p:grpSp>
      <p:sp>
        <p:nvSpPr>
          <p:cNvPr id="39" name="Line 54"/>
          <p:cNvSpPr>
            <a:spLocks noChangeShapeType="1"/>
          </p:cNvSpPr>
          <p:nvPr/>
        </p:nvSpPr>
        <p:spPr bwMode="auto">
          <a:xfrm>
            <a:off x="5371382" y="2852489"/>
            <a:ext cx="0" cy="144463"/>
          </a:xfrm>
          <a:prstGeom prst="line">
            <a:avLst/>
          </a:prstGeom>
          <a:noFill/>
          <a:ln w="9525">
            <a:solidFill>
              <a:schemeClr val="tx1"/>
            </a:solidFill>
            <a:round/>
            <a:headEnd/>
            <a:tailEnd type="triangle" w="med" len="med"/>
          </a:ln>
        </p:spPr>
        <p:txBody>
          <a:bodyPr/>
          <a:lstStyle/>
          <a:p>
            <a:endParaRPr lang="en-GB"/>
          </a:p>
        </p:txBody>
      </p:sp>
      <p:sp>
        <p:nvSpPr>
          <p:cNvPr id="40" name="Text Box 55"/>
          <p:cNvSpPr txBox="1">
            <a:spLocks noChangeArrowheads="1"/>
          </p:cNvSpPr>
          <p:nvPr/>
        </p:nvSpPr>
        <p:spPr bwMode="auto">
          <a:xfrm>
            <a:off x="4628051" y="1844824"/>
            <a:ext cx="1405069" cy="830997"/>
          </a:xfrm>
          <a:prstGeom prst="rect">
            <a:avLst/>
          </a:prstGeom>
          <a:noFill/>
          <a:ln w="9525">
            <a:noFill/>
            <a:miter lim="800000"/>
            <a:headEnd/>
            <a:tailEnd/>
          </a:ln>
        </p:spPr>
        <p:txBody>
          <a:bodyPr>
            <a:spAutoFit/>
          </a:bodyPr>
          <a:lstStyle/>
          <a:p>
            <a:pPr algn="ctr" eaLnBrk="0" hangingPunct="0"/>
            <a:r>
              <a:rPr lang="en-US" sz="1200" dirty="0" smtClean="0"/>
              <a:t>Interbank </a:t>
            </a:r>
          </a:p>
          <a:p>
            <a:pPr algn="ctr" eaLnBrk="0" hangingPunct="0"/>
            <a:r>
              <a:rPr lang="en-US" sz="1200" dirty="0" smtClean="0"/>
              <a:t>Clearing &amp; Settlement</a:t>
            </a:r>
          </a:p>
          <a:p>
            <a:pPr algn="ctr" eaLnBrk="0" hangingPunct="0"/>
            <a:r>
              <a:rPr lang="en-US" sz="1200" dirty="0" smtClean="0"/>
              <a:t>Network </a:t>
            </a:r>
            <a:r>
              <a:rPr lang="en-US" sz="1200" i="1" dirty="0" smtClean="0"/>
              <a:t>(ACH)</a:t>
            </a:r>
            <a:endParaRPr lang="en-US" sz="1200" i="1" dirty="0"/>
          </a:p>
        </p:txBody>
      </p:sp>
      <p:sp>
        <p:nvSpPr>
          <p:cNvPr id="41" name="Line 56"/>
          <p:cNvSpPr>
            <a:spLocks noChangeShapeType="1"/>
          </p:cNvSpPr>
          <p:nvPr/>
        </p:nvSpPr>
        <p:spPr bwMode="auto">
          <a:xfrm>
            <a:off x="2815300" y="2852738"/>
            <a:ext cx="0" cy="144462"/>
          </a:xfrm>
          <a:prstGeom prst="line">
            <a:avLst/>
          </a:prstGeom>
          <a:noFill/>
          <a:ln w="9525">
            <a:solidFill>
              <a:schemeClr val="tx1"/>
            </a:solidFill>
            <a:round/>
            <a:headEnd/>
            <a:tailEnd type="triangle" w="med" len="med"/>
          </a:ln>
        </p:spPr>
        <p:txBody>
          <a:bodyPr/>
          <a:lstStyle/>
          <a:p>
            <a:endParaRPr lang="en-GB"/>
          </a:p>
        </p:txBody>
      </p:sp>
      <p:sp>
        <p:nvSpPr>
          <p:cNvPr id="42" name="Text Box 57"/>
          <p:cNvSpPr txBox="1">
            <a:spLocks noChangeArrowheads="1"/>
          </p:cNvSpPr>
          <p:nvPr/>
        </p:nvSpPr>
        <p:spPr bwMode="auto">
          <a:xfrm>
            <a:off x="2444640" y="2276475"/>
            <a:ext cx="725840" cy="461665"/>
          </a:xfrm>
          <a:prstGeom prst="rect">
            <a:avLst/>
          </a:prstGeom>
          <a:noFill/>
          <a:ln w="9525">
            <a:noFill/>
            <a:miter lim="800000"/>
            <a:headEnd/>
            <a:tailEnd/>
          </a:ln>
        </p:spPr>
        <p:txBody>
          <a:bodyPr wrap="none">
            <a:spAutoFit/>
          </a:bodyPr>
          <a:lstStyle/>
          <a:p>
            <a:pPr algn="ctr" eaLnBrk="0" hangingPunct="0"/>
            <a:r>
              <a:rPr lang="en-US" sz="1200"/>
              <a:t>Mobile</a:t>
            </a:r>
          </a:p>
          <a:p>
            <a:pPr algn="ctr" eaLnBrk="0" hangingPunct="0"/>
            <a:r>
              <a:rPr lang="en-US" sz="1200"/>
              <a:t>Network</a:t>
            </a:r>
          </a:p>
        </p:txBody>
      </p:sp>
      <p:sp>
        <p:nvSpPr>
          <p:cNvPr id="43" name="Line 58"/>
          <p:cNvSpPr>
            <a:spLocks noChangeShapeType="1"/>
          </p:cNvSpPr>
          <p:nvPr/>
        </p:nvSpPr>
        <p:spPr bwMode="auto">
          <a:xfrm>
            <a:off x="7444979" y="2852738"/>
            <a:ext cx="0" cy="144462"/>
          </a:xfrm>
          <a:prstGeom prst="line">
            <a:avLst/>
          </a:prstGeom>
          <a:noFill/>
          <a:ln w="9525">
            <a:solidFill>
              <a:schemeClr val="tx1"/>
            </a:solidFill>
            <a:round/>
            <a:headEnd/>
            <a:tailEnd type="triangle" w="med" len="med"/>
          </a:ln>
        </p:spPr>
        <p:txBody>
          <a:bodyPr/>
          <a:lstStyle/>
          <a:p>
            <a:endParaRPr lang="en-GB"/>
          </a:p>
        </p:txBody>
      </p:sp>
      <p:sp>
        <p:nvSpPr>
          <p:cNvPr id="44" name="Text Box 59"/>
          <p:cNvSpPr txBox="1">
            <a:spLocks noChangeArrowheads="1"/>
          </p:cNvSpPr>
          <p:nvPr/>
        </p:nvSpPr>
        <p:spPr bwMode="auto">
          <a:xfrm>
            <a:off x="7074319" y="2324100"/>
            <a:ext cx="725840" cy="461665"/>
          </a:xfrm>
          <a:prstGeom prst="rect">
            <a:avLst/>
          </a:prstGeom>
          <a:noFill/>
          <a:ln w="9525">
            <a:noFill/>
            <a:miter lim="800000"/>
            <a:headEnd/>
            <a:tailEnd/>
          </a:ln>
        </p:spPr>
        <p:txBody>
          <a:bodyPr wrap="none">
            <a:spAutoFit/>
          </a:bodyPr>
          <a:lstStyle/>
          <a:p>
            <a:pPr algn="ctr" eaLnBrk="0" hangingPunct="0"/>
            <a:r>
              <a:rPr lang="en-US" sz="1200"/>
              <a:t>Mobile</a:t>
            </a:r>
          </a:p>
          <a:p>
            <a:pPr algn="ctr" eaLnBrk="0" hangingPunct="0"/>
            <a:r>
              <a:rPr lang="en-US" sz="1200"/>
              <a:t>Network</a:t>
            </a:r>
          </a:p>
        </p:txBody>
      </p:sp>
      <p:sp>
        <p:nvSpPr>
          <p:cNvPr id="45" name="AutoShape 60"/>
          <p:cNvSpPr>
            <a:spLocks/>
          </p:cNvSpPr>
          <p:nvPr/>
        </p:nvSpPr>
        <p:spPr bwMode="auto">
          <a:xfrm>
            <a:off x="818621" y="2060575"/>
            <a:ext cx="990600" cy="720725"/>
          </a:xfrm>
          <a:prstGeom prst="borderCallout2">
            <a:avLst>
              <a:gd name="adj1" fmla="val 15861"/>
              <a:gd name="adj2" fmla="val 108333"/>
              <a:gd name="adj3" fmla="val 15861"/>
              <a:gd name="adj4" fmla="val 123611"/>
              <a:gd name="adj5" fmla="val 145593"/>
              <a:gd name="adj6" fmla="val 126736"/>
            </a:avLst>
          </a:prstGeom>
          <a:solidFill>
            <a:schemeClr val="accent1"/>
          </a:solidFill>
          <a:ln w="9525">
            <a:solidFill>
              <a:schemeClr val="tx1"/>
            </a:solidFill>
            <a:miter lim="800000"/>
            <a:headEnd/>
            <a:tailEnd/>
          </a:ln>
        </p:spPr>
        <p:txBody>
          <a:bodyPr/>
          <a:lstStyle/>
          <a:p>
            <a:pPr algn="ctr" eaLnBrk="0" hangingPunct="0"/>
            <a:r>
              <a:rPr lang="en-US" sz="1400"/>
              <a:t>Pay Ben £10</a:t>
            </a:r>
          </a:p>
        </p:txBody>
      </p:sp>
      <p:sp>
        <p:nvSpPr>
          <p:cNvPr id="46" name="AutoShape 61"/>
          <p:cNvSpPr>
            <a:spLocks/>
          </p:cNvSpPr>
          <p:nvPr/>
        </p:nvSpPr>
        <p:spPr bwMode="auto">
          <a:xfrm>
            <a:off x="8542206" y="2060575"/>
            <a:ext cx="1092067" cy="720725"/>
          </a:xfrm>
          <a:prstGeom prst="borderCallout2">
            <a:avLst>
              <a:gd name="adj1" fmla="val 15861"/>
              <a:gd name="adj2" fmla="val -7560"/>
              <a:gd name="adj3" fmla="val 15861"/>
              <a:gd name="adj4" fmla="val -23306"/>
              <a:gd name="adj5" fmla="val 135681"/>
              <a:gd name="adj6" fmla="val -26616"/>
            </a:avLst>
          </a:prstGeom>
          <a:solidFill>
            <a:schemeClr val="accent1"/>
          </a:solidFill>
          <a:ln w="9525">
            <a:solidFill>
              <a:schemeClr val="tx1"/>
            </a:solidFill>
            <a:miter lim="800000"/>
            <a:headEnd/>
            <a:tailEnd/>
          </a:ln>
        </p:spPr>
        <p:txBody>
          <a:bodyPr/>
          <a:lstStyle/>
          <a:p>
            <a:pPr algn="ctr" eaLnBrk="0" hangingPunct="0"/>
            <a:r>
              <a:rPr lang="en-US" sz="1400"/>
              <a:t>Received from Andy £10</a:t>
            </a:r>
          </a:p>
        </p:txBody>
      </p:sp>
      <p:pic>
        <p:nvPicPr>
          <p:cNvPr id="47" name="Picture 62" descr="MCj04370160000[1]"/>
          <p:cNvPicPr>
            <a:picLocks noChangeAspect="1" noChangeArrowheads="1"/>
          </p:cNvPicPr>
          <p:nvPr/>
        </p:nvPicPr>
        <p:blipFill>
          <a:blip r:embed="rId4" cstate="print"/>
          <a:srcRect/>
          <a:stretch>
            <a:fillRect/>
          </a:stretch>
        </p:blipFill>
        <p:spPr bwMode="auto">
          <a:xfrm>
            <a:off x="995760" y="2924175"/>
            <a:ext cx="1148821" cy="939800"/>
          </a:xfrm>
          <a:prstGeom prst="rect">
            <a:avLst/>
          </a:prstGeom>
          <a:noFill/>
          <a:ln w="9525">
            <a:noFill/>
            <a:miter lim="800000"/>
            <a:headEnd/>
            <a:tailEnd/>
          </a:ln>
        </p:spPr>
      </p:pic>
      <p:pic>
        <p:nvPicPr>
          <p:cNvPr id="48" name="Picture 64" descr="MCj04370160000[1]"/>
          <p:cNvPicPr>
            <a:picLocks noChangeAspect="1" noChangeArrowheads="1"/>
          </p:cNvPicPr>
          <p:nvPr/>
        </p:nvPicPr>
        <p:blipFill>
          <a:blip r:embed="rId4" cstate="print"/>
          <a:srcRect/>
          <a:stretch>
            <a:fillRect/>
          </a:stretch>
        </p:blipFill>
        <p:spPr bwMode="auto">
          <a:xfrm>
            <a:off x="8542206" y="3068638"/>
            <a:ext cx="1148821" cy="939800"/>
          </a:xfrm>
          <a:prstGeom prst="rect">
            <a:avLst/>
          </a:prstGeom>
          <a:noFill/>
          <a:ln w="9525">
            <a:noFill/>
            <a:miter lim="800000"/>
            <a:headEnd/>
            <a:tailEnd/>
          </a:ln>
        </p:spPr>
      </p:pic>
      <p:pic>
        <p:nvPicPr>
          <p:cNvPr id="49" name="Picture 65" descr="network-blue"/>
          <p:cNvPicPr>
            <a:picLocks noChangeAspect="1" noChangeArrowheads="1"/>
          </p:cNvPicPr>
          <p:nvPr/>
        </p:nvPicPr>
        <p:blipFill>
          <a:blip r:embed="rId2" cstate="print"/>
          <a:srcRect/>
          <a:stretch>
            <a:fillRect/>
          </a:stretch>
        </p:blipFill>
        <p:spPr bwMode="auto">
          <a:xfrm>
            <a:off x="4094824" y="2492375"/>
            <a:ext cx="624284" cy="2160588"/>
          </a:xfrm>
          <a:prstGeom prst="rect">
            <a:avLst/>
          </a:prstGeom>
          <a:noFill/>
          <a:ln w="9525">
            <a:noFill/>
            <a:miter lim="800000"/>
            <a:headEnd/>
            <a:tailEnd/>
          </a:ln>
        </p:spPr>
      </p:pic>
      <p:sp>
        <p:nvSpPr>
          <p:cNvPr id="50" name="Text Box 66"/>
          <p:cNvSpPr txBox="1">
            <a:spLocks noChangeArrowheads="1"/>
          </p:cNvSpPr>
          <p:nvPr/>
        </p:nvSpPr>
        <p:spPr bwMode="auto">
          <a:xfrm>
            <a:off x="3961807" y="2060575"/>
            <a:ext cx="766492" cy="461665"/>
          </a:xfrm>
          <a:prstGeom prst="rect">
            <a:avLst/>
          </a:prstGeom>
          <a:noFill/>
          <a:ln w="9525">
            <a:noFill/>
            <a:miter lim="800000"/>
            <a:headEnd/>
            <a:tailEnd/>
          </a:ln>
        </p:spPr>
        <p:txBody>
          <a:bodyPr wrap="none">
            <a:spAutoFit/>
          </a:bodyPr>
          <a:lstStyle/>
          <a:p>
            <a:pPr algn="ctr" eaLnBrk="0" hangingPunct="0"/>
            <a:r>
              <a:rPr lang="en-US" sz="1200"/>
              <a:t>Mobile</a:t>
            </a:r>
          </a:p>
          <a:p>
            <a:pPr algn="ctr" eaLnBrk="0" hangingPunct="0"/>
            <a:r>
              <a:rPr lang="en-US" sz="1200"/>
              <a:t>Database</a:t>
            </a:r>
          </a:p>
        </p:txBody>
      </p:sp>
      <p:sp>
        <p:nvSpPr>
          <p:cNvPr id="51" name="Line 67"/>
          <p:cNvSpPr>
            <a:spLocks noChangeShapeType="1"/>
          </p:cNvSpPr>
          <p:nvPr/>
        </p:nvSpPr>
        <p:spPr bwMode="auto">
          <a:xfrm>
            <a:off x="4094825" y="3573463"/>
            <a:ext cx="703394" cy="0"/>
          </a:xfrm>
          <a:prstGeom prst="line">
            <a:avLst/>
          </a:prstGeom>
          <a:noFill/>
          <a:ln w="28575">
            <a:solidFill>
              <a:srgbClr val="FF0000"/>
            </a:solidFill>
            <a:round/>
            <a:headEnd type="triangle" w="med" len="med"/>
            <a:tailEnd type="triangle" w="med" len="med"/>
          </a:ln>
        </p:spPr>
        <p:txBody>
          <a:bodyPr/>
          <a:lstStyle/>
          <a:p>
            <a:endParaRPr lang="en-GB"/>
          </a:p>
        </p:txBody>
      </p:sp>
      <p:sp>
        <p:nvSpPr>
          <p:cNvPr id="52" name="Line 68"/>
          <p:cNvSpPr>
            <a:spLocks noChangeShapeType="1"/>
          </p:cNvSpPr>
          <p:nvPr/>
        </p:nvSpPr>
        <p:spPr bwMode="auto">
          <a:xfrm>
            <a:off x="896012" y="5157788"/>
            <a:ext cx="1325959" cy="0"/>
          </a:xfrm>
          <a:prstGeom prst="line">
            <a:avLst/>
          </a:prstGeom>
          <a:noFill/>
          <a:ln w="9525">
            <a:solidFill>
              <a:srgbClr val="FF0000"/>
            </a:solidFill>
            <a:round/>
            <a:headEnd/>
            <a:tailEnd type="triangle" w="med" len="med"/>
          </a:ln>
        </p:spPr>
        <p:txBody>
          <a:bodyPr/>
          <a:lstStyle/>
          <a:p>
            <a:endParaRPr lang="en-GB"/>
          </a:p>
        </p:txBody>
      </p:sp>
      <p:sp>
        <p:nvSpPr>
          <p:cNvPr id="53" name="Line 69"/>
          <p:cNvSpPr>
            <a:spLocks noChangeShapeType="1"/>
          </p:cNvSpPr>
          <p:nvPr/>
        </p:nvSpPr>
        <p:spPr bwMode="auto">
          <a:xfrm>
            <a:off x="896012" y="5516563"/>
            <a:ext cx="1325959" cy="0"/>
          </a:xfrm>
          <a:prstGeom prst="line">
            <a:avLst/>
          </a:prstGeom>
          <a:noFill/>
          <a:ln w="9525">
            <a:solidFill>
              <a:srgbClr val="0000FF"/>
            </a:solidFill>
            <a:round/>
            <a:headEnd/>
            <a:tailEnd type="triangle" w="med" len="med"/>
          </a:ln>
        </p:spPr>
        <p:txBody>
          <a:bodyPr/>
          <a:lstStyle/>
          <a:p>
            <a:endParaRPr lang="en-GB"/>
          </a:p>
        </p:txBody>
      </p:sp>
      <p:sp>
        <p:nvSpPr>
          <p:cNvPr id="54" name="Line 70"/>
          <p:cNvSpPr>
            <a:spLocks noChangeShapeType="1"/>
          </p:cNvSpPr>
          <p:nvPr/>
        </p:nvSpPr>
        <p:spPr bwMode="auto">
          <a:xfrm>
            <a:off x="896012" y="5876925"/>
            <a:ext cx="1325959" cy="0"/>
          </a:xfrm>
          <a:prstGeom prst="line">
            <a:avLst/>
          </a:prstGeom>
          <a:noFill/>
          <a:ln w="9525">
            <a:solidFill>
              <a:srgbClr val="92D050"/>
            </a:solidFill>
            <a:round/>
            <a:headEnd/>
            <a:tailEnd type="triangle" w="med" len="med"/>
          </a:ln>
        </p:spPr>
        <p:txBody>
          <a:bodyPr/>
          <a:lstStyle/>
          <a:p>
            <a:endParaRPr lang="en-GB"/>
          </a:p>
        </p:txBody>
      </p:sp>
      <p:sp>
        <p:nvSpPr>
          <p:cNvPr id="55" name="Text Box 71"/>
          <p:cNvSpPr txBox="1">
            <a:spLocks noChangeArrowheads="1"/>
          </p:cNvSpPr>
          <p:nvPr/>
        </p:nvSpPr>
        <p:spPr bwMode="auto">
          <a:xfrm>
            <a:off x="2378473" y="4941888"/>
            <a:ext cx="2228239" cy="307777"/>
          </a:xfrm>
          <a:prstGeom prst="rect">
            <a:avLst/>
          </a:prstGeom>
          <a:noFill/>
          <a:ln w="9525">
            <a:noFill/>
            <a:miter lim="800000"/>
            <a:headEnd/>
            <a:tailEnd/>
          </a:ln>
        </p:spPr>
        <p:txBody>
          <a:bodyPr wrap="none">
            <a:spAutoFit/>
          </a:bodyPr>
          <a:lstStyle/>
          <a:p>
            <a:pPr eaLnBrk="0" hangingPunct="0"/>
            <a:r>
              <a:rPr lang="en-GB" sz="1400"/>
              <a:t>New Infrastructure required</a:t>
            </a:r>
          </a:p>
        </p:txBody>
      </p:sp>
      <p:sp>
        <p:nvSpPr>
          <p:cNvPr id="56" name="Text Box 72"/>
          <p:cNvSpPr txBox="1">
            <a:spLocks noChangeArrowheads="1"/>
          </p:cNvSpPr>
          <p:nvPr/>
        </p:nvSpPr>
        <p:spPr bwMode="auto">
          <a:xfrm>
            <a:off x="2378472" y="5300663"/>
            <a:ext cx="4680064" cy="307777"/>
          </a:xfrm>
          <a:prstGeom prst="rect">
            <a:avLst/>
          </a:prstGeom>
          <a:noFill/>
          <a:ln w="9525">
            <a:noFill/>
            <a:miter lim="800000"/>
            <a:headEnd/>
            <a:tailEnd/>
          </a:ln>
        </p:spPr>
        <p:txBody>
          <a:bodyPr wrap="none">
            <a:spAutoFit/>
          </a:bodyPr>
          <a:lstStyle/>
          <a:p>
            <a:pPr eaLnBrk="0" hangingPunct="0"/>
            <a:r>
              <a:rPr lang="en-GB" sz="1400"/>
              <a:t>Mobile Infrastructure exists but messaging standard required </a:t>
            </a:r>
          </a:p>
        </p:txBody>
      </p:sp>
      <p:sp>
        <p:nvSpPr>
          <p:cNvPr id="57" name="Text Box 73"/>
          <p:cNvSpPr txBox="1">
            <a:spLocks noChangeArrowheads="1"/>
          </p:cNvSpPr>
          <p:nvPr/>
        </p:nvSpPr>
        <p:spPr bwMode="auto">
          <a:xfrm>
            <a:off x="2378473" y="5661025"/>
            <a:ext cx="1809085" cy="307777"/>
          </a:xfrm>
          <a:prstGeom prst="rect">
            <a:avLst/>
          </a:prstGeom>
          <a:noFill/>
          <a:ln w="9525">
            <a:noFill/>
            <a:miter lim="800000"/>
            <a:headEnd/>
            <a:tailEnd/>
          </a:ln>
        </p:spPr>
        <p:txBody>
          <a:bodyPr wrap="none">
            <a:spAutoFit/>
          </a:bodyPr>
          <a:lstStyle/>
          <a:p>
            <a:pPr eaLnBrk="0" hangingPunct="0"/>
            <a:r>
              <a:rPr lang="en-GB" sz="1400" dirty="0" smtClean="0"/>
              <a:t>Banking infrastructure</a:t>
            </a:r>
            <a:endParaRPr lang="en-GB" sz="1400" dirty="0"/>
          </a:p>
        </p:txBody>
      </p:sp>
      <p:sp>
        <p:nvSpPr>
          <p:cNvPr id="58" name="Line 10"/>
          <p:cNvSpPr>
            <a:spLocks noChangeShapeType="1"/>
          </p:cNvSpPr>
          <p:nvPr/>
        </p:nvSpPr>
        <p:spPr bwMode="auto">
          <a:xfrm flipH="1">
            <a:off x="4952999" y="3573016"/>
            <a:ext cx="936104" cy="0"/>
          </a:xfrm>
          <a:prstGeom prst="line">
            <a:avLst/>
          </a:prstGeom>
          <a:noFill/>
          <a:ln w="9525">
            <a:solidFill>
              <a:srgbClr val="92D050"/>
            </a:solidFill>
            <a:round/>
            <a:headEnd type="triangle" w="med" len="med"/>
            <a:tailEnd/>
          </a:ln>
        </p:spPr>
        <p:txBody>
          <a:bodyPr/>
          <a:lstStyle/>
          <a:p>
            <a:endParaRPr lang="en-GB"/>
          </a:p>
        </p:txBody>
      </p:sp>
      <p:sp>
        <p:nvSpPr>
          <p:cNvPr id="59" name="Line 10"/>
          <p:cNvSpPr>
            <a:spLocks noChangeShapeType="1"/>
          </p:cNvSpPr>
          <p:nvPr/>
        </p:nvSpPr>
        <p:spPr bwMode="auto">
          <a:xfrm flipH="1">
            <a:off x="2216696" y="3573016"/>
            <a:ext cx="936104" cy="0"/>
          </a:xfrm>
          <a:prstGeom prst="line">
            <a:avLst/>
          </a:prstGeom>
          <a:noFill/>
          <a:ln w="9525">
            <a:solidFill>
              <a:srgbClr val="0000FF"/>
            </a:solidFill>
            <a:round/>
            <a:headEnd type="triangle" w="med" len="med"/>
            <a:tailEnd/>
          </a:ln>
        </p:spPr>
        <p:txBody>
          <a:bodyPr/>
          <a:lstStyle/>
          <a:p>
            <a:endParaRPr lang="en-GB"/>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3JX.q2547km6qqCvK8WUy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isFg8hoWUe4zrmldhdHf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vWGch_8zUuD7KPgsvab.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vIn454NHwUWM3N2LB8OWX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UC_ixer7xk6hYdAZbZO5o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iEaXy8Tusk.khMr4Ji04g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lwY3pyp_7kmc0opv0dGUW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OabQZI5vr0aheTqn27Mx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hQ6DSlZgkkGBUsZusL0aA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Gw6U1n2N6keyGE1_I3CG_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uw.zgSFv.EiLMHAqyodJp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8AvWspVHjUebpiCD_2ff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olPxrBjE0q0FYOdhoU2R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4oVgXnvqq0SPoKLJNJs.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8x6vOYZatUeqV0AoNnrVS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kNIJtgxnhU.d_64jUn7mq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mbEb0CtApk2rVZAzM6bQk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1G5T1VSR9kWEyqvejcPsN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dTFwrS2ozkyvnzP7ZsDg.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3f9yLWl_mEuaFz.s6ARD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npu5Fc0Kbkmsn82XI9bw6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6uQAwBaUUKjkPh3WrHGO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rk3tHkMXNUK5Nbum31tSR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VpG7BrdjUWfOCmKEylnn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L7zsWiIoFUmD16mJxBfb1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y0952d5SF0CVRubeeEH8t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mFZDdu9oBEeoizyHyKYK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j7705j_ktkyQTKoNArcj.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AueVmnGml0GYDI2q_B0hE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e9Y6YqD9wU2xmnJYTR8oA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y6FiCTf_7k.r9MK0c_laQ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ZEkJkuLXUKqx6qy_XdvX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Wk91G5tdUypw28rxEk_W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DVh9tZ7itEqeWWjODO67O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9e_7pWhAkS9EU0y1bqZb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NHQ7I6d.cUSQ4UmyqkvjS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qByzl3fQ2kur_w6NCxLWB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tF8d0Sw810acz1H96KPsw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dLyOKDE48EeLEcyxm1dwR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ba77XX2hAEmEUqAz1ToFm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I.ARkxD1S0GwHhMjZfiNC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Cca2pz18qEulXfTLXV5PH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Ul.oQkz3iU6BF_E.Iy092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EVUh_UZdOkCjTdavJq3oe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c1P9KL7hFkadLEmHg5Nti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S8xAp7GL064wx_Dd0fQZ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WrAIPnIca0WHJwulmUc9.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1RFCTJBknk6jdXOO.X1T5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yKtRuGvhkEOSJSTCZDZFB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A2NRa9BMwEeEmr5WOemJV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EvKtK4GR9E.DyhZNa2F01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ftuldgMrKUu7MKvTN1Apj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d3akX3qaWESEsP_StXE07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lwHMMythvUmM.t.C.7shH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uCWkWQzrEkKsK.mYqlY_X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vvWGch_8zUuD7KPgsvab.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8lPw41NkarwLkqnGW8W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In454NHwUWM3N2LB8OWX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UC_ixer7xk6hYdAZbZO5o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EaXy8Tusk.khMr4Ji04g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lwY3pyp_7kmc0opv0dGUW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hQ6DSlZgkkGBUsZusL0aA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Gw6U1n2N6keyGE1_I3CG_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uw.zgSFv.EiLMHAqyodJp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8AvWspVHjUebpiCD_2ffn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4oVgXnvqq0SPoKLJNJs.J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8x6vOYZatUeqV0AoNnrV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RbmXLNOlEOg9cw8rbWDs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kNIJtgxnhU.d_64jUn7mq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bEb0CtApk2rVZAzM6bQk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1G5T1VSR9kWEyqvejcPsN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pu5Fc0Kbkmsn82XI9bw6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e6uQAwBaUUKjkPh3WrHGO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k3tHkMXNUK5Nbum31tSR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L7zsWiIoFUmD16mJxBfb1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0952d5SF0CVRubeeEH8t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mFZDdu9oBEeoizyHyKYKF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7705j_ktkyQTKoNArc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XZsdO56KUaQmSsrPFBGw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AueVmnGml0GYDI2q_B0hE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9Y6YqD9wU2xmnJYTR8oA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6FiCTf_7k.r9MK0c_laQ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CWk91G5tdUypw28rxEk_W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DVh9tZ7itEqeWWjODO67O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NHQ7I6d.cUSQ4UmyqkvjS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ARkxD1S0GwHhMjZfiNC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c1P9KL7hFkadLEmHg5Nti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c1P9KL7hFkadLEmHg5Nti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EvKtK4GR9E.DyhZNa2F01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mLCUpiK7k66BOK2_TpIu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3f9yLWl_mEuaFz.s6ARDe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AvWspVHjUebpiCD_2ffn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y6FiCTf_7k.r9MK0c_laQ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kNIJtgxnhU.d_64jUn7mq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AvWspVHjUebpiCD_2ffn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y6FiCTf_7k.r9MK0c_la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zj7AKTuw0GJW8Z2SKM_o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ca2pz18qEulXfTLXV5PH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43aPttsYU69embX5kUm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SehufxkqFkSrXCNwS1zg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hU90qsMyUys8If.P5S5C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4Ec7r_SBkqSURyjSVolh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bEk_QVb9UCWo1XrCYGg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r3zkeTUwUm98RtA3dsZC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PCWl_V3jECNTLQAUV1S7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d3OX8HCtE.6tPSo4cuc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j7eAZNGo0CHseGjWqHhH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lRGeQf5H02f5Kr_WDQi8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AX8YjCgkCjFwsDuIFnS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yyJTMx.UqPu_5SHq41F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3JX.q2547km6qqCvK8WUy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ca2pz18qEulXfTLXV5P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XAX8YjCgkCjFwsDuIFn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B33t0uiAUCCuNMeYNMIm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AldDPgrBU6AdmQtWag86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aRjuU11C0WNGssxg207J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KhXDtomCEUCm5N44DEhQK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jPnmTAmkEenHUXvJhJbj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sFg8hoWUe4zrmldhdHf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B33t0uiAUCCuNMeYNMIm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olPxrBjE0q0FYOdhoU2R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j9e_7pWhAkS9EU0y1bqZb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8lPw41NkarwLkqnGW8W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rRbmXLNOlEOg9cw8rbWD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GXZsdO56KUaQmSsrPFBGw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GmLCUpiK7k66BOK2_TpIu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zj7AKTuw0GJW8Z2SKM_o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i43aPttsYU69embX5kUmf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bEk_QVb9UCWo1XrCYGgi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PCWl_V3jECNTLQAUV1S7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AldDPgrBU6AdmQtWag86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bd3OX8HCtE.6tPSo4cucJ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Kj7eAZNGo0CHseGjWqHhH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lRGeQf5H02f5Kr_WDQi8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MyyJTMx.UqPu_5SHq41F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YS8xAp7GL064wx_Dd0fQZ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rhU90qsMyUys8If.P5S5C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4Ec7r_SBkqSURyjSVolh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DVpG7BrdjUWfOCmKEylnn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3JX.q2547km6qqCvK8WUy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ca2pz18qEulXfTLXV5PH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aRjuU11C0WNGssxg207J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AX8YjCgkCjFwsDuIFnS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EAldDPgrBU6AdmQtWag86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taRjuU11C0WNGssxg207J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KhXDtomCEUCm5N44DEhQK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jPnmTAmkEenHUXvJhJbj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QisFg8hoWUe4zrmldhdHf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olPxrBjE0q0FYOdhoU2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9e_7pWhAkS9EU0y1bqZb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N8lPw41NkarwLkqnGW8W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RbmXLNOlEOg9cw8rbWDs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2NEneMgkG7Ek0W6DOzA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XZsdO56KUaQmSsrPFBGw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PCWl_V3jECNTLQAUV1S7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bd3OX8HCtE.6tPSo4cucJ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lRGeQf5H02f5Kr_WDQi8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MyyJTMx.UqPu_5SHq41F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43aPttsYU69embX5kUmf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bEk_QVb9UCWo1XrCYGgi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SehufxkqFkSrXCNwS1zgT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rhU90qsMyUys8If.P5S5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4Ec7r_SBkqSURyjSVolh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hXDtomCEUCm5N44DEhQ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zB33t0uiAUCCuNMeYNMIm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Kj7eAZNGo0CHseGjWqHhH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Byzl3fQ2kur_w6NCxLWB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tF8d0Sw810acz1H96KPsw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LyOKDE48EeLEcyxm1dwR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ba77XX2hAEmEUqAz1ToFm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I.ARkxD1S0GwHhMjZfiNC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ca2pz18qEulXfTLXV5PH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Ul.oQkz3iU6BF_E.Iy092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EVUh_UZdOkCjTdavJq3oe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jPnmTAmkEenHUXvJhJbj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1P9KL7hFkadLEmHg5Nti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WrAIPnIca0WHJwulmUc9.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1RFCTJBknk6jdXOO.X1T5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yKtRuGvhkEOSJSTCZDZFB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2NRa9BMwEeEmr5WOemJV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EvKtK4GR9E.DyhZNa2F01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tuldgMrKUu7MKvTN1Apj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3akX3qaWESEsP_StXE07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lwHMMythvUmM.t.C.7shH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uCWkWQzrEkKsK.mYqlY_XA"/>
</p:tagLst>
</file>

<file path=ppt/theme/theme1.xml><?xml version="1.0" encoding="utf-8"?>
<a:theme xmlns:a="http://schemas.openxmlformats.org/drawingml/2006/main" name="Cellpoint Mobile - Power 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Cellpoint Mobile - Power Point Template</Template>
  <TotalTime>37</TotalTime>
  <Words>3781</Words>
  <Application>Microsoft Office PowerPoint</Application>
  <PresentationFormat>A4 Paper (210x297 mm)</PresentationFormat>
  <Paragraphs>721</Paragraphs>
  <Slides>31</Slides>
  <Notes>6</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2" baseType="lpstr">
      <vt:lpstr>Cellpoint Mobile - Power Point Template</vt:lpstr>
      <vt:lpstr>Slide 1</vt:lpstr>
      <vt:lpstr>Key Characteristics </vt:lpstr>
      <vt:lpstr>Typical use case scenario</vt:lpstr>
      <vt:lpstr>High level flow</vt:lpstr>
      <vt:lpstr>Other uses cases &amp; mobile role</vt:lpstr>
      <vt:lpstr>Slide 6</vt:lpstr>
      <vt:lpstr>Key Characteristics </vt:lpstr>
      <vt:lpstr>Business view</vt:lpstr>
      <vt:lpstr>High level flow</vt:lpstr>
      <vt:lpstr>Slide 10</vt:lpstr>
      <vt:lpstr>Key Characteristics </vt:lpstr>
      <vt:lpstr>Business view</vt:lpstr>
      <vt:lpstr>High level flow Account to account without mobile</vt:lpstr>
      <vt:lpstr>High level flow  Account to account with mobile</vt:lpstr>
      <vt:lpstr>Slide 15</vt:lpstr>
      <vt:lpstr>Key Characteristics </vt:lpstr>
      <vt:lpstr>Typical use case scenario</vt:lpstr>
      <vt:lpstr>High level flow</vt:lpstr>
      <vt:lpstr>Slide 19</vt:lpstr>
      <vt:lpstr>Key Characteristics </vt:lpstr>
      <vt:lpstr>Typical use case scenario</vt:lpstr>
      <vt:lpstr>High level flow</vt:lpstr>
      <vt:lpstr>Slide 23</vt:lpstr>
      <vt:lpstr>Business view</vt:lpstr>
      <vt:lpstr>Key Characteristics </vt:lpstr>
      <vt:lpstr> Business view</vt:lpstr>
      <vt:lpstr>Business revenue model</vt:lpstr>
      <vt:lpstr>Typical Use case scenario</vt:lpstr>
      <vt:lpstr>High level flow  Payment via bank account  </vt:lpstr>
      <vt:lpstr>High level flow  Payment via closed wallet account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dc:creator>
  <cp:lastModifiedBy>Jona</cp:lastModifiedBy>
  <cp:revision>26</cp:revision>
  <dcterms:created xsi:type="dcterms:W3CDTF">2010-11-15T18:53:35Z</dcterms:created>
  <dcterms:modified xsi:type="dcterms:W3CDTF">2010-11-15T19:31:04Z</dcterms:modified>
</cp:coreProperties>
</file>