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5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95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593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145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766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226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588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847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17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47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17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40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9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98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8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50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48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31CEC4-D858-4800-9263-961D8E4F2C35}" type="datetimeFigureOut">
              <a:rPr lang="ru-RU" smtClean="0"/>
              <a:t>16.01.2021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C8560-6784-40C0-B6A8-E0240F1717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765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lgolist.ru/search/lcs/simple_lcs.php" TargetMode="External"/><Relationship Id="rId2" Type="http://schemas.openxmlformats.org/officeDocument/2006/relationships/hyperlink" Target="https://habr.com/ru/post/14282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mp.info-about.ru/100120/1/naibolshaya-obshchaya-podposledovatelnost.html" TargetMode="External"/><Relationship Id="rId4" Type="http://schemas.openxmlformats.org/officeDocument/2006/relationships/hyperlink" Target="https://slides.in.ua/algo/dynamic/lc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 smtClean="0"/>
              <a:t>Наибольшая общая подпоследовательность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Димитриев </a:t>
            </a:r>
            <a:r>
              <a:rPr lang="ru-RU" dirty="0" err="1" smtClean="0"/>
              <a:t>владислав</a:t>
            </a:r>
            <a:r>
              <a:rPr lang="ru-RU" dirty="0" smtClean="0"/>
              <a:t>, студент ХПИ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74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578134"/>
            <a:ext cx="108454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Алгоритм нахождения наибольшей общей </a:t>
            </a:r>
            <a:r>
              <a:rPr lang="ru-RU" sz="2400" dirty="0" err="1" smtClean="0"/>
              <a:t>подпоследовательности</a:t>
            </a:r>
            <a:r>
              <a:rPr lang="ru-RU" sz="2400" dirty="0" smtClean="0"/>
              <a:t> является довольно полезным алгоритмом, ведь очень удобно когда видно, что изменилось в новой версии файла. А также этот алгоритм не менее полезен при определении схожести ДНК.</a:t>
            </a:r>
          </a:p>
          <a:p>
            <a:pPr marL="0" indent="0">
              <a:buNone/>
            </a:pPr>
            <a:r>
              <a:rPr lang="ru-RU" sz="2400" dirty="0" smtClean="0"/>
              <a:t>В тоже время алгоритм является довольно простым, а главное понятным. В одной таблице умещается вся нужная информация для нахождения НОП, а также эта таблица является очень прозрачной, в ней видно что из чего получилось, и легко прослеживается результат.</a:t>
            </a:r>
          </a:p>
          <a:p>
            <a:pPr marL="0" indent="0">
              <a:buNone/>
            </a:pPr>
            <a:r>
              <a:rPr lang="ru-RU" sz="2400" dirty="0" smtClean="0"/>
              <a:t>Асимптотика у него не самая лучшая, но всё же лучше чем полный перебор. Тем более если нам нужна только длина НОП, то затраты по памяти сокращаются до О(</a:t>
            </a:r>
            <a:r>
              <a:rPr lang="en-US" sz="2400" dirty="0" smtClean="0"/>
              <a:t>n), </a:t>
            </a:r>
            <a:r>
              <a:rPr lang="ru-RU" sz="2400" dirty="0" smtClean="0"/>
              <a:t>вместо </a:t>
            </a:r>
            <a:r>
              <a:rPr lang="en-US" sz="2400" dirty="0" smtClean="0"/>
              <a:t>O(m ∙ n).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22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https://habr.com/ru/post/142825</a:t>
            </a:r>
            <a:r>
              <a:rPr lang="en-US" sz="2400" dirty="0" smtClean="0">
                <a:hlinkClick r:id="rId2"/>
              </a:rPr>
              <a:t>/</a:t>
            </a:r>
            <a:endParaRPr lang="ru-RU" sz="2400" dirty="0" smtClean="0"/>
          </a:p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algolist.ru/search/lcs/simple_lcs.php</a:t>
            </a:r>
            <a:endParaRPr lang="ru-RU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slides.in.ua/algo/dynamic/lcs/</a:t>
            </a:r>
            <a:endParaRPr lang="en-US" sz="2400" dirty="0" smtClean="0"/>
          </a:p>
          <a:p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amp.info-about.ru/100120/1/naibolshaya-obshchaya-podposledovatelnost.html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3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750" y="2671763"/>
            <a:ext cx="10335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5846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Сформулировать определение наибольшей общей </a:t>
            </a:r>
            <a:r>
              <a:rPr lang="ru-RU" sz="2400" dirty="0" err="1" smtClean="0"/>
              <a:t>подпоследовательности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Описать назначение алгоритма и области его применения.</a:t>
            </a:r>
          </a:p>
          <a:p>
            <a:r>
              <a:rPr lang="ru-RU" sz="2400" dirty="0" smtClean="0"/>
              <a:t>Описать алгоритм.</a:t>
            </a:r>
          </a:p>
          <a:p>
            <a:r>
              <a:rPr lang="ru-RU" sz="2400" dirty="0" smtClean="0"/>
              <a:t>Описать и доказать сложность алгоритма по времени и по памяти.</a:t>
            </a:r>
          </a:p>
          <a:p>
            <a:r>
              <a:rPr lang="ru-RU" sz="2400" dirty="0" smtClean="0"/>
              <a:t>Реализовать программу-визуализацию.</a:t>
            </a:r>
          </a:p>
        </p:txBody>
      </p:sp>
    </p:spTree>
    <p:extLst>
      <p:ext uri="{BB962C8B-B14F-4D97-AF65-F5344CB8AC3E}">
        <p14:creationId xmlns:p14="http://schemas.microsoft.com/office/powerpoint/2010/main" val="36740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Подпоследовательность – это последовательность из которой удалили ноль или более элементов.</a:t>
            </a:r>
            <a:endParaRPr lang="en-US" sz="2400" dirty="0"/>
          </a:p>
          <a:p>
            <a:r>
              <a:rPr lang="ru-RU" sz="2400" dirty="0" smtClean="0"/>
              <a:t>Общей подпоследовательностью для </a:t>
            </a:r>
            <a:r>
              <a:rPr lang="ru-RU" sz="2400" dirty="0" smtClean="0"/>
              <a:t>последовательностей</a:t>
            </a:r>
            <a:r>
              <a:rPr lang="en-US" sz="2400" dirty="0" smtClean="0"/>
              <a:t> A </a:t>
            </a:r>
            <a:r>
              <a:rPr lang="uk-UA" sz="2400" dirty="0" smtClean="0"/>
              <a:t>и </a:t>
            </a:r>
            <a:r>
              <a:rPr lang="en-US" sz="2400" dirty="0" smtClean="0"/>
              <a:t>B </a:t>
            </a:r>
            <a:r>
              <a:rPr lang="uk-UA" sz="2400" dirty="0" smtClean="0"/>
              <a:t>называется такая последовательность С, которая является одновременно подпоследовательностью для последовательности А и последовательности </a:t>
            </a:r>
            <a:r>
              <a:rPr lang="en-US" sz="2400" dirty="0" smtClean="0"/>
              <a:t>B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Наибольшая общая </a:t>
            </a:r>
            <a:r>
              <a:rPr lang="ru-RU" sz="2400" dirty="0" err="1" smtClean="0"/>
              <a:t>подпоследовательность</a:t>
            </a:r>
            <a:r>
              <a:rPr lang="ru-RU" sz="2400" dirty="0" smtClean="0"/>
              <a:t> (НОП</a:t>
            </a:r>
            <a:r>
              <a:rPr lang="en-US" sz="2400" dirty="0" smtClean="0"/>
              <a:t>)</a:t>
            </a:r>
            <a:r>
              <a:rPr lang="ru-RU" sz="2400" dirty="0" smtClean="0"/>
              <a:t> – это общая </a:t>
            </a:r>
            <a:r>
              <a:rPr lang="ru-RU" sz="2400" dirty="0" err="1" smtClean="0"/>
              <a:t>подпоследовательность</a:t>
            </a:r>
            <a:r>
              <a:rPr lang="ru-RU" sz="2400" dirty="0" smtClean="0"/>
              <a:t> максимальной длины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7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397300"/>
            <a:ext cx="9404723" cy="1400530"/>
          </a:xfrm>
        </p:spPr>
        <p:txBody>
          <a:bodyPr/>
          <a:lstStyle/>
          <a:p>
            <a:r>
              <a:rPr lang="ru-RU" dirty="0" smtClean="0"/>
              <a:t>Примеры НОП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4507780" cy="2865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последовательностей:</a:t>
            </a:r>
          </a:p>
          <a:p>
            <a:pPr marL="0" indent="0">
              <a:buNone/>
            </a:pPr>
            <a:r>
              <a:rPr lang="en-US" sz="2400" dirty="0" smtClean="0"/>
              <a:t>A = ALGORITHM</a:t>
            </a:r>
          </a:p>
          <a:p>
            <a:pPr marL="0" indent="0">
              <a:buNone/>
            </a:pPr>
            <a:r>
              <a:rPr lang="en-US" sz="2400" dirty="0" smtClean="0"/>
              <a:t>B = AGRONOMIST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НОП:</a:t>
            </a:r>
          </a:p>
          <a:p>
            <a:pPr marL="0" indent="0">
              <a:buNone/>
            </a:pPr>
            <a:r>
              <a:rPr lang="en-US" sz="2400" dirty="0" smtClean="0"/>
              <a:t>C = AGOIT</a:t>
            </a:r>
            <a:endParaRPr lang="ru-RU" sz="24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103313" y="2052915"/>
            <a:ext cx="4507780" cy="28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400" dirty="0" smtClean="0"/>
              <a:t>Для последовательностей: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/>
              <a:t>A =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L</a:t>
            </a:r>
            <a:r>
              <a:rPr lang="en-US" sz="2400" dirty="0" smtClean="0">
                <a:solidFill>
                  <a:srgbClr val="FF0000"/>
                </a:solidFill>
              </a:rPr>
              <a:t>GO</a:t>
            </a:r>
            <a:r>
              <a:rPr lang="en-US" sz="2400" dirty="0" smtClean="0"/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IT</a:t>
            </a:r>
            <a:r>
              <a:rPr lang="en-US" sz="2400" dirty="0" smtClean="0"/>
              <a:t>HM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/>
              <a:t>B = </a:t>
            </a:r>
            <a:r>
              <a:rPr lang="en-US" sz="2400" dirty="0" smtClean="0">
                <a:solidFill>
                  <a:srgbClr val="FF0000"/>
                </a:solidFill>
              </a:rPr>
              <a:t>AG</a:t>
            </a:r>
            <a:r>
              <a:rPr lang="en-US" sz="2400" dirty="0" smtClean="0"/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O</a:t>
            </a:r>
            <a:r>
              <a:rPr lang="en-US" sz="2400" dirty="0" smtClean="0"/>
              <a:t>NOM</a:t>
            </a: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ru-RU" sz="2400" dirty="0" smtClean="0"/>
              <a:t>НОП: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/>
              <a:t>C = </a:t>
            </a:r>
            <a:r>
              <a:rPr lang="en-US" sz="2400" dirty="0" smtClean="0">
                <a:solidFill>
                  <a:srgbClr val="FF0000"/>
                </a:solidFill>
              </a:rPr>
              <a:t>AGOIT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37312" y="2052917"/>
            <a:ext cx="4507780" cy="286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2400" dirty="0" smtClean="0"/>
              <a:t>Для последовательностей: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/>
              <a:t>A = </a:t>
            </a:r>
            <a:r>
              <a:rPr lang="en-US" sz="2400" dirty="0" err="1" smtClean="0"/>
              <a:t>abcabaac</a:t>
            </a:r>
            <a:endParaRPr lang="en-US" sz="2400" dirty="0" smtClean="0"/>
          </a:p>
          <a:p>
            <a:pPr marL="0" indent="0">
              <a:buFont typeface="Wingdings 3" charset="2"/>
              <a:buNone/>
            </a:pPr>
            <a:r>
              <a:rPr lang="en-US" sz="2400" dirty="0" smtClean="0"/>
              <a:t>B = </a:t>
            </a:r>
            <a:r>
              <a:rPr lang="en-US" sz="2400" dirty="0" err="1" smtClean="0"/>
              <a:t>baccbca</a:t>
            </a:r>
            <a:endParaRPr lang="ru-RU" sz="2400" dirty="0" smtClean="0"/>
          </a:p>
          <a:p>
            <a:pPr marL="0" indent="0">
              <a:buFont typeface="Wingdings 3" charset="2"/>
              <a:buNone/>
            </a:pPr>
            <a:r>
              <a:rPr lang="ru-RU" sz="2400" dirty="0" smtClean="0"/>
              <a:t>НОП:</a:t>
            </a:r>
          </a:p>
          <a:p>
            <a:pPr marL="0" indent="0">
              <a:buFont typeface="Wingdings 3" charset="2"/>
              <a:buNone/>
            </a:pPr>
            <a:r>
              <a:rPr lang="en-US" sz="2400" dirty="0" smtClean="0"/>
              <a:t>C = </a:t>
            </a:r>
            <a:r>
              <a:rPr lang="en-US" sz="2400" dirty="0" err="1" smtClean="0"/>
              <a:t>abca</a:t>
            </a:r>
            <a:endParaRPr lang="ru-RU" sz="24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437312" y="2052916"/>
            <a:ext cx="4507780" cy="28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sz="2400" dirty="0"/>
              <a:t>Для последовательностей:</a:t>
            </a:r>
          </a:p>
          <a:p>
            <a:pPr marL="0" indent="0">
              <a:buNone/>
            </a:pPr>
            <a:r>
              <a:rPr lang="en-US" sz="2400" dirty="0"/>
              <a:t>A = </a:t>
            </a:r>
            <a:r>
              <a:rPr lang="en-US" sz="2400" dirty="0" err="1">
                <a:solidFill>
                  <a:srgbClr val="FF0000"/>
                </a:solidFill>
              </a:rPr>
              <a:t>abca</a:t>
            </a:r>
            <a:r>
              <a:rPr lang="en-US" sz="2400" dirty="0" err="1"/>
              <a:t>baac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 = </a:t>
            </a:r>
            <a:r>
              <a:rPr lang="en-US" sz="2400" dirty="0" err="1"/>
              <a:t>b</a:t>
            </a:r>
            <a:r>
              <a:rPr lang="en-US" sz="2400" dirty="0" err="1">
                <a:solidFill>
                  <a:srgbClr val="FF0000"/>
                </a:solidFill>
              </a:rPr>
              <a:t>a</a:t>
            </a:r>
            <a:r>
              <a:rPr lang="en-US" sz="2400" dirty="0" err="1"/>
              <a:t>cc</a:t>
            </a:r>
            <a:r>
              <a:rPr lang="en-US" sz="2400" dirty="0" err="1">
                <a:solidFill>
                  <a:srgbClr val="FF0000"/>
                </a:solidFill>
              </a:rPr>
              <a:t>bca</a:t>
            </a:r>
            <a:endParaRPr lang="ru-RU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400" dirty="0"/>
              <a:t>НОП:</a:t>
            </a:r>
          </a:p>
          <a:p>
            <a:pPr marL="0" indent="0">
              <a:buNone/>
            </a:pPr>
            <a:r>
              <a:rPr lang="en-US" sz="2400" dirty="0"/>
              <a:t>C = </a:t>
            </a:r>
            <a:r>
              <a:rPr lang="en-US" sz="2400" dirty="0" err="1">
                <a:solidFill>
                  <a:srgbClr val="FF0000"/>
                </a:solidFill>
              </a:rPr>
              <a:t>abca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4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4300"/>
          </a:xfrm>
        </p:spPr>
        <p:txBody>
          <a:bodyPr/>
          <a:lstStyle/>
          <a:p>
            <a:r>
              <a:rPr lang="ru-RU" dirty="0" smtClean="0"/>
              <a:t>Назначение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0292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Существует несколько алгоритмов нахождения НОП. В этой работе будет описываться алгоритм нахождения методом динамического программирования.</a:t>
            </a:r>
          </a:p>
          <a:p>
            <a:pPr marL="0" indent="0">
              <a:buNone/>
            </a:pPr>
            <a:r>
              <a:rPr lang="ru-RU" sz="2400" dirty="0" smtClean="0"/>
              <a:t>Назначение алгоритма заключается в нахождении наибольшей общей </a:t>
            </a:r>
            <a:r>
              <a:rPr lang="ru-RU" sz="2400" dirty="0" err="1" smtClean="0"/>
              <a:t>подпоследовательности</a:t>
            </a:r>
            <a:r>
              <a:rPr lang="ru-RU" sz="2400" dirty="0" smtClean="0"/>
              <a:t> двух последовательностей (на практике чаще всего это строки) за значительно меньшее время чем полным перебором, у которого время работы экспоненциальное, для задач, описанных на следующем слайде.</a:t>
            </a:r>
          </a:p>
        </p:txBody>
      </p:sp>
    </p:spTree>
    <p:extLst>
      <p:ext uri="{BB962C8B-B14F-4D97-AF65-F5344CB8AC3E}">
        <p14:creationId xmlns:p14="http://schemas.microsoft.com/office/powerpoint/2010/main" val="1431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НОП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0" y="1718595"/>
            <a:ext cx="5897565" cy="3484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/>
              <a:t>Сравнение файлов.</a:t>
            </a:r>
            <a:r>
              <a:rPr lang="ru-RU" dirty="0"/>
              <a:t> Найдя НОП строк двух разных версий одного и того же файла, можно определить какие изменения были внесены в файл</a:t>
            </a:r>
            <a:r>
              <a:rPr lang="ru-RU" dirty="0" smtClean="0"/>
              <a:t>.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Молекулярная биология.</a:t>
            </a:r>
            <a:r>
              <a:rPr lang="ru-RU" dirty="0" smtClean="0"/>
              <a:t> Последовательности ДНК могут быть представлены в виде последовательности из четырех букв </a:t>
            </a:r>
            <a:r>
              <a:rPr lang="en-US" dirty="0" smtClean="0"/>
              <a:t>ACGT, </a:t>
            </a:r>
            <a:r>
              <a:rPr lang="uk-UA" dirty="0" smtClean="0"/>
              <a:t>соответствующих четырём нуклеотидам,</a:t>
            </a:r>
            <a:r>
              <a:rPr lang="ru-RU" dirty="0" smtClean="0"/>
              <a:t> образующим ДНК. Когда биологи находят новые последовательности, им нужно узнать на какие другие последовательности они больше всего похожи. Один из способов это сделать, это найти НОП.</a:t>
            </a:r>
          </a:p>
        </p:txBody>
      </p:sp>
      <p:pic>
        <p:nvPicPr>
          <p:cNvPr id="1026" name="Picture 2" descr="https://i.stack.imgur.com/IPwTf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243" y="1847187"/>
            <a:ext cx="5608547" cy="30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88043"/>
            <a:ext cx="9404723" cy="1631531"/>
          </a:xfrm>
        </p:spPr>
        <p:txBody>
          <a:bodyPr/>
          <a:lstStyle/>
          <a:p>
            <a:r>
              <a:rPr lang="ru-RU" dirty="0" smtClean="0"/>
              <a:t>Алгоритм нахождения НОП методом ДП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592480"/>
            <a:ext cx="11338071" cy="54765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Имеем две последовательности: </a:t>
            </a:r>
            <a:r>
              <a:rPr lang="en-US" dirty="0" smtClean="0"/>
              <a:t>A = {a</a:t>
            </a:r>
            <a:r>
              <a:rPr lang="en-US" sz="1200" dirty="0" smtClean="0"/>
              <a:t>1</a:t>
            </a:r>
            <a:r>
              <a:rPr lang="en-US" dirty="0" smtClean="0"/>
              <a:t>, a</a:t>
            </a:r>
            <a:r>
              <a:rPr lang="en-US" sz="1200" dirty="0" smtClean="0"/>
              <a:t>2</a:t>
            </a:r>
            <a:r>
              <a:rPr lang="en-US" dirty="0" smtClean="0"/>
              <a:t>, …, a</a:t>
            </a:r>
            <a:r>
              <a:rPr lang="en-US" sz="1200" dirty="0"/>
              <a:t>m</a:t>
            </a:r>
            <a:r>
              <a:rPr lang="en-US" dirty="0" smtClean="0"/>
              <a:t>} </a:t>
            </a:r>
            <a:r>
              <a:rPr lang="ru-RU" dirty="0" smtClean="0"/>
              <a:t>и  </a:t>
            </a:r>
            <a:r>
              <a:rPr lang="en-US" dirty="0" smtClean="0"/>
              <a:t>B = {b</a:t>
            </a:r>
            <a:r>
              <a:rPr lang="en-US" sz="1200" dirty="0" smtClean="0"/>
              <a:t>1</a:t>
            </a:r>
            <a:r>
              <a:rPr lang="en-US" dirty="0" smtClean="0"/>
              <a:t>, b</a:t>
            </a:r>
            <a:r>
              <a:rPr lang="en-US" sz="12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b</a:t>
            </a:r>
            <a:r>
              <a:rPr lang="en-US" sz="1200" dirty="0" err="1"/>
              <a:t>n</a:t>
            </a:r>
            <a:r>
              <a:rPr lang="en-US" dirty="0" smtClean="0"/>
              <a:t>}.</a:t>
            </a: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Тогда </a:t>
            </a:r>
            <a:r>
              <a:rPr lang="en-US" dirty="0" smtClean="0"/>
              <a:t>C = {c</a:t>
            </a:r>
            <a:r>
              <a:rPr lang="en-US" sz="1200" dirty="0" smtClean="0"/>
              <a:t>1</a:t>
            </a:r>
            <a:r>
              <a:rPr lang="en-US" dirty="0" smtClean="0"/>
              <a:t>, c</a:t>
            </a:r>
            <a:r>
              <a:rPr lang="en-US" sz="12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c</a:t>
            </a:r>
            <a:r>
              <a:rPr lang="en-US" sz="1200" dirty="0" err="1" smtClean="0"/>
              <a:t>k</a:t>
            </a:r>
            <a:r>
              <a:rPr lang="en-US" dirty="0" smtClean="0"/>
              <a:t>} – </a:t>
            </a:r>
            <a:r>
              <a:rPr lang="ru-RU" dirty="0" smtClean="0"/>
              <a:t>наибольшая общая </a:t>
            </a:r>
            <a:r>
              <a:rPr lang="ru-RU" dirty="0" err="1" smtClean="0"/>
              <a:t>подпоследовательность</a:t>
            </a:r>
            <a:r>
              <a:rPr lang="ru-RU" dirty="0" smtClean="0"/>
              <a:t> последовательностей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B.</a:t>
            </a:r>
            <a:r>
              <a:rPr lang="ru-RU" dirty="0" smtClean="0"/>
              <a:t> Теперь проведём логическую цепочку:</a:t>
            </a:r>
          </a:p>
          <a:p>
            <a:pPr marL="457200" indent="-457200">
              <a:buAutoNum type="arabicPeriod"/>
            </a:pPr>
            <a:r>
              <a:rPr lang="ru-RU" dirty="0" smtClean="0"/>
              <a:t>Допустим у нас уже есть НОП, тогда при добавлении одинакового элемента в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/>
              <a:t>B</a:t>
            </a:r>
            <a:r>
              <a:rPr lang="ru-RU" dirty="0" smtClean="0"/>
              <a:t>, новая НОП будет равна старой + добавленный элемент.</a:t>
            </a:r>
          </a:p>
          <a:p>
            <a:pPr marL="457200" indent="-457200">
              <a:buAutoNum type="arabicPeriod"/>
            </a:pPr>
            <a:r>
              <a:rPr lang="ru-RU" dirty="0" smtClean="0"/>
              <a:t>Если добавить к последовательностям А и В по одному разному элементу, то НОП будет большая из НОП(А, В + с) и НОП(А + с, В).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Таким </a:t>
            </a:r>
            <a:r>
              <a:rPr lang="ru-RU" dirty="0" smtClean="0"/>
              <a:t>образом мы можем найти длину НОП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en-US" dirty="0"/>
              <a:t>A</a:t>
            </a:r>
            <a:r>
              <a:rPr lang="en-US" sz="1200" dirty="0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B</a:t>
            </a:r>
            <a:r>
              <a:rPr lang="en-US" sz="1200" dirty="0" err="1" smtClean="0"/>
              <a:t>j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dirty="0"/>
              <a:t>A</a:t>
            </a:r>
            <a:r>
              <a:rPr lang="en-US" sz="1200" dirty="0" smtClean="0"/>
              <a:t>i</a:t>
            </a:r>
            <a:r>
              <a:rPr lang="ru-RU" dirty="0" smtClean="0"/>
              <a:t> = </a:t>
            </a:r>
            <a:r>
              <a:rPr lang="en-US" dirty="0" smtClean="0"/>
              <a:t>{</a:t>
            </a:r>
            <a:r>
              <a:rPr lang="en-US" dirty="0"/>
              <a:t>a</a:t>
            </a:r>
            <a:r>
              <a:rPr lang="en-US" sz="1200" dirty="0"/>
              <a:t>1</a:t>
            </a:r>
            <a:r>
              <a:rPr lang="en-US" dirty="0"/>
              <a:t>, a</a:t>
            </a:r>
            <a:r>
              <a:rPr lang="en-US" sz="1200" dirty="0"/>
              <a:t>2</a:t>
            </a:r>
            <a:r>
              <a:rPr lang="en-US" dirty="0"/>
              <a:t>, …, </a:t>
            </a:r>
            <a:r>
              <a:rPr lang="en-US" dirty="0" err="1" smtClean="0"/>
              <a:t>a</a:t>
            </a:r>
            <a:r>
              <a:rPr lang="en-US" sz="1200" dirty="0" err="1" smtClean="0"/>
              <a:t>i</a:t>
            </a:r>
            <a:r>
              <a:rPr lang="en-US" dirty="0" smtClean="0"/>
              <a:t>}, </a:t>
            </a:r>
            <a:r>
              <a:rPr lang="uk-UA" dirty="0" smtClean="0"/>
              <a:t>а </a:t>
            </a:r>
            <a:r>
              <a:rPr lang="en-US" dirty="0" err="1" smtClean="0"/>
              <a:t>B</a:t>
            </a:r>
            <a:r>
              <a:rPr lang="en-US" sz="1200" dirty="0" err="1" smtClean="0"/>
              <a:t>j</a:t>
            </a:r>
            <a:r>
              <a:rPr lang="en-US" dirty="0" smtClean="0"/>
              <a:t> = </a:t>
            </a:r>
            <a:r>
              <a:rPr lang="en-US" dirty="0"/>
              <a:t>{b</a:t>
            </a:r>
            <a:r>
              <a:rPr lang="en-US" sz="1200" dirty="0"/>
              <a:t>1</a:t>
            </a:r>
            <a:r>
              <a:rPr lang="en-US" dirty="0"/>
              <a:t>, b</a:t>
            </a:r>
            <a:r>
              <a:rPr lang="en-US" sz="1200" dirty="0"/>
              <a:t>2</a:t>
            </a:r>
            <a:r>
              <a:rPr lang="en-US" dirty="0"/>
              <a:t>, …, </a:t>
            </a:r>
            <a:r>
              <a:rPr lang="en-US" dirty="0" err="1" smtClean="0"/>
              <a:t>b</a:t>
            </a:r>
            <a:r>
              <a:rPr lang="en-US" sz="1200" dirty="0" err="1" smtClean="0"/>
              <a:t>j</a:t>
            </a:r>
            <a:r>
              <a:rPr lang="en-US" dirty="0" smtClean="0"/>
              <a:t>}, </a:t>
            </a:r>
            <a:r>
              <a:rPr lang="uk-UA" dirty="0" smtClean="0"/>
              <a:t>то </a:t>
            </a:r>
            <a:r>
              <a:rPr lang="ru-RU" dirty="0" smtClean="0"/>
              <a:t>НОП(</a:t>
            </a:r>
            <a:r>
              <a:rPr lang="en-US" dirty="0" smtClean="0"/>
              <a:t>A</a:t>
            </a:r>
            <a:r>
              <a:rPr lang="en-US" sz="13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sz="1300" dirty="0" err="1" smtClean="0"/>
              <a:t>j</a:t>
            </a:r>
            <a:r>
              <a:rPr lang="ru-RU" dirty="0" smtClean="0"/>
              <a:t>)</a:t>
            </a:r>
            <a:r>
              <a:rPr lang="en-US" dirty="0" smtClean="0"/>
              <a:t> = </a:t>
            </a:r>
            <a:r>
              <a:rPr lang="uk-UA" dirty="0" smtClean="0"/>
              <a:t>НОП(</a:t>
            </a:r>
            <a:r>
              <a:rPr lang="en-US" dirty="0" smtClean="0"/>
              <a:t>A</a:t>
            </a:r>
            <a:r>
              <a:rPr lang="en-US" sz="1200" dirty="0" smtClean="0"/>
              <a:t>i-1</a:t>
            </a:r>
            <a:r>
              <a:rPr lang="en-US" dirty="0" smtClean="0"/>
              <a:t>, B</a:t>
            </a:r>
            <a:r>
              <a:rPr lang="en-US" sz="1200" dirty="0" smtClean="0"/>
              <a:t>j-1</a:t>
            </a:r>
            <a:r>
              <a:rPr lang="en-US" dirty="0" smtClean="0"/>
              <a:t>) + 1.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A</a:t>
            </a:r>
            <a:r>
              <a:rPr lang="en-US" sz="1200" dirty="0" smtClean="0"/>
              <a:t>i</a:t>
            </a:r>
            <a:r>
              <a:rPr lang="en-US" dirty="0" smtClean="0"/>
              <a:t> ≠ </a:t>
            </a:r>
            <a:r>
              <a:rPr lang="en-US" dirty="0" err="1" smtClean="0"/>
              <a:t>B</a:t>
            </a:r>
            <a:r>
              <a:rPr lang="en-US" sz="1200" dirty="0" err="1" smtClean="0"/>
              <a:t>j</a:t>
            </a:r>
            <a:r>
              <a:rPr lang="en-US" dirty="0" smtClean="0"/>
              <a:t>, </a:t>
            </a:r>
            <a:r>
              <a:rPr lang="uk-UA" dirty="0" smtClean="0"/>
              <a:t>то </a:t>
            </a:r>
            <a:r>
              <a:rPr lang="ru-RU" dirty="0"/>
              <a:t>НОП(</a:t>
            </a:r>
            <a:r>
              <a:rPr lang="en-US" dirty="0"/>
              <a:t>A</a:t>
            </a:r>
            <a:r>
              <a:rPr lang="en-US" sz="1300" dirty="0"/>
              <a:t>i</a:t>
            </a:r>
            <a:r>
              <a:rPr lang="en-US" dirty="0"/>
              <a:t>, </a:t>
            </a:r>
            <a:r>
              <a:rPr lang="en-US" dirty="0" err="1"/>
              <a:t>B</a:t>
            </a:r>
            <a:r>
              <a:rPr lang="en-US" sz="1300" dirty="0" err="1"/>
              <a:t>j</a:t>
            </a:r>
            <a:r>
              <a:rPr lang="ru-RU" dirty="0"/>
              <a:t>)</a:t>
            </a:r>
            <a:r>
              <a:rPr lang="en-US" dirty="0"/>
              <a:t> = </a:t>
            </a:r>
            <a:r>
              <a:rPr lang="en-US" dirty="0" smtClean="0"/>
              <a:t>max(</a:t>
            </a:r>
            <a:r>
              <a:rPr lang="uk-UA" dirty="0"/>
              <a:t>НОП(</a:t>
            </a:r>
            <a:r>
              <a:rPr lang="en-US" dirty="0"/>
              <a:t>A</a:t>
            </a:r>
            <a:r>
              <a:rPr lang="en-US" sz="1200" dirty="0"/>
              <a:t>i-1</a:t>
            </a:r>
            <a:r>
              <a:rPr lang="en-US" dirty="0"/>
              <a:t>, </a:t>
            </a:r>
            <a:r>
              <a:rPr lang="en-US" dirty="0" err="1" smtClean="0"/>
              <a:t>B</a:t>
            </a:r>
            <a:r>
              <a:rPr lang="en-US" sz="1200" dirty="0" err="1" smtClean="0"/>
              <a:t>j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uk-UA" dirty="0"/>
              <a:t>НОП(</a:t>
            </a:r>
            <a:r>
              <a:rPr lang="en-US" dirty="0" smtClean="0"/>
              <a:t>A</a:t>
            </a:r>
            <a:r>
              <a:rPr lang="en-US" sz="1200" dirty="0" smtClean="0"/>
              <a:t>i</a:t>
            </a:r>
            <a:r>
              <a:rPr lang="en-US" dirty="0" smtClean="0"/>
              <a:t>, B</a:t>
            </a:r>
            <a:r>
              <a:rPr lang="en-US" sz="1200" dirty="0" smtClean="0"/>
              <a:t>j-1</a:t>
            </a:r>
            <a:r>
              <a:rPr lang="en-US" dirty="0" smtClean="0"/>
              <a:t>)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Создаём матрицу размера </a:t>
            </a:r>
            <a:r>
              <a:rPr lang="en-US" dirty="0"/>
              <a:t>(m + 1) ∙ (n + 1)</a:t>
            </a:r>
            <a:r>
              <a:rPr lang="ru-RU" dirty="0" smtClean="0"/>
              <a:t> и обходим её двойным циклом.</a:t>
            </a:r>
            <a:r>
              <a:rPr lang="en-US" dirty="0" smtClean="0"/>
              <a:t> </a:t>
            </a:r>
            <a:r>
              <a:rPr lang="ru-RU" dirty="0" smtClean="0"/>
              <a:t>Очевидно, что при </a:t>
            </a:r>
            <a:r>
              <a:rPr lang="en-US" dirty="0" err="1"/>
              <a:t>i</a:t>
            </a:r>
            <a:r>
              <a:rPr lang="en-US" dirty="0" smtClean="0"/>
              <a:t> = 0  </a:t>
            </a:r>
            <a:r>
              <a:rPr lang="ru-RU" dirty="0" smtClean="0"/>
              <a:t>или </a:t>
            </a:r>
            <a:r>
              <a:rPr lang="en-US" dirty="0" smtClean="0"/>
              <a:t>j = 0 </a:t>
            </a:r>
            <a:r>
              <a:rPr lang="ru-RU" dirty="0" smtClean="0"/>
              <a:t>длина НОП будет равна нулю, поэтому строк</a:t>
            </a:r>
            <a:r>
              <a:rPr lang="uk-UA" dirty="0" smtClean="0"/>
              <a:t>у </a:t>
            </a:r>
            <a:r>
              <a:rPr lang="en-US" dirty="0" err="1"/>
              <a:t>i</a:t>
            </a:r>
            <a:r>
              <a:rPr lang="en-US" dirty="0" smtClean="0"/>
              <a:t> = 0 </a:t>
            </a:r>
            <a:r>
              <a:rPr lang="ru-RU" dirty="0" smtClean="0"/>
              <a:t>и столбец </a:t>
            </a:r>
            <a:r>
              <a:rPr lang="en-US" dirty="0" smtClean="0"/>
              <a:t>j = 0 </a:t>
            </a:r>
            <a:r>
              <a:rPr lang="ru-RU" dirty="0" smtClean="0"/>
              <a:t>заполняем нулями.</a:t>
            </a:r>
            <a:r>
              <a:rPr lang="en-US" dirty="0" smtClean="0"/>
              <a:t> </a:t>
            </a:r>
            <a:r>
              <a:rPr lang="ru-RU" dirty="0" smtClean="0"/>
              <a:t>Далее заполнение уже происходит по выше описанным принципам.</a:t>
            </a:r>
          </a:p>
          <a:p>
            <a:pPr marL="0" indent="0">
              <a:buNone/>
            </a:pPr>
            <a:r>
              <a:rPr lang="ru-RU" dirty="0" smtClean="0"/>
              <a:t>Таким образом длина НОП будет лежать в последнем элементе матрицы.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0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6591"/>
          </a:xfrm>
        </p:spPr>
        <p:txBody>
          <a:bodyPr/>
          <a:lstStyle/>
          <a:p>
            <a:r>
              <a:rPr lang="ru-RU" dirty="0" smtClean="0"/>
              <a:t>Восстановление НОП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46110" y="1302327"/>
            <a:ext cx="11338071" cy="18010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же от нас требуется найти саму НОП, то нужно запустить рекурсивный проход от последнего элемента матрицы в те элементы из которых мы «пришли» в текущий (для этого нужно создать ещё одну матрицу, которая будет хранить эти направления). Идти надо до тех пор, пока не дойдём до нулевой строки или столбца.</a:t>
            </a:r>
            <a:r>
              <a:rPr lang="en-US" dirty="0" smtClean="0"/>
              <a:t> </a:t>
            </a:r>
            <a:r>
              <a:rPr lang="ru-RU" dirty="0" smtClean="0"/>
              <a:t>Таким образом элемент, который соответствует клетке с диагональным направлением (зеленая стрелка) и будет элементом последовательности. После прохода полученную НОП нужно перевернуть.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1004"/>
          <a:stretch/>
        </p:blipFill>
        <p:spPr>
          <a:xfrm>
            <a:off x="1950789" y="3103417"/>
            <a:ext cx="3922469" cy="36499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28" y="3103417"/>
            <a:ext cx="3268572" cy="36499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16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2052918"/>
            <a:ext cx="1122723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Оценка по времени – О(</a:t>
            </a:r>
            <a:r>
              <a:rPr lang="en-US" sz="2400" dirty="0" smtClean="0"/>
              <a:t>m ∙ n)</a:t>
            </a:r>
            <a:r>
              <a:rPr lang="ru-RU" sz="2400" dirty="0" smtClean="0"/>
              <a:t>, поскольку каждый элемент считается за О(1), а всего мы обрабатываем </a:t>
            </a:r>
            <a:r>
              <a:rPr lang="en-US" sz="2400" dirty="0"/>
              <a:t>m ∙ </a:t>
            </a:r>
            <a:r>
              <a:rPr lang="en-US" sz="2400" dirty="0" smtClean="0"/>
              <a:t>n</a:t>
            </a:r>
            <a:r>
              <a:rPr lang="ru-RU" sz="2400" dirty="0" smtClean="0"/>
              <a:t> элементов, отсюда и </a:t>
            </a:r>
            <a:r>
              <a:rPr lang="ru-RU" sz="2400" dirty="0"/>
              <a:t>О(</a:t>
            </a:r>
            <a:r>
              <a:rPr lang="en-US" sz="2400" dirty="0"/>
              <a:t>m ∙ n</a:t>
            </a:r>
            <a:r>
              <a:rPr lang="en-US" sz="2400" dirty="0" smtClean="0"/>
              <a:t>)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Оценка по памяти - </a:t>
            </a:r>
            <a:r>
              <a:rPr lang="ru-RU" sz="2400" dirty="0"/>
              <a:t>О(</a:t>
            </a:r>
            <a:r>
              <a:rPr lang="en-US" sz="2400" dirty="0"/>
              <a:t>m ∙ n</a:t>
            </a:r>
            <a:r>
              <a:rPr lang="en-US" sz="2400" dirty="0" smtClean="0"/>
              <a:t>)</a:t>
            </a:r>
            <a:r>
              <a:rPr lang="ru-RU" sz="2400" dirty="0" smtClean="0"/>
              <a:t>, поскольку </a:t>
            </a:r>
            <a:r>
              <a:rPr lang="ru-RU" sz="2400" dirty="0"/>
              <a:t>каждый элемент считается за О(1), а</a:t>
            </a:r>
            <a:r>
              <a:rPr lang="ru-RU" sz="2400" dirty="0" smtClean="0"/>
              <a:t> мы создаём две матрицы размера </a:t>
            </a:r>
            <a:r>
              <a:rPr lang="en-US" sz="2400" dirty="0" smtClean="0"/>
              <a:t>(m + 1) ∙ (n + 1)</a:t>
            </a:r>
            <a:r>
              <a:rPr lang="ru-RU" sz="2400" dirty="0" smtClean="0"/>
              <a:t>, это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/>
              <a:t>О(2 </a:t>
            </a:r>
            <a:r>
              <a:rPr lang="en-US" sz="2400" dirty="0"/>
              <a:t>∙</a:t>
            </a:r>
            <a:r>
              <a:rPr lang="ru-RU" sz="2400" dirty="0" smtClean="0"/>
              <a:t> </a:t>
            </a:r>
            <a:r>
              <a:rPr lang="en-US" sz="2400" dirty="0"/>
              <a:t>(m + 1) ∙ (n + 1</a:t>
            </a:r>
            <a:r>
              <a:rPr lang="en-US" sz="2400" dirty="0" smtClean="0"/>
              <a:t>)</a:t>
            </a:r>
            <a:r>
              <a:rPr lang="ru-RU" sz="2400" dirty="0" smtClean="0"/>
              <a:t>), что асимптотически равно О(</a:t>
            </a:r>
            <a:r>
              <a:rPr lang="en-US" sz="2400" dirty="0"/>
              <a:t>m ∙ n</a:t>
            </a:r>
            <a:r>
              <a:rPr lang="en-US" sz="2400" dirty="0" smtClean="0"/>
              <a:t>).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Можно оптимизировать затраты памяти, если от нас требуется только длина НОП, для этого будем одновременно сохранять только две строки матрицы. Таким образом оценка по памяти станет О(</a:t>
            </a:r>
            <a:r>
              <a:rPr lang="en-US" sz="2400" dirty="0" smtClean="0"/>
              <a:t>n).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0568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650</TotalTime>
  <Words>889</Words>
  <Application>Microsoft Office PowerPoint</Application>
  <PresentationFormat>Широкоэкранный</PresentationFormat>
  <Paragraphs>66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Ион</vt:lpstr>
      <vt:lpstr>Наибольшая общая подпоследовательность</vt:lpstr>
      <vt:lpstr>Задачи</vt:lpstr>
      <vt:lpstr>Определения</vt:lpstr>
      <vt:lpstr>Примеры НОП</vt:lpstr>
      <vt:lpstr>Назначение</vt:lpstr>
      <vt:lpstr>Применение НОП</vt:lpstr>
      <vt:lpstr>Алгоритм нахождения НОП методом ДП</vt:lpstr>
      <vt:lpstr>Восстановление НОП</vt:lpstr>
      <vt:lpstr>Сложность алгоритма</vt:lpstr>
      <vt:lpstr>Выводы</vt:lpstr>
      <vt:lpstr>Источники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Наибольшая общая подпоследовательность</dc:title>
  <dc:creator>Владислав Димитриев</dc:creator>
  <cp:lastModifiedBy>Владислав Димитриев</cp:lastModifiedBy>
  <cp:revision>82</cp:revision>
  <dcterms:created xsi:type="dcterms:W3CDTF">2021-01-12T00:07:33Z</dcterms:created>
  <dcterms:modified xsi:type="dcterms:W3CDTF">2021-01-16T13:04:52Z</dcterms:modified>
</cp:coreProperties>
</file>