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6318" r:id="rId2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E2C71-ED80-4E86-A310-EA47632DFFBD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FB05-78F1-4DFD-8404-E2603985D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2F1AC1-1969-44D7-B78A-BAFE47645D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91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2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pi.kz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Титульный слайд">
    <p:bg>
      <p:bgPr>
        <a:blipFill dpi="0" rotWithShape="1">
          <a:blip r:embed="rId2">
            <a:alphaModFix amt="5000"/>
            <a:lum/>
          </a:blip>
          <a:srcRect/>
          <a:stretch>
            <a:fillRect t="37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8AB5-6BE9-4D85-B4EB-D3E9AD8381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2306864"/>
            <a:ext cx="10515600" cy="1325563"/>
          </a:xfrm>
        </p:spPr>
        <p:txBody>
          <a:bodyPr>
            <a:normAutofit/>
          </a:bodyPr>
          <a:lstStyle>
            <a:lvl1pPr algn="ctr">
              <a:defRPr sz="35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4C5C7F-A12A-457C-9258-0B42C80D1A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1045" y="5935223"/>
            <a:ext cx="5499764" cy="634437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063" indent="0">
              <a:buNone/>
              <a:defRPr/>
            </a:lvl2pPr>
          </a:lstStyle>
          <a:p>
            <a:pPr lvl="0"/>
            <a:r>
              <a:rPr lang="ru-RU"/>
              <a:t>Укажите дополнительную информацию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C787A9-9447-4686-A831-18ADF133DB95}"/>
              </a:ext>
            </a:extLst>
          </p:cNvPr>
          <p:cNvGrpSpPr/>
          <p:nvPr userDrawn="1"/>
        </p:nvGrpSpPr>
        <p:grpSpPr>
          <a:xfrm>
            <a:off x="2" y="-1"/>
            <a:ext cx="12192916" cy="83819"/>
            <a:chOff x="0" y="-2"/>
            <a:chExt cx="9144687" cy="83819"/>
          </a:xfrm>
        </p:grpSpPr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A8600F3E-7ABD-4C13-9E8E-D009A481E2D7}"/>
                </a:ext>
              </a:extLst>
            </p:cNvPr>
            <p:cNvSpPr/>
            <p:nvPr/>
          </p:nvSpPr>
          <p:spPr>
            <a:xfrm>
              <a:off x="7467483" y="0"/>
              <a:ext cx="607224" cy="63497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77DDCF6D-8187-4FA5-BC2A-F0D9575A9285}"/>
                </a:ext>
              </a:extLst>
            </p:cNvPr>
            <p:cNvSpPr/>
            <p:nvPr/>
          </p:nvSpPr>
          <p:spPr>
            <a:xfrm>
              <a:off x="8002473" y="0"/>
              <a:ext cx="607224" cy="63497"/>
            </a:xfrm>
            <a:prstGeom prst="flowChartInputOutp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BE305733-4C0B-409F-A4E9-723731298B5C}"/>
                </a:ext>
              </a:extLst>
            </p:cNvPr>
            <p:cNvSpPr/>
            <p:nvPr/>
          </p:nvSpPr>
          <p:spPr>
            <a:xfrm>
              <a:off x="8537463" y="-2"/>
              <a:ext cx="607224" cy="63497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BB4CAD-D721-4B84-995E-88E576E13C27}"/>
                </a:ext>
              </a:extLst>
            </p:cNvPr>
            <p:cNvSpPr/>
            <p:nvPr/>
          </p:nvSpPr>
          <p:spPr>
            <a:xfrm>
              <a:off x="8728075" y="3175"/>
              <a:ext cx="415925" cy="60322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0183BACF-EA20-4179-A0C1-AB8593AF3F3B}"/>
                </a:ext>
              </a:extLst>
            </p:cNvPr>
            <p:cNvSpPr/>
            <p:nvPr userDrawn="1"/>
          </p:nvSpPr>
          <p:spPr>
            <a:xfrm>
              <a:off x="7467483" y="0"/>
              <a:ext cx="607224" cy="63497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Flowchart: Data 15">
              <a:extLst>
                <a:ext uri="{FF2B5EF4-FFF2-40B4-BE49-F238E27FC236}">
                  <a16:creationId xmlns:a16="http://schemas.microsoft.com/office/drawing/2014/main" id="{C9FA1676-FF18-48F8-A7CE-5707A9EEF49C}"/>
                </a:ext>
              </a:extLst>
            </p:cNvPr>
            <p:cNvSpPr/>
            <p:nvPr userDrawn="1"/>
          </p:nvSpPr>
          <p:spPr>
            <a:xfrm>
              <a:off x="8002473" y="0"/>
              <a:ext cx="607224" cy="63497"/>
            </a:xfrm>
            <a:prstGeom prst="flowChartInputOutput">
              <a:avLst/>
            </a:prstGeom>
            <a:solidFill>
              <a:schemeClr val="accent5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69F62EF5-92F2-44E4-9DF9-8E0932F40AEB}"/>
                </a:ext>
              </a:extLst>
            </p:cNvPr>
            <p:cNvSpPr/>
            <p:nvPr userDrawn="1"/>
          </p:nvSpPr>
          <p:spPr>
            <a:xfrm>
              <a:off x="8537463" y="-2"/>
              <a:ext cx="607224" cy="63497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01BA39-6EEF-4541-92E2-37D1EC89F769}"/>
                </a:ext>
              </a:extLst>
            </p:cNvPr>
            <p:cNvSpPr/>
            <p:nvPr userDrawn="1"/>
          </p:nvSpPr>
          <p:spPr>
            <a:xfrm flipV="1">
              <a:off x="0" y="38097"/>
              <a:ext cx="9144000" cy="45720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C9D7AE-B4E6-435C-97B8-5D36A5544787}"/>
                </a:ext>
              </a:extLst>
            </p:cNvPr>
            <p:cNvSpPr/>
            <p:nvPr userDrawn="1"/>
          </p:nvSpPr>
          <p:spPr>
            <a:xfrm>
              <a:off x="8728075" y="3175"/>
              <a:ext cx="415925" cy="60322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102CF75-3705-4B09-B13D-8AEEADD36FBC}"/>
              </a:ext>
            </a:extLst>
          </p:cNvPr>
          <p:cNvSpPr txBox="1"/>
          <p:nvPr userDrawn="1"/>
        </p:nvSpPr>
        <p:spPr>
          <a:xfrm>
            <a:off x="67734" y="6637667"/>
            <a:ext cx="3064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>
                <a:solidFill>
                  <a:schemeClr val="bg1"/>
                </a:solidFill>
              </a:rPr>
              <a:t>©</a:t>
            </a:r>
            <a:r>
              <a:rPr lang="ru-RU" sz="900" b="1">
                <a:solidFill>
                  <a:schemeClr val="bg1"/>
                </a:solidFill>
              </a:rPr>
              <a:t> </a:t>
            </a:r>
            <a:r>
              <a:rPr lang="en-US" sz="900" b="1">
                <a:solidFill>
                  <a:schemeClr val="bg1"/>
                </a:solidFill>
              </a:rPr>
              <a:t>Kazakhstan Petrochemical Industries Inc.</a:t>
            </a:r>
          </a:p>
        </p:txBody>
      </p:sp>
      <p:pic>
        <p:nvPicPr>
          <p:cNvPr id="43" name="Picture 2" descr="G:\IT\02_MAINTENANCE\KPI Logo\kpi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59" y="810421"/>
            <a:ext cx="6010485" cy="8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Группа 43"/>
          <p:cNvGrpSpPr/>
          <p:nvPr userDrawn="1"/>
        </p:nvGrpSpPr>
        <p:grpSpPr>
          <a:xfrm>
            <a:off x="8180497" y="6663267"/>
            <a:ext cx="4011505" cy="194734"/>
            <a:chOff x="6135371" y="6663266"/>
            <a:chExt cx="3008629" cy="194734"/>
          </a:xfrm>
        </p:grpSpPr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id="{6C4170C9-F11E-483E-8C8C-E101739B18A7}"/>
                </a:ext>
              </a:extLst>
            </p:cNvPr>
            <p:cNvSpPr/>
            <p:nvPr/>
          </p:nvSpPr>
          <p:spPr>
            <a:xfrm>
              <a:off x="6897198" y="6663266"/>
              <a:ext cx="2246802" cy="194733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46" name="Flowchart: Data 22">
              <a:extLst>
                <a:ext uri="{FF2B5EF4-FFF2-40B4-BE49-F238E27FC236}">
                  <a16:creationId xmlns:a16="http://schemas.microsoft.com/office/drawing/2014/main" id="{EEEF0956-9DD3-4FDD-B09A-6045ED2E451C}"/>
                </a:ext>
              </a:extLst>
            </p:cNvPr>
            <p:cNvSpPr/>
            <p:nvPr/>
          </p:nvSpPr>
          <p:spPr>
            <a:xfrm>
              <a:off x="6135371" y="6663267"/>
              <a:ext cx="1006350" cy="194733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7" name="Date Placeholder 3"/>
          <p:cNvSpPr>
            <a:spLocks noGrp="1"/>
          </p:cNvSpPr>
          <p:nvPr>
            <p:ph type="dt" sz="half" idx="2"/>
          </p:nvPr>
        </p:nvSpPr>
        <p:spPr>
          <a:xfrm>
            <a:off x="10747560" y="6694082"/>
            <a:ext cx="1341800" cy="130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AFDCB5BB-823A-43A4-89C1-BE671425AE21}" type="datetime4">
              <a:rPr lang="en-US" smtClean="0"/>
              <a:t>January 10, 2022</a:t>
            </a:fld>
            <a:endParaRPr lang="en-US"/>
          </a:p>
        </p:txBody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4B3308C7-FD1B-4AA8-B6C0-0EFEC1415A0C}"/>
              </a:ext>
            </a:extLst>
          </p:cNvPr>
          <p:cNvGrpSpPr/>
          <p:nvPr userDrawn="1"/>
        </p:nvGrpSpPr>
        <p:grpSpPr>
          <a:xfrm>
            <a:off x="-1236" y="6663266"/>
            <a:ext cx="3646887" cy="194735"/>
            <a:chOff x="-928" y="6663265"/>
            <a:chExt cx="2735165" cy="194735"/>
          </a:xfrm>
        </p:grpSpPr>
        <p:sp>
          <p:nvSpPr>
            <p:cNvPr id="50" name="Flowchart: Data 28">
              <a:extLst>
                <a:ext uri="{FF2B5EF4-FFF2-40B4-BE49-F238E27FC236}">
                  <a16:creationId xmlns:a16="http://schemas.microsoft.com/office/drawing/2014/main" id="{E1709BE7-47C3-4127-AFF0-59D4CB4546F7}"/>
                </a:ext>
              </a:extLst>
            </p:cNvPr>
            <p:cNvSpPr/>
            <p:nvPr userDrawn="1"/>
          </p:nvSpPr>
          <p:spPr>
            <a:xfrm>
              <a:off x="1727887" y="6663265"/>
              <a:ext cx="1006350" cy="194733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80E55A1D-E74D-4F65-A636-9B542DBC02D8}"/>
                </a:ext>
              </a:extLst>
            </p:cNvPr>
            <p:cNvSpPr/>
            <p:nvPr userDrawn="1"/>
          </p:nvSpPr>
          <p:spPr>
            <a:xfrm>
              <a:off x="-928" y="6663267"/>
              <a:ext cx="2246802" cy="1947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39F1649-A6DE-4C8B-91CD-9FF1573CD8E3}"/>
              </a:ext>
            </a:extLst>
          </p:cNvPr>
          <p:cNvSpPr txBox="1"/>
          <p:nvPr userDrawn="1"/>
        </p:nvSpPr>
        <p:spPr>
          <a:xfrm>
            <a:off x="67734" y="6637667"/>
            <a:ext cx="3064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>
                <a:solidFill>
                  <a:schemeClr val="bg1"/>
                </a:solidFill>
              </a:rPr>
              <a:t>©</a:t>
            </a:r>
            <a:r>
              <a:rPr lang="ru-RU" sz="900" b="1">
                <a:solidFill>
                  <a:schemeClr val="bg1"/>
                </a:solidFill>
              </a:rPr>
              <a:t> </a:t>
            </a:r>
            <a:r>
              <a:rPr lang="en-US" sz="900" b="1">
                <a:solidFill>
                  <a:schemeClr val="bg1"/>
                </a:solidFill>
              </a:rPr>
              <a:t>Kazakhstan Petrochemical Industries Inc.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D191AE4F-CFD5-4D14-B4A8-11029E5F9616}"/>
              </a:ext>
            </a:extLst>
          </p:cNvPr>
          <p:cNvGrpSpPr/>
          <p:nvPr userDrawn="1"/>
        </p:nvGrpSpPr>
        <p:grpSpPr>
          <a:xfrm>
            <a:off x="3502999" y="6663268"/>
            <a:ext cx="4828415" cy="194733"/>
            <a:chOff x="2627248" y="6663267"/>
            <a:chExt cx="3621311" cy="194733"/>
          </a:xfrm>
          <a:solidFill>
            <a:schemeClr val="accent5">
              <a:lumMod val="90000"/>
              <a:lumOff val="10000"/>
            </a:schemeClr>
          </a:solidFill>
        </p:grpSpPr>
        <p:sp>
          <p:nvSpPr>
            <p:cNvPr id="54" name="Flowchart: Data 27">
              <a:extLst>
                <a:ext uri="{FF2B5EF4-FFF2-40B4-BE49-F238E27FC236}">
                  <a16:creationId xmlns:a16="http://schemas.microsoft.com/office/drawing/2014/main" id="{138E7C4E-B727-4F7B-A765-FA90AF467092}"/>
                </a:ext>
              </a:extLst>
            </p:cNvPr>
            <p:cNvSpPr/>
            <p:nvPr/>
          </p:nvSpPr>
          <p:spPr>
            <a:xfrm>
              <a:off x="5242209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lowchart: Data 30">
              <a:extLst>
                <a:ext uri="{FF2B5EF4-FFF2-40B4-BE49-F238E27FC236}">
                  <a16:creationId xmlns:a16="http://schemas.microsoft.com/office/drawing/2014/main" id="{4D0C6C6C-6B11-43E9-BE2F-52F22CC44E9F}"/>
                </a:ext>
              </a:extLst>
            </p:cNvPr>
            <p:cNvSpPr/>
            <p:nvPr/>
          </p:nvSpPr>
          <p:spPr>
            <a:xfrm>
              <a:off x="2627248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lowchart: Data 31">
              <a:extLst>
                <a:ext uri="{FF2B5EF4-FFF2-40B4-BE49-F238E27FC236}">
                  <a16:creationId xmlns:a16="http://schemas.microsoft.com/office/drawing/2014/main" id="{C2C449D1-5F03-4809-B255-631E4ABCBEDA}"/>
                </a:ext>
              </a:extLst>
            </p:cNvPr>
            <p:cNvSpPr/>
            <p:nvPr/>
          </p:nvSpPr>
          <p:spPr>
            <a:xfrm>
              <a:off x="3102892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lowchart: Data 32">
              <a:extLst>
                <a:ext uri="{FF2B5EF4-FFF2-40B4-BE49-F238E27FC236}">
                  <a16:creationId xmlns:a16="http://schemas.microsoft.com/office/drawing/2014/main" id="{0917806E-481D-48AB-A3B4-B792D3E8CA02}"/>
                </a:ext>
              </a:extLst>
            </p:cNvPr>
            <p:cNvSpPr/>
            <p:nvPr/>
          </p:nvSpPr>
          <p:spPr>
            <a:xfrm>
              <a:off x="3802431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lowchart: Data 33">
              <a:extLst>
                <a:ext uri="{FF2B5EF4-FFF2-40B4-BE49-F238E27FC236}">
                  <a16:creationId xmlns:a16="http://schemas.microsoft.com/office/drawing/2014/main" id="{D92EF017-1C4A-4449-9494-BA799A38B69E}"/>
                </a:ext>
              </a:extLst>
            </p:cNvPr>
            <p:cNvSpPr/>
            <p:nvPr/>
          </p:nvSpPr>
          <p:spPr>
            <a:xfrm>
              <a:off x="4513853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lowchart: Data 34">
              <a:extLst>
                <a:ext uri="{FF2B5EF4-FFF2-40B4-BE49-F238E27FC236}">
                  <a16:creationId xmlns:a16="http://schemas.microsoft.com/office/drawing/2014/main" id="{BCABFC46-3246-4412-80D1-FF777E19940C}"/>
                </a:ext>
              </a:extLst>
            </p:cNvPr>
            <p:cNvSpPr/>
            <p:nvPr userDrawn="1"/>
          </p:nvSpPr>
          <p:spPr>
            <a:xfrm>
              <a:off x="5242209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Flowchart: Data 36">
              <a:extLst>
                <a:ext uri="{FF2B5EF4-FFF2-40B4-BE49-F238E27FC236}">
                  <a16:creationId xmlns:a16="http://schemas.microsoft.com/office/drawing/2014/main" id="{E6EAE5A0-2236-421B-9E9D-331F62012EEC}"/>
                </a:ext>
              </a:extLst>
            </p:cNvPr>
            <p:cNvSpPr/>
            <p:nvPr userDrawn="1"/>
          </p:nvSpPr>
          <p:spPr>
            <a:xfrm>
              <a:off x="2627248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Flowchart: Data 42">
              <a:extLst>
                <a:ext uri="{FF2B5EF4-FFF2-40B4-BE49-F238E27FC236}">
                  <a16:creationId xmlns:a16="http://schemas.microsoft.com/office/drawing/2014/main" id="{C4198005-6EDF-47FF-95F2-1B0643A643A5}"/>
                </a:ext>
              </a:extLst>
            </p:cNvPr>
            <p:cNvSpPr/>
            <p:nvPr userDrawn="1"/>
          </p:nvSpPr>
          <p:spPr>
            <a:xfrm>
              <a:off x="3102892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Flowchart: Data 43">
              <a:extLst>
                <a:ext uri="{FF2B5EF4-FFF2-40B4-BE49-F238E27FC236}">
                  <a16:creationId xmlns:a16="http://schemas.microsoft.com/office/drawing/2014/main" id="{E98E064C-85BE-4DE0-8491-62EBFADC96F4}"/>
                </a:ext>
              </a:extLst>
            </p:cNvPr>
            <p:cNvSpPr/>
            <p:nvPr userDrawn="1"/>
          </p:nvSpPr>
          <p:spPr>
            <a:xfrm>
              <a:off x="3802431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lowchart: Data 44">
              <a:extLst>
                <a:ext uri="{FF2B5EF4-FFF2-40B4-BE49-F238E27FC236}">
                  <a16:creationId xmlns:a16="http://schemas.microsoft.com/office/drawing/2014/main" id="{0F4CD617-7207-4580-BE72-5B24ACD9942C}"/>
                </a:ext>
              </a:extLst>
            </p:cNvPr>
            <p:cNvSpPr/>
            <p:nvPr userDrawn="1"/>
          </p:nvSpPr>
          <p:spPr>
            <a:xfrm>
              <a:off x="4513853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6" name="Content Placeholder 13">
            <a:extLst>
              <a:ext uri="{FF2B5EF4-FFF2-40B4-BE49-F238E27FC236}">
                <a16:creationId xmlns:a16="http://schemas.microsoft.com/office/drawing/2014/main" id="{B44C5C7F-A12A-457C-9258-0B42C80D1A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6119" y="3646427"/>
            <a:ext cx="5499764" cy="634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u="none" baseline="0">
                <a:solidFill>
                  <a:srgbClr val="E10000"/>
                </a:solidFill>
              </a:defRPr>
            </a:lvl1pPr>
            <a:lvl2pPr marL="457063" indent="0">
              <a:buNone/>
              <a:defRPr/>
            </a:lvl2pPr>
          </a:lstStyle>
          <a:p>
            <a:pPr lvl="0"/>
            <a:r>
              <a:rPr lang="ru-RU"/>
              <a:t>Подзаголовок титульного слайда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3653" y="1"/>
            <a:ext cx="10844696" cy="304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(Arial Bold 24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73653" y="292100"/>
            <a:ext cx="10844696" cy="381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Master subtitle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06783" y="1524001"/>
            <a:ext cx="10778435" cy="4572000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 sz="1800">
                <a:latin typeface="Arial" pitchFamily="34" charset="0"/>
                <a:cs typeface="Arial" pitchFamily="34" charset="0"/>
              </a:defRPr>
            </a:lvl2pPr>
            <a:lvl3pPr algn="l">
              <a:defRPr sz="1800">
                <a:latin typeface="Arial" pitchFamily="34" charset="0"/>
                <a:cs typeface="Arial" pitchFamily="34" charset="0"/>
              </a:defRPr>
            </a:lvl3pPr>
            <a:lvl4pPr algn="l"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63" indent="0" algn="ctr">
              <a:buNone/>
              <a:defRPr sz="2000"/>
            </a:lvl2pPr>
            <a:lvl3pPr marL="914126" indent="0" algn="ctr">
              <a:buNone/>
              <a:defRPr sz="18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8FAC-3F1C-412C-B422-83CD094D60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6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1. Титульный слайд - Яркий">
    <p:bg>
      <p:bgPr>
        <a:blipFill dpi="0" rotWithShape="1">
          <a:blip r:embed="rId2">
            <a:alphaModFix amt="5000"/>
            <a:lum/>
          </a:blip>
          <a:srcRect/>
          <a:stretch>
            <a:fillRect l="-16000" t="38000" r="-16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8AB5-6BE9-4D85-B4EB-D3E9AD8381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377" y="2751150"/>
            <a:ext cx="7045248" cy="1325563"/>
          </a:xfrm>
        </p:spPr>
        <p:txBody>
          <a:bodyPr>
            <a:normAutofit/>
          </a:bodyPr>
          <a:lstStyle>
            <a:lvl1pPr algn="ctr">
              <a:defRPr sz="35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58892A-3352-41D9-BF97-404BB1EF4CBC}"/>
              </a:ext>
            </a:extLst>
          </p:cNvPr>
          <p:cNvSpPr/>
          <p:nvPr userDrawn="1"/>
        </p:nvSpPr>
        <p:spPr>
          <a:xfrm rot="18633565" flipH="1">
            <a:off x="7019760" y="5386144"/>
            <a:ext cx="3791928" cy="609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2CF75-3705-4B09-B13D-8AEEADD36FBC}"/>
              </a:ext>
            </a:extLst>
          </p:cNvPr>
          <p:cNvSpPr txBox="1"/>
          <p:nvPr userDrawn="1"/>
        </p:nvSpPr>
        <p:spPr>
          <a:xfrm>
            <a:off x="67734" y="6637667"/>
            <a:ext cx="3064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>
                <a:solidFill>
                  <a:schemeClr val="tx1">
                    <a:lumMod val="50000"/>
                  </a:schemeClr>
                </a:solidFill>
              </a:rPr>
              <a:t>©</a:t>
            </a:r>
            <a:r>
              <a:rPr lang="ru-RU" sz="900" b="1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900" b="1">
                <a:solidFill>
                  <a:schemeClr val="tx1">
                    <a:lumMod val="50000"/>
                  </a:schemeClr>
                </a:solidFill>
              </a:rPr>
              <a:t>Kazakhstan Petrochemical Industries Inc.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EEB638-E134-4705-8F05-60107B7BCB3B}"/>
              </a:ext>
            </a:extLst>
          </p:cNvPr>
          <p:cNvGrpSpPr/>
          <p:nvPr userDrawn="1"/>
        </p:nvGrpSpPr>
        <p:grpSpPr>
          <a:xfrm>
            <a:off x="-1188154" y="-743124"/>
            <a:ext cx="5145873" cy="4489350"/>
            <a:chOff x="-872067" y="-724074"/>
            <a:chExt cx="3859405" cy="4489350"/>
          </a:xfrm>
          <a:gradFill flip="none" rotWithShape="1">
            <a:gsLst>
              <a:gs pos="26000">
                <a:schemeClr val="accent5">
                  <a:lumMod val="90000"/>
                  <a:lumOff val="10000"/>
                </a:schemeClr>
              </a:gs>
              <a:gs pos="100000">
                <a:srgbClr val="E10000"/>
              </a:gs>
            </a:gsLst>
            <a:lin ang="21594000" scaled="0"/>
            <a:tileRect/>
          </a:gradFill>
        </p:grpSpPr>
        <p:sp>
          <p:nvSpPr>
            <p:cNvPr id="44" name="Flowchart: Manual Input 43">
              <a:extLst>
                <a:ext uri="{FF2B5EF4-FFF2-40B4-BE49-F238E27FC236}">
                  <a16:creationId xmlns:a16="http://schemas.microsoft.com/office/drawing/2014/main" id="{B23CD138-4E0B-4272-822E-07B3E3DA02B0}"/>
                </a:ext>
              </a:extLst>
            </p:cNvPr>
            <p:cNvSpPr/>
            <p:nvPr/>
          </p:nvSpPr>
          <p:spPr>
            <a:xfrm rot="18636065">
              <a:off x="-31750" y="199133"/>
              <a:ext cx="1511300" cy="31919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65 w 10000"/>
                <a:gd name="connsiteY0" fmla="*/ 402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65 w 10000"/>
                <a:gd name="connsiteY4" fmla="*/ 402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65" y="4022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22" y="8007"/>
                    <a:pt x="43" y="6015"/>
                    <a:pt x="65" y="40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lowchart: Manual Input 43">
              <a:extLst>
                <a:ext uri="{FF2B5EF4-FFF2-40B4-BE49-F238E27FC236}">
                  <a16:creationId xmlns:a16="http://schemas.microsoft.com/office/drawing/2014/main" id="{0452C81D-77F7-4DB2-A783-1EC6B7062E27}"/>
                </a:ext>
              </a:extLst>
            </p:cNvPr>
            <p:cNvSpPr/>
            <p:nvPr/>
          </p:nvSpPr>
          <p:spPr>
            <a:xfrm rot="2436065">
              <a:off x="2427554" y="-724074"/>
              <a:ext cx="559784" cy="448935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65 w 10000"/>
                <a:gd name="connsiteY0" fmla="*/ 402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65 w 10000"/>
                <a:gd name="connsiteY4" fmla="*/ 4022 h 10000"/>
                <a:gd name="connsiteX0" fmla="*/ 2440 w 10000"/>
                <a:gd name="connsiteY0" fmla="*/ 82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440 w 10000"/>
                <a:gd name="connsiteY4" fmla="*/ 825 h 10000"/>
                <a:gd name="connsiteX0" fmla="*/ 1493 w 10000"/>
                <a:gd name="connsiteY0" fmla="*/ 92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93 w 10000"/>
                <a:gd name="connsiteY4" fmla="*/ 92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493" y="92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22" y="8007"/>
                    <a:pt x="1471" y="2919"/>
                    <a:pt x="1493" y="9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6C5709-CB8A-4A1F-9D1A-A83A0354AAF8}"/>
              </a:ext>
            </a:extLst>
          </p:cNvPr>
          <p:cNvGrpSpPr/>
          <p:nvPr userDrawn="1"/>
        </p:nvGrpSpPr>
        <p:grpSpPr>
          <a:xfrm flipH="1" flipV="1">
            <a:off x="9266431" y="3088470"/>
            <a:ext cx="4001484" cy="4480314"/>
            <a:chOff x="-865768" y="-702873"/>
            <a:chExt cx="3895799" cy="4480314"/>
          </a:xfrm>
          <a:gradFill flip="none" rotWithShape="1">
            <a:gsLst>
              <a:gs pos="22000">
                <a:srgbClr val="E10000"/>
              </a:gs>
              <a:gs pos="73000">
                <a:schemeClr val="accent5">
                  <a:lumMod val="90000"/>
                  <a:lumOff val="10000"/>
                </a:schemeClr>
              </a:gs>
            </a:gsLst>
            <a:lin ang="19200000" scaled="0"/>
            <a:tileRect/>
          </a:gradFill>
        </p:grpSpPr>
        <p:sp>
          <p:nvSpPr>
            <p:cNvPr id="47" name="Flowchart: Manual Input 43">
              <a:extLst>
                <a:ext uri="{FF2B5EF4-FFF2-40B4-BE49-F238E27FC236}">
                  <a16:creationId xmlns:a16="http://schemas.microsoft.com/office/drawing/2014/main" id="{159006A4-B501-4252-861A-58CC9FEC5A9E}"/>
                </a:ext>
              </a:extLst>
            </p:cNvPr>
            <p:cNvSpPr/>
            <p:nvPr/>
          </p:nvSpPr>
          <p:spPr>
            <a:xfrm rot="18636065">
              <a:off x="-209441" y="554980"/>
              <a:ext cx="1617859" cy="293051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65 w 10000"/>
                <a:gd name="connsiteY0" fmla="*/ 402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65 w 10000"/>
                <a:gd name="connsiteY4" fmla="*/ 4022 h 10000"/>
                <a:gd name="connsiteX0" fmla="*/ 382 w 10000"/>
                <a:gd name="connsiteY0" fmla="*/ 62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382 w 10000"/>
                <a:gd name="connsiteY4" fmla="*/ 6253 h 10000"/>
                <a:gd name="connsiteX0" fmla="*/ 17 w 10000"/>
                <a:gd name="connsiteY0" fmla="*/ 6428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7 w 10000"/>
                <a:gd name="connsiteY4" fmla="*/ 6428 h 10000"/>
                <a:gd name="connsiteX0" fmla="*/ 17 w 10672"/>
                <a:gd name="connsiteY0" fmla="*/ 5609 h 9181"/>
                <a:gd name="connsiteX1" fmla="*/ 10672 w 10672"/>
                <a:gd name="connsiteY1" fmla="*/ 0 h 9181"/>
                <a:gd name="connsiteX2" fmla="*/ 10000 w 10672"/>
                <a:gd name="connsiteY2" fmla="*/ 9181 h 9181"/>
                <a:gd name="connsiteX3" fmla="*/ 0 w 10672"/>
                <a:gd name="connsiteY3" fmla="*/ 9181 h 9181"/>
                <a:gd name="connsiteX4" fmla="*/ 17 w 10672"/>
                <a:gd name="connsiteY4" fmla="*/ 5609 h 9181"/>
                <a:gd name="connsiteX0" fmla="*/ 4 w 10031"/>
                <a:gd name="connsiteY0" fmla="*/ 6117 h 10000"/>
                <a:gd name="connsiteX1" fmla="*/ 10031 w 10031"/>
                <a:gd name="connsiteY1" fmla="*/ 0 h 10000"/>
                <a:gd name="connsiteX2" fmla="*/ 9401 w 10031"/>
                <a:gd name="connsiteY2" fmla="*/ 10000 h 10000"/>
                <a:gd name="connsiteX3" fmla="*/ 31 w 10031"/>
                <a:gd name="connsiteY3" fmla="*/ 10000 h 10000"/>
                <a:gd name="connsiteX4" fmla="*/ 4 w 10031"/>
                <a:gd name="connsiteY4" fmla="*/ 611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1" h="10000">
                  <a:moveTo>
                    <a:pt x="4" y="6117"/>
                  </a:moveTo>
                  <a:lnTo>
                    <a:pt x="10031" y="0"/>
                  </a:lnTo>
                  <a:lnTo>
                    <a:pt x="9401" y="10000"/>
                  </a:lnTo>
                  <a:lnTo>
                    <a:pt x="31" y="10000"/>
                  </a:lnTo>
                  <a:cubicBezTo>
                    <a:pt x="52" y="7829"/>
                    <a:pt x="-17" y="8288"/>
                    <a:pt x="4" y="61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lowchart: Manual Input 43">
              <a:extLst>
                <a:ext uri="{FF2B5EF4-FFF2-40B4-BE49-F238E27FC236}">
                  <a16:creationId xmlns:a16="http://schemas.microsoft.com/office/drawing/2014/main" id="{2D7C0467-BD38-4DE0-9A8A-48A1E4B33862}"/>
                </a:ext>
              </a:extLst>
            </p:cNvPr>
            <p:cNvSpPr/>
            <p:nvPr/>
          </p:nvSpPr>
          <p:spPr>
            <a:xfrm rot="2436065">
              <a:off x="2417375" y="-702873"/>
              <a:ext cx="612656" cy="448031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65 w 10000"/>
                <a:gd name="connsiteY0" fmla="*/ 402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65 w 10000"/>
                <a:gd name="connsiteY4" fmla="*/ 4022 h 10000"/>
                <a:gd name="connsiteX0" fmla="*/ 2440 w 10000"/>
                <a:gd name="connsiteY0" fmla="*/ 82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440 w 10000"/>
                <a:gd name="connsiteY4" fmla="*/ 825 h 10000"/>
                <a:gd name="connsiteX0" fmla="*/ 1493 w 10000"/>
                <a:gd name="connsiteY0" fmla="*/ 92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93 w 10000"/>
                <a:gd name="connsiteY4" fmla="*/ 926 h 10000"/>
                <a:gd name="connsiteX0" fmla="*/ 836 w 10000"/>
                <a:gd name="connsiteY0" fmla="*/ 8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836 w 10000"/>
                <a:gd name="connsiteY4" fmla="*/ 8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36" y="8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22" y="8007"/>
                    <a:pt x="814" y="2838"/>
                    <a:pt x="836" y="8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5E883-2B7C-4A5C-BB93-2E9AC2DB0C11}"/>
              </a:ext>
            </a:extLst>
          </p:cNvPr>
          <p:cNvSpPr/>
          <p:nvPr userDrawn="1"/>
        </p:nvSpPr>
        <p:spPr>
          <a:xfrm rot="18633565" flipH="1">
            <a:off x="2371496" y="1423452"/>
            <a:ext cx="3816645" cy="609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pic>
        <p:nvPicPr>
          <p:cNvPr id="1026" name="Picture 2" descr="G:\IT\02_MAINTENANCE\KPI Logo\kpi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109970"/>
            <a:ext cx="2837404" cy="3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44C5C7F-A12A-457C-9258-0B42C80D1A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1045" y="5935223"/>
            <a:ext cx="5499764" cy="634437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  <a:lvl2pPr marL="457063" indent="0">
              <a:buNone/>
              <a:defRPr/>
            </a:lvl2pPr>
          </a:lstStyle>
          <a:p>
            <a:pPr lvl="0"/>
            <a:r>
              <a:rPr lang="ru-RU"/>
              <a:t>Укажите дополнительную информацию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Название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D57DF-2045-4EBC-B7C9-9BF1834A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339D-BF6B-4C5F-B4EA-A295E5BDA1E4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D101-642B-4577-880C-739618045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0D93CD-1E52-4461-BB0A-F36CBCCFC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9841" y="1504335"/>
            <a:ext cx="9672320" cy="255638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1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Редактировать название раздела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1. Название раздела - Ярк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AC3EC5-2952-4E4F-B228-DD3CB477990B}"/>
              </a:ext>
            </a:extLst>
          </p:cNvPr>
          <p:cNvGrpSpPr/>
          <p:nvPr userDrawn="1"/>
        </p:nvGrpSpPr>
        <p:grpSpPr>
          <a:xfrm flipV="1">
            <a:off x="1" y="6637668"/>
            <a:ext cx="12192000" cy="244220"/>
            <a:chOff x="0" y="-3"/>
            <a:chExt cx="9144000" cy="2442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A49C9D-4A4B-47A5-8944-13B92C09BE7C}"/>
                </a:ext>
              </a:extLst>
            </p:cNvPr>
            <p:cNvSpPr/>
            <p:nvPr userDrawn="1"/>
          </p:nvSpPr>
          <p:spPr>
            <a:xfrm>
              <a:off x="0" y="-2"/>
              <a:ext cx="7049729" cy="205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19D8F4FA-ADF5-48A8-83FD-CC5E997BABB6}"/>
                </a:ext>
              </a:extLst>
            </p:cNvPr>
            <p:cNvSpPr/>
            <p:nvPr userDrawn="1"/>
          </p:nvSpPr>
          <p:spPr>
            <a:xfrm>
              <a:off x="6791325" y="-1"/>
              <a:ext cx="2352675" cy="205043"/>
            </a:xfrm>
            <a:prstGeom prst="parallelogram">
              <a:avLst>
                <a:gd name="adj" fmla="val 121196"/>
              </a:avLst>
            </a:prstGeom>
            <a:solidFill>
              <a:schemeClr val="accent5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0ABF-C8C4-4CA2-9C60-D95F23145DE1}"/>
                </a:ext>
              </a:extLst>
            </p:cNvPr>
            <p:cNvSpPr/>
            <p:nvPr userDrawn="1"/>
          </p:nvSpPr>
          <p:spPr>
            <a:xfrm>
              <a:off x="8756650" y="-3"/>
              <a:ext cx="387350" cy="20504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7E13FC-1E69-4BC8-9C66-12DA6DDCF9F1}"/>
                </a:ext>
              </a:extLst>
            </p:cNvPr>
            <p:cNvSpPr/>
            <p:nvPr userDrawn="1"/>
          </p:nvSpPr>
          <p:spPr>
            <a:xfrm>
              <a:off x="0" y="198498"/>
              <a:ext cx="9144000" cy="45719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C27F9-4E66-4A42-9530-ABD359C833EE}"/>
              </a:ext>
            </a:extLst>
          </p:cNvPr>
          <p:cNvGrpSpPr/>
          <p:nvPr userDrawn="1"/>
        </p:nvGrpSpPr>
        <p:grpSpPr>
          <a:xfrm flipV="1">
            <a:off x="5236029" y="2423033"/>
            <a:ext cx="6945397" cy="1475855"/>
            <a:chOff x="3934952" y="3139322"/>
            <a:chExt cx="5209048" cy="147585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00466268-5B7D-4065-952F-E1D0CAF93405}"/>
                </a:ext>
              </a:extLst>
            </p:cNvPr>
            <p:cNvSpPr/>
            <p:nvPr userDrawn="1"/>
          </p:nvSpPr>
          <p:spPr>
            <a:xfrm rot="10800000" flipH="1">
              <a:off x="3934952" y="3142018"/>
              <a:ext cx="5209048" cy="1473159"/>
            </a:xfrm>
            <a:prstGeom prst="parallelogram">
              <a:avLst>
                <a:gd name="adj" fmla="val 101726"/>
              </a:avLst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C6750B-AB7B-483F-A221-720E85A012CD}"/>
                </a:ext>
              </a:extLst>
            </p:cNvPr>
            <p:cNvSpPr/>
            <p:nvPr userDrawn="1"/>
          </p:nvSpPr>
          <p:spPr>
            <a:xfrm>
              <a:off x="7653437" y="3139322"/>
              <a:ext cx="1490562" cy="1473160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grpSp>
        <p:nvGrpSpPr>
          <p:cNvPr id="3" name="Группа 2"/>
          <p:cNvGrpSpPr/>
          <p:nvPr userDrawn="1"/>
        </p:nvGrpSpPr>
        <p:grpSpPr>
          <a:xfrm>
            <a:off x="-10576" y="3271839"/>
            <a:ext cx="11023601" cy="1331716"/>
            <a:chOff x="-7933" y="3271839"/>
            <a:chExt cx="8267701" cy="1331716"/>
          </a:xfrm>
          <a:solidFill>
            <a:schemeClr val="accent5">
              <a:lumMod val="90000"/>
              <a:lumOff val="10000"/>
            </a:schemeClr>
          </a:solidFill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CD6562-B0F1-4BE9-A0BC-2BBE94596FCD}"/>
                </a:ext>
              </a:extLst>
            </p:cNvPr>
            <p:cNvSpPr/>
            <p:nvPr userDrawn="1"/>
          </p:nvSpPr>
          <p:spPr>
            <a:xfrm rot="10800000" flipH="1">
              <a:off x="-7933" y="3271839"/>
              <a:ext cx="8267701" cy="1325563"/>
            </a:xfrm>
            <a:prstGeom prst="parallelogram">
              <a:avLst>
                <a:gd name="adj" fmla="val 1006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48F028-553B-4358-B77B-5AD0F080F7E7}"/>
                </a:ext>
              </a:extLst>
            </p:cNvPr>
            <p:cNvSpPr/>
            <p:nvPr userDrawn="1"/>
          </p:nvSpPr>
          <p:spPr>
            <a:xfrm>
              <a:off x="-7932" y="3277992"/>
              <a:ext cx="1490563" cy="1325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88AB5-6BE9-4D85-B4EB-D3E9AD8381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627" y="3311015"/>
            <a:ext cx="9207013" cy="1325563"/>
          </a:xfrm>
        </p:spPr>
        <p:txBody>
          <a:bodyPr>
            <a:normAutofit/>
          </a:bodyPr>
          <a:lstStyle>
            <a:lvl1pPr algn="l">
              <a:defRPr sz="3599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раздела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9628C-69E9-477A-B924-4447C93909BE}"/>
              </a:ext>
            </a:extLst>
          </p:cNvPr>
          <p:cNvSpPr txBox="1"/>
          <p:nvPr userDrawn="1"/>
        </p:nvSpPr>
        <p:spPr>
          <a:xfrm>
            <a:off x="-10577" y="6654445"/>
            <a:ext cx="3040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>
                <a:solidFill>
                  <a:schemeClr val="bg1"/>
                </a:solidFill>
              </a:rPr>
              <a:t>©</a:t>
            </a:r>
            <a:r>
              <a:rPr lang="ru-RU" sz="900" b="1">
                <a:solidFill>
                  <a:schemeClr val="bg1"/>
                </a:solidFill>
              </a:rPr>
              <a:t> </a:t>
            </a:r>
            <a:r>
              <a:rPr lang="en-US" sz="900" b="1">
                <a:solidFill>
                  <a:schemeClr val="bg1"/>
                </a:solidFill>
              </a:rPr>
              <a:t>Kazakhstan Petrochemical Industries Inc.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45488911-43A5-4BAB-AD91-706DB874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3160" y="6701335"/>
            <a:ext cx="1341800" cy="130808"/>
          </a:xfrm>
        </p:spPr>
        <p:txBody>
          <a:bodyPr/>
          <a:lstStyle/>
          <a:p>
            <a:fld id="{C197339D-BF6B-4C5F-B4EA-A295E5BDA1E4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DDBD4BAC-9C3C-407A-8889-BAFB4F238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26502" y="6701335"/>
            <a:ext cx="897765" cy="130808"/>
          </a:xfrm>
        </p:spPr>
        <p:txBody>
          <a:bodyPr/>
          <a:lstStyle/>
          <a:p>
            <a:fld id="{30B98BBE-ACD4-4A22-BD8D-CFAF8CF13E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G:\IT\02_MAINTENANCE\KPI Logo\kpi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6" y="122523"/>
            <a:ext cx="2859833" cy="3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 userDrawn="1"/>
        </p:nvSpPr>
        <p:spPr>
          <a:xfrm>
            <a:off x="-10578" y="3192788"/>
            <a:ext cx="778297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27840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Пустой слайд (С заголовко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A15E-D251-45A8-9991-59D9FDDBB63A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B635FD-0D27-404B-99CA-81C7BFCE4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680" y="63499"/>
            <a:ext cx="9672320" cy="46990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Редактировать заголовок слайда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Пустой слайд (Без заголов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EBF-72B1-417E-A4A5-CFAC951454D8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844" y="1106906"/>
            <a:ext cx="5698957" cy="53612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Стиль текста первого уровня</a:t>
            </a:r>
            <a:endParaRPr lang="en-US"/>
          </a:p>
          <a:p>
            <a:pPr lvl="1"/>
            <a:r>
              <a:rPr lang="ru-RU"/>
              <a:t>Второй уровень</a:t>
            </a:r>
            <a:endParaRPr lang="en-US"/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106906"/>
            <a:ext cx="5698957" cy="53612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Стиль текста первого уровня</a:t>
            </a:r>
            <a:endParaRPr lang="en-US"/>
          </a:p>
          <a:p>
            <a:pPr lvl="1"/>
            <a:r>
              <a:rPr lang="ru-RU"/>
              <a:t>Второй уровень</a:t>
            </a:r>
            <a:endParaRPr lang="en-US"/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54C-11C8-4BF7-89AB-D5DDA26C30F2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F801D0-A2F6-409A-9935-98B887DBC3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680" y="63499"/>
            <a:ext cx="9672320" cy="46990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Редактировать заголовок слайда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772" y="1036271"/>
            <a:ext cx="5666891" cy="823912"/>
          </a:xfrm>
        </p:spPr>
        <p:txBody>
          <a:bodyPr anchor="t"/>
          <a:lstStyle>
            <a:lvl1pPr marL="0" indent="0" algn="ctr">
              <a:buNone/>
              <a:defRPr sz="2400" b="1"/>
            </a:lvl1pPr>
            <a:lvl2pPr marL="457063" indent="0">
              <a:buNone/>
              <a:defRPr sz="2000" b="1"/>
            </a:lvl2pPr>
            <a:lvl3pPr marL="914126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Редактировать текст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3772" y="1860183"/>
            <a:ext cx="5666891" cy="46753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Стиль текста первого уровня</a:t>
            </a:r>
            <a:endParaRPr lang="en-US"/>
          </a:p>
          <a:p>
            <a:pPr lvl="1"/>
            <a:r>
              <a:rPr lang="ru-RU"/>
              <a:t>Второй уровень</a:t>
            </a:r>
            <a:endParaRPr lang="en-US"/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343" y="1036271"/>
            <a:ext cx="5692291" cy="823912"/>
          </a:xfrm>
        </p:spPr>
        <p:txBody>
          <a:bodyPr anchor="t"/>
          <a:lstStyle>
            <a:lvl1pPr marL="0" indent="0" algn="ctr">
              <a:buNone/>
              <a:defRPr sz="2400" b="1"/>
            </a:lvl1pPr>
            <a:lvl2pPr marL="457063" indent="0">
              <a:buNone/>
              <a:defRPr sz="2000" b="1"/>
            </a:lvl2pPr>
            <a:lvl3pPr marL="914126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Редактировать текст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01343" y="1860183"/>
            <a:ext cx="5692291" cy="46753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Стиль текста первого уровня</a:t>
            </a:r>
            <a:endParaRPr lang="en-US"/>
          </a:p>
          <a:p>
            <a:pPr lvl="1"/>
            <a:r>
              <a:rPr lang="ru-RU"/>
              <a:t>Второй уровень</a:t>
            </a:r>
            <a:endParaRPr lang="en-US"/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50E3-CF80-4211-9E76-98243BA9D907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61292E-745D-43F8-9D36-FC45C071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680" y="63499"/>
            <a:ext cx="9672320" cy="46990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Редактировать заголовок слайда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Конец">
    <p:bg>
      <p:bgPr>
        <a:blipFill dpi="0" rotWithShape="1">
          <a:blip r:embed="rId2">
            <a:alphaModFix amt="5000"/>
            <a:lum/>
          </a:blip>
          <a:srcRect/>
          <a:stretch>
            <a:fillRect l="-16000" t="25000" r="-16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7EBF-72B1-417E-A4A5-CFAC951454D8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BE-ACD4-4A22-BD8D-CFAF8CF13EE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129232" y="2835081"/>
            <a:ext cx="4609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99" b="1"/>
              <a:t>СПАСИБО</a:t>
            </a:r>
            <a:r>
              <a:rPr lang="ru-RU" sz="3199" b="1" baseline="0"/>
              <a:t> ЗА ВНИМАНИЕ</a:t>
            </a:r>
            <a:endParaRPr lang="ru-RU" sz="3199" b="1"/>
          </a:p>
        </p:txBody>
      </p:sp>
      <p:sp>
        <p:nvSpPr>
          <p:cNvPr id="5" name="TextBox 4"/>
          <p:cNvSpPr txBox="1"/>
          <p:nvPr userDrawn="1"/>
        </p:nvSpPr>
        <p:spPr>
          <a:xfrm>
            <a:off x="38102" y="5448302"/>
            <a:ext cx="26242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Республика Казахстан</a:t>
            </a:r>
            <a:r>
              <a:rPr lang="en-US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г. Атырау</a:t>
            </a:r>
            <a:endParaRPr lang="en-US" sz="1400" b="0" i="0" kern="1200">
              <a:solidFill>
                <a:schemeClr val="tx1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ул. </a:t>
            </a:r>
            <a:r>
              <a:rPr lang="ru-RU" sz="1400" b="0" i="0" kern="120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Доссорская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en-US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060002</a:t>
            </a:r>
            <a:r>
              <a:rPr lang="en-US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400" b="0" i="0" kern="1200">
              <a:solidFill>
                <a:schemeClr val="tx1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1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400" b="1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400" b="1" i="0" kern="120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info@kpi.kz</a:t>
            </a:r>
            <a:endParaRPr lang="ru-RU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Тел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+7 (7122) 30-65-00</a:t>
            </a:r>
            <a:b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400" b="1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Факс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400" b="0" i="0" kern="12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+7 (7122) 30-66-00</a:t>
            </a:r>
            <a:endParaRPr lang="ru-RU" sz="1400" i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610451" y="5457826"/>
            <a:ext cx="24475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Republic Of Kazakhstan, Atyrau</a:t>
            </a:r>
          </a:p>
          <a:p>
            <a:pPr algn="r"/>
            <a:r>
              <a:rPr lang="en-US" sz="1400" b="0" i="0" kern="1200" err="1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Dossorskaya</a:t>
            </a:r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Street,</a:t>
            </a:r>
            <a:r>
              <a:rPr lang="en-US" sz="1400" b="0" i="0" kern="1200" baseline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060002</a:t>
            </a:r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400" b="0" i="0" kern="120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sz="1400" b="1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400" b="1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400" b="1" i="0" kern="1200" err="1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info@kpi.kz</a:t>
            </a:r>
            <a:endParaRPr lang="ru-RU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sz="1400" b="1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Tel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+7 (7122) 30-65-00</a:t>
            </a:r>
            <a:b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400" b="1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Fax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4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+7 (7122) 30-66-00</a:t>
            </a:r>
            <a:endParaRPr lang="ru-RU" sz="1400" i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8180497" y="6665648"/>
            <a:ext cx="4011505" cy="194734"/>
            <a:chOff x="6135371" y="6663266"/>
            <a:chExt cx="3008629" cy="1947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4170C9-F11E-483E-8C8C-E101739B18A7}"/>
                </a:ext>
              </a:extLst>
            </p:cNvPr>
            <p:cNvSpPr/>
            <p:nvPr/>
          </p:nvSpPr>
          <p:spPr>
            <a:xfrm>
              <a:off x="6897198" y="6663266"/>
              <a:ext cx="2246802" cy="194733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EEEF0956-9DD3-4FDD-B09A-6045ED2E451C}"/>
                </a:ext>
              </a:extLst>
            </p:cNvPr>
            <p:cNvSpPr/>
            <p:nvPr/>
          </p:nvSpPr>
          <p:spPr>
            <a:xfrm>
              <a:off x="6135371" y="6663267"/>
              <a:ext cx="1006350" cy="194733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33160" y="6684557"/>
            <a:ext cx="1341800" cy="130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AFDCB5BB-823A-43A4-89C1-BE671425AE21}" type="datetime4">
              <a:rPr lang="en-US" smtClean="0"/>
              <a:t>January 10,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6502" y="6684557"/>
            <a:ext cx="897765" cy="130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30B98BBE-ACD4-4A22-BD8D-CFAF8CF13E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3308C7-FD1B-4AA8-B6C0-0EFEC1415A0C}"/>
              </a:ext>
            </a:extLst>
          </p:cNvPr>
          <p:cNvGrpSpPr/>
          <p:nvPr userDrawn="1"/>
        </p:nvGrpSpPr>
        <p:grpSpPr>
          <a:xfrm>
            <a:off x="-4411" y="6665647"/>
            <a:ext cx="3646887" cy="194735"/>
            <a:chOff x="-928" y="6663265"/>
            <a:chExt cx="2735165" cy="194735"/>
          </a:xfrm>
        </p:grpSpPr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E1709BE7-47C3-4127-AFF0-59D4CB4546F7}"/>
                </a:ext>
              </a:extLst>
            </p:cNvPr>
            <p:cNvSpPr/>
            <p:nvPr userDrawn="1"/>
          </p:nvSpPr>
          <p:spPr>
            <a:xfrm>
              <a:off x="1727887" y="6663265"/>
              <a:ext cx="1006350" cy="194733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E55A1D-E74D-4F65-A636-9B542DBC02D8}"/>
                </a:ext>
              </a:extLst>
            </p:cNvPr>
            <p:cNvSpPr/>
            <p:nvPr userDrawn="1"/>
          </p:nvSpPr>
          <p:spPr>
            <a:xfrm>
              <a:off x="-928" y="6663267"/>
              <a:ext cx="2246802" cy="1947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9F1649-A6DE-4C8B-91CD-9FF1573CD8E3}"/>
              </a:ext>
            </a:extLst>
          </p:cNvPr>
          <p:cNvSpPr txBox="1"/>
          <p:nvPr/>
        </p:nvSpPr>
        <p:spPr>
          <a:xfrm>
            <a:off x="67734" y="6637667"/>
            <a:ext cx="3064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>
                <a:solidFill>
                  <a:schemeClr val="bg1"/>
                </a:solidFill>
              </a:rPr>
              <a:t>©</a:t>
            </a:r>
            <a:r>
              <a:rPr lang="ru-RU" sz="900" b="1">
                <a:solidFill>
                  <a:schemeClr val="bg1"/>
                </a:solidFill>
              </a:rPr>
              <a:t> </a:t>
            </a:r>
            <a:r>
              <a:rPr lang="en-US" sz="900" b="1">
                <a:solidFill>
                  <a:schemeClr val="bg1"/>
                </a:solidFill>
              </a:rPr>
              <a:t>Kazakhstan Petrochemical Industries Inc.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9038B-12C3-41C3-A84A-B73DE50391DD}"/>
              </a:ext>
            </a:extLst>
          </p:cNvPr>
          <p:cNvSpPr/>
          <p:nvPr userDrawn="1"/>
        </p:nvSpPr>
        <p:spPr>
          <a:xfrm flipV="1">
            <a:off x="1" y="38098"/>
            <a:ext cx="12192000" cy="45720"/>
          </a:xfrm>
          <a:prstGeom prst="rect">
            <a:avLst/>
          </a:prstGeom>
          <a:solidFill>
            <a:srgbClr val="E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64B02-BFB3-43D9-B2FC-AD1C3D3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91AE4F-CFD5-4D14-B4A8-11029E5F9616}"/>
              </a:ext>
            </a:extLst>
          </p:cNvPr>
          <p:cNvGrpSpPr/>
          <p:nvPr userDrawn="1"/>
        </p:nvGrpSpPr>
        <p:grpSpPr>
          <a:xfrm>
            <a:off x="3502999" y="6665649"/>
            <a:ext cx="4828415" cy="194733"/>
            <a:chOff x="2627248" y="6663267"/>
            <a:chExt cx="3621311" cy="194733"/>
          </a:xfrm>
          <a:solidFill>
            <a:schemeClr val="accent5">
              <a:lumMod val="90000"/>
              <a:lumOff val="10000"/>
            </a:schemeClr>
          </a:solidFill>
        </p:grpSpPr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138E7C4E-B727-4F7B-A765-FA90AF467092}"/>
                </a:ext>
              </a:extLst>
            </p:cNvPr>
            <p:cNvSpPr/>
            <p:nvPr/>
          </p:nvSpPr>
          <p:spPr>
            <a:xfrm>
              <a:off x="5242209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4D0C6C6C-6B11-43E9-BE2F-52F22CC44E9F}"/>
                </a:ext>
              </a:extLst>
            </p:cNvPr>
            <p:cNvSpPr/>
            <p:nvPr/>
          </p:nvSpPr>
          <p:spPr>
            <a:xfrm>
              <a:off x="2627248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lowchart: Data 31">
              <a:extLst>
                <a:ext uri="{FF2B5EF4-FFF2-40B4-BE49-F238E27FC236}">
                  <a16:creationId xmlns:a16="http://schemas.microsoft.com/office/drawing/2014/main" id="{C2C449D1-5F03-4809-B255-631E4ABCBEDA}"/>
                </a:ext>
              </a:extLst>
            </p:cNvPr>
            <p:cNvSpPr/>
            <p:nvPr/>
          </p:nvSpPr>
          <p:spPr>
            <a:xfrm>
              <a:off x="3102892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0917806E-481D-48AB-A3B4-B792D3E8CA02}"/>
                </a:ext>
              </a:extLst>
            </p:cNvPr>
            <p:cNvSpPr/>
            <p:nvPr/>
          </p:nvSpPr>
          <p:spPr>
            <a:xfrm>
              <a:off x="3802431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D92EF017-1C4A-4449-9494-BA799A38B69E}"/>
                </a:ext>
              </a:extLst>
            </p:cNvPr>
            <p:cNvSpPr/>
            <p:nvPr/>
          </p:nvSpPr>
          <p:spPr>
            <a:xfrm>
              <a:off x="4513853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BCABFC46-3246-4412-80D1-FF777E19940C}"/>
                </a:ext>
              </a:extLst>
            </p:cNvPr>
            <p:cNvSpPr/>
            <p:nvPr userDrawn="1"/>
          </p:nvSpPr>
          <p:spPr>
            <a:xfrm>
              <a:off x="5242209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lowchart: Data 36">
              <a:extLst>
                <a:ext uri="{FF2B5EF4-FFF2-40B4-BE49-F238E27FC236}">
                  <a16:creationId xmlns:a16="http://schemas.microsoft.com/office/drawing/2014/main" id="{E6EAE5A0-2236-421B-9E9D-331F62012EEC}"/>
                </a:ext>
              </a:extLst>
            </p:cNvPr>
            <p:cNvSpPr/>
            <p:nvPr userDrawn="1"/>
          </p:nvSpPr>
          <p:spPr>
            <a:xfrm>
              <a:off x="2627248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C4198005-6EDF-47FF-95F2-1B0643A643A5}"/>
                </a:ext>
              </a:extLst>
            </p:cNvPr>
            <p:cNvSpPr/>
            <p:nvPr userDrawn="1"/>
          </p:nvSpPr>
          <p:spPr>
            <a:xfrm>
              <a:off x="3102892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Flowchart: Data 43">
              <a:extLst>
                <a:ext uri="{FF2B5EF4-FFF2-40B4-BE49-F238E27FC236}">
                  <a16:creationId xmlns:a16="http://schemas.microsoft.com/office/drawing/2014/main" id="{E98E064C-85BE-4DE0-8491-62EBFADC96F4}"/>
                </a:ext>
              </a:extLst>
            </p:cNvPr>
            <p:cNvSpPr/>
            <p:nvPr userDrawn="1"/>
          </p:nvSpPr>
          <p:spPr>
            <a:xfrm>
              <a:off x="3802431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lowchart: Data 44">
              <a:extLst>
                <a:ext uri="{FF2B5EF4-FFF2-40B4-BE49-F238E27FC236}">
                  <a16:creationId xmlns:a16="http://schemas.microsoft.com/office/drawing/2014/main" id="{0F4CD617-7207-4580-BE72-5B24ACD9942C}"/>
                </a:ext>
              </a:extLst>
            </p:cNvPr>
            <p:cNvSpPr/>
            <p:nvPr userDrawn="1"/>
          </p:nvSpPr>
          <p:spPr>
            <a:xfrm>
              <a:off x="4513853" y="6663267"/>
              <a:ext cx="1006350" cy="194733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DB607-859A-4C13-AE50-E344BFFB2DFE}"/>
              </a:ext>
            </a:extLst>
          </p:cNvPr>
          <p:cNvGrpSpPr/>
          <p:nvPr userDrawn="1"/>
        </p:nvGrpSpPr>
        <p:grpSpPr>
          <a:xfrm>
            <a:off x="2" y="-1"/>
            <a:ext cx="12192916" cy="83819"/>
            <a:chOff x="0" y="-2"/>
            <a:chExt cx="9144687" cy="83819"/>
          </a:xfrm>
        </p:grpSpPr>
        <p:sp>
          <p:nvSpPr>
            <p:cNvPr id="38" name="Flowchart: Data 37">
              <a:extLst>
                <a:ext uri="{FF2B5EF4-FFF2-40B4-BE49-F238E27FC236}">
                  <a16:creationId xmlns:a16="http://schemas.microsoft.com/office/drawing/2014/main" id="{6C7EAB04-793F-4D3F-AAE8-B414A6D31E13}"/>
                </a:ext>
              </a:extLst>
            </p:cNvPr>
            <p:cNvSpPr/>
            <p:nvPr/>
          </p:nvSpPr>
          <p:spPr>
            <a:xfrm>
              <a:off x="7467483" y="0"/>
              <a:ext cx="607224" cy="63497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E5BA8681-E0E6-4218-9274-C8571205A2BA}"/>
                </a:ext>
              </a:extLst>
            </p:cNvPr>
            <p:cNvSpPr/>
            <p:nvPr/>
          </p:nvSpPr>
          <p:spPr>
            <a:xfrm>
              <a:off x="8002473" y="0"/>
              <a:ext cx="607224" cy="63497"/>
            </a:xfrm>
            <a:prstGeom prst="flowChartInputOutp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Flowchart: Data 39">
              <a:extLst>
                <a:ext uri="{FF2B5EF4-FFF2-40B4-BE49-F238E27FC236}">
                  <a16:creationId xmlns:a16="http://schemas.microsoft.com/office/drawing/2014/main" id="{6F1413FB-9A88-4504-AA00-CE495AA5C0D4}"/>
                </a:ext>
              </a:extLst>
            </p:cNvPr>
            <p:cNvSpPr/>
            <p:nvPr/>
          </p:nvSpPr>
          <p:spPr>
            <a:xfrm>
              <a:off x="8537463" y="-2"/>
              <a:ext cx="607224" cy="63497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E11142-D8D9-4C24-BB99-965A8030F065}"/>
                </a:ext>
              </a:extLst>
            </p:cNvPr>
            <p:cNvSpPr/>
            <p:nvPr/>
          </p:nvSpPr>
          <p:spPr>
            <a:xfrm>
              <a:off x="8728075" y="3175"/>
              <a:ext cx="415925" cy="60322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  <p:sp>
          <p:nvSpPr>
            <p:cNvPr id="46" name="Flowchart: Data 45">
              <a:extLst>
                <a:ext uri="{FF2B5EF4-FFF2-40B4-BE49-F238E27FC236}">
                  <a16:creationId xmlns:a16="http://schemas.microsoft.com/office/drawing/2014/main" id="{90BFC249-27BD-4A72-A1C8-977C6168281C}"/>
                </a:ext>
              </a:extLst>
            </p:cNvPr>
            <p:cNvSpPr/>
            <p:nvPr userDrawn="1"/>
          </p:nvSpPr>
          <p:spPr>
            <a:xfrm>
              <a:off x="7467483" y="0"/>
              <a:ext cx="607224" cy="63497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lowchart: Data 46">
              <a:extLst>
                <a:ext uri="{FF2B5EF4-FFF2-40B4-BE49-F238E27FC236}">
                  <a16:creationId xmlns:a16="http://schemas.microsoft.com/office/drawing/2014/main" id="{3BF96862-E9AB-41D6-B619-B2CF4729ED19}"/>
                </a:ext>
              </a:extLst>
            </p:cNvPr>
            <p:cNvSpPr/>
            <p:nvPr userDrawn="1"/>
          </p:nvSpPr>
          <p:spPr>
            <a:xfrm>
              <a:off x="8002473" y="0"/>
              <a:ext cx="607224" cy="63497"/>
            </a:xfrm>
            <a:prstGeom prst="flowChartInputOutput">
              <a:avLst/>
            </a:prstGeom>
            <a:solidFill>
              <a:schemeClr val="accent5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lowchart: Data 47">
              <a:extLst>
                <a:ext uri="{FF2B5EF4-FFF2-40B4-BE49-F238E27FC236}">
                  <a16:creationId xmlns:a16="http://schemas.microsoft.com/office/drawing/2014/main" id="{BF61288C-851E-44B5-B08B-C55C9CE92E82}"/>
                </a:ext>
              </a:extLst>
            </p:cNvPr>
            <p:cNvSpPr/>
            <p:nvPr userDrawn="1"/>
          </p:nvSpPr>
          <p:spPr>
            <a:xfrm>
              <a:off x="8537463" y="-2"/>
              <a:ext cx="607224" cy="63497"/>
            </a:xfrm>
            <a:prstGeom prst="flowChartInputOutpu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99D05D-FF2A-4711-B39A-ED60470A8347}"/>
                </a:ext>
              </a:extLst>
            </p:cNvPr>
            <p:cNvSpPr/>
            <p:nvPr userDrawn="1"/>
          </p:nvSpPr>
          <p:spPr>
            <a:xfrm flipV="1">
              <a:off x="0" y="38097"/>
              <a:ext cx="9144000" cy="45720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7AD3E4-6399-480F-A4A2-563083B32B25}"/>
                </a:ext>
              </a:extLst>
            </p:cNvPr>
            <p:cNvSpPr/>
            <p:nvPr userDrawn="1"/>
          </p:nvSpPr>
          <p:spPr>
            <a:xfrm>
              <a:off x="8728075" y="3175"/>
              <a:ext cx="415925" cy="60322"/>
            </a:xfrm>
            <a:prstGeom prst="rect">
              <a:avLst/>
            </a:prstGeom>
            <a:solidFill>
              <a:srgbClr val="E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295265" y="38097"/>
            <a:ext cx="1838337" cy="26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42" name="Picture 2" descr="G:\IT\02_MAINTENANCE\KPI Logo\kpi-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5" y="38097"/>
            <a:ext cx="1838337" cy="25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999" b="1" kern="1200">
          <a:ln w="12700">
            <a:noFill/>
          </a:ln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9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6">
            <a:extLst>
              <a:ext uri="{FF2B5EF4-FFF2-40B4-BE49-F238E27FC236}">
                <a16:creationId xmlns:a16="http://schemas.microsoft.com/office/drawing/2014/main" id="{8B6FA5BA-4BA2-435D-90E9-5491EE88C73A}"/>
              </a:ext>
            </a:extLst>
          </p:cNvPr>
          <p:cNvSpPr/>
          <p:nvPr/>
        </p:nvSpPr>
        <p:spPr>
          <a:xfrm>
            <a:off x="4854020" y="911853"/>
            <a:ext cx="1366766" cy="4243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56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Председатель Правления </a:t>
            </a:r>
          </a:p>
        </p:txBody>
      </p:sp>
      <p:sp>
        <p:nvSpPr>
          <p:cNvPr id="7" name="Прямоугольник 36">
            <a:extLst>
              <a:ext uri="{FF2B5EF4-FFF2-40B4-BE49-F238E27FC236}">
                <a16:creationId xmlns:a16="http://schemas.microsoft.com/office/drawing/2014/main" id="{43437FD3-7792-4C36-A7E2-6464F6E4B722}"/>
              </a:ext>
            </a:extLst>
          </p:cNvPr>
          <p:cNvSpPr/>
          <p:nvPr/>
        </p:nvSpPr>
        <p:spPr>
          <a:xfrm>
            <a:off x="112888" y="2353348"/>
            <a:ext cx="1043884" cy="4970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Управляющий директор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строительству и проектированию</a:t>
            </a:r>
          </a:p>
        </p:txBody>
      </p:sp>
      <p:sp>
        <p:nvSpPr>
          <p:cNvPr id="8" name="Прямоугольник 36">
            <a:extLst>
              <a:ext uri="{FF2B5EF4-FFF2-40B4-BE49-F238E27FC236}">
                <a16:creationId xmlns:a16="http://schemas.microsoft.com/office/drawing/2014/main" id="{7BE4172A-A124-4365-85A2-3A0BA6484A7B}"/>
              </a:ext>
            </a:extLst>
          </p:cNvPr>
          <p:cNvSpPr/>
          <p:nvPr/>
        </p:nvSpPr>
        <p:spPr>
          <a:xfrm>
            <a:off x="111773" y="3579673"/>
            <a:ext cx="904336" cy="62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проектирования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и сметной документации</a:t>
            </a:r>
          </a:p>
        </p:txBody>
      </p:sp>
      <p:sp>
        <p:nvSpPr>
          <p:cNvPr id="9" name="Прямоугольник 36">
            <a:extLst>
              <a:ext uri="{FF2B5EF4-FFF2-40B4-BE49-F238E27FC236}">
                <a16:creationId xmlns:a16="http://schemas.microsoft.com/office/drawing/2014/main" id="{39D0A78C-C1F3-4CFE-A8F2-E110B6A1019B}"/>
              </a:ext>
            </a:extLst>
          </p:cNvPr>
          <p:cNvSpPr/>
          <p:nvPr/>
        </p:nvSpPr>
        <p:spPr>
          <a:xfrm>
            <a:off x="111773" y="2916385"/>
            <a:ext cx="915829" cy="609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b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контролю строительства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и разрешительной документации</a:t>
            </a:r>
          </a:p>
        </p:txBody>
      </p:sp>
      <p:sp>
        <p:nvSpPr>
          <p:cNvPr id="11" name="Прямоугольник 36">
            <a:extLst>
              <a:ext uri="{FF2B5EF4-FFF2-40B4-BE49-F238E27FC236}">
                <a16:creationId xmlns:a16="http://schemas.microsoft.com/office/drawing/2014/main" id="{72D78F97-D451-4C35-8B98-E617326AC92D}"/>
              </a:ext>
            </a:extLst>
          </p:cNvPr>
          <p:cNvSpPr/>
          <p:nvPr/>
        </p:nvSpPr>
        <p:spPr>
          <a:xfrm>
            <a:off x="113136" y="1613403"/>
            <a:ext cx="1043884" cy="59686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27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8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Первый Заместитель Председателя Правления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Прямоугольник 36">
            <a:extLst>
              <a:ext uri="{FF2B5EF4-FFF2-40B4-BE49-F238E27FC236}">
                <a16:creationId xmlns:a16="http://schemas.microsoft.com/office/drawing/2014/main" id="{BE6D97E9-8665-4233-91CB-EEB62023DC87}"/>
              </a:ext>
            </a:extLst>
          </p:cNvPr>
          <p:cNvSpPr/>
          <p:nvPr/>
        </p:nvSpPr>
        <p:spPr>
          <a:xfrm>
            <a:off x="10032408" y="1585224"/>
            <a:ext cx="1044233" cy="5953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27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8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Заместитель Председателя Правления по корпоративному центру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Прямоугольник 36">
            <a:extLst>
              <a:ext uri="{FF2B5EF4-FFF2-40B4-BE49-F238E27FC236}">
                <a16:creationId xmlns:a16="http://schemas.microsoft.com/office/drawing/2014/main" id="{5D5420F1-B7F8-4A0D-9487-97C549115E2D}"/>
              </a:ext>
            </a:extLst>
          </p:cNvPr>
          <p:cNvSpPr/>
          <p:nvPr/>
        </p:nvSpPr>
        <p:spPr>
          <a:xfrm>
            <a:off x="7389290" y="2970663"/>
            <a:ext cx="1030903" cy="517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Служба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Председателя Правления</a:t>
            </a:r>
          </a:p>
        </p:txBody>
      </p:sp>
      <p:sp>
        <p:nvSpPr>
          <p:cNvPr id="27" name="Прямоугольник 36">
            <a:extLst>
              <a:ext uri="{FF2B5EF4-FFF2-40B4-BE49-F238E27FC236}">
                <a16:creationId xmlns:a16="http://schemas.microsoft.com/office/drawing/2014/main" id="{D5F91A1E-E2C3-441F-85B8-F6F33656AE53}"/>
              </a:ext>
            </a:extLst>
          </p:cNvPr>
          <p:cNvSpPr/>
          <p:nvPr/>
        </p:nvSpPr>
        <p:spPr>
          <a:xfrm>
            <a:off x="7389290" y="2351316"/>
            <a:ext cx="1040036" cy="522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700" b="1" dirty="0">
                <a:solidFill>
                  <a:srgbClr val="3A3838"/>
                </a:solidFill>
                <a:latin typeface="Calibri"/>
                <a:cs typeface="Arial" panose="020B0604020202020204" pitchFamily="34" charset="0"/>
              </a:rPr>
              <a:t>Служба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безопасности</a:t>
            </a:r>
          </a:p>
        </p:txBody>
      </p:sp>
      <p:sp>
        <p:nvSpPr>
          <p:cNvPr id="28" name="Прямоугольник 36">
            <a:extLst>
              <a:ext uri="{FF2B5EF4-FFF2-40B4-BE49-F238E27FC236}">
                <a16:creationId xmlns:a16="http://schemas.microsoft.com/office/drawing/2014/main" id="{2A20D544-E78F-426D-B7EC-14D6F6E6945E}"/>
              </a:ext>
            </a:extLst>
          </p:cNvPr>
          <p:cNvSpPr/>
          <p:nvPr/>
        </p:nvSpPr>
        <p:spPr>
          <a:xfrm>
            <a:off x="7391922" y="3579088"/>
            <a:ext cx="1030903" cy="502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ОТ, ООС и ГЗ</a:t>
            </a:r>
          </a:p>
        </p:txBody>
      </p:sp>
      <p:sp>
        <p:nvSpPr>
          <p:cNvPr id="29" name="Прямоугольник 36">
            <a:extLst>
              <a:ext uri="{FF2B5EF4-FFF2-40B4-BE49-F238E27FC236}">
                <a16:creationId xmlns:a16="http://schemas.microsoft.com/office/drawing/2014/main" id="{1EF32858-BB1A-404D-9356-785DFC420F0C}"/>
              </a:ext>
            </a:extLst>
          </p:cNvPr>
          <p:cNvSpPr/>
          <p:nvPr/>
        </p:nvSpPr>
        <p:spPr>
          <a:xfrm>
            <a:off x="6546829" y="968631"/>
            <a:ext cx="1225792" cy="309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Корпоративный секретарь</a:t>
            </a:r>
          </a:p>
        </p:txBody>
      </p:sp>
      <p:sp>
        <p:nvSpPr>
          <p:cNvPr id="33" name="Прямоугольник 36">
            <a:extLst>
              <a:ext uri="{FF2B5EF4-FFF2-40B4-BE49-F238E27FC236}">
                <a16:creationId xmlns:a16="http://schemas.microsoft.com/office/drawing/2014/main" id="{41390FE4-2F47-44FE-9E52-8C921A6CBCE2}"/>
              </a:ext>
            </a:extLst>
          </p:cNvPr>
          <p:cNvSpPr/>
          <p:nvPr/>
        </p:nvSpPr>
        <p:spPr>
          <a:xfrm>
            <a:off x="111773" y="4255528"/>
            <a:ext cx="904336" cy="58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Департамент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комплектации и </a:t>
            </a: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Логистики</a:t>
            </a:r>
          </a:p>
        </p:txBody>
      </p:sp>
      <p:sp>
        <p:nvSpPr>
          <p:cNvPr id="35" name="Прямоугольник 36">
            <a:extLst>
              <a:ext uri="{FF2B5EF4-FFF2-40B4-BE49-F238E27FC236}">
                <a16:creationId xmlns:a16="http://schemas.microsoft.com/office/drawing/2014/main" id="{8D61F215-AA97-4275-9B17-580D9A97BBBD}"/>
              </a:ext>
            </a:extLst>
          </p:cNvPr>
          <p:cNvSpPr/>
          <p:nvPr/>
        </p:nvSpPr>
        <p:spPr>
          <a:xfrm>
            <a:off x="3722442" y="1613062"/>
            <a:ext cx="1249608" cy="5968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827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8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Заместитель Председателя Правления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технологии и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производству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827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8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Главный инженер</a:t>
            </a:r>
          </a:p>
        </p:txBody>
      </p:sp>
      <p:sp>
        <p:nvSpPr>
          <p:cNvPr id="38" name="Прямоугольник 36">
            <a:extLst>
              <a:ext uri="{FF2B5EF4-FFF2-40B4-BE49-F238E27FC236}">
                <a16:creationId xmlns:a16="http://schemas.microsoft.com/office/drawing/2014/main" id="{82420D88-0B42-48E4-8F87-0E3868D31E1F}"/>
              </a:ext>
            </a:extLst>
          </p:cNvPr>
          <p:cNvSpPr/>
          <p:nvPr/>
        </p:nvSpPr>
        <p:spPr>
          <a:xfrm>
            <a:off x="4854021" y="377352"/>
            <a:ext cx="1366766" cy="40855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56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Наблюдательный Совет</a:t>
            </a:r>
          </a:p>
        </p:txBody>
      </p:sp>
      <p:cxnSp>
        <p:nvCxnSpPr>
          <p:cNvPr id="42" name="Соединительная линия уступом 4">
            <a:extLst>
              <a:ext uri="{FF2B5EF4-FFF2-40B4-BE49-F238E27FC236}">
                <a16:creationId xmlns:a16="http://schemas.microsoft.com/office/drawing/2014/main" id="{9CD6D987-51F2-4130-BDFA-F4742271C0E3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563416" y="2281686"/>
            <a:ext cx="143076" cy="24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F9801C53-BDD1-478A-9F17-ACA370F459AA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V="1">
            <a:off x="5537403" y="785910"/>
            <a:ext cx="1" cy="125943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36">
            <a:extLst>
              <a:ext uri="{FF2B5EF4-FFF2-40B4-BE49-F238E27FC236}">
                <a16:creationId xmlns:a16="http://schemas.microsoft.com/office/drawing/2014/main" id="{1AAD17F8-F91C-4F05-A8C5-01970DAA561E}"/>
              </a:ext>
            </a:extLst>
          </p:cNvPr>
          <p:cNvSpPr/>
          <p:nvPr/>
        </p:nvSpPr>
        <p:spPr>
          <a:xfrm>
            <a:off x="1464443" y="2953035"/>
            <a:ext cx="953798" cy="501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Департамент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endParaRPr kumimoji="0" lang="ru-RU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планирования и контроля графика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90A1E38F-E0E3-4F07-8085-0DCADF70DB84}"/>
              </a:ext>
            </a:extLst>
          </p:cNvPr>
          <p:cNvSpPr/>
          <p:nvPr/>
        </p:nvSpPr>
        <p:spPr>
          <a:xfrm>
            <a:off x="2679090" y="2349484"/>
            <a:ext cx="948390" cy="505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Управляющий директор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технологии – Первый Зам. главного инженера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79CDA5-AC82-452A-B65A-0AAEC74788B6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1373465" y="2385158"/>
            <a:ext cx="351184" cy="784570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15DE97E3-5362-4D2C-9809-2C906C9F65D0}"/>
              </a:ext>
            </a:extLst>
          </p:cNvPr>
          <p:cNvCxnSpPr>
            <a:cxnSpLocks/>
            <a:stCxn id="119" idx="0"/>
            <a:endCxn id="35" idx="2"/>
          </p:cNvCxnSpPr>
          <p:nvPr/>
        </p:nvCxnSpPr>
        <p:spPr>
          <a:xfrm rot="5400000" flipH="1" flipV="1">
            <a:off x="3680488" y="1682727"/>
            <a:ext cx="139554" cy="1193961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Прямоугольник 118">
            <a:extLst>
              <a:ext uri="{FF2B5EF4-FFF2-40B4-BE49-F238E27FC236}">
                <a16:creationId xmlns:a16="http://schemas.microsoft.com/office/drawing/2014/main" id="{A716BB54-300E-46D9-8DD9-8E9B667D378D}"/>
              </a:ext>
            </a:extLst>
          </p:cNvPr>
          <p:cNvSpPr/>
          <p:nvPr/>
        </p:nvSpPr>
        <p:spPr>
          <a:xfrm>
            <a:off x="4778178" y="2349274"/>
            <a:ext cx="946316" cy="487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Заместитель главного инженера по </a:t>
            </a:r>
            <a:r>
              <a:rPr kumimoji="0" lang="ru-RU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поддержке производства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Прямоугольник 105">
            <a:extLst>
              <a:ext uri="{FF2B5EF4-FFF2-40B4-BE49-F238E27FC236}">
                <a16:creationId xmlns:a16="http://schemas.microsoft.com/office/drawing/2014/main" id="{D025CD9B-395C-41C7-A28F-F99CA0C0D767}"/>
              </a:ext>
            </a:extLst>
          </p:cNvPr>
          <p:cNvSpPr/>
          <p:nvPr/>
        </p:nvSpPr>
        <p:spPr>
          <a:xfrm>
            <a:off x="2428544" y="5211722"/>
            <a:ext cx="621118" cy="4447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Производство слива и хранения пропана</a:t>
            </a:r>
          </a:p>
        </p:txBody>
      </p:sp>
      <p:sp>
        <p:nvSpPr>
          <p:cNvPr id="104" name="Rectangle 333">
            <a:extLst>
              <a:ext uri="{FF2B5EF4-FFF2-40B4-BE49-F238E27FC236}">
                <a16:creationId xmlns:a16="http://schemas.microsoft.com/office/drawing/2014/main" id="{6F26F879-28A6-4AF1-BCDC-06AD7FA9ACF1}"/>
              </a:ext>
            </a:extLst>
          </p:cNvPr>
          <p:cNvSpPr/>
          <p:nvPr/>
        </p:nvSpPr>
        <p:spPr>
          <a:xfrm>
            <a:off x="6068773" y="2910642"/>
            <a:ext cx="945282" cy="48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r>
              <a:rPr kumimoji="0" lang="ru-RU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информационных </a:t>
            </a: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технологий</a:t>
            </a:r>
          </a:p>
        </p:txBody>
      </p:sp>
      <p:cxnSp>
        <p:nvCxnSpPr>
          <p:cNvPr id="89" name="Connector: Elbow 190">
            <a:extLst>
              <a:ext uri="{FF2B5EF4-FFF2-40B4-BE49-F238E27FC236}">
                <a16:creationId xmlns:a16="http://schemas.microsoft.com/office/drawing/2014/main" id="{BFB3C09D-4648-4D81-AA2C-09C128C4AFD9}"/>
              </a:ext>
            </a:extLst>
          </p:cNvPr>
          <p:cNvCxnSpPr>
            <a:cxnSpLocks/>
            <a:stCxn id="248" idx="0"/>
            <a:endCxn id="35" idx="2"/>
          </p:cNvCxnSpPr>
          <p:nvPr/>
        </p:nvCxnSpPr>
        <p:spPr>
          <a:xfrm rot="5400000" flipH="1" flipV="1">
            <a:off x="4202863" y="2203736"/>
            <a:ext cx="138188" cy="150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90">
            <a:extLst>
              <a:ext uri="{FF2B5EF4-FFF2-40B4-BE49-F238E27FC236}">
                <a16:creationId xmlns:a16="http://schemas.microsoft.com/office/drawing/2014/main" id="{55E4D3D8-E61D-4C48-8741-890326599A6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5580712" y="-3360409"/>
            <a:ext cx="28179" cy="9919447"/>
          </a:xfrm>
          <a:prstGeom prst="bentConnector3">
            <a:avLst>
              <a:gd name="adj1" fmla="val 911242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90">
            <a:extLst>
              <a:ext uri="{FF2B5EF4-FFF2-40B4-BE49-F238E27FC236}">
                <a16:creationId xmlns:a16="http://schemas.microsoft.com/office/drawing/2014/main" id="{C0E08F2A-367F-4EF6-B087-B2E45C0EC838}"/>
              </a:ext>
            </a:extLst>
          </p:cNvPr>
          <p:cNvCxnSpPr>
            <a:cxnSpLocks/>
            <a:stCxn id="253" idx="0"/>
            <a:endCxn id="35" idx="2"/>
          </p:cNvCxnSpPr>
          <p:nvPr/>
        </p:nvCxnSpPr>
        <p:spPr>
          <a:xfrm rot="16200000" flipV="1">
            <a:off x="4729619" y="1827557"/>
            <a:ext cx="139344" cy="904090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90">
            <a:extLst>
              <a:ext uri="{FF2B5EF4-FFF2-40B4-BE49-F238E27FC236}">
                <a16:creationId xmlns:a16="http://schemas.microsoft.com/office/drawing/2014/main" id="{28AA04DE-C121-44A5-A2E2-7A638FF9B14C}"/>
              </a:ext>
            </a:extLst>
          </p:cNvPr>
          <p:cNvCxnSpPr>
            <a:cxnSpLocks/>
            <a:stCxn id="773" idx="1"/>
            <a:endCxn id="123" idx="1"/>
          </p:cNvCxnSpPr>
          <p:nvPr/>
        </p:nvCxnSpPr>
        <p:spPr>
          <a:xfrm rot="10800000" flipH="1" flipV="1">
            <a:off x="10072093" y="2579012"/>
            <a:ext cx="83052" cy="1186282"/>
          </a:xfrm>
          <a:prstGeom prst="bentConnector3">
            <a:avLst>
              <a:gd name="adj1" fmla="val -75454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0">
            <a:extLst>
              <a:ext uri="{FF2B5EF4-FFF2-40B4-BE49-F238E27FC236}">
                <a16:creationId xmlns:a16="http://schemas.microsoft.com/office/drawing/2014/main" id="{84F02C50-3831-4FAD-BB86-C10CB2D1E339}"/>
              </a:ext>
            </a:extLst>
          </p:cNvPr>
          <p:cNvCxnSpPr>
            <a:cxnSpLocks/>
            <a:stCxn id="251" idx="1"/>
            <a:endCxn id="250" idx="1"/>
          </p:cNvCxnSpPr>
          <p:nvPr/>
        </p:nvCxnSpPr>
        <p:spPr>
          <a:xfrm rot="10800000" flipH="1">
            <a:off x="2675884" y="3188865"/>
            <a:ext cx="2238" cy="581675"/>
          </a:xfrm>
          <a:prstGeom prst="bentConnector3">
            <a:avLst>
              <a:gd name="adj1" fmla="val -6712377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0">
            <a:extLst>
              <a:ext uri="{FF2B5EF4-FFF2-40B4-BE49-F238E27FC236}">
                <a16:creationId xmlns:a16="http://schemas.microsoft.com/office/drawing/2014/main" id="{8AFB2AAD-8114-42B3-8196-292027A71858}"/>
              </a:ext>
            </a:extLst>
          </p:cNvPr>
          <p:cNvCxnSpPr>
            <a:cxnSpLocks/>
            <a:stCxn id="252" idx="1"/>
            <a:endCxn id="119" idx="1"/>
          </p:cNvCxnSpPr>
          <p:nvPr/>
        </p:nvCxnSpPr>
        <p:spPr>
          <a:xfrm rot="10800000" flipH="1">
            <a:off x="2675884" y="2602408"/>
            <a:ext cx="3206" cy="1758094"/>
          </a:xfrm>
          <a:prstGeom prst="bentConnector3">
            <a:avLst>
              <a:gd name="adj1" fmla="val -468568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333">
            <a:extLst>
              <a:ext uri="{FF2B5EF4-FFF2-40B4-BE49-F238E27FC236}">
                <a16:creationId xmlns:a16="http://schemas.microsoft.com/office/drawing/2014/main" id="{69E2184E-8428-43A0-AF44-587C3E991E75}"/>
              </a:ext>
            </a:extLst>
          </p:cNvPr>
          <p:cNvSpPr/>
          <p:nvPr/>
        </p:nvSpPr>
        <p:spPr>
          <a:xfrm>
            <a:off x="3722442" y="2348118"/>
            <a:ext cx="948453" cy="50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b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перспективного развития</a:t>
            </a:r>
          </a:p>
        </p:txBody>
      </p:sp>
      <p:sp>
        <p:nvSpPr>
          <p:cNvPr id="250" name="Прямоугольник 99">
            <a:extLst>
              <a:ext uri="{FF2B5EF4-FFF2-40B4-BE49-F238E27FC236}">
                <a16:creationId xmlns:a16="http://schemas.microsoft.com/office/drawing/2014/main" id="{B7DF5426-BFF0-4223-BD52-2327E3906186}"/>
              </a:ext>
            </a:extLst>
          </p:cNvPr>
          <p:cNvSpPr/>
          <p:nvPr/>
        </p:nvSpPr>
        <p:spPr>
          <a:xfrm>
            <a:off x="2678122" y="2916815"/>
            <a:ext cx="953798" cy="544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b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пуско-наладочных работ</a:t>
            </a:r>
          </a:p>
        </p:txBody>
      </p:sp>
      <p:sp>
        <p:nvSpPr>
          <p:cNvPr id="251" name="Прямоугольник 99">
            <a:extLst>
              <a:ext uri="{FF2B5EF4-FFF2-40B4-BE49-F238E27FC236}">
                <a16:creationId xmlns:a16="http://schemas.microsoft.com/office/drawing/2014/main" id="{713821AD-52B8-4CB2-846F-392E0F0AA40A}"/>
              </a:ext>
            </a:extLst>
          </p:cNvPr>
          <p:cNvSpPr/>
          <p:nvPr/>
        </p:nvSpPr>
        <p:spPr>
          <a:xfrm>
            <a:off x="2675884" y="3509545"/>
            <a:ext cx="945755" cy="521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b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технологии</a:t>
            </a:r>
          </a:p>
        </p:txBody>
      </p:sp>
      <p:sp>
        <p:nvSpPr>
          <p:cNvPr id="252" name="Прямоугольник 99">
            <a:extLst>
              <a:ext uri="{FF2B5EF4-FFF2-40B4-BE49-F238E27FC236}">
                <a16:creationId xmlns:a16="http://schemas.microsoft.com/office/drawing/2014/main" id="{33927AFD-8EED-4389-B93B-9B940404F30B}"/>
              </a:ext>
            </a:extLst>
          </p:cNvPr>
          <p:cNvSpPr/>
          <p:nvPr/>
        </p:nvSpPr>
        <p:spPr>
          <a:xfrm>
            <a:off x="2675884" y="4099483"/>
            <a:ext cx="945755" cy="52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производству</a:t>
            </a:r>
          </a:p>
        </p:txBody>
      </p:sp>
      <p:sp>
        <p:nvSpPr>
          <p:cNvPr id="285" name="Прямоугольник 105">
            <a:extLst>
              <a:ext uri="{FF2B5EF4-FFF2-40B4-BE49-F238E27FC236}">
                <a16:creationId xmlns:a16="http://schemas.microsoft.com/office/drawing/2014/main" id="{E5D0323B-CDDA-4A7E-8785-370CC67B24B6}"/>
              </a:ext>
            </a:extLst>
          </p:cNvPr>
          <p:cNvSpPr/>
          <p:nvPr/>
        </p:nvSpPr>
        <p:spPr>
          <a:xfrm>
            <a:off x="3249636" y="5211721"/>
            <a:ext cx="614770" cy="4447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Производство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PDH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" name="Прямоугольник 105">
            <a:extLst>
              <a:ext uri="{FF2B5EF4-FFF2-40B4-BE49-F238E27FC236}">
                <a16:creationId xmlns:a16="http://schemas.microsoft.com/office/drawing/2014/main" id="{32D53D11-C054-4CB6-934B-BCA3AD755F1D}"/>
              </a:ext>
            </a:extLst>
          </p:cNvPr>
          <p:cNvSpPr/>
          <p:nvPr/>
        </p:nvSpPr>
        <p:spPr>
          <a:xfrm>
            <a:off x="2428642" y="4658385"/>
            <a:ext cx="621142" cy="443759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Производство ОЗХ</a:t>
            </a:r>
          </a:p>
        </p:txBody>
      </p:sp>
      <p:sp>
        <p:nvSpPr>
          <p:cNvPr id="287" name="Прямоугольник 105">
            <a:extLst>
              <a:ext uri="{FF2B5EF4-FFF2-40B4-BE49-F238E27FC236}">
                <a16:creationId xmlns:a16="http://schemas.microsoft.com/office/drawing/2014/main" id="{CF2D5F49-EDAE-4495-9ECD-112C69FDA3D8}"/>
              </a:ext>
            </a:extLst>
          </p:cNvPr>
          <p:cNvSpPr/>
          <p:nvPr/>
        </p:nvSpPr>
        <p:spPr>
          <a:xfrm>
            <a:off x="3249635" y="4665473"/>
            <a:ext cx="614769" cy="43690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Производство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6" name="Connector: Elbow 109">
            <a:extLst>
              <a:ext uri="{FF2B5EF4-FFF2-40B4-BE49-F238E27FC236}">
                <a16:creationId xmlns:a16="http://schemas.microsoft.com/office/drawing/2014/main" id="{F78B57C8-49B1-4E04-85E5-CA0394C8D817}"/>
              </a:ext>
            </a:extLst>
          </p:cNvPr>
          <p:cNvCxnSpPr>
            <a:cxnSpLocks/>
            <a:stCxn id="29" idx="0"/>
            <a:endCxn id="38" idx="3"/>
          </p:cNvCxnSpPr>
          <p:nvPr/>
        </p:nvCxnSpPr>
        <p:spPr>
          <a:xfrm rot="16200000" flipV="1">
            <a:off x="6496756" y="305662"/>
            <a:ext cx="387000" cy="938938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105">
            <a:extLst>
              <a:ext uri="{FF2B5EF4-FFF2-40B4-BE49-F238E27FC236}">
                <a16:creationId xmlns:a16="http://schemas.microsoft.com/office/drawing/2014/main" id="{3F4F5F38-FE31-495E-B3E5-992DEA8A5CD7}"/>
              </a:ext>
            </a:extLst>
          </p:cNvPr>
          <p:cNvSpPr/>
          <p:nvPr/>
        </p:nvSpPr>
        <p:spPr>
          <a:xfrm>
            <a:off x="4587599" y="5321357"/>
            <a:ext cx="614769" cy="44344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KZ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тдел 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планирования ремонтов</a:t>
            </a:r>
          </a:p>
        </p:txBody>
      </p:sp>
      <p:sp>
        <p:nvSpPr>
          <p:cNvPr id="543" name="Прямоугольник 99">
            <a:extLst>
              <a:ext uri="{FF2B5EF4-FFF2-40B4-BE49-F238E27FC236}">
                <a16:creationId xmlns:a16="http://schemas.microsoft.com/office/drawing/2014/main" id="{3215BE1A-F020-4EC2-8F93-FA80363351F0}"/>
              </a:ext>
            </a:extLst>
          </p:cNvPr>
          <p:cNvSpPr/>
          <p:nvPr/>
        </p:nvSpPr>
        <p:spPr>
          <a:xfrm>
            <a:off x="4771310" y="4692789"/>
            <a:ext cx="948453" cy="52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 </a:t>
            </a:r>
            <a:b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ТОРО</a:t>
            </a:r>
          </a:p>
        </p:txBody>
      </p:sp>
      <p:sp>
        <p:nvSpPr>
          <p:cNvPr id="544" name="Прямоугольник 105">
            <a:extLst>
              <a:ext uri="{FF2B5EF4-FFF2-40B4-BE49-F238E27FC236}">
                <a16:creationId xmlns:a16="http://schemas.microsoft.com/office/drawing/2014/main" id="{1859C0C4-9B20-4FAC-87D3-CCC223891668}"/>
              </a:ext>
            </a:extLst>
          </p:cNvPr>
          <p:cNvSpPr/>
          <p:nvPr/>
        </p:nvSpPr>
        <p:spPr>
          <a:xfrm>
            <a:off x="5309793" y="5320041"/>
            <a:ext cx="614769" cy="4447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исполнения ремонтов</a:t>
            </a:r>
          </a:p>
        </p:txBody>
      </p:sp>
      <p:cxnSp>
        <p:nvCxnSpPr>
          <p:cNvPr id="545" name="Connector: Elbow 190">
            <a:extLst>
              <a:ext uri="{FF2B5EF4-FFF2-40B4-BE49-F238E27FC236}">
                <a16:creationId xmlns:a16="http://schemas.microsoft.com/office/drawing/2014/main" id="{06A31F33-D8C3-41E8-BA09-BB41ECED1B01}"/>
              </a:ext>
            </a:extLst>
          </p:cNvPr>
          <p:cNvCxnSpPr>
            <a:cxnSpLocks/>
            <a:stCxn id="543" idx="2"/>
            <a:endCxn id="542" idx="3"/>
          </p:cNvCxnSpPr>
          <p:nvPr/>
        </p:nvCxnSpPr>
        <p:spPr>
          <a:xfrm rot="5400000">
            <a:off x="5063399" y="5360942"/>
            <a:ext cx="321109" cy="43169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99">
            <a:extLst>
              <a:ext uri="{FF2B5EF4-FFF2-40B4-BE49-F238E27FC236}">
                <a16:creationId xmlns:a16="http://schemas.microsoft.com/office/drawing/2014/main" id="{7F535B18-0D18-40BF-A3AF-289C4E2C4021}"/>
              </a:ext>
            </a:extLst>
          </p:cNvPr>
          <p:cNvSpPr/>
          <p:nvPr/>
        </p:nvSpPr>
        <p:spPr>
          <a:xfrm>
            <a:off x="4778178" y="2916385"/>
            <a:ext cx="946316" cy="476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</a:t>
            </a:r>
            <a:b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поддержки производства и эксплуатации</a:t>
            </a:r>
          </a:p>
        </p:txBody>
      </p:sp>
      <p:sp>
        <p:nvSpPr>
          <p:cNvPr id="556" name="Прямоугольник 105">
            <a:extLst>
              <a:ext uri="{FF2B5EF4-FFF2-40B4-BE49-F238E27FC236}">
                <a16:creationId xmlns:a16="http://schemas.microsoft.com/office/drawing/2014/main" id="{31B74B4C-2172-4300-BBEC-089E59812C7D}"/>
              </a:ext>
            </a:extLst>
          </p:cNvPr>
          <p:cNvSpPr/>
          <p:nvPr/>
        </p:nvSpPr>
        <p:spPr>
          <a:xfrm>
            <a:off x="5306299" y="3521719"/>
            <a:ext cx="604385" cy="437831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главного метролога</a:t>
            </a:r>
          </a:p>
        </p:txBody>
      </p:sp>
      <p:sp>
        <p:nvSpPr>
          <p:cNvPr id="557" name="Прямоугольник 105">
            <a:extLst>
              <a:ext uri="{FF2B5EF4-FFF2-40B4-BE49-F238E27FC236}">
                <a16:creationId xmlns:a16="http://schemas.microsoft.com/office/drawing/2014/main" id="{9AF75491-5966-463D-A1BF-EE4CD533EC6A}"/>
              </a:ext>
            </a:extLst>
          </p:cNvPr>
          <p:cNvSpPr/>
          <p:nvPr/>
        </p:nvSpPr>
        <p:spPr>
          <a:xfrm>
            <a:off x="4575445" y="3514787"/>
            <a:ext cx="599231" cy="4447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главного энергетика</a:t>
            </a:r>
          </a:p>
        </p:txBody>
      </p:sp>
      <p:cxnSp>
        <p:nvCxnSpPr>
          <p:cNvPr id="577" name="Connector: Elbow 190">
            <a:extLst>
              <a:ext uri="{FF2B5EF4-FFF2-40B4-BE49-F238E27FC236}">
                <a16:creationId xmlns:a16="http://schemas.microsoft.com/office/drawing/2014/main" id="{3498CC38-43BB-4D0F-8FDE-E03A5BA24FE0}"/>
              </a:ext>
            </a:extLst>
          </p:cNvPr>
          <p:cNvCxnSpPr>
            <a:cxnSpLocks/>
            <a:stCxn id="253" idx="3"/>
            <a:endCxn id="543" idx="3"/>
          </p:cNvCxnSpPr>
          <p:nvPr/>
        </p:nvCxnSpPr>
        <p:spPr>
          <a:xfrm flipH="1">
            <a:off x="5719763" y="2593200"/>
            <a:ext cx="4731" cy="2364181"/>
          </a:xfrm>
          <a:prstGeom prst="bentConnector3">
            <a:avLst>
              <a:gd name="adj1" fmla="val -4831959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or: Elbow 190">
            <a:extLst>
              <a:ext uri="{FF2B5EF4-FFF2-40B4-BE49-F238E27FC236}">
                <a16:creationId xmlns:a16="http://schemas.microsoft.com/office/drawing/2014/main" id="{D3C22296-8A4D-43D1-9CF5-C71DF95DC3AA}"/>
              </a:ext>
            </a:extLst>
          </p:cNvPr>
          <p:cNvCxnSpPr>
            <a:cxnSpLocks/>
            <a:stCxn id="253" idx="3"/>
            <a:endCxn id="254" idx="3"/>
          </p:cNvCxnSpPr>
          <p:nvPr/>
        </p:nvCxnSpPr>
        <p:spPr>
          <a:xfrm flipH="1">
            <a:off x="5721842" y="2593200"/>
            <a:ext cx="2652" cy="1752218"/>
          </a:xfrm>
          <a:prstGeom prst="bentConnector3">
            <a:avLst>
              <a:gd name="adj1" fmla="val -861991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Connector: Elbow 190">
            <a:extLst>
              <a:ext uri="{FF2B5EF4-FFF2-40B4-BE49-F238E27FC236}">
                <a16:creationId xmlns:a16="http://schemas.microsoft.com/office/drawing/2014/main" id="{C563330D-8D35-45CD-97A7-BCA0A55A9651}"/>
              </a:ext>
            </a:extLst>
          </p:cNvPr>
          <p:cNvCxnSpPr>
            <a:cxnSpLocks/>
            <a:stCxn id="555" idx="2"/>
            <a:endCxn id="556" idx="1"/>
          </p:cNvCxnSpPr>
          <p:nvPr/>
        </p:nvCxnSpPr>
        <p:spPr>
          <a:xfrm rot="16200000" flipH="1">
            <a:off x="5104871" y="3539206"/>
            <a:ext cx="347893" cy="54963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onnector: Elbow 190">
            <a:extLst>
              <a:ext uri="{FF2B5EF4-FFF2-40B4-BE49-F238E27FC236}">
                <a16:creationId xmlns:a16="http://schemas.microsoft.com/office/drawing/2014/main" id="{3BCA30BA-CDA3-43CA-A496-678C0F515A2B}"/>
              </a:ext>
            </a:extLst>
          </p:cNvPr>
          <p:cNvCxnSpPr>
            <a:cxnSpLocks/>
            <a:stCxn id="555" idx="2"/>
            <a:endCxn id="557" idx="3"/>
          </p:cNvCxnSpPr>
          <p:nvPr/>
        </p:nvCxnSpPr>
        <p:spPr>
          <a:xfrm rot="5400000">
            <a:off x="5040793" y="3526625"/>
            <a:ext cx="344427" cy="76660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36">
            <a:extLst>
              <a:ext uri="{FF2B5EF4-FFF2-40B4-BE49-F238E27FC236}">
                <a16:creationId xmlns:a16="http://schemas.microsoft.com/office/drawing/2014/main" id="{A43B74E4-1CC1-4ACD-9A4C-25B7E8ABB333}"/>
              </a:ext>
            </a:extLst>
          </p:cNvPr>
          <p:cNvSpPr/>
          <p:nvPr/>
        </p:nvSpPr>
        <p:spPr>
          <a:xfrm>
            <a:off x="8933549" y="4112905"/>
            <a:ext cx="1020779" cy="460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</a:t>
            </a:r>
          </a:p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по закупкам и коммерции </a:t>
            </a:r>
          </a:p>
        </p:txBody>
      </p:sp>
      <p:sp>
        <p:nvSpPr>
          <p:cNvPr id="428" name="Прямоугольник 36">
            <a:extLst>
              <a:ext uri="{FF2B5EF4-FFF2-40B4-BE49-F238E27FC236}">
                <a16:creationId xmlns:a16="http://schemas.microsoft.com/office/drawing/2014/main" id="{853DE406-57B5-4DE7-A269-A225562A9916}"/>
              </a:ext>
            </a:extLst>
          </p:cNvPr>
          <p:cNvSpPr/>
          <p:nvPr/>
        </p:nvSpPr>
        <p:spPr>
          <a:xfrm>
            <a:off x="9119397" y="4631370"/>
            <a:ext cx="810844" cy="42830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  <a:b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700" b="0" i="0" u="none" strike="noStrike" kern="1200" cap="none" spc="0" normalizeH="0" baseline="0" noProof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маркетинга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9" name="Прямоугольник 36">
            <a:extLst>
              <a:ext uri="{FF2B5EF4-FFF2-40B4-BE49-F238E27FC236}">
                <a16:creationId xmlns:a16="http://schemas.microsoft.com/office/drawing/2014/main" id="{F8234E66-6057-4939-B2B8-2F37A7EE335A}"/>
              </a:ext>
            </a:extLst>
          </p:cNvPr>
          <p:cNvSpPr/>
          <p:nvPr/>
        </p:nvSpPr>
        <p:spPr>
          <a:xfrm>
            <a:off x="9122659" y="5130361"/>
            <a:ext cx="805001" cy="42830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  <a:b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закупок и мониторинга контрактов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Прямоугольник 36">
            <a:extLst>
              <a:ext uri="{FF2B5EF4-FFF2-40B4-BE49-F238E27FC236}">
                <a16:creationId xmlns:a16="http://schemas.microsoft.com/office/drawing/2014/main" id="{A07DA21D-6C6B-4DC3-AC91-6E5F246A7E36}"/>
              </a:ext>
            </a:extLst>
          </p:cNvPr>
          <p:cNvSpPr/>
          <p:nvPr/>
        </p:nvSpPr>
        <p:spPr>
          <a:xfrm>
            <a:off x="10072093" y="2360019"/>
            <a:ext cx="964865" cy="437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Департамент</a:t>
            </a:r>
            <a:b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поддержке бизнеса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774" name="Прямоугольник 36">
            <a:extLst>
              <a:ext uri="{FF2B5EF4-FFF2-40B4-BE49-F238E27FC236}">
                <a16:creationId xmlns:a16="http://schemas.microsoft.com/office/drawing/2014/main" id="{DADDA6BE-F5FB-42B7-95DC-937BA4D9E2DE}"/>
              </a:ext>
            </a:extLst>
          </p:cNvPr>
          <p:cNvSpPr/>
          <p:nvPr/>
        </p:nvSpPr>
        <p:spPr>
          <a:xfrm>
            <a:off x="11181121" y="2350067"/>
            <a:ext cx="945664" cy="437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20951"/>
            <a:r>
              <a:rPr lang="ru-RU" sz="700" b="1" dirty="0">
                <a:solidFill>
                  <a:srgbClr val="3A3838"/>
                </a:solidFill>
                <a:latin typeface="Calibri"/>
                <a:cs typeface="Arial" panose="020B0604020202020204" pitchFamily="34" charset="0"/>
              </a:rPr>
              <a:t>Департамент </a:t>
            </a:r>
          </a:p>
          <a:p>
            <a:pPr algn="ctr" defTabSz="620951"/>
            <a:r>
              <a:rPr lang="ru-RU" sz="700" b="1" dirty="0">
                <a:solidFill>
                  <a:srgbClr val="3A3838"/>
                </a:solidFill>
                <a:latin typeface="Calibri"/>
                <a:cs typeface="Arial" panose="020B0604020202020204" pitchFamily="34" charset="0"/>
              </a:rPr>
              <a:t>по экономике и финансам</a:t>
            </a:r>
          </a:p>
        </p:txBody>
      </p:sp>
      <p:cxnSp>
        <p:nvCxnSpPr>
          <p:cNvPr id="775" name="Connector: Elbow 190">
            <a:extLst>
              <a:ext uri="{FF2B5EF4-FFF2-40B4-BE49-F238E27FC236}">
                <a16:creationId xmlns:a16="http://schemas.microsoft.com/office/drawing/2014/main" id="{90D8C416-3B44-441B-93AA-765D5EC02547}"/>
              </a:ext>
            </a:extLst>
          </p:cNvPr>
          <p:cNvCxnSpPr>
            <a:cxnSpLocks/>
            <a:stCxn id="13" idx="2"/>
            <a:endCxn id="423" idx="1"/>
          </p:cNvCxnSpPr>
          <p:nvPr/>
        </p:nvCxnSpPr>
        <p:spPr>
          <a:xfrm rot="5400000">
            <a:off x="8662689" y="2451397"/>
            <a:ext cx="2162696" cy="1620976"/>
          </a:xfrm>
          <a:prstGeom prst="bentConnector4">
            <a:avLst>
              <a:gd name="adj1" fmla="val 4203"/>
              <a:gd name="adj2" fmla="val 11410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90">
            <a:extLst>
              <a:ext uri="{FF2B5EF4-FFF2-40B4-BE49-F238E27FC236}">
                <a16:creationId xmlns:a16="http://schemas.microsoft.com/office/drawing/2014/main" id="{F8C6CCE4-145E-4A6E-96FF-F18087439ED8}"/>
              </a:ext>
            </a:extLst>
          </p:cNvPr>
          <p:cNvCxnSpPr>
            <a:cxnSpLocks/>
            <a:stCxn id="175" idx="1"/>
            <a:endCxn id="28" idx="1"/>
          </p:cNvCxnSpPr>
          <p:nvPr/>
        </p:nvCxnSpPr>
        <p:spPr>
          <a:xfrm rot="10800000">
            <a:off x="7391923" y="3830327"/>
            <a:ext cx="56617" cy="1032346"/>
          </a:xfrm>
          <a:prstGeom prst="bentConnector3">
            <a:avLst>
              <a:gd name="adj1" fmla="val 50376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36">
            <a:extLst>
              <a:ext uri="{FF2B5EF4-FFF2-40B4-BE49-F238E27FC236}">
                <a16:creationId xmlns:a16="http://schemas.microsoft.com/office/drawing/2014/main" id="{4E656023-F8F7-4270-9E6D-D508A329BCB4}"/>
              </a:ext>
            </a:extLst>
          </p:cNvPr>
          <p:cNvSpPr/>
          <p:nvPr/>
        </p:nvSpPr>
        <p:spPr>
          <a:xfrm>
            <a:off x="10160832" y="2922541"/>
            <a:ext cx="832683" cy="50378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административной и хозяйственной работы</a:t>
            </a:r>
          </a:p>
        </p:txBody>
      </p:sp>
      <p:sp>
        <p:nvSpPr>
          <p:cNvPr id="123" name="Прямоугольник 36">
            <a:extLst>
              <a:ext uri="{FF2B5EF4-FFF2-40B4-BE49-F238E27FC236}">
                <a16:creationId xmlns:a16="http://schemas.microsoft.com/office/drawing/2014/main" id="{7C4B2073-CD7D-479B-A37A-54297FBD4540}"/>
              </a:ext>
            </a:extLst>
          </p:cNvPr>
          <p:cNvSpPr/>
          <p:nvPr/>
        </p:nvSpPr>
        <p:spPr>
          <a:xfrm>
            <a:off x="10155145" y="3546301"/>
            <a:ext cx="838370" cy="43798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</a:t>
            </a:r>
            <a:b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kk-KZ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канцелярии и переводов</a:t>
            </a:r>
            <a:endParaRPr kumimoji="0" lang="ru-RU" sz="700" b="0" i="0" u="none" strike="noStrike" kern="1200" cap="none" spc="0" normalizeH="0" baseline="0" noProof="0" dirty="0">
              <a:ln>
                <a:noFill/>
              </a:ln>
              <a:solidFill>
                <a:srgbClr val="3A3838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Прямоугольник 36">
            <a:extLst>
              <a:ext uri="{FF2B5EF4-FFF2-40B4-BE49-F238E27FC236}">
                <a16:creationId xmlns:a16="http://schemas.microsoft.com/office/drawing/2014/main" id="{10F88098-9476-4472-9DFB-7068EFC217DD}"/>
              </a:ext>
            </a:extLst>
          </p:cNvPr>
          <p:cNvSpPr/>
          <p:nvPr/>
        </p:nvSpPr>
        <p:spPr>
          <a:xfrm>
            <a:off x="8933549" y="3446466"/>
            <a:ext cx="1012321" cy="485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20951"/>
            <a:r>
              <a:rPr lang="ru-RU" sz="700" b="1" dirty="0">
                <a:solidFill>
                  <a:srgbClr val="3A3838"/>
                </a:solidFill>
                <a:latin typeface="Calibri"/>
                <a:cs typeface="Arial" panose="020B0604020202020204" pitchFamily="34" charset="0"/>
              </a:rPr>
              <a:t>Управление бухгалтерского учета и финансовой отчетности</a:t>
            </a:r>
          </a:p>
        </p:txBody>
      </p:sp>
      <p:sp>
        <p:nvSpPr>
          <p:cNvPr id="173" name="Прямоугольник 36">
            <a:extLst>
              <a:ext uri="{FF2B5EF4-FFF2-40B4-BE49-F238E27FC236}">
                <a16:creationId xmlns:a16="http://schemas.microsoft.com/office/drawing/2014/main" id="{9B52FB41-FAD4-4A72-896A-F519E24C245A}"/>
              </a:ext>
            </a:extLst>
          </p:cNvPr>
          <p:cNvSpPr/>
          <p:nvPr/>
        </p:nvSpPr>
        <p:spPr>
          <a:xfrm>
            <a:off x="7448539" y="4140094"/>
            <a:ext cx="821295" cy="46072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ru-RU" sz="700" dirty="0">
                <a:solidFill>
                  <a:srgbClr val="3A3838">
                    <a:lumMod val="50000"/>
                  </a:srgbClr>
                </a:solidFill>
                <a:latin typeface="Calibri"/>
              </a:rPr>
              <a:t>Отдел безопасности и охраны труда</a:t>
            </a:r>
          </a:p>
        </p:txBody>
      </p:sp>
      <p:sp>
        <p:nvSpPr>
          <p:cNvPr id="174" name="Прямоугольник 36">
            <a:extLst>
              <a:ext uri="{FF2B5EF4-FFF2-40B4-BE49-F238E27FC236}">
                <a16:creationId xmlns:a16="http://schemas.microsoft.com/office/drawing/2014/main" id="{0C25E8D1-D698-46B9-B807-5DF1AE28A32E}"/>
              </a:ext>
            </a:extLst>
          </p:cNvPr>
          <p:cNvSpPr/>
          <p:nvPr/>
        </p:nvSpPr>
        <p:spPr>
          <a:xfrm>
            <a:off x="7450662" y="5134277"/>
            <a:ext cx="810799" cy="44344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 гражданской защиты</a:t>
            </a:r>
          </a:p>
        </p:txBody>
      </p:sp>
      <p:sp>
        <p:nvSpPr>
          <p:cNvPr id="175" name="Прямоугольник 36">
            <a:extLst>
              <a:ext uri="{FF2B5EF4-FFF2-40B4-BE49-F238E27FC236}">
                <a16:creationId xmlns:a16="http://schemas.microsoft.com/office/drawing/2014/main" id="{3F614BA7-13DD-466A-99B3-06691621CF92}"/>
              </a:ext>
            </a:extLst>
          </p:cNvPr>
          <p:cNvSpPr/>
          <p:nvPr/>
        </p:nvSpPr>
        <p:spPr>
          <a:xfrm>
            <a:off x="7448539" y="4632715"/>
            <a:ext cx="810798" cy="45991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700" b="0" i="0" u="none" strike="noStrike" kern="1200" cap="none" spc="0" normalizeH="0" baseline="0" noProof="0" dirty="0">
                <a:ln>
                  <a:noFill/>
                </a:ln>
                <a:solidFill>
                  <a:srgbClr val="3A3838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охраны окружающей среды</a:t>
            </a:r>
          </a:p>
        </p:txBody>
      </p:sp>
      <p:sp>
        <p:nvSpPr>
          <p:cNvPr id="143" name="Прямоугольник 36">
            <a:extLst>
              <a:ext uri="{FF2B5EF4-FFF2-40B4-BE49-F238E27FC236}">
                <a16:creationId xmlns:a16="http://schemas.microsoft.com/office/drawing/2014/main" id="{5D53DDE7-5F93-4EE7-8F4C-41F84BF3680E}"/>
              </a:ext>
            </a:extLst>
          </p:cNvPr>
          <p:cNvSpPr/>
          <p:nvPr/>
        </p:nvSpPr>
        <p:spPr>
          <a:xfrm>
            <a:off x="3057521" y="971665"/>
            <a:ext cx="1481447" cy="29197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Служба комплаенс и управления рисками </a:t>
            </a:r>
          </a:p>
        </p:txBody>
      </p:sp>
      <p:cxnSp>
        <p:nvCxnSpPr>
          <p:cNvPr id="152" name="Connector: Elbow 190">
            <a:extLst>
              <a:ext uri="{FF2B5EF4-FFF2-40B4-BE49-F238E27FC236}">
                <a16:creationId xmlns:a16="http://schemas.microsoft.com/office/drawing/2014/main" id="{DE36B96C-D478-4EBB-B59D-D2DD5AD0F162}"/>
              </a:ext>
            </a:extLst>
          </p:cNvPr>
          <p:cNvCxnSpPr>
            <a:cxnSpLocks/>
            <a:stCxn id="143" idx="0"/>
            <a:endCxn id="38" idx="1"/>
          </p:cNvCxnSpPr>
          <p:nvPr/>
        </p:nvCxnSpPr>
        <p:spPr>
          <a:xfrm rot="5400000" flipH="1" flipV="1">
            <a:off x="4131116" y="248760"/>
            <a:ext cx="390034" cy="1055776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99">
            <a:extLst>
              <a:ext uri="{FF2B5EF4-FFF2-40B4-BE49-F238E27FC236}">
                <a16:creationId xmlns:a16="http://schemas.microsoft.com/office/drawing/2014/main" id="{4F26D0B4-3811-4EE6-97D2-C3E53684F814}"/>
              </a:ext>
            </a:extLst>
          </p:cNvPr>
          <p:cNvSpPr/>
          <p:nvPr/>
        </p:nvSpPr>
        <p:spPr>
          <a:xfrm>
            <a:off x="4771310" y="4077306"/>
            <a:ext cx="950532" cy="53622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ru-RU" sz="700" dirty="0">
                <a:solidFill>
                  <a:srgbClr val="3A3838">
                    <a:lumMod val="50000"/>
                  </a:srgbClr>
                </a:solidFill>
                <a:latin typeface="Calibri"/>
              </a:rPr>
              <a:t>Департамент </a:t>
            </a:r>
          </a:p>
          <a:p>
            <a:pPr algn="ctr"/>
            <a:r>
              <a:rPr lang="ru-RU" sz="700" dirty="0">
                <a:solidFill>
                  <a:srgbClr val="3A3838">
                    <a:lumMod val="50000"/>
                  </a:srgbClr>
                </a:solidFill>
                <a:latin typeface="Calibri"/>
              </a:rPr>
              <a:t>обеспечения надежности оборудования</a:t>
            </a:r>
          </a:p>
        </p:txBody>
      </p:sp>
      <p:cxnSp>
        <p:nvCxnSpPr>
          <p:cNvPr id="283" name="Connector: Elbow 190">
            <a:extLst>
              <a:ext uri="{FF2B5EF4-FFF2-40B4-BE49-F238E27FC236}">
                <a16:creationId xmlns:a16="http://schemas.microsoft.com/office/drawing/2014/main" id="{BED1FF20-6CE4-4636-B27D-CB214A306B15}"/>
              </a:ext>
            </a:extLst>
          </p:cNvPr>
          <p:cNvCxnSpPr>
            <a:cxnSpLocks/>
            <a:stCxn id="543" idx="2"/>
            <a:endCxn id="544" idx="1"/>
          </p:cNvCxnSpPr>
          <p:nvPr/>
        </p:nvCxnSpPr>
        <p:spPr>
          <a:xfrm rot="16200000" flipH="1">
            <a:off x="5117440" y="5350069"/>
            <a:ext cx="320451" cy="64256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190">
            <a:extLst>
              <a:ext uri="{FF2B5EF4-FFF2-40B4-BE49-F238E27FC236}">
                <a16:creationId xmlns:a16="http://schemas.microsoft.com/office/drawing/2014/main" id="{D6FB68A0-F246-4D8E-B129-03A58C0F31E4}"/>
              </a:ext>
            </a:extLst>
          </p:cNvPr>
          <p:cNvCxnSpPr>
            <a:cxnSpLocks/>
            <a:stCxn id="253" idx="3"/>
            <a:endCxn id="555" idx="3"/>
          </p:cNvCxnSpPr>
          <p:nvPr/>
        </p:nvCxnSpPr>
        <p:spPr>
          <a:xfrm>
            <a:off x="5724494" y="2593200"/>
            <a:ext cx="12700" cy="561364"/>
          </a:xfrm>
          <a:prstGeom prst="bentConnector3">
            <a:avLst>
              <a:gd name="adj1" fmla="val 180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58151732-FF6B-4490-B1C2-98DB9D7F23BF}"/>
              </a:ext>
            </a:extLst>
          </p:cNvPr>
          <p:cNvCxnSpPr>
            <a:cxnSpLocks/>
            <a:endCxn id="103" idx="3"/>
          </p:cNvCxnSpPr>
          <p:nvPr/>
        </p:nvCxnSpPr>
        <p:spPr>
          <a:xfrm rot="5400000">
            <a:off x="2692154" y="4977183"/>
            <a:ext cx="814430" cy="99413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13872DBA-5881-44D1-8355-6C116C75D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7659" y="4980077"/>
            <a:ext cx="812584" cy="95468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ED1810BD-EFC8-415C-8AE7-B60A6A3C86B0}"/>
              </a:ext>
            </a:extLst>
          </p:cNvPr>
          <p:cNvCxnSpPr>
            <a:cxnSpLocks/>
          </p:cNvCxnSpPr>
          <p:nvPr/>
        </p:nvCxnSpPr>
        <p:spPr>
          <a:xfrm rot="10800000">
            <a:off x="3049785" y="4872315"/>
            <a:ext cx="199851" cy="3661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or: Elbow 190">
            <a:extLst>
              <a:ext uri="{FF2B5EF4-FFF2-40B4-BE49-F238E27FC236}">
                <a16:creationId xmlns:a16="http://schemas.microsoft.com/office/drawing/2014/main" id="{B88AD0F6-740D-4E6D-BB48-AC8E42C31269}"/>
              </a:ext>
            </a:extLst>
          </p:cNvPr>
          <p:cNvCxnSpPr>
            <a:cxnSpLocks/>
            <a:endCxn id="749" idx="1"/>
          </p:cNvCxnSpPr>
          <p:nvPr/>
        </p:nvCxnSpPr>
        <p:spPr>
          <a:xfrm rot="16200000" flipH="1">
            <a:off x="8625091" y="4846944"/>
            <a:ext cx="795297" cy="199839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0">
            <a:extLst>
              <a:ext uri="{FF2B5EF4-FFF2-40B4-BE49-F238E27FC236}">
                <a16:creationId xmlns:a16="http://schemas.microsoft.com/office/drawing/2014/main" id="{1FE5108C-6987-4F76-BEAF-FDBC7F489C9D}"/>
              </a:ext>
            </a:extLst>
          </p:cNvPr>
          <p:cNvCxnSpPr>
            <a:cxnSpLocks/>
            <a:stCxn id="174" idx="1"/>
            <a:endCxn id="28" idx="1"/>
          </p:cNvCxnSpPr>
          <p:nvPr/>
        </p:nvCxnSpPr>
        <p:spPr>
          <a:xfrm rot="10800000">
            <a:off x="7391922" y="3830327"/>
            <a:ext cx="58740" cy="1525674"/>
          </a:xfrm>
          <a:prstGeom prst="bentConnector3">
            <a:avLst>
              <a:gd name="adj1" fmla="val 48917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90">
            <a:extLst>
              <a:ext uri="{FF2B5EF4-FFF2-40B4-BE49-F238E27FC236}">
                <a16:creationId xmlns:a16="http://schemas.microsoft.com/office/drawing/2014/main" id="{C118E430-F15C-409A-B68D-16DA8B2F9D44}"/>
              </a:ext>
            </a:extLst>
          </p:cNvPr>
          <p:cNvCxnSpPr>
            <a:cxnSpLocks/>
            <a:stCxn id="33" idx="3"/>
            <a:endCxn id="7" idx="3"/>
          </p:cNvCxnSpPr>
          <p:nvPr/>
        </p:nvCxnSpPr>
        <p:spPr>
          <a:xfrm flipV="1">
            <a:off x="1016109" y="2601851"/>
            <a:ext cx="140663" cy="1947267"/>
          </a:xfrm>
          <a:prstGeom prst="bentConnector3">
            <a:avLst>
              <a:gd name="adj1" fmla="val 26251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90">
            <a:extLst>
              <a:ext uri="{FF2B5EF4-FFF2-40B4-BE49-F238E27FC236}">
                <a16:creationId xmlns:a16="http://schemas.microsoft.com/office/drawing/2014/main" id="{C4F12D48-833D-4AF9-96EB-EB7241DFAAA6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1016109" y="2601851"/>
            <a:ext cx="140663" cy="1292356"/>
          </a:xfrm>
          <a:prstGeom prst="bentConnector3">
            <a:avLst>
              <a:gd name="adj1" fmla="val -16251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Заголовок 136">
            <a:extLst>
              <a:ext uri="{FF2B5EF4-FFF2-40B4-BE49-F238E27FC236}">
                <a16:creationId xmlns:a16="http://schemas.microsoft.com/office/drawing/2014/main" id="{B09F23E3-1523-4CD9-BE74-2FC457FB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610" y="52594"/>
            <a:ext cx="5962431" cy="33464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/>
              <a:t>Организационная структура ТОО «</a:t>
            </a:r>
            <a:r>
              <a:rPr lang="en-US" sz="2000" dirty="0"/>
              <a:t>KPI Inc.</a:t>
            </a:r>
            <a:r>
              <a:rPr lang="ru-RU" sz="2000" dirty="0"/>
              <a:t>»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000" dirty="0">
              <a:solidFill>
                <a:schemeClr val="accent5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Прямоугольник 36">
            <a:extLst>
              <a:ext uri="{FF2B5EF4-FFF2-40B4-BE49-F238E27FC236}">
                <a16:creationId xmlns:a16="http://schemas.microsoft.com/office/drawing/2014/main" id="{A626B733-DEC2-4C8F-8B89-78A90101BA34}"/>
              </a:ext>
            </a:extLst>
          </p:cNvPr>
          <p:cNvSpPr/>
          <p:nvPr/>
        </p:nvSpPr>
        <p:spPr>
          <a:xfrm>
            <a:off x="5858584" y="1745618"/>
            <a:ext cx="1045216" cy="437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Пресс-секретарь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A9833CC-FA0D-429A-ABF6-3EAB0C3648A0}"/>
              </a:ext>
            </a:extLst>
          </p:cNvPr>
          <p:cNvCxnSpPr>
            <a:cxnSpLocks/>
            <a:stCxn id="122" idx="1"/>
            <a:endCxn id="773" idx="1"/>
          </p:cNvCxnSpPr>
          <p:nvPr/>
        </p:nvCxnSpPr>
        <p:spPr>
          <a:xfrm rot="10800000">
            <a:off x="10072094" y="2579013"/>
            <a:ext cx="88739" cy="595423"/>
          </a:xfrm>
          <a:prstGeom prst="bentConnector3">
            <a:avLst>
              <a:gd name="adj1" fmla="val 174597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36">
            <a:extLst>
              <a:ext uri="{FF2B5EF4-FFF2-40B4-BE49-F238E27FC236}">
                <a16:creationId xmlns:a16="http://schemas.microsoft.com/office/drawing/2014/main" id="{315B4C43-4739-4EE0-A054-E58F9FA9B814}"/>
              </a:ext>
            </a:extLst>
          </p:cNvPr>
          <p:cNvSpPr/>
          <p:nvPr/>
        </p:nvSpPr>
        <p:spPr>
          <a:xfrm>
            <a:off x="8926271" y="2358961"/>
            <a:ext cx="1024819" cy="437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Управление по правовому обеспечению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647A6F5-3710-4940-A083-A0E3BB67CB83}"/>
              </a:ext>
            </a:extLst>
          </p:cNvPr>
          <p:cNvCxnSpPr>
            <a:cxnSpLocks/>
            <a:stCxn id="115" idx="0"/>
            <a:endCxn id="115" idx="0"/>
          </p:cNvCxnSpPr>
          <p:nvPr/>
        </p:nvCxnSpPr>
        <p:spPr>
          <a:xfrm>
            <a:off x="9438681" y="23589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190">
            <a:extLst>
              <a:ext uri="{FF2B5EF4-FFF2-40B4-BE49-F238E27FC236}">
                <a16:creationId xmlns:a16="http://schemas.microsoft.com/office/drawing/2014/main" id="{A37DCC24-9B19-4D26-80E5-8BB7FD7461E6}"/>
              </a:ext>
            </a:extLst>
          </p:cNvPr>
          <p:cNvCxnSpPr>
            <a:cxnSpLocks/>
            <a:stCxn id="35" idx="2"/>
            <a:endCxn id="104" idx="0"/>
          </p:cNvCxnSpPr>
          <p:nvPr/>
        </p:nvCxnSpPr>
        <p:spPr>
          <a:xfrm rot="16200000" flipH="1">
            <a:off x="5093974" y="1463202"/>
            <a:ext cx="700712" cy="2194168"/>
          </a:xfrm>
          <a:prstGeom prst="bentConnector3">
            <a:avLst>
              <a:gd name="adj1" fmla="val 922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190">
            <a:extLst>
              <a:ext uri="{FF2B5EF4-FFF2-40B4-BE49-F238E27FC236}">
                <a16:creationId xmlns:a16="http://schemas.microsoft.com/office/drawing/2014/main" id="{F293DBB1-F549-435C-9464-66D46E2B784A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 rot="16200000" flipH="1">
            <a:off x="5733069" y="1140571"/>
            <a:ext cx="2494090" cy="2885422"/>
          </a:xfrm>
          <a:prstGeom prst="bentConnector4">
            <a:avLst>
              <a:gd name="adj1" fmla="val 790"/>
              <a:gd name="adj2" fmla="val 10792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90">
            <a:extLst>
              <a:ext uri="{FF2B5EF4-FFF2-40B4-BE49-F238E27FC236}">
                <a16:creationId xmlns:a16="http://schemas.microsoft.com/office/drawing/2014/main" id="{9C47A29F-F8C4-4965-AB3C-CCC803B005E5}"/>
              </a:ext>
            </a:extLst>
          </p:cNvPr>
          <p:cNvCxnSpPr>
            <a:cxnSpLocks/>
            <a:stCxn id="13" idx="2"/>
            <a:endCxn id="773" idx="0"/>
          </p:cNvCxnSpPr>
          <p:nvPr/>
        </p:nvCxnSpPr>
        <p:spPr>
          <a:xfrm rot="16200000" flipH="1">
            <a:off x="10464784" y="2270277"/>
            <a:ext cx="179482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90">
            <a:extLst>
              <a:ext uri="{FF2B5EF4-FFF2-40B4-BE49-F238E27FC236}">
                <a16:creationId xmlns:a16="http://schemas.microsoft.com/office/drawing/2014/main" id="{D47D0E4A-8663-44B4-8615-D87F01676E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0974" y="348451"/>
            <a:ext cx="1616798" cy="3596061"/>
          </a:xfrm>
          <a:prstGeom prst="bentConnector3">
            <a:avLst>
              <a:gd name="adj1" fmla="val 98838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4">
            <a:extLst>
              <a:ext uri="{FF2B5EF4-FFF2-40B4-BE49-F238E27FC236}">
                <a16:creationId xmlns:a16="http://schemas.microsoft.com/office/drawing/2014/main" id="{E9EB7028-C881-4D82-AD00-679B584D918B}"/>
              </a:ext>
            </a:extLst>
          </p:cNvPr>
          <p:cNvCxnSpPr>
            <a:cxnSpLocks/>
            <a:stCxn id="428" idx="1"/>
          </p:cNvCxnSpPr>
          <p:nvPr/>
        </p:nvCxnSpPr>
        <p:spPr>
          <a:xfrm flipH="1" flipV="1">
            <a:off x="8936983" y="4845522"/>
            <a:ext cx="1824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190">
            <a:extLst>
              <a:ext uri="{FF2B5EF4-FFF2-40B4-BE49-F238E27FC236}">
                <a16:creationId xmlns:a16="http://schemas.microsoft.com/office/drawing/2014/main" id="{F94C9D83-03E8-41B8-9E06-4445A886761D}"/>
              </a:ext>
            </a:extLst>
          </p:cNvPr>
          <p:cNvCxnSpPr>
            <a:cxnSpLocks/>
            <a:stCxn id="35" idx="0"/>
            <a:endCxn id="5" idx="2"/>
          </p:cNvCxnSpPr>
          <p:nvPr/>
        </p:nvCxnSpPr>
        <p:spPr>
          <a:xfrm rot="5400000" flipH="1" flipV="1">
            <a:off x="4803912" y="879572"/>
            <a:ext cx="276825" cy="1190157"/>
          </a:xfrm>
          <a:prstGeom prst="bentConnector3">
            <a:avLst>
              <a:gd name="adj1" fmla="val 47379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36">
            <a:extLst>
              <a:ext uri="{FF2B5EF4-FFF2-40B4-BE49-F238E27FC236}">
                <a16:creationId xmlns:a16="http://schemas.microsoft.com/office/drawing/2014/main" id="{44711A99-C549-4620-929C-F2A3FFE73437}"/>
              </a:ext>
            </a:extLst>
          </p:cNvPr>
          <p:cNvSpPr/>
          <p:nvPr/>
        </p:nvSpPr>
        <p:spPr>
          <a:xfrm>
            <a:off x="8921051" y="2877566"/>
            <a:ext cx="1024819" cy="437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6209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Управление </a:t>
            </a:r>
            <a:r>
              <a:rPr kumimoji="0" lang="ru-RU" sz="700" b="1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по работе с персоналом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9280E1-A859-4327-B30B-CC5B1D136978}"/>
              </a:ext>
            </a:extLst>
          </p:cNvPr>
          <p:cNvSpPr txBox="1"/>
          <p:nvPr/>
        </p:nvSpPr>
        <p:spPr>
          <a:xfrm>
            <a:off x="9396245" y="144188"/>
            <a:ext cx="272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УТВЕРЖДЕНО</a:t>
            </a:r>
          </a:p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решение Наблюдательного совета ТОО «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KPI Inc.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 _________ 2021 года</a:t>
            </a:r>
          </a:p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Протокол №______ </a:t>
            </a:r>
          </a:p>
        </p:txBody>
      </p:sp>
      <p:cxnSp>
        <p:nvCxnSpPr>
          <p:cNvPr id="110" name="Connector: Elbow 190">
            <a:extLst>
              <a:ext uri="{FF2B5EF4-FFF2-40B4-BE49-F238E27FC236}">
                <a16:creationId xmlns:a16="http://schemas.microsoft.com/office/drawing/2014/main" id="{D856B264-528B-4DCD-B2F7-A55F45F8DD06}"/>
              </a:ext>
            </a:extLst>
          </p:cNvPr>
          <p:cNvCxnSpPr>
            <a:cxnSpLocks/>
            <a:stCxn id="5" idx="2"/>
            <a:endCxn id="139" idx="0"/>
          </p:cNvCxnSpPr>
          <p:nvPr/>
        </p:nvCxnSpPr>
        <p:spPr>
          <a:xfrm rot="16200000" flipH="1">
            <a:off x="5754607" y="1119032"/>
            <a:ext cx="409381" cy="843789"/>
          </a:xfrm>
          <a:prstGeom prst="bentConnector3">
            <a:avLst>
              <a:gd name="adj1" fmla="val 35597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90">
            <a:extLst>
              <a:ext uri="{FF2B5EF4-FFF2-40B4-BE49-F238E27FC236}">
                <a16:creationId xmlns:a16="http://schemas.microsoft.com/office/drawing/2014/main" id="{154DB86E-9A59-41E7-958A-4929401E32BE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1027602" y="2601851"/>
            <a:ext cx="129170" cy="619076"/>
          </a:xfrm>
          <a:prstGeom prst="bentConnector3">
            <a:avLst>
              <a:gd name="adj1" fmla="val -17697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A397F4ED-7F1C-472D-805F-893748DE8984}"/>
              </a:ext>
            </a:extLst>
          </p:cNvPr>
          <p:cNvCxnSpPr>
            <a:cxnSpLocks/>
            <a:stCxn id="145" idx="1"/>
            <a:endCxn id="13" idx="2"/>
          </p:cNvCxnSpPr>
          <p:nvPr/>
        </p:nvCxnSpPr>
        <p:spPr>
          <a:xfrm rot="10800000" flipH="1">
            <a:off x="8933549" y="2180537"/>
            <a:ext cx="1620976" cy="1508888"/>
          </a:xfrm>
          <a:prstGeom prst="bentConnector4">
            <a:avLst>
              <a:gd name="adj1" fmla="val -14103"/>
              <a:gd name="adj2" fmla="val 9402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D505FED-1C05-4060-A12C-D1FD793CBC5C}"/>
              </a:ext>
            </a:extLst>
          </p:cNvPr>
          <p:cNvCxnSpPr>
            <a:stCxn id="99" idx="1"/>
            <a:endCxn id="13" idx="2"/>
          </p:cNvCxnSpPr>
          <p:nvPr/>
        </p:nvCxnSpPr>
        <p:spPr>
          <a:xfrm rot="10800000" flipH="1">
            <a:off x="8921051" y="2180538"/>
            <a:ext cx="1633474" cy="916023"/>
          </a:xfrm>
          <a:prstGeom prst="bentConnector4">
            <a:avLst>
              <a:gd name="adj1" fmla="val -13023"/>
              <a:gd name="adj2" fmla="val 9008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373788D-9F24-4C08-BEF2-DB78EE579C49}"/>
              </a:ext>
            </a:extLst>
          </p:cNvPr>
          <p:cNvCxnSpPr>
            <a:stCxn id="115" idx="1"/>
            <a:endCxn id="13" idx="2"/>
          </p:cNvCxnSpPr>
          <p:nvPr/>
        </p:nvCxnSpPr>
        <p:spPr>
          <a:xfrm rot="10800000" flipH="1">
            <a:off x="8926271" y="2180537"/>
            <a:ext cx="1628254" cy="397418"/>
          </a:xfrm>
          <a:prstGeom prst="bentConnector4">
            <a:avLst>
              <a:gd name="adj1" fmla="val -13455"/>
              <a:gd name="adj2" fmla="val 76753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90">
            <a:extLst>
              <a:ext uri="{FF2B5EF4-FFF2-40B4-BE49-F238E27FC236}">
                <a16:creationId xmlns:a16="http://schemas.microsoft.com/office/drawing/2014/main" id="{901D4557-BEC5-445C-9C72-A35DDB43A91B}"/>
              </a:ext>
            </a:extLst>
          </p:cNvPr>
          <p:cNvCxnSpPr>
            <a:cxnSpLocks/>
            <a:stCxn id="5" idx="2"/>
            <a:endCxn id="27" idx="3"/>
          </p:cNvCxnSpPr>
          <p:nvPr/>
        </p:nvCxnSpPr>
        <p:spPr>
          <a:xfrm rot="16200000" flipH="1">
            <a:off x="6345164" y="528475"/>
            <a:ext cx="1276401" cy="2891923"/>
          </a:xfrm>
          <a:prstGeom prst="bentConnector4">
            <a:avLst>
              <a:gd name="adj1" fmla="val 1456"/>
              <a:gd name="adj2" fmla="val 107685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90">
            <a:extLst>
              <a:ext uri="{FF2B5EF4-FFF2-40B4-BE49-F238E27FC236}">
                <a16:creationId xmlns:a16="http://schemas.microsoft.com/office/drawing/2014/main" id="{18976D44-BC9A-47C9-920F-B6057F785E5D}"/>
              </a:ext>
            </a:extLst>
          </p:cNvPr>
          <p:cNvCxnSpPr>
            <a:cxnSpLocks/>
            <a:stCxn id="5" idx="2"/>
            <a:endCxn id="26" idx="3"/>
          </p:cNvCxnSpPr>
          <p:nvPr/>
        </p:nvCxnSpPr>
        <p:spPr>
          <a:xfrm rot="16200000" flipH="1">
            <a:off x="6032255" y="841385"/>
            <a:ext cx="1893086" cy="2882790"/>
          </a:xfrm>
          <a:prstGeom prst="bentConnector4">
            <a:avLst>
              <a:gd name="adj1" fmla="val 1071"/>
              <a:gd name="adj2" fmla="val 10804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90">
            <a:extLst>
              <a:ext uri="{FF2B5EF4-FFF2-40B4-BE49-F238E27FC236}">
                <a16:creationId xmlns:a16="http://schemas.microsoft.com/office/drawing/2014/main" id="{3EF528C5-F15D-403E-AA0E-A1CA134CAF69}"/>
              </a:ext>
            </a:extLst>
          </p:cNvPr>
          <p:cNvCxnSpPr>
            <a:cxnSpLocks/>
            <a:stCxn id="173" idx="1"/>
            <a:endCxn id="28" idx="1"/>
          </p:cNvCxnSpPr>
          <p:nvPr/>
        </p:nvCxnSpPr>
        <p:spPr>
          <a:xfrm rot="10800000">
            <a:off x="7391923" y="3830328"/>
            <a:ext cx="56617" cy="540131"/>
          </a:xfrm>
          <a:prstGeom prst="bentConnector3">
            <a:avLst>
              <a:gd name="adj1" fmla="val 503766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2C4DC59-0838-4BBF-B910-13913EEE3D9C}"/>
              </a:ext>
            </a:extLst>
          </p:cNvPr>
          <p:cNvCxnSpPr>
            <a:cxnSpLocks/>
            <a:stCxn id="774" idx="0"/>
            <a:endCxn id="13" idx="2"/>
          </p:cNvCxnSpPr>
          <p:nvPr/>
        </p:nvCxnSpPr>
        <p:spPr>
          <a:xfrm rot="16200000" flipV="1">
            <a:off x="11019474" y="1715588"/>
            <a:ext cx="169530" cy="1099428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89299"/>
      </p:ext>
    </p:extLst>
  </p:cSld>
  <p:clrMapOvr>
    <a:masterClrMapping/>
  </p:clrMapOvr>
</p:sld>
</file>

<file path=ppt/theme/theme1.xml><?xml version="1.0" encoding="utf-8"?>
<a:theme xmlns:a="http://schemas.openxmlformats.org/drawingml/2006/main" name="1_2018 KPI Corporate Template">
  <a:themeElements>
    <a:clrScheme name="KPI Colors">
      <a:dk1>
        <a:srgbClr val="3A3838"/>
      </a:dk1>
      <a:lt1>
        <a:srgbClr val="FFFFFF"/>
      </a:lt1>
      <a:dk2>
        <a:srgbClr val="323F4F"/>
      </a:dk2>
      <a:lt2>
        <a:srgbClr val="F2F2F2"/>
      </a:lt2>
      <a:accent1>
        <a:srgbClr val="0070C0"/>
      </a:accent1>
      <a:accent2>
        <a:srgbClr val="C00000"/>
      </a:accent2>
      <a:accent3>
        <a:srgbClr val="757070"/>
      </a:accent3>
      <a:accent4>
        <a:srgbClr val="FFC000"/>
      </a:accent4>
      <a:accent5>
        <a:srgbClr val="002060"/>
      </a:accent5>
      <a:accent6>
        <a:srgbClr val="00B050"/>
      </a:accent6>
      <a:hlink>
        <a:srgbClr val="0563C1"/>
      </a:hlink>
      <a:folHlink>
        <a:srgbClr val="6F3B5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KPI Corporate Template" id="{EE23982C-D0A1-4135-A015-C4988B1546DC}" vid="{6EA04AEB-ED3D-4BF4-A77F-A057E973E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235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1_2018 KPI Corporate Template</vt:lpstr>
      <vt:lpstr>Организационная структура ТОО «KPI Inc.»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Организационная структура ТОО «KPI Inc.»</dc:title>
  <dc:creator>Adilzhan Alimakanov</dc:creator>
  <cp:lastModifiedBy>Adilzhan Alimakanov</cp:lastModifiedBy>
  <cp:revision>19</cp:revision>
  <cp:lastPrinted>2021-09-08T05:17:09Z</cp:lastPrinted>
  <dcterms:created xsi:type="dcterms:W3CDTF">2021-08-23T12:30:52Z</dcterms:created>
  <dcterms:modified xsi:type="dcterms:W3CDTF">2022-01-10T10:04:05Z</dcterms:modified>
</cp:coreProperties>
</file>