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8E6B35A-2B50-4AB9-8A90-F9147DC7E14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10F91C1-93F1-4F46-A373-D24FB6CE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14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B35A-2B50-4AB9-8A90-F9147DC7E14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91C1-93F1-4F46-A373-D24FB6CE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B35A-2B50-4AB9-8A90-F9147DC7E14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91C1-93F1-4F46-A373-D24FB6CE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46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B35A-2B50-4AB9-8A90-F9147DC7E14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91C1-93F1-4F46-A373-D24FB6CE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7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B35A-2B50-4AB9-8A90-F9147DC7E14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91C1-93F1-4F46-A373-D24FB6CE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2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B35A-2B50-4AB9-8A90-F9147DC7E14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91C1-93F1-4F46-A373-D24FB6CE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73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B35A-2B50-4AB9-8A90-F9147DC7E14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91C1-93F1-4F46-A373-D24FB6CE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4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B35A-2B50-4AB9-8A90-F9147DC7E14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91C1-93F1-4F46-A373-D24FB6CE2F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B35A-2B50-4AB9-8A90-F9147DC7E14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91C1-93F1-4F46-A373-D24FB6CE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5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B35A-2B50-4AB9-8A90-F9147DC7E14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91C1-93F1-4F46-A373-D24FB6CE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1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B35A-2B50-4AB9-8A90-F9147DC7E14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91C1-93F1-4F46-A373-D24FB6CE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B35A-2B50-4AB9-8A90-F9147DC7E14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91C1-93F1-4F46-A373-D24FB6CE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4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B35A-2B50-4AB9-8A90-F9147DC7E14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91C1-93F1-4F46-A373-D24FB6CE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1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B35A-2B50-4AB9-8A90-F9147DC7E14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91C1-93F1-4F46-A373-D24FB6CE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B35A-2B50-4AB9-8A90-F9147DC7E14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91C1-93F1-4F46-A373-D24FB6CE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B35A-2B50-4AB9-8A90-F9147DC7E14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91C1-93F1-4F46-A373-D24FB6CE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B35A-2B50-4AB9-8A90-F9147DC7E14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91C1-93F1-4F46-A373-D24FB6CE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0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E6B35A-2B50-4AB9-8A90-F9147DC7E14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0F91C1-93F1-4F46-A373-D24FB6CE2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23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cuddlebuggery.com/blog/2012/08/20/buzz-worthy-news/apple-logo/" TargetMode="External"/><Relationship Id="rId3" Type="http://schemas.openxmlformats.org/officeDocument/2006/relationships/image" Target="../media/image15.sv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Windows_logo_-_2012.svg" TargetMode="External"/><Relationship Id="rId10" Type="http://schemas.openxmlformats.org/officeDocument/2006/relationships/hyperlink" Target="http://commons.wikimedia.org/wiki/File:Logo-ubuntu_cof-orange-hex.svg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grant_%28software%29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mmons.wikimedia.org/wiki/File:Virtualbox_logo.png" TargetMode="Externa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Jenkins_logo_with_title.svg" TargetMode="External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369859" y="2753399"/>
            <a:ext cx="770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What continuous integration is</a:t>
            </a:r>
          </a:p>
        </p:txBody>
      </p:sp>
    </p:spTree>
    <p:extLst>
      <p:ext uri="{BB962C8B-B14F-4D97-AF65-F5344CB8AC3E}">
        <p14:creationId xmlns:p14="http://schemas.microsoft.com/office/powerpoint/2010/main" val="136736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398139" y="2753399"/>
            <a:ext cx="77012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Why mirroring production</a:t>
            </a:r>
          </a:p>
          <a:p>
            <a:pPr algn="ctr"/>
            <a:r>
              <a:rPr lang="en-US" sz="4000" dirty="0"/>
              <a:t>reduces bugs</a:t>
            </a:r>
          </a:p>
        </p:txBody>
      </p:sp>
    </p:spTree>
    <p:extLst>
      <p:ext uri="{BB962C8B-B14F-4D97-AF65-F5344CB8AC3E}">
        <p14:creationId xmlns:p14="http://schemas.microsoft.com/office/powerpoint/2010/main" val="73831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18920D08-B0B5-4918-9400-A80BD2C1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595" y="4187857"/>
            <a:ext cx="1980612" cy="1980612"/>
          </a:xfrm>
          <a:prstGeom prst="rect">
            <a:avLst/>
          </a:prstGeom>
        </p:spPr>
      </p:pic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A91E582E-4774-4AB6-9BB4-75F66698C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4886" y="4187857"/>
            <a:ext cx="1980612" cy="1980612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F1B99CFD-34E1-4286-86E9-AD96AD6BF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5576" y="4187857"/>
            <a:ext cx="1980612" cy="1980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3F33B3-3CC5-414C-A6E9-472D221D3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674101" y="2848181"/>
            <a:ext cx="1186384" cy="1186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B73BB8-2377-4EF4-818F-4370FB4D6023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commons.wikimedia.org/wiki/File:Windows_logo_-_2012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1054E1-636C-426C-9024-EF7614D6F5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970392" y="2514819"/>
            <a:ext cx="1673038" cy="16730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CD6EA1-02B2-4025-B1D1-0B2EBD85AB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753337" y="2848181"/>
            <a:ext cx="1481300" cy="14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3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332151" y="1747346"/>
            <a:ext cx="770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Vagrant + </a:t>
            </a:r>
            <a:r>
              <a:rPr lang="en-US" sz="4000" dirty="0" err="1"/>
              <a:t>Virtualbox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FAD71-F5F7-41D7-992A-9AB138D04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65219" y="3313268"/>
            <a:ext cx="1937995" cy="2364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EFF98F-813E-48AB-8AC2-C95163DCE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98383" y="3243461"/>
            <a:ext cx="2623925" cy="26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332151" y="1747346"/>
            <a:ext cx="770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Vagrant demo</a:t>
            </a:r>
          </a:p>
        </p:txBody>
      </p:sp>
    </p:spTree>
    <p:extLst>
      <p:ext uri="{BB962C8B-B14F-4D97-AF65-F5344CB8AC3E}">
        <p14:creationId xmlns:p14="http://schemas.microsoft.com/office/powerpoint/2010/main" val="409672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398139" y="2753399"/>
            <a:ext cx="770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What is version control?</a:t>
            </a:r>
          </a:p>
        </p:txBody>
      </p:sp>
    </p:spTree>
    <p:extLst>
      <p:ext uri="{BB962C8B-B14F-4D97-AF65-F5344CB8AC3E}">
        <p14:creationId xmlns:p14="http://schemas.microsoft.com/office/powerpoint/2010/main" val="3112446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398139" y="2753399"/>
            <a:ext cx="7701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Version control is about tracking changes to one or more files over time</a:t>
            </a:r>
          </a:p>
        </p:txBody>
      </p:sp>
    </p:spTree>
    <p:extLst>
      <p:ext uri="{BB962C8B-B14F-4D97-AF65-F5344CB8AC3E}">
        <p14:creationId xmlns:p14="http://schemas.microsoft.com/office/powerpoint/2010/main" val="3544588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398139" y="2753399"/>
            <a:ext cx="770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Files can be anything</a:t>
            </a:r>
          </a:p>
        </p:txBody>
      </p:sp>
    </p:spTree>
    <p:extLst>
      <p:ext uri="{BB962C8B-B14F-4D97-AF65-F5344CB8AC3E}">
        <p14:creationId xmlns:p14="http://schemas.microsoft.com/office/powerpoint/2010/main" val="3002889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398139" y="2753399"/>
            <a:ext cx="77012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There are different types of Version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1264860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pic>
        <p:nvPicPr>
          <p:cNvPr id="7" name="Picture 6" descr="The world's leading software development platform · GitHub - Internet Explorer">
            <a:hlinkClick r:id="rId2"/>
            <a:extLst>
              <a:ext uri="{FF2B5EF4-FFF2-40B4-BE49-F238E27FC236}">
                <a16:creationId xmlns:a16="http://schemas.microsoft.com/office/drawing/2014/main" id="{9F6800EB-EFA7-4808-B4F3-937553246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486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54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398139" y="2753399"/>
            <a:ext cx="77012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What tests to include in your CI process</a:t>
            </a:r>
          </a:p>
        </p:txBody>
      </p:sp>
    </p:spTree>
    <p:extLst>
      <p:ext uri="{BB962C8B-B14F-4D97-AF65-F5344CB8AC3E}">
        <p14:creationId xmlns:p14="http://schemas.microsoft.com/office/powerpoint/2010/main" val="345765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369859" y="2753399"/>
            <a:ext cx="77012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Continuous integration is a practice supported by people and software</a:t>
            </a:r>
          </a:p>
        </p:txBody>
      </p:sp>
    </p:spTree>
    <p:extLst>
      <p:ext uri="{BB962C8B-B14F-4D97-AF65-F5344CB8AC3E}">
        <p14:creationId xmlns:p14="http://schemas.microsoft.com/office/powerpoint/2010/main" val="89816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398139" y="2753399"/>
            <a:ext cx="770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Why testing is important</a:t>
            </a:r>
          </a:p>
        </p:txBody>
      </p:sp>
    </p:spTree>
    <p:extLst>
      <p:ext uri="{BB962C8B-B14F-4D97-AF65-F5344CB8AC3E}">
        <p14:creationId xmlns:p14="http://schemas.microsoft.com/office/powerpoint/2010/main" val="4185481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398139" y="2753399"/>
            <a:ext cx="77012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“Sure, testing is great, but we’re on a tight deadline, so we don’t have time to write tests”</a:t>
            </a:r>
            <a:br>
              <a:rPr lang="en-US" sz="4000" dirty="0"/>
            </a:br>
            <a:r>
              <a:rPr lang="en-US" sz="4000" dirty="0"/>
              <a:t>-People, all the time</a:t>
            </a:r>
          </a:p>
        </p:txBody>
      </p:sp>
    </p:spTree>
    <p:extLst>
      <p:ext uri="{BB962C8B-B14F-4D97-AF65-F5344CB8AC3E}">
        <p14:creationId xmlns:p14="http://schemas.microsoft.com/office/powerpoint/2010/main" val="3552949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419404" y="1998487"/>
            <a:ext cx="77012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Would you fly on a plane with an untested OS?</a:t>
            </a:r>
          </a:p>
        </p:txBody>
      </p:sp>
      <p:pic>
        <p:nvPicPr>
          <p:cNvPr id="4" name="Graphic 3" descr="Airplane">
            <a:extLst>
              <a:ext uri="{FF2B5EF4-FFF2-40B4-BE49-F238E27FC236}">
                <a16:creationId xmlns:a16="http://schemas.microsoft.com/office/drawing/2014/main" id="{69F04687-ABC6-4AB9-A227-F0014E4A8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845252">
            <a:off x="5277290" y="3561004"/>
            <a:ext cx="2186762" cy="218676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49629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515097" y="2806563"/>
            <a:ext cx="8170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All code should be considered broken, until it has been proven otherwise</a:t>
            </a:r>
          </a:p>
        </p:txBody>
      </p:sp>
    </p:spTree>
    <p:extLst>
      <p:ext uri="{BB962C8B-B14F-4D97-AF65-F5344CB8AC3E}">
        <p14:creationId xmlns:p14="http://schemas.microsoft.com/office/powerpoint/2010/main" val="1890641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515097" y="2806563"/>
            <a:ext cx="8170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Because we can’t just assume that code works correctly</a:t>
            </a:r>
          </a:p>
        </p:txBody>
      </p:sp>
    </p:spTree>
    <p:extLst>
      <p:ext uri="{BB962C8B-B14F-4D97-AF65-F5344CB8AC3E}">
        <p14:creationId xmlns:p14="http://schemas.microsoft.com/office/powerpoint/2010/main" val="835310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515097" y="2806563"/>
            <a:ext cx="8170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What kind of tests should we be running?</a:t>
            </a:r>
          </a:p>
        </p:txBody>
      </p:sp>
    </p:spTree>
    <p:extLst>
      <p:ext uri="{BB962C8B-B14F-4D97-AF65-F5344CB8AC3E}">
        <p14:creationId xmlns:p14="http://schemas.microsoft.com/office/powerpoint/2010/main" val="3771870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153590" y="2934154"/>
            <a:ext cx="8170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Unit tests</a:t>
            </a:r>
          </a:p>
        </p:txBody>
      </p:sp>
    </p:spTree>
    <p:extLst>
      <p:ext uri="{BB962C8B-B14F-4D97-AF65-F5344CB8AC3E}">
        <p14:creationId xmlns:p14="http://schemas.microsoft.com/office/powerpoint/2010/main" val="3882824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153590" y="2934154"/>
            <a:ext cx="8170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Unit tests need to be fast</a:t>
            </a:r>
          </a:p>
        </p:txBody>
      </p:sp>
    </p:spTree>
    <p:extLst>
      <p:ext uri="{BB962C8B-B14F-4D97-AF65-F5344CB8AC3E}">
        <p14:creationId xmlns:p14="http://schemas.microsoft.com/office/powerpoint/2010/main" val="1684931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153590" y="2934154"/>
            <a:ext cx="8170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Typically unit tests don’t interact with external resources</a:t>
            </a:r>
          </a:p>
        </p:txBody>
      </p:sp>
    </p:spTree>
    <p:extLst>
      <p:ext uri="{BB962C8B-B14F-4D97-AF65-F5344CB8AC3E}">
        <p14:creationId xmlns:p14="http://schemas.microsoft.com/office/powerpoint/2010/main" val="344580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153590" y="2934154"/>
            <a:ext cx="8170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Linters</a:t>
            </a:r>
          </a:p>
        </p:txBody>
      </p:sp>
    </p:spTree>
    <p:extLst>
      <p:ext uri="{BB962C8B-B14F-4D97-AF65-F5344CB8AC3E}">
        <p14:creationId xmlns:p14="http://schemas.microsoft.com/office/powerpoint/2010/main" val="1617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124763" y="1584475"/>
            <a:ext cx="770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10 people writing one book</a:t>
            </a:r>
          </a:p>
        </p:txBody>
      </p:sp>
      <p:pic>
        <p:nvPicPr>
          <p:cNvPr id="4" name="Graphic 3" descr="Team">
            <a:extLst>
              <a:ext uri="{FF2B5EF4-FFF2-40B4-BE49-F238E27FC236}">
                <a16:creationId xmlns:a16="http://schemas.microsoft.com/office/drawing/2014/main" id="{FA195737-5757-4160-9511-9B8C05270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0441" y="2764409"/>
            <a:ext cx="2204301" cy="2204301"/>
          </a:xfrm>
          <a:prstGeom prst="rect">
            <a:avLst/>
          </a:prstGeom>
        </p:spPr>
      </p:pic>
      <p:pic>
        <p:nvPicPr>
          <p:cNvPr id="7" name="Graphic 6" descr="Team">
            <a:extLst>
              <a:ext uri="{FF2B5EF4-FFF2-40B4-BE49-F238E27FC236}">
                <a16:creationId xmlns:a16="http://schemas.microsoft.com/office/drawing/2014/main" id="{F84FDF80-0EC0-4BEC-A3F6-75891A0C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742" y="4564928"/>
            <a:ext cx="2204301" cy="2204301"/>
          </a:xfrm>
          <a:prstGeom prst="rect">
            <a:avLst/>
          </a:prstGeom>
        </p:spPr>
      </p:pic>
      <p:pic>
        <p:nvPicPr>
          <p:cNvPr id="8" name="Graphic 7" descr="Team">
            <a:extLst>
              <a:ext uri="{FF2B5EF4-FFF2-40B4-BE49-F238E27FC236}">
                <a16:creationId xmlns:a16="http://schemas.microsoft.com/office/drawing/2014/main" id="{85CD2F3E-89DA-4B19-B8D8-A5BD2BC06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6457" y="2752835"/>
            <a:ext cx="2204301" cy="2204301"/>
          </a:xfrm>
          <a:prstGeom prst="rect">
            <a:avLst/>
          </a:prstGeom>
        </p:spPr>
      </p:pic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55342685-89E0-40AB-8B91-4EEC2AA4E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4742" y="2905430"/>
            <a:ext cx="1899109" cy="189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31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153590" y="2934154"/>
            <a:ext cx="8170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Code coverage tools</a:t>
            </a:r>
          </a:p>
        </p:txBody>
      </p:sp>
    </p:spTree>
    <p:extLst>
      <p:ext uri="{BB962C8B-B14F-4D97-AF65-F5344CB8AC3E}">
        <p14:creationId xmlns:p14="http://schemas.microsoft.com/office/powerpoint/2010/main" val="3551695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966483" y="2849093"/>
            <a:ext cx="669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Source Code Analysis Tools</a:t>
            </a:r>
          </a:p>
        </p:txBody>
      </p:sp>
    </p:spTree>
    <p:extLst>
      <p:ext uri="{BB962C8B-B14F-4D97-AF65-F5344CB8AC3E}">
        <p14:creationId xmlns:p14="http://schemas.microsoft.com/office/powerpoint/2010/main" val="2768457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966483" y="2849093"/>
            <a:ext cx="669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Testing is important because it catches problems early</a:t>
            </a:r>
          </a:p>
        </p:txBody>
      </p:sp>
    </p:spTree>
    <p:extLst>
      <p:ext uri="{BB962C8B-B14F-4D97-AF65-F5344CB8AC3E}">
        <p14:creationId xmlns:p14="http://schemas.microsoft.com/office/powerpoint/2010/main" val="2098244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966483" y="2849093"/>
            <a:ext cx="669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Sometimes you need to make DB changes during CI phase</a:t>
            </a:r>
          </a:p>
        </p:txBody>
      </p:sp>
    </p:spTree>
    <p:extLst>
      <p:ext uri="{BB962C8B-B14F-4D97-AF65-F5344CB8AC3E}">
        <p14:creationId xmlns:p14="http://schemas.microsoft.com/office/powerpoint/2010/main" val="1921803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966483" y="2849093"/>
            <a:ext cx="669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problem that we’re trying to solve…</a:t>
            </a:r>
          </a:p>
        </p:txBody>
      </p:sp>
    </p:spTree>
    <p:extLst>
      <p:ext uri="{BB962C8B-B14F-4D97-AF65-F5344CB8AC3E}">
        <p14:creationId xmlns:p14="http://schemas.microsoft.com/office/powerpoint/2010/main" val="2113601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966483" y="2849093"/>
            <a:ext cx="669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Use an ORM and schema migration tools</a:t>
            </a:r>
          </a:p>
        </p:txBody>
      </p:sp>
    </p:spTree>
    <p:extLst>
      <p:ext uri="{BB962C8B-B14F-4D97-AF65-F5344CB8AC3E}">
        <p14:creationId xmlns:p14="http://schemas.microsoft.com/office/powerpoint/2010/main" val="1016714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966483" y="2849093"/>
            <a:ext cx="669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.NET: Entity Framework + Code First Migration</a:t>
            </a:r>
          </a:p>
        </p:txBody>
      </p:sp>
    </p:spTree>
    <p:extLst>
      <p:ext uri="{BB962C8B-B14F-4D97-AF65-F5344CB8AC3E}">
        <p14:creationId xmlns:p14="http://schemas.microsoft.com/office/powerpoint/2010/main" val="283580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966483" y="2849093"/>
            <a:ext cx="669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Java: Hibernate + Flyway</a:t>
            </a:r>
          </a:p>
        </p:txBody>
      </p:sp>
    </p:spTree>
    <p:extLst>
      <p:ext uri="{BB962C8B-B14F-4D97-AF65-F5344CB8AC3E}">
        <p14:creationId xmlns:p14="http://schemas.microsoft.com/office/powerpoint/2010/main" val="592865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966483" y="2849093"/>
            <a:ext cx="669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Ruby: Active Record</a:t>
            </a:r>
          </a:p>
        </p:txBody>
      </p:sp>
    </p:spTree>
    <p:extLst>
      <p:ext uri="{BB962C8B-B14F-4D97-AF65-F5344CB8AC3E}">
        <p14:creationId xmlns:p14="http://schemas.microsoft.com/office/powerpoint/2010/main" val="776307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966483" y="2849093"/>
            <a:ext cx="669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Python(Django): Built-in ORM + Migrations</a:t>
            </a:r>
          </a:p>
        </p:txBody>
      </p:sp>
    </p:spTree>
    <p:extLst>
      <p:ext uri="{BB962C8B-B14F-4D97-AF65-F5344CB8AC3E}">
        <p14:creationId xmlns:p14="http://schemas.microsoft.com/office/powerpoint/2010/main" val="368586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7FA66-931C-4A2A-8E33-B4BFC632F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61933" y="1308238"/>
            <a:ext cx="5825094" cy="1874952"/>
          </a:xfrm>
          <a:prstGeom prst="rect">
            <a:avLst/>
          </a:prstGeom>
        </p:spPr>
      </p:pic>
      <p:pic>
        <p:nvPicPr>
          <p:cNvPr id="11" name="Graphic 10" descr="Paper">
            <a:extLst>
              <a:ext uri="{FF2B5EF4-FFF2-40B4-BE49-F238E27FC236}">
                <a16:creationId xmlns:a16="http://schemas.microsoft.com/office/drawing/2014/main" id="{B11D586A-A098-451A-A016-91996CA85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3952" y="4224588"/>
            <a:ext cx="1939145" cy="1939145"/>
          </a:xfrm>
          <a:prstGeom prst="rect">
            <a:avLst/>
          </a:prstGeom>
        </p:spPr>
      </p:pic>
      <p:pic>
        <p:nvPicPr>
          <p:cNvPr id="12" name="Graphic 11" descr="Paper">
            <a:extLst>
              <a:ext uri="{FF2B5EF4-FFF2-40B4-BE49-F238E27FC236}">
                <a16:creationId xmlns:a16="http://schemas.microsoft.com/office/drawing/2014/main" id="{0F142758-B6D2-4899-B382-8CD90990C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6352" y="4376988"/>
            <a:ext cx="1939145" cy="1939145"/>
          </a:xfrm>
          <a:prstGeom prst="rect">
            <a:avLst/>
          </a:prstGeom>
        </p:spPr>
      </p:pic>
      <p:pic>
        <p:nvPicPr>
          <p:cNvPr id="13" name="Graphic 12" descr="Paper">
            <a:extLst>
              <a:ext uri="{FF2B5EF4-FFF2-40B4-BE49-F238E27FC236}">
                <a16:creationId xmlns:a16="http://schemas.microsoft.com/office/drawing/2014/main" id="{0AC70D80-88FA-4E02-AB15-5AA4D7E66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8752" y="4529388"/>
            <a:ext cx="1939145" cy="1939145"/>
          </a:xfrm>
          <a:prstGeom prst="rect">
            <a:avLst/>
          </a:prstGeom>
        </p:spPr>
      </p:pic>
      <p:pic>
        <p:nvPicPr>
          <p:cNvPr id="15" name="Graphic 14" descr="Paper">
            <a:extLst>
              <a:ext uri="{FF2B5EF4-FFF2-40B4-BE49-F238E27FC236}">
                <a16:creationId xmlns:a16="http://schemas.microsoft.com/office/drawing/2014/main" id="{76C14245-1AFB-4763-8E6D-1AC4056D6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7040" y="4224588"/>
            <a:ext cx="1939145" cy="1939145"/>
          </a:xfrm>
          <a:prstGeom prst="rect">
            <a:avLst/>
          </a:prstGeom>
        </p:spPr>
      </p:pic>
      <p:pic>
        <p:nvPicPr>
          <p:cNvPr id="16" name="Graphic 15" descr="Paper">
            <a:extLst>
              <a:ext uri="{FF2B5EF4-FFF2-40B4-BE49-F238E27FC236}">
                <a16:creationId xmlns:a16="http://schemas.microsoft.com/office/drawing/2014/main" id="{98254611-E011-44C2-8C55-539435200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9440" y="4376988"/>
            <a:ext cx="1939145" cy="1939145"/>
          </a:xfrm>
          <a:prstGeom prst="rect">
            <a:avLst/>
          </a:prstGeom>
        </p:spPr>
      </p:pic>
      <p:pic>
        <p:nvPicPr>
          <p:cNvPr id="17" name="Graphic 16" descr="Paper">
            <a:extLst>
              <a:ext uri="{FF2B5EF4-FFF2-40B4-BE49-F238E27FC236}">
                <a16:creationId xmlns:a16="http://schemas.microsoft.com/office/drawing/2014/main" id="{256CF75E-D7DE-480B-BF44-F24D519D2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1840" y="4529388"/>
            <a:ext cx="1939145" cy="1939145"/>
          </a:xfrm>
          <a:prstGeom prst="rect">
            <a:avLst/>
          </a:prstGeom>
        </p:spPr>
      </p:pic>
      <p:pic>
        <p:nvPicPr>
          <p:cNvPr id="18" name="Graphic 17" descr="Paper">
            <a:extLst>
              <a:ext uri="{FF2B5EF4-FFF2-40B4-BE49-F238E27FC236}">
                <a16:creationId xmlns:a16="http://schemas.microsoft.com/office/drawing/2014/main" id="{A3910B3C-5447-4E4B-8BE0-376AC9587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9764" y="4224588"/>
            <a:ext cx="1939145" cy="1939145"/>
          </a:xfrm>
          <a:prstGeom prst="rect">
            <a:avLst/>
          </a:prstGeom>
        </p:spPr>
      </p:pic>
      <p:pic>
        <p:nvPicPr>
          <p:cNvPr id="19" name="Graphic 18" descr="Paper">
            <a:extLst>
              <a:ext uri="{FF2B5EF4-FFF2-40B4-BE49-F238E27FC236}">
                <a16:creationId xmlns:a16="http://schemas.microsoft.com/office/drawing/2014/main" id="{D3CD856E-669D-48E4-B26C-E3A35C8C6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2164" y="4376988"/>
            <a:ext cx="1939145" cy="1939145"/>
          </a:xfrm>
          <a:prstGeom prst="rect">
            <a:avLst/>
          </a:prstGeom>
        </p:spPr>
      </p:pic>
      <p:pic>
        <p:nvPicPr>
          <p:cNvPr id="20" name="Graphic 19" descr="Paper">
            <a:extLst>
              <a:ext uri="{FF2B5EF4-FFF2-40B4-BE49-F238E27FC236}">
                <a16:creationId xmlns:a16="http://schemas.microsoft.com/office/drawing/2014/main" id="{6F6F0D2D-9FDB-4FEB-A233-E91AE2E92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4564" y="4529388"/>
            <a:ext cx="1939145" cy="19391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7E70440-8A32-42CD-A8C3-E43A2286411F}"/>
              </a:ext>
            </a:extLst>
          </p:cNvPr>
          <p:cNvSpPr txBox="1"/>
          <p:nvPr/>
        </p:nvSpPr>
        <p:spPr>
          <a:xfrm>
            <a:off x="2296890" y="5228102"/>
            <a:ext cx="60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</a:t>
            </a:r>
            <a:br>
              <a:rPr lang="en-US" dirty="0"/>
            </a:br>
            <a:r>
              <a:rPr lang="en-US" dirty="0"/>
              <a:t>v1.0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887347-7AF4-4E27-B298-AC562F78D3F4}"/>
              </a:ext>
            </a:extLst>
          </p:cNvPr>
          <p:cNvSpPr txBox="1"/>
          <p:nvPr/>
        </p:nvSpPr>
        <p:spPr>
          <a:xfrm>
            <a:off x="5531169" y="5228102"/>
            <a:ext cx="60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</a:t>
            </a:r>
            <a:br>
              <a:rPr lang="en-US" dirty="0"/>
            </a:br>
            <a:r>
              <a:rPr lang="en-US" dirty="0"/>
              <a:t>v1.1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91BB6F-4A09-4E37-8E0E-7ACFCDE3B67B}"/>
              </a:ext>
            </a:extLst>
          </p:cNvPr>
          <p:cNvSpPr txBox="1"/>
          <p:nvPr/>
        </p:nvSpPr>
        <p:spPr>
          <a:xfrm>
            <a:off x="8638445" y="5270437"/>
            <a:ext cx="60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</a:t>
            </a:r>
            <a:br>
              <a:rPr lang="en-US" dirty="0"/>
            </a:br>
            <a:r>
              <a:rPr lang="en-US" dirty="0"/>
              <a:t>v1.2</a:t>
            </a:r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3178E325-2E04-4EEE-BD21-FC2BC6B3B78D}"/>
              </a:ext>
            </a:extLst>
          </p:cNvPr>
          <p:cNvSpPr/>
          <p:nvPr/>
        </p:nvSpPr>
        <p:spPr>
          <a:xfrm>
            <a:off x="2077755" y="4456986"/>
            <a:ext cx="1069097" cy="1041398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D05D3629-2F87-4222-9481-5985F213F9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0245" y="4435976"/>
            <a:ext cx="914400" cy="914400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E9674BC5-8D43-4DC9-AAF8-7E5DB92413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7738" y="44569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44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966483" y="2849093"/>
            <a:ext cx="669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Python: </a:t>
            </a:r>
            <a:r>
              <a:rPr lang="en-US" sz="4000" dirty="0" err="1"/>
              <a:t>SQLAlchemy</a:t>
            </a:r>
            <a:r>
              <a:rPr lang="en-US" sz="4000" dirty="0"/>
              <a:t> + Alembic</a:t>
            </a:r>
          </a:p>
        </p:txBody>
      </p:sp>
    </p:spTree>
    <p:extLst>
      <p:ext uri="{BB962C8B-B14F-4D97-AF65-F5344CB8AC3E}">
        <p14:creationId xmlns:p14="http://schemas.microsoft.com/office/powerpoint/2010/main" val="3848777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966483" y="2849093"/>
            <a:ext cx="669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Etc</a:t>
            </a:r>
            <a:r>
              <a:rPr lang="en-US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151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498647" y="2849093"/>
            <a:ext cx="8389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Your database should be versioned</a:t>
            </a:r>
          </a:p>
        </p:txBody>
      </p:sp>
    </p:spTree>
    <p:extLst>
      <p:ext uri="{BB962C8B-B14F-4D97-AF65-F5344CB8AC3E}">
        <p14:creationId xmlns:p14="http://schemas.microsoft.com/office/powerpoint/2010/main" val="3882907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498647" y="2849093"/>
            <a:ext cx="8389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One schema change per migration</a:t>
            </a:r>
          </a:p>
        </p:txBody>
      </p:sp>
    </p:spTree>
    <p:extLst>
      <p:ext uri="{BB962C8B-B14F-4D97-AF65-F5344CB8AC3E}">
        <p14:creationId xmlns:p14="http://schemas.microsoft.com/office/powerpoint/2010/main" val="3304980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498647" y="2849093"/>
            <a:ext cx="8389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Changes should be non-destructive</a:t>
            </a:r>
          </a:p>
        </p:txBody>
      </p:sp>
    </p:spTree>
    <p:extLst>
      <p:ext uri="{BB962C8B-B14F-4D97-AF65-F5344CB8AC3E}">
        <p14:creationId xmlns:p14="http://schemas.microsoft.com/office/powerpoint/2010/main" val="1874338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498647" y="2849093"/>
            <a:ext cx="8389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New columns require sane defaults</a:t>
            </a:r>
          </a:p>
        </p:txBody>
      </p:sp>
    </p:spTree>
    <p:extLst>
      <p:ext uri="{BB962C8B-B14F-4D97-AF65-F5344CB8AC3E}">
        <p14:creationId xmlns:p14="http://schemas.microsoft.com/office/powerpoint/2010/main" val="35896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369859" y="2753399"/>
            <a:ext cx="7701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CI help to verify that the code is one step closer to production quality code</a:t>
            </a:r>
          </a:p>
        </p:txBody>
      </p:sp>
    </p:spTree>
    <p:extLst>
      <p:ext uri="{BB962C8B-B14F-4D97-AF65-F5344CB8AC3E}">
        <p14:creationId xmlns:p14="http://schemas.microsoft.com/office/powerpoint/2010/main" val="97382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237884" y="1923840"/>
            <a:ext cx="770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Creating OS installer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81632-C135-405A-9616-50F237F6D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79" y="2395180"/>
            <a:ext cx="3729593" cy="37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4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398139" y="2753399"/>
            <a:ext cx="770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CI process is important first step</a:t>
            </a:r>
          </a:p>
        </p:txBody>
      </p:sp>
    </p:spTree>
    <p:extLst>
      <p:ext uri="{BB962C8B-B14F-4D97-AF65-F5344CB8AC3E}">
        <p14:creationId xmlns:p14="http://schemas.microsoft.com/office/powerpoint/2010/main" val="82610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398139" y="2753399"/>
            <a:ext cx="770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CI is a process</a:t>
            </a:r>
          </a:p>
        </p:txBody>
      </p:sp>
    </p:spTree>
    <p:extLst>
      <p:ext uri="{BB962C8B-B14F-4D97-AF65-F5344CB8AC3E}">
        <p14:creationId xmlns:p14="http://schemas.microsoft.com/office/powerpoint/2010/main" val="91350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2424-37A1-44B9-A90F-CB3877E3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0"/>
            <a:ext cx="6781014" cy="88931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Devops</a:t>
            </a:r>
            <a:r>
              <a:rPr lang="en-US" dirty="0"/>
              <a:t>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E6D3-EF45-4252-989A-F0FC382C9FDD}"/>
              </a:ext>
            </a:extLst>
          </p:cNvPr>
          <p:cNvSpPr txBox="1"/>
          <p:nvPr/>
        </p:nvSpPr>
        <p:spPr>
          <a:xfrm>
            <a:off x="2398139" y="2753399"/>
            <a:ext cx="7701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It's only continuous integration, if developers are continuously integrating their code</a:t>
            </a:r>
          </a:p>
        </p:txBody>
      </p:sp>
    </p:spTree>
    <p:extLst>
      <p:ext uri="{BB962C8B-B14F-4D97-AF65-F5344CB8AC3E}">
        <p14:creationId xmlns:p14="http://schemas.microsoft.com/office/powerpoint/2010/main" val="3363393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157</TotalTime>
  <Words>390</Words>
  <Application>Microsoft Office PowerPoint</Application>
  <PresentationFormat>Widescreen</PresentationFormat>
  <Paragraphs>92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Celestial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  <vt:lpstr>Devops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BASE</dc:title>
  <dc:creator>heinlein</dc:creator>
  <cp:lastModifiedBy>Vadym Kovalenko</cp:lastModifiedBy>
  <cp:revision>13</cp:revision>
  <dcterms:created xsi:type="dcterms:W3CDTF">2018-03-01T10:46:07Z</dcterms:created>
  <dcterms:modified xsi:type="dcterms:W3CDTF">2018-03-03T08:34:33Z</dcterms:modified>
</cp:coreProperties>
</file>