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8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sible_(software)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managementexchange.com/hack/mix-m-prize-how-plan-and-run-meetings-engage-peoples-minds-hearts-and-spirit-get-more-done-less" TargetMode="Externa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sible_(software)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en.wikipedia.org/wiki/Ansible_(software)" TargetMode="Externa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en.wikipedia.org/wiki/Ansible_(software)" TargetMode="Externa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sible_(software)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sidcrosby.blogspot.com/2009/10/pens-v-blue-jackets.html" TargetMode="External"/><Relationship Id="rId4" Type="http://schemas.openxmlformats.org/officeDocument/2006/relationships/image" Target="../media/image17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2DE7BA3-4355-4060-959E-A8827FBF8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9628" y="5119378"/>
            <a:ext cx="7197726" cy="1405467"/>
          </a:xfrm>
        </p:spPr>
        <p:txBody>
          <a:bodyPr/>
          <a:lstStyle/>
          <a:p>
            <a:r>
              <a:rPr lang="en-US" dirty="0"/>
              <a:t>Configuration management</a:t>
            </a: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458E3E01-9108-4FDF-A58F-9029B3E5D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50119" y="1393063"/>
            <a:ext cx="2721359" cy="33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1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4127-05CB-4FB5-8363-3B5B6DA0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965067"/>
            <a:ext cx="10131425" cy="845461"/>
          </a:xfrm>
        </p:spPr>
        <p:txBody>
          <a:bodyPr>
            <a:normAutofit/>
          </a:bodyPr>
          <a:lstStyle/>
          <a:p>
            <a:r>
              <a:rPr lang="en-US" sz="4000" dirty="0"/>
              <a:t>What Other Options Exist?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2985-E9B4-461E-893C-DC4B4665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793076"/>
            <a:ext cx="10131426" cy="29272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a lot of similar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 popular options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Chef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Puppet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2696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4127-05CB-4FB5-8363-3B5B6DA0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965067"/>
            <a:ext cx="10131425" cy="845461"/>
          </a:xfrm>
        </p:spPr>
        <p:txBody>
          <a:bodyPr>
            <a:normAutofit/>
          </a:bodyPr>
          <a:lstStyle/>
          <a:p>
            <a:r>
              <a:rPr lang="en-US" sz="4000" dirty="0"/>
              <a:t>How Does Ansible Compare?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2985-E9B4-461E-893C-DC4B4665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793076"/>
            <a:ext cx="10131426" cy="29272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Ansible </a:t>
            </a:r>
            <a:r>
              <a:rPr lang="en-US" sz="2400" dirty="0">
                <a:solidFill>
                  <a:srgbClr val="FF0000"/>
                </a:solidFill>
              </a:rPr>
              <a:t>doesn’t require </a:t>
            </a:r>
            <a:r>
              <a:rPr lang="en-US" sz="2400" dirty="0"/>
              <a:t>an agent to be installed on the 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Ansible </a:t>
            </a:r>
            <a:r>
              <a:rPr lang="en-US" sz="2400" dirty="0">
                <a:solidFill>
                  <a:srgbClr val="00B050"/>
                </a:solidFill>
              </a:rPr>
              <a:t>does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require</a:t>
            </a:r>
            <a:r>
              <a:rPr lang="en-US" sz="2400" dirty="0"/>
              <a:t> Python on Linux hosts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Ansible </a:t>
            </a:r>
            <a:r>
              <a:rPr lang="en-US" sz="2400" dirty="0">
                <a:solidFill>
                  <a:srgbClr val="00B050"/>
                </a:solidFill>
              </a:rPr>
              <a:t>does require </a:t>
            </a:r>
            <a:r>
              <a:rPr lang="en-US" sz="2400" dirty="0"/>
              <a:t>PowerShell 3 on Windows hosts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Ansible uses YAML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Chef and Puppet use a Ruby DSL(Domain Specific Language)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None of these makes one better than another</a:t>
            </a:r>
          </a:p>
        </p:txBody>
      </p:sp>
    </p:spTree>
    <p:extLst>
      <p:ext uri="{BB962C8B-B14F-4D97-AF65-F5344CB8AC3E}">
        <p14:creationId xmlns:p14="http://schemas.microsoft.com/office/powerpoint/2010/main" val="116842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177FA9E-5F9F-48BC-9C04-9A7B61FFE5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1" name="Picture 10" descr="A close up of a toy&#10;&#10;Description generated with high confidence">
            <a:extLst>
              <a:ext uri="{FF2B5EF4-FFF2-40B4-BE49-F238E27FC236}">
                <a16:creationId xmlns:a16="http://schemas.microsoft.com/office/drawing/2014/main" id="{463F1E08-B148-47B3-BE36-DEB737EDD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40892" y="796412"/>
            <a:ext cx="5831934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5C4127-05CB-4FB5-8363-3B5B6DA0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808055"/>
            <a:ext cx="463579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cap="all" dirty="0"/>
              <a:t>Which One Should You Use?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2985-E9B4-461E-893C-DC4B4665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925" y="2261420"/>
            <a:ext cx="4720045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It depends on the features you need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It also depends on the skill set of the team using it</a:t>
            </a:r>
          </a:p>
        </p:txBody>
      </p:sp>
    </p:spTree>
    <p:extLst>
      <p:ext uri="{BB962C8B-B14F-4D97-AF65-F5344CB8AC3E}">
        <p14:creationId xmlns:p14="http://schemas.microsoft.com/office/powerpoint/2010/main" val="142360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4127-05CB-4FB5-8363-3B5B6DA0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965067"/>
            <a:ext cx="10131425" cy="845461"/>
          </a:xfrm>
        </p:spPr>
        <p:txBody>
          <a:bodyPr>
            <a:normAutofit/>
          </a:bodyPr>
          <a:lstStyle/>
          <a:p>
            <a:r>
              <a:rPr lang="en-US" sz="4000" dirty="0"/>
              <a:t>What Other Options Exist?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2985-E9B4-461E-893C-DC4B4665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793076"/>
            <a:ext cx="10131426" cy="29272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a lot of similar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 popular options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Chef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Puppet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6097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7422808F-54A9-4EEF-813C-196A5A96DA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80946" y="1120729"/>
            <a:ext cx="3750939" cy="461654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6ECAF6-2B53-4A85-94E8-9054A80C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56" y="1602740"/>
            <a:ext cx="4556759" cy="2943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ansible</a:t>
            </a:r>
            <a:br>
              <a:rPr lang="en-US" sz="5400" dirty="0"/>
            </a:br>
            <a:r>
              <a:rPr lang="en-US" sz="5400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154522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32DA31-8308-4F44-87C4-068169AA4D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FF1A693B-B01F-495D-B7C3-A8A32FABDC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42EA3D89-AA8F-4B30-BD32-689BC0817F1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560822-202F-44A1-8AD0-4DFA0B9788E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819FEB-3028-4930-BB95-4DF764A2911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F9F751C-6659-4D1E-92FD-F653077543E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2BF8AC-7D53-4998-8B45-DDA32D624F5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5B4D07-C909-48CD-A1B0-D48FD4D9B02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043747-57B7-424E-81AA-F86746B46ED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1A125-4718-4F53-81E7-7DD538EF254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490403-923C-4FBB-B4B5-9708272E785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1AF7DE2-46D4-4A1A-8502-679599FAA1B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E1CC-1975-466F-9B4D-9727ECE1CB5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F1D877-8EFC-4F1B-A677-51DE12C7482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BC62A0-A1B6-4F2C-A7D7-6DDE86ED346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D51015-48F8-4C3D-A4CE-D9A9F52CBF1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8DF23A-8AC4-4AB0-89CF-DC73E1958EC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F8B4E1-78B6-497E-ACAF-4EAF766F162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DC6E287-A402-4B78-B9DE-59A55DEA42B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F1FD36A-C6E2-4FAD-A06A-17C2826DC76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98148C8-561B-41C5-B84D-9038A55FF60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0E1BA28-1C9D-4B6A-8610-6EED517A21C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6D590-837C-4B34-AD19-BB4200B1201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26A8CDB-67AB-41B4-9D28-BB0A3D29586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CE0B0B9-59BC-4F11-8D94-F395B1F84B0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84D4EEB-3A53-40A0-B4CB-9D0CC6FC10C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3CEA0B-0FD7-469F-BFEB-12DEE7C9EC0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A16A0F7-B0E9-4216-A538-A000F19FCA3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A2F049B-0BE4-4AE2-ABF4-D604BE5B52B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AA867C9-DE9A-4405-8E53-AC18CCEE776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88425B5-1685-4D9F-87AA-213D8596F42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675449-5E54-4703-A333-7C844C69CB2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85F835A-372F-42AB-A530-928AC447F07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68D73EC-6E94-474A-95AE-0DF8F01A3BF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CD7A246-2853-41AC-AEBA-B812D2DA5BF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EC8E081-AEE0-4D38-A497-DAE57B9C576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EDFBE0B-3ABF-4BFB-A687-82C67B58905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B06B412-2CD5-479C-9885-1D6B02E5C86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F49912C-3259-4D0B-AB19-33BC8EA8271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DD0A671-A77D-4985-8C1C-F7D735D9A29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1791C46-32E4-4EA5-BCD1-6C917687295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84802A4-337B-4DEE-935B-E5F9C0FA2E4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8A605A-F0CB-4C95-B35C-187301ECAD2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BBF6C9-9BE3-4B76-969D-FCC5846CB5D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F940DB1-E3A8-4445-B07A-DB784F68D62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B42900D-37AA-4CC9-A27D-35327F49D17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01FC7C9-6B6B-4D53-B616-5509384E509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5BBD75B-7F19-4752-A6BD-1642C987C3E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8099A3D-93D4-47B2-BC23-8DB271983AD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4A144D2-82FB-4610-ABA1-B9FBD739134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782A9D6-5B2B-47A8-AB6D-7A5C6163CDF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4D4EB4F-C925-4F2D-A620-1588FC290DB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0104374-7C09-4324-B491-1E6EA7658E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82E5189-2C41-4C43-B8EC-13E0ACF46FF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5DADB3E-0B98-443D-9A49-BBC833BF368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883516F-515E-4DBE-A2EB-0500F413ADE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A34DACD-FEC2-494D-A789-C09F9A2B58D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7D83997-606B-41D3-9439-E2D41C784F3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A30A759-F1D3-4894-AC5E-96686CBD703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5599209-8D45-463F-A6C3-95AC93BC471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D0DD26B-6FDE-4C29-A30B-903D439BE26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1479C92-3879-47DD-9741-AD21E38734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B70162F-223D-4EB1-9505-35D2AB612F1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D4B954B-C564-4F7B-8B86-5E2336FF9FF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2E90741-9F35-41E1-BF27-FBC92A75D7B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8E2D2E8-098F-44DD-B4D6-D7514EB728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376E433-9794-487F-9D24-65C61C40105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971FF63-F764-417E-8C5D-B6FB5205AA0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333B6C0-D004-4DF4-A04D-6BE5BB85628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4BD1ECB-7B27-4957-9983-E91CAA5CE01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F4CFF6C-2989-4090-BAE6-A14B3B855D9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87DB52A-D2E0-40E4-9419-EA35343EC7B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8D20BB4-F6E3-4D47-B94E-E3431DA3930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0728C10-A418-4572-9383-B5EF0A106E3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C9E6DDC-9AD5-4EC0-8300-494012BEA35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CE0F0A0-5FD7-4A21-B839-69241D58A1D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E29FDB8-240A-41E1-B846-0C9D20B0F9B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E05712F-D9DC-499D-8805-38FDC2D0C0B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B87446A-0ADE-4BB1-AE78-7146B267633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8188F5D-F806-47EF-9225-C9B1A0AD450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2270029-B1B7-43AD-B34D-9B7AA9742B8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8013433-8074-40C7-812C-8A1B61DEFAF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E9659166-08D7-41FD-9DCB-C2D4E2FAE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263" y="2433919"/>
            <a:ext cx="3211160" cy="3211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5C4127-05CB-4FB5-8363-3B5B6DA0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504" y="958615"/>
            <a:ext cx="2884102" cy="10961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cap="all" dirty="0"/>
              <a:t>Modules?</a:t>
            </a:r>
          </a:p>
        </p:txBody>
      </p:sp>
      <p:sp>
        <p:nvSpPr>
          <p:cNvPr id="98" name="Title 1">
            <a:extLst>
              <a:ext uri="{FF2B5EF4-FFF2-40B4-BE49-F238E27FC236}">
                <a16:creationId xmlns:a16="http://schemas.microsoft.com/office/drawing/2014/main" id="{AB80C281-A538-403F-BB28-C9976737773B}"/>
              </a:ext>
            </a:extLst>
          </p:cNvPr>
          <p:cNvSpPr txBox="1">
            <a:spLocks/>
          </p:cNvSpPr>
          <p:nvPr/>
        </p:nvSpPr>
        <p:spPr>
          <a:xfrm>
            <a:off x="-320859" y="4389700"/>
            <a:ext cx="2884102" cy="109619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 cap="all" dirty="0"/>
              <a:t>TASKS?</a:t>
            </a:r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EEA4A26E-07CC-4E48-9823-373C863854B4}"/>
              </a:ext>
            </a:extLst>
          </p:cNvPr>
          <p:cNvSpPr txBox="1">
            <a:spLocks/>
          </p:cNvSpPr>
          <p:nvPr/>
        </p:nvSpPr>
        <p:spPr>
          <a:xfrm>
            <a:off x="2443942" y="3262036"/>
            <a:ext cx="2884102" cy="109619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 cap="all" dirty="0"/>
              <a:t>Roles?</a:t>
            </a: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9F75CD9B-A479-421A-B466-32450D8B74A3}"/>
              </a:ext>
            </a:extLst>
          </p:cNvPr>
          <p:cNvSpPr txBox="1">
            <a:spLocks/>
          </p:cNvSpPr>
          <p:nvPr/>
        </p:nvSpPr>
        <p:spPr>
          <a:xfrm>
            <a:off x="566146" y="2144265"/>
            <a:ext cx="2884102" cy="109619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 cap="all" dirty="0"/>
              <a:t>Playbooks?</a:t>
            </a:r>
          </a:p>
        </p:txBody>
      </p:sp>
    </p:spTree>
    <p:extLst>
      <p:ext uri="{BB962C8B-B14F-4D97-AF65-F5344CB8AC3E}">
        <p14:creationId xmlns:p14="http://schemas.microsoft.com/office/powerpoint/2010/main" val="241805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77FA9E-5F9F-48BC-9C04-9A7B61FFE5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6C8EA566-2BE5-451A-BC31-75EF72245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0560" y="1019966"/>
            <a:ext cx="4389281" cy="438928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5C4127-05CB-4FB5-8363-3B5B6DA0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1548284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cap="all"/>
              <a:t>Running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2985-E9B4-461E-893C-DC4B4665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812" y="2793327"/>
            <a:ext cx="4002936" cy="20327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Ad-hoc commands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Playbooks</a:t>
            </a:r>
          </a:p>
        </p:txBody>
      </p:sp>
    </p:spTree>
    <p:extLst>
      <p:ext uri="{BB962C8B-B14F-4D97-AF65-F5344CB8AC3E}">
        <p14:creationId xmlns:p14="http://schemas.microsoft.com/office/powerpoint/2010/main" val="185772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4127-05CB-4FB5-8363-3B5B6DA0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965067"/>
            <a:ext cx="10131425" cy="845461"/>
          </a:xfrm>
        </p:spPr>
        <p:txBody>
          <a:bodyPr>
            <a:normAutofit/>
          </a:bodyPr>
          <a:lstStyle/>
          <a:p>
            <a:r>
              <a:rPr lang="en-US" sz="4000" dirty="0"/>
              <a:t>Ad-hoc Commands: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2985-E9B4-461E-893C-DC4B4665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793076"/>
            <a:ext cx="10131426" cy="2927239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the ansible executable to run code on hosts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$ ansible lamp –m 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Run one-off 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Shutting down a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$ ansible lamp –m command –a “/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/shutdown”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Restarting a service: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$ ansible lamp –m service –a “name=apache2 state=restarted”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8817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4127-05CB-4FB5-8363-3B5B6DA0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965067"/>
            <a:ext cx="10131425" cy="845461"/>
          </a:xfrm>
        </p:spPr>
        <p:txBody>
          <a:bodyPr>
            <a:normAutofit/>
          </a:bodyPr>
          <a:lstStyle/>
          <a:p>
            <a:r>
              <a:rPr lang="en-US" sz="4000" dirty="0"/>
              <a:t>A simple ad-hoc command: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2985-E9B4-461E-893C-DC4B4665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793077"/>
            <a:ext cx="10131426" cy="63592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$ ansible </a:t>
            </a:r>
            <a:r>
              <a:rPr lang="en-US" sz="2400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–m service </a:t>
            </a:r>
            <a:r>
              <a:rPr lang="en-US" sz="2400" i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–a “name=apache2 state=restarted”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6D3295B-5A40-4C50-A36F-A01578F47A5F}"/>
              </a:ext>
            </a:extLst>
          </p:cNvPr>
          <p:cNvSpPr/>
          <p:nvPr/>
        </p:nvSpPr>
        <p:spPr>
          <a:xfrm>
            <a:off x="2205596" y="3324497"/>
            <a:ext cx="679269" cy="82949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E0FC97-CA34-47E7-981F-E0EB0013FB02}"/>
              </a:ext>
            </a:extLst>
          </p:cNvPr>
          <p:cNvSpPr/>
          <p:nvPr/>
        </p:nvSpPr>
        <p:spPr>
          <a:xfrm>
            <a:off x="1206442" y="4153988"/>
            <a:ext cx="2799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name of the group of servers to run on</a:t>
            </a:r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D50B803-8AAD-4CA0-946F-041D6739B04C}"/>
              </a:ext>
            </a:extLst>
          </p:cNvPr>
          <p:cNvSpPr/>
          <p:nvPr/>
        </p:nvSpPr>
        <p:spPr>
          <a:xfrm>
            <a:off x="3622766" y="3324497"/>
            <a:ext cx="766354" cy="163669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6D91A-872D-48D1-9E93-0E83A6E3C233}"/>
              </a:ext>
            </a:extLst>
          </p:cNvPr>
          <p:cNvSpPr/>
          <p:nvPr/>
        </p:nvSpPr>
        <p:spPr>
          <a:xfrm>
            <a:off x="2606192" y="5039847"/>
            <a:ext cx="321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name of the module to run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A6D6AC8-47A6-462D-96C8-556BE68261C6}"/>
              </a:ext>
            </a:extLst>
          </p:cNvPr>
          <p:cNvSpPr/>
          <p:nvPr/>
        </p:nvSpPr>
        <p:spPr>
          <a:xfrm>
            <a:off x="6096000" y="3352680"/>
            <a:ext cx="766354" cy="233349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CD69B-ADA8-4152-864F-063A7BDFFCD1}"/>
              </a:ext>
            </a:extLst>
          </p:cNvPr>
          <p:cNvSpPr/>
          <p:nvPr/>
        </p:nvSpPr>
        <p:spPr>
          <a:xfrm>
            <a:off x="4822522" y="5679170"/>
            <a:ext cx="5784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parameters to pass to the module in key-value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16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4127-05CB-4FB5-8363-3B5B6DA0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965067"/>
            <a:ext cx="10131425" cy="845461"/>
          </a:xfrm>
        </p:spPr>
        <p:txBody>
          <a:bodyPr>
            <a:normAutofit/>
          </a:bodyPr>
          <a:lstStyle/>
          <a:p>
            <a:r>
              <a:rPr lang="en-US" sz="4000" dirty="0"/>
              <a:t>Playbooks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2985-E9B4-461E-893C-DC4B4665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793077"/>
            <a:ext cx="10131426" cy="170925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Playbook allow you to run multiple tasks, on multiple hosts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Playbooks are a YAML file with zero or more plays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2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D9AE-6E8F-4233-8CF0-A203F636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751214"/>
          </a:xfrm>
        </p:spPr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21905-A800-4D68-A78B-BCD77129CC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2154621"/>
            <a:ext cx="10131428" cy="360724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Ansible?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Ansible Concepts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Inventory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are modules?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Playbooks</a:t>
            </a:r>
          </a:p>
        </p:txBody>
      </p:sp>
    </p:spTree>
    <p:extLst>
      <p:ext uri="{BB962C8B-B14F-4D97-AF65-F5344CB8AC3E}">
        <p14:creationId xmlns:p14="http://schemas.microsoft.com/office/powerpoint/2010/main" val="2011379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4127-05CB-4FB5-8363-3B5B6DA0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965067"/>
            <a:ext cx="10131425" cy="845461"/>
          </a:xfrm>
        </p:spPr>
        <p:txBody>
          <a:bodyPr>
            <a:normAutofit/>
          </a:bodyPr>
          <a:lstStyle/>
          <a:p>
            <a:r>
              <a:rPr lang="en-US" sz="4000" dirty="0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2985-E9B4-461E-893C-DC4B4665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470" y="2200894"/>
            <a:ext cx="10131426" cy="6359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Modules are wrappers around specific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B15B417-5B2B-4A8A-AC48-793A849877B6}"/>
              </a:ext>
            </a:extLst>
          </p:cNvPr>
          <p:cNvSpPr txBox="1">
            <a:spLocks/>
          </p:cNvSpPr>
          <p:nvPr/>
        </p:nvSpPr>
        <p:spPr>
          <a:xfrm>
            <a:off x="755470" y="3037393"/>
            <a:ext cx="2745376" cy="28555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600" dirty="0"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600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- name: example copying file with owner and permissions</a:t>
            </a:r>
          </a:p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 copy:</a:t>
            </a:r>
          </a:p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: /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srv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myfiles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foo.conf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dest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: /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foo.conf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   owner: foo</a:t>
            </a:r>
          </a:p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   group: foo</a:t>
            </a:r>
          </a:p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   mode: 0644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EC56869-378D-4FAC-8262-126B46EB3AE9}"/>
              </a:ext>
            </a:extLst>
          </p:cNvPr>
          <p:cNvSpPr txBox="1">
            <a:spLocks/>
          </p:cNvSpPr>
          <p:nvPr/>
        </p:nvSpPr>
        <p:spPr>
          <a:xfrm>
            <a:off x="4624797" y="3037393"/>
            <a:ext cx="2745376" cy="2405463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600" dirty="0">
                <a:latin typeface="Calibri" panose="020F0502020204030204" pitchFamily="34" charset="0"/>
                <a:cs typeface="Calibri" panose="020F0502020204030204" pitchFamily="34" charset="0"/>
              </a:rPr>
              <a:t>Git module</a:t>
            </a:r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# Example git checkout from Ansible Playbooks</a:t>
            </a:r>
          </a:p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- git:</a:t>
            </a:r>
          </a:p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   repo: 'https://foosball.example.org/path/to/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repo.git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</a:p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dest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: /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srv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/checkout</a:t>
            </a:r>
          </a:p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   version: release-0.22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B24E922-45D7-480E-821C-45A1253F73A4}"/>
              </a:ext>
            </a:extLst>
          </p:cNvPr>
          <p:cNvSpPr txBox="1">
            <a:spLocks/>
          </p:cNvSpPr>
          <p:nvPr/>
        </p:nvSpPr>
        <p:spPr>
          <a:xfrm>
            <a:off x="8494125" y="2956681"/>
            <a:ext cx="2745376" cy="3016963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600" dirty="0">
                <a:latin typeface="Calibri" panose="020F0502020204030204" pitchFamily="34" charset="0"/>
                <a:cs typeface="Calibri" panose="020F0502020204030204" pitchFamily="34" charset="0"/>
              </a:rPr>
              <a:t>Ping module</a:t>
            </a:r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sz="4800" dirty="0"/>
              <a:t># ansible webservers -m ping</a:t>
            </a:r>
          </a:p>
          <a:p>
            <a:r>
              <a:rPr lang="en-US" sz="4800" dirty="0"/>
              <a:t># Example from an Ansible Playbook</a:t>
            </a:r>
          </a:p>
          <a:p>
            <a:r>
              <a:rPr lang="en-US" sz="4800" dirty="0"/>
              <a:t>- ping:</a:t>
            </a:r>
          </a:p>
          <a:p>
            <a:endParaRPr lang="en-US" sz="4800" dirty="0"/>
          </a:p>
          <a:p>
            <a:r>
              <a:rPr lang="en-US" sz="4800" dirty="0"/>
              <a:t># Induce an exception to see what happens</a:t>
            </a:r>
          </a:p>
          <a:p>
            <a:r>
              <a:rPr lang="en-US" sz="4800" dirty="0"/>
              <a:t>- ping:</a:t>
            </a:r>
          </a:p>
          <a:p>
            <a:r>
              <a:rPr lang="en-US" sz="4800" dirty="0"/>
              <a:t>    data: crash</a:t>
            </a:r>
          </a:p>
        </p:txBody>
      </p:sp>
    </p:spTree>
    <p:extLst>
      <p:ext uri="{BB962C8B-B14F-4D97-AF65-F5344CB8AC3E}">
        <p14:creationId xmlns:p14="http://schemas.microsoft.com/office/powerpoint/2010/main" val="1442349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watch&#10;&#10;Description generated with high confidence">
            <a:extLst>
              <a:ext uri="{FF2B5EF4-FFF2-40B4-BE49-F238E27FC236}">
                <a16:creationId xmlns:a16="http://schemas.microsoft.com/office/drawing/2014/main" id="{E99155B9-6320-4AB5-A815-8A2754562B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903ADC-E991-4FD9-92DF-B35B91B9F4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794" b="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5C4127-05CB-4FB5-8363-3B5B6DA0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cap="all" dirty="0"/>
              <a:t>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2985-E9B4-461E-893C-DC4B4665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5219699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dirty="0"/>
              <a:t>Tasks consist of a module and some metadata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dirty="0"/>
              <a:t>Metadata for a task includes: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Name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Handler notification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Ignore Errors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Conditionals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Loops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Etcetera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60ADE-3097-4376-AEEE-AE5A346A2E62}"/>
              </a:ext>
            </a:extLst>
          </p:cNvPr>
          <p:cNvSpPr/>
          <p:nvPr/>
        </p:nvSpPr>
        <p:spPr>
          <a:xfrm>
            <a:off x="5816009" y="1979579"/>
            <a:ext cx="5829891" cy="79845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09127-379A-4921-B185-6A01883AA011}"/>
              </a:ext>
            </a:extLst>
          </p:cNvPr>
          <p:cNvSpPr/>
          <p:nvPr/>
        </p:nvSpPr>
        <p:spPr>
          <a:xfrm>
            <a:off x="5816009" y="2778034"/>
            <a:ext cx="5829891" cy="114082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BD1F5-D767-416A-B906-3C88DEFC546C}"/>
              </a:ext>
            </a:extLst>
          </p:cNvPr>
          <p:cNvSpPr/>
          <p:nvPr/>
        </p:nvSpPr>
        <p:spPr>
          <a:xfrm>
            <a:off x="5816009" y="3918857"/>
            <a:ext cx="5829891" cy="9753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97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177FA9E-5F9F-48BC-9C04-9A7B61FFE5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BEC82-2823-4BC8-8F38-D88262DBD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966534"/>
            <a:ext cx="5847326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5C4127-05CB-4FB5-8363-3B5B6DA0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cap="all" dirty="0"/>
              <a:t>Plays / Playbook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2985-E9B4-461E-893C-DC4B4665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177" y="2261420"/>
            <a:ext cx="4429041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Plays consist of tasks, hosts, variables and additional settings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Playbook can have multiple plays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Playbooks are the most common way to interact with Ansible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D59C3B-129C-4AD9-875D-F517FFD616F9}"/>
              </a:ext>
            </a:extLst>
          </p:cNvPr>
          <p:cNvSpPr/>
          <p:nvPr/>
        </p:nvSpPr>
        <p:spPr>
          <a:xfrm>
            <a:off x="6032239" y="1186099"/>
            <a:ext cx="5829891" cy="246086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249D2-9654-4A01-A605-165445B3CA58}"/>
              </a:ext>
            </a:extLst>
          </p:cNvPr>
          <p:cNvSpPr/>
          <p:nvPr/>
        </p:nvSpPr>
        <p:spPr>
          <a:xfrm>
            <a:off x="6032240" y="3646968"/>
            <a:ext cx="5829891" cy="246087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2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watch&#10;&#10;Description generated with high confidence">
            <a:extLst>
              <a:ext uri="{FF2B5EF4-FFF2-40B4-BE49-F238E27FC236}">
                <a16:creationId xmlns:a16="http://schemas.microsoft.com/office/drawing/2014/main" id="{B177FA9E-5F9F-48BC-9C04-9A7B61FFE5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7422808F-54A9-4EEF-813C-196A5A96DA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80946" y="1120729"/>
            <a:ext cx="3750939" cy="461654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6ECAF6-2B53-4A85-94E8-9054A80C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56" y="1602740"/>
            <a:ext cx="4556759" cy="2943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InSTAlling</a:t>
            </a:r>
            <a:r>
              <a:rPr lang="en-US" sz="5400" dirty="0"/>
              <a:t> ansible</a:t>
            </a:r>
          </a:p>
        </p:txBody>
      </p:sp>
    </p:spTree>
    <p:extLst>
      <p:ext uri="{BB962C8B-B14F-4D97-AF65-F5344CB8AC3E}">
        <p14:creationId xmlns:p14="http://schemas.microsoft.com/office/powerpoint/2010/main" val="1312352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ACE82F-F32E-4E31-BFD7-EC0CBA7C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7917"/>
            <a:ext cx="5201536" cy="3031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EBA654-127A-46EF-B1D4-271029152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948" y="1687917"/>
            <a:ext cx="6982052" cy="30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59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watch&#10;&#10;Description generated with high confidence">
            <a:extLst>
              <a:ext uri="{FF2B5EF4-FFF2-40B4-BE49-F238E27FC236}">
                <a16:creationId xmlns:a16="http://schemas.microsoft.com/office/drawing/2014/main" id="{B177FA9E-5F9F-48BC-9C04-9A7B61FFE5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7422808F-54A9-4EEF-813C-196A5A96DA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80946" y="1120729"/>
            <a:ext cx="3750939" cy="461654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6ECAF6-2B53-4A85-94E8-9054A80C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065" y="2316478"/>
            <a:ext cx="4556759" cy="1384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3384848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4127-05CB-4FB5-8363-3B5B6DA0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965067"/>
            <a:ext cx="10131425" cy="845461"/>
          </a:xfrm>
        </p:spPr>
        <p:txBody>
          <a:bodyPr>
            <a:normAutofit/>
          </a:bodyPr>
          <a:lstStyle/>
          <a:p>
            <a:r>
              <a:rPr lang="en-US" sz="4000" dirty="0"/>
              <a:t>Inventory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2985-E9B4-461E-893C-DC4B4665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793077"/>
            <a:ext cx="10131426" cy="170925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Ansible need to know which servers you want to manage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Because Ansible doesn’t use an agent, you need to specify the servers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Ansible keeps this info into in an </a:t>
            </a:r>
            <a:r>
              <a:rPr lang="en-US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 file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7015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32DA31-8308-4F44-87C4-068169AA4D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F0A6AF-B3E7-4B6B-AA4F-AE383C36D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156" y="507897"/>
            <a:ext cx="4632647" cy="55847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5C4127-05CB-4FB5-8363-3B5B6DA0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cap="all"/>
              <a:t>Inventory file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DE84C2-09E9-4367-B6C4-E19F566EBEF4}"/>
              </a:ext>
            </a:extLst>
          </p:cNvPr>
          <p:cNvSpPr/>
          <p:nvPr/>
        </p:nvSpPr>
        <p:spPr>
          <a:xfrm>
            <a:off x="1963782" y="464352"/>
            <a:ext cx="2573079" cy="40289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E3398F-E5DA-4B91-A6DF-41FD4C6CD19F}"/>
              </a:ext>
            </a:extLst>
          </p:cNvPr>
          <p:cNvSpPr/>
          <p:nvPr/>
        </p:nvSpPr>
        <p:spPr>
          <a:xfrm>
            <a:off x="1532708" y="933800"/>
            <a:ext cx="4563291" cy="101691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0BBE42-E56A-4693-AAD0-DAF782376BF4}"/>
              </a:ext>
            </a:extLst>
          </p:cNvPr>
          <p:cNvSpPr/>
          <p:nvPr/>
        </p:nvSpPr>
        <p:spPr>
          <a:xfrm>
            <a:off x="1415141" y="2758247"/>
            <a:ext cx="4563291" cy="10169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23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4127-05CB-4FB5-8363-3B5B6DA0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965067"/>
            <a:ext cx="10131425" cy="845461"/>
          </a:xfrm>
        </p:spPr>
        <p:txBody>
          <a:bodyPr>
            <a:normAutofit/>
          </a:bodyPr>
          <a:lstStyle/>
          <a:p>
            <a:r>
              <a:rPr lang="en-US" sz="4000" dirty="0"/>
              <a:t>Variable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2985-E9B4-461E-893C-DC4B4665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793077"/>
            <a:ext cx="10131426" cy="21882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It’s a best practice to store host and group specific variables in their own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Hosts belong in the /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/ansible/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host_vars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Groups belong in the /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/ansible/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group_vars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name of the variable file should match the host or group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2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3991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4127-05CB-4FB5-8363-3B5B6DA0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965067"/>
            <a:ext cx="10131425" cy="845461"/>
          </a:xfrm>
        </p:spPr>
        <p:txBody>
          <a:bodyPr>
            <a:normAutofit/>
          </a:bodyPr>
          <a:lstStyle/>
          <a:p>
            <a:r>
              <a:rPr lang="en-US" sz="4000" dirty="0"/>
              <a:t>Connecting to remote hosts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2985-E9B4-461E-893C-DC4B4665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793077"/>
            <a:ext cx="10131426" cy="218822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default connection method 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SSH for Linux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WinRM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(Windows Remote Management) for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Ansible allows per hosts and per group connection settings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all hosts share connection settings you can use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ansible.cfg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  <a:p>
            <a:endParaRPr lang="en-US" sz="2400" b="1" dirty="0">
              <a:solidFill>
                <a:schemeClr val="bg2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832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7422808F-54A9-4EEF-813C-196A5A96DA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80946" y="1120729"/>
            <a:ext cx="3750939" cy="461654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6ECAF6-2B53-4A85-94E8-9054A80C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56" y="1602740"/>
            <a:ext cx="4556759" cy="2943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What is  ansible</a:t>
            </a:r>
          </a:p>
        </p:txBody>
      </p:sp>
    </p:spTree>
    <p:extLst>
      <p:ext uri="{BB962C8B-B14F-4D97-AF65-F5344CB8AC3E}">
        <p14:creationId xmlns:p14="http://schemas.microsoft.com/office/powerpoint/2010/main" val="1675327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432DA31-8308-4F44-87C4-068169AA4D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7299CD-8DFD-4BCE-8837-A746F0DD8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9F33-360B-4E60-B293-11317FAA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2225039"/>
            <a:ext cx="4789678" cy="17644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2048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D9AE-6E8F-4233-8CF0-A203F636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751214"/>
          </a:xfrm>
        </p:spPr>
        <p:txBody>
          <a:bodyPr/>
          <a:lstStyle/>
          <a:p>
            <a:r>
              <a:rPr lang="en-US" dirty="0"/>
              <a:t>What is ansible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21905-A800-4D68-A78B-BCD77129CC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2202871"/>
            <a:ext cx="10131428" cy="195349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Ansible is an automation engine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allows you to run tasks on multiple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uses the YAML syntax</a:t>
            </a:r>
          </a:p>
        </p:txBody>
      </p:sp>
    </p:spTree>
    <p:extLst>
      <p:ext uri="{BB962C8B-B14F-4D97-AF65-F5344CB8AC3E}">
        <p14:creationId xmlns:p14="http://schemas.microsoft.com/office/powerpoint/2010/main" val="322909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D9AE-6E8F-4233-8CF0-A203F636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27020"/>
            <a:ext cx="10131427" cy="1751214"/>
          </a:xfrm>
        </p:spPr>
        <p:txBody>
          <a:bodyPr/>
          <a:lstStyle/>
          <a:p>
            <a:r>
              <a:rPr lang="en-US" dirty="0"/>
              <a:t>Common 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21905-A800-4D68-A78B-BCD77129CC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2202871"/>
            <a:ext cx="10131428" cy="195349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Provisioning environments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Configuring operating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Deploying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Performing compliance checks</a:t>
            </a:r>
          </a:p>
        </p:txBody>
      </p:sp>
    </p:spTree>
    <p:extLst>
      <p:ext uri="{BB962C8B-B14F-4D97-AF65-F5344CB8AC3E}">
        <p14:creationId xmlns:p14="http://schemas.microsoft.com/office/powerpoint/2010/main" val="190032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77FA9E-5F9F-48BC-9C04-9A7B61FFE5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572944D-3BE4-4908-B49D-CF6C5E652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5498" y="876635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5C4127-05CB-4FB5-8363-3B5B6DA0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cap="all" dirty="0"/>
              <a:t>Provisioning Environments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2985-E9B4-461E-893C-DC4B4665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178" y="2261420"/>
            <a:ext cx="4609794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Ansible can automate setting up and tearing down environments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Specify the desired architecture of the environment and Ansible will create it 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164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4127-05CB-4FB5-8363-3B5B6DA0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965067"/>
            <a:ext cx="10131425" cy="845461"/>
          </a:xfrm>
        </p:spPr>
        <p:txBody>
          <a:bodyPr>
            <a:normAutofit/>
          </a:bodyPr>
          <a:lstStyle/>
          <a:p>
            <a:r>
              <a:rPr lang="en-US" sz="4000" dirty="0"/>
              <a:t>Configuring 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2985-E9B4-461E-893C-DC4B4665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793076"/>
            <a:ext cx="10131426" cy="29272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Install and remove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Ensure Services are in the desired state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Running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Stopped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Apply OS patches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590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4127-05CB-4FB5-8363-3B5B6DA0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965067"/>
            <a:ext cx="10131425" cy="845461"/>
          </a:xfrm>
        </p:spPr>
        <p:txBody>
          <a:bodyPr>
            <a:normAutofit/>
          </a:bodyPr>
          <a:lstStyle/>
          <a:p>
            <a:r>
              <a:rPr lang="en-US" sz="4000" dirty="0"/>
              <a:t>Deploying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2985-E9B4-461E-893C-DC4B4665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793076"/>
            <a:ext cx="10131426" cy="29272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Specify the individual tasks required to deploy an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Deploy to multiple hosts /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 </a:t>
            </a:r>
            <a:r>
              <a:rPr lang="en-US" sz="2400" dirty="0">
                <a:solidFill>
                  <a:schemeClr val="accent5"/>
                </a:solidFill>
              </a:rPr>
              <a:t>Blue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00B050"/>
                </a:solidFill>
              </a:rPr>
              <a:t>Green </a:t>
            </a:r>
            <a:r>
              <a:rPr lang="en-US" sz="2400" dirty="0"/>
              <a:t>deployments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793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4127-05CB-4FB5-8363-3B5B6DA0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965067"/>
            <a:ext cx="10131425" cy="845461"/>
          </a:xfrm>
        </p:spPr>
        <p:txBody>
          <a:bodyPr>
            <a:normAutofit/>
          </a:bodyPr>
          <a:lstStyle/>
          <a:p>
            <a:r>
              <a:rPr lang="en-US" sz="4000" dirty="0"/>
              <a:t>Perform compliance checks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2985-E9B4-461E-893C-DC4B4665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793076"/>
            <a:ext cx="10131426" cy="29272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tasks for the desired state of a host / service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Run the task to enforce that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Report on any changes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1129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270</TotalTime>
  <Words>605</Words>
  <Application>Microsoft Office PowerPoint</Application>
  <PresentationFormat>Widescreen</PresentationFormat>
  <Paragraphs>143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Celestial</vt:lpstr>
      <vt:lpstr>PowerPoint Presentation</vt:lpstr>
      <vt:lpstr>Agenda:</vt:lpstr>
      <vt:lpstr>What is  ansible</vt:lpstr>
      <vt:lpstr>What is ansible</vt:lpstr>
      <vt:lpstr>Common Use cases</vt:lpstr>
      <vt:lpstr>Provisioning Environments</vt:lpstr>
      <vt:lpstr>Configuring OS</vt:lpstr>
      <vt:lpstr>Deploying Applications</vt:lpstr>
      <vt:lpstr>Perform compliance checks</vt:lpstr>
      <vt:lpstr>What Other Options Exist?</vt:lpstr>
      <vt:lpstr>How Does Ansible Compare?</vt:lpstr>
      <vt:lpstr>Which One Should You Use?</vt:lpstr>
      <vt:lpstr>What Other Options Exist?</vt:lpstr>
      <vt:lpstr>ansible Concepts</vt:lpstr>
      <vt:lpstr>Modules?</vt:lpstr>
      <vt:lpstr>Running Tasks</vt:lpstr>
      <vt:lpstr>Ad-hoc Commands:</vt:lpstr>
      <vt:lpstr>A simple ad-hoc command:</vt:lpstr>
      <vt:lpstr>Playbooks</vt:lpstr>
      <vt:lpstr>Modules</vt:lpstr>
      <vt:lpstr>Tasks</vt:lpstr>
      <vt:lpstr>Plays / Playbook</vt:lpstr>
      <vt:lpstr>InSTAlling ansible</vt:lpstr>
      <vt:lpstr>PowerPoint Presentation</vt:lpstr>
      <vt:lpstr>Inventory</vt:lpstr>
      <vt:lpstr>Inventory</vt:lpstr>
      <vt:lpstr>Inventory file</vt:lpstr>
      <vt:lpstr>Variable files</vt:lpstr>
      <vt:lpstr>Connecting to remote hosts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Vadym Kovalenko</dc:creator>
  <cp:lastModifiedBy>Vadym Kovalenko</cp:lastModifiedBy>
  <cp:revision>19</cp:revision>
  <dcterms:created xsi:type="dcterms:W3CDTF">2018-03-30T19:02:55Z</dcterms:created>
  <dcterms:modified xsi:type="dcterms:W3CDTF">2018-03-31T09:10:18Z</dcterms:modified>
</cp:coreProperties>
</file>