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71" r:id="rId3"/>
    <p:sldId id="275" r:id="rId4"/>
    <p:sldId id="263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94" autoAdjust="0"/>
  </p:normalViewPr>
  <p:slideViewPr>
    <p:cSldViewPr>
      <p:cViewPr varScale="1">
        <p:scale>
          <a:sx n="88" d="100"/>
          <a:sy n="88" d="100"/>
        </p:scale>
        <p:origin x="77" y="1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326F0-9405-467D-88DC-94154787129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4BF5943-1D47-402E-BCA5-A5C02353784C}">
      <dgm:prSet phldrT="[Text]" custT="1"/>
      <dgm:spPr/>
      <dgm:t>
        <a:bodyPr/>
        <a:lstStyle/>
        <a:p>
          <a:r>
            <a:rPr lang="en-US" sz="4800" dirty="0"/>
            <a:t>Monoliths</a:t>
          </a:r>
          <a:endParaRPr lang="en-US" sz="6000" dirty="0"/>
        </a:p>
      </dgm:t>
    </dgm:pt>
    <dgm:pt modelId="{E0DD32BE-87F5-463D-A1D6-9F65F98665C8}" type="parTrans" cxnId="{F8A6FCEE-8D58-47C4-81D7-F947F17E1835}">
      <dgm:prSet/>
      <dgm:spPr/>
      <dgm:t>
        <a:bodyPr/>
        <a:lstStyle/>
        <a:p>
          <a:endParaRPr lang="en-US"/>
        </a:p>
      </dgm:t>
    </dgm:pt>
    <dgm:pt modelId="{CDDF321E-302F-4E3E-926D-4753715DF141}" type="sibTrans" cxnId="{F8A6FCEE-8D58-47C4-81D7-F947F17E1835}">
      <dgm:prSet/>
      <dgm:spPr/>
      <dgm:t>
        <a:bodyPr/>
        <a:lstStyle/>
        <a:p>
          <a:endParaRPr lang="en-US"/>
        </a:p>
      </dgm:t>
    </dgm:pt>
    <dgm:pt modelId="{93A93E89-E8DF-4937-96A2-3455676284DC}">
      <dgm:prSet phldrT="[Text]" custT="1"/>
      <dgm:spPr/>
      <dgm:t>
        <a:bodyPr/>
        <a:lstStyle/>
        <a:p>
          <a:r>
            <a:rPr lang="en-US" sz="4800" dirty="0"/>
            <a:t>Microservices</a:t>
          </a:r>
          <a:endParaRPr lang="en-US" sz="6000" dirty="0"/>
        </a:p>
      </dgm:t>
    </dgm:pt>
    <dgm:pt modelId="{FAA88DEE-1EDA-4EF8-B5AA-6AB01D0B1150}" type="parTrans" cxnId="{830720AD-D291-402E-932A-2F7C52C027C4}">
      <dgm:prSet/>
      <dgm:spPr/>
      <dgm:t>
        <a:bodyPr/>
        <a:lstStyle/>
        <a:p>
          <a:endParaRPr lang="en-US"/>
        </a:p>
      </dgm:t>
    </dgm:pt>
    <dgm:pt modelId="{5F75C2BF-115E-4470-8B55-D458BCAA931B}" type="sibTrans" cxnId="{830720AD-D291-402E-932A-2F7C52C027C4}">
      <dgm:prSet/>
      <dgm:spPr/>
      <dgm:t>
        <a:bodyPr/>
        <a:lstStyle/>
        <a:p>
          <a:endParaRPr lang="en-US"/>
        </a:p>
      </dgm:t>
    </dgm:pt>
    <dgm:pt modelId="{25842615-215D-46B8-BDAF-7B16FB41ED42}" type="pres">
      <dgm:prSet presAssocID="{B20326F0-9405-467D-88DC-94154787129F}" presName="linear" presStyleCnt="0">
        <dgm:presLayoutVars>
          <dgm:animLvl val="lvl"/>
          <dgm:resizeHandles val="exact"/>
        </dgm:presLayoutVars>
      </dgm:prSet>
      <dgm:spPr/>
    </dgm:pt>
    <dgm:pt modelId="{0CA01497-6AB9-455F-ABE2-D531A8DFAB04}" type="pres">
      <dgm:prSet presAssocID="{94BF5943-1D47-402E-BCA5-A5C0235378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F8D569-57FA-4A91-8B8F-9541620A957F}" type="pres">
      <dgm:prSet presAssocID="{CDDF321E-302F-4E3E-926D-4753715DF141}" presName="spacer" presStyleCnt="0"/>
      <dgm:spPr/>
    </dgm:pt>
    <dgm:pt modelId="{7391080D-C7B8-4EC9-A24F-4823CCF3A180}" type="pres">
      <dgm:prSet presAssocID="{93A93E89-E8DF-4937-96A2-3455676284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8D0D22-CCE5-499E-BDD9-0FA616F413F2}" type="presOf" srcId="{94BF5943-1D47-402E-BCA5-A5C02353784C}" destId="{0CA01497-6AB9-455F-ABE2-D531A8DFAB04}" srcOrd="0" destOrd="0" presId="urn:microsoft.com/office/officeart/2005/8/layout/vList2"/>
    <dgm:cxn modelId="{EABDA126-4264-417D-AD14-AF403F3B8BB6}" type="presOf" srcId="{B20326F0-9405-467D-88DC-94154787129F}" destId="{25842615-215D-46B8-BDAF-7B16FB41ED42}" srcOrd="0" destOrd="0" presId="urn:microsoft.com/office/officeart/2005/8/layout/vList2"/>
    <dgm:cxn modelId="{3568DC6E-31AD-42A9-99A6-5B1FA03221AD}" type="presOf" srcId="{93A93E89-E8DF-4937-96A2-3455676284DC}" destId="{7391080D-C7B8-4EC9-A24F-4823CCF3A180}" srcOrd="0" destOrd="0" presId="urn:microsoft.com/office/officeart/2005/8/layout/vList2"/>
    <dgm:cxn modelId="{830720AD-D291-402E-932A-2F7C52C027C4}" srcId="{B20326F0-9405-467D-88DC-94154787129F}" destId="{93A93E89-E8DF-4937-96A2-3455676284DC}" srcOrd="1" destOrd="0" parTransId="{FAA88DEE-1EDA-4EF8-B5AA-6AB01D0B1150}" sibTransId="{5F75C2BF-115E-4470-8B55-D458BCAA931B}"/>
    <dgm:cxn modelId="{F8A6FCEE-8D58-47C4-81D7-F947F17E1835}" srcId="{B20326F0-9405-467D-88DC-94154787129F}" destId="{94BF5943-1D47-402E-BCA5-A5C02353784C}" srcOrd="0" destOrd="0" parTransId="{E0DD32BE-87F5-463D-A1D6-9F65F98665C8}" sibTransId="{CDDF321E-302F-4E3E-926D-4753715DF141}"/>
    <dgm:cxn modelId="{DAE39FF6-7846-401A-BD41-C35C3964F237}" type="presParOf" srcId="{25842615-215D-46B8-BDAF-7B16FB41ED42}" destId="{0CA01497-6AB9-455F-ABE2-D531A8DFAB04}" srcOrd="0" destOrd="0" presId="urn:microsoft.com/office/officeart/2005/8/layout/vList2"/>
    <dgm:cxn modelId="{5B6E1E18-CEB1-4FCC-8A66-B605FA4D5D17}" type="presParOf" srcId="{25842615-215D-46B8-BDAF-7B16FB41ED42}" destId="{E2F8D569-57FA-4A91-8B8F-9541620A957F}" srcOrd="1" destOrd="0" presId="urn:microsoft.com/office/officeart/2005/8/layout/vList2"/>
    <dgm:cxn modelId="{67F77E45-418D-4E6D-94C1-5F469B9A7451}" type="presParOf" srcId="{25842615-215D-46B8-BDAF-7B16FB41ED42}" destId="{7391080D-C7B8-4EC9-A24F-4823CCF3A18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0326F0-9405-467D-88DC-94154787129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4BF5943-1D47-402E-BCA5-A5C02353784C}">
      <dgm:prSet phldrT="[Text]" custT="1"/>
      <dgm:spPr/>
      <dgm:t>
        <a:bodyPr/>
        <a:lstStyle/>
        <a:p>
          <a:r>
            <a:rPr lang="en-US" sz="4800" dirty="0"/>
            <a:t>Mutable</a:t>
          </a:r>
          <a:endParaRPr lang="en-US" sz="6000" dirty="0"/>
        </a:p>
      </dgm:t>
    </dgm:pt>
    <dgm:pt modelId="{E0DD32BE-87F5-463D-A1D6-9F65F98665C8}" type="parTrans" cxnId="{F8A6FCEE-8D58-47C4-81D7-F947F17E1835}">
      <dgm:prSet/>
      <dgm:spPr/>
      <dgm:t>
        <a:bodyPr/>
        <a:lstStyle/>
        <a:p>
          <a:endParaRPr lang="en-US"/>
        </a:p>
      </dgm:t>
    </dgm:pt>
    <dgm:pt modelId="{CDDF321E-302F-4E3E-926D-4753715DF141}" type="sibTrans" cxnId="{F8A6FCEE-8D58-47C4-81D7-F947F17E1835}">
      <dgm:prSet/>
      <dgm:spPr/>
      <dgm:t>
        <a:bodyPr/>
        <a:lstStyle/>
        <a:p>
          <a:endParaRPr lang="en-US"/>
        </a:p>
      </dgm:t>
    </dgm:pt>
    <dgm:pt modelId="{93A93E89-E8DF-4937-96A2-3455676284DC}">
      <dgm:prSet phldrT="[Text]" custT="1"/>
      <dgm:spPr/>
      <dgm:t>
        <a:bodyPr/>
        <a:lstStyle/>
        <a:p>
          <a:r>
            <a:rPr lang="en-US" sz="4800" dirty="0"/>
            <a:t>Immutable</a:t>
          </a:r>
          <a:endParaRPr lang="en-US" sz="6000" dirty="0"/>
        </a:p>
      </dgm:t>
    </dgm:pt>
    <dgm:pt modelId="{FAA88DEE-1EDA-4EF8-B5AA-6AB01D0B1150}" type="parTrans" cxnId="{830720AD-D291-402E-932A-2F7C52C027C4}">
      <dgm:prSet/>
      <dgm:spPr/>
      <dgm:t>
        <a:bodyPr/>
        <a:lstStyle/>
        <a:p>
          <a:endParaRPr lang="en-US"/>
        </a:p>
      </dgm:t>
    </dgm:pt>
    <dgm:pt modelId="{5F75C2BF-115E-4470-8B55-D458BCAA931B}" type="sibTrans" cxnId="{830720AD-D291-402E-932A-2F7C52C027C4}">
      <dgm:prSet/>
      <dgm:spPr/>
      <dgm:t>
        <a:bodyPr/>
        <a:lstStyle/>
        <a:p>
          <a:endParaRPr lang="en-US"/>
        </a:p>
      </dgm:t>
    </dgm:pt>
    <dgm:pt modelId="{25842615-215D-46B8-BDAF-7B16FB41ED42}" type="pres">
      <dgm:prSet presAssocID="{B20326F0-9405-467D-88DC-94154787129F}" presName="linear" presStyleCnt="0">
        <dgm:presLayoutVars>
          <dgm:animLvl val="lvl"/>
          <dgm:resizeHandles val="exact"/>
        </dgm:presLayoutVars>
      </dgm:prSet>
      <dgm:spPr/>
    </dgm:pt>
    <dgm:pt modelId="{0CA01497-6AB9-455F-ABE2-D531A8DFAB04}" type="pres">
      <dgm:prSet presAssocID="{94BF5943-1D47-402E-BCA5-A5C0235378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F8D569-57FA-4A91-8B8F-9541620A957F}" type="pres">
      <dgm:prSet presAssocID="{CDDF321E-302F-4E3E-926D-4753715DF141}" presName="spacer" presStyleCnt="0"/>
      <dgm:spPr/>
    </dgm:pt>
    <dgm:pt modelId="{7391080D-C7B8-4EC9-A24F-4823CCF3A180}" type="pres">
      <dgm:prSet presAssocID="{93A93E89-E8DF-4937-96A2-3455676284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8D0D22-CCE5-499E-BDD9-0FA616F413F2}" type="presOf" srcId="{94BF5943-1D47-402E-BCA5-A5C02353784C}" destId="{0CA01497-6AB9-455F-ABE2-D531A8DFAB04}" srcOrd="0" destOrd="0" presId="urn:microsoft.com/office/officeart/2005/8/layout/vList2"/>
    <dgm:cxn modelId="{EABDA126-4264-417D-AD14-AF403F3B8BB6}" type="presOf" srcId="{B20326F0-9405-467D-88DC-94154787129F}" destId="{25842615-215D-46B8-BDAF-7B16FB41ED42}" srcOrd="0" destOrd="0" presId="urn:microsoft.com/office/officeart/2005/8/layout/vList2"/>
    <dgm:cxn modelId="{3568DC6E-31AD-42A9-99A6-5B1FA03221AD}" type="presOf" srcId="{93A93E89-E8DF-4937-96A2-3455676284DC}" destId="{7391080D-C7B8-4EC9-A24F-4823CCF3A180}" srcOrd="0" destOrd="0" presId="urn:microsoft.com/office/officeart/2005/8/layout/vList2"/>
    <dgm:cxn modelId="{830720AD-D291-402E-932A-2F7C52C027C4}" srcId="{B20326F0-9405-467D-88DC-94154787129F}" destId="{93A93E89-E8DF-4937-96A2-3455676284DC}" srcOrd="1" destOrd="0" parTransId="{FAA88DEE-1EDA-4EF8-B5AA-6AB01D0B1150}" sibTransId="{5F75C2BF-115E-4470-8B55-D458BCAA931B}"/>
    <dgm:cxn modelId="{F8A6FCEE-8D58-47C4-81D7-F947F17E1835}" srcId="{B20326F0-9405-467D-88DC-94154787129F}" destId="{94BF5943-1D47-402E-BCA5-A5C02353784C}" srcOrd="0" destOrd="0" parTransId="{E0DD32BE-87F5-463D-A1D6-9F65F98665C8}" sibTransId="{CDDF321E-302F-4E3E-926D-4753715DF141}"/>
    <dgm:cxn modelId="{DAE39FF6-7846-401A-BD41-C35C3964F237}" type="presParOf" srcId="{25842615-215D-46B8-BDAF-7B16FB41ED42}" destId="{0CA01497-6AB9-455F-ABE2-D531A8DFAB04}" srcOrd="0" destOrd="0" presId="urn:microsoft.com/office/officeart/2005/8/layout/vList2"/>
    <dgm:cxn modelId="{5B6E1E18-CEB1-4FCC-8A66-B605FA4D5D17}" type="presParOf" srcId="{25842615-215D-46B8-BDAF-7B16FB41ED42}" destId="{E2F8D569-57FA-4A91-8B8F-9541620A957F}" srcOrd="1" destOrd="0" presId="urn:microsoft.com/office/officeart/2005/8/layout/vList2"/>
    <dgm:cxn modelId="{67F77E45-418D-4E6D-94C1-5F469B9A7451}" type="presParOf" srcId="{25842615-215D-46B8-BDAF-7B16FB41ED42}" destId="{7391080D-C7B8-4EC9-A24F-4823CCF3A18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0326F0-9405-467D-88DC-94154787129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4BF5943-1D47-402E-BCA5-A5C02353784C}">
      <dgm:prSet phldrT="[Text]" custT="1"/>
      <dgm:spPr/>
      <dgm:t>
        <a:bodyPr/>
        <a:lstStyle/>
        <a:p>
          <a:r>
            <a:rPr lang="en-US" sz="4800" dirty="0"/>
            <a:t>Deployment Strategies</a:t>
          </a:r>
          <a:endParaRPr lang="en-US" sz="6000" dirty="0"/>
        </a:p>
      </dgm:t>
    </dgm:pt>
    <dgm:pt modelId="{E0DD32BE-87F5-463D-A1D6-9F65F98665C8}" type="parTrans" cxnId="{F8A6FCEE-8D58-47C4-81D7-F947F17E1835}">
      <dgm:prSet/>
      <dgm:spPr/>
      <dgm:t>
        <a:bodyPr/>
        <a:lstStyle/>
        <a:p>
          <a:endParaRPr lang="en-US"/>
        </a:p>
      </dgm:t>
    </dgm:pt>
    <dgm:pt modelId="{CDDF321E-302F-4E3E-926D-4753715DF141}" type="sibTrans" cxnId="{F8A6FCEE-8D58-47C4-81D7-F947F17E1835}">
      <dgm:prSet/>
      <dgm:spPr/>
      <dgm:t>
        <a:bodyPr/>
        <a:lstStyle/>
        <a:p>
          <a:endParaRPr lang="en-US"/>
        </a:p>
      </dgm:t>
    </dgm:pt>
    <dgm:pt modelId="{25842615-215D-46B8-BDAF-7B16FB41ED42}" type="pres">
      <dgm:prSet presAssocID="{B20326F0-9405-467D-88DC-94154787129F}" presName="linear" presStyleCnt="0">
        <dgm:presLayoutVars>
          <dgm:animLvl val="lvl"/>
          <dgm:resizeHandles val="exact"/>
        </dgm:presLayoutVars>
      </dgm:prSet>
      <dgm:spPr/>
    </dgm:pt>
    <dgm:pt modelId="{0CA01497-6AB9-455F-ABE2-D531A8DFAB04}" type="pres">
      <dgm:prSet presAssocID="{94BF5943-1D47-402E-BCA5-A5C02353784C}" presName="parentText" presStyleLbl="node1" presStyleIdx="0" presStyleCnt="1" custLinFactNeighborX="-2703" custLinFactNeighborY="2447">
        <dgm:presLayoutVars>
          <dgm:chMax val="0"/>
          <dgm:bulletEnabled val="1"/>
        </dgm:presLayoutVars>
      </dgm:prSet>
      <dgm:spPr/>
    </dgm:pt>
  </dgm:ptLst>
  <dgm:cxnLst>
    <dgm:cxn modelId="{B08D0D22-CCE5-499E-BDD9-0FA616F413F2}" type="presOf" srcId="{94BF5943-1D47-402E-BCA5-A5C02353784C}" destId="{0CA01497-6AB9-455F-ABE2-D531A8DFAB04}" srcOrd="0" destOrd="0" presId="urn:microsoft.com/office/officeart/2005/8/layout/vList2"/>
    <dgm:cxn modelId="{EABDA126-4264-417D-AD14-AF403F3B8BB6}" type="presOf" srcId="{B20326F0-9405-467D-88DC-94154787129F}" destId="{25842615-215D-46B8-BDAF-7B16FB41ED42}" srcOrd="0" destOrd="0" presId="urn:microsoft.com/office/officeart/2005/8/layout/vList2"/>
    <dgm:cxn modelId="{F8A6FCEE-8D58-47C4-81D7-F947F17E1835}" srcId="{B20326F0-9405-467D-88DC-94154787129F}" destId="{94BF5943-1D47-402E-BCA5-A5C02353784C}" srcOrd="0" destOrd="0" parTransId="{E0DD32BE-87F5-463D-A1D6-9F65F98665C8}" sibTransId="{CDDF321E-302F-4E3E-926D-4753715DF141}"/>
    <dgm:cxn modelId="{DAE39FF6-7846-401A-BD41-C35C3964F237}" type="presParOf" srcId="{25842615-215D-46B8-BDAF-7B16FB41ED42}" destId="{0CA01497-6AB9-455F-ABE2-D531A8DFAB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01497-6AB9-455F-ABE2-D531A8DFAB04}">
      <dsp:nvSpPr>
        <dsp:cNvPr id="0" name=""/>
        <dsp:cNvSpPr/>
      </dsp:nvSpPr>
      <dsp:spPr>
        <a:xfrm>
          <a:off x="0" y="1432799"/>
          <a:ext cx="563880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Monoliths</a:t>
          </a:r>
          <a:endParaRPr lang="en-US" sz="6000" kern="1200" dirty="0"/>
        </a:p>
      </dsp:txBody>
      <dsp:txXfrm>
        <a:off x="59399" y="1492198"/>
        <a:ext cx="5520002" cy="1098002"/>
      </dsp:txXfrm>
    </dsp:sp>
    <dsp:sp modelId="{7391080D-C7B8-4EC9-A24F-4823CCF3A180}">
      <dsp:nvSpPr>
        <dsp:cNvPr id="0" name=""/>
        <dsp:cNvSpPr/>
      </dsp:nvSpPr>
      <dsp:spPr>
        <a:xfrm>
          <a:off x="0" y="2836800"/>
          <a:ext cx="563880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Microservices</a:t>
          </a:r>
          <a:endParaRPr lang="en-US" sz="6000" kern="1200" dirty="0"/>
        </a:p>
      </dsp:txBody>
      <dsp:txXfrm>
        <a:off x="59399" y="2896199"/>
        <a:ext cx="5520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01497-6AB9-455F-ABE2-D531A8DFAB04}">
      <dsp:nvSpPr>
        <dsp:cNvPr id="0" name=""/>
        <dsp:cNvSpPr/>
      </dsp:nvSpPr>
      <dsp:spPr>
        <a:xfrm>
          <a:off x="0" y="1432799"/>
          <a:ext cx="563880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Mutable</a:t>
          </a:r>
          <a:endParaRPr lang="en-US" sz="6000" kern="1200" dirty="0"/>
        </a:p>
      </dsp:txBody>
      <dsp:txXfrm>
        <a:off x="59399" y="1492198"/>
        <a:ext cx="5520002" cy="1098002"/>
      </dsp:txXfrm>
    </dsp:sp>
    <dsp:sp modelId="{7391080D-C7B8-4EC9-A24F-4823CCF3A180}">
      <dsp:nvSpPr>
        <dsp:cNvPr id="0" name=""/>
        <dsp:cNvSpPr/>
      </dsp:nvSpPr>
      <dsp:spPr>
        <a:xfrm>
          <a:off x="0" y="2836800"/>
          <a:ext cx="563880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Immutable</a:t>
          </a:r>
          <a:endParaRPr lang="en-US" sz="6000" kern="1200" dirty="0"/>
        </a:p>
      </dsp:txBody>
      <dsp:txXfrm>
        <a:off x="59399" y="2896199"/>
        <a:ext cx="5520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01497-6AB9-455F-ABE2-D531A8DFAB04}">
      <dsp:nvSpPr>
        <dsp:cNvPr id="0" name=""/>
        <dsp:cNvSpPr/>
      </dsp:nvSpPr>
      <dsp:spPr>
        <a:xfrm>
          <a:off x="0" y="1839098"/>
          <a:ext cx="5638800" cy="1901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Deployment Strategies</a:t>
          </a:r>
          <a:endParaRPr lang="en-US" sz="6000" kern="1200" dirty="0"/>
        </a:p>
      </dsp:txBody>
      <dsp:txXfrm>
        <a:off x="92811" y="1931909"/>
        <a:ext cx="5453178" cy="1715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moji_u2744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kirstycampbellictportfolio.wikispaces.com/Databases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Base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Circling back to initial </a:t>
            </a:r>
            <a:r>
              <a:rPr lang="en-US" sz="4800" dirty="0" err="1"/>
              <a:t>descriptin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322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CD is a way of building software such that it can be deployed to a specified environment, whenever you want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DevOps-CD</a:t>
            </a:r>
          </a:p>
        </p:txBody>
      </p:sp>
    </p:spTree>
    <p:extLst>
      <p:ext uri="{BB962C8B-B14F-4D97-AF65-F5344CB8AC3E}">
        <p14:creationId xmlns:p14="http://schemas.microsoft.com/office/powerpoint/2010/main" val="4952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In particular, you should be able to deploy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7417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…it’s about more than just deploying software</a:t>
            </a:r>
          </a:p>
        </p:txBody>
      </p:sp>
    </p:spTree>
    <p:extLst>
      <p:ext uri="{BB962C8B-B14F-4D97-AF65-F5344CB8AC3E}">
        <p14:creationId xmlns:p14="http://schemas.microsoft.com/office/powerpoint/2010/main" val="13491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it’s about deploying the highest quality software possible</a:t>
            </a:r>
          </a:p>
        </p:txBody>
      </p:sp>
    </p:spTree>
    <p:extLst>
      <p:ext uri="{BB962C8B-B14F-4D97-AF65-F5344CB8AC3E}">
        <p14:creationId xmlns:p14="http://schemas.microsoft.com/office/powerpoint/2010/main" val="12058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1600200"/>
            <a:ext cx="102108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Your end goal should to be attempt to make a deployment process that is so boring and predictable that it can be done by the least technical person that you know</a:t>
            </a:r>
          </a:p>
        </p:txBody>
      </p:sp>
    </p:spTree>
    <p:extLst>
      <p:ext uri="{BB962C8B-B14F-4D97-AF65-F5344CB8AC3E}">
        <p14:creationId xmlns:p14="http://schemas.microsoft.com/office/powerpoint/2010/main" val="1851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continuous delivery is a way of building software, such that it can be deployed to a specified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883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And deploy </a:t>
            </a:r>
            <a:r>
              <a:rPr lang="en-US" sz="4800" i="1" u="sng" dirty="0"/>
              <a:t>only the highest quality versions</a:t>
            </a:r>
            <a:r>
              <a:rPr lang="en-US" sz="4800" dirty="0"/>
              <a:t>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0728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Why is all this valuable?</a:t>
            </a:r>
          </a:p>
        </p:txBody>
      </p:sp>
    </p:spTree>
    <p:extLst>
      <p:ext uri="{BB962C8B-B14F-4D97-AF65-F5344CB8AC3E}">
        <p14:creationId xmlns:p14="http://schemas.microsoft.com/office/powerpoint/2010/main" val="982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2427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Increased Quality</a:t>
            </a:r>
          </a:p>
        </p:txBody>
      </p:sp>
    </p:spTree>
    <p:extLst>
      <p:ext uri="{BB962C8B-B14F-4D97-AF65-F5344CB8AC3E}">
        <p14:creationId xmlns:p14="http://schemas.microsoft.com/office/powerpoint/2010/main" val="15617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503238"/>
            <a:ext cx="9753600" cy="1325562"/>
          </a:xfrm>
        </p:spPr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2286000"/>
            <a:ext cx="9753600" cy="3124200"/>
          </a:xfrm>
        </p:spPr>
        <p:txBody>
          <a:bodyPr/>
          <a:lstStyle/>
          <a:p>
            <a:r>
              <a:rPr lang="en-US" dirty="0"/>
              <a:t>What is Continuous Delivery</a:t>
            </a:r>
          </a:p>
          <a:p>
            <a:r>
              <a:rPr lang="en-US" dirty="0"/>
              <a:t>Architecting for Continuous Delivery</a:t>
            </a:r>
          </a:p>
          <a:p>
            <a:r>
              <a:rPr lang="en-US" dirty="0"/>
              <a:t>Mutable vs. Immutable servers</a:t>
            </a:r>
          </a:p>
          <a:p>
            <a:r>
              <a:rPr lang="en-US" dirty="0"/>
              <a:t>Deployment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2427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Improved cycle time</a:t>
            </a:r>
          </a:p>
        </p:txBody>
      </p:sp>
    </p:spTree>
    <p:extLst>
      <p:ext uri="{BB962C8B-B14F-4D97-AF65-F5344CB8AC3E}">
        <p14:creationId xmlns:p14="http://schemas.microsoft.com/office/powerpoint/2010/main" val="42213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2427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Better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20618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2427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Reduced deployment risk</a:t>
            </a:r>
          </a:p>
        </p:txBody>
      </p:sp>
    </p:spTree>
    <p:extLst>
      <p:ext uri="{BB962C8B-B14F-4D97-AF65-F5344CB8AC3E}">
        <p14:creationId xmlns:p14="http://schemas.microsoft.com/office/powerpoint/2010/main" val="83357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2427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Better customer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4168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2427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continuous delivery/</a:t>
            </a:r>
          </a:p>
          <a:p>
            <a:pPr algn="ctr">
              <a:lnSpc>
                <a:spcPct val="90000"/>
              </a:lnSpc>
            </a:pPr>
            <a:r>
              <a:rPr lang="en-US" sz="4800" dirty="0"/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647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Architecting for Continuous Delivery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056B9E2-09D8-41B9-ACB1-D4FBB4FF9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491815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194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It's not uncommon for web applications to start out as monoliths</a:t>
            </a:r>
          </a:p>
        </p:txBody>
      </p:sp>
    </p:spTree>
    <p:extLst>
      <p:ext uri="{BB962C8B-B14F-4D97-AF65-F5344CB8AC3E}">
        <p14:creationId xmlns:p14="http://schemas.microsoft.com/office/powerpoint/2010/main" val="42073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1940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Amazon started out as a monolith, so did Netflix and Etsy</a:t>
            </a:r>
          </a:p>
        </p:txBody>
      </p:sp>
    </p:spTree>
    <p:extLst>
      <p:ext uri="{BB962C8B-B14F-4D97-AF65-F5344CB8AC3E}">
        <p14:creationId xmlns:p14="http://schemas.microsoft.com/office/powerpoint/2010/main" val="4743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194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Amazon and Netflix have moved towards microservices, Etsy remains a monolith</a:t>
            </a:r>
          </a:p>
        </p:txBody>
      </p:sp>
    </p:spTree>
    <p:extLst>
      <p:ext uri="{BB962C8B-B14F-4D97-AF65-F5344CB8AC3E}">
        <p14:creationId xmlns:p14="http://schemas.microsoft.com/office/powerpoint/2010/main" val="6945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194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8402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Delivery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3622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 monolith is a singular application that contains all of the modules needed to perform its job</a:t>
            </a:r>
          </a:p>
        </p:txBody>
      </p:sp>
    </p:spTree>
    <p:extLst>
      <p:ext uri="{BB962C8B-B14F-4D97-AF65-F5344CB8AC3E}">
        <p14:creationId xmlns:p14="http://schemas.microsoft.com/office/powerpoint/2010/main" val="16834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8194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Microservices are discreet services that serve a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10934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 monolith can grow to a certain point where testing and deployments become very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8158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monoliths can cause a technology lock in</a:t>
            </a:r>
          </a:p>
        </p:txBody>
      </p:sp>
    </p:spTree>
    <p:extLst>
      <p:ext uri="{BB962C8B-B14F-4D97-AF65-F5344CB8AC3E}">
        <p14:creationId xmlns:p14="http://schemas.microsoft.com/office/powerpoint/2010/main" val="1772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When should you use a monolith, and when does it make sense for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10312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it depends…</a:t>
            </a:r>
          </a:p>
        </p:txBody>
      </p:sp>
    </p:spTree>
    <p:extLst>
      <p:ext uri="{BB962C8B-B14F-4D97-AF65-F5344CB8AC3E}">
        <p14:creationId xmlns:p14="http://schemas.microsoft.com/office/powerpoint/2010/main" val="27914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For greenfield development, which is a term that basically means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7792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For greenfield development, which is a term that basically means a new project</a:t>
            </a:r>
          </a:p>
        </p:txBody>
      </p:sp>
    </p:spTree>
    <p:extLst>
      <p:ext uri="{BB962C8B-B14F-4D97-AF65-F5344CB8AC3E}">
        <p14:creationId xmlns:p14="http://schemas.microsoft.com/office/powerpoint/2010/main" val="18498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24226F18-6126-4052-9774-3FF33286E608}"/>
              </a:ext>
            </a:extLst>
          </p:cNvPr>
          <p:cNvSpPr/>
          <p:nvPr/>
        </p:nvSpPr>
        <p:spPr>
          <a:xfrm>
            <a:off x="1370012" y="1752600"/>
            <a:ext cx="3276600" cy="4638336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320C5440-9CA5-456E-8FCF-6F00FE852E54}"/>
              </a:ext>
            </a:extLst>
          </p:cNvPr>
          <p:cNvSpPr/>
          <p:nvPr/>
        </p:nvSpPr>
        <p:spPr>
          <a:xfrm>
            <a:off x="7313612" y="838200"/>
            <a:ext cx="1676400" cy="1981200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Better</a:t>
            </a:r>
          </a:p>
          <a:p>
            <a:pPr algn="ctr"/>
            <a:r>
              <a:rPr lang="en-US" sz="2400" b="1" dirty="0"/>
              <a:t>search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AB5EB6FD-7A80-44A8-8E97-BF0C3D9FA1B6}"/>
              </a:ext>
            </a:extLst>
          </p:cNvPr>
          <p:cNvSpPr/>
          <p:nvPr/>
        </p:nvSpPr>
        <p:spPr>
          <a:xfrm>
            <a:off x="7161212" y="3429000"/>
            <a:ext cx="1981200" cy="1981200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Payment</a:t>
            </a:r>
          </a:p>
          <a:p>
            <a:pPr algn="ctr"/>
            <a:r>
              <a:rPr lang="en-US" sz="2400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5804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There is no perfect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8897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CD is a way of building software such that it can be deployed to a specified environment, whenever you want to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DevOps-CD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Microservices and monoliths are developed, deployed, and operated in similar, yet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6041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352800"/>
          </a:xfrm>
        </p:spPr>
        <p:txBody>
          <a:bodyPr/>
          <a:lstStyle/>
          <a:p>
            <a:pPr algn="ctr"/>
            <a:r>
              <a:rPr lang="en-US" dirty="0"/>
              <a:t>Servers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056B9E2-09D8-41B9-ACB1-D4FBB4FF9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9535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Years ago, servers were setup and configured one at a time by people</a:t>
            </a:r>
          </a:p>
        </p:txBody>
      </p:sp>
    </p:spTree>
    <p:extLst>
      <p:ext uri="{BB962C8B-B14F-4D97-AF65-F5344CB8AC3E}">
        <p14:creationId xmlns:p14="http://schemas.microsoft.com/office/powerpoint/2010/main" val="18924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Over time things started to get scripted out</a:t>
            </a:r>
          </a:p>
        </p:txBody>
      </p:sp>
    </p:spTree>
    <p:extLst>
      <p:ext uri="{BB962C8B-B14F-4D97-AF65-F5344CB8AC3E}">
        <p14:creationId xmlns:p14="http://schemas.microsoft.com/office/powerpoint/2010/main" val="40090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Eventually, configuration management tools became the ideal way to manage server setups</a:t>
            </a:r>
          </a:p>
        </p:txBody>
      </p:sp>
    </p:spTree>
    <p:extLst>
      <p:ext uri="{BB962C8B-B14F-4D97-AF65-F5344CB8AC3E}">
        <p14:creationId xmlns:p14="http://schemas.microsoft.com/office/powerpoint/2010/main" val="40029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4CF01-46EA-4CCE-B350-A58DD91AE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12" y="2514600"/>
            <a:ext cx="236220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99632-C39A-4303-AD55-A1FD6B2BADCA}"/>
              </a:ext>
            </a:extLst>
          </p:cNvPr>
          <p:cNvSpPr txBox="1"/>
          <p:nvPr/>
        </p:nvSpPr>
        <p:spPr>
          <a:xfrm>
            <a:off x="989012" y="4572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Snowflake server</a:t>
            </a:r>
          </a:p>
        </p:txBody>
      </p:sp>
    </p:spTree>
    <p:extLst>
      <p:ext uri="{BB962C8B-B14F-4D97-AF65-F5344CB8AC3E}">
        <p14:creationId xmlns:p14="http://schemas.microsoft.com/office/powerpoint/2010/main" val="1558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A99632-C39A-4303-AD55-A1FD6B2BADCA}"/>
              </a:ext>
            </a:extLst>
          </p:cNvPr>
          <p:cNvSpPr txBox="1"/>
          <p:nvPr/>
        </p:nvSpPr>
        <p:spPr>
          <a:xfrm>
            <a:off x="989012" y="4572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Phoenix servers</a:t>
            </a:r>
          </a:p>
        </p:txBody>
      </p:sp>
      <p:pic>
        <p:nvPicPr>
          <p:cNvPr id="8" name="Picture 7" descr="A picture containing sky, indoor&#10;&#10;Description generated with high confidence">
            <a:extLst>
              <a:ext uri="{FF2B5EF4-FFF2-40B4-BE49-F238E27FC236}">
                <a16:creationId xmlns:a16="http://schemas.microsoft.com/office/drawing/2014/main" id="{679A24D4-D317-4914-BEAD-6DC9EA45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2812" y="1864690"/>
            <a:ext cx="3128619" cy="3128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51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…immutable servers are the next step in that evolution</a:t>
            </a:r>
          </a:p>
        </p:txBody>
      </p:sp>
    </p:spTree>
    <p:extLst>
      <p:ext uri="{BB962C8B-B14F-4D97-AF65-F5344CB8AC3E}">
        <p14:creationId xmlns:p14="http://schemas.microsoft.com/office/powerpoint/2010/main" val="29617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Mutable and Immutable</a:t>
            </a:r>
          </a:p>
        </p:txBody>
      </p:sp>
    </p:spTree>
    <p:extLst>
      <p:ext uri="{BB962C8B-B14F-4D97-AF65-F5344CB8AC3E}">
        <p14:creationId xmlns:p14="http://schemas.microsoft.com/office/powerpoint/2010/main" val="185774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There are some fantastic tools out there for handling CM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9AC1284-7663-4D18-9A1C-A93A4F6DFBA1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18655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CI is responsible for code level testing...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It can be useful for small projects or small teams that don't want the extra overhead of managing virtual machine images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3E3842D-808D-40A3-A9AD-A044E9012D34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0948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Ad hoc commands for things like security patches are really rather simple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822DDDD-0DAD-4962-8402-E4D5B1FAB7B1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1949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Having CM scripts under version control allows shared ownership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D925DC3-DAFA-4D12-A408-FD9C3DDB78DB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8590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When an upgrade or deployment fails, the server can be left in a broken state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02A093E-6141-4F99-A578-D8D80F953AE8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5355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Because we're making changes over time, we're not starting with a known working configuration each time we deploy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02A093E-6141-4F99-A578-D8D80F953AE8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02278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Depending on how we implement our configuration, we may have to use our CM tool to handle scaling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02A093E-6141-4F99-A578-D8D80F953AE8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0508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Any change to the OS needs to be tested separately to ensure that nothing breaks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02A093E-6141-4F99-A578-D8D80F953AE8}"/>
              </a:ext>
            </a:extLst>
          </p:cNvPr>
          <p:cNvSpPr txBox="1">
            <a:spLocks/>
          </p:cNvSpPr>
          <p:nvPr/>
        </p:nvSpPr>
        <p:spPr>
          <a:xfrm>
            <a:off x="1213150" y="685801"/>
            <a:ext cx="7853063" cy="11429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9558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352800"/>
          </a:xfrm>
        </p:spPr>
        <p:txBody>
          <a:bodyPr/>
          <a:lstStyle/>
          <a:p>
            <a:pPr algn="ctr"/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056B9E2-09D8-41B9-ACB1-D4FBB4FF9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1751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9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00B0F0"/>
                </a:solidFill>
              </a:rPr>
              <a:t>blue</a:t>
            </a:r>
            <a:r>
              <a:rPr lang="en-US" sz="4800" dirty="0"/>
              <a:t>/</a:t>
            </a:r>
            <a:r>
              <a:rPr lang="en-US" sz="4800" dirty="0">
                <a:solidFill>
                  <a:srgbClr val="00B050"/>
                </a:solidFill>
              </a:rPr>
              <a:t>green</a:t>
            </a:r>
            <a:r>
              <a:rPr lang="en-US" sz="4800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18442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AB8CC-4C20-4C1F-8986-82C3DD0B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4" y="1076325"/>
            <a:ext cx="7572375" cy="4705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61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When the acceptance tests are passing, then any non-functional automated tests can be run</a:t>
            </a:r>
          </a:p>
        </p:txBody>
      </p:sp>
    </p:spTree>
    <p:extLst>
      <p:ext uri="{BB962C8B-B14F-4D97-AF65-F5344CB8AC3E}">
        <p14:creationId xmlns:p14="http://schemas.microsoft.com/office/powerpoint/2010/main" val="7270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Canary</a:t>
            </a:r>
            <a:r>
              <a:rPr lang="en-US" sz="4800" dirty="0">
                <a:solidFill>
                  <a:srgbClr val="00B0F0"/>
                </a:solidFill>
              </a:rPr>
              <a:t> </a:t>
            </a:r>
            <a:r>
              <a:rPr lang="en-US" sz="4800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346464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05D90-01A1-4F6C-AD57-2D504E96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7" y="981075"/>
            <a:ext cx="7791450" cy="4895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920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14600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Canary deployments get its name from the practice of coalminers bringing canaries into the mines with them</a:t>
            </a:r>
          </a:p>
        </p:txBody>
      </p:sp>
    </p:spTree>
    <p:extLst>
      <p:ext uri="{BB962C8B-B14F-4D97-AF65-F5344CB8AC3E}">
        <p14:creationId xmlns:p14="http://schemas.microsoft.com/office/powerpoint/2010/main" val="19731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 like to have load testing performed here</a:t>
            </a:r>
          </a:p>
        </p:txBody>
      </p:sp>
    </p:spTree>
    <p:extLst>
      <p:ext uri="{BB962C8B-B14F-4D97-AF65-F5344CB8AC3E}">
        <p14:creationId xmlns:p14="http://schemas.microsoft.com/office/powerpoint/2010/main" val="36073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As well as more in depth     security audits</a:t>
            </a:r>
          </a:p>
        </p:txBody>
      </p:sp>
    </p:spTree>
    <p:extLst>
      <p:ext uri="{BB962C8B-B14F-4D97-AF65-F5344CB8AC3E}">
        <p14:creationId xmlns:p14="http://schemas.microsoft.com/office/powerpoint/2010/main" val="98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16EE-4FA6-4103-97C6-4C92E373EB7F}"/>
              </a:ext>
            </a:extLst>
          </p:cNvPr>
          <p:cNvSpPr txBox="1"/>
          <p:nvPr/>
        </p:nvSpPr>
        <p:spPr>
          <a:xfrm>
            <a:off x="1370012" y="2540472"/>
            <a:ext cx="10210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Developers, ops and security engineers should collaborate on a testing plan for these 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12644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4674</TotalTime>
  <Words>623</Words>
  <Application>Microsoft Office PowerPoint</Application>
  <PresentationFormat>Custom</PresentationFormat>
  <Paragraphs>85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Century Gothic</vt:lpstr>
      <vt:lpstr>World Presentation 16x9</vt:lpstr>
      <vt:lpstr>Introduction to CD</vt:lpstr>
      <vt:lpstr>Continuous Delivery</vt:lpstr>
      <vt:lpstr>What is Continuous Delivery</vt:lpstr>
      <vt:lpstr>CD is a way of building software such that it can be deployed to a specified environment, whenever you want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CD is a way of building software such that it can be deployed to a specified environment, whenever you want to…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Architecting for Continuous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Vadym Kovalenko</dc:creator>
  <cp:lastModifiedBy>Vadym Kovalenko</cp:lastModifiedBy>
  <cp:revision>16</cp:revision>
  <dcterms:created xsi:type="dcterms:W3CDTF">2018-03-22T18:57:08Z</dcterms:created>
  <dcterms:modified xsi:type="dcterms:W3CDTF">2018-03-28T20:02:55Z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