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65" r:id="rId7"/>
    <p:sldId id="266" r:id="rId8"/>
    <p:sldId id="267" r:id="rId9"/>
    <p:sldId id="268" r:id="rId10"/>
    <p:sldId id="269" r:id="rId11"/>
    <p:sldId id="258" r:id="rId12"/>
    <p:sldId id="259" r:id="rId13"/>
    <p:sldId id="261" r:id="rId14"/>
    <p:sldId id="260" r:id="rId15"/>
    <p:sldId id="263" r:id="rId16"/>
    <p:sldId id="264" r:id="rId17"/>
    <p:sldId id="262" r:id="rId18"/>
    <p:sldId id="270" r:id="rId19"/>
    <p:sldId id="271" r:id="rId20"/>
    <p:sldId id="272" r:id="rId21"/>
    <p:sldId id="273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74" r:id="rId30"/>
    <p:sldId id="27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80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90CE4-3767-4067-822D-6BE27331B4DB}" type="datetimeFigureOut">
              <a:rPr lang="en-AU" smtClean="0"/>
              <a:pPr/>
              <a:t>26/06/2011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DF33F-6D99-45C8-B884-FC003A1E4836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w3schools.com/htmldom/dom_examples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obj_window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60575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>
                <a:solidFill>
                  <a:srgbClr val="FC9804"/>
                </a:solidFill>
                <a:latin typeface="Arial Rounded MT Bold" pitchFamily="34" charset="0"/>
              </a:rPr>
              <a:t>REVIEW </a:t>
            </a:r>
            <a:r>
              <a:rPr lang="en-US" b="1" dirty="0" smtClean="0">
                <a:solidFill>
                  <a:srgbClr val="FC9804"/>
                </a:solidFill>
                <a:latin typeface="Arial Rounded MT Bold" pitchFamily="34" charset="0"/>
              </a:rPr>
              <a:t/>
            </a:r>
            <a:br>
              <a:rPr lang="en-US" b="1" dirty="0" smtClean="0">
                <a:solidFill>
                  <a:srgbClr val="FC9804"/>
                </a:solidFill>
                <a:latin typeface="Arial Rounded MT Bold" pitchFamily="34" charset="0"/>
              </a:rPr>
            </a:br>
            <a:r>
              <a:rPr lang="en-US" b="1" dirty="0" smtClean="0">
                <a:solidFill>
                  <a:srgbClr val="FC9804"/>
                </a:solidFill>
                <a:latin typeface="Arial Rounded MT Bold" pitchFamily="34" charset="0"/>
              </a:rPr>
              <a:t/>
            </a:r>
            <a:br>
              <a:rPr lang="en-US" b="1" dirty="0" smtClean="0">
                <a:solidFill>
                  <a:srgbClr val="FC9804"/>
                </a:solidFill>
                <a:latin typeface="Arial Rounded MT Bold" pitchFamily="34" charset="0"/>
              </a:rPr>
            </a:br>
            <a:endParaRPr lang="en-US" b="1" dirty="0">
              <a:solidFill>
                <a:srgbClr val="FC9804"/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400" y="3810000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/>
              <a:t>□HTML  □ CSS □ DOM </a:t>
            </a:r>
            <a:endParaRPr lang="en-A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5353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&lt;h1 style="text-</a:t>
            </a:r>
            <a:r>
              <a:rPr lang="en-US" sz="2800" b="1" dirty="0" err="1" smtClean="0"/>
              <a:t>align:center</a:t>
            </a:r>
            <a:r>
              <a:rPr lang="en-US" sz="2800" b="1" dirty="0" smtClean="0"/>
              <a:t>"&gt;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&lt;p style="font-</a:t>
            </a:r>
            <a:r>
              <a:rPr lang="en-US" sz="2800" b="1" dirty="0" err="1" smtClean="0"/>
              <a:t>family:courier</a:t>
            </a:r>
            <a:r>
              <a:rPr lang="en-US" sz="2800" b="1" dirty="0" smtClean="0"/>
              <a:t> new; </a:t>
            </a:r>
            <a:r>
              <a:rPr lang="en-US" sz="2800" b="1" dirty="0" err="1" smtClean="0"/>
              <a:t>color:red</a:t>
            </a:r>
            <a:r>
              <a:rPr lang="en-US" sz="2800" b="1" dirty="0" smtClean="0"/>
              <a:t>;</a:t>
            </a:r>
            <a:br>
              <a:rPr lang="en-US" sz="2800" b="1" dirty="0" smtClean="0"/>
            </a:br>
            <a:r>
              <a:rPr lang="en-US" sz="2800" b="1" dirty="0" smtClean="0"/>
              <a:t> font-size:20px"&gt;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&lt;body style="background-</a:t>
            </a:r>
            <a:r>
              <a:rPr lang="en-US" sz="2800" b="1" dirty="0" err="1" smtClean="0"/>
              <a:t>color:yellow</a:t>
            </a:r>
            <a:r>
              <a:rPr lang="en-US" sz="2800" b="1" dirty="0" smtClean="0"/>
              <a:t>"&gt;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Could be inside the tag (like in the previous examples called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INLINE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 or in a separate part of the document, usually in the &lt;head&gt; part and called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INSIDE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2895600" cy="308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886200"/>
            <a:ext cx="23907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952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Could also be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EXTERNAL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when all the formatting styles are stored in a separate file (external style sheet)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ideal when the style is applied to many pages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With an external style sheet, you can change the look of an entire Web site by changing one file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Each page must link to the style sheet using the &lt;link&gt; tag: </a:t>
            </a:r>
          </a:p>
          <a:p>
            <a:pPr marL="809625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&lt;head&gt;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	&lt;link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  type="text/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"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="mystyle.css"&gt;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&lt;/head&gt;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dirty="0" smtClean="0">
                <a:latin typeface="Arial" pitchFamily="34" charset="0"/>
                <a:ea typeface="+mj-ea"/>
                <a:cs typeface="Arial" pitchFamily="34" charset="0"/>
              </a:rPr>
              <a:t>(cascade style sheet)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600" y="2362200"/>
            <a:ext cx="609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Browser default </a:t>
            </a:r>
          </a:p>
          <a:p>
            <a:r>
              <a:rPr lang="en-US" sz="2800" dirty="0" smtClean="0"/>
              <a:t>External style sheet </a:t>
            </a:r>
          </a:p>
          <a:p>
            <a:r>
              <a:rPr lang="en-US" sz="2800" dirty="0" smtClean="0"/>
              <a:t>Internal style sheet (in the head section) </a:t>
            </a:r>
          </a:p>
          <a:p>
            <a:r>
              <a:rPr lang="en-US" sz="2800" dirty="0" smtClean="0"/>
              <a:t>Inline style (inside an HTML element) </a:t>
            </a:r>
          </a:p>
          <a:p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990600" y="1905000"/>
            <a:ext cx="914400" cy="2667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47700" y="324359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PRIORITY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51816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Multiple Styles Will Cascade into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ard 6"/>
          <p:cNvSpPr/>
          <p:nvPr/>
        </p:nvSpPr>
        <p:spPr>
          <a:xfrm>
            <a:off x="457200" y="1524000"/>
            <a:ext cx="3195021" cy="3892328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ard 7"/>
          <p:cNvSpPr/>
          <p:nvPr/>
        </p:nvSpPr>
        <p:spPr>
          <a:xfrm>
            <a:off x="5491779" y="2157635"/>
            <a:ext cx="3195021" cy="3892328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054" y="3605943"/>
            <a:ext cx="2517289" cy="43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HTML 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7656" y="3334385"/>
            <a:ext cx="2517289" cy="76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external CSS formatting file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3749040" y="3877501"/>
            <a:ext cx="1549101" cy="724154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36315" y="3968020"/>
            <a:ext cx="968188" cy="43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pic>
        <p:nvPicPr>
          <p:cNvPr id="9218" name="Picture 2" descr="Firef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57200"/>
            <a:ext cx="295275" cy="285750"/>
          </a:xfrm>
          <a:prstGeom prst="rect">
            <a:avLst/>
          </a:prstGeom>
          <a:noFill/>
        </p:spPr>
      </p:pic>
      <p:pic>
        <p:nvPicPr>
          <p:cNvPr id="9220" name="Picture 4" descr="Internet Explor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57200"/>
            <a:ext cx="295275" cy="285750"/>
          </a:xfrm>
          <a:prstGeom prst="rect">
            <a:avLst/>
          </a:prstGeom>
          <a:noFill/>
        </p:spPr>
      </p:pic>
      <p:pic>
        <p:nvPicPr>
          <p:cNvPr id="9222" name="Picture 6" descr="Ope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457200"/>
            <a:ext cx="304800" cy="285750"/>
          </a:xfrm>
          <a:prstGeom prst="rect">
            <a:avLst/>
          </a:prstGeom>
          <a:noFill/>
        </p:spPr>
      </p:pic>
      <p:pic>
        <p:nvPicPr>
          <p:cNvPr id="9224" name="Picture 8" descr="Google Chrom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457200"/>
            <a:ext cx="295275" cy="285750"/>
          </a:xfrm>
          <a:prstGeom prst="rect">
            <a:avLst/>
          </a:prstGeom>
          <a:noFill/>
        </p:spPr>
      </p:pic>
      <p:pic>
        <p:nvPicPr>
          <p:cNvPr id="9226" name="Picture 10" descr="Safar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48600" y="457200"/>
            <a:ext cx="266700" cy="285750"/>
          </a:xfrm>
          <a:prstGeom prst="rect">
            <a:avLst/>
          </a:prstGeom>
          <a:noFill/>
        </p:spPr>
      </p:pic>
      <p:sp>
        <p:nvSpPr>
          <p:cNvPr id="18" name="Left Arrow 17"/>
          <p:cNvSpPr/>
          <p:nvPr/>
        </p:nvSpPr>
        <p:spPr>
          <a:xfrm rot="16200000">
            <a:off x="6445528" y="1174473"/>
            <a:ext cx="1326873" cy="501928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6669474" y="1026726"/>
            <a:ext cx="968188" cy="43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24000"/>
            <a:ext cx="54864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body </a:t>
            </a: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font-size:75%; </a:t>
            </a:r>
          </a:p>
          <a:p>
            <a:pPr lvl="1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font-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family:verdana,arial,'sans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serif';</a:t>
            </a:r>
          </a:p>
          <a:p>
            <a:pPr lvl="1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background-color:#FFFFF0; </a:t>
            </a:r>
          </a:p>
          <a:p>
            <a:pPr lvl="1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color:#000080;</a:t>
            </a:r>
          </a:p>
          <a:p>
            <a:pPr lvl="1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margin:10px; </a:t>
            </a: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h1</a:t>
            </a: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	font-size:200%;</a:t>
            </a: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} </a:t>
            </a:r>
          </a:p>
          <a:p>
            <a:pPr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h2 {font-size:140%;} </a:t>
            </a:r>
          </a:p>
          <a:p>
            <a:pPr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{background-color:#ADD8E6;} </a:t>
            </a:r>
          </a:p>
          <a:p>
            <a:pPr>
              <a:buNone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{list-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style:circle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>
              <a:buNone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{list-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style:upper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-roman;} </a:t>
            </a: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a:link {color:#000080;}</a:t>
            </a:r>
          </a:p>
          <a:p>
            <a:pPr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a:hover {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color:red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;}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6781800" cy="4648200"/>
          </a:xfrm>
        </p:spPr>
        <p:txBody>
          <a:bodyPr>
            <a:normAutofit fontScale="55000" lnSpcReduction="20000"/>
          </a:bodyPr>
          <a:lstStyle/>
          <a:p>
            <a:pPr marL="1971675">
              <a:buNone/>
            </a:pPr>
            <a:r>
              <a:rPr lang="en-US" b="1" dirty="0" smtClean="0"/>
              <a:t>selector {property1:value1}</a:t>
            </a:r>
          </a:p>
          <a:p>
            <a:pPr marL="1971675">
              <a:buNone/>
            </a:pPr>
            <a:r>
              <a:rPr lang="en-US" b="1" dirty="0" smtClean="0"/>
              <a:t>selector {property1:value1; property2:value2}</a:t>
            </a:r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marL="1971675"/>
            <a:r>
              <a:rPr lang="en-US" dirty="0" smtClean="0"/>
              <a:t>body {color:black}</a:t>
            </a:r>
          </a:p>
          <a:p>
            <a:pPr marL="1971675"/>
            <a:r>
              <a:rPr lang="en-US" dirty="0" smtClean="0"/>
              <a:t>p {font-family:"sans serif"}</a:t>
            </a:r>
          </a:p>
          <a:p>
            <a:pPr marL="1971675"/>
            <a:r>
              <a:rPr lang="en-US" dirty="0" smtClean="0"/>
              <a:t>p {text-</a:t>
            </a:r>
            <a:r>
              <a:rPr lang="en-US" dirty="0" err="1" smtClean="0"/>
              <a:t>align:center</a:t>
            </a:r>
            <a:r>
              <a:rPr lang="en-US" dirty="0" smtClean="0"/>
              <a:t>; </a:t>
            </a:r>
            <a:r>
              <a:rPr lang="en-US" dirty="0" err="1" smtClean="0"/>
              <a:t>color:red</a:t>
            </a:r>
            <a:r>
              <a:rPr lang="en-US" dirty="0" smtClean="0"/>
              <a:t>}</a:t>
            </a:r>
          </a:p>
          <a:p>
            <a:pPr marL="1971675"/>
            <a:r>
              <a:rPr lang="en-US" dirty="0" smtClean="0"/>
              <a:t>p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text-</a:t>
            </a:r>
            <a:r>
              <a:rPr lang="en-US" dirty="0" err="1" smtClean="0"/>
              <a:t>align:center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color:black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/>
              <a:t>  font-</a:t>
            </a:r>
            <a:r>
              <a:rPr lang="en-US" dirty="0" err="1" smtClean="0"/>
              <a:t>family:arial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1971675"/>
            <a:r>
              <a:rPr lang="en-US" dirty="0" smtClean="0"/>
              <a:t>h1,h2,h3,h4,h5,h6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color:green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371600"/>
            <a:ext cx="4876800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524000"/>
            <a:ext cx="6858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classes</a:t>
            </a:r>
          </a:p>
          <a:p>
            <a:endParaRPr lang="en-US" sz="2000" dirty="0" smtClean="0"/>
          </a:p>
          <a:p>
            <a:r>
              <a:rPr lang="en-US" sz="2000" i="1" dirty="0" smtClean="0"/>
              <a:t>Define classes in CSS:</a:t>
            </a:r>
          </a:p>
          <a:p>
            <a:endParaRPr lang="en-US" sz="2000" dirty="0" smtClean="0"/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p.right</a:t>
            </a:r>
            <a:r>
              <a:rPr lang="en-US" sz="2000" dirty="0" smtClean="0"/>
              <a:t> {text-</a:t>
            </a:r>
            <a:r>
              <a:rPr lang="en-US" sz="2000" dirty="0" err="1" smtClean="0"/>
              <a:t>align:right</a:t>
            </a:r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p.center</a:t>
            </a:r>
            <a:r>
              <a:rPr lang="en-US" sz="2000" dirty="0" smtClean="0"/>
              <a:t> {text-</a:t>
            </a:r>
            <a:r>
              <a:rPr lang="en-US" sz="2000" dirty="0" err="1" smtClean="0"/>
              <a:t>align:center</a:t>
            </a:r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i="1" dirty="0" smtClean="0"/>
              <a:t>Using classes inside the code:</a:t>
            </a:r>
          </a:p>
          <a:p>
            <a:endParaRPr lang="en-US" sz="2000" dirty="0" smtClean="0"/>
          </a:p>
          <a:p>
            <a:r>
              <a:rPr lang="en-US" sz="2000" dirty="0" smtClean="0"/>
              <a:t>      &lt;p class="right"&gt;This paragraph will be right-aligned.&lt;/p&gt;</a:t>
            </a:r>
          </a:p>
          <a:p>
            <a:endParaRPr lang="en-US" sz="2000" dirty="0" smtClean="0"/>
          </a:p>
          <a:p>
            <a:r>
              <a:rPr lang="en-US" sz="2000" dirty="0" smtClean="0"/>
              <a:t>      &lt;p class="center"&gt;This paragraph will be center-aligned.&lt;/p&gt;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178591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Document Object Model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 the hierarchical description </a:t>
            </a:r>
            <a:r>
              <a:rPr lang="en-US" dirty="0">
                <a:latin typeface="Arial" pitchFamily="34" charset="0"/>
                <a:cs typeface="Arial" pitchFamily="34" charset="0"/>
              </a:rPr>
              <a:t>of how the objects that make up a page are connected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together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Using this model we </a:t>
            </a:r>
            <a:r>
              <a:rPr lang="en-US" dirty="0">
                <a:latin typeface="Arial" pitchFamily="34" charset="0"/>
                <a:cs typeface="Arial" pitchFamily="34" charset="0"/>
              </a:rPr>
              <a:t>can gain access to each object's properties and methods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manipulate them</a:t>
            </a:r>
          </a:p>
          <a:p>
            <a:r>
              <a:rPr lang="en-AU" i="1" dirty="0" smtClean="0"/>
              <a:t>"In other words: The HTML DOM is a standard for how to get, change, add, or delete HTML elements" (W3schools)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86000"/>
            <a:ext cx="4761509" cy="3213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5499051"/>
            <a:ext cx="8229600" cy="928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To access any objects (called NODES) we use the “dot syntax”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example to access the “form” object (node) we write:</a:t>
            </a:r>
          </a:p>
          <a:p>
            <a:pPr marL="800100" lvl="1" indent="-342900" defTabSz="9144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window.document.form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NODES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685800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everything in an HTML file is made of NODES</a:t>
            </a:r>
          </a:p>
          <a:p>
            <a:r>
              <a:rPr lang="en-AU" dirty="0" smtClean="0"/>
              <a:t>including the text and attributes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66875"/>
            <a:ext cx="5124450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343400"/>
            <a:ext cx="5373896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TAGS		</a:t>
            </a:r>
            <a:r>
              <a:rPr lang="en-US" sz="2400" b="1" dirty="0" smtClean="0">
                <a:solidFill>
                  <a:srgbClr val="FF0000"/>
                </a:solidFill>
              </a:rPr>
              <a:t>&lt;body&gt;</a:t>
            </a:r>
          </a:p>
          <a:p>
            <a:r>
              <a:rPr lang="en-US" sz="2400" dirty="0" smtClean="0"/>
              <a:t>OPENING TAG	</a:t>
            </a:r>
            <a:r>
              <a:rPr lang="en-US" sz="2400" b="1" dirty="0" smtClean="0">
                <a:solidFill>
                  <a:srgbClr val="FF0000"/>
                </a:solidFill>
              </a:rPr>
              <a:t>&lt;p&gt;</a:t>
            </a:r>
          </a:p>
          <a:p>
            <a:r>
              <a:rPr lang="en-US" sz="2400" dirty="0" smtClean="0"/>
              <a:t>CLOSING TAG	</a:t>
            </a:r>
            <a:r>
              <a:rPr lang="en-US" sz="2400" b="1" dirty="0" smtClean="0">
                <a:solidFill>
                  <a:srgbClr val="FF0000"/>
                </a:solidFill>
              </a:rPr>
              <a:t>&lt;/p&gt;</a:t>
            </a:r>
          </a:p>
          <a:p>
            <a:r>
              <a:rPr lang="en-US" sz="2400" dirty="0" smtClean="0"/>
              <a:t>ELEMENT		</a:t>
            </a:r>
            <a:r>
              <a:rPr lang="en-US" sz="2400" b="1" dirty="0" smtClean="0">
                <a:solidFill>
                  <a:srgbClr val="FF0000"/>
                </a:solidFill>
              </a:rPr>
              <a:t>&lt;p&gt;This is my first paragraph&lt;/p&gt;</a:t>
            </a:r>
          </a:p>
          <a:p>
            <a:r>
              <a:rPr lang="en-US" sz="2400" dirty="0" smtClean="0"/>
              <a:t>EMPTY ELEMENT	</a:t>
            </a:r>
            <a:r>
              <a:rPr lang="en-US" sz="2400" b="1" dirty="0" smtClean="0">
                <a:solidFill>
                  <a:srgbClr val="FF0000"/>
                </a:solidFill>
              </a:rPr>
              <a:t>&lt;br/&gt;</a:t>
            </a:r>
          </a:p>
          <a:p>
            <a:r>
              <a:rPr lang="en-US" sz="2400" dirty="0" smtClean="0"/>
              <a:t>NESTED ELEMNTS	</a:t>
            </a:r>
            <a:r>
              <a:rPr lang="en-US" sz="2400" b="1" dirty="0" smtClean="0">
                <a:solidFill>
                  <a:srgbClr val="FF0000"/>
                </a:solidFill>
              </a:rPr>
              <a:t>&lt;body&gt;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			     &lt;p&gt;This is my second paragraph&lt;/p&gt;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			&lt;/body&gt;</a:t>
            </a:r>
          </a:p>
          <a:p>
            <a:r>
              <a:rPr lang="en-US" sz="2400" dirty="0" smtClean="0"/>
              <a:t>ATTRIBUTES	</a:t>
            </a:r>
            <a:r>
              <a:rPr lang="en-US" sz="2400" b="1" dirty="0" smtClean="0">
                <a:solidFill>
                  <a:srgbClr val="FF0000"/>
                </a:solidFill>
              </a:rPr>
              <a:t>&lt;a href=“http://vlad.com.au”&gt;Vlad&lt;/a&gt;</a:t>
            </a:r>
          </a:p>
          <a:p>
            <a:pPr>
              <a:buNone/>
            </a:pPr>
            <a:r>
              <a:rPr lang="en-US" sz="2400" dirty="0" smtClean="0"/>
              <a:t>	(always in pairs NAME=“VALUE”)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href</a:t>
            </a:r>
            <a:r>
              <a:rPr lang="en-US" sz="2400" dirty="0" smtClean="0"/>
              <a:t> 			is the </a:t>
            </a:r>
            <a:r>
              <a:rPr lang="en-US" sz="2400" u="sng" dirty="0" smtClean="0"/>
              <a:t>name</a:t>
            </a:r>
            <a:r>
              <a:rPr lang="en-US" sz="2400" dirty="0" smtClean="0"/>
              <a:t> of the attribute for tag &lt;a&gt;</a:t>
            </a:r>
          </a:p>
          <a:p>
            <a:pPr>
              <a:buNone/>
            </a:pPr>
            <a:r>
              <a:rPr lang="en-US" sz="2400" dirty="0" smtClean="0"/>
              <a:t>		http://vlad.com.au	is the </a:t>
            </a:r>
            <a:r>
              <a:rPr lang="en-US" sz="2400" u="sng" dirty="0" smtClean="0"/>
              <a:t>value</a:t>
            </a:r>
            <a:r>
              <a:rPr lang="en-US" sz="2400" dirty="0" smtClean="0"/>
              <a:t> of the attribute for tag &lt;a&gt;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NODES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685800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 smtClean="0"/>
              <a:t>another example with another way of showing the TREE structure</a:t>
            </a:r>
          </a:p>
          <a:p>
            <a:r>
              <a:rPr lang="en-AU" sz="2000" dirty="0" smtClean="0"/>
              <a:t>parents, children and siblings nodes</a:t>
            </a:r>
            <a:endParaRPr lang="en-AU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657600"/>
            <a:ext cx="3749040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28800"/>
            <a:ext cx="3886200" cy="2757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NODES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5486400"/>
          </a:xfrm>
        </p:spPr>
        <p:txBody>
          <a:bodyPr>
            <a:noAutofit/>
          </a:bodyPr>
          <a:lstStyle/>
          <a:p>
            <a:r>
              <a:rPr lang="en-AU" sz="1400" dirty="0" smtClean="0"/>
              <a:t>all nodes could have an ID assigned to them</a:t>
            </a:r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r>
              <a:rPr lang="en-AU" sz="1400" dirty="0" smtClean="0"/>
              <a:t>like any objects, nodes have their way of being accessed using properties and methods</a:t>
            </a:r>
          </a:p>
          <a:p>
            <a:r>
              <a:rPr lang="en-AU" sz="1400" dirty="0" smtClean="0"/>
              <a:t>PROPERTIES to find something that exists</a:t>
            </a:r>
          </a:p>
          <a:p>
            <a:pPr lvl="1"/>
            <a:r>
              <a:rPr lang="en-AU" sz="1400" dirty="0" err="1" smtClean="0"/>
              <a:t>nodeName</a:t>
            </a:r>
            <a:endParaRPr lang="en-AU" sz="1400" dirty="0" smtClean="0"/>
          </a:p>
          <a:p>
            <a:pPr lvl="1"/>
            <a:r>
              <a:rPr lang="en-AU" sz="1400" dirty="0" err="1" smtClean="0"/>
              <a:t>nodeValue</a:t>
            </a:r>
            <a:endParaRPr lang="en-AU" sz="1400" dirty="0" smtClean="0"/>
          </a:p>
          <a:p>
            <a:pPr lvl="1"/>
            <a:r>
              <a:rPr lang="en-AU" sz="1400" dirty="0" err="1" smtClean="0"/>
              <a:t>nodeType</a:t>
            </a:r>
            <a:endParaRPr lang="en-AU" sz="1400" dirty="0" smtClean="0"/>
          </a:p>
          <a:p>
            <a:pPr lvl="1"/>
            <a:r>
              <a:rPr lang="en-AU" sz="1400" dirty="0" smtClean="0"/>
              <a:t>...</a:t>
            </a:r>
          </a:p>
          <a:p>
            <a:r>
              <a:rPr lang="en-AU" sz="1400" dirty="0" smtClean="0"/>
              <a:t>METHODS to do something (actions)</a:t>
            </a:r>
          </a:p>
          <a:p>
            <a:pPr lvl="1"/>
            <a:r>
              <a:rPr lang="en-AU" sz="1400" dirty="0" err="1" smtClean="0"/>
              <a:t>getElementByID</a:t>
            </a:r>
            <a:r>
              <a:rPr lang="en-AU" sz="1400" dirty="0" smtClean="0"/>
              <a:t>(</a:t>
            </a:r>
            <a:r>
              <a:rPr lang="en-AU" sz="1400" dirty="0" err="1" smtClean="0"/>
              <a:t>nodeID</a:t>
            </a:r>
            <a:r>
              <a:rPr lang="en-AU" sz="1400" dirty="0" smtClean="0"/>
              <a:t>)</a:t>
            </a:r>
          </a:p>
          <a:p>
            <a:pPr lvl="1"/>
            <a:r>
              <a:rPr lang="en-AU" sz="1400" dirty="0" err="1" smtClean="0"/>
              <a:t>getElementByTagName</a:t>
            </a:r>
            <a:r>
              <a:rPr lang="en-AU" sz="1400" dirty="0" smtClean="0"/>
              <a:t>(name)</a:t>
            </a:r>
          </a:p>
          <a:p>
            <a:pPr lvl="1"/>
            <a:r>
              <a:rPr lang="en-AU" sz="1400" dirty="0" err="1" smtClean="0"/>
              <a:t>createElement</a:t>
            </a:r>
            <a:r>
              <a:rPr lang="en-AU" sz="1400" dirty="0" smtClean="0"/>
              <a:t>(</a:t>
            </a:r>
            <a:r>
              <a:rPr lang="en-AU" sz="1400" dirty="0" err="1" smtClean="0"/>
              <a:t>tagName</a:t>
            </a:r>
            <a:r>
              <a:rPr lang="en-AU" sz="1400" dirty="0" smtClean="0"/>
              <a:t>)</a:t>
            </a:r>
          </a:p>
          <a:p>
            <a:pPr lvl="1"/>
            <a:r>
              <a:rPr lang="en-AU" sz="1400" dirty="0" err="1" smtClean="0"/>
              <a:t>appendChild</a:t>
            </a:r>
            <a:r>
              <a:rPr lang="en-AU" sz="1400" dirty="0" smtClean="0"/>
              <a:t>(node)</a:t>
            </a:r>
          </a:p>
          <a:p>
            <a:pPr lvl="1"/>
            <a:r>
              <a:rPr lang="en-AU" sz="1400" dirty="0" smtClean="0"/>
              <a:t>...</a:t>
            </a:r>
          </a:p>
          <a:p>
            <a:r>
              <a:rPr lang="en-AU" sz="1400" dirty="0" smtClean="0"/>
              <a:t>the most used property is </a:t>
            </a:r>
            <a:r>
              <a:rPr lang="en-AU" sz="1400" b="1" dirty="0" smtClean="0"/>
              <a:t>"</a:t>
            </a:r>
            <a:r>
              <a:rPr lang="en-AU" sz="1400" b="1" dirty="0" err="1" smtClean="0"/>
              <a:t>getElementById</a:t>
            </a:r>
            <a:r>
              <a:rPr lang="en-AU" sz="1400" b="1" dirty="0" smtClean="0"/>
              <a:t>(</a:t>
            </a:r>
            <a:r>
              <a:rPr lang="en-AU" sz="1400" b="1" dirty="0" err="1" smtClean="0"/>
              <a:t>nameID</a:t>
            </a:r>
            <a:r>
              <a:rPr lang="en-AU" sz="1400" b="1" dirty="0" smtClean="0"/>
              <a:t>)"</a:t>
            </a:r>
            <a:r>
              <a:rPr lang="en-AU" sz="1400" dirty="0" smtClean="0"/>
              <a:t> </a:t>
            </a:r>
          </a:p>
          <a:p>
            <a:r>
              <a:rPr lang="en-AU" sz="1400" dirty="0" smtClean="0"/>
              <a:t>the easiest way to see and change the value of an element is to use: "</a:t>
            </a:r>
            <a:r>
              <a:rPr lang="en-AU" sz="1400" b="1" dirty="0" err="1" smtClean="0"/>
              <a:t>innerHTML</a:t>
            </a:r>
            <a:r>
              <a:rPr lang="en-AU" sz="1400" dirty="0" smtClean="0"/>
              <a:t>" property</a:t>
            </a:r>
            <a:br>
              <a:rPr lang="en-AU" sz="1400" dirty="0" smtClean="0"/>
            </a:br>
            <a:r>
              <a:rPr lang="en-AU" sz="1400" dirty="0" smtClean="0"/>
              <a:t>(supported by all browsers, created for IE)</a:t>
            </a:r>
            <a:endParaRPr lang="en-AU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2892778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371600"/>
            <a:ext cx="2767914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retrieving and changing an element's value</a:t>
            </a:r>
            <a:endParaRPr lang="en-AU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295400"/>
            <a:ext cx="4010025" cy="321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800600"/>
            <a:ext cx="198120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819400"/>
            <a:ext cx="5176299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changing element's value using EVENTS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191000"/>
            <a:ext cx="3362325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343400"/>
            <a:ext cx="3476625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524000"/>
            <a:ext cx="6453780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adding an element...</a:t>
            </a:r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5338489" cy="309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048000"/>
            <a:ext cx="5234164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adding an element...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60960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a very large repository of examples could be found here:</a:t>
            </a:r>
          </a:p>
          <a:p>
            <a:pPr algn="ctr"/>
            <a:r>
              <a:rPr lang="en-AU" dirty="0" smtClean="0">
                <a:hlinkClick r:id="rId2"/>
              </a:rPr>
              <a:t>yes, here...there</a:t>
            </a:r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600200"/>
            <a:ext cx="8901824" cy="3509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Collections/Arrays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19050">
              <a:buNone/>
            </a:pPr>
            <a:r>
              <a:rPr lang="en-US" sz="2000" dirty="0" smtClean="0"/>
              <a:t>When the page finish to load, the browser creates arrays for all images, anchors, links and forms, so all images will be in a </a:t>
            </a:r>
            <a:r>
              <a:rPr lang="en-US" sz="2000" b="1" dirty="0" smtClean="0"/>
              <a:t>images[] </a:t>
            </a:r>
            <a:r>
              <a:rPr lang="en-US" sz="2000" dirty="0" smtClean="0"/>
              <a:t>array, the forms in a </a:t>
            </a:r>
            <a:r>
              <a:rPr lang="en-US" sz="2000" b="1" dirty="0" smtClean="0"/>
              <a:t>forms[] </a:t>
            </a:r>
            <a:r>
              <a:rPr lang="en-US" sz="2000" dirty="0" smtClean="0"/>
              <a:t>array and so on</a:t>
            </a:r>
          </a:p>
          <a:p>
            <a:r>
              <a:rPr lang="en-US" dirty="0" smtClean="0"/>
              <a:t>Using arrays with index location</a:t>
            </a:r>
          </a:p>
          <a:p>
            <a:pPr lvl="1"/>
            <a:r>
              <a:rPr lang="en-US" sz="1800" dirty="0" smtClean="0"/>
              <a:t>To access them we use the dot syntax: </a:t>
            </a:r>
            <a:r>
              <a:rPr lang="en-US" sz="1800" b="1" dirty="0" smtClean="0"/>
              <a:t>window.document.images[3]</a:t>
            </a:r>
            <a:r>
              <a:rPr lang="en-US" sz="1800" dirty="0" smtClean="0"/>
              <a:t> 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	for the forth image stored</a:t>
            </a:r>
          </a:p>
          <a:p>
            <a:r>
              <a:rPr lang="en-US" dirty="0" smtClean="0"/>
              <a:t>Using arrays with names specification</a:t>
            </a:r>
          </a:p>
          <a:p>
            <a:pPr lvl="1"/>
            <a:r>
              <a:rPr lang="en-US" sz="1800" dirty="0" smtClean="0"/>
              <a:t>Or using names: </a:t>
            </a:r>
            <a:r>
              <a:rPr lang="en-US" sz="1800" b="1" dirty="0" smtClean="0"/>
              <a:t>window.document.images[“sunshine”]</a:t>
            </a:r>
            <a:r>
              <a:rPr lang="en-US" sz="1800" dirty="0" smtClean="0"/>
              <a:t> </a:t>
            </a:r>
          </a:p>
          <a:p>
            <a:pPr lvl="2">
              <a:buNone/>
            </a:pPr>
            <a:r>
              <a:rPr lang="en-US" sz="1800" dirty="0" smtClean="0"/>
              <a:t>for the image stored as &lt;image src=“somelocation” name=“sunshine” /&gt;</a:t>
            </a:r>
          </a:p>
          <a:p>
            <a:pPr lvl="2">
              <a:buNone/>
            </a:pPr>
            <a:endParaRPr lang="en-US" sz="1800" dirty="0" smtClean="0"/>
          </a:p>
          <a:p>
            <a:pPr marL="450850" lvl="1" indent="6350">
              <a:buNone/>
            </a:pPr>
            <a:endParaRPr lang="en-US" sz="2200" dirty="0" smtClean="0"/>
          </a:p>
          <a:p>
            <a:pPr marL="450850" lvl="1" indent="6350" algn="ctr">
              <a:buNone/>
            </a:pPr>
            <a:r>
              <a:rPr lang="en-US" sz="2200" dirty="0" smtClean="0"/>
              <a:t>!check the lecture about OBJECTS to find more about</a:t>
            </a:r>
            <a:br>
              <a:rPr lang="en-US" sz="2200" dirty="0" smtClean="0"/>
            </a:br>
            <a:r>
              <a:rPr lang="en-US" sz="2200" dirty="0" smtClean="0"/>
              <a:t>	 NATIVE and USER DEFINED objects!</a:t>
            </a:r>
          </a:p>
          <a:p>
            <a:pPr marL="450850" lvl="1" indent="6350" algn="ctr">
              <a:buNone/>
            </a:pPr>
            <a:r>
              <a:rPr lang="en-US" sz="2200" dirty="0" smtClean="0"/>
              <a:t>!check here all the API for HOST (browser) objects! </a:t>
            </a:r>
          </a:p>
          <a:p>
            <a:pPr marL="450850" lvl="1" indent="6350" algn="ctr"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hlinkClick r:id="rId2"/>
              </a:rPr>
              <a:t>here</a:t>
            </a:r>
            <a:endParaRPr lang="en-US" sz="2200" dirty="0" smtClean="0"/>
          </a:p>
          <a:p>
            <a:pPr lvl="2">
              <a:buNone/>
            </a:pPr>
            <a:endParaRPr lang="en-US" sz="1800" dirty="0" smtClean="0"/>
          </a:p>
          <a:p>
            <a:pPr lvl="2">
              <a:buNone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28800" y="4724400"/>
            <a:ext cx="58674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599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forms[]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array created contains another array called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elements[]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that contains all the buttons and forms from that form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To access “Submit Button” (lets say it has name=“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submitButton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”) in the form called “form” we can write any of the followings:</a:t>
            </a: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window.document.form.submitButton.value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window.document.form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[0].elements[2].value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window.document.form[“form”].elements[“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submitButton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”].value</a:t>
            </a:r>
          </a:p>
          <a:p>
            <a:pPr lvl="1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3648372"/>
            <a:ext cx="4933950" cy="3093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Collections/Arrays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2743200" cy="2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209800"/>
            <a:ext cx="2133600" cy="224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&lt;div&gt;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685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Defines a division or a section in a HTML document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667000"/>
            <a:ext cx="40100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40195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&lt;meta&gt;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83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Some search engines on the WWW will use the name and content attributes of the meta tag to index your pages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&lt;meta&gt; tags are nested inside the &lt;head&gt; tag</a:t>
            </a: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180975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&lt;head&gt;</a:t>
            </a:r>
          </a:p>
          <a:p>
            <a:pPr marL="180975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&lt;meta name="description" content="Free Web tutorials on HTML, CSS, XML, and XHTML" /&gt;</a:t>
            </a:r>
          </a:p>
          <a:p>
            <a:pPr marL="180975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&lt;meta name="keywords" content="HTML, DHTML, CSS, XML, XHTML, JavaScript" /&gt;</a:t>
            </a:r>
          </a:p>
          <a:p>
            <a:pPr marL="180975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&lt;/head&gt;</a:t>
            </a:r>
          </a:p>
          <a:p>
            <a:pPr marL="36195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6195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THIS IS NOT A GOOD PRACTICE, it is not fair !</a:t>
            </a: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180975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&lt;meta name="description" content="Free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Web tutorials on HTML, CSS, XML, and XHTML" /&gt;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810000"/>
            <a:ext cx="6248400" cy="2514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b="1" dirty="0" smtClean="0"/>
              <a:t>!DOCTYPE</a:t>
            </a:r>
            <a:r>
              <a:rPr lang="en-US" dirty="0" smtClean="0"/>
              <a:t> html PUBLIC "-//W3C//DTD XHTML 1.0 Transitional//EN” </a:t>
            </a:r>
          </a:p>
          <a:p>
            <a:pPr>
              <a:buNone/>
            </a:pPr>
            <a:r>
              <a:rPr lang="en-US" dirty="0" smtClean="0"/>
              <a:t>"http://www.w3.org/TR/xhtml1/DTD/xhtml1-transitional.dtd"&gt;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&lt;html&gt;</a:t>
            </a:r>
            <a:br>
              <a:rPr lang="en-US" b="1" dirty="0" smtClean="0"/>
            </a:br>
            <a:r>
              <a:rPr lang="en-US" b="1" dirty="0" smtClean="0"/>
              <a:t>   &lt;head&gt;</a:t>
            </a:r>
            <a:br>
              <a:rPr lang="en-US" b="1" dirty="0" smtClean="0"/>
            </a:br>
            <a:r>
              <a:rPr lang="en-US" b="1" dirty="0" smtClean="0"/>
              <a:t>        &lt;title&gt;</a:t>
            </a:r>
            <a:r>
              <a:rPr lang="en-US" dirty="0" smtClean="0"/>
              <a:t>simple document</a:t>
            </a:r>
            <a:r>
              <a:rPr lang="en-US" b="1" dirty="0" smtClean="0"/>
              <a:t>&lt;/title&gt;</a:t>
            </a:r>
            <a:br>
              <a:rPr lang="en-US" b="1" dirty="0" smtClean="0"/>
            </a:br>
            <a:r>
              <a:rPr lang="en-US" b="1" dirty="0" smtClean="0"/>
              <a:t>   &lt;/head&gt;</a:t>
            </a:r>
            <a:br>
              <a:rPr lang="en-US" b="1" dirty="0" smtClean="0"/>
            </a:br>
            <a:r>
              <a:rPr lang="en-US" b="1" dirty="0" smtClean="0"/>
              <a:t>   &lt;body&gt;</a:t>
            </a:r>
            <a:br>
              <a:rPr lang="en-US" b="1" dirty="0" smtClean="0"/>
            </a:br>
            <a:r>
              <a:rPr lang="en-US" b="1" dirty="0" smtClean="0"/>
              <a:t>         &lt;p&gt;</a:t>
            </a:r>
            <a:r>
              <a:rPr lang="en-US" dirty="0" smtClean="0"/>
              <a:t>a simple paragraph</a:t>
            </a:r>
            <a:r>
              <a:rPr lang="en-US" b="1" dirty="0" smtClean="0"/>
              <a:t>&lt;/p&gt;</a:t>
            </a:r>
            <a:br>
              <a:rPr lang="en-US" b="1" dirty="0" smtClean="0"/>
            </a:br>
            <a:r>
              <a:rPr lang="en-US" b="1" dirty="0" smtClean="0"/>
              <a:t>    &lt;/body&gt;</a:t>
            </a:r>
            <a:br>
              <a:rPr lang="en-US" b="1" dirty="0" smtClean="0"/>
            </a:br>
            <a:r>
              <a:rPr lang="en-US" b="1" dirty="0" smtClean="0"/>
              <a:t>&lt;/html&gt;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Valid HTML</a:t>
            </a:r>
            <a:br>
              <a:rPr lang="en-US" dirty="0" smtClean="0"/>
            </a:b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447800"/>
            <a:ext cx="6934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itchFamily="34" charset="0"/>
              <a:buChar char="•"/>
            </a:pPr>
            <a:r>
              <a:rPr lang="en-US" sz="2000" dirty="0" smtClean="0"/>
              <a:t>elements must be </a:t>
            </a:r>
            <a:r>
              <a:rPr lang="en-US" sz="2000" b="1" dirty="0" smtClean="0"/>
              <a:t>properly nested</a:t>
            </a:r>
            <a:r>
              <a:rPr lang="en-US" sz="2000" dirty="0" smtClean="0"/>
              <a:t> 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2000" dirty="0" smtClean="0"/>
              <a:t>elements must always be </a:t>
            </a:r>
            <a:r>
              <a:rPr lang="en-US" sz="2000" b="1" dirty="0" smtClean="0"/>
              <a:t>closed</a:t>
            </a:r>
            <a:r>
              <a:rPr lang="en-US" sz="2000" dirty="0" smtClean="0"/>
              <a:t> 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2000" dirty="0" smtClean="0"/>
              <a:t>elements must be in </a:t>
            </a:r>
            <a:r>
              <a:rPr lang="en-US" sz="2000" b="1" dirty="0" smtClean="0"/>
              <a:t>lowercase</a:t>
            </a:r>
            <a:r>
              <a:rPr lang="en-US" sz="2000" dirty="0" smtClean="0"/>
              <a:t> 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2000" dirty="0" smtClean="0"/>
              <a:t>documents must have </a:t>
            </a:r>
            <a:r>
              <a:rPr lang="en-US" sz="2000" b="1" dirty="0" smtClean="0"/>
              <a:t>one root element (&lt;html&gt;)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2000" dirty="0" smtClean="0"/>
              <a:t>attribute names must be in </a:t>
            </a:r>
            <a:r>
              <a:rPr lang="en-US" sz="2000" b="1" dirty="0" smtClean="0"/>
              <a:t>lower case</a:t>
            </a:r>
            <a:r>
              <a:rPr lang="en-US" sz="2000" dirty="0" smtClean="0"/>
              <a:t> 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2000" dirty="0" smtClean="0"/>
              <a:t>attribute values must be </a:t>
            </a:r>
            <a:r>
              <a:rPr lang="en-US" sz="2000" b="1" dirty="0" smtClean="0"/>
              <a:t>quoted</a:t>
            </a:r>
            <a:r>
              <a:rPr lang="en-US" sz="2000" dirty="0" smtClean="0"/>
              <a:t> 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2000" dirty="0" smtClean="0"/>
              <a:t> have the minimum following tags: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&lt;b&gt;&lt;</a:t>
            </a:r>
            <a:r>
              <a:rPr lang="en-US" dirty="0" err="1" smtClean="0"/>
              <a:t>i</a:t>
            </a:r>
            <a:r>
              <a:rPr lang="en-US" dirty="0" smtClean="0"/>
              <a:t>&gt;This text is bold and italic&lt;/b&gt;&lt;/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&lt;b&gt;&lt;</a:t>
            </a:r>
            <a:r>
              <a:rPr lang="en-US" dirty="0" err="1" smtClean="0"/>
              <a:t>i</a:t>
            </a:r>
            <a:r>
              <a:rPr lang="en-US" dirty="0" smtClean="0"/>
              <a:t>&gt;This text is bold and italic&lt;/</a:t>
            </a:r>
            <a:r>
              <a:rPr lang="en-US" dirty="0" err="1" smtClean="0"/>
              <a:t>i</a:t>
            </a:r>
            <a:r>
              <a:rPr lang="en-US" dirty="0" smtClean="0"/>
              <a:t>&gt;&lt;/b&gt;</a:t>
            </a:r>
          </a:p>
          <a:p>
            <a:pPr>
              <a:buNone/>
            </a:pPr>
            <a:r>
              <a:rPr lang="en-US" dirty="0" smtClean="0"/>
              <a:t>&lt;p&gt;This is a paragraph</a:t>
            </a:r>
          </a:p>
          <a:p>
            <a:pPr>
              <a:buNone/>
            </a:pPr>
            <a:r>
              <a:rPr lang="en-US" dirty="0" smtClean="0"/>
              <a:t>&lt;p&gt;This is a paragraph&lt;/p&gt;</a:t>
            </a:r>
          </a:p>
          <a:p>
            <a:pPr>
              <a:buNone/>
            </a:pPr>
            <a:r>
              <a:rPr lang="en-US" dirty="0" smtClean="0"/>
              <a:t>A break: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A break: &lt;</a:t>
            </a:r>
            <a:r>
              <a:rPr lang="en-US" dirty="0" err="1" smtClean="0"/>
              <a:t>br</a:t>
            </a:r>
            <a:r>
              <a:rPr lang="en-US" dirty="0" smtClean="0"/>
              <a:t> /&gt; </a:t>
            </a:r>
          </a:p>
          <a:p>
            <a:pPr>
              <a:buNone/>
            </a:pPr>
            <a:r>
              <a:rPr lang="en-US" dirty="0" smtClean="0"/>
              <a:t>&lt;P&gt;This is another paragraph&lt;/P&gt; </a:t>
            </a:r>
          </a:p>
          <a:p>
            <a:pPr>
              <a:buNone/>
            </a:pPr>
            <a:r>
              <a:rPr lang="en-US" dirty="0" smtClean="0"/>
              <a:t>&lt;p&gt;This is another paragraph&lt;/p&gt;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- Formatting tags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905000"/>
            <a:ext cx="19431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474"/>
          <a:stretch>
            <a:fillRect/>
          </a:stretch>
        </p:blipFill>
        <p:spPr bwMode="auto">
          <a:xfrm>
            <a:off x="1066800" y="1676400"/>
            <a:ext cx="41223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42672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big websites writing formatting tags could create problems.</a:t>
            </a:r>
          </a:p>
          <a:p>
            <a:r>
              <a:rPr lang="en-US" sz="2400" dirty="0" smtClean="0"/>
              <a:t>(Imagine trying to change the colour  of an element in hundreds of places...a lot of time spent and coffee!)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STYLES </a:t>
            </a:r>
            <a:br>
              <a:rPr lang="en-US" dirty="0" smtClean="0"/>
            </a:br>
            <a:r>
              <a:rPr lang="en-US" sz="2200" dirty="0" smtClean="0"/>
              <a:t>(introduced in HTML version 4.0, </a:t>
            </a:r>
            <a:br>
              <a:rPr lang="en-US" sz="2200" dirty="0" smtClean="0"/>
            </a:br>
            <a:r>
              <a:rPr lang="en-US" sz="2200" dirty="0" smtClean="0"/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 provide a common way to style all HTML elements)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828800"/>
            <a:ext cx="2438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Without styles: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50292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667000"/>
            <a:ext cx="20574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191000"/>
            <a:ext cx="3657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With styles as attributes: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724400"/>
            <a:ext cx="44767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5029200"/>
            <a:ext cx="30861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78AB956FD66140A6CAF68F71C157FF" ma:contentTypeVersion="0" ma:contentTypeDescription="Create a new document." ma:contentTypeScope="" ma:versionID="c8d797180902b1442a827c41282e40fd">
  <xsd:schema xmlns:xsd="http://www.w3.org/2001/XMLSchema" xmlns:p="http://schemas.microsoft.com/office/2006/metadata/properties" targetNamespace="http://schemas.microsoft.com/office/2006/metadata/properties" ma:root="true" ma:fieldsID="f4d196f5c675f743c82a55ad494504e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9F6381-B9B4-4EA7-B508-DFA50330C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2C13686-DDD3-4BB8-830B-A4E6F802600B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E76EC2A-CDD3-448A-A07E-448974D78F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995</Words>
  <Application>Microsoft Office PowerPoint</Application>
  <PresentationFormat>On-screen Show (4:3)</PresentationFormat>
  <Paragraphs>192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REVIEW   </vt:lpstr>
      <vt:lpstr>HTML, review </vt:lpstr>
      <vt:lpstr>Special characters</vt:lpstr>
      <vt:lpstr>&lt;div&gt;</vt:lpstr>
      <vt:lpstr>&lt;meta&gt;</vt:lpstr>
      <vt:lpstr>Valid HTML </vt:lpstr>
      <vt:lpstr>Correct or not?</vt:lpstr>
      <vt:lpstr>HTML - Formatting tags</vt:lpstr>
      <vt:lpstr>STYLES  (introduced in HTML version 4.0,  to provide a common way to style all HTML elements) </vt:lpstr>
      <vt:lpstr>More examples:</vt:lpstr>
      <vt:lpstr>STYLES</vt:lpstr>
      <vt:lpstr>STYLES</vt:lpstr>
      <vt:lpstr> </vt:lpstr>
      <vt:lpstr>Slide 14</vt:lpstr>
      <vt:lpstr>Example of external CSS</vt:lpstr>
      <vt:lpstr>Syntax</vt:lpstr>
      <vt:lpstr>Syntax</vt:lpstr>
      <vt:lpstr>DOM?</vt:lpstr>
      <vt:lpstr>NODES</vt:lpstr>
      <vt:lpstr>NODES</vt:lpstr>
      <vt:lpstr>NODES</vt:lpstr>
      <vt:lpstr>retrieving and changing an element's value</vt:lpstr>
      <vt:lpstr>changing element's value using EVENTS</vt:lpstr>
      <vt:lpstr>adding an element...</vt:lpstr>
      <vt:lpstr>adding an element...</vt:lpstr>
      <vt:lpstr>Collections/Arrays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XHTML, CSS, more HTML,</dc:title>
  <dc:creator>Rocco</dc:creator>
  <cp:lastModifiedBy>Rocco</cp:lastModifiedBy>
  <cp:revision>68</cp:revision>
  <dcterms:created xsi:type="dcterms:W3CDTF">2006-08-16T00:00:00Z</dcterms:created>
  <dcterms:modified xsi:type="dcterms:W3CDTF">2011-06-26T13:15:55Z</dcterms:modified>
</cp:coreProperties>
</file>