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customXml/itemProps1.xml" ContentType="application/vnd.openxmlformats-officedocument.customXmlProperties+xml"/>
  <Default Extension="jpeg" ContentType="image/jpeg"/>
  <Default Extension="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Default Extension="png" ContentType="image/png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8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4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6" d="100"/>
          <a:sy n="96" d="100"/>
        </p:scale>
        <p:origin x="-330" y="8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thesitewizard.com/javascripts/cookies.shtml" TargetMode="Externa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3733800"/>
            <a:ext cx="7772400" cy="1470025"/>
          </a:xfrm>
        </p:spPr>
        <p:txBody>
          <a:bodyPr>
            <a:noAutofit/>
          </a:bodyPr>
          <a:lstStyle/>
          <a:p>
            <a:r>
              <a:rPr lang="en-AU" sz="8800" dirty="0" smtClean="0">
                <a:solidFill>
                  <a:srgbClr val="FF9900"/>
                </a:solidFill>
                <a:latin typeface="Arial Rounded MT Bold" pitchFamily="34" charset="0"/>
              </a:rPr>
              <a:t>Website Programming</a:t>
            </a:r>
            <a:endParaRPr lang="en-AU" sz="8800" dirty="0">
              <a:solidFill>
                <a:srgbClr val="FF9900"/>
              </a:solidFill>
              <a:latin typeface="Arial Rounded MT Bold" pitchFamily="34" charset="0"/>
            </a:endParaRPr>
          </a:p>
        </p:txBody>
      </p:sp>
      <p:pic>
        <p:nvPicPr>
          <p:cNvPr id="1026" name="Picture 2" descr="http://www.bonappetit.com/images/tips_tools_ingredients/ingredients/ttar_orange_01_h_launc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457200"/>
            <a:ext cx="1295400" cy="1399868"/>
          </a:xfrm>
          <a:prstGeom prst="rect">
            <a:avLst/>
          </a:prstGeom>
          <a:noFill/>
        </p:spPr>
      </p:pic>
      <p:pic>
        <p:nvPicPr>
          <p:cNvPr id="4" name="Picture 2" descr="http://www.bonappetit.com/images/tips_tools_ingredients/ingredients/ttar_orange_01_h_launc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457200"/>
            <a:ext cx="1295400" cy="1399868"/>
          </a:xfrm>
          <a:prstGeom prst="rect">
            <a:avLst/>
          </a:prstGeom>
          <a:noFill/>
        </p:spPr>
      </p:pic>
      <p:pic>
        <p:nvPicPr>
          <p:cNvPr id="5" name="Picture 2" descr="http://www.bonappetit.com/images/tips_tools_ingredients/ingredients/ttar_orange_01_h_launc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457200"/>
            <a:ext cx="1295400" cy="1399868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1043608" y="5949280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 </a:t>
            </a:r>
            <a:r>
              <a:rPr lang="en-AU" b="1" dirty="0" smtClean="0"/>
              <a:t> □ using cookies □ navigate/relocate □ passing values across pages </a:t>
            </a:r>
            <a:endParaRPr lang="en-AU" b="1" dirty="0"/>
          </a:p>
        </p:txBody>
      </p:sp>
      <p:pic>
        <p:nvPicPr>
          <p:cNvPr id="7" name="Picture 2" descr="http://www.bonappetit.com/images/tips_tools_ingredients/ingredients/ttar_orange_01_h_launch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57800" y="1371600"/>
            <a:ext cx="1295400" cy="13998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l="10626" t="10158" r="43743" b="57024"/>
          <a:stretch>
            <a:fillRect/>
          </a:stretch>
        </p:blipFill>
        <p:spPr bwMode="auto">
          <a:xfrm>
            <a:off x="533400" y="762000"/>
            <a:ext cx="5562600" cy="3200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2743200"/>
            <a:ext cx="3170417" cy="3895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>
                <a:latin typeface="Arial Rounded MT Bold" pitchFamily="34" charset="0"/>
              </a:rPr>
              <a:t>simple way but not so detailed:</a:t>
            </a:r>
            <a:endParaRPr lang="en-AU" dirty="0">
              <a:latin typeface="Arial Rounded MT Bold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2362200"/>
            <a:ext cx="4419600" cy="37826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914400" y="14478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type in the address bar, of the website you are checking, the following JS code:</a:t>
            </a:r>
            <a:br>
              <a:rPr lang="en-AU" dirty="0" smtClean="0"/>
            </a:br>
            <a:r>
              <a:rPr lang="en-AU" b="1" dirty="0" smtClean="0"/>
              <a:t>javascript:alert(document.cookie)</a:t>
            </a:r>
            <a:endParaRPr lang="en-AU" b="1" dirty="0"/>
          </a:p>
        </p:txBody>
      </p:sp>
      <p:cxnSp>
        <p:nvCxnSpPr>
          <p:cNvPr id="7" name="Straight Arrow Connector 6"/>
          <p:cNvCxnSpPr/>
          <p:nvPr/>
        </p:nvCxnSpPr>
        <p:spPr>
          <a:xfrm rot="10800000" flipV="1">
            <a:off x="4648200" y="2057400"/>
            <a:ext cx="1143000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960438"/>
          </a:xfrm>
        </p:spPr>
        <p:txBody>
          <a:bodyPr/>
          <a:lstStyle/>
          <a:p>
            <a:r>
              <a:rPr lang="en-AU" dirty="0" smtClean="0"/>
              <a:t>Firefox preview of cookies</a:t>
            </a:r>
            <a:endParaRPr lang="en-A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3753" t="2725" r="9930" b="1911"/>
          <a:stretch>
            <a:fillRect/>
          </a:stretch>
        </p:blipFill>
        <p:spPr bwMode="auto">
          <a:xfrm>
            <a:off x="1524000" y="1066800"/>
            <a:ext cx="5867400" cy="53571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AU" dirty="0" smtClean="0">
                <a:latin typeface="Arial Rounded MT Bold" pitchFamily="34" charset="0"/>
              </a:rPr>
              <a:t>Using cookies on a local machine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sz="2200" dirty="0" smtClean="0"/>
              <a:t>(a simple mechanism to send data to multiple pages)</a:t>
            </a:r>
            <a:endParaRPr lang="en-AU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85000" lnSpcReduction="20000"/>
          </a:bodyPr>
          <a:lstStyle/>
          <a:p>
            <a:r>
              <a:rPr lang="en-AU" dirty="0" smtClean="0"/>
              <a:t>cookies are created in pairs:</a:t>
            </a:r>
          </a:p>
          <a:p>
            <a:pPr lvl="1"/>
            <a:r>
              <a:rPr lang="en-AU" sz="2200" dirty="0" smtClean="0"/>
              <a:t>one cookie		</a:t>
            </a:r>
            <a:r>
              <a:rPr lang="en-AU" sz="2200" i="1" dirty="0" smtClean="0"/>
              <a:t>document.cookie="name1=value1"</a:t>
            </a:r>
          </a:p>
          <a:p>
            <a:pPr lvl="1"/>
            <a:r>
              <a:rPr lang="en-AU" sz="2200" dirty="0" smtClean="0"/>
              <a:t>another one 	</a:t>
            </a:r>
            <a:r>
              <a:rPr lang="en-AU" sz="2200" i="1" dirty="0" smtClean="0"/>
              <a:t>document.cookie=" name1=value1; name2=value2"</a:t>
            </a:r>
          </a:p>
          <a:p>
            <a:r>
              <a:rPr lang="en-AU" dirty="0" smtClean="0"/>
              <a:t>each time we add a cookie it is appended at the end of the cookie file</a:t>
            </a:r>
          </a:p>
          <a:p>
            <a:r>
              <a:rPr lang="en-AU" dirty="0" smtClean="0"/>
              <a:t>to extract the cookie you have to search for the name of the cookie and read the value associated with it</a:t>
            </a:r>
          </a:p>
          <a:p>
            <a:r>
              <a:rPr lang="en-AU" dirty="0" smtClean="0"/>
              <a:t>cookies could be set with an expire date:</a:t>
            </a:r>
          </a:p>
          <a:p>
            <a:pPr lvl="1"/>
            <a:r>
              <a:rPr lang="en-AU" dirty="0" smtClean="0"/>
              <a:t> </a:t>
            </a:r>
            <a:r>
              <a:rPr lang="en-AU" sz="2200" i="1" dirty="0" smtClean="0"/>
              <a:t>document.cookie="name1=value1; expires=31-December-2010 GMT"</a:t>
            </a:r>
          </a:p>
          <a:p>
            <a:r>
              <a:rPr lang="en-AU" dirty="0" smtClean="0"/>
              <a:t>cookies are stored as strings</a:t>
            </a:r>
          </a:p>
          <a:p>
            <a:r>
              <a:rPr lang="en-AU" dirty="0" smtClean="0"/>
              <a:t>if you want to delete a cookie set the expire date in the past  or set the maximum age (in seconds) to 0:</a:t>
            </a:r>
          </a:p>
          <a:p>
            <a:pPr lvl="1"/>
            <a:r>
              <a:rPr lang="en-AU" sz="2200" i="1" dirty="0" smtClean="0"/>
              <a:t>document.cookie="name1=value1; expires=31-July-2010 GMT"</a:t>
            </a:r>
          </a:p>
          <a:p>
            <a:pPr lvl="1"/>
            <a:r>
              <a:rPr lang="en-AU" sz="2200" i="1" dirty="0" smtClean="0"/>
              <a:t>document.cookie="name1=value1; max-age=0"</a:t>
            </a:r>
          </a:p>
          <a:p>
            <a:pPr lvl="1"/>
            <a:endParaRPr lang="en-AU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AU" dirty="0" smtClean="0">
                <a:latin typeface="Arial Rounded MT Bold" pitchFamily="34" charset="0"/>
              </a:rPr>
              <a:t>Let's create 2 cookies</a:t>
            </a:r>
            <a:endParaRPr lang="en-AU" dirty="0">
              <a:latin typeface="Arial Rounded MT Bold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2514600"/>
            <a:ext cx="2819400" cy="20652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295400"/>
            <a:ext cx="5930868" cy="4648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1905000"/>
            <a:ext cx="1143000" cy="10419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95800" y="3124200"/>
            <a:ext cx="1600200" cy="1310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52800" y="4572000"/>
            <a:ext cx="3257550" cy="1543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6858000" y="16764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what will be alert?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914400"/>
            <a:ext cx="5930868" cy="4648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6705600" y="990600"/>
            <a:ext cx="1981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what will be alert when we try to run the file again this time with </a:t>
            </a:r>
            <a:r>
              <a:rPr lang="en-AU" u="sng" dirty="0" smtClean="0"/>
              <a:t>empty boxes</a:t>
            </a:r>
            <a:r>
              <a:rPr lang="en-AU" dirty="0" smtClean="0"/>
              <a:t>?</a:t>
            </a:r>
            <a:endParaRPr lang="en-AU" dirty="0"/>
          </a:p>
        </p:txBody>
      </p:sp>
      <p:sp>
        <p:nvSpPr>
          <p:cNvPr id="11" name="TextBox 10"/>
          <p:cNvSpPr txBox="1"/>
          <p:nvPr/>
        </p:nvSpPr>
        <p:spPr>
          <a:xfrm>
            <a:off x="6705600" y="2743200"/>
            <a:ext cx="1981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remember that JS doesn't remember from call to call so you expect to have undefined....</a:t>
            </a:r>
            <a:endParaRPr lang="en-AU" dirty="0"/>
          </a:p>
        </p:txBody>
      </p:sp>
      <p:sp>
        <p:nvSpPr>
          <p:cNvPr id="12" name="TextBox 11"/>
          <p:cNvSpPr txBox="1"/>
          <p:nvPr/>
        </p:nvSpPr>
        <p:spPr>
          <a:xfrm>
            <a:off x="6781800" y="44958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this time will be different....</a:t>
            </a:r>
            <a:endParaRPr lang="en-AU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1371600"/>
            <a:ext cx="3124200" cy="15215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0400" y="3276600"/>
            <a:ext cx="3048000" cy="15432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05200" y="5029200"/>
            <a:ext cx="2209800" cy="14611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191000" y="13716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even if the file is run again the cookie stored the value</a:t>
            </a:r>
            <a:endParaRPr lang="en-AU" dirty="0"/>
          </a:p>
        </p:txBody>
      </p:sp>
      <p:sp>
        <p:nvSpPr>
          <p:cNvPr id="11" name="TextBox 10"/>
          <p:cNvSpPr txBox="1"/>
          <p:nvPr/>
        </p:nvSpPr>
        <p:spPr>
          <a:xfrm>
            <a:off x="2895600" y="4876800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now the second cookie is </a:t>
            </a:r>
            <a:r>
              <a:rPr lang="en-AU" u="sng" dirty="0" smtClean="0"/>
              <a:t>rewritten</a:t>
            </a:r>
            <a:r>
              <a:rPr lang="en-AU" dirty="0" smtClean="0"/>
              <a:t> with the new value which is also empty</a:t>
            </a:r>
            <a:endParaRPr lang="en-AU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990600"/>
            <a:ext cx="3124200" cy="15215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743200"/>
            <a:ext cx="3048000" cy="15432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4572000"/>
            <a:ext cx="2209800" cy="14611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4038600" y="30480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now the first cookie is </a:t>
            </a:r>
            <a:r>
              <a:rPr lang="en-AU" u="sng" dirty="0" smtClean="0"/>
              <a:t>rewritten</a:t>
            </a:r>
            <a:r>
              <a:rPr lang="en-AU" dirty="0" smtClean="0"/>
              <a:t> with the new value which is empty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AU" dirty="0" smtClean="0">
                <a:latin typeface="Arial Rounded MT Bold" pitchFamily="34" charset="0"/>
              </a:rPr>
              <a:t>how to delete the cookie</a:t>
            </a:r>
            <a:endParaRPr lang="en-AU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58200" cy="3276600"/>
          </a:xfrm>
        </p:spPr>
        <p:txBody>
          <a:bodyPr>
            <a:normAutofit/>
          </a:bodyPr>
          <a:lstStyle/>
          <a:p>
            <a:r>
              <a:rPr lang="en-AU" sz="2400" dirty="0" smtClean="0"/>
              <a:t>in this simple case the cookie will expire when the session ends</a:t>
            </a:r>
          </a:p>
          <a:p>
            <a:r>
              <a:rPr lang="en-AU" sz="2400" dirty="0" smtClean="0"/>
              <a:t>a session ends when the browser is closed</a:t>
            </a:r>
            <a:br>
              <a:rPr lang="en-AU" sz="2400" dirty="0" smtClean="0"/>
            </a:br>
            <a:r>
              <a:rPr lang="en-AU" sz="2400" dirty="0" smtClean="0"/>
              <a:t> ( not when you close the tab )</a:t>
            </a:r>
          </a:p>
          <a:p>
            <a:r>
              <a:rPr lang="en-AU" sz="2400" dirty="0" smtClean="0"/>
              <a:t>to make them available </a:t>
            </a:r>
            <a:r>
              <a:rPr lang="en-AU" sz="2400" u="sng" dirty="0" smtClean="0"/>
              <a:t>between sessions</a:t>
            </a:r>
            <a:r>
              <a:rPr lang="en-AU" sz="2400" dirty="0" smtClean="0"/>
              <a:t> you have to set the expiration day</a:t>
            </a:r>
          </a:p>
          <a:p>
            <a:r>
              <a:rPr lang="en-AU" sz="2400" dirty="0" smtClean="0"/>
              <a:t>to delete the cookie just set the expiration date in the past or maximum age to expire to 0 (the second one is more used)</a:t>
            </a:r>
            <a:endParaRPr lang="en-AU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4038600"/>
            <a:ext cx="2390775" cy="1619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114800"/>
            <a:ext cx="3124200" cy="15215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10400" y="4038600"/>
            <a:ext cx="1762125" cy="1571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685800" y="58674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two cookies with values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4191000" y="58674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empty cookies</a:t>
            </a: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7010400" y="58674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no cookies</a:t>
            </a:r>
            <a:endParaRPr lang="en-AU" dirty="0"/>
          </a:p>
        </p:txBody>
      </p:sp>
      <p:sp>
        <p:nvSpPr>
          <p:cNvPr id="10" name="Rectangle 9"/>
          <p:cNvSpPr/>
          <p:nvPr/>
        </p:nvSpPr>
        <p:spPr>
          <a:xfrm>
            <a:off x="3200400" y="6324600"/>
            <a:ext cx="2667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400" dirty="0" smtClean="0">
                <a:hlinkClick r:id="rId5"/>
              </a:rPr>
              <a:t>clear and simple tutorial ...here</a:t>
            </a:r>
            <a:endParaRPr lang="en-AU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200" dirty="0" smtClean="0">
                <a:latin typeface="Arial Rounded MT Bold" pitchFamily="34" charset="0"/>
              </a:rPr>
              <a:t>Make it available to other sites</a:t>
            </a:r>
            <a:br>
              <a:rPr lang="en-AU" sz="3200" dirty="0" smtClean="0">
                <a:latin typeface="Arial Rounded MT Bold" pitchFamily="34" charset="0"/>
              </a:rPr>
            </a:br>
            <a:r>
              <a:rPr lang="en-AU" sz="3200" dirty="0" smtClean="0">
                <a:latin typeface="Arial Rounded MT Bold" pitchFamily="34" charset="0"/>
              </a:rPr>
              <a:t>(in this case a second page)</a:t>
            </a:r>
            <a:endParaRPr lang="en-AU" sz="3200" dirty="0">
              <a:latin typeface="Arial Rounded MT Bold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t="8163"/>
          <a:stretch>
            <a:fillRect/>
          </a:stretch>
        </p:blipFill>
        <p:spPr bwMode="auto">
          <a:xfrm>
            <a:off x="457200" y="1524000"/>
            <a:ext cx="4158428" cy="3429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 t="7218"/>
          <a:stretch>
            <a:fillRect/>
          </a:stretch>
        </p:blipFill>
        <p:spPr bwMode="auto">
          <a:xfrm>
            <a:off x="4191000" y="2286000"/>
            <a:ext cx="4267200" cy="39178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381000" y="571500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extract the values of the cookies when click on the button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6800" y="4572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a simple and basic method to extract the cookies from the document</a:t>
            </a:r>
            <a:endParaRPr lang="en-AU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19200"/>
            <a:ext cx="8704218" cy="4191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JavaScript is an interpretable language</a:t>
            </a:r>
          </a:p>
          <a:p>
            <a:r>
              <a:rPr lang="en-AU" dirty="0" smtClean="0"/>
              <a:t>it is executed line by line</a:t>
            </a:r>
          </a:p>
          <a:p>
            <a:r>
              <a:rPr lang="en-AU" dirty="0" smtClean="0"/>
              <a:t>it is executed every time you call the file</a:t>
            </a:r>
          </a:p>
          <a:p>
            <a:r>
              <a:rPr lang="en-AU" dirty="0" smtClean="0"/>
              <a:t>you </a:t>
            </a:r>
            <a:r>
              <a:rPr lang="en-AU" u="sng" dirty="0" smtClean="0"/>
              <a:t>can't</a:t>
            </a:r>
            <a:r>
              <a:rPr lang="en-AU" dirty="0" smtClean="0"/>
              <a:t> store variables from one call to another one (calls made from the same or different pages)</a:t>
            </a:r>
          </a:p>
          <a:p>
            <a:r>
              <a:rPr lang="en-AU" dirty="0" smtClean="0"/>
              <a:t>all variables are loosing their values when the execution of the file finishes</a:t>
            </a:r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>
                <a:latin typeface="Arial Rounded MT Bold" pitchFamily="34" charset="0"/>
              </a:rPr>
              <a:t>Passing variables across pages</a:t>
            </a:r>
            <a:endParaRPr lang="en-AU" dirty="0"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95400"/>
            <a:ext cx="4191000" cy="40574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AU" sz="3200" dirty="0" smtClean="0">
                <a:latin typeface="Arial Rounded MT Bold" pitchFamily="34" charset="0"/>
              </a:rPr>
              <a:t>Make it available to other sites</a:t>
            </a:r>
            <a:br>
              <a:rPr lang="en-AU" sz="3200" dirty="0" smtClean="0">
                <a:latin typeface="Arial Rounded MT Bold" pitchFamily="34" charset="0"/>
              </a:rPr>
            </a:br>
            <a:r>
              <a:rPr lang="en-AU" sz="3200" dirty="0" smtClean="0">
                <a:latin typeface="Arial Rounded MT Bold" pitchFamily="34" charset="0"/>
              </a:rPr>
              <a:t>(the third page)</a:t>
            </a:r>
            <a:endParaRPr lang="en-AU" sz="3200" dirty="0">
              <a:latin typeface="Arial Rounded MT Bold" pitchFamily="34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1600200"/>
            <a:ext cx="3576637" cy="41980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381000" y="5715000"/>
            <a:ext cx="594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add the new value of the cookies when click on the button</a:t>
            </a:r>
          </a:p>
          <a:p>
            <a:r>
              <a:rPr lang="en-AU" dirty="0" smtClean="0"/>
              <a:t>the new cookie will be the set: </a:t>
            </a:r>
            <a:r>
              <a:rPr lang="en-AU" i="1" dirty="0" smtClean="0"/>
              <a:t>account=check</a:t>
            </a:r>
          </a:p>
          <a:p>
            <a:r>
              <a:rPr lang="en-AU" dirty="0" smtClean="0"/>
              <a:t>the name is </a:t>
            </a:r>
            <a:r>
              <a:rPr lang="en-AU" i="1" dirty="0" smtClean="0"/>
              <a:t>account</a:t>
            </a:r>
            <a:r>
              <a:rPr lang="en-AU" dirty="0" smtClean="0"/>
              <a:t> and the value is</a:t>
            </a:r>
            <a:r>
              <a:rPr lang="en-AU" i="1" dirty="0" smtClean="0"/>
              <a:t> check</a:t>
            </a:r>
            <a:endParaRPr lang="en-AU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838200"/>
            <a:ext cx="4962525" cy="4457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533400" y="3048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adding another cookie and extracting all of them</a:t>
            </a:r>
            <a:endParaRPr lang="en-AU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4953000"/>
            <a:ext cx="5324475" cy="15487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5562600" y="36576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deleting all the cookies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t0.gstatic.com/images?q=tbn:9Oysq9FmfMv06M:http://www.menyhart.net/blog/wp-content/uploads/2006/06/ginger.jpg&amp;t=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4953000"/>
            <a:ext cx="1524000" cy="172402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>
                <a:solidFill>
                  <a:srgbClr val="C00000"/>
                </a:solidFill>
                <a:latin typeface="Arial Rounded MT Bold" pitchFamily="34" charset="0"/>
              </a:rPr>
              <a:t>USER GUIDE</a:t>
            </a:r>
            <a:br>
              <a:rPr lang="en-AU" dirty="0" smtClean="0">
                <a:solidFill>
                  <a:srgbClr val="C00000"/>
                </a:solidFill>
                <a:latin typeface="Arial Rounded MT Bold" pitchFamily="34" charset="0"/>
              </a:rPr>
            </a:br>
            <a:r>
              <a:rPr lang="en-AU" sz="3600" dirty="0" smtClean="0">
                <a:solidFill>
                  <a:srgbClr val="C00000"/>
                </a:solidFill>
                <a:latin typeface="Arial Rounded MT Bold" pitchFamily="34" charset="0"/>
              </a:rPr>
              <a:t>Task 4: Authentication using COOKIES</a:t>
            </a:r>
            <a:endParaRPr lang="en-AU" sz="3600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AU" u="sng" dirty="0" smtClean="0"/>
              <a:t>Problem:</a:t>
            </a:r>
            <a:r>
              <a:rPr lang="en-AU" dirty="0" smtClean="0"/>
              <a:t> in your User Guide create an HTML and JavaScript program that could authenticate a user with user name and password. When the user is wrong a website with an error will be shown. If the user is successful a new page is shown.</a:t>
            </a:r>
          </a:p>
          <a:p>
            <a:pPr algn="just"/>
            <a:r>
              <a:rPr lang="en-AU" dirty="0" smtClean="0"/>
              <a:t>On the new page you have to use 3 user input types (drop down boxes, text boxes, radio button or check boxes)</a:t>
            </a:r>
          </a:p>
          <a:p>
            <a:pPr algn="just"/>
            <a:r>
              <a:rPr lang="en-AU" dirty="0" smtClean="0"/>
              <a:t>You have to be able to store the user name and the values from these 3 inputs in a cookie document</a:t>
            </a:r>
          </a:p>
          <a:p>
            <a:pPr algn="just"/>
            <a:r>
              <a:rPr lang="en-AU" dirty="0" smtClean="0"/>
              <a:t>Then you go to the third page where you output all 4 cookies</a:t>
            </a:r>
          </a:p>
          <a:p>
            <a:pPr algn="just"/>
            <a:r>
              <a:rPr lang="en-AU" dirty="0" smtClean="0"/>
              <a:t>You also have to be able to delete these cookies</a:t>
            </a:r>
          </a:p>
          <a:p>
            <a:pPr algn="just"/>
            <a:r>
              <a:rPr lang="en-AU" dirty="0" smtClean="0"/>
              <a:t>Follow the next slide's file structure...</a:t>
            </a:r>
          </a:p>
          <a:p>
            <a:pPr algn="ctr">
              <a:buNone/>
            </a:pPr>
            <a:endParaRPr lang="en-A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ard 3"/>
          <p:cNvSpPr/>
          <p:nvPr/>
        </p:nvSpPr>
        <p:spPr>
          <a:xfrm>
            <a:off x="304800" y="2133600"/>
            <a:ext cx="1752600" cy="2819400"/>
          </a:xfrm>
          <a:prstGeom prst="flowChartPunchedCard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152400"/>
            <a:ext cx="4724400" cy="487362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file organisation</a:t>
            </a:r>
            <a:endParaRPr lang="en-AU" dirty="0"/>
          </a:p>
        </p:txBody>
      </p:sp>
      <p:sp>
        <p:nvSpPr>
          <p:cNvPr id="6" name="Flowchart: Card 5"/>
          <p:cNvSpPr/>
          <p:nvPr/>
        </p:nvSpPr>
        <p:spPr>
          <a:xfrm>
            <a:off x="3200400" y="3505200"/>
            <a:ext cx="1752600" cy="1981200"/>
          </a:xfrm>
          <a:prstGeom prst="flowChartPunchedCard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Flowchart: Card 6"/>
          <p:cNvSpPr/>
          <p:nvPr/>
        </p:nvSpPr>
        <p:spPr>
          <a:xfrm>
            <a:off x="3124200" y="1143000"/>
            <a:ext cx="1752600" cy="1981200"/>
          </a:xfrm>
          <a:prstGeom prst="flowChartPunchedCard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Flowchart: Card 7"/>
          <p:cNvSpPr/>
          <p:nvPr/>
        </p:nvSpPr>
        <p:spPr>
          <a:xfrm>
            <a:off x="6096000" y="1143000"/>
            <a:ext cx="1752600" cy="1981200"/>
          </a:xfrm>
          <a:prstGeom prst="flowChartPunchedCard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/>
          <p:cNvSpPr/>
          <p:nvPr/>
        </p:nvSpPr>
        <p:spPr>
          <a:xfrm>
            <a:off x="1143000" y="2895600"/>
            <a:ext cx="762000" cy="2286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/>
          <p:cNvSpPr/>
          <p:nvPr/>
        </p:nvSpPr>
        <p:spPr>
          <a:xfrm>
            <a:off x="1143000" y="3200400"/>
            <a:ext cx="762000" cy="2286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381000" y="2895600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 smtClean="0"/>
              <a:t>User Name:</a:t>
            </a:r>
            <a:endParaRPr lang="en-AU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381000" y="3200400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 smtClean="0"/>
              <a:t>Password:</a:t>
            </a:r>
            <a:endParaRPr lang="en-AU" sz="10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914400" y="3505200"/>
            <a:ext cx="533400" cy="228600"/>
            <a:chOff x="914400" y="3505200"/>
            <a:chExt cx="533400" cy="228600"/>
          </a:xfrm>
        </p:grpSpPr>
        <p:sp>
          <p:nvSpPr>
            <p:cNvPr id="15" name="Rectangle 14"/>
            <p:cNvSpPr/>
            <p:nvPr/>
          </p:nvSpPr>
          <p:spPr>
            <a:xfrm>
              <a:off x="914400" y="3505200"/>
              <a:ext cx="533400" cy="228600"/>
            </a:xfrm>
            <a:prstGeom prst="rect">
              <a:avLst/>
            </a:prstGeom>
            <a:noFill/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14400" y="3505200"/>
              <a:ext cx="4572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800" dirty="0" smtClean="0"/>
                <a:t>CHECK</a:t>
              </a:r>
              <a:endParaRPr lang="en-AU" sz="8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38200" y="4572000"/>
            <a:ext cx="587829" cy="338554"/>
            <a:chOff x="914400" y="3505200"/>
            <a:chExt cx="457200" cy="338554"/>
          </a:xfrm>
        </p:grpSpPr>
        <p:sp>
          <p:nvSpPr>
            <p:cNvPr id="19" name="Rectangle 18"/>
            <p:cNvSpPr/>
            <p:nvPr/>
          </p:nvSpPr>
          <p:spPr>
            <a:xfrm>
              <a:off x="914400" y="3505200"/>
              <a:ext cx="414867" cy="228600"/>
            </a:xfrm>
            <a:prstGeom prst="rect">
              <a:avLst/>
            </a:prstGeom>
            <a:noFill/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14400" y="3505200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800" dirty="0" smtClean="0"/>
                <a:t>CREATE</a:t>
              </a:r>
              <a:endParaRPr lang="en-AU" sz="800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57200" y="4267200"/>
            <a:ext cx="152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 smtClean="0"/>
              <a:t>Create initial account</a:t>
            </a:r>
            <a:endParaRPr lang="en-AU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762000" y="2590800"/>
            <a:ext cx="990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 smtClean="0"/>
              <a:t>Authenticate</a:t>
            </a:r>
            <a:endParaRPr lang="en-AU" sz="10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990600" y="5029200"/>
            <a:ext cx="1676400" cy="1600200"/>
            <a:chOff x="2438400" y="4419600"/>
            <a:chExt cx="1752600" cy="2057400"/>
          </a:xfrm>
        </p:grpSpPr>
        <p:sp>
          <p:nvSpPr>
            <p:cNvPr id="5" name="Flowchart: Card 4"/>
            <p:cNvSpPr/>
            <p:nvPr/>
          </p:nvSpPr>
          <p:spPr>
            <a:xfrm>
              <a:off x="2438400" y="4419600"/>
              <a:ext cx="1752600" cy="2057400"/>
            </a:xfrm>
            <a:prstGeom prst="flowChartPunchedCard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276600" y="5029200"/>
              <a:ext cx="762000" cy="2286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276600" y="5334000"/>
              <a:ext cx="762000" cy="2286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14600" y="5029200"/>
              <a:ext cx="9144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000" dirty="0" smtClean="0"/>
                <a:t>User Name:</a:t>
              </a:r>
              <a:endParaRPr lang="en-AU" sz="1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514600" y="5334000"/>
              <a:ext cx="9144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000" dirty="0" smtClean="0"/>
                <a:t>Password:</a:t>
              </a:r>
              <a:endParaRPr lang="en-AU" sz="1000" dirty="0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3048001" y="5638800"/>
              <a:ext cx="587829" cy="338554"/>
              <a:chOff x="914400" y="3505200"/>
              <a:chExt cx="457200" cy="338554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914400" y="3505200"/>
                <a:ext cx="414867" cy="228600"/>
              </a:xfrm>
              <a:prstGeom prst="rect">
                <a:avLst/>
              </a:prstGeom>
              <a:noFill/>
              <a:ln w="1270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914400" y="3505200"/>
                <a:ext cx="457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800" dirty="0" smtClean="0"/>
                  <a:t>CREATE</a:t>
                </a:r>
                <a:endParaRPr lang="en-AU" sz="800" dirty="0"/>
              </a:p>
            </p:txBody>
          </p:sp>
        </p:grpSp>
      </p:grpSp>
      <p:grpSp>
        <p:nvGrpSpPr>
          <p:cNvPr id="33" name="Group 32"/>
          <p:cNvGrpSpPr/>
          <p:nvPr/>
        </p:nvGrpSpPr>
        <p:grpSpPr>
          <a:xfrm>
            <a:off x="228600" y="1066800"/>
            <a:ext cx="762000" cy="914400"/>
            <a:chOff x="228600" y="609600"/>
            <a:chExt cx="762000" cy="914400"/>
          </a:xfrm>
        </p:grpSpPr>
        <p:sp>
          <p:nvSpPr>
            <p:cNvPr id="9" name="Flowchart: Card 8"/>
            <p:cNvSpPr/>
            <p:nvPr/>
          </p:nvSpPr>
          <p:spPr>
            <a:xfrm>
              <a:off x="228600" y="609600"/>
              <a:ext cx="762000" cy="914400"/>
            </a:xfrm>
            <a:prstGeom prst="flowChartPunchedCard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04800" y="838200"/>
              <a:ext cx="6096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000" dirty="0" smtClean="0"/>
                <a:t>JS file</a:t>
              </a:r>
              <a:endParaRPr lang="en-AU" sz="10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066800" y="1066800"/>
            <a:ext cx="762000" cy="914400"/>
            <a:chOff x="1143000" y="609600"/>
            <a:chExt cx="762000" cy="914400"/>
          </a:xfrm>
        </p:grpSpPr>
        <p:sp>
          <p:nvSpPr>
            <p:cNvPr id="10" name="Flowchart: Card 9"/>
            <p:cNvSpPr/>
            <p:nvPr/>
          </p:nvSpPr>
          <p:spPr>
            <a:xfrm>
              <a:off x="1143000" y="609600"/>
              <a:ext cx="762000" cy="914400"/>
            </a:xfrm>
            <a:prstGeom prst="flowChartPunchedCard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219200" y="914400"/>
              <a:ext cx="6096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000" dirty="0" smtClean="0"/>
                <a:t>CSS file</a:t>
              </a:r>
              <a:endParaRPr lang="en-AU" sz="1000" dirty="0"/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 rot="16200000" flipH="1">
            <a:off x="990600" y="4876800"/>
            <a:ext cx="685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6" idx="3"/>
          </p:cNvCxnSpPr>
          <p:nvPr/>
        </p:nvCxnSpPr>
        <p:spPr>
          <a:xfrm flipV="1">
            <a:off x="1371600" y="2133600"/>
            <a:ext cx="1828800" cy="1479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6" idx="3"/>
            <a:endCxn id="6" idx="1"/>
          </p:cNvCxnSpPr>
          <p:nvPr/>
        </p:nvCxnSpPr>
        <p:spPr>
          <a:xfrm>
            <a:off x="1371600" y="3612922"/>
            <a:ext cx="1828800" cy="882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505200" y="3962400"/>
            <a:ext cx="1295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error message for failing the authentication procedure</a:t>
            </a:r>
            <a:r>
              <a:rPr lang="en-AU" sz="1000" dirty="0" smtClean="0"/>
              <a:t/>
            </a:r>
            <a:br>
              <a:rPr lang="en-AU" sz="1000" dirty="0" smtClean="0"/>
            </a:br>
            <a:r>
              <a:rPr lang="en-AU" sz="1000" dirty="0" smtClean="0"/>
              <a:t/>
            </a:r>
            <a:br>
              <a:rPr lang="en-AU" sz="1000" dirty="0" smtClean="0"/>
            </a:br>
            <a:r>
              <a:rPr lang="en-AU" sz="1000" dirty="0" smtClean="0"/>
              <a:t/>
            </a:r>
            <a:br>
              <a:rPr lang="en-AU" sz="1000" dirty="0" smtClean="0"/>
            </a:br>
            <a:r>
              <a:rPr lang="en-AU" sz="1000" u="sng" dirty="0" smtClean="0"/>
              <a:t>BACK TO LOG IN</a:t>
            </a:r>
            <a:endParaRPr lang="en-AU" sz="1000" u="sng" dirty="0"/>
          </a:p>
        </p:txBody>
      </p:sp>
      <p:sp>
        <p:nvSpPr>
          <p:cNvPr id="43" name="TextBox 42"/>
          <p:cNvSpPr txBox="1"/>
          <p:nvPr/>
        </p:nvSpPr>
        <p:spPr>
          <a:xfrm>
            <a:off x="2286000" y="4038600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 smtClean="0"/>
              <a:t>NO</a:t>
            </a:r>
            <a:endParaRPr lang="en-AU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2286000" y="3048000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 smtClean="0"/>
              <a:t>YES</a:t>
            </a:r>
            <a:endParaRPr lang="en-AU" sz="1000" dirty="0"/>
          </a:p>
        </p:txBody>
      </p:sp>
      <p:sp>
        <p:nvSpPr>
          <p:cNvPr id="45" name="Rectangle 44"/>
          <p:cNvSpPr/>
          <p:nvPr/>
        </p:nvSpPr>
        <p:spPr>
          <a:xfrm>
            <a:off x="4038600" y="1524000"/>
            <a:ext cx="762000" cy="2286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Rectangle 45"/>
          <p:cNvSpPr/>
          <p:nvPr/>
        </p:nvSpPr>
        <p:spPr>
          <a:xfrm>
            <a:off x="4038600" y="1905000"/>
            <a:ext cx="762000" cy="2286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Rectangle 46"/>
          <p:cNvSpPr/>
          <p:nvPr/>
        </p:nvSpPr>
        <p:spPr>
          <a:xfrm>
            <a:off x="4038600" y="2286000"/>
            <a:ext cx="762000" cy="2286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" name="TextBox 47"/>
          <p:cNvSpPr txBox="1"/>
          <p:nvPr/>
        </p:nvSpPr>
        <p:spPr>
          <a:xfrm>
            <a:off x="3200400" y="1524000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 smtClean="0"/>
              <a:t>Input  type 1:</a:t>
            </a:r>
            <a:endParaRPr lang="en-AU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3200400" y="1905000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 smtClean="0"/>
              <a:t>Input  type 2:</a:t>
            </a:r>
            <a:endParaRPr lang="en-AU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3200400" y="2286000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 smtClean="0"/>
              <a:t>Input  type 3:</a:t>
            </a:r>
            <a:endParaRPr lang="en-AU" sz="1000" dirty="0"/>
          </a:p>
        </p:txBody>
      </p:sp>
      <p:grpSp>
        <p:nvGrpSpPr>
          <p:cNvPr id="51" name="Group 50"/>
          <p:cNvGrpSpPr/>
          <p:nvPr/>
        </p:nvGrpSpPr>
        <p:grpSpPr>
          <a:xfrm>
            <a:off x="4114800" y="2667000"/>
            <a:ext cx="533400" cy="228600"/>
            <a:chOff x="914400" y="3505200"/>
            <a:chExt cx="533400" cy="228600"/>
          </a:xfrm>
        </p:grpSpPr>
        <p:sp>
          <p:nvSpPr>
            <p:cNvPr id="52" name="Rectangle 51"/>
            <p:cNvSpPr/>
            <p:nvPr/>
          </p:nvSpPr>
          <p:spPr>
            <a:xfrm>
              <a:off x="914400" y="3505200"/>
              <a:ext cx="533400" cy="228600"/>
            </a:xfrm>
            <a:prstGeom prst="rect">
              <a:avLst/>
            </a:prstGeom>
            <a:noFill/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914400" y="3505200"/>
              <a:ext cx="4572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800" dirty="0" smtClean="0"/>
                <a:t>GO</a:t>
              </a:r>
              <a:endParaRPr lang="en-AU" sz="800" dirty="0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6400800" y="1524000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 smtClean="0"/>
              <a:t>User name value</a:t>
            </a:r>
            <a:endParaRPr lang="en-AU" sz="1000" dirty="0"/>
          </a:p>
        </p:txBody>
      </p:sp>
      <p:grpSp>
        <p:nvGrpSpPr>
          <p:cNvPr id="55" name="Group 54"/>
          <p:cNvGrpSpPr/>
          <p:nvPr/>
        </p:nvGrpSpPr>
        <p:grpSpPr>
          <a:xfrm>
            <a:off x="3352800" y="2667000"/>
            <a:ext cx="587829" cy="338554"/>
            <a:chOff x="914400" y="3505200"/>
            <a:chExt cx="457200" cy="338554"/>
          </a:xfrm>
        </p:grpSpPr>
        <p:sp>
          <p:nvSpPr>
            <p:cNvPr id="56" name="Rectangle 55"/>
            <p:cNvSpPr/>
            <p:nvPr/>
          </p:nvSpPr>
          <p:spPr>
            <a:xfrm>
              <a:off x="914400" y="3505200"/>
              <a:ext cx="414867" cy="228600"/>
            </a:xfrm>
            <a:prstGeom prst="rect">
              <a:avLst/>
            </a:prstGeom>
            <a:noFill/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914400" y="3505200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800" dirty="0" smtClean="0"/>
                <a:t>DELETE</a:t>
              </a:r>
              <a:endParaRPr lang="en-AU" sz="800" dirty="0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6400800" y="1803400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 smtClean="0"/>
              <a:t>Input  type 1 value</a:t>
            </a:r>
            <a:endParaRPr lang="en-AU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6400800" y="2082800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 smtClean="0"/>
              <a:t>Input  type 2 value</a:t>
            </a:r>
            <a:endParaRPr lang="en-AU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6400800" y="2362200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 smtClean="0"/>
              <a:t>Input  type3 value</a:t>
            </a:r>
            <a:endParaRPr lang="en-AU" sz="1000" dirty="0"/>
          </a:p>
        </p:txBody>
      </p:sp>
      <p:grpSp>
        <p:nvGrpSpPr>
          <p:cNvPr id="61" name="Group 60"/>
          <p:cNvGrpSpPr/>
          <p:nvPr/>
        </p:nvGrpSpPr>
        <p:grpSpPr>
          <a:xfrm>
            <a:off x="6705600" y="2667000"/>
            <a:ext cx="587829" cy="228600"/>
            <a:chOff x="914400" y="3505200"/>
            <a:chExt cx="457200" cy="228600"/>
          </a:xfrm>
        </p:grpSpPr>
        <p:sp>
          <p:nvSpPr>
            <p:cNvPr id="62" name="Rectangle 61"/>
            <p:cNvSpPr/>
            <p:nvPr/>
          </p:nvSpPr>
          <p:spPr>
            <a:xfrm>
              <a:off x="914400" y="3505200"/>
              <a:ext cx="414867" cy="228600"/>
            </a:xfrm>
            <a:prstGeom prst="rect">
              <a:avLst/>
            </a:prstGeom>
            <a:noFill/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914400" y="3505200"/>
              <a:ext cx="4572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800" dirty="0" smtClean="0"/>
                <a:t>CLOSE</a:t>
              </a:r>
              <a:endParaRPr lang="en-AU" sz="800" dirty="0"/>
            </a:p>
          </p:txBody>
        </p:sp>
      </p:grpSp>
      <p:sp>
        <p:nvSpPr>
          <p:cNvPr id="65" name="Freeform 64"/>
          <p:cNvSpPr/>
          <p:nvPr/>
        </p:nvSpPr>
        <p:spPr>
          <a:xfrm>
            <a:off x="139148" y="4104861"/>
            <a:ext cx="2753139" cy="2703443"/>
          </a:xfrm>
          <a:custGeom>
            <a:avLst/>
            <a:gdLst>
              <a:gd name="connsiteX0" fmla="*/ 19878 w 2753139"/>
              <a:gd name="connsiteY0" fmla="*/ 546652 h 2703443"/>
              <a:gd name="connsiteX1" fmla="*/ 19878 w 2753139"/>
              <a:gd name="connsiteY1" fmla="*/ 546652 h 2703443"/>
              <a:gd name="connsiteX2" fmla="*/ 59635 w 2753139"/>
              <a:gd name="connsiteY2" fmla="*/ 467139 h 2703443"/>
              <a:gd name="connsiteX3" fmla="*/ 69574 w 2753139"/>
              <a:gd name="connsiteY3" fmla="*/ 437322 h 2703443"/>
              <a:gd name="connsiteX4" fmla="*/ 89452 w 2753139"/>
              <a:gd name="connsiteY4" fmla="*/ 407504 h 2703443"/>
              <a:gd name="connsiteX5" fmla="*/ 109330 w 2753139"/>
              <a:gd name="connsiteY5" fmla="*/ 367748 h 2703443"/>
              <a:gd name="connsiteX6" fmla="*/ 129209 w 2753139"/>
              <a:gd name="connsiteY6" fmla="*/ 337930 h 2703443"/>
              <a:gd name="connsiteX7" fmla="*/ 188843 w 2753139"/>
              <a:gd name="connsiteY7" fmla="*/ 238539 h 2703443"/>
              <a:gd name="connsiteX8" fmla="*/ 208722 w 2753139"/>
              <a:gd name="connsiteY8" fmla="*/ 218661 h 2703443"/>
              <a:gd name="connsiteX9" fmla="*/ 228600 w 2753139"/>
              <a:gd name="connsiteY9" fmla="*/ 188843 h 2703443"/>
              <a:gd name="connsiteX10" fmla="*/ 248478 w 2753139"/>
              <a:gd name="connsiteY10" fmla="*/ 149087 h 2703443"/>
              <a:gd name="connsiteX11" fmla="*/ 278295 w 2753139"/>
              <a:gd name="connsiteY11" fmla="*/ 129209 h 2703443"/>
              <a:gd name="connsiteX12" fmla="*/ 298174 w 2753139"/>
              <a:gd name="connsiteY12" fmla="*/ 109330 h 2703443"/>
              <a:gd name="connsiteX13" fmla="*/ 397565 w 2753139"/>
              <a:gd name="connsiteY13" fmla="*/ 89452 h 2703443"/>
              <a:gd name="connsiteX14" fmla="*/ 437322 w 2753139"/>
              <a:gd name="connsiteY14" fmla="*/ 69574 h 2703443"/>
              <a:gd name="connsiteX15" fmla="*/ 487017 w 2753139"/>
              <a:gd name="connsiteY15" fmla="*/ 59635 h 2703443"/>
              <a:gd name="connsiteX16" fmla="*/ 834887 w 2753139"/>
              <a:gd name="connsiteY16" fmla="*/ 39756 h 2703443"/>
              <a:gd name="connsiteX17" fmla="*/ 1003852 w 2753139"/>
              <a:gd name="connsiteY17" fmla="*/ 29817 h 2703443"/>
              <a:gd name="connsiteX18" fmla="*/ 1063487 w 2753139"/>
              <a:gd name="connsiteY18" fmla="*/ 19878 h 2703443"/>
              <a:gd name="connsiteX19" fmla="*/ 1093304 w 2753139"/>
              <a:gd name="connsiteY19" fmla="*/ 9939 h 2703443"/>
              <a:gd name="connsiteX20" fmla="*/ 1192695 w 2753139"/>
              <a:gd name="connsiteY20" fmla="*/ 0 h 2703443"/>
              <a:gd name="connsiteX21" fmla="*/ 1381539 w 2753139"/>
              <a:gd name="connsiteY21" fmla="*/ 9939 h 2703443"/>
              <a:gd name="connsiteX22" fmla="*/ 1421295 w 2753139"/>
              <a:gd name="connsiteY22" fmla="*/ 19878 h 2703443"/>
              <a:gd name="connsiteX23" fmla="*/ 1480930 w 2753139"/>
              <a:gd name="connsiteY23" fmla="*/ 39756 h 2703443"/>
              <a:gd name="connsiteX24" fmla="*/ 1540565 w 2753139"/>
              <a:gd name="connsiteY24" fmla="*/ 79513 h 2703443"/>
              <a:gd name="connsiteX25" fmla="*/ 1570382 w 2753139"/>
              <a:gd name="connsiteY25" fmla="*/ 99391 h 2703443"/>
              <a:gd name="connsiteX26" fmla="*/ 1659835 w 2753139"/>
              <a:gd name="connsiteY26" fmla="*/ 129209 h 2703443"/>
              <a:gd name="connsiteX27" fmla="*/ 1709530 w 2753139"/>
              <a:gd name="connsiteY27" fmla="*/ 149087 h 2703443"/>
              <a:gd name="connsiteX28" fmla="*/ 1769165 w 2753139"/>
              <a:gd name="connsiteY28" fmla="*/ 178904 h 2703443"/>
              <a:gd name="connsiteX29" fmla="*/ 1779104 w 2753139"/>
              <a:gd name="connsiteY29" fmla="*/ 208722 h 2703443"/>
              <a:gd name="connsiteX30" fmla="*/ 1838739 w 2753139"/>
              <a:gd name="connsiteY30" fmla="*/ 278296 h 2703443"/>
              <a:gd name="connsiteX31" fmla="*/ 1868556 w 2753139"/>
              <a:gd name="connsiteY31" fmla="*/ 308113 h 2703443"/>
              <a:gd name="connsiteX32" fmla="*/ 1878495 w 2753139"/>
              <a:gd name="connsiteY32" fmla="*/ 337930 h 2703443"/>
              <a:gd name="connsiteX33" fmla="*/ 1888435 w 2753139"/>
              <a:gd name="connsiteY33" fmla="*/ 377687 h 2703443"/>
              <a:gd name="connsiteX34" fmla="*/ 1928191 w 2753139"/>
              <a:gd name="connsiteY34" fmla="*/ 437322 h 2703443"/>
              <a:gd name="connsiteX35" fmla="*/ 1958009 w 2753139"/>
              <a:gd name="connsiteY35" fmla="*/ 487017 h 2703443"/>
              <a:gd name="connsiteX36" fmla="*/ 1967948 w 2753139"/>
              <a:gd name="connsiteY36" fmla="*/ 516835 h 2703443"/>
              <a:gd name="connsiteX37" fmla="*/ 2037522 w 2753139"/>
              <a:gd name="connsiteY37" fmla="*/ 556591 h 2703443"/>
              <a:gd name="connsiteX38" fmla="*/ 2077278 w 2753139"/>
              <a:gd name="connsiteY38" fmla="*/ 586409 h 2703443"/>
              <a:gd name="connsiteX39" fmla="*/ 2136913 w 2753139"/>
              <a:gd name="connsiteY39" fmla="*/ 606287 h 2703443"/>
              <a:gd name="connsiteX40" fmla="*/ 2166730 w 2753139"/>
              <a:gd name="connsiteY40" fmla="*/ 616226 h 2703443"/>
              <a:gd name="connsiteX41" fmla="*/ 2196548 w 2753139"/>
              <a:gd name="connsiteY41" fmla="*/ 636104 h 2703443"/>
              <a:gd name="connsiteX42" fmla="*/ 2256182 w 2753139"/>
              <a:gd name="connsiteY42" fmla="*/ 655982 h 2703443"/>
              <a:gd name="connsiteX43" fmla="*/ 2315817 w 2753139"/>
              <a:gd name="connsiteY43" fmla="*/ 685800 h 2703443"/>
              <a:gd name="connsiteX44" fmla="*/ 2385391 w 2753139"/>
              <a:gd name="connsiteY44" fmla="*/ 715617 h 2703443"/>
              <a:gd name="connsiteX45" fmla="*/ 2425148 w 2753139"/>
              <a:gd name="connsiteY45" fmla="*/ 735496 h 2703443"/>
              <a:gd name="connsiteX46" fmla="*/ 2454965 w 2753139"/>
              <a:gd name="connsiteY46" fmla="*/ 755374 h 2703443"/>
              <a:gd name="connsiteX47" fmla="*/ 2494722 w 2753139"/>
              <a:gd name="connsiteY47" fmla="*/ 765313 h 2703443"/>
              <a:gd name="connsiteX48" fmla="*/ 2574235 w 2753139"/>
              <a:gd name="connsiteY48" fmla="*/ 805069 h 2703443"/>
              <a:gd name="connsiteX49" fmla="*/ 2604052 w 2753139"/>
              <a:gd name="connsiteY49" fmla="*/ 815009 h 2703443"/>
              <a:gd name="connsiteX50" fmla="*/ 2653748 w 2753139"/>
              <a:gd name="connsiteY50" fmla="*/ 854765 h 2703443"/>
              <a:gd name="connsiteX51" fmla="*/ 2673626 w 2753139"/>
              <a:gd name="connsiteY51" fmla="*/ 894522 h 2703443"/>
              <a:gd name="connsiteX52" fmla="*/ 2693504 w 2753139"/>
              <a:gd name="connsiteY52" fmla="*/ 964096 h 2703443"/>
              <a:gd name="connsiteX53" fmla="*/ 2723322 w 2753139"/>
              <a:gd name="connsiteY53" fmla="*/ 1023730 h 2703443"/>
              <a:gd name="connsiteX54" fmla="*/ 2733261 w 2753139"/>
              <a:gd name="connsiteY54" fmla="*/ 1073426 h 2703443"/>
              <a:gd name="connsiteX55" fmla="*/ 2753139 w 2753139"/>
              <a:gd name="connsiteY55" fmla="*/ 1143000 h 2703443"/>
              <a:gd name="connsiteX56" fmla="*/ 2743200 w 2753139"/>
              <a:gd name="connsiteY56" fmla="*/ 1620078 h 2703443"/>
              <a:gd name="connsiteX57" fmla="*/ 2723322 w 2753139"/>
              <a:gd name="connsiteY57" fmla="*/ 1709530 h 2703443"/>
              <a:gd name="connsiteX58" fmla="*/ 2703443 w 2753139"/>
              <a:gd name="connsiteY58" fmla="*/ 1808922 h 2703443"/>
              <a:gd name="connsiteX59" fmla="*/ 2693504 w 2753139"/>
              <a:gd name="connsiteY59" fmla="*/ 2633869 h 2703443"/>
              <a:gd name="connsiteX60" fmla="*/ 2673626 w 2753139"/>
              <a:gd name="connsiteY60" fmla="*/ 2653748 h 2703443"/>
              <a:gd name="connsiteX61" fmla="*/ 2623930 w 2753139"/>
              <a:gd name="connsiteY61" fmla="*/ 2663687 h 2703443"/>
              <a:gd name="connsiteX62" fmla="*/ 2594113 w 2753139"/>
              <a:gd name="connsiteY62" fmla="*/ 2673626 h 2703443"/>
              <a:gd name="connsiteX63" fmla="*/ 2534478 w 2753139"/>
              <a:gd name="connsiteY63" fmla="*/ 2683565 h 2703443"/>
              <a:gd name="connsiteX64" fmla="*/ 2504661 w 2753139"/>
              <a:gd name="connsiteY64" fmla="*/ 2693504 h 2703443"/>
              <a:gd name="connsiteX65" fmla="*/ 2305878 w 2753139"/>
              <a:gd name="connsiteY65" fmla="*/ 2673626 h 2703443"/>
              <a:gd name="connsiteX66" fmla="*/ 2236304 w 2753139"/>
              <a:gd name="connsiteY66" fmla="*/ 2653748 h 2703443"/>
              <a:gd name="connsiteX67" fmla="*/ 2156791 w 2753139"/>
              <a:gd name="connsiteY67" fmla="*/ 2643809 h 2703443"/>
              <a:gd name="connsiteX68" fmla="*/ 2027582 w 2753139"/>
              <a:gd name="connsiteY68" fmla="*/ 2653748 h 2703443"/>
              <a:gd name="connsiteX69" fmla="*/ 1958009 w 2753139"/>
              <a:gd name="connsiteY69" fmla="*/ 2673626 h 2703443"/>
              <a:gd name="connsiteX70" fmla="*/ 1928191 w 2753139"/>
              <a:gd name="connsiteY70" fmla="*/ 2693504 h 2703443"/>
              <a:gd name="connsiteX71" fmla="*/ 1868556 w 2753139"/>
              <a:gd name="connsiteY71" fmla="*/ 2703443 h 2703443"/>
              <a:gd name="connsiteX72" fmla="*/ 1331843 w 2753139"/>
              <a:gd name="connsiteY72" fmla="*/ 2693504 h 2703443"/>
              <a:gd name="connsiteX73" fmla="*/ 1302026 w 2753139"/>
              <a:gd name="connsiteY73" fmla="*/ 2683565 h 2703443"/>
              <a:gd name="connsiteX74" fmla="*/ 1252330 w 2753139"/>
              <a:gd name="connsiteY74" fmla="*/ 2673626 h 2703443"/>
              <a:gd name="connsiteX75" fmla="*/ 1222513 w 2753139"/>
              <a:gd name="connsiteY75" fmla="*/ 2663687 h 2703443"/>
              <a:gd name="connsiteX76" fmla="*/ 775252 w 2753139"/>
              <a:gd name="connsiteY76" fmla="*/ 2653748 h 2703443"/>
              <a:gd name="connsiteX77" fmla="*/ 725556 w 2753139"/>
              <a:gd name="connsiteY77" fmla="*/ 2613991 h 2703443"/>
              <a:gd name="connsiteX78" fmla="*/ 695739 w 2753139"/>
              <a:gd name="connsiteY78" fmla="*/ 2594113 h 2703443"/>
              <a:gd name="connsiteX79" fmla="*/ 675861 w 2753139"/>
              <a:gd name="connsiteY79" fmla="*/ 2554356 h 2703443"/>
              <a:gd name="connsiteX80" fmla="*/ 655982 w 2753139"/>
              <a:gd name="connsiteY80" fmla="*/ 2534478 h 2703443"/>
              <a:gd name="connsiteX81" fmla="*/ 616226 w 2753139"/>
              <a:gd name="connsiteY81" fmla="*/ 2484782 h 2703443"/>
              <a:gd name="connsiteX82" fmla="*/ 606287 w 2753139"/>
              <a:gd name="connsiteY82" fmla="*/ 2445026 h 2703443"/>
              <a:gd name="connsiteX83" fmla="*/ 586409 w 2753139"/>
              <a:gd name="connsiteY83" fmla="*/ 2405269 h 2703443"/>
              <a:gd name="connsiteX84" fmla="*/ 576469 w 2753139"/>
              <a:gd name="connsiteY84" fmla="*/ 2355574 h 2703443"/>
              <a:gd name="connsiteX85" fmla="*/ 556591 w 2753139"/>
              <a:gd name="connsiteY85" fmla="*/ 2276061 h 2703443"/>
              <a:gd name="connsiteX86" fmla="*/ 546652 w 2753139"/>
              <a:gd name="connsiteY86" fmla="*/ 1938130 h 2703443"/>
              <a:gd name="connsiteX87" fmla="*/ 536713 w 2753139"/>
              <a:gd name="connsiteY87" fmla="*/ 1908313 h 2703443"/>
              <a:gd name="connsiteX88" fmla="*/ 506895 w 2753139"/>
              <a:gd name="connsiteY88" fmla="*/ 1828800 h 2703443"/>
              <a:gd name="connsiteX89" fmla="*/ 467139 w 2753139"/>
              <a:gd name="connsiteY89" fmla="*/ 1759226 h 2703443"/>
              <a:gd name="connsiteX90" fmla="*/ 427382 w 2753139"/>
              <a:gd name="connsiteY90" fmla="*/ 1729409 h 2703443"/>
              <a:gd name="connsiteX91" fmla="*/ 397565 w 2753139"/>
              <a:gd name="connsiteY91" fmla="*/ 1719469 h 2703443"/>
              <a:gd name="connsiteX92" fmla="*/ 337930 w 2753139"/>
              <a:gd name="connsiteY92" fmla="*/ 1659835 h 2703443"/>
              <a:gd name="connsiteX93" fmla="*/ 298174 w 2753139"/>
              <a:gd name="connsiteY93" fmla="*/ 1630017 h 2703443"/>
              <a:gd name="connsiteX94" fmla="*/ 278295 w 2753139"/>
              <a:gd name="connsiteY94" fmla="*/ 1600200 h 2703443"/>
              <a:gd name="connsiteX95" fmla="*/ 238539 w 2753139"/>
              <a:gd name="connsiteY95" fmla="*/ 1560443 h 2703443"/>
              <a:gd name="connsiteX96" fmla="*/ 39756 w 2753139"/>
              <a:gd name="connsiteY96" fmla="*/ 1341782 h 2703443"/>
              <a:gd name="connsiteX97" fmla="*/ 19878 w 2753139"/>
              <a:gd name="connsiteY97" fmla="*/ 1311965 h 2703443"/>
              <a:gd name="connsiteX98" fmla="*/ 9939 w 2753139"/>
              <a:gd name="connsiteY98" fmla="*/ 1282148 h 2703443"/>
              <a:gd name="connsiteX99" fmla="*/ 29817 w 2753139"/>
              <a:gd name="connsiteY99" fmla="*/ 1133061 h 2703443"/>
              <a:gd name="connsiteX100" fmla="*/ 49695 w 2753139"/>
              <a:gd name="connsiteY100" fmla="*/ 1103243 h 2703443"/>
              <a:gd name="connsiteX101" fmla="*/ 69574 w 2753139"/>
              <a:gd name="connsiteY101" fmla="*/ 983974 h 2703443"/>
              <a:gd name="connsiteX102" fmla="*/ 59635 w 2753139"/>
              <a:gd name="connsiteY102" fmla="*/ 824948 h 2703443"/>
              <a:gd name="connsiteX103" fmla="*/ 39756 w 2753139"/>
              <a:gd name="connsiteY103" fmla="*/ 705678 h 2703443"/>
              <a:gd name="connsiteX104" fmla="*/ 19878 w 2753139"/>
              <a:gd name="connsiteY104" fmla="*/ 636104 h 2703443"/>
              <a:gd name="connsiteX105" fmla="*/ 0 w 2753139"/>
              <a:gd name="connsiteY105" fmla="*/ 576469 h 2703443"/>
              <a:gd name="connsiteX106" fmla="*/ 19878 w 2753139"/>
              <a:gd name="connsiteY106" fmla="*/ 546652 h 2703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2753139" h="2703443">
                <a:moveTo>
                  <a:pt x="19878" y="546652"/>
                </a:moveTo>
                <a:lnTo>
                  <a:pt x="19878" y="546652"/>
                </a:lnTo>
                <a:cubicBezTo>
                  <a:pt x="33130" y="520148"/>
                  <a:pt x="47373" y="494116"/>
                  <a:pt x="59635" y="467139"/>
                </a:cubicBezTo>
                <a:cubicBezTo>
                  <a:pt x="63970" y="457601"/>
                  <a:pt x="64889" y="446693"/>
                  <a:pt x="69574" y="437322"/>
                </a:cubicBezTo>
                <a:cubicBezTo>
                  <a:pt x="74916" y="426638"/>
                  <a:pt x="83525" y="417876"/>
                  <a:pt x="89452" y="407504"/>
                </a:cubicBezTo>
                <a:cubicBezTo>
                  <a:pt x="96803" y="394640"/>
                  <a:pt x="101979" y="380612"/>
                  <a:pt x="109330" y="367748"/>
                </a:cubicBezTo>
                <a:cubicBezTo>
                  <a:pt x="115257" y="357376"/>
                  <a:pt x="123282" y="348302"/>
                  <a:pt x="129209" y="337930"/>
                </a:cubicBezTo>
                <a:cubicBezTo>
                  <a:pt x="150122" y="301333"/>
                  <a:pt x="156428" y="270953"/>
                  <a:pt x="188843" y="238539"/>
                </a:cubicBezTo>
                <a:cubicBezTo>
                  <a:pt x="195469" y="231913"/>
                  <a:pt x="202868" y="225978"/>
                  <a:pt x="208722" y="218661"/>
                </a:cubicBezTo>
                <a:cubicBezTo>
                  <a:pt x="216184" y="209333"/>
                  <a:pt x="222673" y="199215"/>
                  <a:pt x="228600" y="188843"/>
                </a:cubicBezTo>
                <a:cubicBezTo>
                  <a:pt x="235951" y="175979"/>
                  <a:pt x="238993" y="160469"/>
                  <a:pt x="248478" y="149087"/>
                </a:cubicBezTo>
                <a:cubicBezTo>
                  <a:pt x="256125" y="139910"/>
                  <a:pt x="268967" y="136671"/>
                  <a:pt x="278295" y="129209"/>
                </a:cubicBezTo>
                <a:cubicBezTo>
                  <a:pt x="285613" y="123355"/>
                  <a:pt x="290138" y="114151"/>
                  <a:pt x="298174" y="109330"/>
                </a:cubicBezTo>
                <a:cubicBezTo>
                  <a:pt x="319858" y="96320"/>
                  <a:pt x="385503" y="91175"/>
                  <a:pt x="397565" y="89452"/>
                </a:cubicBezTo>
                <a:cubicBezTo>
                  <a:pt x="410817" y="82826"/>
                  <a:pt x="423266" y="74259"/>
                  <a:pt x="437322" y="69574"/>
                </a:cubicBezTo>
                <a:cubicBezTo>
                  <a:pt x="453348" y="64232"/>
                  <a:pt x="470396" y="62657"/>
                  <a:pt x="487017" y="59635"/>
                </a:cubicBezTo>
                <a:cubicBezTo>
                  <a:pt x="628763" y="33863"/>
                  <a:pt x="587172" y="50527"/>
                  <a:pt x="834887" y="39756"/>
                </a:cubicBezTo>
                <a:cubicBezTo>
                  <a:pt x="891253" y="37305"/>
                  <a:pt x="947530" y="33130"/>
                  <a:pt x="1003852" y="29817"/>
                </a:cubicBezTo>
                <a:cubicBezTo>
                  <a:pt x="1023730" y="26504"/>
                  <a:pt x="1043814" y="24250"/>
                  <a:pt x="1063487" y="19878"/>
                </a:cubicBezTo>
                <a:cubicBezTo>
                  <a:pt x="1073714" y="17605"/>
                  <a:pt x="1082949" y="11532"/>
                  <a:pt x="1093304" y="9939"/>
                </a:cubicBezTo>
                <a:cubicBezTo>
                  <a:pt x="1126212" y="4876"/>
                  <a:pt x="1159565" y="3313"/>
                  <a:pt x="1192695" y="0"/>
                </a:cubicBezTo>
                <a:cubicBezTo>
                  <a:pt x="1255643" y="3313"/>
                  <a:pt x="1318741" y="4478"/>
                  <a:pt x="1381539" y="9939"/>
                </a:cubicBezTo>
                <a:cubicBezTo>
                  <a:pt x="1395147" y="11122"/>
                  <a:pt x="1408211" y="15953"/>
                  <a:pt x="1421295" y="19878"/>
                </a:cubicBezTo>
                <a:cubicBezTo>
                  <a:pt x="1441365" y="25899"/>
                  <a:pt x="1480930" y="39756"/>
                  <a:pt x="1480930" y="39756"/>
                </a:cubicBezTo>
                <a:cubicBezTo>
                  <a:pt x="1516360" y="75186"/>
                  <a:pt x="1484404" y="47421"/>
                  <a:pt x="1540565" y="79513"/>
                </a:cubicBezTo>
                <a:cubicBezTo>
                  <a:pt x="1550936" y="85439"/>
                  <a:pt x="1559466" y="94540"/>
                  <a:pt x="1570382" y="99391"/>
                </a:cubicBezTo>
                <a:cubicBezTo>
                  <a:pt x="1615051" y="119244"/>
                  <a:pt x="1622592" y="114312"/>
                  <a:pt x="1659835" y="129209"/>
                </a:cubicBezTo>
                <a:cubicBezTo>
                  <a:pt x="1676400" y="135835"/>
                  <a:pt x="1693572" y="141108"/>
                  <a:pt x="1709530" y="149087"/>
                </a:cubicBezTo>
                <a:cubicBezTo>
                  <a:pt x="1786598" y="187621"/>
                  <a:pt x="1694221" y="153923"/>
                  <a:pt x="1769165" y="178904"/>
                </a:cubicBezTo>
                <a:cubicBezTo>
                  <a:pt x="1772478" y="188843"/>
                  <a:pt x="1774419" y="199351"/>
                  <a:pt x="1779104" y="208722"/>
                </a:cubicBezTo>
                <a:cubicBezTo>
                  <a:pt x="1794240" y="238995"/>
                  <a:pt x="1814286" y="253843"/>
                  <a:pt x="1838739" y="278296"/>
                </a:cubicBezTo>
                <a:lnTo>
                  <a:pt x="1868556" y="308113"/>
                </a:lnTo>
                <a:cubicBezTo>
                  <a:pt x="1871869" y="318052"/>
                  <a:pt x="1875617" y="327857"/>
                  <a:pt x="1878495" y="337930"/>
                </a:cubicBezTo>
                <a:cubicBezTo>
                  <a:pt x="1882248" y="351065"/>
                  <a:pt x="1882326" y="365469"/>
                  <a:pt x="1888435" y="377687"/>
                </a:cubicBezTo>
                <a:cubicBezTo>
                  <a:pt x="1899119" y="399055"/>
                  <a:pt x="1920636" y="414657"/>
                  <a:pt x="1928191" y="437322"/>
                </a:cubicBezTo>
                <a:cubicBezTo>
                  <a:pt x="1941093" y="476029"/>
                  <a:pt x="1930722" y="459731"/>
                  <a:pt x="1958009" y="487017"/>
                </a:cubicBezTo>
                <a:cubicBezTo>
                  <a:pt x="1961322" y="496956"/>
                  <a:pt x="1961403" y="508654"/>
                  <a:pt x="1967948" y="516835"/>
                </a:cubicBezTo>
                <a:cubicBezTo>
                  <a:pt x="1978891" y="530514"/>
                  <a:pt x="2025783" y="549254"/>
                  <a:pt x="2037522" y="556591"/>
                </a:cubicBezTo>
                <a:cubicBezTo>
                  <a:pt x="2051569" y="565371"/>
                  <a:pt x="2062462" y="579001"/>
                  <a:pt x="2077278" y="586409"/>
                </a:cubicBezTo>
                <a:cubicBezTo>
                  <a:pt x="2096019" y="595780"/>
                  <a:pt x="2117035" y="599661"/>
                  <a:pt x="2136913" y="606287"/>
                </a:cubicBezTo>
                <a:cubicBezTo>
                  <a:pt x="2146852" y="609600"/>
                  <a:pt x="2158013" y="610415"/>
                  <a:pt x="2166730" y="616226"/>
                </a:cubicBezTo>
                <a:cubicBezTo>
                  <a:pt x="2176669" y="622852"/>
                  <a:pt x="2185632" y="631253"/>
                  <a:pt x="2196548" y="636104"/>
                </a:cubicBezTo>
                <a:cubicBezTo>
                  <a:pt x="2215695" y="644614"/>
                  <a:pt x="2256182" y="655982"/>
                  <a:pt x="2256182" y="655982"/>
                </a:cubicBezTo>
                <a:cubicBezTo>
                  <a:pt x="2341629" y="712947"/>
                  <a:pt x="2233525" y="644654"/>
                  <a:pt x="2315817" y="685800"/>
                </a:cubicBezTo>
                <a:cubicBezTo>
                  <a:pt x="2384455" y="720119"/>
                  <a:pt x="2302652" y="694932"/>
                  <a:pt x="2385391" y="715617"/>
                </a:cubicBezTo>
                <a:cubicBezTo>
                  <a:pt x="2398643" y="722243"/>
                  <a:pt x="2412284" y="728145"/>
                  <a:pt x="2425148" y="735496"/>
                </a:cubicBezTo>
                <a:cubicBezTo>
                  <a:pt x="2435519" y="741423"/>
                  <a:pt x="2443986" y="750669"/>
                  <a:pt x="2454965" y="755374"/>
                </a:cubicBezTo>
                <a:cubicBezTo>
                  <a:pt x="2467521" y="760755"/>
                  <a:pt x="2481470" y="762000"/>
                  <a:pt x="2494722" y="765313"/>
                </a:cubicBezTo>
                <a:cubicBezTo>
                  <a:pt x="2521226" y="778565"/>
                  <a:pt x="2546123" y="795697"/>
                  <a:pt x="2574235" y="805069"/>
                </a:cubicBezTo>
                <a:cubicBezTo>
                  <a:pt x="2584174" y="808382"/>
                  <a:pt x="2594681" y="810324"/>
                  <a:pt x="2604052" y="815009"/>
                </a:cubicBezTo>
                <a:cubicBezTo>
                  <a:pt x="2629128" y="827547"/>
                  <a:pt x="2635258" y="836276"/>
                  <a:pt x="2653748" y="854765"/>
                </a:cubicBezTo>
                <a:cubicBezTo>
                  <a:pt x="2660374" y="868017"/>
                  <a:pt x="2668424" y="880649"/>
                  <a:pt x="2673626" y="894522"/>
                </a:cubicBezTo>
                <a:cubicBezTo>
                  <a:pt x="2683178" y="919995"/>
                  <a:pt x="2681491" y="940070"/>
                  <a:pt x="2693504" y="964096"/>
                </a:cubicBezTo>
                <a:cubicBezTo>
                  <a:pt x="2717795" y="1012678"/>
                  <a:pt x="2710831" y="973768"/>
                  <a:pt x="2723322" y="1023730"/>
                </a:cubicBezTo>
                <a:cubicBezTo>
                  <a:pt x="2727419" y="1040119"/>
                  <a:pt x="2729596" y="1056935"/>
                  <a:pt x="2733261" y="1073426"/>
                </a:cubicBezTo>
                <a:cubicBezTo>
                  <a:pt x="2741580" y="1110864"/>
                  <a:pt x="2742072" y="1109797"/>
                  <a:pt x="2753139" y="1143000"/>
                </a:cubicBezTo>
                <a:cubicBezTo>
                  <a:pt x="2749826" y="1302026"/>
                  <a:pt x="2749198" y="1461131"/>
                  <a:pt x="2743200" y="1620078"/>
                </a:cubicBezTo>
                <a:cubicBezTo>
                  <a:pt x="2742261" y="1644974"/>
                  <a:pt x="2727915" y="1684268"/>
                  <a:pt x="2723322" y="1709530"/>
                </a:cubicBezTo>
                <a:cubicBezTo>
                  <a:pt x="2705048" y="1810033"/>
                  <a:pt x="2723854" y="1747686"/>
                  <a:pt x="2703443" y="1808922"/>
                </a:cubicBezTo>
                <a:cubicBezTo>
                  <a:pt x="2700130" y="2083904"/>
                  <a:pt x="2703204" y="2359038"/>
                  <a:pt x="2693504" y="2633869"/>
                </a:cubicBezTo>
                <a:cubicBezTo>
                  <a:pt x="2693173" y="2643234"/>
                  <a:pt x="2682239" y="2650057"/>
                  <a:pt x="2673626" y="2653748"/>
                </a:cubicBezTo>
                <a:cubicBezTo>
                  <a:pt x="2658099" y="2660403"/>
                  <a:pt x="2640319" y="2659590"/>
                  <a:pt x="2623930" y="2663687"/>
                </a:cubicBezTo>
                <a:cubicBezTo>
                  <a:pt x="2613766" y="2666228"/>
                  <a:pt x="2604340" y="2671353"/>
                  <a:pt x="2594113" y="2673626"/>
                </a:cubicBezTo>
                <a:cubicBezTo>
                  <a:pt x="2574440" y="2677998"/>
                  <a:pt x="2554356" y="2680252"/>
                  <a:pt x="2534478" y="2683565"/>
                </a:cubicBezTo>
                <a:cubicBezTo>
                  <a:pt x="2524539" y="2686878"/>
                  <a:pt x="2515138" y="2693504"/>
                  <a:pt x="2504661" y="2693504"/>
                </a:cubicBezTo>
                <a:cubicBezTo>
                  <a:pt x="2434245" y="2693504"/>
                  <a:pt x="2373662" y="2683309"/>
                  <a:pt x="2305878" y="2673626"/>
                </a:cubicBezTo>
                <a:cubicBezTo>
                  <a:pt x="2282244" y="2665748"/>
                  <a:pt x="2261266" y="2657908"/>
                  <a:pt x="2236304" y="2653748"/>
                </a:cubicBezTo>
                <a:cubicBezTo>
                  <a:pt x="2209957" y="2649357"/>
                  <a:pt x="2183295" y="2647122"/>
                  <a:pt x="2156791" y="2643809"/>
                </a:cubicBezTo>
                <a:cubicBezTo>
                  <a:pt x="2113721" y="2647122"/>
                  <a:pt x="2070483" y="2648701"/>
                  <a:pt x="2027582" y="2653748"/>
                </a:cubicBezTo>
                <a:cubicBezTo>
                  <a:pt x="2019253" y="2654728"/>
                  <a:pt x="1968886" y="2668188"/>
                  <a:pt x="1958009" y="2673626"/>
                </a:cubicBezTo>
                <a:cubicBezTo>
                  <a:pt x="1947325" y="2678968"/>
                  <a:pt x="1939523" y="2689727"/>
                  <a:pt x="1928191" y="2693504"/>
                </a:cubicBezTo>
                <a:cubicBezTo>
                  <a:pt x="1909073" y="2699877"/>
                  <a:pt x="1888434" y="2700130"/>
                  <a:pt x="1868556" y="2703443"/>
                </a:cubicBezTo>
                <a:lnTo>
                  <a:pt x="1331843" y="2693504"/>
                </a:lnTo>
                <a:cubicBezTo>
                  <a:pt x="1321373" y="2693137"/>
                  <a:pt x="1312190" y="2686106"/>
                  <a:pt x="1302026" y="2683565"/>
                </a:cubicBezTo>
                <a:cubicBezTo>
                  <a:pt x="1285637" y="2679468"/>
                  <a:pt x="1268719" y="2677723"/>
                  <a:pt x="1252330" y="2673626"/>
                </a:cubicBezTo>
                <a:cubicBezTo>
                  <a:pt x="1242166" y="2671085"/>
                  <a:pt x="1232981" y="2664123"/>
                  <a:pt x="1222513" y="2663687"/>
                </a:cubicBezTo>
                <a:cubicBezTo>
                  <a:pt x="1073518" y="2657479"/>
                  <a:pt x="924339" y="2657061"/>
                  <a:pt x="775252" y="2653748"/>
                </a:cubicBezTo>
                <a:cubicBezTo>
                  <a:pt x="683465" y="2592554"/>
                  <a:pt x="796379" y="2670648"/>
                  <a:pt x="725556" y="2613991"/>
                </a:cubicBezTo>
                <a:cubicBezTo>
                  <a:pt x="716228" y="2606529"/>
                  <a:pt x="705678" y="2600739"/>
                  <a:pt x="695739" y="2594113"/>
                </a:cubicBezTo>
                <a:cubicBezTo>
                  <a:pt x="689113" y="2580861"/>
                  <a:pt x="684080" y="2566684"/>
                  <a:pt x="675861" y="2554356"/>
                </a:cubicBezTo>
                <a:cubicBezTo>
                  <a:pt x="670663" y="2546559"/>
                  <a:pt x="662080" y="2541593"/>
                  <a:pt x="655982" y="2534478"/>
                </a:cubicBezTo>
                <a:cubicBezTo>
                  <a:pt x="642176" y="2518371"/>
                  <a:pt x="629478" y="2501347"/>
                  <a:pt x="616226" y="2484782"/>
                </a:cubicBezTo>
                <a:cubicBezTo>
                  <a:pt x="612913" y="2471530"/>
                  <a:pt x="611083" y="2457816"/>
                  <a:pt x="606287" y="2445026"/>
                </a:cubicBezTo>
                <a:cubicBezTo>
                  <a:pt x="601085" y="2431153"/>
                  <a:pt x="591094" y="2419325"/>
                  <a:pt x="586409" y="2405269"/>
                </a:cubicBezTo>
                <a:cubicBezTo>
                  <a:pt x="581067" y="2389243"/>
                  <a:pt x="580268" y="2372034"/>
                  <a:pt x="576469" y="2355574"/>
                </a:cubicBezTo>
                <a:cubicBezTo>
                  <a:pt x="570326" y="2328954"/>
                  <a:pt x="556591" y="2276061"/>
                  <a:pt x="556591" y="2276061"/>
                </a:cubicBezTo>
                <a:cubicBezTo>
                  <a:pt x="553278" y="2163417"/>
                  <a:pt x="552735" y="2050658"/>
                  <a:pt x="546652" y="1938130"/>
                </a:cubicBezTo>
                <a:cubicBezTo>
                  <a:pt x="546087" y="1927669"/>
                  <a:pt x="538986" y="1918540"/>
                  <a:pt x="536713" y="1908313"/>
                </a:cubicBezTo>
                <a:cubicBezTo>
                  <a:pt x="520314" y="1834515"/>
                  <a:pt x="543312" y="1865215"/>
                  <a:pt x="506895" y="1828800"/>
                </a:cubicBezTo>
                <a:cubicBezTo>
                  <a:pt x="499100" y="1813209"/>
                  <a:pt x="481188" y="1773275"/>
                  <a:pt x="467139" y="1759226"/>
                </a:cubicBezTo>
                <a:cubicBezTo>
                  <a:pt x="455425" y="1747513"/>
                  <a:pt x="441765" y="1737628"/>
                  <a:pt x="427382" y="1729409"/>
                </a:cubicBezTo>
                <a:cubicBezTo>
                  <a:pt x="418286" y="1724211"/>
                  <a:pt x="407504" y="1722782"/>
                  <a:pt x="397565" y="1719469"/>
                </a:cubicBezTo>
                <a:cubicBezTo>
                  <a:pt x="377687" y="1699591"/>
                  <a:pt x="360419" y="1676703"/>
                  <a:pt x="337930" y="1659835"/>
                </a:cubicBezTo>
                <a:cubicBezTo>
                  <a:pt x="324678" y="1649896"/>
                  <a:pt x="309887" y="1641730"/>
                  <a:pt x="298174" y="1630017"/>
                </a:cubicBezTo>
                <a:cubicBezTo>
                  <a:pt x="289727" y="1621570"/>
                  <a:pt x="286069" y="1609270"/>
                  <a:pt x="278295" y="1600200"/>
                </a:cubicBezTo>
                <a:cubicBezTo>
                  <a:pt x="266098" y="1585970"/>
                  <a:pt x="251251" y="1574214"/>
                  <a:pt x="238539" y="1560443"/>
                </a:cubicBezTo>
                <a:cubicBezTo>
                  <a:pt x="171726" y="1488062"/>
                  <a:pt x="94396" y="1423742"/>
                  <a:pt x="39756" y="1341782"/>
                </a:cubicBezTo>
                <a:cubicBezTo>
                  <a:pt x="33130" y="1331843"/>
                  <a:pt x="25220" y="1322649"/>
                  <a:pt x="19878" y="1311965"/>
                </a:cubicBezTo>
                <a:cubicBezTo>
                  <a:pt x="15193" y="1302594"/>
                  <a:pt x="13252" y="1292087"/>
                  <a:pt x="9939" y="1282148"/>
                </a:cubicBezTo>
                <a:cubicBezTo>
                  <a:pt x="12160" y="1255499"/>
                  <a:pt x="9518" y="1173660"/>
                  <a:pt x="29817" y="1133061"/>
                </a:cubicBezTo>
                <a:cubicBezTo>
                  <a:pt x="35159" y="1122377"/>
                  <a:pt x="43069" y="1113182"/>
                  <a:pt x="49695" y="1103243"/>
                </a:cubicBezTo>
                <a:cubicBezTo>
                  <a:pt x="55340" y="1075021"/>
                  <a:pt x="69574" y="1008637"/>
                  <a:pt x="69574" y="983974"/>
                </a:cubicBezTo>
                <a:cubicBezTo>
                  <a:pt x="69574" y="930862"/>
                  <a:pt x="65293" y="877758"/>
                  <a:pt x="59635" y="824948"/>
                </a:cubicBezTo>
                <a:cubicBezTo>
                  <a:pt x="55341" y="784872"/>
                  <a:pt x="52502" y="743915"/>
                  <a:pt x="39756" y="705678"/>
                </a:cubicBezTo>
                <a:cubicBezTo>
                  <a:pt x="6357" y="605482"/>
                  <a:pt x="57314" y="760893"/>
                  <a:pt x="19878" y="636104"/>
                </a:cubicBezTo>
                <a:cubicBezTo>
                  <a:pt x="13857" y="616034"/>
                  <a:pt x="0" y="576469"/>
                  <a:pt x="0" y="576469"/>
                </a:cubicBezTo>
                <a:lnTo>
                  <a:pt x="19878" y="546652"/>
                </a:lnTo>
                <a:close/>
              </a:path>
            </a:pathLst>
          </a:custGeom>
          <a:solidFill>
            <a:srgbClr val="FF0000">
              <a:alpha val="18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/>
          <p:cNvSpPr txBox="1"/>
          <p:nvPr/>
        </p:nvSpPr>
        <p:spPr>
          <a:xfrm>
            <a:off x="5410200" y="3505200"/>
            <a:ext cx="35814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>
              <a:buFont typeface="Arial" pitchFamily="34" charset="0"/>
              <a:buChar char="•"/>
            </a:pPr>
            <a:r>
              <a:rPr lang="en-AU" sz="1400" dirty="0" smtClean="0"/>
              <a:t>THE RED AREA COULD BE IMPLEMENTED AS PART OF THE AUTHENTICATION PROCESS (USING IF/ELSE STATEMENTS TO CHECK IF THE COOKIES ARE SET)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1400" dirty="0" smtClean="0"/>
              <a:t>PAGE 2 AND 3 APPEAR INSTEAD OF THE PARENT PAGE 1 (REPLACING IT)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1400" dirty="0" smtClean="0"/>
              <a:t>PAGE 4 IS A POP UP PAGE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1400" dirty="0" smtClean="0"/>
              <a:t>ON PAGE 4, </a:t>
            </a:r>
            <a:r>
              <a:rPr lang="en-AU" sz="1400" b="1" dirty="0" smtClean="0"/>
              <a:t>CLOSE</a:t>
            </a:r>
            <a:r>
              <a:rPr lang="en-AU" sz="1400" dirty="0" smtClean="0"/>
              <a:t> BUTTON CLOSES THE WINDOW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1400" dirty="0" smtClean="0"/>
              <a:t>ON PAGE 3 </a:t>
            </a:r>
            <a:r>
              <a:rPr lang="en-AU" sz="1400" b="1" dirty="0" smtClean="0"/>
              <a:t>DELETE</a:t>
            </a:r>
            <a:r>
              <a:rPr lang="en-AU" sz="1400" dirty="0" smtClean="0"/>
              <a:t> BUTTON WILL DELETE THE COOKIES AND RETURNS YOU TO PAGE 1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1400" dirty="0" smtClean="0"/>
              <a:t>PAGE 2 HAS A LINK OR BUTTON TO THE AUTHENTICATION PAGE 1</a:t>
            </a:r>
          </a:p>
          <a:p>
            <a:pPr marL="179388" indent="-179388"/>
            <a:r>
              <a:rPr lang="en-AU" sz="1400" dirty="0" smtClean="0"/>
              <a:t/>
            </a:r>
            <a:br>
              <a:rPr lang="en-AU" sz="1400" dirty="0" smtClean="0"/>
            </a:br>
            <a:r>
              <a:rPr lang="en-AU" sz="1400" i="1" dirty="0" smtClean="0"/>
              <a:t>action!</a:t>
            </a:r>
          </a:p>
          <a:p>
            <a:pPr>
              <a:buFont typeface="Arial" pitchFamily="34" charset="0"/>
              <a:buChar char="•"/>
            </a:pPr>
            <a:endParaRPr lang="en-AU" dirty="0"/>
          </a:p>
        </p:txBody>
      </p:sp>
      <p:sp>
        <p:nvSpPr>
          <p:cNvPr id="67" name="TextBox 66"/>
          <p:cNvSpPr txBox="1"/>
          <p:nvPr/>
        </p:nvSpPr>
        <p:spPr>
          <a:xfrm>
            <a:off x="3733800" y="990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PAGE 3</a:t>
            </a:r>
            <a:endParaRPr lang="en-AU" dirty="0"/>
          </a:p>
        </p:txBody>
      </p:sp>
      <p:sp>
        <p:nvSpPr>
          <p:cNvPr id="68" name="TextBox 67"/>
          <p:cNvSpPr txBox="1"/>
          <p:nvPr/>
        </p:nvSpPr>
        <p:spPr>
          <a:xfrm>
            <a:off x="6629400" y="914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PAGE 4</a:t>
            </a:r>
            <a:endParaRPr lang="en-AU" dirty="0"/>
          </a:p>
        </p:txBody>
      </p:sp>
      <p:sp>
        <p:nvSpPr>
          <p:cNvPr id="69" name="TextBox 68"/>
          <p:cNvSpPr txBox="1"/>
          <p:nvPr/>
        </p:nvSpPr>
        <p:spPr>
          <a:xfrm>
            <a:off x="3581400" y="3352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PAGE 2</a:t>
            </a:r>
            <a:endParaRPr lang="en-AU" dirty="0"/>
          </a:p>
        </p:txBody>
      </p:sp>
      <p:sp>
        <p:nvSpPr>
          <p:cNvPr id="70" name="TextBox 69"/>
          <p:cNvSpPr txBox="1"/>
          <p:nvPr/>
        </p:nvSpPr>
        <p:spPr>
          <a:xfrm>
            <a:off x="1447800" y="2057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PAGE 1</a:t>
            </a:r>
            <a:endParaRPr lang="en-AU" dirty="0"/>
          </a:p>
        </p:txBody>
      </p:sp>
      <p:cxnSp>
        <p:nvCxnSpPr>
          <p:cNvPr id="71" name="Straight Arrow Connector 70"/>
          <p:cNvCxnSpPr>
            <a:stCxn id="53" idx="3"/>
          </p:cNvCxnSpPr>
          <p:nvPr/>
        </p:nvCxnSpPr>
        <p:spPr>
          <a:xfrm flipV="1">
            <a:off x="4572000" y="2514600"/>
            <a:ext cx="1676400" cy="2601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579438"/>
          </a:xfrm>
        </p:spPr>
        <p:txBody>
          <a:bodyPr>
            <a:noAutofit/>
          </a:bodyPr>
          <a:lstStyle/>
          <a:p>
            <a:r>
              <a:rPr lang="en-AU" sz="2800" dirty="0" smtClean="0">
                <a:solidFill>
                  <a:srgbClr val="FF0000"/>
                </a:solidFill>
                <a:latin typeface="Arial Rounded MT Bold" pitchFamily="34" charset="0"/>
              </a:rPr>
              <a:t>with out red part.....</a:t>
            </a:r>
            <a:r>
              <a:rPr lang="en-AU" sz="2800" dirty="0" smtClean="0">
                <a:latin typeface="Arial Rounded MT Bold" pitchFamily="34" charset="0"/>
              </a:rPr>
              <a:t/>
            </a:r>
            <a:br>
              <a:rPr lang="en-AU" sz="2800" dirty="0" smtClean="0">
                <a:latin typeface="Arial Rounded MT Bold" pitchFamily="34" charset="0"/>
              </a:rPr>
            </a:br>
            <a:r>
              <a:rPr lang="en-AU" sz="2800" dirty="0" smtClean="0">
                <a:latin typeface="Arial Rounded MT Bold" pitchFamily="34" charset="0"/>
              </a:rPr>
              <a:t>no explanations, you have to find by yourself!!!</a:t>
            </a:r>
            <a:endParaRPr lang="en-AU" sz="2800" dirty="0">
              <a:latin typeface="Arial Rounded MT Bold" pitchFamily="34" charset="0"/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19200"/>
            <a:ext cx="5314950" cy="3381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4267200"/>
            <a:ext cx="6219825" cy="243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AU" dirty="0" smtClean="0">
                <a:latin typeface="Arial Rounded MT Bold" pitchFamily="34" charset="0"/>
              </a:rPr>
              <a:t>imagine....</a:t>
            </a:r>
            <a:endParaRPr lang="en-AU" dirty="0">
              <a:latin typeface="Arial Rounded MT Bold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143000"/>
            <a:ext cx="2884532" cy="2133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1219200"/>
            <a:ext cx="1032287" cy="923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1" y="2209800"/>
            <a:ext cx="1066800" cy="9502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4572000" y="1143000"/>
            <a:ext cx="4343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buFont typeface="Arial" pitchFamily="34" charset="0"/>
              <a:buChar char="•"/>
            </a:pPr>
            <a:r>
              <a:rPr lang="en-AU" dirty="0" smtClean="0"/>
              <a:t>button CHECK calls a function that outputs the values from the text boxes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AU" dirty="0" smtClean="0"/>
              <a:t>the values are stored in 2 variables that are declared as global</a:t>
            </a:r>
          </a:p>
          <a:p>
            <a:pPr marL="182563" indent="-182563">
              <a:buFont typeface="Arial" pitchFamily="34" charset="0"/>
              <a:buChar char="•"/>
            </a:pPr>
            <a:endParaRPr lang="en-AU" dirty="0" smtClean="0"/>
          </a:p>
          <a:p>
            <a:pPr marL="182563" indent="-182563">
              <a:buFont typeface="Arial" pitchFamily="34" charset="0"/>
              <a:buChar char="•"/>
            </a:pPr>
            <a:endParaRPr lang="en-AU" dirty="0" smtClean="0"/>
          </a:p>
          <a:p>
            <a:pPr>
              <a:buFont typeface="Arial" pitchFamily="34" charset="0"/>
              <a:buChar char="•"/>
            </a:pPr>
            <a:endParaRPr lang="en-AU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91000" y="2743200"/>
            <a:ext cx="4619625" cy="3829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228600" y="3886200"/>
            <a:ext cx="3505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buFont typeface="Arial" pitchFamily="34" charset="0"/>
              <a:buChar char="•"/>
            </a:pPr>
            <a:r>
              <a:rPr lang="en-AU" dirty="0" smtClean="0"/>
              <a:t>button CHECK  AGAIN  calls a function that tries to outputs the same values from the text boxes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AU" dirty="0" smtClean="0"/>
              <a:t>what is going to be the result?</a:t>
            </a:r>
          </a:p>
          <a:p>
            <a:pPr marL="182563" indent="-182563">
              <a:buFont typeface="Arial" pitchFamily="34" charset="0"/>
              <a:buChar char="•"/>
            </a:pPr>
            <a:endParaRPr lang="en-AU" dirty="0" smtClean="0"/>
          </a:p>
          <a:p>
            <a:pPr marL="182563" indent="-182563">
              <a:buFont typeface="Arial" pitchFamily="34" charset="0"/>
              <a:buChar char="•"/>
            </a:pPr>
            <a:endParaRPr lang="en-AU" dirty="0" smtClean="0"/>
          </a:p>
          <a:p>
            <a:pPr>
              <a:buFont typeface="Arial" pitchFamily="34" charset="0"/>
              <a:buChar char="•"/>
            </a:pPr>
            <a:endParaRPr lang="en-AU" dirty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14400" y="5257800"/>
            <a:ext cx="1347141" cy="1219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57400" y="5410200"/>
            <a:ext cx="1347141" cy="1219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AU" dirty="0" smtClean="0">
                <a:latin typeface="Arial Rounded MT Bold" pitchFamily="34" charset="0"/>
              </a:rPr>
              <a:t>why it is not working?</a:t>
            </a:r>
            <a:endParaRPr lang="en-AU" dirty="0">
              <a:latin typeface="Arial Rounded MT Bold" pitchFamily="34" charset="0"/>
            </a:endParaRPr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/>
          <a:srcRect r="29851"/>
          <a:stretch>
            <a:fillRect/>
          </a:stretch>
        </p:blipFill>
        <p:spPr bwMode="auto">
          <a:xfrm>
            <a:off x="762000" y="1447800"/>
            <a:ext cx="3581400" cy="3962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2" cstate="print"/>
          <a:srcRect r="32463"/>
          <a:stretch>
            <a:fillRect/>
          </a:stretch>
        </p:blipFill>
        <p:spPr bwMode="auto">
          <a:xfrm>
            <a:off x="5181600" y="1447800"/>
            <a:ext cx="3352800" cy="411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371600" y="914400"/>
            <a:ext cx="22098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for CHECK....</a:t>
            </a:r>
            <a:endParaRPr kumimoji="0" lang="en-AU" sz="2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181600" y="990600"/>
            <a:ext cx="27432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for CHECK AGAIN....</a:t>
            </a:r>
            <a:endParaRPr kumimoji="0" lang="en-A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5334000"/>
            <a:ext cx="86868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A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JS code is read from top (where the global</a:t>
            </a:r>
            <a:r>
              <a:rPr kumimoji="0" lang="en-AU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variables are stored) </a:t>
            </a:r>
            <a:r>
              <a:rPr kumimoji="0" lang="en-A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then jump to the function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A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in the first case the variables contain</a:t>
            </a:r>
            <a:r>
              <a:rPr kumimoji="0" lang="en-AU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the values entered by the user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AU" sz="4400" dirty="0" smtClean="0">
                <a:latin typeface="+mj-lt"/>
                <a:ea typeface="+mj-ea"/>
                <a:cs typeface="+mj-cs"/>
              </a:rPr>
              <a:t> but in the second case they are not defined because they do not have any value assigned to them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A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every time we call the script, regardless of function, the global variables are considered like they are used for the first time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AU" sz="4400" dirty="0" smtClean="0">
                <a:latin typeface="+mj-lt"/>
                <a:ea typeface="+mj-ea"/>
                <a:cs typeface="+mj-cs"/>
              </a:rPr>
              <a:t> so WE CAN'T STORE VALUES IN THEM</a:t>
            </a:r>
            <a:endParaRPr kumimoji="0" lang="en-A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" y="18288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1</a:t>
            </a:r>
            <a:endParaRPr lang="en-AU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" y="19812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2</a:t>
            </a:r>
            <a:endParaRPr lang="en-AU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22860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3</a:t>
            </a:r>
            <a:endParaRPr lang="en-AU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876800" y="18288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1</a:t>
            </a:r>
            <a:endParaRPr lang="en-AU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876800" y="41910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3</a:t>
            </a:r>
            <a:endParaRPr lang="en-AU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876800" y="20574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2</a:t>
            </a:r>
            <a:endParaRPr lang="en-AU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1371600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START</a:t>
            </a:r>
            <a:endParaRPr lang="en-AU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419600" y="1371600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START</a:t>
            </a:r>
            <a:endParaRPr lang="en-A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14400"/>
            <a:ext cx="8229600" cy="1143000"/>
          </a:xfrm>
        </p:spPr>
        <p:txBody>
          <a:bodyPr/>
          <a:lstStyle/>
          <a:p>
            <a:r>
              <a:rPr lang="en-AU" dirty="0" smtClean="0"/>
              <a:t>"submit" </a:t>
            </a:r>
            <a:r>
              <a:rPr lang="en-AU" dirty="0" smtClean="0"/>
              <a:t>versus </a:t>
            </a:r>
            <a:r>
              <a:rPr lang="en-AU" dirty="0" smtClean="0"/>
              <a:t>"button"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819400"/>
            <a:ext cx="7772400" cy="609600"/>
          </a:xfrm>
        </p:spPr>
        <p:txBody>
          <a:bodyPr/>
          <a:lstStyle/>
          <a:p>
            <a:r>
              <a:rPr lang="en-AU" dirty="0" smtClean="0"/>
              <a:t>find the difference by yourself!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AU" dirty="0" smtClean="0">
                <a:latin typeface="Arial Rounded MT Bold" pitchFamily="34" charset="0"/>
              </a:rPr>
              <a:t>how to use global variables?</a:t>
            </a:r>
            <a:endParaRPr lang="en-AU" dirty="0">
              <a:latin typeface="Arial Rounded MT Bold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295400"/>
            <a:ext cx="4932090" cy="3886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04800" y="5334000"/>
            <a:ext cx="88392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A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in this case the call to </a:t>
            </a:r>
            <a:r>
              <a:rPr kumimoji="0" lang="en-AU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check() </a:t>
            </a:r>
            <a:r>
              <a:rPr kumimoji="0" lang="en-A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will initialise the global variables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AU" sz="4400" dirty="0" smtClean="0">
                <a:latin typeface="+mj-lt"/>
                <a:ea typeface="+mj-ea"/>
                <a:cs typeface="+mj-cs"/>
              </a:rPr>
              <a:t> when the </a:t>
            </a:r>
            <a:r>
              <a:rPr lang="en-AU" sz="4400" b="1" dirty="0" err="1" smtClean="0">
                <a:latin typeface="+mj-lt"/>
                <a:ea typeface="+mj-ea"/>
                <a:cs typeface="+mj-cs"/>
              </a:rPr>
              <a:t>expose_variables</a:t>
            </a:r>
            <a:r>
              <a:rPr lang="en-AU" sz="4400" b="1" dirty="0" smtClean="0">
                <a:latin typeface="+mj-lt"/>
                <a:ea typeface="+mj-ea"/>
                <a:cs typeface="+mj-cs"/>
              </a:rPr>
              <a:t>() </a:t>
            </a:r>
            <a:r>
              <a:rPr lang="en-AU" sz="4400" dirty="0" smtClean="0">
                <a:latin typeface="+mj-lt"/>
                <a:ea typeface="+mj-ea"/>
                <a:cs typeface="+mj-cs"/>
              </a:rPr>
              <a:t>is called it will use the global variables </a:t>
            </a:r>
            <a:endParaRPr kumimoji="0" lang="en-A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914400"/>
            <a:ext cx="8458200" cy="1143000"/>
          </a:xfrm>
        </p:spPr>
        <p:txBody>
          <a:bodyPr>
            <a:noAutofit/>
          </a:bodyPr>
          <a:lstStyle/>
          <a:p>
            <a:r>
              <a:rPr lang="en-AU" sz="3200" dirty="0" smtClean="0">
                <a:latin typeface="Arial Rounded MT Bold" pitchFamily="34" charset="0"/>
              </a:rPr>
              <a:t>so we can't store values in the script files....</a:t>
            </a:r>
            <a:r>
              <a:rPr lang="en-AU" sz="3200" dirty="0" err="1" smtClean="0">
                <a:latin typeface="Arial Rounded MT Bold" pitchFamily="34" charset="0"/>
              </a:rPr>
              <a:t>hm</a:t>
            </a:r>
            <a:r>
              <a:rPr lang="en-AU" sz="3200" dirty="0" smtClean="0">
                <a:latin typeface="Arial Rounded MT Bold" pitchFamily="34" charset="0"/>
              </a:rPr>
              <a:t> not good!</a:t>
            </a:r>
            <a:br>
              <a:rPr lang="en-AU" sz="3200" dirty="0" smtClean="0">
                <a:latin typeface="Arial Rounded MT Bold" pitchFamily="34" charset="0"/>
              </a:rPr>
            </a:br>
            <a:r>
              <a:rPr lang="en-AU" sz="3200" dirty="0" smtClean="0">
                <a:latin typeface="Arial Rounded MT Bold" pitchFamily="34" charset="0"/>
              </a:rPr>
              <a:t>so how do we pass values from page to page?</a:t>
            </a:r>
            <a:endParaRPr lang="en-AU" sz="3200" dirty="0">
              <a:latin typeface="Arial Rounded MT Bold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2819400"/>
            <a:ext cx="7543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AU" sz="2400" dirty="0" smtClean="0"/>
              <a:t>the most used methods are: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 smtClean="0"/>
              <a:t>using the server, but is too complex and there are cases when we do not have a server (like when use a local host)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 smtClean="0"/>
              <a:t>using the URL address to append the values and then later recover them but it is not safe because the values could be seen by everyone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 smtClean="0"/>
              <a:t>using cookies, little text files stored on the local machine</a:t>
            </a:r>
            <a:endParaRPr lang="en-A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Autofit/>
          </a:bodyPr>
          <a:lstStyle/>
          <a:p>
            <a:r>
              <a:rPr lang="en-AU" sz="2200" dirty="0" smtClean="0"/>
              <a:t>cookies are small text files (4KB) that contain details about the user, sessions, etc (data could be encrypted or not)</a:t>
            </a:r>
          </a:p>
          <a:p>
            <a:r>
              <a:rPr lang="en-AU" sz="2200" dirty="0" smtClean="0"/>
              <a:t>process:</a:t>
            </a:r>
          </a:p>
          <a:p>
            <a:pPr lvl="1"/>
            <a:r>
              <a:rPr lang="en-AU" sz="1800" dirty="0" smtClean="0"/>
              <a:t>a website is requested using a browser on a local machine</a:t>
            </a:r>
          </a:p>
          <a:p>
            <a:pPr lvl="1"/>
            <a:r>
              <a:rPr lang="en-AU" sz="1800" dirty="0" smtClean="0"/>
              <a:t>the request is sent to the server where the site is stored</a:t>
            </a:r>
          </a:p>
          <a:p>
            <a:pPr lvl="1"/>
            <a:r>
              <a:rPr lang="en-AU" sz="1800" dirty="0" smtClean="0"/>
              <a:t>cookies are created by the website</a:t>
            </a:r>
          </a:p>
          <a:p>
            <a:pPr lvl="1"/>
            <a:r>
              <a:rPr lang="en-AU" sz="1800" dirty="0" smtClean="0"/>
              <a:t>cookies are stored on the local machine where the request was made</a:t>
            </a:r>
          </a:p>
          <a:p>
            <a:pPr lvl="1"/>
            <a:r>
              <a:rPr lang="en-AU" sz="1800" dirty="0" smtClean="0"/>
              <a:t>they are sent back to the server every time the user access that site</a:t>
            </a:r>
          </a:p>
          <a:p>
            <a:r>
              <a:rPr lang="en-AU" sz="2200" dirty="0" smtClean="0"/>
              <a:t>cookies could be set to expire</a:t>
            </a:r>
          </a:p>
          <a:p>
            <a:r>
              <a:rPr lang="en-AU" sz="2200" dirty="0" smtClean="0"/>
              <a:t>cookies are created only if the server application wants to create</a:t>
            </a:r>
          </a:p>
          <a:p>
            <a:r>
              <a:rPr lang="en-AU" sz="2200" dirty="0" smtClean="0"/>
              <a:t>if you create cookies from the local machine on the local machine (testing) they are not generated (so do not look for them) they are stored in the document object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715962"/>
          </a:xfrm>
        </p:spPr>
        <p:txBody>
          <a:bodyPr>
            <a:normAutofit fontScale="90000"/>
          </a:bodyPr>
          <a:lstStyle/>
          <a:p>
            <a:r>
              <a:rPr lang="en-AU" dirty="0" smtClean="0">
                <a:latin typeface="Arial Rounded MT Bold" pitchFamily="34" charset="0"/>
              </a:rPr>
              <a:t>C            KIES</a:t>
            </a:r>
            <a:endParaRPr lang="en-AU" dirty="0">
              <a:latin typeface="Arial Rounded MT Bold" pitchFamily="34" charset="0"/>
            </a:endParaRPr>
          </a:p>
        </p:txBody>
      </p:sp>
      <p:pic>
        <p:nvPicPr>
          <p:cNvPr id="5" name="Picture 2" descr="http://t0.gstatic.com/images?q=tbn:9Oysq9FmfMv06M:http://www.menyhart.net/blog/wp-content/uploads/2006/06/ginger.jpg&amp;t=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0109" y="228600"/>
            <a:ext cx="715691" cy="809625"/>
          </a:xfrm>
          <a:prstGeom prst="rect">
            <a:avLst/>
          </a:prstGeom>
          <a:noFill/>
        </p:spPr>
      </p:pic>
      <p:pic>
        <p:nvPicPr>
          <p:cNvPr id="6" name="Picture 2" descr="http://t0.gstatic.com/images?q=tbn:9Oysq9FmfMv06M:http://www.menyhart.net/blog/wp-content/uploads/2006/06/ginger.jpg&amp;t=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18109" y="228600"/>
            <a:ext cx="715691" cy="809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>
                <a:latin typeface="Arial Rounded MT Bold" pitchFamily="34" charset="0"/>
              </a:rPr>
              <a:t>how to eat, sorry view cookies!</a:t>
            </a:r>
            <a:endParaRPr lang="en-AU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fontScale="77500" lnSpcReduction="20000"/>
          </a:bodyPr>
          <a:lstStyle/>
          <a:p>
            <a:r>
              <a:rPr lang="en-AU" dirty="0" smtClean="0"/>
              <a:t>each browser has different locations for storing cookies</a:t>
            </a:r>
          </a:p>
          <a:p>
            <a:r>
              <a:rPr lang="en-AU" dirty="0" smtClean="0"/>
              <a:t>the easiest and most organised way to look at the cookies is to use the browser already built options</a:t>
            </a:r>
          </a:p>
          <a:p>
            <a:r>
              <a:rPr lang="en-AU" dirty="0" smtClean="0"/>
              <a:t>for example in IE there is a developer tool:</a:t>
            </a:r>
          </a:p>
          <a:p>
            <a:pPr lvl="1"/>
            <a:r>
              <a:rPr lang="en-AU" dirty="0" smtClean="0"/>
              <a:t>go to the website you want to check</a:t>
            </a:r>
          </a:p>
          <a:p>
            <a:pPr lvl="1"/>
            <a:r>
              <a:rPr lang="en-AU" dirty="0" smtClean="0"/>
              <a:t>click F12 or go to 'tools' and then to 'developer tool'</a:t>
            </a:r>
          </a:p>
          <a:p>
            <a:pPr lvl="1"/>
            <a:r>
              <a:rPr lang="en-AU" dirty="0" smtClean="0"/>
              <a:t>a window will open with all kind of features that could help the HTML development (you can check the HTML code, CSS code or even run JS scripts)</a:t>
            </a:r>
          </a:p>
          <a:p>
            <a:pPr lvl="1"/>
            <a:r>
              <a:rPr lang="en-AU" dirty="0" smtClean="0"/>
              <a:t>click 'cache'</a:t>
            </a:r>
          </a:p>
          <a:p>
            <a:pPr lvl="1"/>
            <a:r>
              <a:rPr lang="en-AU" dirty="0" smtClean="0"/>
              <a:t>click 'view cookie information'</a:t>
            </a:r>
          </a:p>
          <a:p>
            <a:pPr lvl="1"/>
            <a:r>
              <a:rPr lang="en-AU" dirty="0" smtClean="0"/>
              <a:t>an IE window or tab will open with the details of the address and all the cookies that are associated with this address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78AB956FD66140A6CAF68F71C157FF" ma:contentTypeVersion="0" ma:contentTypeDescription="Create a new document." ma:contentTypeScope="" ma:versionID="c8d797180902b1442a827c41282e40fd">
  <xsd:schema xmlns:xsd="http://www.w3.org/2001/XMLSchema" xmlns:p="http://schemas.microsoft.com/office/2006/metadata/properties" targetNamespace="http://schemas.microsoft.com/office/2006/metadata/properties" ma:root="true" ma:fieldsID="f4d196f5c675f743c82a55ad494504e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60AFC426-B7DA-4382-95EC-F9DD29719E4E}"/>
</file>

<file path=customXml/itemProps2.xml><?xml version="1.0" encoding="utf-8"?>
<ds:datastoreItem xmlns:ds="http://schemas.openxmlformats.org/officeDocument/2006/customXml" ds:itemID="{8AB13571-95DC-42F6-BCEC-C42CA392D023}"/>
</file>

<file path=customXml/itemProps3.xml><?xml version="1.0" encoding="utf-8"?>
<ds:datastoreItem xmlns:ds="http://schemas.openxmlformats.org/officeDocument/2006/customXml" ds:itemID="{C2141348-497D-452F-ACF0-59BE572277CF}"/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1154</Words>
  <Application>Microsoft Office PowerPoint</Application>
  <PresentationFormat>On-screen Show (4:3)</PresentationFormat>
  <Paragraphs>147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Website Programming</vt:lpstr>
      <vt:lpstr>Passing variables across pages</vt:lpstr>
      <vt:lpstr>imagine....</vt:lpstr>
      <vt:lpstr>why it is not working?</vt:lpstr>
      <vt:lpstr>"submit" versus "button"</vt:lpstr>
      <vt:lpstr>how to use global variables?</vt:lpstr>
      <vt:lpstr>so we can't store values in the script files....hm not good! so how do we pass values from page to page?</vt:lpstr>
      <vt:lpstr>C            KIES</vt:lpstr>
      <vt:lpstr>how to eat, sorry view cookies!</vt:lpstr>
      <vt:lpstr>PowerPoint Presentation</vt:lpstr>
      <vt:lpstr>simple way but not so detailed:</vt:lpstr>
      <vt:lpstr>Firefox preview of cookies</vt:lpstr>
      <vt:lpstr>Using cookies on a local machine (a simple mechanism to send data to multiple pages)</vt:lpstr>
      <vt:lpstr>Let's create 2 cookies</vt:lpstr>
      <vt:lpstr>PowerPoint Presentation</vt:lpstr>
      <vt:lpstr>PowerPoint Presentation</vt:lpstr>
      <vt:lpstr>how to delete the cookie</vt:lpstr>
      <vt:lpstr>Make it available to other sites (in this case a second page)</vt:lpstr>
      <vt:lpstr>PowerPoint Presentation</vt:lpstr>
      <vt:lpstr>Make it available to other sites (the third page)</vt:lpstr>
      <vt:lpstr>PowerPoint Presentation</vt:lpstr>
      <vt:lpstr>USER GUIDE Task 4: Authentication using COOKIES</vt:lpstr>
      <vt:lpstr>file organisation</vt:lpstr>
      <vt:lpstr>with out red part..... no explanations, you have to find by yourself!!!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Programming</dc:title>
  <dc:creator>Vlad</dc:creator>
  <cp:lastModifiedBy>Vlad</cp:lastModifiedBy>
  <cp:revision>88</cp:revision>
  <dcterms:created xsi:type="dcterms:W3CDTF">2006-08-16T00:00:00Z</dcterms:created>
  <dcterms:modified xsi:type="dcterms:W3CDTF">2011-05-24T00:24:12Z</dcterms:modified>
</cp:coreProperties>
</file>