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ink/ink1.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2T19:11:55.794"/>
    </inkml:context>
    <inkml:brush xml:id="br0">
      <inkml:brushProperty name="width" value="0.1" units="cm"/>
      <inkml:brushProperty name="height" value="0.6" units="cm"/>
      <inkml:brushProperty name="color" value="#849398"/>
      <inkml:brushProperty name="inkEffects" value="pencil"/>
    </inkml:brush>
  </inkml:definitions>
  <inkml:trace contextRef="#ctx0" brushRef="#br0">0 0 16383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73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129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33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1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40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359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037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562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321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smtClean="0"/>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764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8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12/15/2018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0037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m.wikipedia.org/wiki/Rolle's_theorem" TargetMode="External"/><Relationship Id="rId2" Type="http://schemas.openxmlformats.org/officeDocument/2006/relationships/hyperlink" Target="http://www.ctice.md/ctice2013/?page_id=16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241A-0411-CE43-80C5-159BE70F9767}"/>
              </a:ext>
            </a:extLst>
          </p:cNvPr>
          <p:cNvSpPr>
            <a:spLocks noGrp="1"/>
          </p:cNvSpPr>
          <p:nvPr>
            <p:ph type="ctrTitle"/>
          </p:nvPr>
        </p:nvSpPr>
        <p:spPr>
          <a:xfrm>
            <a:off x="1349388" y="1892439"/>
            <a:ext cx="10571653" cy="3110675"/>
          </a:xfrm>
        </p:spPr>
        <p:txBody>
          <a:bodyPr>
            <a:normAutofit/>
          </a:bodyPr>
          <a:lstStyle/>
          <a:p>
            <a:r>
              <a:rPr lang="en-US" dirty="0" err="1">
                <a:solidFill>
                  <a:srgbClr val="FF0000"/>
                </a:solidFill>
              </a:rPr>
              <a:t>Metode</a:t>
            </a:r>
            <a:r>
              <a:rPr lang="en-US" dirty="0">
                <a:solidFill>
                  <a:srgbClr val="FF0000"/>
                </a:solidFill>
              </a:rPr>
              <a:t> </a:t>
            </a:r>
            <a:r>
              <a:rPr lang="en-US" dirty="0" err="1">
                <a:solidFill>
                  <a:srgbClr val="FF0000"/>
                </a:solidFill>
              </a:rPr>
              <a:t>numerice</a:t>
            </a:r>
            <a:r>
              <a:rPr lang="en-US" dirty="0">
                <a:solidFill>
                  <a:srgbClr val="FF0000"/>
                </a:solidFill>
              </a:rPr>
              <a:t> de </a:t>
            </a:r>
            <a:r>
              <a:rPr lang="en-US" dirty="0" err="1">
                <a:solidFill>
                  <a:srgbClr val="FF0000"/>
                </a:solidFill>
              </a:rPr>
              <a:t>rezolvare</a:t>
            </a:r>
            <a:r>
              <a:rPr lang="en-US" dirty="0">
                <a:solidFill>
                  <a:srgbClr val="FF0000"/>
                </a:solidFill>
              </a:rPr>
              <a:t> a </a:t>
            </a:r>
            <a:r>
              <a:rPr lang="en-US" dirty="0" err="1">
                <a:solidFill>
                  <a:srgbClr val="FF0000"/>
                </a:solidFill>
              </a:rPr>
              <a:t>ecuatiilor</a:t>
            </a:r>
            <a:r>
              <a:rPr lang="en-US" dirty="0">
                <a:solidFill>
                  <a:srgbClr val="FF0000"/>
                </a:solidFill>
              </a:rPr>
              <a:t> </a:t>
            </a:r>
            <a:r>
              <a:rPr lang="en-US" dirty="0" err="1">
                <a:solidFill>
                  <a:srgbClr val="FF0000"/>
                </a:solidFill>
              </a:rPr>
              <a:t>algebrice</a:t>
            </a:r>
            <a:r>
              <a:rPr lang="en-US" dirty="0">
                <a:solidFill>
                  <a:srgbClr val="FF0000"/>
                </a:solidFill>
              </a:rPr>
              <a:t> </a:t>
            </a:r>
            <a:r>
              <a:rPr lang="en-US" dirty="0" err="1">
                <a:solidFill>
                  <a:srgbClr val="FF0000"/>
                </a:solidFill>
              </a:rPr>
              <a:t>si</a:t>
            </a:r>
            <a:r>
              <a:rPr lang="en-US" dirty="0">
                <a:solidFill>
                  <a:srgbClr val="FF0000"/>
                </a:solidFill>
              </a:rPr>
              <a:t> </a:t>
            </a:r>
            <a:r>
              <a:rPr lang="en-US" dirty="0" err="1">
                <a:solidFill>
                  <a:srgbClr val="FF0000"/>
                </a:solidFill>
              </a:rPr>
              <a:t>transcendente</a:t>
            </a:r>
            <a:endParaRPr lang="en-US" dirty="0">
              <a:solidFill>
                <a:srgbClr val="FF0000"/>
              </a:solidFill>
            </a:endParaRPr>
          </a:p>
        </p:txBody>
      </p:sp>
      <p:sp>
        <p:nvSpPr>
          <p:cNvPr id="3" name="Subtitle 2">
            <a:extLst>
              <a:ext uri="{FF2B5EF4-FFF2-40B4-BE49-F238E27FC236}">
                <a16:creationId xmlns:a16="http://schemas.microsoft.com/office/drawing/2014/main" id="{3FE24403-0787-884F-B7D2-816853615F74}"/>
              </a:ext>
            </a:extLst>
          </p:cNvPr>
          <p:cNvSpPr>
            <a:spLocks noGrp="1"/>
          </p:cNvSpPr>
          <p:nvPr>
            <p:ph type="subTitle" idx="1"/>
          </p:nvPr>
        </p:nvSpPr>
        <p:spPr>
          <a:xfrm>
            <a:off x="141516" y="5880379"/>
            <a:ext cx="8637072" cy="977621"/>
          </a:xfrm>
        </p:spPr>
        <p:txBody>
          <a:bodyPr>
            <a:normAutofit/>
          </a:bodyPr>
          <a:lstStyle/>
          <a:p>
            <a:r>
              <a:rPr lang="en-US" sz="2000" dirty="0" err="1"/>
              <a:t>Realizat</a:t>
            </a:r>
            <a:r>
              <a:rPr lang="en-US" sz="2000" dirty="0"/>
              <a:t> de </a:t>
            </a:r>
            <a:r>
              <a:rPr lang="en-US" sz="2000" dirty="0" err="1" smtClean="0"/>
              <a:t>Corghencea</a:t>
            </a:r>
            <a:r>
              <a:rPr lang="en-US" sz="2000" dirty="0" smtClean="0"/>
              <a:t> </a:t>
            </a:r>
            <a:r>
              <a:rPr lang="en-US" sz="2000" dirty="0" err="1" smtClean="0"/>
              <a:t>vlada</a:t>
            </a:r>
            <a:r>
              <a:rPr lang="ro-RO" sz="2000" dirty="0" smtClean="0"/>
              <a:t>, </a:t>
            </a:r>
            <a:r>
              <a:rPr lang="ro-RO" sz="2000" dirty="0"/>
              <a:t>12T</a:t>
            </a:r>
            <a:endParaRPr lang="en-US" sz="2000" dirty="0"/>
          </a:p>
        </p:txBody>
      </p:sp>
    </p:spTree>
    <p:extLst>
      <p:ext uri="{BB962C8B-B14F-4D97-AF65-F5344CB8AC3E}">
        <p14:creationId xmlns:p14="http://schemas.microsoft.com/office/powerpoint/2010/main" val="360699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3BD8-2C8F-7043-BE7E-9D5352E0B3BD}"/>
              </a:ext>
            </a:extLst>
          </p:cNvPr>
          <p:cNvSpPr>
            <a:spLocks noGrp="1"/>
          </p:cNvSpPr>
          <p:nvPr>
            <p:ph type="title"/>
          </p:nvPr>
        </p:nvSpPr>
        <p:spPr/>
        <p:txBody>
          <a:bodyPr/>
          <a:lstStyle/>
          <a:p>
            <a:r>
              <a:rPr lang="ro-RO" dirty="0">
                <a:solidFill>
                  <a:srgbClr val="FF0000"/>
                </a:solidFill>
              </a:rPr>
              <a:t>Metoda Bisecției</a:t>
            </a:r>
            <a:endParaRPr lang="en-US" dirty="0">
              <a:solidFill>
                <a:srgbClr val="FF0000"/>
              </a:solidFill>
            </a:endParaRPr>
          </a:p>
        </p:txBody>
      </p:sp>
      <p:sp>
        <p:nvSpPr>
          <p:cNvPr id="3" name="Content Placeholder 2">
            <a:extLst>
              <a:ext uri="{FF2B5EF4-FFF2-40B4-BE49-F238E27FC236}">
                <a16:creationId xmlns:a16="http://schemas.microsoft.com/office/drawing/2014/main" id="{58067CB2-C359-F148-8624-5DE243E19AA0}"/>
              </a:ext>
            </a:extLst>
          </p:cNvPr>
          <p:cNvSpPr>
            <a:spLocks noGrp="1"/>
          </p:cNvSpPr>
          <p:nvPr>
            <p:ph idx="1"/>
          </p:nvPr>
        </p:nvSpPr>
        <p:spPr>
          <a:xfrm>
            <a:off x="942848" y="2140800"/>
            <a:ext cx="6507922" cy="3419741"/>
          </a:xfrm>
        </p:spPr>
        <p:txBody>
          <a:bodyPr>
            <a:normAutofit/>
          </a:bodyPr>
          <a:lstStyle/>
          <a:p>
            <a:pPr marL="0" indent="0">
              <a:buNone/>
            </a:pPr>
            <a:r>
              <a:rPr lang="en-US" dirty="0" err="1"/>
              <a:t>Una</a:t>
            </a:r>
            <a:r>
              <a:rPr lang="en-US" dirty="0"/>
              <a:t> </a:t>
            </a:r>
            <a:r>
              <a:rPr lang="en-US" dirty="0" err="1"/>
              <a:t>dintre</a:t>
            </a:r>
            <a:r>
              <a:rPr lang="en-US" dirty="0"/>
              <a:t> </a:t>
            </a:r>
            <a:r>
              <a:rPr lang="en-US" dirty="0" err="1"/>
              <a:t>cele</a:t>
            </a:r>
            <a:r>
              <a:rPr lang="en-US" dirty="0"/>
              <a:t> </a:t>
            </a:r>
            <a:r>
              <a:rPr lang="en-US" dirty="0" err="1"/>
              <a:t>mai</a:t>
            </a:r>
            <a:r>
              <a:rPr lang="en-US" dirty="0"/>
              <a:t> simple </a:t>
            </a:r>
            <a:r>
              <a:rPr lang="en-US" dirty="0" err="1"/>
              <a:t>metode</a:t>
            </a:r>
            <a:r>
              <a:rPr lang="en-US" dirty="0"/>
              <a:t> de </a:t>
            </a:r>
            <a:r>
              <a:rPr lang="en-US" dirty="0" err="1"/>
              <a:t>determinare</a:t>
            </a:r>
            <a:r>
              <a:rPr lang="en-US" dirty="0"/>
              <a:t> a </a:t>
            </a:r>
            <a:r>
              <a:rPr lang="en-US" dirty="0" err="1"/>
              <a:t>unei</a:t>
            </a:r>
            <a:r>
              <a:rPr lang="en-US" dirty="0"/>
              <a:t> </a:t>
            </a:r>
            <a:r>
              <a:rPr lang="en-US" dirty="0" err="1"/>
              <a:t>soluţii</a:t>
            </a:r>
            <a:r>
              <a:rPr lang="en-US" dirty="0"/>
              <a:t> a </a:t>
            </a:r>
            <a:r>
              <a:rPr lang="en-US" dirty="0" err="1"/>
              <a:t>ecuaţiei</a:t>
            </a:r>
            <a:r>
              <a:rPr lang="en-US" dirty="0"/>
              <a:t> f (x) = 0 este </a:t>
            </a:r>
            <a:r>
              <a:rPr lang="en-US" dirty="0" err="1"/>
              <a:t>metoda</a:t>
            </a:r>
            <a:r>
              <a:rPr lang="en-US" dirty="0"/>
              <a:t> </a:t>
            </a:r>
            <a:r>
              <a:rPr lang="en-US" dirty="0" err="1"/>
              <a:t>bisecţiei</a:t>
            </a:r>
            <a:r>
              <a:rPr lang="en-US" dirty="0"/>
              <a:t>. </a:t>
            </a:r>
            <a:r>
              <a:rPr lang="en-US" dirty="0" err="1"/>
              <a:t>Metoda</a:t>
            </a:r>
            <a:r>
              <a:rPr lang="en-US" dirty="0"/>
              <a:t> </a:t>
            </a:r>
            <a:r>
              <a:rPr lang="en-US" dirty="0" err="1"/>
              <a:t>presupune</a:t>
            </a:r>
            <a:r>
              <a:rPr lang="en-US" dirty="0"/>
              <a:t> </a:t>
            </a:r>
            <a:r>
              <a:rPr lang="en-US" dirty="0" err="1"/>
              <a:t>determinarea</a:t>
            </a:r>
            <a:r>
              <a:rPr lang="en-US" dirty="0"/>
              <a:t> </a:t>
            </a:r>
            <a:r>
              <a:rPr lang="en-US" dirty="0" err="1"/>
              <a:t>punctului</a:t>
            </a:r>
            <a:r>
              <a:rPr lang="en-US" dirty="0"/>
              <a:t> de </a:t>
            </a:r>
            <a:r>
              <a:rPr lang="en-US" dirty="0" err="1"/>
              <a:t>mijloc</a:t>
            </a:r>
            <a:r>
              <a:rPr lang="en-US" dirty="0"/>
              <a:t> c al </a:t>
            </a:r>
            <a:r>
              <a:rPr lang="en-US" dirty="0" err="1"/>
              <a:t>segmen</a:t>
            </a:r>
            <a:r>
              <a:rPr lang="en-US" dirty="0"/>
              <a:t>- </a:t>
            </a:r>
            <a:r>
              <a:rPr lang="en-US" dirty="0" err="1"/>
              <a:t>tului</a:t>
            </a:r>
            <a:r>
              <a:rPr lang="en-US" dirty="0"/>
              <a:t> [a, b], </a:t>
            </a:r>
            <a:r>
              <a:rPr lang="en-US" dirty="0" err="1"/>
              <a:t>apoi</a:t>
            </a:r>
            <a:r>
              <a:rPr lang="en-US" dirty="0"/>
              <a:t> </a:t>
            </a:r>
            <a:r>
              <a:rPr lang="en-US" dirty="0" err="1"/>
              <a:t>calculul</a:t>
            </a:r>
            <a:r>
              <a:rPr lang="en-US" dirty="0"/>
              <a:t> </a:t>
            </a:r>
            <a:r>
              <a:rPr lang="en-US" dirty="0" err="1"/>
              <a:t>valorii</a:t>
            </a:r>
            <a:r>
              <a:rPr lang="en-US" dirty="0"/>
              <a:t> f (c). </a:t>
            </a:r>
            <a:r>
              <a:rPr lang="en-US" dirty="0" err="1"/>
              <a:t>Dacă</a:t>
            </a:r>
            <a:r>
              <a:rPr lang="en-US" dirty="0"/>
              <a:t> f (c) = 0, </a:t>
            </a:r>
            <a:r>
              <a:rPr lang="en-US" dirty="0" err="1"/>
              <a:t>atunci</a:t>
            </a:r>
            <a:r>
              <a:rPr lang="en-US" dirty="0"/>
              <a:t> c este </a:t>
            </a:r>
            <a:r>
              <a:rPr lang="en-US" dirty="0" err="1"/>
              <a:t>soluţia</a:t>
            </a:r>
            <a:r>
              <a:rPr lang="en-US" dirty="0"/>
              <a:t> exactă a </a:t>
            </a:r>
            <a:r>
              <a:rPr lang="en-US" dirty="0" err="1"/>
              <a:t>ecuaţiei</a:t>
            </a:r>
            <a:r>
              <a:rPr lang="en-US" dirty="0"/>
              <a:t>. În </a:t>
            </a:r>
            <a:r>
              <a:rPr lang="en-US" dirty="0" err="1"/>
              <a:t>caz</a:t>
            </a:r>
            <a:r>
              <a:rPr lang="en-US" dirty="0"/>
              <a:t> </a:t>
            </a:r>
            <a:r>
              <a:rPr lang="en-US" dirty="0" err="1"/>
              <a:t>contrar</a:t>
            </a:r>
            <a:r>
              <a:rPr lang="en-US" dirty="0"/>
              <a:t>, </a:t>
            </a:r>
            <a:r>
              <a:rPr lang="en-US" dirty="0" err="1"/>
              <a:t>soluţia</a:t>
            </a:r>
            <a:r>
              <a:rPr lang="en-US" dirty="0"/>
              <a:t> este </a:t>
            </a:r>
            <a:r>
              <a:rPr lang="en-US" dirty="0" err="1"/>
              <a:t>căutată</a:t>
            </a:r>
            <a:r>
              <a:rPr lang="en-US" dirty="0"/>
              <a:t> </a:t>
            </a:r>
            <a:r>
              <a:rPr lang="en-US" dirty="0" err="1"/>
              <a:t>pe</a:t>
            </a:r>
            <a:r>
              <a:rPr lang="en-US" dirty="0"/>
              <a:t> </a:t>
            </a:r>
            <a:r>
              <a:rPr lang="en-US" dirty="0" err="1"/>
              <a:t>unul</a:t>
            </a:r>
            <a:r>
              <a:rPr lang="en-US" dirty="0"/>
              <a:t> </a:t>
            </a:r>
            <a:r>
              <a:rPr lang="en-US" dirty="0" err="1"/>
              <a:t>dintre</a:t>
            </a:r>
            <a:r>
              <a:rPr lang="en-US" dirty="0"/>
              <a:t> </a:t>
            </a:r>
            <a:r>
              <a:rPr lang="en-US" dirty="0" err="1"/>
              <a:t>segmentele</a:t>
            </a:r>
            <a:r>
              <a:rPr lang="en-US" dirty="0"/>
              <a:t> [a, c] şi [c, b]. Ea </a:t>
            </a:r>
            <a:r>
              <a:rPr lang="en-US" dirty="0" err="1"/>
              <a:t>va</a:t>
            </a:r>
            <a:r>
              <a:rPr lang="en-US" dirty="0"/>
              <a:t> </a:t>
            </a:r>
            <a:r>
              <a:rPr lang="en-US" dirty="0" err="1"/>
              <a:t>aparţine</a:t>
            </a:r>
            <a:r>
              <a:rPr lang="en-US" dirty="0"/>
              <a:t> </a:t>
            </a:r>
            <a:r>
              <a:rPr lang="en-US" dirty="0" err="1"/>
              <a:t>segmentului</a:t>
            </a:r>
            <a:r>
              <a:rPr lang="en-US" dirty="0"/>
              <a:t> </a:t>
            </a:r>
            <a:r>
              <a:rPr lang="en-US" dirty="0" err="1"/>
              <a:t>pentru</a:t>
            </a:r>
            <a:r>
              <a:rPr lang="en-US" dirty="0"/>
              <a:t> care </a:t>
            </a:r>
            <a:r>
              <a:rPr lang="en-US" dirty="0" err="1"/>
              <a:t>semnul</a:t>
            </a:r>
            <a:r>
              <a:rPr lang="en-US" dirty="0"/>
              <a:t> </a:t>
            </a:r>
            <a:r>
              <a:rPr lang="en-US" dirty="0" err="1"/>
              <a:t>funcţiei</a:t>
            </a:r>
            <a:r>
              <a:rPr lang="en-US" dirty="0"/>
              <a:t> </a:t>
            </a:r>
            <a:r>
              <a:rPr lang="en-US" dirty="0" err="1"/>
              <a:t>în</a:t>
            </a:r>
            <a:r>
              <a:rPr lang="en-US" dirty="0"/>
              <a:t> </a:t>
            </a:r>
            <a:r>
              <a:rPr lang="en-US" dirty="0" err="1"/>
              <a:t>extremităţi</a:t>
            </a:r>
            <a:r>
              <a:rPr lang="en-US" dirty="0"/>
              <a:t> este </a:t>
            </a:r>
            <a:r>
              <a:rPr lang="en-US" dirty="0" err="1"/>
              <a:t>diferit</a:t>
            </a:r>
            <a:r>
              <a:rPr lang="en-US" dirty="0"/>
              <a:t> </a:t>
            </a:r>
          </a:p>
        </p:txBody>
      </p:sp>
      <p:pic>
        <p:nvPicPr>
          <p:cNvPr id="4" name="Picture 4">
            <a:extLst>
              <a:ext uri="{FF2B5EF4-FFF2-40B4-BE49-F238E27FC236}">
                <a16:creationId xmlns:a16="http://schemas.microsoft.com/office/drawing/2014/main" id="{19D0AAB8-F16C-1D42-9B72-F488ED4AAFD6}"/>
              </a:ext>
            </a:extLst>
          </p:cNvPr>
          <p:cNvPicPr>
            <a:picLocks noChangeAspect="1"/>
          </p:cNvPicPr>
          <p:nvPr/>
        </p:nvPicPr>
        <p:blipFill>
          <a:blip r:embed="rId2"/>
          <a:stretch>
            <a:fillRect/>
          </a:stretch>
        </p:blipFill>
        <p:spPr>
          <a:xfrm>
            <a:off x="7904525" y="1853754"/>
            <a:ext cx="3813806" cy="3971961"/>
          </a:xfrm>
          <a:prstGeom prst="rect">
            <a:avLst/>
          </a:prstGeom>
        </p:spPr>
      </p:pic>
    </p:spTree>
    <p:extLst>
      <p:ext uri="{BB962C8B-B14F-4D97-AF65-F5344CB8AC3E}">
        <p14:creationId xmlns:p14="http://schemas.microsoft.com/office/powerpoint/2010/main" val="426828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D219-D105-2C4A-85D9-CC0E24CB3B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903A6C-F5C9-CE40-9356-43E41E790049}"/>
              </a:ext>
            </a:extLst>
          </p:cNvPr>
          <p:cNvSpPr>
            <a:spLocks noGrp="1"/>
          </p:cNvSpPr>
          <p:nvPr>
            <p:ph idx="1"/>
          </p:nvPr>
        </p:nvSpPr>
        <p:spPr>
          <a:xfrm>
            <a:off x="1451579" y="2152920"/>
            <a:ext cx="9603275" cy="3450613"/>
          </a:xfrm>
        </p:spPr>
        <p:txBody>
          <a:bodyPr>
            <a:normAutofit/>
          </a:bodyPr>
          <a:lstStyle/>
          <a:p>
            <a:pPr marL="0" indent="0">
              <a:buNone/>
            </a:pPr>
            <a:r>
              <a:rPr lang="en-US" dirty="0" err="1"/>
              <a:t>Dacă</a:t>
            </a:r>
            <a:r>
              <a:rPr lang="en-US" dirty="0"/>
              <a:t> f (a) × f (c) &gt; 0, </a:t>
            </a:r>
            <a:r>
              <a:rPr lang="en-US" dirty="0" err="1"/>
              <a:t>atunci</a:t>
            </a:r>
            <a:r>
              <a:rPr lang="en-US" dirty="0"/>
              <a:t> </a:t>
            </a:r>
            <a:r>
              <a:rPr lang="en-US" dirty="0" err="1"/>
              <a:t>soluţia</a:t>
            </a:r>
            <a:r>
              <a:rPr lang="en-US" dirty="0"/>
              <a:t> e </a:t>
            </a:r>
            <a:r>
              <a:rPr lang="en-US" dirty="0" err="1"/>
              <a:t>căutată</a:t>
            </a:r>
            <a:r>
              <a:rPr lang="en-US" dirty="0"/>
              <a:t> </a:t>
            </a:r>
            <a:r>
              <a:rPr lang="en-US" dirty="0" err="1"/>
              <a:t>în</a:t>
            </a:r>
            <a:r>
              <a:rPr lang="en-US" dirty="0"/>
              <a:t> </a:t>
            </a:r>
            <a:r>
              <a:rPr lang="en-US" dirty="0" err="1"/>
              <a:t>continuare</a:t>
            </a:r>
            <a:r>
              <a:rPr lang="en-US" dirty="0"/>
              <a:t> </a:t>
            </a:r>
            <a:r>
              <a:rPr lang="en-US" dirty="0" err="1"/>
              <a:t>pe</a:t>
            </a:r>
            <a:r>
              <a:rPr lang="en-US" dirty="0"/>
              <a:t> </a:t>
            </a:r>
            <a:r>
              <a:rPr lang="en-US" dirty="0" err="1"/>
              <a:t>segmentul</a:t>
            </a:r>
            <a:r>
              <a:rPr lang="en-US" dirty="0"/>
              <a:t> [a1, b1], </a:t>
            </a:r>
            <a:r>
              <a:rPr lang="en-US" dirty="0" err="1"/>
              <a:t>unde</a:t>
            </a:r>
            <a:r>
              <a:rPr lang="en-US" dirty="0"/>
              <a:t> a1 </a:t>
            </a:r>
            <a:r>
              <a:rPr lang="en-US" dirty="0" err="1"/>
              <a:t>primeşte</a:t>
            </a:r>
            <a:r>
              <a:rPr lang="en-US" dirty="0"/>
              <a:t> </a:t>
            </a:r>
            <a:r>
              <a:rPr lang="en-US" dirty="0" err="1"/>
              <a:t>valoarea</a:t>
            </a:r>
            <a:r>
              <a:rPr lang="en-US" dirty="0"/>
              <a:t> c, </a:t>
            </a:r>
            <a:r>
              <a:rPr lang="en-US" dirty="0" err="1"/>
              <a:t>iar</a:t>
            </a:r>
            <a:r>
              <a:rPr lang="en-US" dirty="0"/>
              <a:t> b1 – </a:t>
            </a:r>
            <a:r>
              <a:rPr lang="en-US" dirty="0" err="1"/>
              <a:t>valoarea</a:t>
            </a:r>
            <a:r>
              <a:rPr lang="en-US" dirty="0"/>
              <a:t> b. În </a:t>
            </a:r>
            <a:r>
              <a:rPr lang="en-US" dirty="0" err="1"/>
              <a:t>caz</a:t>
            </a:r>
            <a:r>
              <a:rPr lang="en-US" dirty="0"/>
              <a:t> </a:t>
            </a:r>
            <a:r>
              <a:rPr lang="en-US" dirty="0" err="1"/>
              <a:t>contrar</a:t>
            </a:r>
            <a:r>
              <a:rPr lang="en-US" dirty="0"/>
              <a:t>, a1 </a:t>
            </a:r>
            <a:r>
              <a:rPr lang="en-US" dirty="0" err="1"/>
              <a:t>primeşte</a:t>
            </a:r>
            <a:r>
              <a:rPr lang="en-US" dirty="0"/>
              <a:t> </a:t>
            </a:r>
            <a:r>
              <a:rPr lang="en-US" dirty="0" err="1"/>
              <a:t>valoarea</a:t>
            </a:r>
            <a:r>
              <a:rPr lang="en-US" dirty="0"/>
              <a:t> a, </a:t>
            </a:r>
            <a:r>
              <a:rPr lang="en-US" dirty="0" err="1"/>
              <a:t>iar</a:t>
            </a:r>
            <a:r>
              <a:rPr lang="en-US" dirty="0"/>
              <a:t> b1 – </a:t>
            </a:r>
            <a:r>
              <a:rPr lang="en-US" dirty="0" err="1"/>
              <a:t>valoarea</a:t>
            </a:r>
            <a:r>
              <a:rPr lang="en-US" dirty="0"/>
              <a:t> c. </a:t>
            </a:r>
            <a:r>
              <a:rPr lang="en-US" dirty="0" err="1"/>
              <a:t>Procesul</a:t>
            </a:r>
            <a:r>
              <a:rPr lang="en-US" dirty="0"/>
              <a:t> de </a:t>
            </a:r>
            <a:r>
              <a:rPr lang="en-US" dirty="0" err="1"/>
              <a:t>divizare</a:t>
            </a:r>
            <a:r>
              <a:rPr lang="en-US" dirty="0"/>
              <a:t> se </a:t>
            </a:r>
            <a:r>
              <a:rPr lang="en-US" dirty="0" err="1"/>
              <a:t>reia</a:t>
            </a:r>
            <a:r>
              <a:rPr lang="en-US" dirty="0"/>
              <a:t> </a:t>
            </a:r>
            <a:r>
              <a:rPr lang="en-US" dirty="0" err="1"/>
              <a:t>pe</a:t>
            </a:r>
            <a:r>
              <a:rPr lang="en-US" dirty="0"/>
              <a:t> </a:t>
            </a:r>
            <a:r>
              <a:rPr lang="en-US" dirty="0" err="1"/>
              <a:t>segmentul</a:t>
            </a:r>
            <a:r>
              <a:rPr lang="en-US" dirty="0"/>
              <a:t> [a1, b1], </a:t>
            </a:r>
            <a:r>
              <a:rPr lang="en-US" dirty="0" err="1"/>
              <a:t>repetîndu-se</a:t>
            </a:r>
            <a:r>
              <a:rPr lang="en-US" dirty="0"/>
              <a:t> </a:t>
            </a:r>
            <a:r>
              <a:rPr lang="en-US" dirty="0" err="1"/>
              <a:t>pînă</a:t>
            </a:r>
            <a:r>
              <a:rPr lang="en-US" dirty="0"/>
              <a:t> </a:t>
            </a:r>
            <a:r>
              <a:rPr lang="en-US" dirty="0" err="1"/>
              <a:t>cînd</a:t>
            </a:r>
            <a:r>
              <a:rPr lang="en-US" dirty="0"/>
              <a:t> nu se </a:t>
            </a:r>
            <a:r>
              <a:rPr lang="en-US" dirty="0" err="1"/>
              <a:t>obţine</a:t>
            </a:r>
            <a:r>
              <a:rPr lang="en-US" dirty="0"/>
              <a:t> </a:t>
            </a:r>
            <a:r>
              <a:rPr lang="en-US" dirty="0" err="1"/>
              <a:t>soluţia</a:t>
            </a:r>
            <a:r>
              <a:rPr lang="en-US" dirty="0"/>
              <a:t> exactă </a:t>
            </a:r>
            <a:r>
              <a:rPr lang="en-US" dirty="0" err="1"/>
              <a:t>sau</a:t>
            </a:r>
            <a:r>
              <a:rPr lang="en-US" dirty="0"/>
              <a:t> (</a:t>
            </a:r>
            <a:r>
              <a:rPr lang="en-US" dirty="0" err="1"/>
              <a:t>în</a:t>
            </a:r>
            <a:r>
              <a:rPr lang="en-US" dirty="0"/>
              <a:t> </a:t>
            </a:r>
            <a:r>
              <a:rPr lang="en-US" dirty="0" err="1"/>
              <a:t>majoritatea</a:t>
            </a:r>
            <a:r>
              <a:rPr lang="en-US" dirty="0"/>
              <a:t> </a:t>
            </a:r>
            <a:r>
              <a:rPr lang="en-US" dirty="0" err="1"/>
              <a:t>absolută</a:t>
            </a:r>
            <a:r>
              <a:rPr lang="en-US" dirty="0"/>
              <a:t> a </a:t>
            </a:r>
            <a:r>
              <a:rPr lang="en-US" dirty="0" err="1"/>
              <a:t>cazurilor</a:t>
            </a:r>
            <a:r>
              <a:rPr lang="en-US" dirty="0"/>
              <a:t>!) </a:t>
            </a:r>
            <a:r>
              <a:rPr lang="en-US" dirty="0" err="1"/>
              <a:t>devierea</a:t>
            </a:r>
            <a:r>
              <a:rPr lang="en-US" dirty="0"/>
              <a:t> </a:t>
            </a:r>
            <a:r>
              <a:rPr lang="en-US" dirty="0" err="1"/>
              <a:t>soluţiei</a:t>
            </a:r>
            <a:r>
              <a:rPr lang="en-US" dirty="0"/>
              <a:t> calculate </a:t>
            </a:r>
            <a:r>
              <a:rPr lang="en-US" dirty="0" err="1"/>
              <a:t>ci</a:t>
            </a:r>
            <a:r>
              <a:rPr lang="en-US" dirty="0"/>
              <a:t> de la </a:t>
            </a:r>
            <a:r>
              <a:rPr lang="en-US" dirty="0" err="1"/>
              <a:t>cea</a:t>
            </a:r>
            <a:r>
              <a:rPr lang="en-US" dirty="0"/>
              <a:t> exactă nu </a:t>
            </a:r>
            <a:r>
              <a:rPr lang="en-US" dirty="0" err="1"/>
              <a:t>devine</a:t>
            </a:r>
            <a:r>
              <a:rPr lang="en-US" dirty="0"/>
              <a:t> </a:t>
            </a:r>
            <a:r>
              <a:rPr lang="en-US" dirty="0" err="1"/>
              <a:t>suficient</a:t>
            </a:r>
            <a:r>
              <a:rPr lang="en-US" dirty="0"/>
              <a:t> de mică.</a:t>
            </a:r>
            <a:endParaRPr lang="ro-RO" dirty="0"/>
          </a:p>
          <a:p>
            <a:pPr marL="0" indent="0">
              <a:buNone/>
            </a:pPr>
            <a:r>
              <a:rPr lang="en-US" dirty="0"/>
              <a:t>În </a:t>
            </a:r>
            <a:r>
              <a:rPr lang="en-US" dirty="0" err="1"/>
              <a:t>urma</a:t>
            </a:r>
            <a:r>
              <a:rPr lang="en-US" dirty="0"/>
              <a:t> </a:t>
            </a:r>
            <a:r>
              <a:rPr lang="en-US" dirty="0" err="1"/>
              <a:t>divizărilor</a:t>
            </a:r>
            <a:r>
              <a:rPr lang="en-US" dirty="0"/>
              <a:t> </a:t>
            </a:r>
            <a:r>
              <a:rPr lang="en-US" dirty="0" err="1"/>
              <a:t>succesive</a:t>
            </a:r>
            <a:r>
              <a:rPr lang="en-US" dirty="0"/>
              <a:t> se </a:t>
            </a:r>
            <a:r>
              <a:rPr lang="en-US" dirty="0" err="1"/>
              <a:t>obţine</a:t>
            </a:r>
            <a:r>
              <a:rPr lang="en-US" dirty="0"/>
              <a:t> con- </a:t>
            </a:r>
            <a:r>
              <a:rPr lang="en-US" dirty="0" err="1"/>
              <a:t>secutivitatea</a:t>
            </a:r>
            <a:r>
              <a:rPr lang="en-US" dirty="0"/>
              <a:t> </a:t>
            </a:r>
            <a:r>
              <a:rPr lang="en-US" dirty="0" err="1"/>
              <a:t>segmentelor</a:t>
            </a:r>
            <a:r>
              <a:rPr lang="en-US" dirty="0"/>
              <a:t>[a0,b0], [a1, b1], [a2, b2], ..., [ai, bi], ... . </a:t>
            </a:r>
            <a:r>
              <a:rPr lang="en-US" dirty="0" err="1"/>
              <a:t>Pentru</a:t>
            </a:r>
            <a:r>
              <a:rPr lang="en-US" dirty="0"/>
              <a:t> </a:t>
            </a:r>
            <a:r>
              <a:rPr lang="en-US" dirty="0" err="1"/>
              <a:t>fiecare</a:t>
            </a:r>
            <a:r>
              <a:rPr lang="en-US" dirty="0"/>
              <a:t> </a:t>
            </a:r>
            <a:r>
              <a:rPr lang="en-US" dirty="0" err="1"/>
              <a:t>dintre</a:t>
            </a:r>
            <a:r>
              <a:rPr lang="en-US" dirty="0"/>
              <a:t> </a:t>
            </a:r>
            <a:r>
              <a:rPr lang="en-US" dirty="0" err="1"/>
              <a:t>ele</a:t>
            </a:r>
            <a:r>
              <a:rPr lang="en-US" dirty="0"/>
              <a:t> are loc </a:t>
            </a:r>
            <a:r>
              <a:rPr lang="en-US" dirty="0" err="1"/>
              <a:t>relaţiaf</a:t>
            </a:r>
            <a:r>
              <a:rPr lang="en-US" dirty="0"/>
              <a:t> (ai) × f (bi) &lt; 0, i = 0, 1, 2, ... .</a:t>
            </a:r>
          </a:p>
        </p:txBody>
      </p:sp>
    </p:spTree>
    <p:extLst>
      <p:ext uri="{BB962C8B-B14F-4D97-AF65-F5344CB8AC3E}">
        <p14:creationId xmlns:p14="http://schemas.microsoft.com/office/powerpoint/2010/main" val="255059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BF48-01C4-D94A-9E4D-5720EC688A8E}"/>
              </a:ext>
            </a:extLst>
          </p:cNvPr>
          <p:cNvSpPr>
            <a:spLocks noGrp="1"/>
          </p:cNvSpPr>
          <p:nvPr>
            <p:ph type="title"/>
          </p:nvPr>
        </p:nvSpPr>
        <p:spPr/>
        <p:txBody>
          <a:bodyPr/>
          <a:lstStyle/>
          <a:p>
            <a:r>
              <a:rPr lang="ro-RO" dirty="0">
                <a:solidFill>
                  <a:srgbClr val="FF0000"/>
                </a:solidFill>
              </a:rPr>
              <a:t>Estimarea erorii</a:t>
            </a:r>
            <a:endParaRPr lang="en-US" dirty="0">
              <a:solidFill>
                <a:srgbClr val="FF0000"/>
              </a:solidFill>
            </a:endParaRPr>
          </a:p>
        </p:txBody>
      </p:sp>
      <p:sp>
        <p:nvSpPr>
          <p:cNvPr id="3" name="Content Placeholder 2">
            <a:extLst>
              <a:ext uri="{FF2B5EF4-FFF2-40B4-BE49-F238E27FC236}">
                <a16:creationId xmlns:a16="http://schemas.microsoft.com/office/drawing/2014/main" id="{E5FA79EE-1E96-DF40-9E36-4C7BF8E38526}"/>
              </a:ext>
            </a:extLst>
          </p:cNvPr>
          <p:cNvSpPr>
            <a:spLocks noGrp="1"/>
          </p:cNvSpPr>
          <p:nvPr>
            <p:ph idx="1"/>
          </p:nvPr>
        </p:nvSpPr>
        <p:spPr/>
        <p:txBody>
          <a:bodyPr/>
          <a:lstStyle/>
          <a:p>
            <a:pPr marL="0" indent="0">
              <a:buNone/>
            </a:pPr>
            <a:r>
              <a:rPr lang="en-US" dirty="0" err="1"/>
              <a:t>Deoarece</a:t>
            </a:r>
            <a:r>
              <a:rPr lang="en-US" dirty="0"/>
              <a:t> </a:t>
            </a:r>
            <a:r>
              <a:rPr lang="en-US" dirty="0" err="1"/>
              <a:t>soluţia</a:t>
            </a:r>
            <a:r>
              <a:rPr lang="en-US" dirty="0"/>
              <a:t> exactă </a:t>
            </a:r>
            <a:r>
              <a:rPr lang="el-GR" dirty="0"/>
              <a:t>ξ </a:t>
            </a:r>
            <a:r>
              <a:rPr lang="en-US" dirty="0"/>
              <a:t>a </a:t>
            </a:r>
            <a:r>
              <a:rPr lang="en-US" dirty="0" err="1"/>
              <a:t>ecuaţiei</a:t>
            </a:r>
            <a:r>
              <a:rPr lang="en-US" dirty="0"/>
              <a:t> este un </a:t>
            </a:r>
            <a:r>
              <a:rPr lang="en-US" dirty="0" err="1"/>
              <a:t>punct</a:t>
            </a:r>
            <a:r>
              <a:rPr lang="en-US" dirty="0"/>
              <a:t> al </a:t>
            </a:r>
            <a:r>
              <a:rPr lang="en-US" dirty="0" err="1"/>
              <a:t>segmentului</a:t>
            </a:r>
            <a:r>
              <a:rPr lang="en-US" dirty="0"/>
              <a:t> [ai, bi], </a:t>
            </a:r>
            <a:r>
              <a:rPr lang="en-US" dirty="0" err="1"/>
              <a:t>rezultă</a:t>
            </a:r>
            <a:r>
              <a:rPr lang="en-US" dirty="0"/>
              <a:t> că </a:t>
            </a:r>
            <a:r>
              <a:rPr lang="en-US" dirty="0" err="1"/>
              <a:t>diferenţa</a:t>
            </a:r>
            <a:r>
              <a:rPr lang="en-US" dirty="0"/>
              <a:t> </a:t>
            </a:r>
            <a:r>
              <a:rPr lang="en-US" dirty="0" err="1"/>
              <a:t>dintre</a:t>
            </a:r>
            <a:r>
              <a:rPr lang="en-US" dirty="0"/>
              <a:t> </a:t>
            </a:r>
            <a:r>
              <a:rPr lang="en-US" dirty="0" err="1"/>
              <a:t>soluţia</a:t>
            </a:r>
            <a:r>
              <a:rPr lang="en-US" dirty="0"/>
              <a:t> exactă şi </a:t>
            </a:r>
            <a:r>
              <a:rPr lang="en-US" dirty="0" err="1"/>
              <a:t>cea</a:t>
            </a:r>
            <a:r>
              <a:rPr lang="en-US" dirty="0"/>
              <a:t> </a:t>
            </a:r>
            <a:r>
              <a:rPr lang="en-US" dirty="0" err="1"/>
              <a:t>calculată</a:t>
            </a:r>
            <a:r>
              <a:rPr lang="en-US" dirty="0"/>
              <a:t> nu </a:t>
            </a:r>
            <a:r>
              <a:rPr lang="en-US" dirty="0" err="1"/>
              <a:t>depăşeşte</a:t>
            </a:r>
            <a:r>
              <a:rPr lang="en-US" dirty="0"/>
              <a:t> </a:t>
            </a:r>
            <a:r>
              <a:rPr lang="en-US" dirty="0" err="1"/>
              <a:t>lungimea</a:t>
            </a:r>
            <a:r>
              <a:rPr lang="en-US" dirty="0"/>
              <a:t> </a:t>
            </a:r>
            <a:r>
              <a:rPr lang="en-US" dirty="0" err="1"/>
              <a:t>acestui</a:t>
            </a:r>
            <a:r>
              <a:rPr lang="en-US" dirty="0"/>
              <a:t> </a:t>
            </a:r>
            <a:r>
              <a:rPr lang="en-US" dirty="0" err="1"/>
              <a:t>seg</a:t>
            </a:r>
            <a:r>
              <a:rPr lang="en-US" dirty="0"/>
              <a:t>- </a:t>
            </a:r>
            <a:r>
              <a:rPr lang="en-US" dirty="0" err="1"/>
              <a:t>ment</a:t>
            </a:r>
            <a:r>
              <a:rPr lang="en-US" dirty="0"/>
              <a:t>. </a:t>
            </a:r>
            <a:r>
              <a:rPr lang="en-US" dirty="0" err="1"/>
              <a:t>Prin</a:t>
            </a:r>
            <a:r>
              <a:rPr lang="en-US" dirty="0"/>
              <a:t> </a:t>
            </a:r>
            <a:r>
              <a:rPr lang="en-US" dirty="0" err="1"/>
              <a:t>urmare</a:t>
            </a:r>
            <a:r>
              <a:rPr lang="en-US" dirty="0"/>
              <a:t>, </a:t>
            </a:r>
            <a:r>
              <a:rPr lang="en-US" dirty="0" err="1"/>
              <a:t>localizarea</a:t>
            </a:r>
            <a:r>
              <a:rPr lang="en-US" dirty="0"/>
              <a:t> </a:t>
            </a:r>
            <a:r>
              <a:rPr lang="en-US" dirty="0" err="1"/>
              <a:t>soluţiei</a:t>
            </a:r>
            <a:r>
              <a:rPr lang="en-US" dirty="0"/>
              <a:t> </a:t>
            </a:r>
            <a:r>
              <a:rPr lang="en-US" dirty="0" err="1"/>
              <a:t>pe</a:t>
            </a:r>
            <a:r>
              <a:rPr lang="en-US" dirty="0"/>
              <a:t> un segment cu </a:t>
            </a:r>
            <a:r>
              <a:rPr lang="en-US" dirty="0" err="1"/>
              <a:t>lungimea</a:t>
            </a:r>
            <a:r>
              <a:rPr lang="en-US" dirty="0"/>
              <a:t> </a:t>
            </a:r>
            <a:r>
              <a:rPr lang="el-GR" dirty="0"/>
              <a:t>ε </a:t>
            </a:r>
            <a:r>
              <a:rPr lang="en-US" dirty="0" err="1"/>
              <a:t>asigură</a:t>
            </a:r>
            <a:r>
              <a:rPr lang="en-US" dirty="0"/>
              <a:t> o </a:t>
            </a:r>
            <a:r>
              <a:rPr lang="en-US" dirty="0" err="1"/>
              <a:t>eroare</a:t>
            </a:r>
            <a:r>
              <a:rPr lang="en-US" dirty="0"/>
              <a:t> de </a:t>
            </a:r>
            <a:r>
              <a:rPr lang="en-US" dirty="0" err="1"/>
              <a:t>calcul</a:t>
            </a:r>
            <a:r>
              <a:rPr lang="en-US" dirty="0"/>
              <a:t> a </a:t>
            </a:r>
            <a:r>
              <a:rPr lang="en-US" dirty="0" err="1"/>
              <a:t>soluţiei</a:t>
            </a:r>
            <a:r>
              <a:rPr lang="en-US" dirty="0"/>
              <a:t> </a:t>
            </a:r>
            <a:r>
              <a:rPr lang="en-US" dirty="0" err="1"/>
              <a:t>ce</a:t>
            </a:r>
            <a:r>
              <a:rPr lang="en-US" dirty="0"/>
              <a:t> nu </a:t>
            </a:r>
            <a:r>
              <a:rPr lang="en-US" dirty="0" err="1"/>
              <a:t>depăşeşte</a:t>
            </a:r>
            <a:r>
              <a:rPr lang="en-US" dirty="0"/>
              <a:t> </a:t>
            </a:r>
            <a:r>
              <a:rPr lang="en-US" dirty="0" err="1"/>
              <a:t>valoarea</a:t>
            </a:r>
            <a:r>
              <a:rPr lang="en-US" dirty="0"/>
              <a:t> </a:t>
            </a:r>
            <a:r>
              <a:rPr lang="el-GR" dirty="0"/>
              <a:t>ε:</a:t>
            </a:r>
            <a:endParaRPr lang="ro-RO" dirty="0"/>
          </a:p>
          <a:p>
            <a:pPr marL="0" indent="0">
              <a:buNone/>
            </a:pPr>
            <a:endParaRPr lang="en-US" dirty="0"/>
          </a:p>
        </p:txBody>
      </p:sp>
      <p:pic>
        <p:nvPicPr>
          <p:cNvPr id="4" name="Picture 4">
            <a:extLst>
              <a:ext uri="{FF2B5EF4-FFF2-40B4-BE49-F238E27FC236}">
                <a16:creationId xmlns:a16="http://schemas.microsoft.com/office/drawing/2014/main" id="{89C42A16-8CDA-C24B-A43E-3BED4CEF8A50}"/>
              </a:ext>
            </a:extLst>
          </p:cNvPr>
          <p:cNvPicPr>
            <a:picLocks noChangeAspect="1"/>
          </p:cNvPicPr>
          <p:nvPr/>
        </p:nvPicPr>
        <p:blipFill>
          <a:blip r:embed="rId2"/>
          <a:stretch>
            <a:fillRect/>
          </a:stretch>
        </p:blipFill>
        <p:spPr>
          <a:xfrm>
            <a:off x="3394711" y="3788693"/>
            <a:ext cx="4253881" cy="907495"/>
          </a:xfrm>
          <a:prstGeom prst="rect">
            <a:avLst/>
          </a:prstGeom>
        </p:spPr>
      </p:pic>
    </p:spTree>
    <p:extLst>
      <p:ext uri="{BB962C8B-B14F-4D97-AF65-F5344CB8AC3E}">
        <p14:creationId xmlns:p14="http://schemas.microsoft.com/office/powerpoint/2010/main" val="66483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711B-C311-0F40-A189-AD33F28F4E38}"/>
              </a:ext>
            </a:extLst>
          </p:cNvPr>
          <p:cNvSpPr>
            <a:spLocks noGrp="1"/>
          </p:cNvSpPr>
          <p:nvPr>
            <p:ph type="title"/>
          </p:nvPr>
        </p:nvSpPr>
        <p:spPr>
          <a:xfrm>
            <a:off x="1137146" y="709911"/>
            <a:ext cx="9603275" cy="1220616"/>
          </a:xfrm>
        </p:spPr>
        <p:txBody>
          <a:bodyPr/>
          <a:lstStyle/>
          <a:p>
            <a:r>
              <a:rPr lang="ro-RO" dirty="0">
                <a:solidFill>
                  <a:srgbClr val="FF0000"/>
                </a:solidFill>
              </a:rPr>
              <a:t>Algoritmizarea metodei</a:t>
            </a:r>
            <a:endParaRPr lang="en-US" dirty="0">
              <a:solidFill>
                <a:srgbClr val="FF0000"/>
              </a:solidFill>
            </a:endParaRPr>
          </a:p>
        </p:txBody>
      </p:sp>
      <p:sp>
        <p:nvSpPr>
          <p:cNvPr id="3" name="Content Placeholder 2">
            <a:extLst>
              <a:ext uri="{FF2B5EF4-FFF2-40B4-BE49-F238E27FC236}">
                <a16:creationId xmlns:a16="http://schemas.microsoft.com/office/drawing/2014/main" id="{1C036161-47AB-9445-85E2-908850CAE9B9}"/>
              </a:ext>
            </a:extLst>
          </p:cNvPr>
          <p:cNvSpPr>
            <a:spLocks noGrp="1"/>
          </p:cNvSpPr>
          <p:nvPr>
            <p:ph idx="1"/>
          </p:nvPr>
        </p:nvSpPr>
        <p:spPr>
          <a:xfrm>
            <a:off x="1137146" y="2115585"/>
            <a:ext cx="9603275" cy="3450613"/>
          </a:xfrm>
        </p:spPr>
        <p:txBody>
          <a:bodyPr>
            <a:normAutofit lnSpcReduction="10000"/>
          </a:bodyPr>
          <a:lstStyle/>
          <a:p>
            <a:pPr marL="0" indent="0">
              <a:buNone/>
            </a:pPr>
            <a:r>
              <a:rPr lang="en-US" dirty="0"/>
              <a:t>A1. </a:t>
            </a:r>
            <a:r>
              <a:rPr lang="en-US" dirty="0" err="1"/>
              <a:t>Algoritmul</a:t>
            </a:r>
            <a:r>
              <a:rPr lang="en-US" dirty="0"/>
              <a:t> de </a:t>
            </a:r>
            <a:r>
              <a:rPr lang="en-US" dirty="0" err="1"/>
              <a:t>calcul</a:t>
            </a:r>
            <a:r>
              <a:rPr lang="en-US" dirty="0"/>
              <a:t> </a:t>
            </a:r>
            <a:r>
              <a:rPr lang="en-US" dirty="0" err="1"/>
              <a:t>pentru</a:t>
            </a:r>
            <a:r>
              <a:rPr lang="en-US" dirty="0"/>
              <a:t> un număr </a:t>
            </a:r>
            <a:r>
              <a:rPr lang="en-US" dirty="0" err="1"/>
              <a:t>prestabilit</a:t>
            </a:r>
            <a:r>
              <a:rPr lang="en-US" dirty="0"/>
              <a:t> n de </a:t>
            </a:r>
            <a:r>
              <a:rPr lang="en-US" dirty="0" err="1"/>
              <a:t>divizări</a:t>
            </a:r>
            <a:r>
              <a:rPr lang="en-US" dirty="0"/>
              <a:t> consecutive:</a:t>
            </a:r>
            <a:r>
              <a:rPr lang="ro-RO" dirty="0"/>
              <a:t> </a:t>
            </a:r>
          </a:p>
          <a:p>
            <a:pPr marL="0" indent="0">
              <a:buNone/>
            </a:pPr>
            <a:r>
              <a:rPr lang="en-US" dirty="0" err="1"/>
              <a:t>Pasul</a:t>
            </a:r>
            <a:r>
              <a:rPr lang="en-US" dirty="0"/>
              <a:t> 0. </a:t>
            </a:r>
            <a:r>
              <a:rPr lang="en-US" dirty="0" err="1"/>
              <a:t>Iniţializare</a:t>
            </a:r>
            <a:r>
              <a:rPr lang="en-US" dirty="0"/>
              <a:t>: i ⇐ 0.</a:t>
            </a:r>
            <a:endParaRPr lang="ro-RO" dirty="0"/>
          </a:p>
          <a:p>
            <a:pPr marL="0" indent="0">
              <a:buNone/>
            </a:pPr>
            <a:r>
              <a:rPr lang="en-US" dirty="0" err="1"/>
              <a:t>Pasul</a:t>
            </a:r>
            <a:r>
              <a:rPr lang="en-US" dirty="0"/>
              <a:t> 1. </a:t>
            </a:r>
            <a:r>
              <a:rPr lang="en-US" dirty="0" err="1"/>
              <a:t>Determinarea</a:t>
            </a:r>
            <a:r>
              <a:rPr lang="en-US" dirty="0"/>
              <a:t> </a:t>
            </a:r>
            <a:r>
              <a:rPr lang="en-US" dirty="0" err="1"/>
              <a:t>mijlocului</a:t>
            </a:r>
            <a:r>
              <a:rPr lang="en-US" dirty="0"/>
              <a:t> </a:t>
            </a:r>
            <a:r>
              <a:rPr lang="en-US" dirty="0" err="1"/>
              <a:t>segmentului</a:t>
            </a:r>
            <a:r>
              <a:rPr lang="en-US" dirty="0"/>
              <a:t> </a:t>
            </a:r>
            <a:r>
              <a:rPr lang="ro-RO" dirty="0"/>
              <a:t>c</a:t>
            </a:r>
            <a:r>
              <a:rPr lang="en-US" dirty="0"/>
              <a:t> </a:t>
            </a:r>
            <a:r>
              <a:rPr lang="ro-RO" dirty="0"/>
              <a:t>&lt;— (a+b)/2.</a:t>
            </a:r>
          </a:p>
          <a:p>
            <a:pPr marL="0" indent="0">
              <a:buNone/>
            </a:pPr>
            <a:r>
              <a:rPr lang="en-US" dirty="0" err="1"/>
              <a:t>Pasul</a:t>
            </a:r>
            <a:r>
              <a:rPr lang="en-US" dirty="0"/>
              <a:t> 2. </a:t>
            </a:r>
            <a:r>
              <a:rPr lang="en-US" dirty="0" err="1"/>
              <a:t>Reducerea</a:t>
            </a:r>
            <a:r>
              <a:rPr lang="en-US" dirty="0"/>
              <a:t> </a:t>
            </a:r>
            <a:r>
              <a:rPr lang="en-US" dirty="0" err="1"/>
              <a:t>segmentului</a:t>
            </a:r>
            <a:r>
              <a:rPr lang="en-US" dirty="0"/>
              <a:t> </a:t>
            </a:r>
            <a:r>
              <a:rPr lang="en-US" dirty="0" err="1"/>
              <a:t>ce</a:t>
            </a:r>
            <a:r>
              <a:rPr lang="en-US" dirty="0"/>
              <a:t> </a:t>
            </a:r>
            <a:r>
              <a:rPr lang="en-US" dirty="0" err="1"/>
              <a:t>conţine</a:t>
            </a:r>
            <a:r>
              <a:rPr lang="en-US" dirty="0"/>
              <a:t> </a:t>
            </a:r>
            <a:r>
              <a:rPr lang="en-US" dirty="0" err="1"/>
              <a:t>soluţia</a:t>
            </a:r>
            <a:r>
              <a:rPr lang="en-US" dirty="0"/>
              <a:t>: </a:t>
            </a:r>
            <a:r>
              <a:rPr lang="en-US" dirty="0" err="1"/>
              <a:t>dacă</a:t>
            </a:r>
            <a:r>
              <a:rPr lang="en-US" dirty="0"/>
              <a:t> f (c) = </a:t>
            </a:r>
            <a:r>
              <a:rPr lang="en-US" dirty="0" err="1"/>
              <a:t>0,atunci</a:t>
            </a:r>
            <a:r>
              <a:rPr lang="en-US" dirty="0"/>
              <a:t> </a:t>
            </a:r>
            <a:r>
              <a:rPr lang="en-US" dirty="0" err="1"/>
              <a:t>soluţia</a:t>
            </a:r>
            <a:r>
              <a:rPr lang="en-US" dirty="0"/>
              <a:t> </a:t>
            </a:r>
            <a:r>
              <a:rPr lang="en-US" dirty="0" err="1"/>
              <a:t>calculată</a:t>
            </a:r>
            <a:r>
              <a:rPr lang="en-US" dirty="0"/>
              <a:t> este x = c. SFÎRŞIT.În </a:t>
            </a:r>
            <a:r>
              <a:rPr lang="en-US" dirty="0" err="1"/>
              <a:t>caz</a:t>
            </a:r>
            <a:r>
              <a:rPr lang="en-US" dirty="0"/>
              <a:t> </a:t>
            </a:r>
            <a:r>
              <a:rPr lang="en-US" dirty="0" err="1"/>
              <a:t>contrar</a:t>
            </a:r>
            <a:r>
              <a:rPr lang="en-US" dirty="0"/>
              <a:t>, </a:t>
            </a:r>
            <a:r>
              <a:rPr lang="en-US" dirty="0" err="1"/>
              <a:t>dacă</a:t>
            </a:r>
            <a:r>
              <a:rPr lang="en-US" dirty="0"/>
              <a:t> f (a) × f (c) &gt; 0, </a:t>
            </a:r>
            <a:r>
              <a:rPr lang="en-US" dirty="0" err="1"/>
              <a:t>atunci</a:t>
            </a:r>
            <a:r>
              <a:rPr lang="en-US" dirty="0"/>
              <a:t> a ⇐ c; b ⇐ b, </a:t>
            </a:r>
            <a:r>
              <a:rPr lang="en-US" dirty="0" err="1"/>
              <a:t>altfel</a:t>
            </a:r>
            <a:r>
              <a:rPr lang="en-US" dirty="0"/>
              <a:t> a ⇐ a; b ⇐ c.</a:t>
            </a:r>
            <a:endParaRPr lang="ro-RO" dirty="0"/>
          </a:p>
          <a:p>
            <a:pPr marL="0" indent="0">
              <a:buNone/>
            </a:pPr>
            <a:r>
              <a:rPr lang="en-US" dirty="0" err="1"/>
              <a:t>Pasul</a:t>
            </a:r>
            <a:r>
              <a:rPr lang="en-US" dirty="0"/>
              <a:t> 3. i ⇐ i + 1. </a:t>
            </a:r>
            <a:r>
              <a:rPr lang="en-US" dirty="0" err="1"/>
              <a:t>Dacă</a:t>
            </a:r>
            <a:r>
              <a:rPr lang="en-US" dirty="0"/>
              <a:t> i = n, </a:t>
            </a:r>
            <a:r>
              <a:rPr lang="en-US" dirty="0" err="1"/>
              <a:t>atunci</a:t>
            </a:r>
            <a:r>
              <a:rPr lang="en-US" dirty="0"/>
              <a:t> </a:t>
            </a:r>
            <a:r>
              <a:rPr lang="en-US" dirty="0" err="1"/>
              <a:t>soluţia</a:t>
            </a:r>
            <a:r>
              <a:rPr lang="en-US" dirty="0"/>
              <a:t> </a:t>
            </a:r>
            <a:r>
              <a:rPr lang="en-US" dirty="0" err="1"/>
              <a:t>calculată</a:t>
            </a:r>
            <a:r>
              <a:rPr lang="en-US" dirty="0"/>
              <a:t> este</a:t>
            </a:r>
            <a:r>
              <a:rPr lang="ro-RO" dirty="0"/>
              <a:t> x=(a+b)/2</a:t>
            </a:r>
            <a:r>
              <a:rPr lang="en-US" dirty="0"/>
              <a:t>. SFÎRŞIT. În </a:t>
            </a:r>
            <a:r>
              <a:rPr lang="en-US" dirty="0" err="1"/>
              <a:t>caz</a:t>
            </a:r>
            <a:r>
              <a:rPr lang="en-US" dirty="0"/>
              <a:t> </a:t>
            </a:r>
            <a:r>
              <a:rPr lang="en-US" dirty="0" err="1"/>
              <a:t>contrar</a:t>
            </a:r>
            <a:r>
              <a:rPr lang="en-US" dirty="0"/>
              <a:t>, se </a:t>
            </a:r>
            <a:r>
              <a:rPr lang="en-US" dirty="0" err="1"/>
              <a:t>revine</a:t>
            </a:r>
            <a:r>
              <a:rPr lang="en-US" dirty="0"/>
              <a:t> la </a:t>
            </a:r>
            <a:r>
              <a:rPr lang="en-US" dirty="0" err="1"/>
              <a:t>pasul</a:t>
            </a:r>
            <a:r>
              <a:rPr lang="en-US" dirty="0"/>
              <a:t> 1.</a:t>
            </a:r>
          </a:p>
        </p:txBody>
      </p:sp>
    </p:spTree>
    <p:extLst>
      <p:ext uri="{BB962C8B-B14F-4D97-AF65-F5344CB8AC3E}">
        <p14:creationId xmlns:p14="http://schemas.microsoft.com/office/powerpoint/2010/main" val="79421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1D64-61CC-7B44-BB07-B55051830D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41B363-49D9-0A4F-9DBB-C5C0701CE4AA}"/>
              </a:ext>
            </a:extLst>
          </p:cNvPr>
          <p:cNvSpPr>
            <a:spLocks noGrp="1"/>
          </p:cNvSpPr>
          <p:nvPr>
            <p:ph idx="1"/>
          </p:nvPr>
        </p:nvSpPr>
        <p:spPr/>
        <p:txBody>
          <a:bodyPr/>
          <a:lstStyle/>
          <a:p>
            <a:pPr marL="0" indent="0">
              <a:buNone/>
            </a:pPr>
            <a:r>
              <a:rPr lang="en-US" dirty="0"/>
              <a:t>A2. </a:t>
            </a:r>
            <a:r>
              <a:rPr lang="en-US" dirty="0" err="1"/>
              <a:t>Algoritmul</a:t>
            </a:r>
            <a:r>
              <a:rPr lang="en-US" dirty="0"/>
              <a:t> de </a:t>
            </a:r>
            <a:r>
              <a:rPr lang="en-US" dirty="0" err="1"/>
              <a:t>calcul</a:t>
            </a:r>
            <a:r>
              <a:rPr lang="en-US" dirty="0"/>
              <a:t> </a:t>
            </a:r>
            <a:r>
              <a:rPr lang="en-US" dirty="0" err="1"/>
              <a:t>pentru</a:t>
            </a:r>
            <a:r>
              <a:rPr lang="en-US" dirty="0"/>
              <a:t> o </a:t>
            </a:r>
            <a:r>
              <a:rPr lang="en-US" dirty="0" err="1"/>
              <a:t>precizie2</a:t>
            </a:r>
            <a:r>
              <a:rPr lang="en-US" dirty="0"/>
              <a:t> </a:t>
            </a:r>
            <a:r>
              <a:rPr lang="el-GR" dirty="0"/>
              <a:t>ε </a:t>
            </a:r>
            <a:r>
              <a:rPr lang="en-US" dirty="0"/>
              <a:t>dată:</a:t>
            </a:r>
            <a:endParaRPr lang="ro-RO" dirty="0"/>
          </a:p>
          <a:p>
            <a:pPr marL="0" indent="0">
              <a:buNone/>
            </a:pPr>
            <a:r>
              <a:rPr lang="en-US" dirty="0" err="1"/>
              <a:t>Pasul</a:t>
            </a:r>
            <a:r>
              <a:rPr lang="en-US" dirty="0"/>
              <a:t> 1. </a:t>
            </a:r>
            <a:r>
              <a:rPr lang="en-US" dirty="0" err="1"/>
              <a:t>Determinarea</a:t>
            </a:r>
            <a:r>
              <a:rPr lang="en-US" dirty="0"/>
              <a:t> </a:t>
            </a:r>
            <a:r>
              <a:rPr lang="en-US" dirty="0" err="1"/>
              <a:t>mijlocului</a:t>
            </a:r>
            <a:r>
              <a:rPr lang="en-US" dirty="0"/>
              <a:t> </a:t>
            </a:r>
            <a:r>
              <a:rPr lang="en-US" dirty="0" err="1"/>
              <a:t>segmentului</a:t>
            </a:r>
            <a:r>
              <a:rPr lang="en-US" dirty="0"/>
              <a:t> </a:t>
            </a:r>
            <a:r>
              <a:rPr lang="ro-RO" dirty="0"/>
              <a:t>c&lt;— (a+b)/2. </a:t>
            </a:r>
          </a:p>
          <a:p>
            <a:pPr marL="0" indent="0">
              <a:buNone/>
            </a:pPr>
            <a:r>
              <a:rPr lang="en-US" dirty="0" err="1"/>
              <a:t>Pasul</a:t>
            </a:r>
            <a:r>
              <a:rPr lang="en-US" dirty="0"/>
              <a:t> 2. </a:t>
            </a:r>
            <a:r>
              <a:rPr lang="en-US" dirty="0" err="1"/>
              <a:t>Dacă</a:t>
            </a:r>
            <a:r>
              <a:rPr lang="en-US" dirty="0"/>
              <a:t> f (c) = 0, </a:t>
            </a:r>
            <a:r>
              <a:rPr lang="en-US" dirty="0" err="1"/>
              <a:t>atunci</a:t>
            </a:r>
            <a:r>
              <a:rPr lang="en-US" dirty="0"/>
              <a:t> </a:t>
            </a:r>
            <a:r>
              <a:rPr lang="en-US" dirty="0" err="1"/>
              <a:t>soluţia</a:t>
            </a:r>
            <a:r>
              <a:rPr lang="en-US" dirty="0"/>
              <a:t> </a:t>
            </a:r>
            <a:r>
              <a:rPr lang="en-US" dirty="0" err="1"/>
              <a:t>calculată</a:t>
            </a:r>
            <a:r>
              <a:rPr lang="en-US" dirty="0"/>
              <a:t> este x = c. SFÎRŞIT.</a:t>
            </a:r>
            <a:r>
              <a:rPr lang="ro-RO" dirty="0"/>
              <a:t>  </a:t>
            </a:r>
            <a:r>
              <a:rPr lang="en-US" dirty="0"/>
              <a:t>În </a:t>
            </a:r>
            <a:r>
              <a:rPr lang="en-US" dirty="0" err="1"/>
              <a:t>caz</a:t>
            </a:r>
            <a:r>
              <a:rPr lang="en-US" dirty="0"/>
              <a:t> </a:t>
            </a:r>
            <a:r>
              <a:rPr lang="en-US" dirty="0" err="1"/>
              <a:t>contrar</a:t>
            </a:r>
            <a:r>
              <a:rPr lang="en-US" dirty="0"/>
              <a:t>, </a:t>
            </a:r>
            <a:r>
              <a:rPr lang="en-US" dirty="0" err="1"/>
              <a:t>dacă</a:t>
            </a:r>
            <a:r>
              <a:rPr lang="en-US" dirty="0"/>
              <a:t> f (a) × f (c) &gt; 0, </a:t>
            </a:r>
            <a:r>
              <a:rPr lang="en-US" dirty="0" err="1"/>
              <a:t>atunci</a:t>
            </a:r>
            <a:r>
              <a:rPr lang="en-US" dirty="0"/>
              <a:t> a ⇐ c; b ⇐ b, </a:t>
            </a:r>
            <a:r>
              <a:rPr lang="en-US" dirty="0" err="1"/>
              <a:t>altfel</a:t>
            </a:r>
            <a:r>
              <a:rPr lang="en-US" dirty="0"/>
              <a:t> a ⇐ a; b ⇐ c</a:t>
            </a:r>
            <a:endParaRPr lang="ro-RO" dirty="0"/>
          </a:p>
          <a:p>
            <a:pPr marL="0" indent="0">
              <a:buNone/>
            </a:pPr>
            <a:r>
              <a:rPr lang="en-US" dirty="0" err="1"/>
              <a:t>Pasul</a:t>
            </a:r>
            <a:r>
              <a:rPr lang="en-US" dirty="0"/>
              <a:t> 3. </a:t>
            </a:r>
            <a:r>
              <a:rPr lang="en-US" dirty="0" err="1"/>
              <a:t>Dacă</a:t>
            </a:r>
            <a:r>
              <a:rPr lang="en-US" dirty="0"/>
              <a:t> |b – a|&lt; </a:t>
            </a:r>
            <a:r>
              <a:rPr lang="el-GR" dirty="0"/>
              <a:t>ε, </a:t>
            </a:r>
            <a:r>
              <a:rPr lang="en-US" dirty="0" err="1"/>
              <a:t>atunci</a:t>
            </a:r>
            <a:r>
              <a:rPr lang="en-US" dirty="0"/>
              <a:t> </a:t>
            </a:r>
            <a:r>
              <a:rPr lang="en-US" dirty="0" err="1"/>
              <a:t>soluţia</a:t>
            </a:r>
            <a:r>
              <a:rPr lang="en-US" dirty="0"/>
              <a:t> </a:t>
            </a:r>
            <a:r>
              <a:rPr lang="en-US" dirty="0" err="1"/>
              <a:t>calculată</a:t>
            </a:r>
            <a:r>
              <a:rPr lang="en-US" dirty="0"/>
              <a:t> este </a:t>
            </a:r>
            <a:r>
              <a:rPr lang="ro-RO" dirty="0"/>
              <a:t>x=(a+b)/2. </a:t>
            </a:r>
            <a:r>
              <a:rPr lang="en-US" dirty="0"/>
              <a:t> SFÎRŞIT. În </a:t>
            </a:r>
            <a:r>
              <a:rPr lang="en-US" dirty="0" err="1"/>
              <a:t>caz</a:t>
            </a:r>
            <a:r>
              <a:rPr lang="en-US" dirty="0"/>
              <a:t> </a:t>
            </a:r>
            <a:r>
              <a:rPr lang="en-US" dirty="0" err="1"/>
              <a:t>contrar</a:t>
            </a:r>
            <a:r>
              <a:rPr lang="en-US" dirty="0"/>
              <a:t>, se </a:t>
            </a:r>
            <a:r>
              <a:rPr lang="en-US" dirty="0" err="1"/>
              <a:t>revine</a:t>
            </a:r>
            <a:r>
              <a:rPr lang="en-US" dirty="0"/>
              <a:t> la </a:t>
            </a:r>
            <a:r>
              <a:rPr lang="en-US" dirty="0" err="1"/>
              <a:t>pasul</a:t>
            </a:r>
            <a:r>
              <a:rPr lang="en-US" dirty="0"/>
              <a:t> 1.</a:t>
            </a:r>
          </a:p>
        </p:txBody>
      </p:sp>
    </p:spTree>
    <p:extLst>
      <p:ext uri="{BB962C8B-B14F-4D97-AF65-F5344CB8AC3E}">
        <p14:creationId xmlns:p14="http://schemas.microsoft.com/office/powerpoint/2010/main" val="416849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669F-C305-D740-8CE0-92C8B9F212C5}"/>
              </a:ext>
            </a:extLst>
          </p:cNvPr>
          <p:cNvSpPr>
            <a:spLocks noGrp="1"/>
          </p:cNvSpPr>
          <p:nvPr>
            <p:ph type="title"/>
          </p:nvPr>
        </p:nvSpPr>
        <p:spPr/>
        <p:txBody>
          <a:bodyPr/>
          <a:lstStyle/>
          <a:p>
            <a:r>
              <a:rPr lang="ro-RO" dirty="0">
                <a:solidFill>
                  <a:srgbClr val="FF0000"/>
                </a:solidFill>
              </a:rPr>
              <a:t>Exemple</a:t>
            </a:r>
            <a:endParaRPr lang="en-US" dirty="0">
              <a:solidFill>
                <a:srgbClr val="FF0000"/>
              </a:solidFill>
            </a:endParaRPr>
          </a:p>
        </p:txBody>
      </p:sp>
      <p:sp>
        <p:nvSpPr>
          <p:cNvPr id="3" name="Content Placeholder 2">
            <a:extLst>
              <a:ext uri="{FF2B5EF4-FFF2-40B4-BE49-F238E27FC236}">
                <a16:creationId xmlns:a16="http://schemas.microsoft.com/office/drawing/2014/main" id="{D312401F-0D43-464E-B360-EDBAC2C374E3}"/>
              </a:ext>
            </a:extLst>
          </p:cNvPr>
          <p:cNvSpPr>
            <a:spLocks noGrp="1"/>
          </p:cNvSpPr>
          <p:nvPr>
            <p:ph idx="1"/>
          </p:nvPr>
        </p:nvSpPr>
        <p:spPr>
          <a:xfrm>
            <a:off x="490821" y="1907610"/>
            <a:ext cx="4218478" cy="4378759"/>
          </a:xfrm>
        </p:spPr>
        <p:txBody>
          <a:bodyPr/>
          <a:lstStyle/>
          <a:p>
            <a:pPr marL="0" indent="0">
              <a:buNone/>
            </a:pPr>
            <a:r>
              <a:rPr lang="en-US" b="1" dirty="0" err="1"/>
              <a:t>Exemplul</a:t>
            </a:r>
            <a:r>
              <a:rPr lang="en-US" b="1" dirty="0"/>
              <a:t> 1:</a:t>
            </a:r>
            <a:r>
              <a:rPr lang="en-US" dirty="0"/>
              <a:t> Să se determine o </a:t>
            </a:r>
            <a:r>
              <a:rPr lang="en-US" dirty="0" err="1"/>
              <a:t>rădăcină</a:t>
            </a:r>
            <a:r>
              <a:rPr lang="en-US" dirty="0"/>
              <a:t> a </a:t>
            </a:r>
            <a:r>
              <a:rPr lang="en-US" dirty="0" err="1"/>
              <a:t>ecuaţiei</a:t>
            </a:r>
            <a:r>
              <a:rPr lang="en-US" dirty="0"/>
              <a:t> x4 + 2x3 – x –1 = 0 </a:t>
            </a:r>
            <a:r>
              <a:rPr lang="en-US" dirty="0" err="1"/>
              <a:t>pe</a:t>
            </a:r>
            <a:r>
              <a:rPr lang="en-US" dirty="0"/>
              <a:t> </a:t>
            </a:r>
            <a:r>
              <a:rPr lang="en-US" dirty="0" err="1"/>
              <a:t>segmentul</a:t>
            </a:r>
            <a:r>
              <a:rPr lang="en-US" dirty="0"/>
              <a:t> [0, 1] </a:t>
            </a:r>
            <a:r>
              <a:rPr lang="en-US" dirty="0" err="1"/>
              <a:t>pentru</a:t>
            </a:r>
            <a:r>
              <a:rPr lang="en-US" dirty="0"/>
              <a:t> 16 </a:t>
            </a:r>
            <a:r>
              <a:rPr lang="en-US" dirty="0" err="1"/>
              <a:t>divizări</a:t>
            </a:r>
            <a:r>
              <a:rPr lang="en-US" dirty="0"/>
              <a:t> consecutive.</a:t>
            </a:r>
            <a:endParaRPr lang="ro-RO" dirty="0"/>
          </a:p>
          <a:p>
            <a:pPr marL="0" indent="0">
              <a:buNone/>
            </a:pPr>
            <a:r>
              <a:rPr lang="ro-RO" dirty="0"/>
              <a:t>Deoarece</a:t>
            </a:r>
            <a:r>
              <a:rPr lang="en-US" dirty="0"/>
              <a:t> </a:t>
            </a:r>
            <a:r>
              <a:rPr lang="en-US" dirty="0" err="1"/>
              <a:t>numărul</a:t>
            </a:r>
            <a:r>
              <a:rPr lang="en-US" dirty="0"/>
              <a:t> de </a:t>
            </a:r>
            <a:r>
              <a:rPr lang="en-US" dirty="0" err="1"/>
              <a:t>aproximări</a:t>
            </a:r>
            <a:r>
              <a:rPr lang="en-US" dirty="0"/>
              <a:t> </a:t>
            </a:r>
            <a:r>
              <a:rPr lang="en-US" dirty="0" err="1"/>
              <a:t>succesive</a:t>
            </a:r>
            <a:r>
              <a:rPr lang="en-US" dirty="0"/>
              <a:t> este </a:t>
            </a:r>
            <a:r>
              <a:rPr lang="en-US" dirty="0" err="1"/>
              <a:t>fixat</a:t>
            </a:r>
            <a:r>
              <a:rPr lang="en-US" dirty="0"/>
              <a:t>, </a:t>
            </a:r>
            <a:r>
              <a:rPr lang="en-US" dirty="0" err="1"/>
              <a:t>iar</a:t>
            </a:r>
            <a:r>
              <a:rPr lang="en-US" dirty="0"/>
              <a:t> </a:t>
            </a:r>
            <a:r>
              <a:rPr lang="en-US" dirty="0" err="1"/>
              <a:t>extremităţile</a:t>
            </a:r>
            <a:r>
              <a:rPr lang="en-US" dirty="0"/>
              <a:t> </a:t>
            </a:r>
            <a:r>
              <a:rPr lang="en-US" dirty="0" err="1"/>
              <a:t>segmentuluicunoscute</a:t>
            </a:r>
            <a:r>
              <a:rPr lang="en-US" dirty="0"/>
              <a:t>, </a:t>
            </a:r>
            <a:r>
              <a:rPr lang="en-US" dirty="0" err="1"/>
              <a:t>atribuirile</a:t>
            </a:r>
            <a:r>
              <a:rPr lang="en-US" dirty="0"/>
              <a:t> se </a:t>
            </a:r>
            <a:r>
              <a:rPr lang="en-US" dirty="0" err="1"/>
              <a:t>realizează</a:t>
            </a:r>
            <a:r>
              <a:rPr lang="en-US" dirty="0"/>
              <a:t> </a:t>
            </a:r>
            <a:r>
              <a:rPr lang="en-US" dirty="0" err="1"/>
              <a:t>nemijlocit</a:t>
            </a:r>
            <a:r>
              <a:rPr lang="en-US" dirty="0"/>
              <a:t> </a:t>
            </a:r>
            <a:r>
              <a:rPr lang="en-US" dirty="0" err="1"/>
              <a:t>în</a:t>
            </a:r>
            <a:r>
              <a:rPr lang="en-US" dirty="0"/>
              <a:t> program.</a:t>
            </a:r>
          </a:p>
        </p:txBody>
      </p:sp>
      <p:pic>
        <p:nvPicPr>
          <p:cNvPr id="4" name="Picture 4">
            <a:extLst>
              <a:ext uri="{FF2B5EF4-FFF2-40B4-BE49-F238E27FC236}">
                <a16:creationId xmlns:a16="http://schemas.microsoft.com/office/drawing/2014/main" id="{1FB4CD10-5214-314B-A704-818B446CED25}"/>
              </a:ext>
            </a:extLst>
          </p:cNvPr>
          <p:cNvPicPr>
            <a:picLocks noChangeAspect="1"/>
          </p:cNvPicPr>
          <p:nvPr/>
        </p:nvPicPr>
        <p:blipFill>
          <a:blip r:embed="rId2"/>
          <a:stretch>
            <a:fillRect/>
          </a:stretch>
        </p:blipFill>
        <p:spPr>
          <a:xfrm>
            <a:off x="4891395" y="1907610"/>
            <a:ext cx="6671581" cy="3446985"/>
          </a:xfrm>
          <a:prstGeom prst="rect">
            <a:avLst/>
          </a:prstGeom>
        </p:spPr>
      </p:pic>
    </p:spTree>
    <p:extLst>
      <p:ext uri="{BB962C8B-B14F-4D97-AF65-F5344CB8AC3E}">
        <p14:creationId xmlns:p14="http://schemas.microsoft.com/office/powerpoint/2010/main" val="31580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8244-F2FA-9B47-B749-DF6F03151D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12C5BC-216D-1347-96B3-46EA18C4088A}"/>
              </a:ext>
            </a:extLst>
          </p:cNvPr>
          <p:cNvSpPr>
            <a:spLocks noGrp="1"/>
          </p:cNvSpPr>
          <p:nvPr>
            <p:ph idx="1"/>
          </p:nvPr>
        </p:nvSpPr>
        <p:spPr>
          <a:xfrm>
            <a:off x="737634" y="2222266"/>
            <a:ext cx="2633015" cy="3450613"/>
          </a:xfrm>
        </p:spPr>
        <p:txBody>
          <a:bodyPr/>
          <a:lstStyle/>
          <a:p>
            <a:pPr marL="0" indent="0">
              <a:buNone/>
            </a:pPr>
            <a:r>
              <a:rPr lang="en-US" b="1" dirty="0" err="1"/>
              <a:t>Exemplul</a:t>
            </a:r>
            <a:r>
              <a:rPr lang="en-US" b="1" dirty="0"/>
              <a:t> 2</a:t>
            </a:r>
            <a:r>
              <a:rPr lang="en-US" dirty="0"/>
              <a:t>: Să se determine o </a:t>
            </a:r>
            <a:r>
              <a:rPr lang="en-US" dirty="0" err="1"/>
              <a:t>rădăcină</a:t>
            </a:r>
            <a:r>
              <a:rPr lang="en-US" dirty="0"/>
              <a:t> a </a:t>
            </a:r>
            <a:r>
              <a:rPr lang="en-US" dirty="0" err="1"/>
              <a:t>ecuaţiei</a:t>
            </a:r>
            <a:r>
              <a:rPr lang="en-US" dirty="0"/>
              <a:t> 6cos(x) + 8sin(x) = 0 </a:t>
            </a:r>
            <a:r>
              <a:rPr lang="en-US" dirty="0" err="1"/>
              <a:t>pe</a:t>
            </a:r>
            <a:r>
              <a:rPr lang="en-US" dirty="0"/>
              <a:t> </a:t>
            </a:r>
            <a:r>
              <a:rPr lang="en-US" dirty="0" err="1"/>
              <a:t>segmentul</a:t>
            </a:r>
            <a:r>
              <a:rPr lang="en-US" dirty="0"/>
              <a:t> [2, 4] cu </a:t>
            </a:r>
            <a:r>
              <a:rPr lang="en-US" dirty="0" err="1"/>
              <a:t>precizia</a:t>
            </a:r>
            <a:r>
              <a:rPr lang="en-US" dirty="0"/>
              <a:t> </a:t>
            </a:r>
            <a:r>
              <a:rPr lang="el-GR" dirty="0"/>
              <a:t>ε=0,00017.</a:t>
            </a:r>
            <a:endParaRPr lang="en-US" dirty="0"/>
          </a:p>
        </p:txBody>
      </p:sp>
      <p:pic>
        <p:nvPicPr>
          <p:cNvPr id="8" name="Picture 8">
            <a:extLst>
              <a:ext uri="{FF2B5EF4-FFF2-40B4-BE49-F238E27FC236}">
                <a16:creationId xmlns:a16="http://schemas.microsoft.com/office/drawing/2014/main" id="{ED6EEFCC-186F-0747-A7D9-ECA8FBCB8482}"/>
              </a:ext>
            </a:extLst>
          </p:cNvPr>
          <p:cNvPicPr>
            <a:picLocks noChangeAspect="1"/>
          </p:cNvPicPr>
          <p:nvPr/>
        </p:nvPicPr>
        <p:blipFill>
          <a:blip r:embed="rId2"/>
          <a:stretch>
            <a:fillRect/>
          </a:stretch>
        </p:blipFill>
        <p:spPr>
          <a:xfrm>
            <a:off x="3370649" y="1491130"/>
            <a:ext cx="8069091" cy="2794552"/>
          </a:xfrm>
          <a:prstGeom prst="rect">
            <a:avLst/>
          </a:prstGeom>
        </p:spPr>
      </p:pic>
      <p:pic>
        <p:nvPicPr>
          <p:cNvPr id="12" name="Picture 12">
            <a:extLst>
              <a:ext uri="{FF2B5EF4-FFF2-40B4-BE49-F238E27FC236}">
                <a16:creationId xmlns:a16="http://schemas.microsoft.com/office/drawing/2014/main" id="{F476EB87-07DE-CE43-95B9-55E452DCA6C0}"/>
              </a:ext>
            </a:extLst>
          </p:cNvPr>
          <p:cNvPicPr>
            <a:picLocks noChangeAspect="1"/>
          </p:cNvPicPr>
          <p:nvPr/>
        </p:nvPicPr>
        <p:blipFill>
          <a:blip r:embed="rId3"/>
          <a:stretch>
            <a:fillRect/>
          </a:stretch>
        </p:blipFill>
        <p:spPr>
          <a:xfrm>
            <a:off x="3370649" y="4261755"/>
            <a:ext cx="8069091" cy="1737574"/>
          </a:xfrm>
          <a:prstGeom prst="rect">
            <a:avLst/>
          </a:prstGeom>
        </p:spPr>
      </p:pic>
    </p:spTree>
    <p:extLst>
      <p:ext uri="{BB962C8B-B14F-4D97-AF65-F5344CB8AC3E}">
        <p14:creationId xmlns:p14="http://schemas.microsoft.com/office/powerpoint/2010/main" val="322016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D66A-951A-634F-B0A5-D840D0FF42A6}"/>
              </a:ext>
            </a:extLst>
          </p:cNvPr>
          <p:cNvSpPr>
            <a:spLocks noGrp="1"/>
          </p:cNvSpPr>
          <p:nvPr>
            <p:ph type="title"/>
          </p:nvPr>
        </p:nvSpPr>
        <p:spPr/>
        <p:txBody>
          <a:bodyPr/>
          <a:lstStyle/>
          <a:p>
            <a:r>
              <a:rPr lang="ro-RO" dirty="0">
                <a:solidFill>
                  <a:srgbClr val="FF0000"/>
                </a:solidFill>
              </a:rPr>
              <a:t>Concluzie</a:t>
            </a:r>
            <a:endParaRPr lang="en-US" dirty="0">
              <a:solidFill>
                <a:srgbClr val="FF0000"/>
              </a:solidFill>
            </a:endParaRPr>
          </a:p>
        </p:txBody>
      </p:sp>
      <p:sp>
        <p:nvSpPr>
          <p:cNvPr id="3" name="Content Placeholder 2">
            <a:extLst>
              <a:ext uri="{FF2B5EF4-FFF2-40B4-BE49-F238E27FC236}">
                <a16:creationId xmlns:a16="http://schemas.microsoft.com/office/drawing/2014/main" id="{5C19B897-B056-1040-BE8F-04A5CAABF392}"/>
              </a:ext>
            </a:extLst>
          </p:cNvPr>
          <p:cNvSpPr>
            <a:spLocks noGrp="1"/>
          </p:cNvSpPr>
          <p:nvPr>
            <p:ph idx="1"/>
          </p:nvPr>
        </p:nvSpPr>
        <p:spPr/>
        <p:txBody>
          <a:bodyPr>
            <a:noAutofit/>
          </a:bodyPr>
          <a:lstStyle/>
          <a:p>
            <a:pPr marL="0" indent="0">
              <a:buNone/>
            </a:pPr>
            <a:r>
              <a:rPr lang="ro-RO" sz="2300" dirty="0"/>
              <a:t>În concluzie, metoda bisecției se utiliează la rezolvarea ecuațiilor cu structuri complicate, procedura de determinare a soluțiilor fiind mai anevoioasa. Metoda respectivă este folosită când ecuația modelează anumite situații, fenomene care depind de mai mulți parametri, iar valoarea acestora este cunoscuta doar aproximativ. Din acest motiv, este util de a cunoaște metoda bisecției de calcul a soluțiilor ecuaților.</a:t>
            </a:r>
            <a:endParaRPr lang="en-US" sz="2300" dirty="0"/>
          </a:p>
        </p:txBody>
      </p:sp>
    </p:spTree>
    <p:extLst>
      <p:ext uri="{BB962C8B-B14F-4D97-AF65-F5344CB8AC3E}">
        <p14:creationId xmlns:p14="http://schemas.microsoft.com/office/powerpoint/2010/main" val="43662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7A5C-9EC1-1E4B-96BA-1CE5E4C333F2}"/>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79FA0CB7-EA60-574F-97DB-A976CA63ED8D}"/>
              </a:ext>
            </a:extLst>
          </p:cNvPr>
          <p:cNvSpPr>
            <a:spLocks noGrp="1"/>
          </p:cNvSpPr>
          <p:nvPr>
            <p:ph idx="1"/>
          </p:nvPr>
        </p:nvSpPr>
        <p:spPr/>
        <p:txBody>
          <a:bodyPr/>
          <a:lstStyle/>
          <a:p>
            <a:pPr>
              <a:buFont typeface="Wingdings" pitchFamily="2" charset="2"/>
              <a:buChar char="v"/>
            </a:pPr>
            <a:r>
              <a:rPr lang="en-US" sz="1800" dirty="0">
                <a:solidFill>
                  <a:prstClr val="black"/>
                </a:solidFill>
                <a:latin typeface="TimesNewRomanPSMT"/>
              </a:rPr>
              <a:t>Manual de </a:t>
            </a:r>
            <a:r>
              <a:rPr lang="en-US" sz="1800" dirty="0" err="1">
                <a:solidFill>
                  <a:prstClr val="black"/>
                </a:solidFill>
                <a:latin typeface="TimesNewRomanPSMT"/>
              </a:rPr>
              <a:t>informatică</a:t>
            </a:r>
            <a:r>
              <a:rPr lang="en-US" sz="1800" dirty="0">
                <a:solidFill>
                  <a:prstClr val="black"/>
                </a:solidFill>
                <a:latin typeface="TimesNewRomanPSMT"/>
              </a:rPr>
              <a:t> </a:t>
            </a:r>
            <a:r>
              <a:rPr lang="en-US" sz="1800" dirty="0" err="1">
                <a:solidFill>
                  <a:prstClr val="black"/>
                </a:solidFill>
                <a:latin typeface="TimesNewRomanPSMT"/>
              </a:rPr>
              <a:t>clasa</a:t>
            </a:r>
            <a:r>
              <a:rPr lang="en-US" sz="1800" dirty="0">
                <a:solidFill>
                  <a:prstClr val="black"/>
                </a:solidFill>
                <a:latin typeface="TimesNewRomanPSMT"/>
              </a:rPr>
              <a:t> a XII-a </a:t>
            </a:r>
            <a:r>
              <a:rPr lang="en-US" sz="1800" u="sng" dirty="0">
                <a:solidFill>
                  <a:prstClr val="black"/>
                </a:solidFill>
                <a:latin typeface="TimesNewRomanPSMT"/>
                <a:hlinkClick r:id="rId2"/>
              </a:rPr>
              <a:t>http://</a:t>
            </a:r>
            <a:r>
              <a:rPr lang="en-US" sz="1800" u="sng" dirty="0" err="1">
                <a:solidFill>
                  <a:prstClr val="black"/>
                </a:solidFill>
                <a:latin typeface="TimesNewRomanPSMT"/>
                <a:hlinkClick r:id="rId2"/>
              </a:rPr>
              <a:t>www.ctice.md</a:t>
            </a:r>
            <a:r>
              <a:rPr lang="en-US" sz="1800" u="sng" dirty="0">
                <a:solidFill>
                  <a:prstClr val="black"/>
                </a:solidFill>
                <a:latin typeface="TimesNewRomanPSMT"/>
                <a:hlinkClick r:id="rId2"/>
              </a:rPr>
              <a:t>/</a:t>
            </a:r>
            <a:r>
              <a:rPr lang="en-US" sz="1800" u="sng" dirty="0" err="1">
                <a:solidFill>
                  <a:prstClr val="black"/>
                </a:solidFill>
                <a:latin typeface="TimesNewRomanPSMT"/>
                <a:hlinkClick r:id="rId2"/>
              </a:rPr>
              <a:t>ctice2013</a:t>
            </a:r>
            <a:r>
              <a:rPr lang="en-US" sz="1800" u="sng" dirty="0">
                <a:solidFill>
                  <a:prstClr val="black"/>
                </a:solidFill>
                <a:latin typeface="TimesNewRomanPSMT"/>
                <a:hlinkClick r:id="rId2"/>
              </a:rPr>
              <a:t>/?page_id=1690</a:t>
            </a:r>
            <a:endParaRPr lang="ro-RO" sz="1800" u="sng" dirty="0">
              <a:solidFill>
                <a:prstClr val="black"/>
              </a:solidFill>
              <a:latin typeface="TimesNewRomanPSMT"/>
            </a:endParaRPr>
          </a:p>
          <a:p>
            <a:pPr>
              <a:buFont typeface="Wingdings" pitchFamily="2" charset="2"/>
              <a:buChar char="v"/>
            </a:pPr>
            <a:r>
              <a:rPr lang="en-US" dirty="0">
                <a:hlinkClick r:id="rId3"/>
              </a:rPr>
              <a:t>https://en.m.wikipedia.org/wiki/Rolle%27s_theorem</a:t>
            </a:r>
            <a:endParaRPr lang="ro-RO" dirty="0"/>
          </a:p>
        </p:txBody>
      </p:sp>
    </p:spTree>
    <p:extLst>
      <p:ext uri="{BB962C8B-B14F-4D97-AF65-F5344CB8AC3E}">
        <p14:creationId xmlns:p14="http://schemas.microsoft.com/office/powerpoint/2010/main" val="112795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EB9D-2B1A-4047-95F8-51B540D4667B}"/>
              </a:ext>
            </a:extLst>
          </p:cNvPr>
          <p:cNvSpPr>
            <a:spLocks noGrp="1"/>
          </p:cNvSpPr>
          <p:nvPr>
            <p:ph type="title"/>
          </p:nvPr>
        </p:nvSpPr>
        <p:spPr/>
        <p:txBody>
          <a:bodyPr/>
          <a:lstStyle/>
          <a:p>
            <a:r>
              <a:rPr lang="ro-RO" dirty="0">
                <a:solidFill>
                  <a:srgbClr val="FF0000"/>
                </a:solidFill>
                <a:latin typeface="Times New Roman" panose="02020603050405020304" pitchFamily="18" charset="0"/>
                <a:cs typeface="Times New Roman" panose="02020603050405020304" pitchFamily="18" charset="0"/>
              </a:rPr>
              <a:t>Scop/Obiective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A5958-26F4-6640-9B84-6844A34D62DC}"/>
              </a:ext>
            </a:extLst>
          </p:cNvPr>
          <p:cNvSpPr>
            <a:spLocks noGrp="1"/>
          </p:cNvSpPr>
          <p:nvPr>
            <p:ph idx="1"/>
          </p:nvPr>
        </p:nvSpPr>
        <p:spPr>
          <a:xfrm>
            <a:off x="770313" y="2003451"/>
            <a:ext cx="10965806" cy="3940193"/>
          </a:xfrm>
        </p:spPr>
        <p:txBody>
          <a:bodyPr>
            <a:normAutofit/>
          </a:bodyPr>
          <a:lstStyle/>
          <a:p>
            <a:r>
              <a:rPr lang="ro-RO" dirty="0">
                <a:latin typeface="Times New Roman" panose="02020603050405020304" pitchFamily="18" charset="0"/>
                <a:cs typeface="Times New Roman" panose="02020603050405020304" pitchFamily="18" charset="0"/>
              </a:rPr>
              <a:t>Recunoasterea prezenței soluțiilor unei ecuații algebrice sau </a:t>
            </a:r>
            <a:r>
              <a:rPr lang="ro-RO" dirty="0" smtClean="0">
                <a:latin typeface="Times New Roman" panose="02020603050405020304" pitchFamily="18" charset="0"/>
                <a:cs typeface="Times New Roman" panose="02020603050405020304" pitchFamily="18" charset="0"/>
              </a:rPr>
              <a:t>transcendente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pe </a:t>
            </a:r>
            <a:r>
              <a:rPr lang="ro-RO" dirty="0">
                <a:latin typeface="Times New Roman" panose="02020603050405020304" pitchFamily="18" charset="0"/>
                <a:cs typeface="Times New Roman" panose="02020603050405020304" pitchFamily="18" charset="0"/>
              </a:rPr>
              <a:t>un interval dat;</a:t>
            </a:r>
          </a:p>
          <a:p>
            <a:r>
              <a:rPr lang="ro-RO" dirty="0">
                <a:latin typeface="Times New Roman" panose="02020603050405020304" pitchFamily="18" charset="0"/>
                <a:cs typeface="Times New Roman" panose="02020603050405020304" pitchFamily="18" charset="0"/>
              </a:rPr>
              <a:t>Separarea intervalelor domeniului de definitie a unei funcții f(x), care vor conține exact o soluție a ecuației f(x)=0;</a:t>
            </a:r>
          </a:p>
          <a:p>
            <a:r>
              <a:rPr lang="ro-RO" dirty="0">
                <a:latin typeface="Times New Roman" panose="02020603050405020304" pitchFamily="18" charset="0"/>
                <a:cs typeface="Times New Roman" panose="02020603050405020304" pitchFamily="18" charset="0"/>
              </a:rPr>
              <a:t>Utilizarea algoritmilor de rezolvare a ecuațiilor algebrice si transcendente prin metoda bisecției;</a:t>
            </a:r>
          </a:p>
          <a:p>
            <a:r>
              <a:rPr lang="ro-RO" dirty="0">
                <a:latin typeface="Times New Roman" panose="02020603050405020304" pitchFamily="18" charset="0"/>
                <a:cs typeface="Times New Roman" panose="02020603050405020304" pitchFamily="18" charset="0"/>
              </a:rPr>
              <a:t>Elaborarea programelor de rezolvare a ecuațiilor algebrice și transcendente prin metoda bisecției;</a:t>
            </a:r>
          </a:p>
          <a:p>
            <a:r>
              <a:rPr lang="ro-RO" dirty="0">
                <a:latin typeface="Times New Roman" panose="02020603050405020304" pitchFamily="18" charset="0"/>
                <a:cs typeface="Times New Roman" panose="02020603050405020304" pitchFamily="18" charset="0"/>
              </a:rPr>
              <a:t>Combinarea metodelor studiate pentru elaborarea algoritmilor eficienți de rezolvare a ecuațiilor algebrice si transcendente și a programelor care realizează acești algoritmi.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66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1259-6BB2-D640-9B8C-566DA037F9B4}"/>
              </a:ext>
            </a:extLst>
          </p:cNvPr>
          <p:cNvSpPr>
            <a:spLocks noGrp="1"/>
          </p:cNvSpPr>
          <p:nvPr>
            <p:ph type="title"/>
          </p:nvPr>
        </p:nvSpPr>
        <p:spPr>
          <a:xfrm>
            <a:off x="1141449" y="770266"/>
            <a:ext cx="9603275" cy="1049235"/>
          </a:xfrm>
        </p:spPr>
        <p:txBody>
          <a:bodyPr>
            <a:normAutofit/>
          </a:bodyPr>
          <a:lstStyle/>
          <a:p>
            <a:r>
              <a:rPr lang="ro-RO" sz="3900" dirty="0">
                <a:solidFill>
                  <a:srgbClr val="FF0000"/>
                </a:solidFill>
                <a:latin typeface="Times New Roman" panose="02020603050405020304" pitchFamily="18" charset="0"/>
                <a:cs typeface="Times New Roman" panose="02020603050405020304" pitchFamily="18" charset="0"/>
              </a:rPr>
              <a:t>Cuprins</a:t>
            </a:r>
            <a:endParaRPr lang="en-US" sz="39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A864B5-1E41-9B46-A1F6-C8379114D487}"/>
              </a:ext>
            </a:extLst>
          </p:cNvPr>
          <p:cNvSpPr>
            <a:spLocks noGrp="1"/>
          </p:cNvSpPr>
          <p:nvPr>
            <p:ph idx="1"/>
          </p:nvPr>
        </p:nvSpPr>
        <p:spPr>
          <a:xfrm>
            <a:off x="1141449" y="2258413"/>
            <a:ext cx="9297449" cy="3340725"/>
          </a:xfrm>
        </p:spPr>
        <p:txBody>
          <a:bodyPr>
            <a:normAutofit fontScale="92500"/>
          </a:bodyPr>
          <a:lstStyle/>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Separarea soluțiilor ecuațiilor algebrice și transcendente ………………………. 4-5</a:t>
            </a: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Metoda analitică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6-7</a:t>
            </a:r>
            <a:endParaRPr lang="ro-RO"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Metoda grafică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8-9</a:t>
            </a: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Metoda bisecției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10-11</a:t>
            </a: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Estimarea erorii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12</a:t>
            </a: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Algoritmizarea metodei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13-16</a:t>
            </a:r>
          </a:p>
          <a:p>
            <a:pPr marL="457200" indent="-457200">
              <a:buFont typeface="+mj-lt"/>
              <a:buAutoNum type="arabicPeriod"/>
            </a:pPr>
            <a:r>
              <a:rPr lang="ro-RO" i="1" dirty="0">
                <a:latin typeface="Times New Roman" panose="02020603050405020304" pitchFamily="18" charset="0"/>
                <a:cs typeface="Times New Roman" panose="02020603050405020304" pitchFamily="18" charset="0"/>
              </a:rPr>
              <a:t>Concluzie </a:t>
            </a:r>
            <a:r>
              <a:rPr lang="ro-RO" i="1"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t>
            </a:r>
            <a:r>
              <a:rPr lang="ro-RO" i="1" dirty="0" smtClean="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11728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18B3-C176-CD44-8D84-AB67295C2404}"/>
              </a:ext>
            </a:extLst>
          </p:cNvPr>
          <p:cNvSpPr>
            <a:spLocks noGrp="1"/>
          </p:cNvSpPr>
          <p:nvPr>
            <p:ph type="title"/>
          </p:nvPr>
        </p:nvSpPr>
        <p:spPr/>
        <p:txBody>
          <a:bodyPr>
            <a:normAutofit fontScale="90000"/>
          </a:bodyPr>
          <a:lstStyle/>
          <a:p>
            <a:r>
              <a:rPr lang="ro-RO" dirty="0">
                <a:solidFill>
                  <a:srgbClr val="FF0000"/>
                </a:solidFill>
              </a:rPr>
              <a:t>Separarea soluțiilor ecuațiilor algebrice și transcendente</a:t>
            </a:r>
            <a:endParaRPr lang="en-US" dirty="0">
              <a:solidFill>
                <a:srgbClr val="FF0000"/>
              </a:solidFill>
            </a:endParaRPr>
          </a:p>
        </p:txBody>
      </p:sp>
      <p:sp>
        <p:nvSpPr>
          <p:cNvPr id="3" name="Content Placeholder 2">
            <a:extLst>
              <a:ext uri="{FF2B5EF4-FFF2-40B4-BE49-F238E27FC236}">
                <a16:creationId xmlns:a16="http://schemas.microsoft.com/office/drawing/2014/main" id="{9B5FE22F-1C0B-654E-8891-FEA092BDA7AB}"/>
              </a:ext>
            </a:extLst>
          </p:cNvPr>
          <p:cNvSpPr>
            <a:spLocks noGrp="1"/>
          </p:cNvSpPr>
          <p:nvPr>
            <p:ph idx="1"/>
          </p:nvPr>
        </p:nvSpPr>
        <p:spPr>
          <a:xfrm>
            <a:off x="1451579" y="2118706"/>
            <a:ext cx="9603275" cy="3571554"/>
          </a:xfrm>
        </p:spPr>
        <p:txBody>
          <a:bodyPr/>
          <a:lstStyle/>
          <a:p>
            <a:pPr marL="0" indent="0">
              <a:buNone/>
            </a:pPr>
            <a:r>
              <a:rPr lang="ro-RO" dirty="0"/>
              <a:t>A rezolva ecuația algebrică sau transcendentă f(x)=0 înseamnă a determina acele valori ale variabilei x pentru care egalitatea f(x)=0 este una adevărată.</a:t>
            </a:r>
          </a:p>
          <a:p>
            <a:pPr marL="0" indent="0">
              <a:buNone/>
            </a:pPr>
            <a:r>
              <a:rPr lang="ro-RO" dirty="0"/>
              <a:t> Fie dată ecuația f(x)=0, f(x) fiind definită pe un oarecare interval a&lt;x&lt;b.</a:t>
            </a:r>
          </a:p>
          <a:p>
            <a:pPr marL="0" indent="0" algn="ctr">
              <a:buNone/>
            </a:pPr>
            <a:r>
              <a:rPr lang="ro-RO" u="sng" dirty="0"/>
              <a:t>Ecuații</a:t>
            </a:r>
          </a:p>
          <a:p>
            <a:pPr marL="0" indent="0">
              <a:buNone/>
            </a:pPr>
            <a:r>
              <a:rPr lang="ro-RO" dirty="0"/>
              <a:t> </a:t>
            </a:r>
          </a:p>
          <a:p>
            <a:pPr marL="0" indent="0">
              <a:buNone/>
            </a:pPr>
            <a:r>
              <a:rPr lang="ro-RO" dirty="0"/>
              <a:t>    </a:t>
            </a:r>
            <a:endParaRPr lang="en-US" dirty="0"/>
          </a:p>
        </p:txBody>
      </p:sp>
      <mc:AlternateContent xmlns:mc="http://schemas.openxmlformats.org/markup-compatibility/2006">
        <mc:Choice xmlns:p14="http://schemas.microsoft.com/office/powerpoint/2010/main" xmlns:aink="http://schemas.microsoft.com/office/drawing/2016/ink" xmlns="" Requires="p14 aink">
          <p:contentPart p14:bwMode="auto" r:id="rId2">
            <p14:nvContentPartPr>
              <p14:cNvPr id="4" name="Ink 3">
                <a:extLst>
                  <a:ext uri="{FF2B5EF4-FFF2-40B4-BE49-F238E27FC236}">
                    <a16:creationId xmlns:a16="http://schemas.microsoft.com/office/drawing/2014/main" id="{C7437BE3-DF56-4745-AA97-49F0FA30EFC7}"/>
                  </a:ext>
                </a:extLst>
              </p14:cNvPr>
              <p14:cNvContentPartPr/>
              <p14:nvPr/>
            </p14:nvContentPartPr>
            <p14:xfrm>
              <a:off x="6110477" y="4276294"/>
              <a:ext cx="360" cy="360"/>
            </p14:xfrm>
          </p:contentPart>
        </mc:Choice>
        <mc:Fallback>
          <p:pic>
            <p:nvPicPr>
              <p:cNvPr id="4" name="Ink 3">
                <a:extLst>
                  <a:ext uri="{FF2B5EF4-FFF2-40B4-BE49-F238E27FC236}">
                    <a16:creationId xmlns:a16="http://schemas.microsoft.com/office/drawing/2014/main" id="{C7437BE3-DF56-4745-AA97-49F0FA30EFC7}"/>
                  </a:ext>
                </a:extLst>
              </p:cNvPr>
              <p:cNvPicPr/>
              <p:nvPr/>
            </p:nvPicPr>
            <p:blipFill>
              <a:blip r:embed="rId3"/>
              <a:stretch>
                <a:fillRect/>
              </a:stretch>
            </p:blipFill>
            <p:spPr>
              <a:xfrm>
                <a:off x="6092477" y="4168294"/>
                <a:ext cx="36000" cy="216000"/>
              </a:xfrm>
              <a:prstGeom prst="rect">
                <a:avLst/>
              </a:prstGeom>
            </p:spPr>
          </p:pic>
        </mc:Fallback>
      </mc:AlternateContent>
      <p:cxnSp>
        <p:nvCxnSpPr>
          <p:cNvPr id="9" name="Straight Arrow Connector 8">
            <a:extLst>
              <a:ext uri="{FF2B5EF4-FFF2-40B4-BE49-F238E27FC236}">
                <a16:creationId xmlns:a16="http://schemas.microsoft.com/office/drawing/2014/main" id="{9ECDD0AC-A7DC-044C-B625-3BC1FA7B1A03}"/>
              </a:ext>
            </a:extLst>
          </p:cNvPr>
          <p:cNvCxnSpPr>
            <a:cxnSpLocks/>
          </p:cNvCxnSpPr>
          <p:nvPr/>
        </p:nvCxnSpPr>
        <p:spPr>
          <a:xfrm flipH="1">
            <a:off x="3587338" y="3834431"/>
            <a:ext cx="2665878" cy="44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E6FC82-8876-F344-BC0E-B1389E8A2A9F}"/>
              </a:ext>
            </a:extLst>
          </p:cNvPr>
          <p:cNvCxnSpPr>
            <a:cxnSpLocks/>
          </p:cNvCxnSpPr>
          <p:nvPr/>
        </p:nvCxnSpPr>
        <p:spPr>
          <a:xfrm>
            <a:off x="6251004" y="3834431"/>
            <a:ext cx="2665878" cy="44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CFCA8AE-C37F-504D-9929-215E711E4ACA}"/>
              </a:ext>
            </a:extLst>
          </p:cNvPr>
          <p:cNvSpPr txBox="1"/>
          <p:nvPr/>
        </p:nvSpPr>
        <p:spPr>
          <a:xfrm>
            <a:off x="1616364" y="4416136"/>
            <a:ext cx="3925454" cy="923330"/>
          </a:xfrm>
          <a:prstGeom prst="rect">
            <a:avLst/>
          </a:prstGeom>
          <a:noFill/>
        </p:spPr>
        <p:txBody>
          <a:bodyPr wrap="square" rtlCol="0">
            <a:spAutoFit/>
          </a:bodyPr>
          <a:lstStyle/>
          <a:p>
            <a:pPr algn="ctr"/>
            <a:r>
              <a:rPr lang="ro-RO" i="1" u="sng" dirty="0"/>
              <a:t>algebrică</a:t>
            </a:r>
          </a:p>
          <a:p>
            <a:pPr algn="l"/>
            <a:r>
              <a:rPr lang="ro-RO" dirty="0"/>
              <a:t>Daca f(x) are forma unui polinom sau poate fi adusă la această formă.</a:t>
            </a:r>
            <a:endParaRPr lang="en-US" dirty="0"/>
          </a:p>
        </p:txBody>
      </p:sp>
      <p:sp>
        <p:nvSpPr>
          <p:cNvPr id="24" name="TextBox 23">
            <a:extLst>
              <a:ext uri="{FF2B5EF4-FFF2-40B4-BE49-F238E27FC236}">
                <a16:creationId xmlns:a16="http://schemas.microsoft.com/office/drawing/2014/main" id="{E72DC681-C422-F74F-9DC7-7EF93CD1A3A1}"/>
              </a:ext>
            </a:extLst>
          </p:cNvPr>
          <p:cNvSpPr txBox="1"/>
          <p:nvPr/>
        </p:nvSpPr>
        <p:spPr>
          <a:xfrm>
            <a:off x="5190259" y="2520372"/>
            <a:ext cx="1828800" cy="1828800"/>
          </a:xfrm>
          <a:prstGeom prst="rect">
            <a:avLst/>
          </a:prstGeom>
          <a:noFill/>
        </p:spPr>
        <p:txBody>
          <a:bodyPr wrap="square" rtlCol="0">
            <a:spAutoFit/>
          </a:bodyPr>
          <a:lstStyle/>
          <a:p>
            <a:pPr algn="l"/>
            <a:endParaRPr lang="en-US" dirty="0"/>
          </a:p>
        </p:txBody>
      </p:sp>
      <p:sp>
        <p:nvSpPr>
          <p:cNvPr id="25" name="TextBox 24">
            <a:extLst>
              <a:ext uri="{FF2B5EF4-FFF2-40B4-BE49-F238E27FC236}">
                <a16:creationId xmlns:a16="http://schemas.microsoft.com/office/drawing/2014/main" id="{E8361709-9EF4-724C-8C30-CC43E9C48D31}"/>
              </a:ext>
            </a:extLst>
          </p:cNvPr>
          <p:cNvSpPr txBox="1"/>
          <p:nvPr/>
        </p:nvSpPr>
        <p:spPr>
          <a:xfrm>
            <a:off x="7746587" y="4349172"/>
            <a:ext cx="2829049" cy="923330"/>
          </a:xfrm>
          <a:prstGeom prst="rect">
            <a:avLst/>
          </a:prstGeom>
          <a:noFill/>
        </p:spPr>
        <p:txBody>
          <a:bodyPr wrap="square" rtlCol="0">
            <a:spAutoFit/>
          </a:bodyPr>
          <a:lstStyle/>
          <a:p>
            <a:pPr algn="ctr"/>
            <a:r>
              <a:rPr lang="ro-RO" i="1" u="sng" dirty="0"/>
              <a:t>transcendentă</a:t>
            </a:r>
          </a:p>
          <a:p>
            <a:r>
              <a:rPr lang="ro-RO" dirty="0"/>
              <a:t>Dacă f(x) nu este polinomială.</a:t>
            </a:r>
            <a:endParaRPr lang="en-US" dirty="0"/>
          </a:p>
        </p:txBody>
      </p:sp>
    </p:spTree>
    <p:extLst>
      <p:ext uri="{BB962C8B-B14F-4D97-AF65-F5344CB8AC3E}">
        <p14:creationId xmlns:p14="http://schemas.microsoft.com/office/powerpoint/2010/main" val="305688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AF04-40D7-104F-B084-DCF512D7805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15D710C-5B9A-4A44-A3F0-0DC8B73D1791}"/>
              </a:ext>
            </a:extLst>
          </p:cNvPr>
          <p:cNvSpPr>
            <a:spLocks noGrp="1"/>
          </p:cNvSpPr>
          <p:nvPr>
            <p:ph idx="1"/>
          </p:nvPr>
        </p:nvSpPr>
        <p:spPr>
          <a:xfrm>
            <a:off x="370925" y="2216107"/>
            <a:ext cx="6374367" cy="3450613"/>
          </a:xfrm>
        </p:spPr>
        <p:txBody>
          <a:bodyPr>
            <a:normAutofit lnSpcReduction="10000"/>
          </a:bodyPr>
          <a:lstStyle/>
          <a:p>
            <a:pPr marL="0" indent="0">
              <a:buNone/>
            </a:pPr>
            <a:r>
              <a:rPr lang="ro-RO" b="1" u="sng" dirty="0"/>
              <a:t>Def.: </a:t>
            </a:r>
            <a:r>
              <a:rPr lang="ro-RO" dirty="0"/>
              <a:t> Orice valoare </a:t>
            </a:r>
            <a:r>
              <a:rPr lang="el-GR" dirty="0"/>
              <a:t>ξ, </a:t>
            </a:r>
            <a:r>
              <a:rPr lang="ro-RO" dirty="0"/>
              <a:t>pentru care expresia f(</a:t>
            </a:r>
            <a:r>
              <a:rPr lang="el-GR" dirty="0"/>
              <a:t>ξ) = 0 </a:t>
            </a:r>
            <a:r>
              <a:rPr lang="ro-RO" dirty="0"/>
              <a:t>este adevărată, se numeşte zerou al funcţiei f (x) sau soluţie a ecuaţiei f (x) = 0.</a:t>
            </a:r>
          </a:p>
          <a:p>
            <a:pPr marL="0" indent="0">
              <a:buNone/>
            </a:pPr>
            <a:r>
              <a:rPr lang="ro-RO" b="1" u="sng" dirty="0"/>
              <a:t>Teoremă: </a:t>
            </a:r>
            <a:r>
              <a:rPr lang="ro-RO" dirty="0"/>
              <a:t>Dacă funcţia f(x), con- tinuă pe segmentul [a, b], primeş- te la extremităţile lui valori de semn diferit (f (a) × f (b) &lt; 0), atunci pe acest segment există cel puţin un punct </a:t>
            </a:r>
            <a:r>
              <a:rPr lang="el-GR" dirty="0"/>
              <a:t>ξ, </a:t>
            </a:r>
            <a:r>
              <a:rPr lang="ro-RO" dirty="0"/>
              <a:t>astfel încît f (</a:t>
            </a:r>
            <a:r>
              <a:rPr lang="el-GR" dirty="0"/>
              <a:t>ξ) = 0. </a:t>
            </a:r>
            <a:r>
              <a:rPr lang="ro-RO" dirty="0"/>
              <a:t>Dacă pe [a, b] există derivata f '(x), continuă, care are un semn constant, atunci </a:t>
            </a:r>
            <a:r>
              <a:rPr lang="el-GR" dirty="0"/>
              <a:t>ξ </a:t>
            </a:r>
            <a:r>
              <a:rPr lang="ro-RO" dirty="0"/>
              <a:t>este soluţie unică a ecuaţiei f (x) = 0 pe acest segment.</a:t>
            </a:r>
            <a:endParaRPr lang="en-US" dirty="0"/>
          </a:p>
        </p:txBody>
      </p:sp>
      <p:pic>
        <p:nvPicPr>
          <p:cNvPr id="4" name="Picture 4">
            <a:extLst>
              <a:ext uri="{FF2B5EF4-FFF2-40B4-BE49-F238E27FC236}">
                <a16:creationId xmlns:a16="http://schemas.microsoft.com/office/drawing/2014/main" id="{9DCA98AD-9EDC-9A44-99BA-52310777B8AA}"/>
              </a:ext>
            </a:extLst>
          </p:cNvPr>
          <p:cNvPicPr>
            <a:picLocks noChangeAspect="1"/>
          </p:cNvPicPr>
          <p:nvPr/>
        </p:nvPicPr>
        <p:blipFill>
          <a:blip r:embed="rId2"/>
          <a:stretch>
            <a:fillRect/>
          </a:stretch>
        </p:blipFill>
        <p:spPr>
          <a:xfrm>
            <a:off x="7065818" y="1440873"/>
            <a:ext cx="4693559" cy="4025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286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15C1-29FF-9141-B277-DA8276777E85}"/>
              </a:ext>
            </a:extLst>
          </p:cNvPr>
          <p:cNvSpPr>
            <a:spLocks noGrp="1"/>
          </p:cNvSpPr>
          <p:nvPr>
            <p:ph type="title"/>
          </p:nvPr>
        </p:nvSpPr>
        <p:spPr/>
        <p:txBody>
          <a:bodyPr/>
          <a:lstStyle/>
          <a:p>
            <a:r>
              <a:rPr lang="ro-RO" dirty="0">
                <a:solidFill>
                  <a:srgbClr val="FF0000"/>
                </a:solidFill>
              </a:rPr>
              <a:t>Metoda analitică</a:t>
            </a:r>
            <a:endParaRPr lang="en-US" dirty="0">
              <a:solidFill>
                <a:srgbClr val="FF0000"/>
              </a:solidFill>
            </a:endParaRPr>
          </a:p>
        </p:txBody>
      </p:sp>
      <p:sp>
        <p:nvSpPr>
          <p:cNvPr id="3" name="Content Placeholder 2">
            <a:extLst>
              <a:ext uri="{FF2B5EF4-FFF2-40B4-BE49-F238E27FC236}">
                <a16:creationId xmlns:a16="http://schemas.microsoft.com/office/drawing/2014/main" id="{4CDEEBF9-4631-5644-A079-7C89080D062B}"/>
              </a:ext>
            </a:extLst>
          </p:cNvPr>
          <p:cNvSpPr>
            <a:spLocks noGrp="1"/>
          </p:cNvSpPr>
          <p:nvPr>
            <p:ph idx="1"/>
          </p:nvPr>
        </p:nvSpPr>
        <p:spPr/>
        <p:txBody>
          <a:bodyPr/>
          <a:lstStyle/>
          <a:p>
            <a:pPr marL="0" indent="0">
              <a:buNone/>
            </a:pPr>
            <a:r>
              <a:rPr lang="en-US" dirty="0" err="1"/>
              <a:t>Pentru</a:t>
            </a:r>
            <a:r>
              <a:rPr lang="en-US" dirty="0"/>
              <a:t> </a:t>
            </a:r>
            <a:r>
              <a:rPr lang="en-US" dirty="0" err="1"/>
              <a:t>separarea</a:t>
            </a:r>
            <a:r>
              <a:rPr lang="en-US" dirty="0"/>
              <a:t> </a:t>
            </a:r>
            <a:r>
              <a:rPr lang="en-US" dirty="0" err="1"/>
              <a:t>analitică</a:t>
            </a:r>
            <a:r>
              <a:rPr lang="en-US" dirty="0"/>
              <a:t> a </a:t>
            </a:r>
            <a:r>
              <a:rPr lang="en-US" dirty="0" err="1"/>
              <a:t>soluţiilor</a:t>
            </a:r>
            <a:r>
              <a:rPr lang="en-US" dirty="0"/>
              <a:t> </a:t>
            </a:r>
            <a:r>
              <a:rPr lang="en-US" dirty="0" err="1"/>
              <a:t>vor</a:t>
            </a:r>
            <a:r>
              <a:rPr lang="en-US" dirty="0"/>
              <a:t> fi </a:t>
            </a:r>
            <a:r>
              <a:rPr lang="en-US" dirty="0" err="1"/>
              <a:t>folosite</a:t>
            </a:r>
            <a:r>
              <a:rPr lang="en-US" dirty="0"/>
              <a:t> </a:t>
            </a:r>
            <a:r>
              <a:rPr lang="en-US" dirty="0" err="1"/>
              <a:t>proprietăţile</a:t>
            </a:r>
            <a:r>
              <a:rPr lang="en-US" dirty="0"/>
              <a:t> </a:t>
            </a:r>
            <a:r>
              <a:rPr lang="en-US" dirty="0" err="1"/>
              <a:t>derivatei.Dacă</a:t>
            </a:r>
            <a:r>
              <a:rPr lang="en-US" dirty="0"/>
              <a:t> </a:t>
            </a:r>
            <a:r>
              <a:rPr lang="en-US" dirty="0" err="1"/>
              <a:t>soluţiile</a:t>
            </a:r>
            <a:r>
              <a:rPr lang="en-US" dirty="0"/>
              <a:t> </a:t>
            </a:r>
            <a:r>
              <a:rPr lang="en-US" dirty="0" err="1"/>
              <a:t>ecuaţiei</a:t>
            </a:r>
            <a:r>
              <a:rPr lang="en-US" dirty="0"/>
              <a:t> f ́(x)=0 pot fi uşor calculate, </a:t>
            </a:r>
            <a:r>
              <a:rPr lang="en-US" dirty="0" err="1"/>
              <a:t>atunci</a:t>
            </a:r>
            <a:r>
              <a:rPr lang="en-US" dirty="0"/>
              <a:t>, </a:t>
            </a:r>
            <a:r>
              <a:rPr lang="en-US" dirty="0" err="1"/>
              <a:t>pentru</a:t>
            </a:r>
            <a:r>
              <a:rPr lang="en-US" dirty="0"/>
              <a:t> a </a:t>
            </a:r>
            <a:r>
              <a:rPr lang="en-US" dirty="0" err="1"/>
              <a:t>separa</a:t>
            </a:r>
            <a:r>
              <a:rPr lang="en-US" dirty="0"/>
              <a:t> </a:t>
            </a:r>
            <a:r>
              <a:rPr lang="en-US" dirty="0" err="1"/>
              <a:t>soluţiile</a:t>
            </a:r>
            <a:r>
              <a:rPr lang="en-US" dirty="0"/>
              <a:t> f(x)=0, este </a:t>
            </a:r>
            <a:r>
              <a:rPr lang="en-US" dirty="0" err="1"/>
              <a:t>necesar:1</a:t>
            </a:r>
            <a:r>
              <a:rPr lang="en-US" dirty="0"/>
              <a:t>. să se determine </a:t>
            </a:r>
            <a:r>
              <a:rPr lang="en-US" dirty="0" err="1"/>
              <a:t>soluţiile</a:t>
            </a:r>
            <a:r>
              <a:rPr lang="en-US" dirty="0"/>
              <a:t> </a:t>
            </a:r>
            <a:r>
              <a:rPr lang="en-US" dirty="0" err="1"/>
              <a:t>distincte</a:t>
            </a:r>
            <a:r>
              <a:rPr lang="en-US" dirty="0"/>
              <a:t> a ≤ x1 ≤ x2 ≤ ..., ≤ </a:t>
            </a:r>
            <a:r>
              <a:rPr lang="en-US" dirty="0" err="1"/>
              <a:t>xn</a:t>
            </a:r>
            <a:r>
              <a:rPr lang="en-US" dirty="0"/>
              <a:t> ≤ b ale </a:t>
            </a:r>
            <a:r>
              <a:rPr lang="en-US" dirty="0" err="1"/>
              <a:t>ecuaţiei</a:t>
            </a:r>
            <a:r>
              <a:rPr lang="en-US" dirty="0"/>
              <a:t> f ́(x)=0;2. </a:t>
            </a:r>
            <a:r>
              <a:rPr lang="en-US" dirty="0" err="1"/>
              <a:t>considerînd</a:t>
            </a:r>
            <a:r>
              <a:rPr lang="en-US" dirty="0"/>
              <a:t> a = x0 şi b = </a:t>
            </a:r>
            <a:r>
              <a:rPr lang="en-US" dirty="0" err="1"/>
              <a:t>xn</a:t>
            </a:r>
            <a:r>
              <a:rPr lang="en-US" dirty="0"/>
              <a:t>+1, să se </a:t>
            </a:r>
            <a:r>
              <a:rPr lang="en-US" dirty="0" err="1"/>
              <a:t>calculeze</a:t>
            </a:r>
            <a:r>
              <a:rPr lang="en-US" dirty="0"/>
              <a:t> </a:t>
            </a:r>
            <a:r>
              <a:rPr lang="en-US" dirty="0" err="1"/>
              <a:t>valorile</a:t>
            </a:r>
            <a:r>
              <a:rPr lang="en-US" dirty="0"/>
              <a:t> f (x0), f (x1), ..., f (</a:t>
            </a:r>
            <a:r>
              <a:rPr lang="en-US" dirty="0" err="1"/>
              <a:t>xn</a:t>
            </a:r>
            <a:r>
              <a:rPr lang="en-US" dirty="0"/>
              <a:t>+1). </a:t>
            </a:r>
            <a:r>
              <a:rPr lang="en-US" dirty="0" err="1"/>
              <a:t>Segmentele</a:t>
            </a:r>
            <a:r>
              <a:rPr lang="en-US" dirty="0"/>
              <a:t> [xi, xi+1], i = 0, ..., n, </a:t>
            </a:r>
            <a:r>
              <a:rPr lang="en-US" dirty="0" err="1"/>
              <a:t>pentru</a:t>
            </a:r>
            <a:r>
              <a:rPr lang="en-US" dirty="0"/>
              <a:t> care f(xi) × f(xi+1) &lt; 0 </a:t>
            </a:r>
            <a:r>
              <a:rPr lang="en-US" dirty="0" err="1"/>
              <a:t>vor</a:t>
            </a:r>
            <a:r>
              <a:rPr lang="en-US" dirty="0"/>
              <a:t> </a:t>
            </a:r>
            <a:r>
              <a:rPr lang="en-US" dirty="0" err="1"/>
              <a:t>conţine</a:t>
            </a:r>
            <a:r>
              <a:rPr lang="en-US" dirty="0"/>
              <a:t> </a:t>
            </a:r>
            <a:r>
              <a:rPr lang="en-US" dirty="0" err="1"/>
              <a:t>cîte</a:t>
            </a:r>
            <a:r>
              <a:rPr lang="en-US" dirty="0"/>
              <a:t> cel </a:t>
            </a:r>
            <a:r>
              <a:rPr lang="en-US" dirty="0" err="1"/>
              <a:t>puţin</a:t>
            </a:r>
            <a:r>
              <a:rPr lang="en-US" dirty="0"/>
              <a:t> o </a:t>
            </a:r>
            <a:r>
              <a:rPr lang="en-US" dirty="0" err="1"/>
              <a:t>soluţie</a:t>
            </a:r>
            <a:r>
              <a:rPr lang="en-US" dirty="0"/>
              <a:t> a </a:t>
            </a:r>
            <a:r>
              <a:rPr lang="en-US" dirty="0" err="1"/>
              <a:t>ecuaţiei</a:t>
            </a:r>
            <a:r>
              <a:rPr lang="en-US" dirty="0"/>
              <a:t> f (x)=0.</a:t>
            </a:r>
          </a:p>
        </p:txBody>
      </p:sp>
    </p:spTree>
    <p:extLst>
      <p:ext uri="{BB962C8B-B14F-4D97-AF65-F5344CB8AC3E}">
        <p14:creationId xmlns:p14="http://schemas.microsoft.com/office/powerpoint/2010/main" val="224060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0205-7BD0-1F4C-B077-C42556846D99}"/>
              </a:ext>
            </a:extLst>
          </p:cNvPr>
          <p:cNvSpPr>
            <a:spLocks noGrp="1"/>
          </p:cNvSpPr>
          <p:nvPr>
            <p:ph type="title"/>
          </p:nvPr>
        </p:nvSpPr>
        <p:spPr>
          <a:xfrm>
            <a:off x="1024128" y="853377"/>
            <a:ext cx="9720072" cy="1499616"/>
          </a:xfrm>
        </p:spPr>
        <p:txBody>
          <a:bodyPr>
            <a:normAutofit/>
          </a:bodyPr>
          <a:lstStyle/>
          <a:p>
            <a:r>
              <a:rPr lang="ro-RO" dirty="0">
                <a:solidFill>
                  <a:srgbClr val="FF0000"/>
                </a:solidFill>
              </a:rPr>
              <a:t>Exemple:</a:t>
            </a:r>
            <a:r>
              <a:rPr lang="ro-RO" dirty="0"/>
              <a:t/>
            </a:r>
            <a:br>
              <a:rPr lang="ro-RO" dirty="0"/>
            </a:br>
            <a:endParaRPr lang="en-US" dirty="0"/>
          </a:p>
        </p:txBody>
      </p:sp>
      <p:sp>
        <p:nvSpPr>
          <p:cNvPr id="3" name="Content Placeholder 2">
            <a:extLst>
              <a:ext uri="{FF2B5EF4-FFF2-40B4-BE49-F238E27FC236}">
                <a16:creationId xmlns:a16="http://schemas.microsoft.com/office/drawing/2014/main" id="{F23A3EAC-1A58-FA45-AE21-320506987449}"/>
              </a:ext>
            </a:extLst>
          </p:cNvPr>
          <p:cNvSpPr>
            <a:spLocks noGrp="1"/>
          </p:cNvSpPr>
          <p:nvPr>
            <p:ph idx="1"/>
          </p:nvPr>
        </p:nvSpPr>
        <p:spPr/>
        <p:txBody>
          <a:bodyPr/>
          <a:lstStyle/>
          <a:p>
            <a:pPr marL="514350" indent="-514350">
              <a:buFont typeface="+mj-lt"/>
              <a:buAutoNum type="romanUcPeriod"/>
            </a:pPr>
            <a:endParaRPr lang="ro-RO" dirty="0"/>
          </a:p>
          <a:p>
            <a:pPr marL="0" indent="0">
              <a:buNone/>
            </a:pPr>
            <a:endParaRPr lang="ro-RO" dirty="0"/>
          </a:p>
          <a:p>
            <a:pPr marL="0" indent="0">
              <a:buNone/>
            </a:pPr>
            <a:endParaRPr lang="ro-RO" dirty="0"/>
          </a:p>
          <a:p>
            <a:pPr marL="0" indent="0">
              <a:buNone/>
            </a:pPr>
            <a:endParaRPr lang="ro-RO" dirty="0"/>
          </a:p>
        </p:txBody>
      </p:sp>
      <p:sp>
        <p:nvSpPr>
          <p:cNvPr id="8" name="TextBox 7">
            <a:extLst>
              <a:ext uri="{FF2B5EF4-FFF2-40B4-BE49-F238E27FC236}">
                <a16:creationId xmlns:a16="http://schemas.microsoft.com/office/drawing/2014/main" id="{BDEF00BA-D692-294F-A7FF-D1B6FBB73338}"/>
              </a:ext>
            </a:extLst>
          </p:cNvPr>
          <p:cNvSpPr txBox="1"/>
          <p:nvPr/>
        </p:nvSpPr>
        <p:spPr>
          <a:xfrm>
            <a:off x="1137146" y="2015732"/>
            <a:ext cx="9917708" cy="369332"/>
          </a:xfrm>
          <a:prstGeom prst="rect">
            <a:avLst/>
          </a:prstGeom>
          <a:noFill/>
        </p:spPr>
        <p:txBody>
          <a:bodyPr wrap="square" rtlCol="0">
            <a:spAutoFit/>
          </a:bodyPr>
          <a:lstStyle/>
          <a:p>
            <a:pPr marL="400050" indent="-400050" algn="l">
              <a:buFont typeface="+mj-lt"/>
              <a:buAutoNum type="romanUcPeriod"/>
            </a:pPr>
            <a:endParaRPr lang="en-US" dirty="0"/>
          </a:p>
        </p:txBody>
      </p:sp>
      <p:pic>
        <p:nvPicPr>
          <p:cNvPr id="11" name="Picture 11">
            <a:extLst>
              <a:ext uri="{FF2B5EF4-FFF2-40B4-BE49-F238E27FC236}">
                <a16:creationId xmlns:a16="http://schemas.microsoft.com/office/drawing/2014/main" id="{20C551C6-3605-D24A-890C-C56851DA828C}"/>
              </a:ext>
            </a:extLst>
          </p:cNvPr>
          <p:cNvPicPr>
            <a:picLocks noChangeAspect="1"/>
          </p:cNvPicPr>
          <p:nvPr/>
        </p:nvPicPr>
        <p:blipFill>
          <a:blip r:embed="rId2"/>
          <a:stretch>
            <a:fillRect/>
          </a:stretch>
        </p:blipFill>
        <p:spPr>
          <a:xfrm>
            <a:off x="1024128" y="2385064"/>
            <a:ext cx="10180855" cy="3956367"/>
          </a:xfrm>
          <a:prstGeom prst="rect">
            <a:avLst/>
          </a:prstGeom>
        </p:spPr>
      </p:pic>
    </p:spTree>
    <p:extLst>
      <p:ext uri="{BB962C8B-B14F-4D97-AF65-F5344CB8AC3E}">
        <p14:creationId xmlns:p14="http://schemas.microsoft.com/office/powerpoint/2010/main" val="167578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3D3C-FC7E-2144-B424-3A776AB30237}"/>
              </a:ext>
            </a:extLst>
          </p:cNvPr>
          <p:cNvSpPr>
            <a:spLocks noGrp="1"/>
          </p:cNvSpPr>
          <p:nvPr>
            <p:ph type="title"/>
          </p:nvPr>
        </p:nvSpPr>
        <p:spPr/>
        <p:txBody>
          <a:bodyPr/>
          <a:lstStyle/>
          <a:p>
            <a:r>
              <a:rPr lang="ro-RO" dirty="0">
                <a:solidFill>
                  <a:srgbClr val="FF0000"/>
                </a:solidFill>
              </a:rPr>
              <a:t>Metoda grafică</a:t>
            </a:r>
            <a:endParaRPr lang="en-US" dirty="0">
              <a:solidFill>
                <a:srgbClr val="FF0000"/>
              </a:solidFill>
            </a:endParaRPr>
          </a:p>
        </p:txBody>
      </p:sp>
      <p:sp>
        <p:nvSpPr>
          <p:cNvPr id="3" name="Content Placeholder 2">
            <a:extLst>
              <a:ext uri="{FF2B5EF4-FFF2-40B4-BE49-F238E27FC236}">
                <a16:creationId xmlns:a16="http://schemas.microsoft.com/office/drawing/2014/main" id="{B23CB94D-353C-1149-9BDC-54815884AD15}"/>
              </a:ext>
            </a:extLst>
          </p:cNvPr>
          <p:cNvSpPr>
            <a:spLocks noGrp="1"/>
          </p:cNvSpPr>
          <p:nvPr>
            <p:ph idx="1"/>
          </p:nvPr>
        </p:nvSpPr>
        <p:spPr>
          <a:xfrm>
            <a:off x="1451579" y="1853754"/>
            <a:ext cx="9603275" cy="3450613"/>
          </a:xfrm>
        </p:spPr>
        <p:txBody>
          <a:bodyPr>
            <a:normAutofit/>
          </a:bodyPr>
          <a:lstStyle/>
          <a:p>
            <a:pPr marL="0" indent="0">
              <a:buNone/>
            </a:pPr>
            <a:r>
              <a:rPr lang="en-US" dirty="0"/>
              <a:t>O altă </a:t>
            </a:r>
            <a:r>
              <a:rPr lang="en-US" dirty="0" err="1"/>
              <a:t>posibilitate</a:t>
            </a:r>
            <a:r>
              <a:rPr lang="en-US" dirty="0"/>
              <a:t> de </a:t>
            </a:r>
            <a:r>
              <a:rPr lang="en-US" dirty="0" err="1"/>
              <a:t>separare</a:t>
            </a:r>
            <a:r>
              <a:rPr lang="en-US" dirty="0"/>
              <a:t> a </a:t>
            </a:r>
            <a:r>
              <a:rPr lang="en-US" dirty="0" err="1"/>
              <a:t>rădăcinilor</a:t>
            </a:r>
            <a:r>
              <a:rPr lang="en-US" dirty="0"/>
              <a:t> </a:t>
            </a:r>
            <a:r>
              <a:rPr lang="en-US" dirty="0" err="1"/>
              <a:t>ecuaţiei</a:t>
            </a:r>
            <a:r>
              <a:rPr lang="en-US" dirty="0"/>
              <a:t> f (x) = 0 este </a:t>
            </a:r>
            <a:r>
              <a:rPr lang="en-US" dirty="0" err="1"/>
              <a:t>cercetarea</a:t>
            </a:r>
            <a:r>
              <a:rPr lang="en-US" dirty="0"/>
              <a:t> directă a </a:t>
            </a:r>
            <a:r>
              <a:rPr lang="en-US" dirty="0" err="1"/>
              <a:t>graficului</a:t>
            </a:r>
            <a:r>
              <a:rPr lang="en-US" dirty="0"/>
              <a:t> </a:t>
            </a:r>
            <a:r>
              <a:rPr lang="en-US" dirty="0" err="1"/>
              <a:t>funcţiei</a:t>
            </a:r>
            <a:r>
              <a:rPr lang="en-US" dirty="0"/>
              <a:t> f (x).</a:t>
            </a:r>
            <a:endParaRPr lang="ro-RO" dirty="0"/>
          </a:p>
          <a:p>
            <a:pPr marL="0" indent="0">
              <a:buNone/>
            </a:pPr>
            <a:r>
              <a:rPr lang="en-US" dirty="0" err="1"/>
              <a:t>Separarea</a:t>
            </a:r>
            <a:r>
              <a:rPr lang="en-US" dirty="0"/>
              <a:t> </a:t>
            </a:r>
            <a:r>
              <a:rPr lang="en-US" dirty="0" err="1"/>
              <a:t>grafică</a:t>
            </a:r>
            <a:r>
              <a:rPr lang="en-US" dirty="0"/>
              <a:t> a </a:t>
            </a:r>
            <a:r>
              <a:rPr lang="en-US" dirty="0" err="1"/>
              <a:t>soluțiilor</a:t>
            </a:r>
            <a:r>
              <a:rPr lang="en-US" dirty="0"/>
              <a:t> </a:t>
            </a:r>
            <a:r>
              <a:rPr lang="en-US" dirty="0" err="1"/>
              <a:t>unei</a:t>
            </a:r>
            <a:r>
              <a:rPr lang="en-US" dirty="0"/>
              <a:t> </a:t>
            </a:r>
            <a:r>
              <a:rPr lang="en-US" dirty="0" err="1"/>
              <a:t>ecuații</a:t>
            </a:r>
            <a:r>
              <a:rPr lang="en-US" dirty="0"/>
              <a:t> </a:t>
            </a:r>
            <a:r>
              <a:rPr lang="en-US" dirty="0" err="1"/>
              <a:t>pe</a:t>
            </a:r>
            <a:r>
              <a:rPr lang="en-US" dirty="0"/>
              <a:t> un segment dat </a:t>
            </a:r>
            <a:r>
              <a:rPr lang="en-US" dirty="0" err="1"/>
              <a:t>poate</a:t>
            </a:r>
            <a:r>
              <a:rPr lang="en-US" dirty="0"/>
              <a:t> fi </a:t>
            </a:r>
            <a:r>
              <a:rPr lang="en-US" dirty="0" err="1"/>
              <a:t>realizată</a:t>
            </a:r>
            <a:r>
              <a:rPr lang="en-US" dirty="0"/>
              <a:t> şi local, cu </a:t>
            </a:r>
            <a:r>
              <a:rPr lang="en-US" dirty="0" err="1"/>
              <a:t>ajutorul</a:t>
            </a:r>
            <a:r>
              <a:rPr lang="en-US" dirty="0"/>
              <a:t> </a:t>
            </a:r>
            <a:r>
              <a:rPr lang="en-US" dirty="0" err="1"/>
              <a:t>unei</a:t>
            </a:r>
            <a:r>
              <a:rPr lang="en-US" dirty="0"/>
              <a:t> </a:t>
            </a:r>
            <a:r>
              <a:rPr lang="en-US" dirty="0" err="1"/>
              <a:t>aplicații</a:t>
            </a:r>
            <a:r>
              <a:rPr lang="en-US" dirty="0"/>
              <a:t> de </a:t>
            </a:r>
            <a:r>
              <a:rPr lang="en-US" dirty="0" err="1"/>
              <a:t>calcul</a:t>
            </a:r>
            <a:r>
              <a:rPr lang="en-US" dirty="0"/>
              <a:t> </a:t>
            </a:r>
            <a:r>
              <a:rPr lang="en-US" dirty="0" err="1"/>
              <a:t>tabelar</a:t>
            </a:r>
            <a:r>
              <a:rPr lang="en-US" dirty="0"/>
              <a:t>. Este </a:t>
            </a:r>
            <a:r>
              <a:rPr lang="en-US" dirty="0" err="1"/>
              <a:t>suficient</a:t>
            </a:r>
            <a:r>
              <a:rPr lang="en-US" dirty="0"/>
              <a:t> să se </a:t>
            </a:r>
            <a:r>
              <a:rPr lang="en-US" dirty="0" err="1"/>
              <a:t>construiască</a:t>
            </a:r>
            <a:r>
              <a:rPr lang="en-US" dirty="0"/>
              <a:t> un </a:t>
            </a:r>
            <a:r>
              <a:rPr lang="en-US" dirty="0" err="1"/>
              <a:t>tabel</a:t>
            </a:r>
            <a:r>
              <a:rPr lang="en-US" dirty="0"/>
              <a:t> cu </a:t>
            </a:r>
            <a:r>
              <a:rPr lang="en-US" dirty="0" err="1"/>
              <a:t>două</a:t>
            </a:r>
            <a:r>
              <a:rPr lang="en-US" dirty="0"/>
              <a:t> </a:t>
            </a:r>
            <a:r>
              <a:rPr lang="en-US" dirty="0" err="1"/>
              <a:t>coloane</a:t>
            </a:r>
            <a:r>
              <a:rPr lang="en-US" dirty="0"/>
              <a:t>. Prima </a:t>
            </a:r>
            <a:r>
              <a:rPr lang="en-US" dirty="0" err="1"/>
              <a:t>coloană</a:t>
            </a:r>
            <a:r>
              <a:rPr lang="en-US" dirty="0"/>
              <a:t> </a:t>
            </a:r>
            <a:r>
              <a:rPr lang="en-US" dirty="0" err="1"/>
              <a:t>va</a:t>
            </a:r>
            <a:r>
              <a:rPr lang="en-US" dirty="0"/>
              <a:t> </a:t>
            </a:r>
            <a:r>
              <a:rPr lang="en-US" dirty="0" err="1"/>
              <a:t>reprezenta</a:t>
            </a:r>
            <a:r>
              <a:rPr lang="en-US" dirty="0"/>
              <a:t> o </a:t>
            </a:r>
            <a:r>
              <a:rPr lang="en-US" dirty="0" err="1"/>
              <a:t>divizare</a:t>
            </a:r>
            <a:r>
              <a:rPr lang="en-US" dirty="0"/>
              <a:t> a </a:t>
            </a:r>
            <a:r>
              <a:rPr lang="en-US" dirty="0" err="1"/>
              <a:t>segmentului</a:t>
            </a:r>
            <a:r>
              <a:rPr lang="en-US" dirty="0"/>
              <a:t> </a:t>
            </a:r>
            <a:r>
              <a:rPr lang="en-US" dirty="0" err="1"/>
              <a:t>în</a:t>
            </a:r>
            <a:r>
              <a:rPr lang="en-US" dirty="0"/>
              <a:t> </a:t>
            </a:r>
            <a:r>
              <a:rPr lang="en-US" dirty="0" err="1"/>
              <a:t>segmente</a:t>
            </a:r>
            <a:r>
              <a:rPr lang="en-US" dirty="0"/>
              <a:t> </a:t>
            </a:r>
            <a:r>
              <a:rPr lang="en-US" dirty="0" err="1"/>
              <a:t>elementare</a:t>
            </a:r>
            <a:r>
              <a:rPr lang="en-US" dirty="0"/>
              <a:t> de </a:t>
            </a:r>
            <a:r>
              <a:rPr lang="en-US" dirty="0" err="1"/>
              <a:t>lungimi</a:t>
            </a:r>
            <a:r>
              <a:rPr lang="en-US" dirty="0"/>
              <a:t> </a:t>
            </a:r>
            <a:r>
              <a:rPr lang="en-US" dirty="0" err="1"/>
              <a:t>egale</a:t>
            </a:r>
            <a:r>
              <a:rPr lang="en-US" dirty="0"/>
              <a:t>. </a:t>
            </a:r>
            <a:r>
              <a:rPr lang="en-US" dirty="0" err="1"/>
              <a:t>Cea</a:t>
            </a:r>
            <a:r>
              <a:rPr lang="en-US" dirty="0"/>
              <a:t> de-a </a:t>
            </a:r>
            <a:r>
              <a:rPr lang="en-US" dirty="0" err="1"/>
              <a:t>doua</a:t>
            </a:r>
            <a:r>
              <a:rPr lang="en-US" dirty="0"/>
              <a:t> </a:t>
            </a:r>
            <a:r>
              <a:rPr lang="en-US" dirty="0" err="1"/>
              <a:t>coloană</a:t>
            </a:r>
            <a:r>
              <a:rPr lang="en-US" dirty="0"/>
              <a:t> </a:t>
            </a:r>
            <a:r>
              <a:rPr lang="en-US" dirty="0" err="1"/>
              <a:t>va</a:t>
            </a:r>
            <a:r>
              <a:rPr lang="en-US" dirty="0"/>
              <a:t> </a:t>
            </a:r>
            <a:r>
              <a:rPr lang="en-US" dirty="0" err="1"/>
              <a:t>conține</a:t>
            </a:r>
            <a:r>
              <a:rPr lang="en-US" dirty="0"/>
              <a:t> o </a:t>
            </a:r>
            <a:r>
              <a:rPr lang="en-US" dirty="0" err="1"/>
              <a:t>formulă</a:t>
            </a:r>
            <a:r>
              <a:rPr lang="en-US" dirty="0"/>
              <a:t> care </a:t>
            </a:r>
            <a:r>
              <a:rPr lang="en-US" dirty="0" err="1"/>
              <a:t>calculează</a:t>
            </a:r>
            <a:r>
              <a:rPr lang="en-US" dirty="0"/>
              <a:t> </a:t>
            </a:r>
            <a:r>
              <a:rPr lang="en-US" dirty="0" err="1"/>
              <a:t>valoarea</a:t>
            </a:r>
            <a:r>
              <a:rPr lang="en-US" dirty="0"/>
              <a:t> </a:t>
            </a:r>
            <a:r>
              <a:rPr lang="en-US" dirty="0" err="1"/>
              <a:t>funcției</a:t>
            </a:r>
            <a:r>
              <a:rPr lang="en-US" dirty="0"/>
              <a:t> f(x) </a:t>
            </a:r>
            <a:r>
              <a:rPr lang="en-US" dirty="0" err="1"/>
              <a:t>pentru</a:t>
            </a:r>
            <a:r>
              <a:rPr lang="en-US" dirty="0"/>
              <a:t> </a:t>
            </a:r>
            <a:r>
              <a:rPr lang="en-US" dirty="0" err="1"/>
              <a:t>valorile</a:t>
            </a:r>
            <a:r>
              <a:rPr lang="en-US" dirty="0"/>
              <a:t> respective din prima </a:t>
            </a:r>
            <a:r>
              <a:rPr lang="en-US" dirty="0" err="1"/>
              <a:t>coloană</a:t>
            </a:r>
            <a:r>
              <a:rPr lang="en-US" dirty="0"/>
              <a:t>. În </a:t>
            </a:r>
            <a:r>
              <a:rPr lang="en-US" dirty="0" err="1"/>
              <a:t>baza</a:t>
            </a:r>
            <a:r>
              <a:rPr lang="en-US" dirty="0"/>
              <a:t> </a:t>
            </a:r>
            <a:r>
              <a:rPr lang="en-US" dirty="0" err="1"/>
              <a:t>datelor</a:t>
            </a:r>
            <a:r>
              <a:rPr lang="en-US" dirty="0"/>
              <a:t> din </a:t>
            </a:r>
            <a:r>
              <a:rPr lang="en-US" dirty="0" err="1"/>
              <a:t>coloana</a:t>
            </a:r>
            <a:r>
              <a:rPr lang="en-US" dirty="0"/>
              <a:t> cu </a:t>
            </a:r>
            <a:r>
              <a:rPr lang="en-US" dirty="0" err="1"/>
              <a:t>valorile</a:t>
            </a:r>
            <a:r>
              <a:rPr lang="en-US" dirty="0"/>
              <a:t> f (x) se </a:t>
            </a:r>
            <a:r>
              <a:rPr lang="en-US" dirty="0" err="1"/>
              <a:t>construieşte</a:t>
            </a:r>
            <a:r>
              <a:rPr lang="en-US" dirty="0"/>
              <a:t> o diagramă </a:t>
            </a:r>
            <a:r>
              <a:rPr lang="en-US" dirty="0" err="1"/>
              <a:t>liniară</a:t>
            </a:r>
            <a:r>
              <a:rPr lang="en-US" dirty="0"/>
              <a:t>, care </a:t>
            </a:r>
            <a:r>
              <a:rPr lang="en-US" dirty="0" err="1"/>
              <a:t>reprezintă</a:t>
            </a:r>
            <a:r>
              <a:rPr lang="en-US" dirty="0"/>
              <a:t> </a:t>
            </a:r>
            <a:r>
              <a:rPr lang="en-US" dirty="0" err="1"/>
              <a:t>graficul</a:t>
            </a:r>
            <a:r>
              <a:rPr lang="en-US" dirty="0"/>
              <a:t> </a:t>
            </a:r>
            <a:r>
              <a:rPr lang="en-US" dirty="0" err="1"/>
              <a:t>funcției</a:t>
            </a:r>
            <a:r>
              <a:rPr lang="en-US" dirty="0"/>
              <a:t> </a:t>
            </a:r>
            <a:r>
              <a:rPr lang="en-US" dirty="0" err="1"/>
              <a:t>analizate</a:t>
            </a:r>
            <a:r>
              <a:rPr lang="en-US" dirty="0"/>
              <a:t>.</a:t>
            </a:r>
          </a:p>
        </p:txBody>
      </p:sp>
    </p:spTree>
    <p:extLst>
      <p:ext uri="{BB962C8B-B14F-4D97-AF65-F5344CB8AC3E}">
        <p14:creationId xmlns:p14="http://schemas.microsoft.com/office/powerpoint/2010/main" val="81958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92DD-BF1F-6E47-BB16-CD73950FF882}"/>
              </a:ext>
            </a:extLst>
          </p:cNvPr>
          <p:cNvSpPr>
            <a:spLocks noGrp="1"/>
          </p:cNvSpPr>
          <p:nvPr>
            <p:ph type="title"/>
          </p:nvPr>
        </p:nvSpPr>
        <p:spPr/>
        <p:txBody>
          <a:bodyPr/>
          <a:lstStyle/>
          <a:p>
            <a:r>
              <a:rPr lang="ro-RO" dirty="0">
                <a:solidFill>
                  <a:srgbClr val="FF0000"/>
                </a:solidFill>
              </a:rPr>
              <a:t>Exemplu</a:t>
            </a:r>
            <a:endParaRPr lang="en-US" dirty="0">
              <a:solidFill>
                <a:srgbClr val="FF0000"/>
              </a:solidFill>
            </a:endParaRPr>
          </a:p>
        </p:txBody>
      </p:sp>
      <p:pic>
        <p:nvPicPr>
          <p:cNvPr id="4" name="Picture 4">
            <a:extLst>
              <a:ext uri="{FF2B5EF4-FFF2-40B4-BE49-F238E27FC236}">
                <a16:creationId xmlns:a16="http://schemas.microsoft.com/office/drawing/2014/main" id="{C87A329F-20C0-E447-A318-BC822D8B7C29}"/>
              </a:ext>
            </a:extLst>
          </p:cNvPr>
          <p:cNvPicPr>
            <a:picLocks noGrp="1" noChangeAspect="1"/>
          </p:cNvPicPr>
          <p:nvPr>
            <p:ph idx="1"/>
          </p:nvPr>
        </p:nvPicPr>
        <p:blipFill>
          <a:blip r:embed="rId2"/>
          <a:stretch>
            <a:fillRect/>
          </a:stretch>
        </p:blipFill>
        <p:spPr>
          <a:xfrm>
            <a:off x="823937" y="1966746"/>
            <a:ext cx="10858558" cy="3427392"/>
          </a:xfrm>
          <a:prstGeom prst="rect">
            <a:avLst/>
          </a:prstGeom>
        </p:spPr>
      </p:pic>
    </p:spTree>
    <p:extLst>
      <p:ext uri="{BB962C8B-B14F-4D97-AF65-F5344CB8AC3E}">
        <p14:creationId xmlns:p14="http://schemas.microsoft.com/office/powerpoint/2010/main" val="2747544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1609</Words>
  <Application>Microsoft Office PowerPoint</Application>
  <PresentationFormat>Широкоэкранный</PresentationFormat>
  <Paragraphs>62</Paragraphs>
  <Slides>18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18</vt:i4>
      </vt:variant>
    </vt:vector>
  </HeadingPairs>
  <TitlesOfParts>
    <vt:vector size="26" baseType="lpstr">
      <vt:lpstr>Calibri</vt:lpstr>
      <vt:lpstr>Times New Roman</vt:lpstr>
      <vt:lpstr>TimesNewRomanPSMT</vt:lpstr>
      <vt:lpstr>Tw Cen MT</vt:lpstr>
      <vt:lpstr>Tw Cen MT Condensed</vt:lpstr>
      <vt:lpstr>Wingdings</vt:lpstr>
      <vt:lpstr>Wingdings 3</vt:lpstr>
      <vt:lpstr>Интеграл</vt:lpstr>
      <vt:lpstr>Metode numerice de rezolvare a ecuatiilor algebrice si transcendente</vt:lpstr>
      <vt:lpstr>Scop/Obiective</vt:lpstr>
      <vt:lpstr>Cuprins</vt:lpstr>
      <vt:lpstr>Separarea soluțiilor ecuațiilor algebrice și transcendente</vt:lpstr>
      <vt:lpstr>Презентация PowerPoint</vt:lpstr>
      <vt:lpstr>Metoda analitică</vt:lpstr>
      <vt:lpstr>Exemple: </vt:lpstr>
      <vt:lpstr>Metoda grafică</vt:lpstr>
      <vt:lpstr>Exemplu</vt:lpstr>
      <vt:lpstr>Metoda Bisecției</vt:lpstr>
      <vt:lpstr>Презентация PowerPoint</vt:lpstr>
      <vt:lpstr>Estimarea erorii</vt:lpstr>
      <vt:lpstr>Algoritmizarea metodei</vt:lpstr>
      <vt:lpstr>Презентация PowerPoint</vt:lpstr>
      <vt:lpstr>Exemple</vt:lpstr>
      <vt:lpstr>Презентация PowerPoint</vt:lpstr>
      <vt:lpstr>Concluzie</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numerice de rezolvare a ecuatiilor algebrice si transcendente</dc:title>
  <dc:creator>apachiteil@gmail.com</dc:creator>
  <cp:lastModifiedBy>Asus</cp:lastModifiedBy>
  <cp:revision>6</cp:revision>
  <dcterms:created xsi:type="dcterms:W3CDTF">2018-12-12T18:32:39Z</dcterms:created>
  <dcterms:modified xsi:type="dcterms:W3CDTF">2018-12-15T17:37:10Z</dcterms:modified>
</cp:coreProperties>
</file>