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68" r:id="rId9"/>
    <p:sldId id="266" r:id="rId10"/>
    <p:sldId id="271" r:id="rId11"/>
    <p:sldId id="270" r:id="rId12"/>
    <p:sldId id="269" r:id="rId13"/>
    <p:sldId id="2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89" d="100"/>
          <a:sy n="89" d="100"/>
        </p:scale>
        <p:origin x="155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4FE35-3C00-7782-942D-1F09BDD99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532A38-513B-0993-CA84-21617FFE7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2C18E1-0AAD-9724-5126-3952DCAB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7776-319D-45F0-A512-938FDBA09175}" type="datetimeFigureOut">
              <a:rPr lang="ru-RU" smtClean="0"/>
              <a:pPr/>
              <a:t>28.01.2023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391200-1018-DAB7-9D9C-4735787C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D91FDB-28A4-A4FE-E154-BB35306F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773F-949D-449F-8931-12ED1EA33F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54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FEC3AB-5B64-4A5A-1AF4-498D8897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0E85AB-733A-F695-379A-1F52A4EF2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722B32-E588-22D4-8194-66C6565B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7776-319D-45F0-A512-938FDBA09175}" type="datetimeFigureOut">
              <a:rPr lang="ru-RU" smtClean="0"/>
              <a:pPr/>
              <a:t>28.01.2023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E07D1C-19AA-93F3-2DD7-3280DBBB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59078E-8200-47B5-7345-8B685AF14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773F-949D-449F-8931-12ED1EA33F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33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C7A6F13-BE37-AB89-6B5F-C8893A734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293EB1-7897-BB7C-0096-F2CD966AD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4E5D2A-1438-AC7D-FE40-F0C85E90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7776-319D-45F0-A512-938FDBA09175}" type="datetimeFigureOut">
              <a:rPr lang="ru-RU" smtClean="0"/>
              <a:pPr/>
              <a:t>28.01.2023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C08DCF-B81F-80C1-BFC5-3CED1156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8BE33B-B195-A600-F9CA-2163E9B0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773F-949D-449F-8931-12ED1EA33F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08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777C8F-07B8-9AE2-4656-AE2E480E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6AC962-17C0-C587-D096-B558A7AE1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8A7EF3-7401-7A8F-2E54-9F774F12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7776-319D-45F0-A512-938FDBA09175}" type="datetimeFigureOut">
              <a:rPr lang="ru-RU" smtClean="0"/>
              <a:pPr/>
              <a:t>28.01.2023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58318D-1F9B-22B5-2B34-26B583B2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1EE72D-6141-9811-A66C-1F60B08C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773F-949D-449F-8931-12ED1EA33F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84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99AF1B-901B-AE06-0978-E5DB0311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FDF35B-64A5-3FCF-1E88-8978B9F4A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178D3F-8CAD-C882-AFFE-F2577393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7776-319D-45F0-A512-938FDBA09175}" type="datetimeFigureOut">
              <a:rPr lang="ru-RU" smtClean="0"/>
              <a:pPr/>
              <a:t>28.01.2023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9F7FEE-DAE2-D48C-A623-0463FA97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07E317-FE06-70CE-9B7C-D24EE00D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773F-949D-449F-8931-12ED1EA33F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93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6D743-3B00-9596-E6FB-8AA5C15E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497737-6B9F-1FD7-5068-3B59CE56E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6DE038-DA8F-E8A8-FB61-A9FEB9F09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0778AE-EC1A-1DE9-4080-757344965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7776-319D-45F0-A512-938FDBA09175}" type="datetimeFigureOut">
              <a:rPr lang="ru-RU" smtClean="0"/>
              <a:pPr/>
              <a:t>28.01.2023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33F7CF-DECC-BBA6-FB36-83357FD4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8EA19D-047A-FB36-B736-11CE6285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773F-949D-449F-8931-12ED1EA33F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02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3C31E-1C0E-6DB3-AEA8-2CB8A6A49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168528-F7DA-49E4-F4AC-5702C47BC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C34BAF-8FF5-1170-81E6-B3DF00DBE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F00B6EE-414A-B4B4-E1D2-9CD7F3C13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F9BF268-69B6-10FC-5B48-B79F94AC3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65E501F-BBDD-4D5A-207B-BBC12185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7776-319D-45F0-A512-938FDBA09175}" type="datetimeFigureOut">
              <a:rPr lang="ru-RU" smtClean="0"/>
              <a:pPr/>
              <a:t>28.01.2023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D9DD2AC-7E42-F5A6-268B-6F034E0E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081D3E3-A77E-6D81-FBE6-AC1C1A15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773F-949D-449F-8931-12ED1EA33F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45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8318C-9A3F-7C13-2A4B-6C7D62407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E849FB1-7911-F26E-96A3-2FB0E749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7776-319D-45F0-A512-938FDBA09175}" type="datetimeFigureOut">
              <a:rPr lang="ru-RU" smtClean="0"/>
              <a:pPr/>
              <a:t>28.01.2023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E34381-32F1-6DC4-951E-9B967052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637851-20D9-CFFB-13B6-2D6ECEBC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773F-949D-449F-8931-12ED1EA33F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74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BE79762-3DEC-CF16-2CD8-0B3C4402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7776-319D-45F0-A512-938FDBA09175}" type="datetimeFigureOut">
              <a:rPr lang="ru-RU" smtClean="0"/>
              <a:pPr/>
              <a:t>28.01.2023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208BDFE-B52A-4CF6-2B71-23FC53A2D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6B67CA-1A6A-E758-52B4-2A31D563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773F-949D-449F-8931-12ED1EA33F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87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0FE0C-D87F-8C10-472B-7EDD037A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A4621B-5E1C-1D2D-A975-0C71E3BC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1DCD227-548E-94EB-9C02-F575C5E46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36E2D8-3254-C8D2-8435-9DF5208F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7776-319D-45F0-A512-938FDBA09175}" type="datetimeFigureOut">
              <a:rPr lang="ru-RU" smtClean="0"/>
              <a:pPr/>
              <a:t>28.01.2023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79593B-A214-C504-60E8-7C9B368E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F85049-FAC2-AA7D-621D-09EA2497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773F-949D-449F-8931-12ED1EA33F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37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729C7-4A43-F828-4761-914B04AAC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CD75E20-D959-E626-5E02-3A07E2F0A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B36DDE-BCDE-A887-E52B-700AE5F1D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FDDD0F-BEC3-A27B-739E-A86070EEA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7776-319D-45F0-A512-938FDBA09175}" type="datetimeFigureOut">
              <a:rPr lang="ru-RU" smtClean="0"/>
              <a:pPr/>
              <a:t>28.01.2023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4FE808-AFEB-E8E6-3071-7AD9502A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E2C6B9-4CBC-33C1-D621-46DFFDFF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773F-949D-449F-8931-12ED1EA33F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91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C6D3F8-0F39-D5B1-261E-D13ED6569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7DD081-9831-FDAF-8C20-647980826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FB4F38-3D46-E239-0E76-0ED47FBD2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B7776-319D-45F0-A512-938FDBA09175}" type="datetimeFigureOut">
              <a:rPr lang="ru-RU" smtClean="0"/>
              <a:pPr/>
              <a:t>28.01.2023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2ECAA9-EB29-B6D1-3A15-C76C3458C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E7AE3F-CBD8-657C-DD32-71E50BCEE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5773F-949D-449F-8931-12ED1EA33F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89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CEDB7-B968-3F06-4FD1-49184E4B7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4038"/>
            <a:ext cx="9144000" cy="2387600"/>
          </a:xfrm>
        </p:spPr>
        <p:txBody>
          <a:bodyPr/>
          <a:lstStyle/>
          <a:p>
            <a:pPr algn="l"/>
            <a:r>
              <a:rPr lang="ru-RU" dirty="0"/>
              <a:t>Программа для размещения мебели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C5A72A-C3EF-7A80-FCAB-B8AFF8BBD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4953" y="4832961"/>
            <a:ext cx="9144000" cy="1655762"/>
          </a:xfrm>
        </p:spPr>
        <p:txBody>
          <a:bodyPr/>
          <a:lstStyle/>
          <a:p>
            <a:pPr algn="r">
              <a:lnSpc>
                <a:spcPct val="60000"/>
              </a:lnSpc>
            </a:pPr>
            <a:r>
              <a:rPr lang="ru-RU" dirty="0"/>
              <a:t>Выполнила</a:t>
            </a:r>
          </a:p>
          <a:p>
            <a:pPr algn="r">
              <a:lnSpc>
                <a:spcPct val="60000"/>
              </a:lnSpc>
            </a:pPr>
            <a:r>
              <a:rPr lang="ru-RU" dirty="0"/>
              <a:t>Дерина </a:t>
            </a:r>
            <a:r>
              <a:rPr lang="ru-RU" dirty="0" err="1"/>
              <a:t>В.Д</a:t>
            </a:r>
            <a:r>
              <a:rPr lang="ru-RU" dirty="0"/>
              <a:t>.</a:t>
            </a:r>
          </a:p>
          <a:p>
            <a:pPr algn="r">
              <a:lnSpc>
                <a:spcPct val="60000"/>
              </a:lnSpc>
            </a:pPr>
            <a:r>
              <a:rPr lang="ru-RU" dirty="0" err="1"/>
              <a:t>ЕТ</a:t>
            </a:r>
            <a:r>
              <a:rPr lang="ru-RU" dirty="0"/>
              <a:t>-212</a:t>
            </a:r>
          </a:p>
        </p:txBody>
      </p:sp>
    </p:spTree>
    <p:extLst>
      <p:ext uri="{BB962C8B-B14F-4D97-AF65-F5344CB8AC3E}">
        <p14:creationId xmlns:p14="http://schemas.microsoft.com/office/powerpoint/2010/main" val="3296793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4CFEB-71BF-130D-211D-C28BF27F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программы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9B9F1B-B53E-F15A-82F3-812314020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808" y="1497428"/>
            <a:ext cx="8874383" cy="516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4CFEB-71BF-130D-211D-C28BF27F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программы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0687" y="1371624"/>
            <a:ext cx="9050625" cy="5248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0888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4CFEB-71BF-130D-211D-C28BF27F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программы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9625" y="1428612"/>
            <a:ext cx="9072749" cy="5247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08880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4CFEB-71BF-130D-211D-C28BF27F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3" name="Содержимое 2"/>
          <p:cNvSpPr>
            <a:spLocks noGrp="1"/>
          </p:cNvSpPr>
          <p:nvPr>
            <p:ph idx="1"/>
          </p:nvPr>
        </p:nvSpPr>
        <p:spPr>
          <a:xfrm>
            <a:off x="965466" y="1498667"/>
            <a:ext cx="10185466" cy="5092139"/>
          </a:xfrm>
        </p:spPr>
        <p:txBody>
          <a:bodyPr>
            <a:noAutofit/>
          </a:bodyPr>
          <a:lstStyle/>
          <a:p>
            <a:pPr marL="0" indent="0" algn="just">
              <a:lnSpc>
                <a:spcPts val="3500"/>
              </a:lnSpc>
              <a:spcBef>
                <a:spcPts val="1220"/>
              </a:spcBef>
              <a:spcAft>
                <a:spcPts val="600"/>
              </a:spcAft>
              <a:buNone/>
            </a:pPr>
            <a:r>
              <a:rPr lang="ru-RU" sz="2200" dirty="0">
                <a:latin typeface="+mj-lt"/>
                <a:ea typeface="NSimSun" panose="02010609030101010101" pitchFamily="49" charset="-122"/>
              </a:rPr>
              <a:t>В ходе выполнения курсовой работы были выявлены объекты предметной области и определена система классов для них, разработан интерфейс программы. После объектно-ориентированного проектирования классы были реализованы на языке С++. Разработанный код был проверен на контрольных тестах и в код были внесены необходимые исправления. Для программы была разработана документация, описывающая её установку и использование. Таким образом, цель работы была достигнута, задачи – решены.</a:t>
            </a:r>
          </a:p>
        </p:txBody>
      </p:sp>
    </p:spTree>
    <p:extLst>
      <p:ext uri="{BB962C8B-B14F-4D97-AF65-F5344CB8AC3E}">
        <p14:creationId xmlns:p14="http://schemas.microsoft.com/office/powerpoint/2010/main" val="390888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4CFEB-71BF-130D-211D-C28BF27F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913161-6B2E-40BB-2FE2-9BDC59487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998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spcBef>
                <a:spcPts val="1220"/>
              </a:spcBef>
              <a:spcAft>
                <a:spcPts val="0"/>
              </a:spcAft>
              <a:buNone/>
            </a:pPr>
            <a:r>
              <a:rPr lang="ru-RU" sz="2400" dirty="0">
                <a:effectLst/>
                <a:latin typeface="+mj-lt"/>
                <a:ea typeface="NSimSun" panose="02010609030101010101" pitchFamily="49" charset="-122"/>
              </a:rPr>
              <a:t>Необходимо разработать программу для размещения</a:t>
            </a:r>
          </a:p>
          <a:p>
            <a:pPr marL="0" indent="0" algn="just">
              <a:spcBef>
                <a:spcPts val="1220"/>
              </a:spcBef>
              <a:spcAft>
                <a:spcPts val="0"/>
              </a:spcAft>
              <a:buNone/>
            </a:pPr>
            <a:r>
              <a:rPr lang="ru-RU" sz="2400" dirty="0">
                <a:effectLst/>
                <a:latin typeface="+mj-lt"/>
                <a:ea typeface="NSimSun" panose="02010609030101010101" pitchFamily="49" charset="-122"/>
              </a:rPr>
              <a:t>мебели «</a:t>
            </a:r>
            <a:r>
              <a:rPr lang="ru-RU" sz="2400" dirty="0" err="1">
                <a:effectLst/>
                <a:latin typeface="+mj-lt"/>
                <a:ea typeface="NSimSun" panose="02010609030101010101" pitchFamily="49" charset="-122"/>
              </a:rPr>
              <a:t>Room</a:t>
            </a:r>
            <a:r>
              <a:rPr lang="en-US" sz="2400" dirty="0">
                <a:effectLst/>
                <a:latin typeface="+mj-lt"/>
                <a:ea typeface="NSimSun" panose="02010609030101010101" pitchFamily="49" charset="-122"/>
              </a:rPr>
              <a:t>P</a:t>
            </a:r>
            <a:r>
              <a:rPr lang="ru-RU" sz="2400" dirty="0" err="1">
                <a:effectLst/>
                <a:latin typeface="+mj-lt"/>
                <a:ea typeface="NSimSun" panose="02010609030101010101" pitchFamily="49" charset="-122"/>
              </a:rPr>
              <a:t>lanner</a:t>
            </a:r>
            <a:r>
              <a:rPr lang="ru-RU" sz="2400" dirty="0">
                <a:effectLst/>
                <a:latin typeface="+mj-lt"/>
                <a:ea typeface="NSimSun" panose="02010609030101010101" pitchFamily="49" charset="-122"/>
              </a:rPr>
              <a:t>» со следующими возможностями:</a:t>
            </a:r>
          </a:p>
          <a:p>
            <a:pPr marL="180000" indent="0" algn="just">
              <a:spcBef>
                <a:spcPts val="1220"/>
              </a:spcBef>
              <a:spcAft>
                <a:spcPts val="0"/>
              </a:spcAft>
              <a:buNone/>
            </a:pPr>
            <a:endParaRPr lang="ru-RU" sz="24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325"/>
              </a:spcBef>
              <a:spcAft>
                <a:spcPts val="1000"/>
              </a:spcAft>
              <a:buSzPts val="1400"/>
              <a:buFont typeface="Symbol" panose="05050102010706020507" pitchFamily="18" charset="2"/>
              <a:buChar char=""/>
              <a:tabLst>
                <a:tab pos="540385" algn="l"/>
              </a:tabLst>
            </a:pPr>
            <a:r>
              <a:rPr lang="ru-RU" sz="2400" dirty="0">
                <a:effectLst/>
                <a:latin typeface="+mj-lt"/>
                <a:ea typeface="NSimSun" panose="02010609030101010101" pitchFamily="49" charset="-122"/>
                <a:cs typeface="Symbol" panose="05050102010706020507" pitchFamily="18" charset="2"/>
              </a:rPr>
              <a:t>передвижение объекта в координатах </a:t>
            </a:r>
            <a:r>
              <a:rPr lang="ru-RU" sz="2400" dirty="0" err="1">
                <a:effectLst/>
                <a:latin typeface="+mj-lt"/>
                <a:ea typeface="NSimSun" panose="02010609030101010101" pitchFamily="49" charset="-122"/>
                <a:cs typeface="Symbol" panose="05050102010706020507" pitchFamily="18" charset="2"/>
              </a:rPr>
              <a:t>XY</a:t>
            </a:r>
            <a:r>
              <a:rPr lang="ru-RU" sz="2400" dirty="0">
                <a:effectLst/>
                <a:latin typeface="+mj-lt"/>
                <a:ea typeface="NSimSun" panose="02010609030101010101" pitchFamily="49" charset="-122"/>
                <a:cs typeface="Symbol" panose="05050102010706020507" pitchFamily="18" charset="2"/>
              </a:rPr>
              <a:t> перед установкой;</a:t>
            </a:r>
          </a:p>
          <a:p>
            <a:pPr marL="342900" indent="-342900" algn="just">
              <a:lnSpc>
                <a:spcPct val="115000"/>
              </a:lnSpc>
              <a:spcBef>
                <a:spcPts val="325"/>
              </a:spcBef>
              <a:spcAft>
                <a:spcPts val="1000"/>
              </a:spcAft>
              <a:buSzPts val="1400"/>
              <a:buFont typeface="Symbol" panose="05050102010706020507" pitchFamily="18" charset="2"/>
              <a:buChar char=""/>
              <a:tabLst>
                <a:tab pos="540385" algn="l"/>
              </a:tabLst>
            </a:pPr>
            <a:r>
              <a:rPr lang="ru-RU" sz="2400" dirty="0">
                <a:effectLst/>
                <a:latin typeface="+mj-lt"/>
                <a:ea typeface="NSimSun" panose="02010609030101010101" pitchFamily="49" charset="-122"/>
                <a:cs typeface="Symbol" panose="05050102010706020507" pitchFamily="18" charset="2"/>
              </a:rPr>
              <a:t>поворот объекта на угол, кратный 90 градусам;</a:t>
            </a:r>
          </a:p>
          <a:p>
            <a:pPr marL="342900" lvl="0" indent="-342900" algn="just">
              <a:lnSpc>
                <a:spcPct val="115000"/>
              </a:lnSpc>
              <a:spcBef>
                <a:spcPts val="110"/>
              </a:spcBef>
              <a:spcAft>
                <a:spcPts val="1000"/>
              </a:spcAft>
              <a:buSzPts val="1400"/>
              <a:buFont typeface="Symbol" panose="05050102010706020507" pitchFamily="18" charset="2"/>
              <a:buChar char=""/>
              <a:tabLst>
                <a:tab pos="540385" algn="l"/>
              </a:tabLst>
            </a:pPr>
            <a:r>
              <a:rPr lang="ru-RU" sz="2400" dirty="0">
                <a:effectLst/>
                <a:latin typeface="+mj-lt"/>
                <a:ea typeface="NSimSun" panose="02010609030101010101" pitchFamily="49" charset="-122"/>
                <a:cs typeface="Symbol" panose="05050102010706020507" pitchFamily="18" charset="2"/>
              </a:rPr>
              <a:t>вставка объекта, который нужно выбирать из нескольких списков;</a:t>
            </a:r>
            <a:endParaRPr lang="en-US" sz="2400" dirty="0">
              <a:effectLst/>
              <a:latin typeface="+mj-lt"/>
              <a:ea typeface="NSimSun" panose="02010609030101010101" pitchFamily="49" charset="-122"/>
              <a:cs typeface="Symbol" panose="05050102010706020507" pitchFamily="18" charset="2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110"/>
              </a:spcBef>
              <a:spcAft>
                <a:spcPts val="1000"/>
              </a:spcAft>
              <a:buSzPts val="1400"/>
              <a:buFont typeface="Symbol" panose="05050102010706020507" pitchFamily="18" charset="2"/>
              <a:buChar char=""/>
              <a:tabLst>
                <a:tab pos="540385" algn="l"/>
              </a:tabLst>
            </a:pPr>
            <a:r>
              <a:rPr lang="ru-RU" sz="2400" dirty="0">
                <a:latin typeface="+mj-lt"/>
                <a:ea typeface="Symbol" panose="05050102010706020507" pitchFamily="18" charset="2"/>
                <a:cs typeface="Symbol" panose="05050102010706020507" pitchFamily="18" charset="2"/>
              </a:rPr>
              <a:t>удаление объектов по отдельности и всей комнаты в целом;</a:t>
            </a:r>
            <a:endParaRPr lang="ru-RU" sz="2400" dirty="0">
              <a:effectLst/>
              <a:latin typeface="+mj-lt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325"/>
              </a:spcBef>
              <a:spcAft>
                <a:spcPts val="1000"/>
              </a:spcAft>
              <a:buSzPts val="1400"/>
              <a:buFont typeface="Symbol" panose="05050102010706020507" pitchFamily="18" charset="2"/>
              <a:buChar char=""/>
              <a:tabLst>
                <a:tab pos="540385" algn="l"/>
              </a:tabLst>
            </a:pPr>
            <a:r>
              <a:rPr lang="ru-RU" sz="2400" dirty="0">
                <a:effectLst/>
                <a:latin typeface="+mj-lt"/>
                <a:ea typeface="NSimSun" panose="02010609030101010101" pitchFamily="49" charset="-122"/>
                <a:cs typeface="Symbol" panose="05050102010706020507" pitchFamily="18" charset="2"/>
              </a:rPr>
              <a:t>изменение различных параметров: высоты мебели над уровнем пола, толщины и высоты стен, ширины и высоты дверей и окон.</a:t>
            </a:r>
            <a:endParaRPr lang="ru-RU" sz="2400" dirty="0">
              <a:effectLst/>
              <a:latin typeface="+mj-lt"/>
              <a:ea typeface="Symbol" panose="05050102010706020507" pitchFamily="18" charset="2"/>
              <a:cs typeface="Symbol" panose="05050102010706020507" pitchFamily="18" charset="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433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4CFEB-71BF-130D-211D-C28BF27F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913161-6B2E-40BB-2FE2-9BDC59487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703"/>
            <a:ext cx="10515600" cy="449114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200" dirty="0">
                <a:latin typeface="+mj-lt"/>
                <a:ea typeface="NSimSun" panose="02010609030101010101" pitchFamily="49" charset="-122"/>
              </a:rPr>
              <a:t>Анализ предметной области выявляет следующие объекты:</a:t>
            </a:r>
          </a:p>
          <a:p>
            <a:pPr marL="144000" indent="0">
              <a:buNone/>
            </a:pPr>
            <a:endParaRPr lang="ru-RU" sz="2200" dirty="0">
              <a:latin typeface="+mj-lt"/>
              <a:ea typeface="NSimSun" panose="02010609030101010101" pitchFamily="49" charset="-122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330"/>
              </a:spcBef>
              <a:spcAft>
                <a:spcPts val="1000"/>
              </a:spcAft>
              <a:buSzPts val="1400"/>
              <a:buFont typeface="Symbol" panose="05050102010706020507" pitchFamily="18" charset="2"/>
              <a:buChar char=""/>
              <a:tabLst>
                <a:tab pos="630555" algn="l"/>
              </a:tabLst>
            </a:pPr>
            <a:r>
              <a:rPr lang="ru-RU" sz="2200" dirty="0">
                <a:latin typeface="+mj-lt"/>
                <a:ea typeface="NSimSun" panose="02010609030101010101" pitchFamily="49" charset="-122"/>
              </a:rPr>
              <a:t>поле для размещения фигур;	</a:t>
            </a:r>
          </a:p>
          <a:p>
            <a:pPr marL="342900" lvl="0" indent="-342900" algn="just">
              <a:lnSpc>
                <a:spcPct val="115000"/>
              </a:lnSpc>
              <a:spcBef>
                <a:spcPts val="330"/>
              </a:spcBef>
              <a:spcAft>
                <a:spcPts val="1000"/>
              </a:spcAft>
              <a:buSzPts val="1400"/>
              <a:buFont typeface="Symbol" panose="05050102010706020507" pitchFamily="18" charset="2"/>
              <a:buChar char=""/>
              <a:tabLst>
                <a:tab pos="630555" algn="l"/>
              </a:tabLst>
            </a:pPr>
            <a:r>
              <a:rPr lang="ru-RU" sz="2200" dirty="0">
                <a:latin typeface="+mj-lt"/>
                <a:ea typeface="NSimSun" panose="02010609030101010101" pitchFamily="49" charset="-122"/>
              </a:rPr>
              <a:t>объекты мебели, перемещение которых осуществляется с помощью мыши, и для которых есть возможность изменить высоту подъема и угол поворота;</a:t>
            </a:r>
          </a:p>
          <a:p>
            <a:pPr marL="342900" lvl="0" indent="-342900" algn="just">
              <a:lnSpc>
                <a:spcPct val="115000"/>
              </a:lnSpc>
              <a:spcBef>
                <a:spcPts val="5"/>
              </a:spcBef>
              <a:spcAft>
                <a:spcPts val="1000"/>
              </a:spcAft>
              <a:buSzPts val="1400"/>
              <a:buFont typeface="Symbol" panose="05050102010706020507" pitchFamily="18" charset="2"/>
              <a:buChar char=""/>
              <a:tabLst>
                <a:tab pos="630555" algn="l"/>
              </a:tabLst>
            </a:pPr>
            <a:r>
              <a:rPr lang="ru-RU" sz="2200" dirty="0">
                <a:latin typeface="+mj-lt"/>
                <a:ea typeface="NSimSun" panose="02010609030101010101" pitchFamily="49" charset="-122"/>
              </a:rPr>
              <a:t>настенные объекты, перемещение которых осуществляется так же с помощью мыши, и для которых есть возможность изменить длину и высоту;</a:t>
            </a:r>
          </a:p>
          <a:p>
            <a:pPr marL="342900" lvl="0" indent="-342900" algn="just">
              <a:lnSpc>
                <a:spcPct val="115000"/>
              </a:lnSpc>
              <a:spcBef>
                <a:spcPts val="5"/>
              </a:spcBef>
              <a:spcAft>
                <a:spcPts val="1000"/>
              </a:spcAft>
              <a:buSzPts val="1400"/>
              <a:buFont typeface="Symbol" panose="05050102010706020507" pitchFamily="18" charset="2"/>
              <a:buChar char=""/>
              <a:tabLst>
                <a:tab pos="630555" algn="l"/>
              </a:tabLst>
            </a:pPr>
            <a:r>
              <a:rPr lang="ru-RU" sz="2200" dirty="0">
                <a:latin typeface="+mj-lt"/>
                <a:ea typeface="NSimSun" panose="02010609030101010101" pitchFamily="49" charset="-122"/>
              </a:rPr>
              <a:t>комната для которой можно задать толщину и высоту стен;</a:t>
            </a:r>
          </a:p>
          <a:p>
            <a:pPr marL="342900" lvl="0" indent="-342900" algn="just">
              <a:lnSpc>
                <a:spcPct val="115000"/>
              </a:lnSpc>
              <a:spcBef>
                <a:spcPts val="255"/>
              </a:spcBef>
              <a:spcAft>
                <a:spcPts val="1000"/>
              </a:spcAft>
              <a:buSzPts val="1400"/>
              <a:buFont typeface="Symbol" panose="05050102010706020507" pitchFamily="18" charset="2"/>
              <a:buChar char=""/>
              <a:tabLst>
                <a:tab pos="630555" algn="l"/>
              </a:tabLst>
            </a:pPr>
            <a:r>
              <a:rPr lang="ru-RU" sz="2200" dirty="0">
                <a:latin typeface="+mj-lt"/>
                <a:ea typeface="NSimSun" panose="02010609030101010101" pitchFamily="49" charset="-122"/>
              </a:rPr>
              <a:t>кнопки управления, отличающиеся расположением и размерами.</a:t>
            </a:r>
          </a:p>
        </p:txBody>
      </p:sp>
    </p:spTree>
    <p:extLst>
      <p:ext uri="{BB962C8B-B14F-4D97-AF65-F5344CB8AC3E}">
        <p14:creationId xmlns:p14="http://schemas.microsoft.com/office/powerpoint/2010/main" val="78015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4CFEB-71BF-130D-211D-C28BF27F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913161-6B2E-40BB-2FE2-9BDC59487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810"/>
            <a:ext cx="10515600" cy="4351338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15000"/>
              </a:lnSpc>
              <a:spcBef>
                <a:spcPts val="255"/>
              </a:spcBef>
              <a:spcAft>
                <a:spcPts val="1000"/>
              </a:spcAft>
              <a:buSzPts val="1400"/>
              <a:buNone/>
              <a:tabLst>
                <a:tab pos="630555" algn="l"/>
              </a:tabLst>
            </a:pPr>
            <a:r>
              <a:rPr lang="ru-RU" sz="2200" dirty="0">
                <a:latin typeface="+mj-lt"/>
                <a:ea typeface="NSimSun" panose="02010609030101010101" pitchFamily="49" charset="-122"/>
              </a:rPr>
              <a:t>Кнопки управления по поведению можно разделить на 4 группы:</a:t>
            </a:r>
          </a:p>
          <a:p>
            <a:pPr marL="0" lvl="0" indent="0" algn="just">
              <a:lnSpc>
                <a:spcPct val="115000"/>
              </a:lnSpc>
              <a:spcBef>
                <a:spcPts val="0"/>
              </a:spcBef>
              <a:buSzPts val="1400"/>
              <a:buNone/>
              <a:tabLst>
                <a:tab pos="630555" algn="l"/>
              </a:tabLst>
            </a:pPr>
            <a:endParaRPr lang="ru-RU" sz="1000" dirty="0">
              <a:latin typeface="+mj-lt"/>
              <a:ea typeface="NSimSun" panose="02010609030101010101" pitchFamily="49" charset="-122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355"/>
              </a:spcBef>
              <a:spcAft>
                <a:spcPts val="1000"/>
              </a:spcAft>
              <a:buSzPts val="1400"/>
              <a:buFont typeface="Symbol" panose="05050102010706020507" pitchFamily="18" charset="2"/>
              <a:buChar char=""/>
              <a:tabLst>
                <a:tab pos="630555" algn="l"/>
                <a:tab pos="810260" algn="l"/>
              </a:tabLst>
            </a:pPr>
            <a:r>
              <a:rPr lang="ru-RU" sz="2200" dirty="0">
                <a:latin typeface="+mj-lt"/>
                <a:ea typeface="NSimSun" panose="02010609030101010101" pitchFamily="49" charset="-122"/>
              </a:rPr>
              <a:t>кнопки переключения на новую страницу;</a:t>
            </a:r>
          </a:p>
          <a:p>
            <a:pPr marL="342900" lvl="0" indent="-342900" algn="just">
              <a:lnSpc>
                <a:spcPct val="115000"/>
              </a:lnSpc>
              <a:spcBef>
                <a:spcPts val="355"/>
              </a:spcBef>
              <a:spcAft>
                <a:spcPts val="1000"/>
              </a:spcAft>
              <a:buSzPts val="1400"/>
              <a:buFont typeface="Symbol" panose="05050102010706020507" pitchFamily="18" charset="2"/>
              <a:buChar char=""/>
              <a:tabLst>
                <a:tab pos="630555" algn="l"/>
                <a:tab pos="810260" algn="l"/>
              </a:tabLst>
            </a:pPr>
            <a:r>
              <a:rPr lang="ru-RU" sz="2200" dirty="0">
                <a:latin typeface="+mj-lt"/>
                <a:ea typeface="NSimSun" panose="02010609030101010101" pitchFamily="49" charset="-122"/>
              </a:rPr>
              <a:t>1 кнопка возврата на предыдущую страницу;</a:t>
            </a:r>
          </a:p>
          <a:p>
            <a:pPr marL="342900" lvl="0" indent="-342900" algn="just">
              <a:lnSpc>
                <a:spcPct val="115000"/>
              </a:lnSpc>
              <a:spcBef>
                <a:spcPts val="355"/>
              </a:spcBef>
              <a:spcAft>
                <a:spcPts val="1000"/>
              </a:spcAft>
              <a:buSzPts val="1400"/>
              <a:buFont typeface="Symbol" panose="05050102010706020507" pitchFamily="18" charset="2"/>
              <a:buChar char=""/>
              <a:tabLst>
                <a:tab pos="630555" algn="l"/>
                <a:tab pos="810260" algn="l"/>
              </a:tabLst>
            </a:pPr>
            <a:r>
              <a:rPr lang="ru-RU" sz="2200" dirty="0">
                <a:latin typeface="+mj-lt"/>
                <a:ea typeface="NSimSun" panose="02010609030101010101" pitchFamily="49" charset="-122"/>
              </a:rPr>
              <a:t>4 кнопки изменения параметров объекта;</a:t>
            </a:r>
          </a:p>
          <a:p>
            <a:pPr marL="342900" lvl="0" indent="-342900" algn="just">
              <a:lnSpc>
                <a:spcPct val="115000"/>
              </a:lnSpc>
              <a:spcBef>
                <a:spcPts val="230"/>
              </a:spcBef>
              <a:spcAft>
                <a:spcPts val="1000"/>
              </a:spcAft>
              <a:buSzPts val="1400"/>
              <a:buFont typeface="Symbol" panose="05050102010706020507" pitchFamily="18" charset="2"/>
              <a:buChar char=""/>
              <a:tabLst>
                <a:tab pos="630555" algn="l"/>
                <a:tab pos="810260" algn="l"/>
              </a:tabLst>
            </a:pPr>
            <a:r>
              <a:rPr lang="ru-RU" sz="2200" dirty="0">
                <a:latin typeface="+mj-lt"/>
                <a:ea typeface="NSimSun" panose="02010609030101010101" pitchFamily="49" charset="-122"/>
              </a:rPr>
              <a:t>2 кнопки сохранения и выхода из программы.</a:t>
            </a:r>
          </a:p>
          <a:p>
            <a:pPr marL="0" lvl="0" indent="0" algn="just">
              <a:lnSpc>
                <a:spcPct val="115000"/>
              </a:lnSpc>
              <a:spcBef>
                <a:spcPts val="0"/>
              </a:spcBef>
              <a:buSzPts val="1400"/>
              <a:buNone/>
              <a:tabLst>
                <a:tab pos="630555" algn="l"/>
                <a:tab pos="810260" algn="l"/>
              </a:tabLst>
            </a:pPr>
            <a:endParaRPr lang="ru-RU" sz="1000" dirty="0">
              <a:latin typeface="+mj-lt"/>
              <a:ea typeface="NSimSun" panose="02010609030101010101" pitchFamily="49" charset="-122"/>
            </a:endParaRPr>
          </a:p>
          <a:p>
            <a:pPr marL="86360" indent="0" algn="just">
              <a:spcBef>
                <a:spcPts val="230"/>
              </a:spcBef>
              <a:spcAft>
                <a:spcPts val="0"/>
              </a:spcAft>
              <a:buNone/>
              <a:tabLst>
                <a:tab pos="630555" algn="l"/>
                <a:tab pos="810260" algn="l"/>
              </a:tabLst>
            </a:pPr>
            <a:r>
              <a:rPr lang="ru-RU" sz="2200" dirty="0">
                <a:latin typeface="+mj-lt"/>
                <a:ea typeface="NSimSun" panose="02010609030101010101" pitchFamily="49" charset="-122"/>
              </a:rPr>
              <a:t>В свою очередь кнопки переключения на новую страницу делятся на обычные (22 кнопки) и те, которые устанавливают инструмент для отрисовки фигур (7 кнопок).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821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4CFEB-71BF-130D-211D-C28BF27F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классов</a:t>
            </a:r>
          </a:p>
        </p:txBody>
      </p: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BAC61108-7E28-F72F-B1A5-41EF0B2315C5}"/>
              </a:ext>
            </a:extLst>
          </p:cNvPr>
          <p:cNvGrpSpPr/>
          <p:nvPr/>
        </p:nvGrpSpPr>
        <p:grpSpPr>
          <a:xfrm>
            <a:off x="575673" y="1436401"/>
            <a:ext cx="11040653" cy="5056474"/>
            <a:chOff x="-322038" y="1690687"/>
            <a:chExt cx="11040653" cy="505647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5ACCCD-F561-D4E2-FFD7-A9E80BF71E30}"/>
                </a:ext>
              </a:extLst>
            </p:cNvPr>
            <p:cNvSpPr txBox="1"/>
            <p:nvPr/>
          </p:nvSpPr>
          <p:spPr>
            <a:xfrm>
              <a:off x="4711172" y="1690687"/>
              <a:ext cx="128267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Object</a:t>
              </a:r>
            </a:p>
            <a:p>
              <a:pPr algn="ctr"/>
              <a:r>
                <a:rPr lang="en-US" dirty="0"/>
                <a:t>Display</a:t>
              </a:r>
              <a:endParaRPr lang="ru-R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CB0802-31A4-7D7C-93ED-624441405E84}"/>
                </a:ext>
              </a:extLst>
            </p:cNvPr>
            <p:cNvSpPr txBox="1"/>
            <p:nvPr/>
          </p:nvSpPr>
          <p:spPr>
            <a:xfrm>
              <a:off x="5777030" y="2637855"/>
              <a:ext cx="138888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Object</a:t>
              </a:r>
            </a:p>
            <a:p>
              <a:pPr algn="ctr"/>
              <a:r>
                <a:rPr lang="en-US" dirty="0"/>
                <a:t>Clickable</a:t>
              </a:r>
              <a:endParaRPr lang="ru-R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1EE3F4-A533-E266-5D93-2DC7F0581CDF}"/>
                </a:ext>
              </a:extLst>
            </p:cNvPr>
            <p:cNvSpPr txBox="1"/>
            <p:nvPr/>
          </p:nvSpPr>
          <p:spPr>
            <a:xfrm>
              <a:off x="1380259" y="2637854"/>
              <a:ext cx="13888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Figure</a:t>
              </a:r>
              <a:endParaRPr lang="ru-R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FA9A28-B15E-FA68-0144-6B20066860E9}"/>
                </a:ext>
              </a:extLst>
            </p:cNvPr>
            <p:cNvSpPr txBox="1"/>
            <p:nvPr/>
          </p:nvSpPr>
          <p:spPr>
            <a:xfrm>
              <a:off x="4711169" y="3498805"/>
              <a:ext cx="13888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Button</a:t>
              </a:r>
              <a:endParaRPr lang="ru-R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625714-1109-142B-2AB9-EF25B41C2049}"/>
                </a:ext>
              </a:extLst>
            </p:cNvPr>
            <p:cNvSpPr txBox="1"/>
            <p:nvPr/>
          </p:nvSpPr>
          <p:spPr>
            <a:xfrm>
              <a:off x="6846045" y="3506926"/>
              <a:ext cx="13888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AreaDraw</a:t>
              </a:r>
              <a:endParaRPr lang="ru-R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DCC714F-3EA1-2EE0-DF48-49FC4BC83EE0}"/>
                </a:ext>
              </a:extLst>
            </p:cNvPr>
            <p:cNvSpPr txBox="1"/>
            <p:nvPr/>
          </p:nvSpPr>
          <p:spPr>
            <a:xfrm>
              <a:off x="4711168" y="5190103"/>
              <a:ext cx="138888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Button</a:t>
              </a:r>
            </a:p>
            <a:p>
              <a:pPr algn="ctr"/>
              <a:r>
                <a:rPr lang="en-US" dirty="0"/>
                <a:t>Tools</a:t>
              </a:r>
              <a:endParaRPr lang="ru-R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11B583-1657-69C2-6AF1-F2CE1B6DCE0C}"/>
                </a:ext>
              </a:extLst>
            </p:cNvPr>
            <p:cNvSpPr txBox="1"/>
            <p:nvPr/>
          </p:nvSpPr>
          <p:spPr>
            <a:xfrm>
              <a:off x="4711170" y="4279377"/>
              <a:ext cx="138888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Button</a:t>
              </a:r>
            </a:p>
            <a:p>
              <a:pPr algn="ctr"/>
              <a:r>
                <a:rPr lang="en-US" dirty="0" err="1"/>
                <a:t>NextPage</a:t>
              </a:r>
              <a:endParaRPr lang="ru-R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FB8F98-C4AF-247F-C8A1-24D83D9705C2}"/>
                </a:ext>
              </a:extLst>
            </p:cNvPr>
            <p:cNvSpPr txBox="1"/>
            <p:nvPr/>
          </p:nvSpPr>
          <p:spPr>
            <a:xfrm>
              <a:off x="6221710" y="4279377"/>
              <a:ext cx="1388889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Button</a:t>
              </a:r>
            </a:p>
            <a:p>
              <a:pPr algn="ctr"/>
              <a:r>
                <a:rPr lang="en-US" dirty="0"/>
                <a:t>Previous</a:t>
              </a:r>
            </a:p>
            <a:p>
              <a:pPr algn="ctr"/>
              <a:r>
                <a:rPr lang="en-US" dirty="0"/>
                <a:t>Page</a:t>
              </a:r>
              <a:endParaRPr lang="ru-R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54F913-535B-1F08-C3EC-BEC0A57E6A3A}"/>
                </a:ext>
              </a:extLst>
            </p:cNvPr>
            <p:cNvSpPr txBox="1"/>
            <p:nvPr/>
          </p:nvSpPr>
          <p:spPr>
            <a:xfrm>
              <a:off x="7732250" y="4279377"/>
              <a:ext cx="138888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Button</a:t>
              </a:r>
            </a:p>
            <a:p>
              <a:pPr algn="ctr"/>
              <a:r>
                <a:rPr lang="en-US" dirty="0"/>
                <a:t>Param</a:t>
              </a:r>
              <a:endParaRPr lang="ru-R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A578D21-2796-1A4A-A846-5510B58CC648}"/>
                </a:ext>
              </a:extLst>
            </p:cNvPr>
            <p:cNvSpPr txBox="1"/>
            <p:nvPr/>
          </p:nvSpPr>
          <p:spPr>
            <a:xfrm>
              <a:off x="9242790" y="4279377"/>
              <a:ext cx="147582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Button</a:t>
              </a:r>
            </a:p>
            <a:p>
              <a:pPr algn="ctr"/>
              <a:r>
                <a:rPr lang="en-US" dirty="0"/>
                <a:t>Command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8F55F6-CD45-C8B1-02DF-8308DF207E24}"/>
                </a:ext>
              </a:extLst>
            </p:cNvPr>
            <p:cNvSpPr txBox="1"/>
            <p:nvPr/>
          </p:nvSpPr>
          <p:spPr>
            <a:xfrm>
              <a:off x="2929410" y="3500091"/>
              <a:ext cx="138888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Object</a:t>
              </a:r>
            </a:p>
            <a:p>
              <a:pPr algn="ctr"/>
              <a:r>
                <a:rPr lang="en-US" dirty="0"/>
                <a:t>Furniture</a:t>
              </a:r>
              <a:endParaRPr lang="ru-R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9FD77F-7D2F-D5CE-B543-2EE222796C28}"/>
                </a:ext>
              </a:extLst>
            </p:cNvPr>
            <p:cNvSpPr txBox="1"/>
            <p:nvPr/>
          </p:nvSpPr>
          <p:spPr>
            <a:xfrm>
              <a:off x="1380260" y="3498805"/>
              <a:ext cx="1388889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Object</a:t>
              </a:r>
            </a:p>
            <a:p>
              <a:pPr algn="ctr"/>
              <a:r>
                <a:rPr lang="en-US" dirty="0"/>
                <a:t>Figure</a:t>
              </a:r>
            </a:p>
            <a:p>
              <a:pPr algn="ctr"/>
              <a:r>
                <a:rPr lang="en-US" dirty="0" err="1"/>
                <a:t>OnWall</a:t>
              </a:r>
              <a:endParaRPr lang="ru-R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5DC0D4-A08F-D4FE-9A8F-95F078FDD114}"/>
                </a:ext>
              </a:extLst>
            </p:cNvPr>
            <p:cNvSpPr txBox="1"/>
            <p:nvPr/>
          </p:nvSpPr>
          <p:spPr>
            <a:xfrm>
              <a:off x="-322038" y="3506926"/>
              <a:ext cx="154915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ObjectWall</a:t>
              </a:r>
              <a:endParaRPr lang="ru-R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7126C97-3C47-63EB-E46A-196E00DD75ED}"/>
                </a:ext>
              </a:extLst>
            </p:cNvPr>
            <p:cNvSpPr txBox="1"/>
            <p:nvPr/>
          </p:nvSpPr>
          <p:spPr>
            <a:xfrm>
              <a:off x="9242789" y="2698682"/>
              <a:ext cx="138888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Area</a:t>
              </a:r>
            </a:p>
            <a:p>
              <a:pPr algn="ctr"/>
              <a:r>
                <a:rPr lang="en-US" dirty="0"/>
                <a:t>Params</a:t>
              </a:r>
              <a:endParaRPr lang="ru-R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18EC70-51E6-5720-3D5A-1FE00DE08ECD}"/>
                </a:ext>
              </a:extLst>
            </p:cNvPr>
            <p:cNvSpPr txBox="1"/>
            <p:nvPr/>
          </p:nvSpPr>
          <p:spPr>
            <a:xfrm>
              <a:off x="4711170" y="6100830"/>
              <a:ext cx="138888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Button</a:t>
              </a:r>
            </a:p>
            <a:p>
              <a:pPr algn="ctr"/>
              <a:r>
                <a:rPr lang="en-US" dirty="0"/>
                <a:t>Furniture</a:t>
              </a:r>
              <a:endParaRPr lang="ru-RU" dirty="0"/>
            </a:p>
          </p:txBody>
        </p: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155148A8-2E85-9A27-61EA-B152DCD72A89}"/>
                </a:ext>
              </a:extLst>
            </p:cNvPr>
            <p:cNvCxnSpPr>
              <a:cxnSpLocks/>
              <a:stCxn id="9" idx="0"/>
              <a:endCxn id="7" idx="2"/>
            </p:cNvCxnSpPr>
            <p:nvPr/>
          </p:nvCxnSpPr>
          <p:spPr>
            <a:xfrm flipV="1">
              <a:off x="2074704" y="2337018"/>
              <a:ext cx="3277808" cy="300836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4929714C-4E01-AF38-3648-AB416F8459D2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H="1" flipV="1">
              <a:off x="5352512" y="2337018"/>
              <a:ext cx="1118963" cy="300837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6A771A35-2402-93ED-5BAB-F9A25ACCFC30}"/>
                </a:ext>
              </a:extLst>
            </p:cNvPr>
            <p:cNvCxnSpPr>
              <a:cxnSpLocks/>
              <a:stCxn id="20" idx="0"/>
              <a:endCxn id="7" idx="2"/>
            </p:cNvCxnSpPr>
            <p:nvPr/>
          </p:nvCxnSpPr>
          <p:spPr>
            <a:xfrm flipH="1" flipV="1">
              <a:off x="5352512" y="2337018"/>
              <a:ext cx="4584722" cy="361664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2EEF870A-7DF0-B9C0-2B82-E0FC1D31EB56}"/>
              </a:ext>
            </a:extLst>
          </p:cNvPr>
          <p:cNvCxnSpPr>
            <a:cxnSpLocks/>
            <a:stCxn id="19" idx="0"/>
            <a:endCxn id="9" idx="2"/>
          </p:cNvCxnSpPr>
          <p:nvPr/>
        </p:nvCxnSpPr>
        <p:spPr>
          <a:xfrm flipV="1">
            <a:off x="1350248" y="2752900"/>
            <a:ext cx="1622167" cy="4997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3E35DC84-1553-D18C-4994-25D3B1A09400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H="1" flipV="1">
            <a:off x="2972415" y="2752900"/>
            <a:ext cx="1" cy="49161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50E18C8-96C6-6219-6A97-75B182A1028D}"/>
              </a:ext>
            </a:extLst>
          </p:cNvPr>
          <p:cNvCxnSpPr>
            <a:cxnSpLocks/>
            <a:stCxn id="17" idx="0"/>
            <a:endCxn id="9" idx="2"/>
          </p:cNvCxnSpPr>
          <p:nvPr/>
        </p:nvCxnSpPr>
        <p:spPr>
          <a:xfrm flipH="1" flipV="1">
            <a:off x="2972415" y="2752900"/>
            <a:ext cx="1549151" cy="4929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0EE648A-911D-5E7E-8129-E33152217A33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6303325" y="3029900"/>
            <a:ext cx="1065861" cy="21461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AABBB5A9-1E16-EB8E-7F41-58DD928CD7AE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H="1" flipV="1">
            <a:off x="7369186" y="3029900"/>
            <a:ext cx="1069015" cy="2227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BC7A8537-6BF1-51B3-E33B-E77445E7DAC8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6303325" y="3613851"/>
            <a:ext cx="1" cy="4112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31A0CE8A-4834-9A04-C0B0-99ECC8D4BF45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H="1" flipV="1">
            <a:off x="6303325" y="3613851"/>
            <a:ext cx="1510541" cy="4112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88487915-3BC5-29FF-FAA5-0FCACF8F5B30}"/>
              </a:ext>
            </a:extLst>
          </p:cNvPr>
          <p:cNvCxnSpPr>
            <a:cxnSpLocks/>
            <a:stCxn id="15" idx="0"/>
            <a:endCxn id="10" idx="2"/>
          </p:cNvCxnSpPr>
          <p:nvPr/>
        </p:nvCxnSpPr>
        <p:spPr>
          <a:xfrm flipH="1" flipV="1">
            <a:off x="6303325" y="3613851"/>
            <a:ext cx="3021081" cy="4112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6D4C2CC-1A1C-CA6B-FAEF-E140FE991A05}"/>
              </a:ext>
            </a:extLst>
          </p:cNvPr>
          <p:cNvCxnSpPr>
            <a:cxnSpLocks/>
            <a:stCxn id="16" idx="0"/>
            <a:endCxn id="10" idx="2"/>
          </p:cNvCxnSpPr>
          <p:nvPr/>
        </p:nvCxnSpPr>
        <p:spPr>
          <a:xfrm flipH="1" flipV="1">
            <a:off x="6303325" y="3613851"/>
            <a:ext cx="4575089" cy="4112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1C6DE697-5501-7FF5-0867-E9BD352DFD65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6303324" y="4671422"/>
            <a:ext cx="2" cy="26439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DD4909B6-5A55-B929-8286-0EA81552B6F7}"/>
              </a:ext>
            </a:extLst>
          </p:cNvPr>
          <p:cNvCxnSpPr>
            <a:cxnSpLocks/>
            <a:stCxn id="21" idx="0"/>
            <a:endCxn id="12" idx="2"/>
          </p:cNvCxnSpPr>
          <p:nvPr/>
        </p:nvCxnSpPr>
        <p:spPr>
          <a:xfrm flipH="1" flipV="1">
            <a:off x="6303324" y="5582148"/>
            <a:ext cx="2" cy="26439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88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838200" y="1134322"/>
            <a:ext cx="11776363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class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ea typeface="Calibri" pitchFamily="34" charset="0"/>
                <a:cs typeface="Cascadia Mono" pitchFamily="49" charset="0"/>
              </a:rPr>
              <a:t>Figure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: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public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ea typeface="Calibri" pitchFamily="34" charset="0"/>
                <a:cs typeface="Cascadia Mono" pitchFamily="49" charset="0"/>
              </a:rPr>
              <a:t>ObjectDisplay</a:t>
            </a:r>
            <a:endParaRPr kumimoji="0" 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{</a:t>
            </a:r>
            <a:endParaRPr kumimoji="0" 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protected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:</a:t>
            </a:r>
            <a:endParaRPr kumimoji="0" 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 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type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;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lang="ru-RU" sz="2200" dirty="0">
                <a:solidFill>
                  <a:srgbClr val="008000"/>
                </a:solidFill>
                <a:ea typeface="Calibri" pitchFamily="34" charset="0"/>
                <a:cs typeface="Cascadia Mono" pitchFamily="49" charset="0"/>
              </a:rPr>
              <a:t>// тип фигуры: 1 – мебель, 2 – стены, 3 – объекты на стене.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 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height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;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lang="ru-RU" sz="2200" dirty="0">
                <a:solidFill>
                  <a:srgbClr val="008000"/>
                </a:solidFill>
                <a:ea typeface="Calibri" pitchFamily="34" charset="0"/>
                <a:cs typeface="Cascadia Mono" pitchFamily="49" charset="0"/>
              </a:rPr>
              <a:t>// высота фигуры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 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heightLift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;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ea typeface="Calibri" pitchFamily="34" charset="0"/>
                <a:cs typeface="Cascadia Mono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ea typeface="Calibri" pitchFamily="34" charset="0"/>
                <a:cs typeface="Cascadia Mono" pitchFamily="49" charset="0"/>
              </a:rPr>
              <a:t>высота над уровнем пола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  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IMAGE *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m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;</a:t>
            </a:r>
            <a:r>
              <a:rPr lang="ru-RU" sz="2200" dirty="0">
                <a:solidFill>
                  <a:srgbClr val="008000"/>
                </a:solidFill>
                <a:ea typeface="Calibri" pitchFamily="34" charset="0"/>
                <a:cs typeface="Cascadia Mono" pitchFamily="49" charset="0"/>
              </a:rPr>
              <a:t> // изображение объекта</a:t>
            </a:r>
            <a:endParaRPr kumimoji="0" 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public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:</a:t>
            </a:r>
            <a:endParaRPr kumimoji="0" 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  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ea typeface="Calibri" pitchFamily="34" charset="0"/>
                <a:cs typeface="Cascadia Mono" pitchFamily="49" charset="0"/>
              </a:rPr>
              <a:t>// устанавливаем координаты углов, высоту и высоту подъема</a:t>
            </a:r>
            <a:endParaRPr kumimoji="0" 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 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Figure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(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Calibri" pitchFamily="34" charset="0"/>
                <a:cs typeface="Cascadia Mono" pitchFamily="49" charset="0"/>
              </a:rPr>
              <a:t>x1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,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Calibri" pitchFamily="34" charset="0"/>
                <a:cs typeface="Cascadia Mono" pitchFamily="49" charset="0"/>
              </a:rPr>
              <a:t>y1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,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Calibri" pitchFamily="34" charset="0"/>
                <a:cs typeface="Cascadia Mono" pitchFamily="49" charset="0"/>
              </a:rPr>
              <a:t>x2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,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Calibri" pitchFamily="34" charset="0"/>
                <a:cs typeface="Cascadia Mono" pitchFamily="49" charset="0"/>
              </a:rPr>
              <a:t>y2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,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ea typeface="Calibri" pitchFamily="34" charset="0"/>
                <a:cs typeface="Cascadia Mono" pitchFamily="49" charset="0"/>
              </a:rPr>
              <a:t>height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,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ea typeface="Calibri" pitchFamily="34" charset="0"/>
                <a:cs typeface="Cascadia Mono" pitchFamily="49" charset="0"/>
              </a:rPr>
              <a:t>heightLift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, IMAGE *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ea typeface="Calibri" pitchFamily="34" charset="0"/>
                <a:cs typeface="Cascadia Mono" pitchFamily="49" charset="0"/>
              </a:rPr>
              <a:t>m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) :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           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ea typeface="Calibri" pitchFamily="34" charset="0"/>
                <a:cs typeface="Cascadia Mono" pitchFamily="49" charset="0"/>
              </a:rPr>
              <a:t>ObjectDisplay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(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Calibri" pitchFamily="34" charset="0"/>
                <a:cs typeface="Cascadia Mono" pitchFamily="49" charset="0"/>
              </a:rPr>
              <a:t>x1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, 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Calibri" pitchFamily="34" charset="0"/>
                <a:cs typeface="Cascadia Mono" pitchFamily="49" charset="0"/>
              </a:rPr>
              <a:t>y1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, 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Calibri" pitchFamily="34" charset="0"/>
                <a:cs typeface="Cascadia Mono" pitchFamily="49" charset="0"/>
              </a:rPr>
              <a:t>x2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, 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Calibri" pitchFamily="34" charset="0"/>
                <a:cs typeface="Cascadia Mono" pitchFamily="49" charset="0"/>
              </a:rPr>
              <a:t>y2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),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height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(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ea typeface="Calibri" pitchFamily="34" charset="0"/>
                <a:cs typeface="Cascadia Mono" pitchFamily="49" charset="0"/>
              </a:rPr>
              <a:t>height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),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heightLift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(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ea typeface="Calibri" pitchFamily="34" charset="0"/>
                <a:cs typeface="Cascadia Mono" pitchFamily="49" charset="0"/>
              </a:rPr>
              <a:t>heightLift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),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m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(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ea typeface="Calibri" pitchFamily="34" charset="0"/>
                <a:cs typeface="Cascadia Mono" pitchFamily="49" charset="0"/>
              </a:rPr>
              <a:t>m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) {}</a:t>
            </a:r>
            <a:endParaRPr kumimoji="0" 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 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virtual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void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draw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();</a:t>
            </a:r>
            <a:r>
              <a:rPr lang="ru-RU" sz="2200" dirty="0">
                <a:solidFill>
                  <a:srgbClr val="008000"/>
                </a:solidFill>
                <a:ea typeface="Calibri" pitchFamily="34" charset="0"/>
                <a:cs typeface="Cascadia Mono" pitchFamily="49" charset="0"/>
              </a:rPr>
              <a:t> // </a:t>
            </a:r>
            <a:r>
              <a:rPr lang="ru-RU" sz="2200" dirty="0" err="1">
                <a:solidFill>
                  <a:srgbClr val="008000"/>
                </a:solidFill>
                <a:ea typeface="Calibri" pitchFamily="34" charset="0"/>
                <a:cs typeface="Cascadia Mono" pitchFamily="49" charset="0"/>
              </a:rPr>
              <a:t>отрисовка</a:t>
            </a:r>
            <a:r>
              <a:rPr lang="ru-RU" sz="2200" dirty="0">
                <a:solidFill>
                  <a:srgbClr val="008000"/>
                </a:solidFill>
                <a:ea typeface="Calibri" pitchFamily="34" charset="0"/>
                <a:cs typeface="Cascadia Mono" pitchFamily="49" charset="0"/>
              </a:rPr>
              <a:t> объекта</a:t>
            </a:r>
            <a:endParaRPr kumimoji="0" 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  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virtual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getHeight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();</a:t>
            </a:r>
            <a:r>
              <a:rPr lang="en-US" sz="2200" dirty="0">
                <a:solidFill>
                  <a:srgbClr val="008000"/>
                </a:solidFill>
                <a:ea typeface="Calibri" pitchFamily="34" charset="0"/>
                <a:cs typeface="Cascadia Mono" pitchFamily="49" charset="0"/>
              </a:rPr>
              <a:t> </a:t>
            </a:r>
            <a:r>
              <a:rPr lang="ru-RU" sz="2200" dirty="0">
                <a:solidFill>
                  <a:srgbClr val="008000"/>
                </a:solidFill>
                <a:ea typeface="Calibri" pitchFamily="34" charset="0"/>
                <a:cs typeface="Cascadia Mono" pitchFamily="49" charset="0"/>
              </a:rPr>
              <a:t>// геттер для высоты фигуры</a:t>
            </a:r>
            <a:endParaRPr kumimoji="0" 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  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virtual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getHeightLift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();</a:t>
            </a:r>
            <a:r>
              <a:rPr lang="ru-RU" sz="2200" dirty="0">
                <a:solidFill>
                  <a:srgbClr val="008000"/>
                </a:solidFill>
                <a:ea typeface="Calibri" pitchFamily="34" charset="0"/>
                <a:cs typeface="Cascadia Mono" pitchFamily="49" charset="0"/>
              </a:rPr>
              <a:t> // геттер для высоты подъема фигуры</a:t>
            </a:r>
            <a:endParaRPr kumimoji="0" 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  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virtual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getType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();</a:t>
            </a:r>
            <a:r>
              <a:rPr lang="ru-RU" sz="2200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</a:t>
            </a:r>
            <a:r>
              <a:rPr lang="ru-RU" sz="2200" dirty="0">
                <a:solidFill>
                  <a:srgbClr val="008000"/>
                </a:solidFill>
                <a:ea typeface="Calibri" pitchFamily="34" charset="0"/>
                <a:cs typeface="Cascadia Mono" pitchFamily="49" charset="0"/>
              </a:rPr>
              <a:t>// геттер для типа фигуры</a:t>
            </a:r>
            <a:endParaRPr kumimoji="0" 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};</a:t>
            </a:r>
            <a:endParaRPr kumimoji="0" 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BE2860F-0226-5E6B-F27D-FBD029A48A09}"/>
              </a:ext>
            </a:extLst>
          </p:cNvPr>
          <p:cNvSpPr txBox="1">
            <a:spLocks/>
          </p:cNvSpPr>
          <p:nvPr/>
        </p:nvSpPr>
        <p:spPr>
          <a:xfrm>
            <a:off x="838200" y="1475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8800" dirty="0"/>
              <a:t>Интерфейс класса </a:t>
            </a:r>
            <a:r>
              <a:rPr lang="en-US" sz="8800" dirty="0"/>
              <a:t>Figure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0888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C94CFEB-71BF-130D-211D-C28BF27FE513}"/>
              </a:ext>
            </a:extLst>
          </p:cNvPr>
          <p:cNvSpPr txBox="1">
            <a:spLocks/>
          </p:cNvSpPr>
          <p:nvPr/>
        </p:nvSpPr>
        <p:spPr>
          <a:xfrm>
            <a:off x="838200" y="1157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Особенности реализации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262393" y="1225688"/>
            <a:ext cx="11794435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void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AreaDraw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:: projection(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,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)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{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if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numRoom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) </a:t>
            </a:r>
            <a:r>
              <a:rPr lang="en-US" dirty="0">
                <a:solidFill>
                  <a:srgbClr val="008000"/>
                </a:solidFill>
                <a:cs typeface="Cascadia Mono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cs typeface="Cascadia Mono" pitchFamily="49" charset="0"/>
              </a:rPr>
              <a:t>проверка на наличие комнаты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  {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     IMAGE *obj =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AreaParams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:: example().obj;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 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type =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AreaParams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:: example().type;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  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if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(obj !=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NULL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)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cs typeface="Cascadia Mono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cs typeface="Cascadia Mono" pitchFamily="49" charset="0"/>
              </a:rPr>
              <a:t>выбрана ли фигура для проекции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    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8000"/>
                </a:solidFill>
                <a:cs typeface="Cascadia Mono" pitchFamily="49" charset="0"/>
              </a:rPr>
              <a:t>         </a:t>
            </a:r>
            <a:r>
              <a:rPr lang="ru-RU" dirty="0">
                <a:solidFill>
                  <a:srgbClr val="008000"/>
                </a:solidFill>
                <a:cs typeface="Cascadia Mono" pitchFamily="49" charset="0"/>
              </a:rPr>
              <a:t>/*определяем положение фигуры в комнате*/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Calibri" pitchFamily="34" charset="0"/>
              <a:cs typeface="Cascadia Mono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     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x1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,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y1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;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     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if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(type ==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3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) obj =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positionFigureOnWall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,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, obj);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cs typeface="Cascadia Mono" pitchFamily="49" charset="0"/>
              </a:rPr>
              <a:t>// определяем положение настенного объекта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    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x1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=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;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        y1 =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;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    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imageputpixel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(obj, 0, 0, WHITE);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    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drawBack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();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cs typeface="Cascadia Mono" pitchFamily="49" charset="0"/>
              </a:rPr>
              <a:t>// отчищаем рабочую область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     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height =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AreaParams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:: example().height;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cs typeface="Cascadia Mono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cs typeface="Cascadia Mono" pitchFamily="49" charset="0"/>
              </a:rPr>
              <a:t>высота проецируемой фигуры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     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heightLift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=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AreaParams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:: example().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heightLift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cs typeface="Cascadia Mono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cs typeface="Cascadia Mono" pitchFamily="49" charset="0"/>
              </a:rPr>
              <a:t>высота над уровнем пола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        figures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[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0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]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-&gt; draw();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cs typeface="Cascadia Mono" pitchFamily="49" charset="0"/>
              </a:rPr>
              <a:t>// отрисовка стен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     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;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88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4CFEB-71BF-130D-211D-C28BF27F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50"/>
            <a:ext cx="10515600" cy="1325563"/>
          </a:xfrm>
        </p:spPr>
        <p:txBody>
          <a:bodyPr/>
          <a:lstStyle/>
          <a:p>
            <a:r>
              <a:rPr lang="ru-RU" dirty="0"/>
              <a:t>Особенности реализации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13414" y="1165598"/>
            <a:ext cx="11963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FF"/>
                </a:solidFill>
                <a:ea typeface="Calibri" pitchFamily="34" charset="0"/>
                <a:cs typeface="Cascadia Mono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ea typeface="Calibri" pitchFamily="34" charset="0"/>
                <a:cs typeface="Cascadia Mono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i</a:t>
            </a:r>
            <a:r>
              <a:rPr lang="ru-RU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= 1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figures.size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(); </a:t>
            </a:r>
            <a:r>
              <a:rPr lang="en-US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++)</a:t>
            </a:r>
            <a:endParaRPr lang="ru-RU" dirty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      {</a:t>
            </a:r>
            <a:endParaRPr lang="ru-RU" dirty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ea typeface="Calibri" pitchFamily="34" charset="0"/>
                <a:cs typeface="Cascadia Mono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(figures</a:t>
            </a:r>
            <a:r>
              <a:rPr lang="en-US" dirty="0">
                <a:solidFill>
                  <a:srgbClr val="008080"/>
                </a:solidFill>
                <a:ea typeface="Calibri" pitchFamily="34" charset="0"/>
                <a:cs typeface="Cascadia Mono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ea typeface="Calibri" pitchFamily="34" charset="0"/>
                <a:cs typeface="Cascadia Mono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-&gt; </a:t>
            </a:r>
            <a:r>
              <a:rPr lang="en-US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getHeightLift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() + figures</a:t>
            </a:r>
            <a:r>
              <a:rPr lang="en-US" dirty="0">
                <a:solidFill>
                  <a:srgbClr val="008080"/>
                </a:solidFill>
                <a:ea typeface="Calibri" pitchFamily="34" charset="0"/>
                <a:cs typeface="Cascadia Mono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ea typeface="Calibri" pitchFamily="34" charset="0"/>
                <a:cs typeface="Cascadia Mono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-&gt; </a:t>
            </a:r>
            <a:r>
              <a:rPr lang="en-US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getHeight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() &lt;</a:t>
            </a:r>
            <a:r>
              <a:rPr lang="ru-RU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heightLift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+ height)</a:t>
            </a:r>
            <a:endParaRPr lang="ru-RU" dirty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            figures</a:t>
            </a:r>
            <a:r>
              <a:rPr lang="en-US" dirty="0">
                <a:solidFill>
                  <a:srgbClr val="008080"/>
                </a:solidFill>
                <a:ea typeface="Calibri" pitchFamily="34" charset="0"/>
                <a:cs typeface="Cascadia Mono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ea typeface="Calibri" pitchFamily="34" charset="0"/>
                <a:cs typeface="Cascadia Mono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-&gt; draw();</a:t>
            </a:r>
            <a:r>
              <a:rPr lang="ru-RU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cs typeface="Cascadia Mono" pitchFamily="49" charset="0"/>
              </a:rPr>
              <a:t>// отрисовка фигур, верхняя граница которых ниже или равна проецируемой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ea typeface="Calibri" pitchFamily="34" charset="0"/>
                <a:cs typeface="Cascadia Mono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ea typeface="Calibri" pitchFamily="34" charset="0"/>
                <a:cs typeface="Cascadia Mono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;</a:t>
            </a:r>
            <a:endParaRPr lang="ru-RU" dirty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      </a:t>
            </a:r>
            <a:r>
              <a:rPr lang="ru-RU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}</a:t>
            </a:r>
            <a:endParaRPr lang="en-US" dirty="0">
              <a:solidFill>
                <a:srgbClr val="0000FF"/>
              </a:solidFill>
              <a:ea typeface="Calibri" pitchFamily="34" charset="0"/>
              <a:cs typeface="Cascadia Mono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      </a:t>
            </a:r>
            <a:r>
              <a:rPr lang="en-US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putimage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(x1, y1, obj, </a:t>
            </a:r>
            <a:r>
              <a:rPr lang="en-US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TRANSPARENT_PUT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);</a:t>
            </a:r>
            <a:r>
              <a:rPr lang="ru-RU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cs typeface="Cascadia Mono" pitchFamily="49" charset="0"/>
              </a:rPr>
              <a:t>// отрисовка проекции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ea typeface="Calibri" pitchFamily="34" charset="0"/>
                <a:cs typeface="Cascadia Mono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figures.size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(); </a:t>
            </a:r>
            <a:r>
              <a:rPr lang="en-US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++)</a:t>
            </a:r>
            <a:endParaRPr lang="ru-RU" sz="1600" dirty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         figures</a:t>
            </a:r>
            <a:r>
              <a:rPr lang="en-US" dirty="0">
                <a:solidFill>
                  <a:srgbClr val="008080"/>
                </a:solidFill>
                <a:ea typeface="Calibri" pitchFamily="34" charset="0"/>
                <a:cs typeface="Cascadia Mono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ea typeface="Calibri" pitchFamily="34" charset="0"/>
                <a:cs typeface="Cascadia Mono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-&gt; draw();</a:t>
            </a:r>
            <a:r>
              <a:rPr lang="ru-RU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cs typeface="Cascadia Mono" pitchFamily="49" charset="0"/>
              </a:rPr>
              <a:t>// отрисовка фигур, верхняя граница которых выше проецируемой</a:t>
            </a:r>
            <a:r>
              <a:rPr lang="en-US" dirty="0">
                <a:solidFill>
                  <a:srgbClr val="2B91AF"/>
                </a:solidFill>
                <a:ea typeface="Calibri" pitchFamily="34" charset="0"/>
                <a:cs typeface="Cascadia Mono" pitchFamily="49" charset="0"/>
              </a:rPr>
              <a:t>         </a:t>
            </a:r>
            <a:r>
              <a:rPr lang="ru-RU" dirty="0">
                <a:solidFill>
                  <a:srgbClr val="2B91AF"/>
                </a:solidFill>
                <a:ea typeface="Calibri" pitchFamily="34" charset="0"/>
                <a:cs typeface="Cascadia Mono" pitchFamily="49" charset="0"/>
              </a:rPr>
              <a:t> 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srgbClr val="2B91AF"/>
                </a:solidFill>
                <a:ea typeface="Calibri" pitchFamily="34" charset="0"/>
                <a:cs typeface="Cascadia Mono" pitchFamily="49" charset="0"/>
              </a:rPr>
              <a:t>         </a:t>
            </a:r>
            <a:r>
              <a:rPr lang="en-US" dirty="0" err="1">
                <a:solidFill>
                  <a:srgbClr val="2B91AF"/>
                </a:solidFill>
                <a:ea typeface="Calibri" pitchFamily="34" charset="0"/>
                <a:cs typeface="Cascadia Mono" pitchFamily="49" charset="0"/>
              </a:rPr>
              <a:t>AreaParams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:: example().draw();</a:t>
            </a:r>
            <a:endParaRPr lang="ru-RU" sz="1600" dirty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      </a:t>
            </a:r>
            <a:r>
              <a:rPr lang="en-US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setlinestyle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(SOLID_LINE, 2, 2);</a:t>
            </a:r>
            <a:endParaRPr lang="ru-RU" sz="1600" dirty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ea typeface="Calibri" pitchFamily="34" charset="0"/>
                <a:cs typeface="Cascadia Mono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(overlay(x1, y1, x1 + </a:t>
            </a:r>
            <a:r>
              <a:rPr lang="en-US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imagewidth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(obj), y1 + </a:t>
            </a:r>
            <a:r>
              <a:rPr lang="en-US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imageheight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(obj), height, </a:t>
            </a:r>
            <a:r>
              <a:rPr lang="en-US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heightLift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)) 	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          </a:t>
            </a:r>
            <a:r>
              <a:rPr lang="en-US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setcolor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(RED);</a:t>
            </a:r>
            <a:r>
              <a:rPr lang="ru-RU" dirty="0">
                <a:solidFill>
                  <a:srgbClr val="008000"/>
                </a:solidFill>
                <a:cs typeface="Cascadia Mono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cs typeface="Cascadia Mono" pitchFamily="49" charset="0"/>
              </a:rPr>
              <a:t>// проверка наложения проецируемой фигуры на установленные</a:t>
            </a:r>
            <a:endParaRPr lang="ru-RU" dirty="0">
              <a:solidFill>
                <a:srgbClr val="008000"/>
              </a:solidFill>
              <a:cs typeface="Cascadia Mono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ea typeface="Calibri" pitchFamily="34" charset="0"/>
                <a:cs typeface="Cascadia Mono" pitchFamily="49" charset="0"/>
              </a:rPr>
              <a:t>else</a:t>
            </a:r>
            <a:endParaRPr lang="en-US" dirty="0">
              <a:solidFill>
                <a:srgbClr val="000000"/>
              </a:solidFill>
              <a:ea typeface="Calibri" pitchFamily="34" charset="0"/>
              <a:cs typeface="Cascadia Mono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          </a:t>
            </a:r>
            <a:r>
              <a:rPr lang="en-US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setcolor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(GREEN);</a:t>
            </a:r>
            <a:endParaRPr lang="ru-RU" sz="1600" dirty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      rectangle(x1, y1, x1 + </a:t>
            </a:r>
            <a:r>
              <a:rPr lang="en-US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imagewidth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(obj), y1 + </a:t>
            </a:r>
            <a:r>
              <a:rPr lang="en-US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imageheight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(obj));</a:t>
            </a:r>
            <a:r>
              <a:rPr lang="ru-RU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cs typeface="Cascadia Mono" pitchFamily="49" charset="0"/>
              </a:rPr>
              <a:t>// отрисовка контура</a:t>
            </a:r>
            <a:endParaRPr lang="ru-RU" sz="1600" dirty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      </a:t>
            </a:r>
            <a:r>
              <a:rPr lang="ru-RU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swapbuffers</a:t>
            </a:r>
            <a:r>
              <a:rPr lang="ru-RU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();</a:t>
            </a:r>
            <a:endParaRPr lang="ru-RU" sz="1600" dirty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   }</a:t>
            </a:r>
            <a:endParaRPr lang="ru-RU" sz="1600" dirty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}</a:t>
            </a:r>
            <a:endParaRPr lang="ru-RU" sz="1600" dirty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8880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4CFEB-71BF-130D-211D-C28BF27F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программы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374" y="1390703"/>
            <a:ext cx="8991251" cy="522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088808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883</Words>
  <Application>Microsoft Office PowerPoint</Application>
  <PresentationFormat>Широкоэкранный</PresentationFormat>
  <Paragraphs>123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Symbol</vt:lpstr>
      <vt:lpstr>Тема Office</vt:lpstr>
      <vt:lpstr>Программа для размещения мебели</vt:lpstr>
      <vt:lpstr>Постановка задачи</vt:lpstr>
      <vt:lpstr>Анализ предметной области</vt:lpstr>
      <vt:lpstr>Анализ предметной области</vt:lpstr>
      <vt:lpstr>Иерархия классов</vt:lpstr>
      <vt:lpstr>Презентация PowerPoint</vt:lpstr>
      <vt:lpstr>Презентация PowerPoint</vt:lpstr>
      <vt:lpstr>Особенности реализации</vt:lpstr>
      <vt:lpstr>Пример работы программы</vt:lpstr>
      <vt:lpstr>Пример работы программы</vt:lpstr>
      <vt:lpstr>Пример работы программы</vt:lpstr>
      <vt:lpstr>Пример работы программы</vt:lpstr>
      <vt:lpstr>Заключение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для размещения мебели</dc:title>
  <dc:creator>влада дерина</dc:creator>
  <cp:lastModifiedBy>влада дерина</cp:lastModifiedBy>
  <cp:revision>44</cp:revision>
  <dcterms:created xsi:type="dcterms:W3CDTF">2023-01-27T08:47:06Z</dcterms:created>
  <dcterms:modified xsi:type="dcterms:W3CDTF">2023-01-28T10:28:14Z</dcterms:modified>
</cp:coreProperties>
</file>