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98"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AD9F304-7658-4025-A377-79993888C58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9035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AD9F304-7658-4025-A377-79993888C58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9168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AD9F304-7658-4025-A377-79993888C58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94072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AD9F304-7658-4025-A377-79993888C58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151466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AD9F304-7658-4025-A377-79993888C58D}" type="datetimeFigureOut">
              <a:rPr lang="ru-RU" smtClean="0"/>
              <a:t>17.12.2018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409945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AD9F304-7658-4025-A377-79993888C58D}" type="datetimeFigureOut">
              <a:rPr lang="ru-RU" smtClean="0"/>
              <a:t>17.12.2018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63174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AD9F304-7658-4025-A377-79993888C58D}" type="datetimeFigureOut">
              <a:rPr lang="ru-RU" smtClean="0"/>
              <a:t>17.12.2018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55576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AD9F304-7658-4025-A377-79993888C58D}" type="datetimeFigureOut">
              <a:rPr lang="ru-RU" smtClean="0"/>
              <a:t>17.12.2018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63020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AD9F304-7658-4025-A377-79993888C58D}" type="datetimeFigureOut">
              <a:rPr lang="ru-RU" smtClean="0"/>
              <a:t>17.12.2018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44220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AD9F304-7658-4025-A377-79993888C58D}" type="datetimeFigureOut">
              <a:rPr lang="ru-RU" smtClean="0"/>
              <a:t>17.12.2018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121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AD9F304-7658-4025-A377-79993888C58D}" type="datetimeFigureOut">
              <a:rPr lang="ru-RU" smtClean="0"/>
              <a:t>17.12.2018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133236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9F304-7658-4025-A377-79993888C58D}" type="datetimeFigureOut">
              <a:rPr lang="ru-RU" smtClean="0"/>
              <a:t>17.12.2018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DD407-E765-4C2C-A5B8-CCDF38864F0C}" type="slidenum">
              <a:rPr lang="ru-RU" smtClean="0"/>
              <a:t>‹#›</a:t>
            </a:fld>
            <a:endParaRPr lang="ru-RU"/>
          </a:p>
        </p:txBody>
      </p:sp>
    </p:spTree>
    <p:extLst>
      <p:ext uri="{BB962C8B-B14F-4D97-AF65-F5344CB8AC3E}">
        <p14:creationId xmlns:p14="http://schemas.microsoft.com/office/powerpoint/2010/main" val="2287040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062" y="1145768"/>
            <a:ext cx="7611414" cy="5691003"/>
          </a:xfrm>
          <a:prstGeom prst="rect">
            <a:avLst/>
          </a:prstGeom>
        </p:spPr>
      </p:pic>
      <p:sp>
        <p:nvSpPr>
          <p:cNvPr id="5" name="TextBox 4"/>
          <p:cNvSpPr txBox="1"/>
          <p:nvPr/>
        </p:nvSpPr>
        <p:spPr>
          <a:xfrm>
            <a:off x="1335110" y="437882"/>
            <a:ext cx="10856890" cy="707886"/>
          </a:xfrm>
          <a:prstGeom prst="rect">
            <a:avLst/>
          </a:prstGeom>
          <a:noFill/>
        </p:spPr>
        <p:txBody>
          <a:bodyPr wrap="square" rtlCol="0">
            <a:spAutoFit/>
          </a:bodyPr>
          <a:lstStyle/>
          <a:p>
            <a:pPr algn="ctr"/>
            <a:r>
              <a:rPr lang="en-US" sz="4000" dirty="0" err="1" smtClean="0">
                <a:latin typeface="Arial Rounded MT Bold" panose="020F0704030504030204" pitchFamily="34" charset="0"/>
              </a:rPr>
              <a:t>Tipul</a:t>
            </a:r>
            <a:r>
              <a:rPr lang="en-US" sz="4000" dirty="0" smtClean="0">
                <a:latin typeface="Arial Rounded MT Bold" panose="020F0704030504030204" pitchFamily="34" charset="0"/>
              </a:rPr>
              <a:t> de date </a:t>
            </a:r>
            <a:r>
              <a:rPr lang="en-US" sz="4000" dirty="0" err="1" smtClean="0">
                <a:latin typeface="Arial Rounded MT Bold" panose="020F0704030504030204" pitchFamily="34" charset="0"/>
              </a:rPr>
              <a:t>articol</a:t>
            </a:r>
            <a:r>
              <a:rPr lang="en-US" sz="4000" dirty="0" smtClean="0">
                <a:latin typeface="Arial Rounded MT Bold" panose="020F0704030504030204" pitchFamily="34" charset="0"/>
              </a:rPr>
              <a:t>(record)</a:t>
            </a:r>
            <a:endParaRPr lang="ru-RU" sz="4000" dirty="0">
              <a:latin typeface="Arial Black" panose="020B0A04020102020204" pitchFamily="34" charset="0"/>
            </a:endParaRPr>
          </a:p>
        </p:txBody>
      </p:sp>
      <p:sp>
        <p:nvSpPr>
          <p:cNvPr id="6" name="TextBox 5"/>
          <p:cNvSpPr txBox="1"/>
          <p:nvPr/>
        </p:nvSpPr>
        <p:spPr>
          <a:xfrm>
            <a:off x="8332631" y="4997003"/>
            <a:ext cx="3709116" cy="1477328"/>
          </a:xfrm>
          <a:prstGeom prst="rect">
            <a:avLst/>
          </a:prstGeom>
          <a:noFill/>
        </p:spPr>
        <p:txBody>
          <a:bodyPr wrap="square" rtlCol="0">
            <a:spAutoFit/>
          </a:bodyPr>
          <a:lstStyle/>
          <a:p>
            <a:r>
              <a:rPr lang="en-US" dirty="0" err="1" smtClean="0">
                <a:latin typeface="Arial Rounded MT Bold" panose="020F0704030504030204" pitchFamily="34" charset="0"/>
              </a:rPr>
              <a:t>Eleva</a:t>
            </a:r>
            <a:r>
              <a:rPr lang="en-US" dirty="0" smtClean="0">
                <a:latin typeface="Arial Rounded MT Bold" panose="020F0704030504030204" pitchFamily="34" charset="0"/>
              </a:rPr>
              <a:t> </a:t>
            </a:r>
            <a:r>
              <a:rPr lang="en-US" dirty="0" err="1" smtClean="0">
                <a:latin typeface="Arial Rounded MT Bold" panose="020F0704030504030204" pitchFamily="34" charset="0"/>
              </a:rPr>
              <a:t>clase</a:t>
            </a:r>
            <a:r>
              <a:rPr lang="ro-MD" dirty="0" smtClean="0">
                <a:latin typeface="Arial Rounded MT Bold" panose="020F0704030504030204" pitchFamily="34" charset="0"/>
              </a:rPr>
              <a:t>i</a:t>
            </a:r>
            <a:r>
              <a:rPr lang="en-US" dirty="0" smtClean="0">
                <a:latin typeface="Arial Rounded MT Bold" panose="020F0704030504030204" pitchFamily="34" charset="0"/>
              </a:rPr>
              <a:t> a </a:t>
            </a:r>
            <a:r>
              <a:rPr lang="en-US" dirty="0" err="1" smtClean="0">
                <a:latin typeface="Arial Rounded MT Bold" panose="020F0704030504030204" pitchFamily="34" charset="0"/>
              </a:rPr>
              <a:t>Xa</a:t>
            </a:r>
            <a:r>
              <a:rPr lang="en-US" dirty="0" smtClean="0">
                <a:latin typeface="Arial Rounded MT Bold" panose="020F0704030504030204" pitchFamily="34" charset="0"/>
              </a:rPr>
              <a:t> “D” – </a:t>
            </a:r>
            <a:r>
              <a:rPr lang="en-US" dirty="0" err="1" smtClean="0">
                <a:latin typeface="Arial Rounded MT Bold" panose="020F0704030504030204" pitchFamily="34" charset="0"/>
              </a:rPr>
              <a:t>Tataru</a:t>
            </a:r>
            <a:r>
              <a:rPr lang="en-US" dirty="0" smtClean="0">
                <a:latin typeface="Arial Rounded MT Bold" panose="020F0704030504030204" pitchFamily="34" charset="0"/>
              </a:rPr>
              <a:t> </a:t>
            </a:r>
            <a:r>
              <a:rPr lang="en-US" dirty="0" err="1" smtClean="0">
                <a:latin typeface="Arial Rounded MT Bold" panose="020F0704030504030204" pitchFamily="34" charset="0"/>
              </a:rPr>
              <a:t>Vlada</a:t>
            </a:r>
            <a:endParaRPr lang="en-US" dirty="0" smtClean="0">
              <a:latin typeface="Arial Rounded MT Bold" panose="020F0704030504030204" pitchFamily="34" charset="0"/>
            </a:endParaRPr>
          </a:p>
          <a:p>
            <a:r>
              <a:rPr lang="en-US" dirty="0" err="1" smtClean="0">
                <a:latin typeface="Arial Rounded MT Bold" panose="020F0704030504030204" pitchFamily="34" charset="0"/>
              </a:rPr>
              <a:t>Institutia</a:t>
            </a:r>
            <a:r>
              <a:rPr lang="en-US" dirty="0" smtClean="0">
                <a:latin typeface="Arial Rounded MT Bold" panose="020F0704030504030204" pitchFamily="34" charset="0"/>
              </a:rPr>
              <a:t> </a:t>
            </a:r>
            <a:r>
              <a:rPr lang="en-US" dirty="0" err="1" smtClean="0">
                <a:latin typeface="Arial Rounded MT Bold" panose="020F0704030504030204" pitchFamily="34" charset="0"/>
              </a:rPr>
              <a:t>Publica</a:t>
            </a:r>
            <a:r>
              <a:rPr lang="en-US" dirty="0" smtClean="0">
                <a:latin typeface="Arial Rounded MT Bold" panose="020F0704030504030204" pitchFamily="34" charset="0"/>
              </a:rPr>
              <a:t> </a:t>
            </a:r>
            <a:r>
              <a:rPr lang="en-US" dirty="0" err="1" smtClean="0">
                <a:latin typeface="Arial Rounded MT Bold" panose="020F0704030504030204" pitchFamily="34" charset="0"/>
              </a:rPr>
              <a:t>Liceul</a:t>
            </a:r>
            <a:r>
              <a:rPr lang="en-US" dirty="0" smtClean="0">
                <a:latin typeface="Arial Rounded MT Bold" panose="020F0704030504030204" pitchFamily="34" charset="0"/>
              </a:rPr>
              <a:t> </a:t>
            </a:r>
            <a:r>
              <a:rPr lang="en-US" dirty="0" err="1" smtClean="0">
                <a:latin typeface="Arial Rounded MT Bold" panose="020F0704030504030204" pitchFamily="34" charset="0"/>
              </a:rPr>
              <a:t>Teoretic</a:t>
            </a:r>
            <a:r>
              <a:rPr lang="en-US" dirty="0" smtClean="0">
                <a:latin typeface="Arial Rounded MT Bold" panose="020F0704030504030204" pitchFamily="34" charset="0"/>
              </a:rPr>
              <a:t> “</a:t>
            </a:r>
            <a:r>
              <a:rPr lang="en-US" dirty="0" err="1" smtClean="0">
                <a:latin typeface="Arial Rounded MT Bold" panose="020F0704030504030204" pitchFamily="34" charset="0"/>
              </a:rPr>
              <a:t>Spiru</a:t>
            </a:r>
            <a:r>
              <a:rPr lang="en-US" dirty="0" smtClean="0">
                <a:latin typeface="Arial Rounded MT Bold" panose="020F0704030504030204" pitchFamily="34" charset="0"/>
              </a:rPr>
              <a:t> </a:t>
            </a:r>
            <a:r>
              <a:rPr lang="en-US" dirty="0" err="1" smtClean="0">
                <a:latin typeface="Arial Rounded MT Bold" panose="020F0704030504030204" pitchFamily="34" charset="0"/>
              </a:rPr>
              <a:t>Haret</a:t>
            </a:r>
            <a:r>
              <a:rPr lang="en-US" dirty="0" smtClean="0">
                <a:latin typeface="Arial Rounded MT Bold" panose="020F0704030504030204" pitchFamily="34" charset="0"/>
              </a:rPr>
              <a:t>”</a:t>
            </a:r>
          </a:p>
          <a:p>
            <a:r>
              <a:rPr lang="en-US" dirty="0" err="1" smtClean="0">
                <a:latin typeface="Arial Rounded MT Bold" panose="020F0704030504030204" pitchFamily="34" charset="0"/>
              </a:rPr>
              <a:t>Profesoara</a:t>
            </a:r>
            <a:r>
              <a:rPr lang="en-US" dirty="0" smtClean="0">
                <a:latin typeface="Arial Rounded MT Bold" panose="020F0704030504030204" pitchFamily="34" charset="0"/>
              </a:rPr>
              <a:t>: Maria </a:t>
            </a:r>
            <a:r>
              <a:rPr lang="en-US" dirty="0" err="1" smtClean="0">
                <a:latin typeface="Arial Rounded MT Bold" panose="020F0704030504030204" pitchFamily="34" charset="0"/>
              </a:rPr>
              <a:t>Gu</a:t>
            </a:r>
            <a:r>
              <a:rPr lang="ro-MD" dirty="0" smtClean="0">
                <a:latin typeface="Arial Rounded MT Bold" panose="020F0704030504030204" pitchFamily="34" charset="0"/>
              </a:rPr>
              <a:t>țu</a:t>
            </a:r>
            <a:endParaRPr lang="ru-RU" dirty="0"/>
          </a:p>
        </p:txBody>
      </p:sp>
    </p:spTree>
    <p:extLst>
      <p:ext uri="{BB962C8B-B14F-4D97-AF65-F5344CB8AC3E}">
        <p14:creationId xmlns:p14="http://schemas.microsoft.com/office/powerpoint/2010/main" val="203294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182" y="914400"/>
            <a:ext cx="9462654" cy="520930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766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6554273" cy="5894007"/>
          </a:xfrm>
        </p:spPr>
        <p:txBody>
          <a:bodyPr>
            <a:normAutofit fontScale="90000"/>
          </a:bodyPr>
          <a:lstStyle/>
          <a:p>
            <a:r>
              <a:rPr lang="ro-MD" dirty="0" smtClean="0"/>
              <a:t>Mulțimea de valori ale unui tip de date </a:t>
            </a:r>
            <a:r>
              <a:rPr lang="ro-MD" b="1" dirty="0" smtClean="0"/>
              <a:t>record </a:t>
            </a:r>
            <a:r>
              <a:rPr lang="ro-MD" dirty="0" smtClean="0"/>
              <a:t>este constituită din articol(înregistrări). Articolele sunt formate din componente, denumite </a:t>
            </a:r>
            <a:r>
              <a:rPr lang="ro-MD" b="1" dirty="0" smtClean="0"/>
              <a:t>câmpuri</a:t>
            </a:r>
            <a:r>
              <a:rPr lang="ro-MD" dirty="0" smtClean="0"/>
              <a:t>.Spre deosebire de componentele unui tablou, câmpurile pot fi de tipuri diferite. Fiecare câmp are un nume (identificator de câmp).</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303" y="463639"/>
            <a:ext cx="5958697" cy="5958697"/>
          </a:xfrm>
          <a:prstGeom prst="rect">
            <a:avLst/>
          </a:prstGeom>
        </p:spPr>
      </p:pic>
    </p:spTree>
    <p:extLst>
      <p:ext uri="{BB962C8B-B14F-4D97-AF65-F5344CB8AC3E}">
        <p14:creationId xmlns:p14="http://schemas.microsoft.com/office/powerpoint/2010/main" val="146484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9869" y="442398"/>
            <a:ext cx="9889900" cy="3601569"/>
          </a:xfrm>
        </p:spPr>
        <p:txBody>
          <a:bodyPr>
            <a:normAutofit fontScale="90000"/>
          </a:bodyPr>
          <a:lstStyle/>
          <a:p>
            <a:r>
              <a:rPr lang="en-US" sz="2000" dirty="0"/>
              <a:t>Un tip de date </a:t>
            </a:r>
            <a:r>
              <a:rPr lang="en-US" sz="2000" dirty="0" err="1"/>
              <a:t>articol</a:t>
            </a:r>
            <a:r>
              <a:rPr lang="en-US" sz="2000" dirty="0"/>
              <a:t> se </a:t>
            </a:r>
            <a:r>
              <a:rPr lang="en-US" sz="2000" dirty="0" err="1"/>
              <a:t>defineşte</a:t>
            </a:r>
            <a:r>
              <a:rPr lang="en-US" sz="2000" dirty="0"/>
              <a:t> </a:t>
            </a:r>
            <a:r>
              <a:rPr lang="en-US" sz="2000" dirty="0" err="1"/>
              <a:t>printr</a:t>
            </a:r>
            <a:r>
              <a:rPr lang="en-US" sz="2000" dirty="0"/>
              <a:t>-o </a:t>
            </a:r>
            <a:r>
              <a:rPr lang="en-US" sz="2000" dirty="0" err="1"/>
              <a:t>structură</a:t>
            </a:r>
            <a:r>
              <a:rPr lang="en-US" sz="2000" dirty="0"/>
              <a:t> de forma:</a:t>
            </a:r>
            <a:br>
              <a:rPr lang="en-US" sz="2000" dirty="0"/>
            </a:br>
            <a:r>
              <a:rPr lang="en-US" sz="2000" b="1" dirty="0"/>
              <a:t>type &lt;</a:t>
            </a:r>
            <a:r>
              <a:rPr lang="en-US" sz="2000" b="1" dirty="0" err="1"/>
              <a:t>nume</a:t>
            </a:r>
            <a:r>
              <a:rPr lang="en-US" sz="2000" b="1" dirty="0"/>
              <a:t> tip&gt; = record</a:t>
            </a:r>
            <a:r>
              <a:rPr lang="en-US" sz="2000" dirty="0"/>
              <a:t/>
            </a:r>
            <a:br>
              <a:rPr lang="en-US" sz="2000" dirty="0"/>
            </a:br>
            <a:r>
              <a:rPr lang="en-US" sz="2000" b="1" dirty="0"/>
              <a:t>                        &lt;</a:t>
            </a:r>
            <a:r>
              <a:rPr lang="en-US" sz="2000" b="1" dirty="0" err="1"/>
              <a:t>nume</a:t>
            </a:r>
            <a:r>
              <a:rPr lang="en-US" sz="2000" b="1" dirty="0"/>
              <a:t> </a:t>
            </a:r>
            <a:r>
              <a:rPr lang="en-US" sz="2000" b="1" dirty="0" err="1"/>
              <a:t>câmp</a:t>
            </a:r>
            <a:r>
              <a:rPr lang="en-US" sz="2000" b="1" dirty="0"/>
              <a:t> 1&gt; : T</a:t>
            </a:r>
            <a:r>
              <a:rPr lang="en-US" sz="2000" b="1" baseline="-25000" dirty="0"/>
              <a:t>1</a:t>
            </a:r>
            <a:r>
              <a:rPr lang="en-US" sz="2000" b="1" dirty="0"/>
              <a:t>;</a:t>
            </a:r>
            <a:r>
              <a:rPr lang="en-US" sz="2000" dirty="0"/>
              <a:t/>
            </a:r>
            <a:br>
              <a:rPr lang="en-US" sz="2000" dirty="0"/>
            </a:br>
            <a:r>
              <a:rPr lang="en-US" sz="2000" b="1" dirty="0"/>
              <a:t>                        &lt;</a:t>
            </a:r>
            <a:r>
              <a:rPr lang="en-US" sz="2000" b="1" dirty="0" err="1"/>
              <a:t>nume</a:t>
            </a:r>
            <a:r>
              <a:rPr lang="en-US" sz="2000" b="1" dirty="0"/>
              <a:t> </a:t>
            </a:r>
            <a:r>
              <a:rPr lang="en-US" sz="2000" b="1" dirty="0" err="1"/>
              <a:t>câmp</a:t>
            </a:r>
            <a:r>
              <a:rPr lang="en-US" sz="2000" b="1" dirty="0"/>
              <a:t> 2&gt; : T</a:t>
            </a:r>
            <a:r>
              <a:rPr lang="en-US" sz="2000" b="1" baseline="-25000" dirty="0"/>
              <a:t>2</a:t>
            </a:r>
            <a:r>
              <a:rPr lang="en-US" sz="2000" b="1" dirty="0"/>
              <a:t>;</a:t>
            </a:r>
            <a:r>
              <a:rPr lang="en-US" sz="2000" dirty="0"/>
              <a:t/>
            </a:r>
            <a:br>
              <a:rPr lang="en-US" sz="2000" dirty="0"/>
            </a:br>
            <a:r>
              <a:rPr lang="en-US" sz="2000" b="1" dirty="0"/>
              <a:t>                           . . .</a:t>
            </a:r>
            <a:r>
              <a:rPr lang="en-US" sz="2000" dirty="0"/>
              <a:t/>
            </a:r>
            <a:br>
              <a:rPr lang="en-US" sz="2000" dirty="0"/>
            </a:br>
            <a:r>
              <a:rPr lang="en-US" sz="2000" b="1" dirty="0"/>
              <a:t>                        &lt;</a:t>
            </a:r>
            <a:r>
              <a:rPr lang="en-US" sz="2000" b="1" dirty="0" err="1"/>
              <a:t>nume</a:t>
            </a:r>
            <a:r>
              <a:rPr lang="en-US" sz="2000" b="1" dirty="0"/>
              <a:t> </a:t>
            </a:r>
            <a:r>
              <a:rPr lang="en-US" sz="2000" b="1" dirty="0" err="1"/>
              <a:t>câmp</a:t>
            </a:r>
            <a:r>
              <a:rPr lang="en-US" sz="2000" b="1" dirty="0"/>
              <a:t> n&gt; : </a:t>
            </a:r>
            <a:r>
              <a:rPr lang="en-US" sz="2000" b="1" dirty="0" err="1"/>
              <a:t>T</a:t>
            </a:r>
            <a:r>
              <a:rPr lang="en-US" sz="2000" b="1" baseline="-25000" dirty="0" err="1"/>
              <a:t>n</a:t>
            </a:r>
            <a:r>
              <a:rPr lang="en-US" sz="2000" b="1" dirty="0"/>
              <a:t>;</a:t>
            </a:r>
            <a:r>
              <a:rPr lang="en-US" sz="2000" dirty="0"/>
              <a:t/>
            </a:r>
            <a:br>
              <a:rPr lang="en-US" sz="2000" dirty="0"/>
            </a:br>
            <a:r>
              <a:rPr lang="en-US" sz="2000" b="1" dirty="0"/>
              <a:t>end;</a:t>
            </a:r>
            <a:r>
              <a:rPr lang="en-US" sz="2000" dirty="0"/>
              <a:t/>
            </a:r>
            <a:br>
              <a:rPr lang="en-US" sz="2000" dirty="0"/>
            </a:br>
            <a:r>
              <a:rPr lang="en-US" sz="2000" dirty="0" err="1"/>
              <a:t>unde</a:t>
            </a:r>
            <a:r>
              <a:rPr lang="en-US" sz="2000" dirty="0"/>
              <a:t> T</a:t>
            </a:r>
            <a:r>
              <a:rPr lang="en-US" sz="2000" baseline="-25000" dirty="0"/>
              <a:t>1</a:t>
            </a:r>
            <a:r>
              <a:rPr lang="en-US" sz="2000" dirty="0"/>
              <a:t>,T</a:t>
            </a:r>
            <a:r>
              <a:rPr lang="en-US" sz="2000" baseline="-25000" dirty="0"/>
              <a:t>2</a:t>
            </a:r>
            <a:r>
              <a:rPr lang="en-US" sz="2000" dirty="0"/>
              <a:t>,…,</a:t>
            </a:r>
            <a:r>
              <a:rPr lang="en-US" sz="2000" dirty="0" err="1"/>
              <a:t>T</a:t>
            </a:r>
            <a:r>
              <a:rPr lang="en-US" sz="2000" baseline="-25000" dirty="0" err="1"/>
              <a:t>n</a:t>
            </a:r>
            <a:r>
              <a:rPr lang="en-US" sz="2000" dirty="0"/>
              <a:t> </a:t>
            </a:r>
            <a:r>
              <a:rPr lang="en-US" sz="2000" dirty="0" err="1"/>
              <a:t>specifică</a:t>
            </a:r>
            <a:r>
              <a:rPr lang="en-US" sz="2000" dirty="0"/>
              <a:t> </a:t>
            </a:r>
            <a:r>
              <a:rPr lang="en-US" sz="2000" dirty="0" err="1"/>
              <a:t>tipul</a:t>
            </a:r>
            <a:r>
              <a:rPr lang="en-US" sz="2000" dirty="0"/>
              <a:t> </a:t>
            </a:r>
            <a:r>
              <a:rPr lang="en-US" sz="2000" dirty="0" err="1"/>
              <a:t>câmpurilor</a:t>
            </a:r>
            <a:r>
              <a:rPr lang="en-US" sz="2000" dirty="0"/>
              <a:t> respective. </a:t>
            </a:r>
            <a:r>
              <a:rPr lang="en-US" sz="2000" dirty="0" err="1"/>
              <a:t>Tipul</a:t>
            </a:r>
            <a:r>
              <a:rPr lang="en-US" sz="2000" dirty="0"/>
              <a:t> </a:t>
            </a:r>
            <a:r>
              <a:rPr lang="en-US" sz="2000" dirty="0" err="1"/>
              <a:t>unui</a:t>
            </a:r>
            <a:r>
              <a:rPr lang="en-US" sz="2000" dirty="0"/>
              <a:t> </a:t>
            </a:r>
            <a:r>
              <a:rPr lang="en-US" sz="2000" dirty="0" err="1"/>
              <a:t>nume</a:t>
            </a:r>
            <a:r>
              <a:rPr lang="en-US" sz="2000" dirty="0"/>
              <a:t> de </a:t>
            </a:r>
            <a:r>
              <a:rPr lang="en-US" sz="2000" dirty="0" err="1"/>
              <a:t>câmp</a:t>
            </a:r>
            <a:r>
              <a:rPr lang="en-US" sz="2000" dirty="0"/>
              <a:t> </a:t>
            </a:r>
            <a:r>
              <a:rPr lang="en-US" sz="2000" dirty="0" err="1"/>
              <a:t>este</a:t>
            </a:r>
            <a:r>
              <a:rPr lang="en-US" sz="2000" dirty="0"/>
              <a:t> </a:t>
            </a:r>
            <a:r>
              <a:rPr lang="en-US" sz="2000" dirty="0" err="1"/>
              <a:t>arbitrar</a:t>
            </a:r>
            <a:r>
              <a:rPr lang="en-US" sz="2000" dirty="0"/>
              <a:t>, </a:t>
            </a:r>
            <a:r>
              <a:rPr lang="en-US" sz="2000" dirty="0" err="1"/>
              <a:t>astfel</a:t>
            </a:r>
            <a:r>
              <a:rPr lang="en-US" sz="2000" dirty="0"/>
              <a:t> un </a:t>
            </a:r>
            <a:r>
              <a:rPr lang="en-US" sz="2000" dirty="0" err="1"/>
              <a:t>câmp</a:t>
            </a:r>
            <a:r>
              <a:rPr lang="en-US" sz="2000" dirty="0"/>
              <a:t> </a:t>
            </a:r>
            <a:r>
              <a:rPr lang="en-US" sz="2000" dirty="0" err="1"/>
              <a:t>poate</a:t>
            </a:r>
            <a:r>
              <a:rPr lang="en-US" sz="2000" dirty="0"/>
              <a:t> </a:t>
            </a:r>
            <a:r>
              <a:rPr lang="en-US" sz="2000" dirty="0" err="1"/>
              <a:t>să</a:t>
            </a:r>
            <a:r>
              <a:rPr lang="en-US" sz="2000" dirty="0"/>
              <a:t> fie la </a:t>
            </a:r>
            <a:r>
              <a:rPr lang="en-US" sz="2000" dirty="0" err="1"/>
              <a:t>rândul</a:t>
            </a:r>
            <a:r>
              <a:rPr lang="en-US" sz="2000" dirty="0"/>
              <a:t> </a:t>
            </a:r>
            <a:r>
              <a:rPr lang="en-US" sz="2000" dirty="0" err="1"/>
              <a:t>său</a:t>
            </a:r>
            <a:r>
              <a:rPr lang="en-US" sz="2000" dirty="0"/>
              <a:t> tot de tip </a:t>
            </a:r>
            <a:r>
              <a:rPr lang="en-US" sz="2000" dirty="0" err="1"/>
              <a:t>articol</a:t>
            </a:r>
            <a:r>
              <a:rPr lang="en-US" sz="2000" dirty="0"/>
              <a:t>. </a:t>
            </a:r>
            <a:r>
              <a:rPr lang="en-US" sz="2000" dirty="0" err="1"/>
              <a:t>Asupra</a:t>
            </a:r>
            <a:r>
              <a:rPr lang="en-US" sz="2000" dirty="0"/>
              <a:t> </a:t>
            </a:r>
            <a:r>
              <a:rPr lang="en-US" sz="2000" dirty="0" err="1"/>
              <a:t>componentelor</a:t>
            </a:r>
            <a:r>
              <a:rPr lang="en-US" sz="2000" dirty="0"/>
              <a:t> </a:t>
            </a:r>
            <a:r>
              <a:rPr lang="en-US" sz="2000" dirty="0" err="1"/>
              <a:t>datelor</a:t>
            </a:r>
            <a:r>
              <a:rPr lang="en-US" sz="2000" dirty="0"/>
              <a:t> de tip </a:t>
            </a:r>
            <a:r>
              <a:rPr lang="en-US" sz="2000" dirty="0" err="1"/>
              <a:t>articol</a:t>
            </a:r>
            <a:r>
              <a:rPr lang="en-US" sz="2000" dirty="0"/>
              <a:t> se pot </a:t>
            </a:r>
            <a:r>
              <a:rPr lang="en-US" sz="2000" dirty="0" err="1"/>
              <a:t>efectua</a:t>
            </a:r>
            <a:r>
              <a:rPr lang="en-US" sz="2000" dirty="0"/>
              <a:t> </a:t>
            </a:r>
            <a:r>
              <a:rPr lang="en-US" sz="2000" dirty="0" err="1"/>
              <a:t>toate</a:t>
            </a:r>
            <a:r>
              <a:rPr lang="en-US" sz="2000" dirty="0"/>
              <a:t> </a:t>
            </a:r>
            <a:r>
              <a:rPr lang="en-US" sz="2000" dirty="0" err="1"/>
              <a:t>operaţiile</a:t>
            </a:r>
            <a:r>
              <a:rPr lang="en-US" sz="2000" dirty="0"/>
              <a:t> </a:t>
            </a:r>
            <a:r>
              <a:rPr lang="en-US" sz="2000" dirty="0" err="1"/>
              <a:t>admise</a:t>
            </a:r>
            <a:r>
              <a:rPr lang="en-US" sz="2000" dirty="0"/>
              <a:t> de </a:t>
            </a:r>
            <a:r>
              <a:rPr lang="en-US" sz="2000" dirty="0" err="1"/>
              <a:t>tipul</a:t>
            </a:r>
            <a:r>
              <a:rPr lang="en-US" sz="2000" dirty="0"/>
              <a:t> </a:t>
            </a:r>
            <a:r>
              <a:rPr lang="en-US" sz="2000" dirty="0" err="1"/>
              <a:t>câm-pului</a:t>
            </a:r>
            <a:r>
              <a:rPr lang="en-US" sz="2000" dirty="0"/>
              <a:t> </a:t>
            </a:r>
            <a:r>
              <a:rPr lang="en-US" sz="2000" dirty="0" err="1"/>
              <a:t>respectiv</a:t>
            </a:r>
            <a:r>
              <a:rPr lang="en-US" sz="2000" dirty="0"/>
              <a:t>. </a:t>
            </a:r>
            <a:r>
              <a:rPr lang="en-US" sz="2000" dirty="0" err="1"/>
              <a:t>Orice</a:t>
            </a:r>
            <a:r>
              <a:rPr lang="en-US" sz="2000" dirty="0"/>
              <a:t> tip de date </a:t>
            </a:r>
            <a:r>
              <a:rPr lang="en-US" sz="2000" dirty="0" err="1"/>
              <a:t>articol</a:t>
            </a:r>
            <a:r>
              <a:rPr lang="en-US" sz="2000" dirty="0"/>
              <a:t> </a:t>
            </a:r>
            <a:r>
              <a:rPr lang="en-US" sz="2000" dirty="0" err="1"/>
              <a:t>poate</a:t>
            </a:r>
            <a:r>
              <a:rPr lang="en-US" sz="2000" dirty="0"/>
              <a:t> </a:t>
            </a:r>
            <a:r>
              <a:rPr lang="en-US" sz="2000" dirty="0" err="1"/>
              <a:t>servi</a:t>
            </a:r>
            <a:r>
              <a:rPr lang="en-US" sz="2000" dirty="0"/>
              <a:t> ca tip de </a:t>
            </a:r>
            <a:r>
              <a:rPr lang="en-US" sz="2000" dirty="0" err="1"/>
              <a:t>bază</a:t>
            </a:r>
            <a:r>
              <a:rPr lang="en-US" sz="2000" dirty="0"/>
              <a:t> </a:t>
            </a:r>
            <a:r>
              <a:rPr lang="en-US" sz="2000" dirty="0" err="1"/>
              <a:t>pentru</a:t>
            </a:r>
            <a:r>
              <a:rPr lang="en-US" sz="2000" dirty="0"/>
              <a:t> </a:t>
            </a:r>
            <a:r>
              <a:rPr lang="en-US" sz="2000" dirty="0" err="1"/>
              <a:t>formarea</a:t>
            </a:r>
            <a:r>
              <a:rPr lang="en-US" sz="2000" dirty="0"/>
              <a:t> </a:t>
            </a:r>
            <a:r>
              <a:rPr lang="en-US" sz="2000" dirty="0" err="1"/>
              <a:t>altor</a:t>
            </a:r>
            <a:r>
              <a:rPr lang="en-US" sz="2000" dirty="0"/>
              <a:t> </a:t>
            </a:r>
            <a:r>
              <a:rPr lang="en-US" sz="2000" dirty="0" err="1"/>
              <a:t>tipuri</a:t>
            </a:r>
            <a:r>
              <a:rPr lang="en-US" sz="2000" dirty="0"/>
              <a:t> </a:t>
            </a:r>
            <a:r>
              <a:rPr lang="en-US" sz="2000" dirty="0" err="1"/>
              <a:t>structurate</a:t>
            </a:r>
            <a:r>
              <a:rPr lang="en-US" sz="2000" dirty="0"/>
              <a:t>.</a:t>
            </a:r>
            <a:r>
              <a:rPr lang="en-US" dirty="0"/>
              <a:t/>
            </a:r>
            <a:br>
              <a:rPr lang="en-US" dirty="0"/>
            </a:b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4043967"/>
            <a:ext cx="8873543" cy="2403990"/>
          </a:xfrm>
          <a:prstGeom prst="rect">
            <a:avLst/>
          </a:prstGeom>
        </p:spPr>
      </p:pic>
    </p:spTree>
    <p:extLst>
      <p:ext uri="{BB962C8B-B14F-4D97-AF65-F5344CB8AC3E}">
        <p14:creationId xmlns:p14="http://schemas.microsoft.com/office/powerpoint/2010/main" val="322600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801151" y="987425"/>
            <a:ext cx="9849677" cy="5482622"/>
          </a:xfrm>
        </p:spPr>
        <p:txBody>
          <a:bodyPr>
            <a:normAutofit/>
          </a:bodyPr>
          <a:lstStyle/>
          <a:p>
            <a:r>
              <a:rPr lang="ro-MD" sz="2000" dirty="0" smtClean="0"/>
              <a:t>Fiind date două variabile de tip </a:t>
            </a:r>
            <a:r>
              <a:rPr lang="ro-MD" sz="2000" i="1" dirty="0" smtClean="0"/>
              <a:t>articol </a:t>
            </a:r>
            <a:r>
              <a:rPr lang="ro-MD" sz="2000" dirty="0" smtClean="0"/>
              <a:t>de același tip, numele variabilelor pot apărea într-o instrucțiune de atribuire. Această atribuire înseamnă copierea tuturor câmpurilor din membruldrept în membrul stâng. De exemplu, pentru tipul de date și variabilele declarate mai sus instrucțiunile </a:t>
            </a:r>
            <a:br>
              <a:rPr lang="ro-MD" sz="2000" dirty="0" smtClean="0"/>
            </a:br>
            <a:endParaRPr lang="ro-MD" sz="2000" dirty="0" smtClean="0"/>
          </a:p>
          <a:p>
            <a:endParaRPr lang="ro-MD" sz="2000" dirty="0" smtClean="0"/>
          </a:p>
          <a:p>
            <a:r>
              <a:rPr lang="ro-MD" sz="2000" dirty="0" smtClean="0"/>
              <a:t>                                                                                                  , sunt corecte</a:t>
            </a:r>
            <a:r>
              <a:rPr lang="ro-MD" sz="2000" dirty="0"/>
              <a:t>.</a:t>
            </a:r>
            <a:endParaRPr lang="ro-MD" sz="2000" dirty="0" smtClean="0"/>
          </a:p>
          <a:p>
            <a:r>
              <a:rPr lang="ro-MD" sz="2000" dirty="0" smtClean="0"/>
              <a:t>Fiecare componenta a unei variabile de tip </a:t>
            </a:r>
            <a:r>
              <a:rPr lang="ro-MD" sz="2000" b="1" dirty="0" smtClean="0"/>
              <a:t>record </a:t>
            </a:r>
            <a:r>
              <a:rPr lang="ro-MD" sz="2000" dirty="0" smtClean="0"/>
              <a:t>poate fi specificată explicit, prin numele variabilei și denumirile de câmpuri, separate prin puncte.</a:t>
            </a:r>
          </a:p>
          <a:p>
            <a:r>
              <a:rPr lang="ro-MD" sz="2000" dirty="0" smtClean="0"/>
              <a:t>Exemple:</a:t>
            </a:r>
          </a:p>
          <a:p>
            <a:endParaRPr lang="ro-MD" sz="2000" dirty="0" smtClean="0"/>
          </a:p>
          <a:p>
            <a:r>
              <a:rPr lang="ro-MD" sz="2000" dirty="0" smtClean="0"/>
              <a:t>                                 1)E1.Nume, E1.Prenume, E1.NotaMedie;</a:t>
            </a:r>
          </a:p>
          <a:p>
            <a:r>
              <a:rPr lang="ro-MD" sz="2000" dirty="0" smtClean="0"/>
              <a:t>                                 2)E2.Nume, E2.Prenume, E2.NotaMedie;</a:t>
            </a:r>
          </a:p>
        </p:txBody>
      </p:sp>
      <p:sp>
        <p:nvSpPr>
          <p:cNvPr id="5" name="Прямоугольник 4"/>
          <p:cNvSpPr/>
          <p:nvPr/>
        </p:nvSpPr>
        <p:spPr>
          <a:xfrm>
            <a:off x="4069723" y="2021984"/>
            <a:ext cx="2305318" cy="1107583"/>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4727876" y="2114110"/>
            <a:ext cx="1996226" cy="923330"/>
          </a:xfrm>
          <a:prstGeom prst="rect">
            <a:avLst/>
          </a:prstGeom>
          <a:noFill/>
        </p:spPr>
        <p:txBody>
          <a:bodyPr wrap="square" rtlCol="0">
            <a:spAutoFit/>
          </a:bodyPr>
          <a:lstStyle/>
          <a:p>
            <a:r>
              <a:rPr lang="ro-MD" dirty="0" smtClean="0"/>
              <a:t>E1:=E2;</a:t>
            </a:r>
            <a:br>
              <a:rPr lang="ro-MD" dirty="0" smtClean="0"/>
            </a:br>
            <a:r>
              <a:rPr lang="ro-MD" dirty="0" smtClean="0"/>
              <a:t>T2:=T3;</a:t>
            </a:r>
            <a:br>
              <a:rPr lang="ro-MD" dirty="0" smtClean="0"/>
            </a:br>
            <a:r>
              <a:rPr lang="ro-MD" dirty="0" smtClean="0"/>
              <a:t>P2:=P1</a:t>
            </a:r>
            <a:endParaRPr lang="ru-RU" dirty="0"/>
          </a:p>
        </p:txBody>
      </p:sp>
      <p:sp>
        <p:nvSpPr>
          <p:cNvPr id="7" name="Прямоугольник 6"/>
          <p:cNvSpPr/>
          <p:nvPr/>
        </p:nvSpPr>
        <p:spPr>
          <a:xfrm>
            <a:off x="2578436" y="4711093"/>
            <a:ext cx="4569340" cy="83712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4410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2"/>
          <p:cNvSpPr>
            <a:spLocks noGrp="1"/>
          </p:cNvSpPr>
          <p:nvPr>
            <p:ph type="title"/>
          </p:nvPr>
        </p:nvSpPr>
        <p:spPr>
          <a:xfrm>
            <a:off x="818971" y="0"/>
            <a:ext cx="10515600" cy="3387010"/>
          </a:xfrm>
        </p:spPr>
        <p:txBody>
          <a:bodyPr>
            <a:normAutofit/>
          </a:bodyPr>
          <a:lstStyle/>
          <a:p>
            <a:r>
              <a:rPr lang="en-US" sz="3200" dirty="0" smtClean="0"/>
              <a:t>Record </a:t>
            </a:r>
            <a:r>
              <a:rPr lang="en-US" sz="3200" dirty="0" err="1" smtClean="0"/>
              <a:t>este</a:t>
            </a:r>
            <a:r>
              <a:rPr lang="en-US" sz="3200" dirty="0" smtClean="0"/>
              <a:t> un tip special de </a:t>
            </a:r>
            <a:r>
              <a:rPr lang="en-US" sz="3200" dirty="0" err="1" smtClean="0"/>
              <a:t>structură</a:t>
            </a:r>
            <a:r>
              <a:rPr lang="en-US" sz="3200" dirty="0" smtClean="0"/>
              <a:t> a </a:t>
            </a:r>
            <a:r>
              <a:rPr lang="en-US" sz="3200" dirty="0" err="1" smtClean="0"/>
              <a:t>datelor</a:t>
            </a:r>
            <a:r>
              <a:rPr lang="en-US" sz="3200" dirty="0" smtClean="0"/>
              <a:t> care, </a:t>
            </a:r>
            <a:r>
              <a:rPr lang="en-US" sz="3200" dirty="0" err="1" smtClean="0"/>
              <a:t>spre</a:t>
            </a:r>
            <a:r>
              <a:rPr lang="en-US" sz="3200" dirty="0" smtClean="0"/>
              <a:t> </a:t>
            </a:r>
            <a:r>
              <a:rPr lang="en-US" sz="3200" dirty="0" err="1" smtClean="0"/>
              <a:t>deosebire</a:t>
            </a:r>
            <a:r>
              <a:rPr lang="en-US" sz="3200" dirty="0" smtClean="0"/>
              <a:t> de array, </a:t>
            </a:r>
            <a:r>
              <a:rPr lang="en-US" sz="3200" dirty="0" err="1" smtClean="0"/>
              <a:t>colectează</a:t>
            </a:r>
            <a:r>
              <a:rPr lang="en-US" sz="3200" dirty="0" smtClean="0"/>
              <a:t> o </a:t>
            </a:r>
            <a:r>
              <a:rPr lang="en-US" sz="3200" dirty="0" err="1" smtClean="0"/>
              <a:t>serie</a:t>
            </a:r>
            <a:r>
              <a:rPr lang="en-US" sz="3200" dirty="0" smtClean="0"/>
              <a:t> de </a:t>
            </a:r>
            <a:r>
              <a:rPr lang="en-US" sz="3200" dirty="0" err="1" smtClean="0"/>
              <a:t>domenii</a:t>
            </a:r>
            <a:r>
              <a:rPr lang="en-US" sz="3200" dirty="0" smtClean="0"/>
              <a:t> de </a:t>
            </a:r>
            <a:r>
              <a:rPr lang="en-US" sz="3200" dirty="0" err="1" smtClean="0"/>
              <a:t>tipuri</a:t>
            </a:r>
            <a:r>
              <a:rPr lang="en-US" sz="3200" dirty="0" smtClean="0"/>
              <a:t> </a:t>
            </a:r>
            <a:r>
              <a:rPr lang="en-US" sz="3200" dirty="0" err="1" smtClean="0"/>
              <a:t>diferite</a:t>
            </a:r>
            <a:r>
              <a:rPr lang="en-US" sz="3200" dirty="0" smtClean="0"/>
              <a:t> de date care </a:t>
            </a:r>
            <a:r>
              <a:rPr lang="en-US" sz="3200" dirty="0" err="1" smtClean="0"/>
              <a:t>definesc</a:t>
            </a:r>
            <a:r>
              <a:rPr lang="en-US" sz="3200" dirty="0" smtClean="0"/>
              <a:t> o </a:t>
            </a:r>
            <a:r>
              <a:rPr lang="en-US" sz="3200" dirty="0" err="1" smtClean="0"/>
              <a:t>anumită</a:t>
            </a:r>
            <a:r>
              <a:rPr lang="en-US" sz="3200" dirty="0" smtClean="0"/>
              <a:t> </a:t>
            </a:r>
            <a:r>
              <a:rPr lang="en-US" sz="3200" dirty="0" err="1" smtClean="0"/>
              <a:t>structură</a:t>
            </a:r>
            <a:r>
              <a:rPr lang="en-US" sz="3200" dirty="0" smtClean="0"/>
              <a:t>, cum </a:t>
            </a:r>
            <a:r>
              <a:rPr lang="en-US" sz="3200" dirty="0" err="1" smtClean="0"/>
              <a:t>ar</a:t>
            </a:r>
            <a:r>
              <a:rPr lang="en-US" sz="3200" dirty="0" smtClean="0"/>
              <a:t> fi o carte, un </a:t>
            </a:r>
            <a:r>
              <a:rPr lang="en-US" sz="3200" dirty="0" err="1" smtClean="0"/>
              <a:t>produs</a:t>
            </a:r>
            <a:r>
              <a:rPr lang="en-US" sz="3200" dirty="0" smtClean="0"/>
              <a:t>, o </a:t>
            </a:r>
            <a:r>
              <a:rPr lang="en-US" sz="3200" dirty="0" err="1" smtClean="0"/>
              <a:t>persoană</a:t>
            </a:r>
            <a:r>
              <a:rPr lang="en-US" sz="3200" dirty="0" smtClean="0"/>
              <a:t> </a:t>
            </a:r>
            <a:r>
              <a:rPr lang="en-US" sz="3200" dirty="0" err="1" smtClean="0"/>
              <a:t>și</a:t>
            </a:r>
            <a:r>
              <a:rPr lang="en-US" sz="3200" dirty="0" smtClean="0"/>
              <a:t> </a:t>
            </a:r>
            <a:r>
              <a:rPr lang="en-US" sz="3200" dirty="0" err="1" smtClean="0"/>
              <a:t>multe</a:t>
            </a:r>
            <a:r>
              <a:rPr lang="en-US" sz="3200" dirty="0" smtClean="0"/>
              <a:t> </a:t>
            </a:r>
            <a:r>
              <a:rPr lang="en-US" sz="3200" dirty="0" err="1" smtClean="0"/>
              <a:t>altele</a:t>
            </a:r>
            <a:r>
              <a:rPr lang="en-US" sz="3200" dirty="0" smtClean="0"/>
              <a:t>. </a:t>
            </a:r>
            <a:r>
              <a:rPr lang="en-US" sz="3200" dirty="0" err="1" smtClean="0"/>
              <a:t>Programatorul</a:t>
            </a:r>
            <a:r>
              <a:rPr lang="en-US" sz="3200" dirty="0" smtClean="0"/>
              <a:t> </a:t>
            </a:r>
            <a:r>
              <a:rPr lang="en-US" sz="3200" dirty="0" err="1" smtClean="0"/>
              <a:t>definește</a:t>
            </a:r>
            <a:r>
              <a:rPr lang="en-US" sz="3200" dirty="0" smtClean="0"/>
              <a:t> </a:t>
            </a:r>
            <a:r>
              <a:rPr lang="en-US" sz="3200" dirty="0" err="1" smtClean="0"/>
              <a:t>structura</a:t>
            </a:r>
            <a:r>
              <a:rPr lang="en-US" sz="3200" dirty="0" smtClean="0"/>
              <a:t> de date sub </a:t>
            </a:r>
            <a:r>
              <a:rPr lang="en-US" sz="3200" dirty="0" err="1" smtClean="0"/>
              <a:t>definiția</a:t>
            </a:r>
            <a:r>
              <a:rPr lang="en-US" sz="3200" dirty="0" smtClean="0"/>
              <a:t> de type.</a:t>
            </a:r>
            <a:r>
              <a:rPr lang="ro-MD" sz="3200" dirty="0" smtClean="0"/>
              <a:t/>
            </a:r>
            <a:br>
              <a:rPr lang="ro-MD" sz="3200" dirty="0" smtClean="0"/>
            </a:br>
            <a:endParaRPr lang="ru-RU" sz="3200" dirty="0"/>
          </a:p>
        </p:txBody>
      </p:sp>
      <p:sp>
        <p:nvSpPr>
          <p:cNvPr id="9" name="Rectangle 3"/>
          <p:cNvSpPr>
            <a:spLocks noChangeArrowheads="1"/>
          </p:cNvSpPr>
          <p:nvPr/>
        </p:nvSpPr>
        <p:spPr bwMode="auto">
          <a:xfrm>
            <a:off x="0" y="-184666"/>
            <a:ext cx="184731" cy="369332"/>
          </a:xfrm>
          <a:prstGeom prst="rect">
            <a:avLst/>
          </a:prstGeom>
          <a:solidFill>
            <a:srgbClr val="EFE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0" name="Прямоугольник 9"/>
          <p:cNvSpPr/>
          <p:nvPr/>
        </p:nvSpPr>
        <p:spPr>
          <a:xfrm>
            <a:off x="407355" y="2966644"/>
            <a:ext cx="6096000" cy="3693319"/>
          </a:xfrm>
          <a:prstGeom prst="rect">
            <a:avLst/>
          </a:prstGeom>
        </p:spPr>
        <p:txBody>
          <a:bodyPr>
            <a:spAutoFit/>
          </a:bodyPr>
          <a:lstStyle/>
          <a:p>
            <a:pPr lvl="0" eaLnBrk="0" fontAlgn="base" hangingPunct="0">
              <a:spcBef>
                <a:spcPct val="0"/>
              </a:spcBef>
              <a:spcAft>
                <a:spcPct val="0"/>
              </a:spcAft>
            </a:pPr>
            <a:r>
              <a:rPr kumimoji="0" lang="ru-RU" altLang="ru-RU" b="0"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Program</a:t>
            </a:r>
            <a:r>
              <a:rPr kumimoji="0" lang="ru-RU" altLang="ru-RU" b="0"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P3;</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type data=record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z:1..31;</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l:1..12;</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a:integer;</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persoana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=record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np:string</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dn:data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lista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=array[1..50] of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persoana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var</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n,i,z:integer</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lp:lista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2800" b="0" i="0" u="none" strike="noStrike" cap="none" normalizeH="0" baseline="0" dirty="0" smtClean="0">
              <a:ln>
                <a:noFill/>
              </a:ln>
              <a:solidFill>
                <a:schemeClr val="tx1"/>
              </a:solidFill>
              <a:effectLst/>
              <a:latin typeface="Arial" panose="020B0604020202020204" pitchFamily="34" charset="0"/>
            </a:endParaRPr>
          </a:p>
        </p:txBody>
      </p:sp>
      <p:cxnSp>
        <p:nvCxnSpPr>
          <p:cNvPr id="12" name="Соединительная линия уступом 11"/>
          <p:cNvCxnSpPr/>
          <p:nvPr/>
        </p:nvCxnSpPr>
        <p:spPr>
          <a:xfrm flipV="1">
            <a:off x="2117509" y="3153450"/>
            <a:ext cx="3424309" cy="3319706"/>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14" name="Rectangle 4"/>
          <p:cNvSpPr>
            <a:spLocks noChangeArrowheads="1"/>
          </p:cNvSpPr>
          <p:nvPr/>
        </p:nvSpPr>
        <p:spPr bwMode="auto">
          <a:xfrm>
            <a:off x="0" y="-184666"/>
            <a:ext cx="184731" cy="369332"/>
          </a:xfrm>
          <a:prstGeom prst="rect">
            <a:avLst/>
          </a:prstGeom>
          <a:solidFill>
            <a:srgbClr val="EFE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5" name="Прямоугольник 14"/>
          <p:cNvSpPr/>
          <p:nvPr/>
        </p:nvSpPr>
        <p:spPr>
          <a:xfrm>
            <a:off x="5530468" y="2887682"/>
            <a:ext cx="4132916" cy="3970318"/>
          </a:xfrm>
          <a:prstGeom prst="rect">
            <a:avLst/>
          </a:prstGeom>
        </p:spPr>
        <p:txBody>
          <a:bodyPr wrap="square">
            <a:spAutoFit/>
          </a:bodyPr>
          <a:lstStyle/>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ro-MD" altLang="ru-RU" b="1" i="0" u="none" strike="noStrike" cap="none" normalizeH="0" dirty="0" smtClean="0">
                <a:ln>
                  <a:noFill/>
                </a:ln>
                <a:solidFill>
                  <a:srgbClr val="606060"/>
                </a:solidFill>
                <a:effectLst/>
                <a:latin typeface="Times New Roman" panose="02020603050405020304" pitchFamily="18" charset="0"/>
                <a:cs typeface="Times New Roman" panose="02020603050405020304" pitchFamily="18" charset="0"/>
              </a:rPr>
              <a:t> begin</a:t>
            </a:r>
            <a:endParaRPr kumimoji="0" lang="ro-MD"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Introdu</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numarul</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persoanelor</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(n);</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for i:=1 to n do with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do begin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writeln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writeln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Introdu</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datele</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persoanei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Nume</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Prenume</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(np);</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write('data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nasterii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dn.z</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luna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nasterii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dn.l</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anul</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nasterii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2800" b="0" i="0" u="none" strike="noStrike" cap="none" normalizeH="0" baseline="0" dirty="0" smtClean="0">
              <a:ln>
                <a:noFill/>
              </a:ln>
              <a:solidFill>
                <a:schemeClr val="tx1"/>
              </a:solidFill>
              <a:effectLst/>
              <a:latin typeface="Arial" panose="020B0604020202020204" pitchFamily="34" charset="0"/>
            </a:endParaRPr>
          </a:p>
        </p:txBody>
      </p:sp>
      <p:cxnSp>
        <p:nvCxnSpPr>
          <p:cNvPr id="33" name="Прямая со стрелкой 32"/>
          <p:cNvCxnSpPr/>
          <p:nvPr/>
        </p:nvCxnSpPr>
        <p:spPr>
          <a:xfrm>
            <a:off x="7784124" y="6679723"/>
            <a:ext cx="1371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5"/>
          <p:cNvSpPr>
            <a:spLocks noChangeArrowheads="1"/>
          </p:cNvSpPr>
          <p:nvPr/>
        </p:nvSpPr>
        <p:spPr bwMode="auto">
          <a:xfrm>
            <a:off x="0" y="-184666"/>
            <a:ext cx="184731" cy="369332"/>
          </a:xfrm>
          <a:prstGeom prst="rect">
            <a:avLst/>
          </a:prstGeom>
          <a:solidFill>
            <a:srgbClr val="EFE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36" name="Прямоугольник 35"/>
          <p:cNvSpPr/>
          <p:nvPr/>
        </p:nvSpPr>
        <p:spPr>
          <a:xfrm>
            <a:off x="9567955" y="3683052"/>
            <a:ext cx="2620615" cy="3139321"/>
          </a:xfrm>
          <a:prstGeom prst="rect">
            <a:avLst/>
          </a:prstGeom>
        </p:spPr>
        <p:txBody>
          <a:bodyPr wrap="square">
            <a:spAutoFit/>
          </a:bodyPr>
          <a:lstStyle/>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begin</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Introdu</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numar</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linei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care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doresti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sa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o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vizualizezi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writeln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].np,'',</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dn.z</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dn.l</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189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88473" y="471054"/>
            <a:ext cx="9144000" cy="1219055"/>
          </a:xfrm>
        </p:spPr>
        <p:txBody>
          <a:bodyPr/>
          <a:lstStyle/>
          <a:p>
            <a:r>
              <a:rPr lang="ro-MD" b="1" dirty="0" smtClean="0"/>
              <a:t>Concluzie</a:t>
            </a:r>
            <a:endParaRPr lang="ru-RU" b="1" dirty="0"/>
          </a:p>
        </p:txBody>
      </p:sp>
      <p:sp>
        <p:nvSpPr>
          <p:cNvPr id="3" name="Подзаголовок 2"/>
          <p:cNvSpPr>
            <a:spLocks noGrp="1"/>
          </p:cNvSpPr>
          <p:nvPr>
            <p:ph type="subTitle" idx="1"/>
          </p:nvPr>
        </p:nvSpPr>
        <p:spPr>
          <a:xfrm>
            <a:off x="1510145" y="1995054"/>
            <a:ext cx="9144000" cy="3484418"/>
          </a:xfrm>
        </p:spPr>
        <p:txBody>
          <a:bodyPr>
            <a:noAutofit/>
          </a:bodyPr>
          <a:lstStyle/>
          <a:p>
            <a:r>
              <a:rPr lang="en-US" sz="3600" dirty="0" err="1"/>
              <a:t>Utilizarea</a:t>
            </a:r>
            <a:r>
              <a:rPr lang="en-US" sz="3600" dirty="0"/>
              <a:t> </a:t>
            </a:r>
            <a:r>
              <a:rPr lang="en-US" sz="3600" dirty="0" err="1"/>
              <a:t>tipului</a:t>
            </a:r>
            <a:r>
              <a:rPr lang="en-US" sz="3600" dirty="0"/>
              <a:t> de date </a:t>
            </a:r>
            <a:r>
              <a:rPr lang="en-US" sz="3600" dirty="0" err="1"/>
              <a:t>structurat</a:t>
            </a:r>
            <a:r>
              <a:rPr lang="en-US" sz="3600" dirty="0"/>
              <a:t> </a:t>
            </a:r>
            <a:r>
              <a:rPr lang="en-US" sz="3600" dirty="0" err="1"/>
              <a:t>articol</a:t>
            </a:r>
            <a:r>
              <a:rPr lang="en-US" sz="3600" dirty="0"/>
              <a:t>( record ) </a:t>
            </a:r>
            <a:r>
              <a:rPr lang="en-US" sz="3600" dirty="0" err="1"/>
              <a:t>permite</a:t>
            </a:r>
            <a:r>
              <a:rPr lang="en-US" sz="3600" dirty="0"/>
              <a:t> </a:t>
            </a:r>
            <a:r>
              <a:rPr lang="en-US" sz="3600" dirty="0" err="1"/>
              <a:t>lucrul</a:t>
            </a:r>
            <a:r>
              <a:rPr lang="en-US" sz="3600" dirty="0"/>
              <a:t> cu o </a:t>
            </a:r>
            <a:r>
              <a:rPr lang="en-US" sz="3600" dirty="0" err="1"/>
              <a:t>cantitate</a:t>
            </a:r>
            <a:r>
              <a:rPr lang="en-US" sz="3600" dirty="0"/>
              <a:t> </a:t>
            </a:r>
            <a:r>
              <a:rPr lang="en-US" sz="3600" dirty="0" err="1"/>
              <a:t>mai</a:t>
            </a:r>
            <a:r>
              <a:rPr lang="en-US" sz="3600" dirty="0"/>
              <a:t> mare de date </a:t>
            </a:r>
            <a:r>
              <a:rPr lang="en-US" sz="3600" dirty="0" err="1"/>
              <a:t>în</a:t>
            </a:r>
            <a:r>
              <a:rPr lang="en-US" sz="3600" dirty="0"/>
              <a:t> </a:t>
            </a:r>
            <a:r>
              <a:rPr lang="en-US" sz="3600" dirty="0" err="1"/>
              <a:t>comparaţie</a:t>
            </a:r>
            <a:r>
              <a:rPr lang="en-US" sz="3600" dirty="0"/>
              <a:t> cu </a:t>
            </a:r>
            <a:r>
              <a:rPr lang="en-US" sz="3600" dirty="0" err="1"/>
              <a:t>alte</a:t>
            </a:r>
            <a:r>
              <a:rPr lang="en-US" sz="3600" dirty="0"/>
              <a:t> </a:t>
            </a:r>
            <a:r>
              <a:rPr lang="en-US" sz="3600" dirty="0" err="1"/>
              <a:t>tipuri</a:t>
            </a:r>
            <a:r>
              <a:rPr lang="en-US" sz="3600" dirty="0"/>
              <a:t> de date </a:t>
            </a:r>
            <a:r>
              <a:rPr lang="en-US" sz="3600" dirty="0" err="1"/>
              <a:t>structurate</a:t>
            </a:r>
            <a:r>
              <a:rPr lang="en-US" sz="3600" dirty="0"/>
              <a:t> </a:t>
            </a:r>
            <a:r>
              <a:rPr lang="en-US" sz="3600" dirty="0" err="1"/>
              <a:t>studiate</a:t>
            </a:r>
            <a:r>
              <a:rPr lang="en-US" sz="3600" dirty="0"/>
              <a:t> </a:t>
            </a:r>
            <a:r>
              <a:rPr lang="en-US" sz="3600" dirty="0" err="1"/>
              <a:t>până</a:t>
            </a:r>
            <a:r>
              <a:rPr lang="en-US" sz="3600" dirty="0"/>
              <a:t> </a:t>
            </a:r>
            <a:r>
              <a:rPr lang="en-US" sz="3600" dirty="0" err="1"/>
              <a:t>acum</a:t>
            </a:r>
            <a:r>
              <a:rPr lang="en-US" sz="3600" dirty="0"/>
              <a:t>. Un </a:t>
            </a:r>
            <a:r>
              <a:rPr lang="en-US" sz="3600" dirty="0" err="1"/>
              <a:t>avantaj</a:t>
            </a:r>
            <a:r>
              <a:rPr lang="en-US" sz="3600" dirty="0"/>
              <a:t> mare </a:t>
            </a:r>
            <a:r>
              <a:rPr lang="en-US" sz="3600" dirty="0" err="1"/>
              <a:t>pentru</a:t>
            </a:r>
            <a:r>
              <a:rPr lang="en-US" sz="3600" dirty="0"/>
              <a:t> </a:t>
            </a:r>
            <a:r>
              <a:rPr lang="en-US" sz="3600" dirty="0" err="1"/>
              <a:t>tipul</a:t>
            </a:r>
            <a:r>
              <a:rPr lang="en-US" sz="3600" dirty="0"/>
              <a:t> </a:t>
            </a:r>
            <a:r>
              <a:rPr lang="en-US" sz="3600" dirty="0" err="1"/>
              <a:t>articol</a:t>
            </a:r>
            <a:r>
              <a:rPr lang="en-US" sz="3600" dirty="0"/>
              <a:t> </a:t>
            </a:r>
            <a:r>
              <a:rPr lang="en-US" sz="3600" dirty="0" err="1"/>
              <a:t>reprezintă</a:t>
            </a:r>
            <a:r>
              <a:rPr lang="en-US" sz="3600" dirty="0"/>
              <a:t> </a:t>
            </a:r>
            <a:r>
              <a:rPr lang="en-US" sz="3600" dirty="0" err="1"/>
              <a:t>faptul</a:t>
            </a:r>
            <a:r>
              <a:rPr lang="en-US" sz="3600" dirty="0"/>
              <a:t> </a:t>
            </a:r>
            <a:r>
              <a:rPr lang="en-US" sz="3600" dirty="0" err="1"/>
              <a:t>că</a:t>
            </a:r>
            <a:r>
              <a:rPr lang="en-US" sz="3600" dirty="0"/>
              <a:t> el </a:t>
            </a:r>
            <a:r>
              <a:rPr lang="en-US" sz="3600" dirty="0" err="1"/>
              <a:t>poate</a:t>
            </a:r>
            <a:r>
              <a:rPr lang="en-US" sz="3600" dirty="0"/>
              <a:t> fi </a:t>
            </a:r>
            <a:r>
              <a:rPr lang="en-US" sz="3600" dirty="0" err="1"/>
              <a:t>utilizat</a:t>
            </a:r>
            <a:r>
              <a:rPr lang="en-US" sz="3600" dirty="0"/>
              <a:t> </a:t>
            </a:r>
            <a:r>
              <a:rPr lang="en-US" sz="3600" dirty="0" err="1"/>
              <a:t>aproximativ</a:t>
            </a:r>
            <a:r>
              <a:rPr lang="en-US" sz="3600" dirty="0"/>
              <a:t> ca un </a:t>
            </a:r>
            <a:r>
              <a:rPr lang="en-US" sz="3600" dirty="0" err="1"/>
              <a:t>tablou</a:t>
            </a:r>
            <a:r>
              <a:rPr lang="en-US" sz="3600" dirty="0"/>
              <a:t>, </a:t>
            </a:r>
            <a:r>
              <a:rPr lang="en-US" sz="3600" dirty="0" err="1"/>
              <a:t>dar</a:t>
            </a:r>
            <a:r>
              <a:rPr lang="en-US" sz="3600" dirty="0"/>
              <a:t> </a:t>
            </a:r>
            <a:r>
              <a:rPr lang="en-US" sz="3600" dirty="0" err="1"/>
              <a:t>câmpurile</a:t>
            </a:r>
            <a:r>
              <a:rPr lang="en-US" sz="3600" dirty="0"/>
              <a:t> sale, </a:t>
            </a:r>
            <a:r>
              <a:rPr lang="en-US" sz="3600" dirty="0" err="1"/>
              <a:t>spre</a:t>
            </a:r>
            <a:r>
              <a:rPr lang="en-US" sz="3600" dirty="0"/>
              <a:t> </a:t>
            </a:r>
            <a:r>
              <a:rPr lang="en-US" sz="3600" dirty="0" err="1"/>
              <a:t>deosebire</a:t>
            </a:r>
            <a:r>
              <a:rPr lang="en-US" sz="3600" dirty="0"/>
              <a:t> de </a:t>
            </a:r>
            <a:r>
              <a:rPr lang="en-US" sz="3600" dirty="0" err="1"/>
              <a:t>elementele</a:t>
            </a:r>
            <a:r>
              <a:rPr lang="en-US" sz="3600" dirty="0"/>
              <a:t> </a:t>
            </a:r>
            <a:r>
              <a:rPr lang="en-US" sz="3600" dirty="0" err="1"/>
              <a:t>tabloului</a:t>
            </a:r>
            <a:r>
              <a:rPr lang="en-US" sz="3600" dirty="0"/>
              <a:t>, pot fi de </a:t>
            </a:r>
            <a:r>
              <a:rPr lang="en-US" sz="3600" dirty="0" err="1"/>
              <a:t>tipuri</a:t>
            </a:r>
            <a:r>
              <a:rPr lang="en-US" sz="3600" dirty="0"/>
              <a:t> total </a:t>
            </a:r>
            <a:r>
              <a:rPr lang="en-US" sz="3600" dirty="0" err="1"/>
              <a:t>diferite</a:t>
            </a:r>
            <a:r>
              <a:rPr lang="en-US" sz="3600" dirty="0"/>
              <a:t>.</a:t>
            </a:r>
            <a:endParaRPr lang="ru-RU" sz="3600" dirty="0"/>
          </a:p>
        </p:txBody>
      </p:sp>
    </p:spTree>
    <p:extLst>
      <p:ext uri="{BB962C8B-B14F-4D97-AF65-F5344CB8AC3E}">
        <p14:creationId xmlns:p14="http://schemas.microsoft.com/office/powerpoint/2010/main" val="13790905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2530</TotalTime>
  <Words>262</Words>
  <Application>Microsoft Office PowerPoint</Application>
  <PresentationFormat>Широкоэкранный</PresentationFormat>
  <Paragraphs>45</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Arial</vt:lpstr>
      <vt:lpstr>Arial Black</vt:lpstr>
      <vt:lpstr>Arial Rounded MT Bold</vt:lpstr>
      <vt:lpstr>Calibri</vt:lpstr>
      <vt:lpstr>Calibri Light</vt:lpstr>
      <vt:lpstr>Times New Roman</vt:lpstr>
      <vt:lpstr>Тема Office</vt:lpstr>
      <vt:lpstr>Презентация PowerPoint</vt:lpstr>
      <vt:lpstr>Презентация PowerPoint</vt:lpstr>
      <vt:lpstr>Mulțimea de valori ale unui tip de date record este constituită din articol(înregistrări). Articolele sunt formate din componente, denumite câmpuri.Spre deosebire de componentele unui tablou, câmpurile pot fi de tipuri diferite. Fiecare câmp are un nume (identificator de câmp).</vt:lpstr>
      <vt:lpstr>Un tip de date articol se defineşte printr-o structură de forma: type &lt;nume tip&gt; = record                         &lt;nume câmp 1&gt; : T1;                         &lt;nume câmp 2&gt; : T2;                            . . .                         &lt;nume câmp n&gt; : Tn; end; unde T1,T2,…,Tn specifică tipul câmpurilor respective. Tipul unui nume de câmp este arbitrar, astfel un câmp poate să fie la rândul său tot de tip articol. Asupra componentelor datelor de tip articol se pot efectua toate operaţiile admise de tipul câm-pului respectiv. Orice tip de date articol poate servi ca tip de bază pentru formarea altor tipuri structurate. </vt:lpstr>
      <vt:lpstr>Презентация PowerPoint</vt:lpstr>
      <vt:lpstr>Record este un tip special de structură a datelor care, spre deosebire de array, colectează o serie de domenii de tipuri diferite de date care definesc o anumită structură, cum ar fi o carte, un produs, o persoană și multe altele. Programatorul definește structura de date sub definiția de type. </vt:lpstr>
      <vt:lpstr>Concluzie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Пользователь</cp:lastModifiedBy>
  <cp:revision>11</cp:revision>
  <dcterms:created xsi:type="dcterms:W3CDTF">2018-11-08T19:01:34Z</dcterms:created>
  <dcterms:modified xsi:type="dcterms:W3CDTF">2018-12-17T05:59:06Z</dcterms:modified>
</cp:coreProperties>
</file>