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1" r:id="rId3"/>
    <p:sldId id="257" r:id="rId4"/>
    <p:sldId id="258" r:id="rId5"/>
    <p:sldId id="259" r:id="rId6"/>
    <p:sldId id="261" r:id="rId7"/>
    <p:sldId id="262" r:id="rId8"/>
    <p:sldId id="263" r:id="rId9"/>
    <p:sldId id="265" r:id="rId10"/>
    <p:sldId id="266"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2"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71532-EEF0-4798-A23E-878D45996E7E}" type="doc">
      <dgm:prSet loTypeId="urn:microsoft.com/office/officeart/2005/8/layout/orgChart1" loCatId="hierarchy" qsTypeId="urn:microsoft.com/office/officeart/2005/8/quickstyle/3d1" qsCatId="3D" csTypeId="urn:microsoft.com/office/officeart/2005/8/colors/accent1_1" csCatId="accent1" phldr="1"/>
      <dgm:spPr/>
      <dgm:t>
        <a:bodyPr/>
        <a:lstStyle/>
        <a:p>
          <a:endParaRPr lang="ru-RU"/>
        </a:p>
      </dgm:t>
    </dgm:pt>
    <dgm:pt modelId="{D095C180-80CA-4466-B5F9-BFA9FAF1ED8C}">
      <dgm:prSet phldrT="[Текст]"/>
      <dgm:spPr/>
      <dgm:t>
        <a:bodyPr/>
        <a:lstStyle/>
        <a:p>
          <a:r>
            <a:rPr lang="en-US" b="1" u="sng" dirty="0" err="1" smtClean="0"/>
            <a:t>Clasificarea</a:t>
          </a:r>
          <a:r>
            <a:rPr lang="en-US" b="1" u="sng" dirty="0" smtClean="0"/>
            <a:t> </a:t>
          </a:r>
          <a:r>
            <a:rPr lang="en-US" b="1" u="sng" dirty="0" err="1" smtClean="0"/>
            <a:t>calculatoarelor</a:t>
          </a:r>
          <a:r>
            <a:rPr lang="en-US" dirty="0" smtClean="0"/>
            <a:t> </a:t>
          </a:r>
          <a:endParaRPr lang="ru-RU" dirty="0"/>
        </a:p>
      </dgm:t>
    </dgm:pt>
    <dgm:pt modelId="{2047BED1-056F-40E2-9BE2-F91742CE0D23}" type="parTrans" cxnId="{94785A9D-73F8-4A43-9092-B2C556CD49E9}">
      <dgm:prSet/>
      <dgm:spPr/>
      <dgm:t>
        <a:bodyPr/>
        <a:lstStyle/>
        <a:p>
          <a:endParaRPr lang="ru-RU"/>
        </a:p>
      </dgm:t>
    </dgm:pt>
    <dgm:pt modelId="{5E9D0165-8FBE-4797-9EA5-3454ED230868}" type="sibTrans" cxnId="{94785A9D-73F8-4A43-9092-B2C556CD49E9}">
      <dgm:prSet/>
      <dgm:spPr/>
      <dgm:t>
        <a:bodyPr/>
        <a:lstStyle/>
        <a:p>
          <a:endParaRPr lang="ru-RU"/>
        </a:p>
      </dgm:t>
    </dgm:pt>
    <dgm:pt modelId="{AEE46BB6-995F-47E3-B6A4-E5FE4A3F2700}" type="asst">
      <dgm:prSet phldrT="[Текст]"/>
      <dgm:spPr/>
      <dgm:t>
        <a:bodyPr/>
        <a:lstStyle/>
        <a:p>
          <a:r>
            <a:rPr lang="en-US" i="1" dirty="0" err="1" smtClean="0"/>
            <a:t>Supercalculatoare</a:t>
          </a:r>
          <a:endParaRPr lang="ru-RU" i="1" dirty="0"/>
        </a:p>
      </dgm:t>
    </dgm:pt>
    <dgm:pt modelId="{2D341313-9CEC-4FAB-9B8F-FBB6C0994059}" type="parTrans" cxnId="{75E3435C-66E4-4A1D-ADCF-DDC5354D60BE}">
      <dgm:prSet/>
      <dgm:spPr/>
      <dgm:t>
        <a:bodyPr/>
        <a:lstStyle/>
        <a:p>
          <a:endParaRPr lang="ru-RU"/>
        </a:p>
      </dgm:t>
    </dgm:pt>
    <dgm:pt modelId="{D8EEFD35-03D0-43F7-B79D-096E36E2B1A3}" type="sibTrans" cxnId="{75E3435C-66E4-4A1D-ADCF-DDC5354D60BE}">
      <dgm:prSet/>
      <dgm:spPr/>
      <dgm:t>
        <a:bodyPr/>
        <a:lstStyle/>
        <a:p>
          <a:endParaRPr lang="ru-RU"/>
        </a:p>
      </dgm:t>
    </dgm:pt>
    <dgm:pt modelId="{BB7A46F2-B884-4CC2-9695-32711CB99556}">
      <dgm:prSet phldrT="[Текст]"/>
      <dgm:spPr/>
      <dgm:t>
        <a:bodyPr/>
        <a:lstStyle/>
        <a:p>
          <a:r>
            <a:rPr lang="en-US" i="1" dirty="0" err="1" smtClean="0"/>
            <a:t>Calculatoare</a:t>
          </a:r>
          <a:r>
            <a:rPr lang="en-US" i="1" dirty="0" smtClean="0"/>
            <a:t> </a:t>
          </a:r>
          <a:r>
            <a:rPr lang="en-US" i="1" dirty="0" err="1" smtClean="0"/>
            <a:t>mari</a:t>
          </a:r>
          <a:endParaRPr lang="ru-RU" i="1" dirty="0"/>
        </a:p>
      </dgm:t>
    </dgm:pt>
    <dgm:pt modelId="{B9094E35-2327-4FEF-9F48-5F38BFD1CAB4}" type="parTrans" cxnId="{5A5F1ABF-4348-4BDF-92F4-C3DEB406224C}">
      <dgm:prSet/>
      <dgm:spPr/>
      <dgm:t>
        <a:bodyPr/>
        <a:lstStyle/>
        <a:p>
          <a:endParaRPr lang="ru-RU"/>
        </a:p>
      </dgm:t>
    </dgm:pt>
    <dgm:pt modelId="{1A33228B-6884-4435-8BFD-88C8D4E0309E}" type="sibTrans" cxnId="{5A5F1ABF-4348-4BDF-92F4-C3DEB406224C}">
      <dgm:prSet/>
      <dgm:spPr/>
      <dgm:t>
        <a:bodyPr/>
        <a:lstStyle/>
        <a:p>
          <a:endParaRPr lang="ru-RU"/>
        </a:p>
      </dgm:t>
    </dgm:pt>
    <dgm:pt modelId="{C7C5AAE2-884F-4ED6-860A-FE0C794D7E67}">
      <dgm:prSet phldrT="[Текст]"/>
      <dgm:spPr/>
      <dgm:t>
        <a:bodyPr/>
        <a:lstStyle/>
        <a:p>
          <a:r>
            <a:rPr lang="en-US" i="1" dirty="0" err="1" smtClean="0"/>
            <a:t>Minicalculatoare</a:t>
          </a:r>
          <a:endParaRPr lang="ru-RU" i="1" dirty="0"/>
        </a:p>
      </dgm:t>
    </dgm:pt>
    <dgm:pt modelId="{7F3A6FA3-EC46-4E37-8E2F-B8472418E372}" type="parTrans" cxnId="{155BDDE7-8BB0-4D69-9CC3-ACFC7BC3BF92}">
      <dgm:prSet/>
      <dgm:spPr/>
      <dgm:t>
        <a:bodyPr/>
        <a:lstStyle/>
        <a:p>
          <a:endParaRPr lang="ru-RU"/>
        </a:p>
      </dgm:t>
    </dgm:pt>
    <dgm:pt modelId="{A29996C1-EBB9-4E78-B844-7EA3C7888538}" type="sibTrans" cxnId="{155BDDE7-8BB0-4D69-9CC3-ACFC7BC3BF92}">
      <dgm:prSet/>
      <dgm:spPr/>
      <dgm:t>
        <a:bodyPr/>
        <a:lstStyle/>
        <a:p>
          <a:endParaRPr lang="ru-RU"/>
        </a:p>
      </dgm:t>
    </dgm:pt>
    <dgm:pt modelId="{364E38DF-AD00-4624-B723-A7C603405DC8}">
      <dgm:prSet phldrT="[Текст]"/>
      <dgm:spPr/>
      <dgm:t>
        <a:bodyPr/>
        <a:lstStyle/>
        <a:p>
          <a:r>
            <a:rPr lang="en-US" i="1" dirty="0" err="1" smtClean="0"/>
            <a:t>Microcalculatoarele</a:t>
          </a:r>
          <a:endParaRPr lang="ru-RU" i="1" dirty="0"/>
        </a:p>
      </dgm:t>
    </dgm:pt>
    <dgm:pt modelId="{A0CBADB6-96A8-47F9-BA75-D87E58A0A8EC}" type="parTrans" cxnId="{3CBBAB50-676C-42A1-9839-0C76A130D53A}">
      <dgm:prSet/>
      <dgm:spPr/>
      <dgm:t>
        <a:bodyPr/>
        <a:lstStyle/>
        <a:p>
          <a:endParaRPr lang="ru-RU"/>
        </a:p>
      </dgm:t>
    </dgm:pt>
    <dgm:pt modelId="{B830706E-51E2-4C71-A23C-3A748F6239FB}" type="sibTrans" cxnId="{3CBBAB50-676C-42A1-9839-0C76A130D53A}">
      <dgm:prSet/>
      <dgm:spPr/>
      <dgm:t>
        <a:bodyPr/>
        <a:lstStyle/>
        <a:p>
          <a:endParaRPr lang="ru-RU"/>
        </a:p>
      </dgm:t>
    </dgm:pt>
    <dgm:pt modelId="{41C71F68-4984-479A-944F-2BDD75CD9AE9}" type="pres">
      <dgm:prSet presAssocID="{A8671532-EEF0-4798-A23E-878D45996E7E}" presName="hierChild1" presStyleCnt="0">
        <dgm:presLayoutVars>
          <dgm:orgChart val="1"/>
          <dgm:chPref val="1"/>
          <dgm:dir/>
          <dgm:animOne val="branch"/>
          <dgm:animLvl val="lvl"/>
          <dgm:resizeHandles/>
        </dgm:presLayoutVars>
      </dgm:prSet>
      <dgm:spPr/>
    </dgm:pt>
    <dgm:pt modelId="{D9427985-8C0E-43CE-85AB-5A9AD42AA25A}" type="pres">
      <dgm:prSet presAssocID="{D095C180-80CA-4466-B5F9-BFA9FAF1ED8C}" presName="hierRoot1" presStyleCnt="0">
        <dgm:presLayoutVars>
          <dgm:hierBranch val="init"/>
        </dgm:presLayoutVars>
      </dgm:prSet>
      <dgm:spPr/>
    </dgm:pt>
    <dgm:pt modelId="{5F85BAB7-12E6-42D8-A97C-B92AF7161F33}" type="pres">
      <dgm:prSet presAssocID="{D095C180-80CA-4466-B5F9-BFA9FAF1ED8C}" presName="rootComposite1" presStyleCnt="0"/>
      <dgm:spPr/>
    </dgm:pt>
    <dgm:pt modelId="{E3E77EB0-F79D-485C-B675-D56113FC5416}" type="pres">
      <dgm:prSet presAssocID="{D095C180-80CA-4466-B5F9-BFA9FAF1ED8C}" presName="rootText1" presStyleLbl="node0" presStyleIdx="0" presStyleCnt="1" custLinFactNeighborX="0" custLinFactNeighborY="11020">
        <dgm:presLayoutVars>
          <dgm:chPref val="3"/>
        </dgm:presLayoutVars>
      </dgm:prSet>
      <dgm:spPr/>
    </dgm:pt>
    <dgm:pt modelId="{1BFF509D-64A0-4212-A199-15685CBA90AE}" type="pres">
      <dgm:prSet presAssocID="{D095C180-80CA-4466-B5F9-BFA9FAF1ED8C}" presName="rootConnector1" presStyleLbl="node1" presStyleIdx="0" presStyleCnt="0"/>
      <dgm:spPr/>
    </dgm:pt>
    <dgm:pt modelId="{E4B31F42-279C-4499-ACFA-51F1345645ED}" type="pres">
      <dgm:prSet presAssocID="{D095C180-80CA-4466-B5F9-BFA9FAF1ED8C}" presName="hierChild2" presStyleCnt="0"/>
      <dgm:spPr/>
    </dgm:pt>
    <dgm:pt modelId="{075246F4-793E-4ED8-A18C-A18F9D371709}" type="pres">
      <dgm:prSet presAssocID="{B9094E35-2327-4FEF-9F48-5F38BFD1CAB4}" presName="Name37" presStyleLbl="parChTrans1D2" presStyleIdx="0" presStyleCnt="4"/>
      <dgm:spPr/>
    </dgm:pt>
    <dgm:pt modelId="{C1DE0938-84B4-4E1B-A771-B5A6F35942D9}" type="pres">
      <dgm:prSet presAssocID="{BB7A46F2-B884-4CC2-9695-32711CB99556}" presName="hierRoot2" presStyleCnt="0">
        <dgm:presLayoutVars>
          <dgm:hierBranch val="init"/>
        </dgm:presLayoutVars>
      </dgm:prSet>
      <dgm:spPr/>
    </dgm:pt>
    <dgm:pt modelId="{EA073B12-B50B-43C7-9B67-936602EF72E6}" type="pres">
      <dgm:prSet presAssocID="{BB7A46F2-B884-4CC2-9695-32711CB99556}" presName="rootComposite" presStyleCnt="0"/>
      <dgm:spPr/>
    </dgm:pt>
    <dgm:pt modelId="{DB5E404C-CA01-46BB-8ECA-74712BAF5004}" type="pres">
      <dgm:prSet presAssocID="{BB7A46F2-B884-4CC2-9695-32711CB99556}" presName="rootText" presStyleLbl="node2" presStyleIdx="0" presStyleCnt="3">
        <dgm:presLayoutVars>
          <dgm:chPref val="3"/>
        </dgm:presLayoutVars>
      </dgm:prSet>
      <dgm:spPr/>
    </dgm:pt>
    <dgm:pt modelId="{5EFD19EA-8334-4F7E-A498-07E94618A492}" type="pres">
      <dgm:prSet presAssocID="{BB7A46F2-B884-4CC2-9695-32711CB99556}" presName="rootConnector" presStyleLbl="node2" presStyleIdx="0" presStyleCnt="3"/>
      <dgm:spPr/>
    </dgm:pt>
    <dgm:pt modelId="{F45767F4-FB28-4302-B5FC-0D4BA88080B9}" type="pres">
      <dgm:prSet presAssocID="{BB7A46F2-B884-4CC2-9695-32711CB99556}" presName="hierChild4" presStyleCnt="0"/>
      <dgm:spPr/>
    </dgm:pt>
    <dgm:pt modelId="{482F58BA-D764-4BF3-975B-F14FE7B32469}" type="pres">
      <dgm:prSet presAssocID="{BB7A46F2-B884-4CC2-9695-32711CB99556}" presName="hierChild5" presStyleCnt="0"/>
      <dgm:spPr/>
    </dgm:pt>
    <dgm:pt modelId="{56117121-2C53-45EC-A853-881EA7E7AAEE}" type="pres">
      <dgm:prSet presAssocID="{7F3A6FA3-EC46-4E37-8E2F-B8472418E372}" presName="Name37" presStyleLbl="parChTrans1D2" presStyleIdx="1" presStyleCnt="4"/>
      <dgm:spPr/>
    </dgm:pt>
    <dgm:pt modelId="{360504CE-E6B1-45C4-AB17-88089DC6A97A}" type="pres">
      <dgm:prSet presAssocID="{C7C5AAE2-884F-4ED6-860A-FE0C794D7E67}" presName="hierRoot2" presStyleCnt="0">
        <dgm:presLayoutVars>
          <dgm:hierBranch val="init"/>
        </dgm:presLayoutVars>
      </dgm:prSet>
      <dgm:spPr/>
    </dgm:pt>
    <dgm:pt modelId="{B22787B3-C54A-4695-9F22-DF680D7E4EDD}" type="pres">
      <dgm:prSet presAssocID="{C7C5AAE2-884F-4ED6-860A-FE0C794D7E67}" presName="rootComposite" presStyleCnt="0"/>
      <dgm:spPr/>
    </dgm:pt>
    <dgm:pt modelId="{511C2A26-7EE8-4A5F-9D12-FF6C58C9C4C5}" type="pres">
      <dgm:prSet presAssocID="{C7C5AAE2-884F-4ED6-860A-FE0C794D7E67}" presName="rootText" presStyleLbl="node2" presStyleIdx="1" presStyleCnt="3">
        <dgm:presLayoutVars>
          <dgm:chPref val="3"/>
        </dgm:presLayoutVars>
      </dgm:prSet>
      <dgm:spPr/>
    </dgm:pt>
    <dgm:pt modelId="{8503DBD0-8CF3-4F0A-8A06-3419BB5C0103}" type="pres">
      <dgm:prSet presAssocID="{C7C5AAE2-884F-4ED6-860A-FE0C794D7E67}" presName="rootConnector" presStyleLbl="node2" presStyleIdx="1" presStyleCnt="3"/>
      <dgm:spPr/>
    </dgm:pt>
    <dgm:pt modelId="{75194B46-5F8B-43DB-9060-F15747FB6B30}" type="pres">
      <dgm:prSet presAssocID="{C7C5AAE2-884F-4ED6-860A-FE0C794D7E67}" presName="hierChild4" presStyleCnt="0"/>
      <dgm:spPr/>
    </dgm:pt>
    <dgm:pt modelId="{33747690-953C-4220-A6EA-FE1C1778BFEF}" type="pres">
      <dgm:prSet presAssocID="{C7C5AAE2-884F-4ED6-860A-FE0C794D7E67}" presName="hierChild5" presStyleCnt="0"/>
      <dgm:spPr/>
    </dgm:pt>
    <dgm:pt modelId="{8B180C8F-E63B-4CB4-B962-E84C06A747E8}" type="pres">
      <dgm:prSet presAssocID="{A0CBADB6-96A8-47F9-BA75-D87E58A0A8EC}" presName="Name37" presStyleLbl="parChTrans1D2" presStyleIdx="2" presStyleCnt="4"/>
      <dgm:spPr/>
    </dgm:pt>
    <dgm:pt modelId="{1EB861F9-C47A-49BF-A5A5-44C61FA2B1B7}" type="pres">
      <dgm:prSet presAssocID="{364E38DF-AD00-4624-B723-A7C603405DC8}" presName="hierRoot2" presStyleCnt="0">
        <dgm:presLayoutVars>
          <dgm:hierBranch val="init"/>
        </dgm:presLayoutVars>
      </dgm:prSet>
      <dgm:spPr/>
    </dgm:pt>
    <dgm:pt modelId="{B572D3C6-E0FE-41FF-8488-D6F8B57FAA75}" type="pres">
      <dgm:prSet presAssocID="{364E38DF-AD00-4624-B723-A7C603405DC8}" presName="rootComposite" presStyleCnt="0"/>
      <dgm:spPr/>
    </dgm:pt>
    <dgm:pt modelId="{A1C62192-4BB6-4941-8786-243431F20363}" type="pres">
      <dgm:prSet presAssocID="{364E38DF-AD00-4624-B723-A7C603405DC8}" presName="rootText" presStyleLbl="node2" presStyleIdx="2" presStyleCnt="3">
        <dgm:presLayoutVars>
          <dgm:chPref val="3"/>
        </dgm:presLayoutVars>
      </dgm:prSet>
      <dgm:spPr/>
      <dgm:t>
        <a:bodyPr/>
        <a:lstStyle/>
        <a:p>
          <a:endParaRPr lang="ru-RU"/>
        </a:p>
      </dgm:t>
    </dgm:pt>
    <dgm:pt modelId="{08AC4E04-07EE-4AD9-ABE1-07BBB6BF1545}" type="pres">
      <dgm:prSet presAssocID="{364E38DF-AD00-4624-B723-A7C603405DC8}" presName="rootConnector" presStyleLbl="node2" presStyleIdx="2" presStyleCnt="3"/>
      <dgm:spPr/>
    </dgm:pt>
    <dgm:pt modelId="{BF0AA9ED-75BD-478E-BAC7-FE1260233D53}" type="pres">
      <dgm:prSet presAssocID="{364E38DF-AD00-4624-B723-A7C603405DC8}" presName="hierChild4" presStyleCnt="0"/>
      <dgm:spPr/>
    </dgm:pt>
    <dgm:pt modelId="{E9794D86-3EDD-44E2-8F6B-5F0CB58E0E3E}" type="pres">
      <dgm:prSet presAssocID="{364E38DF-AD00-4624-B723-A7C603405DC8}" presName="hierChild5" presStyleCnt="0"/>
      <dgm:spPr/>
    </dgm:pt>
    <dgm:pt modelId="{D3EED8E5-B870-46FA-AC49-29CEF0F4900A}" type="pres">
      <dgm:prSet presAssocID="{D095C180-80CA-4466-B5F9-BFA9FAF1ED8C}" presName="hierChild3" presStyleCnt="0"/>
      <dgm:spPr/>
    </dgm:pt>
    <dgm:pt modelId="{C6E9C62C-F955-480C-8959-7C3AC4FC615E}" type="pres">
      <dgm:prSet presAssocID="{2D341313-9CEC-4FAB-9B8F-FBB6C0994059}" presName="Name111" presStyleLbl="parChTrans1D2" presStyleIdx="3" presStyleCnt="4"/>
      <dgm:spPr/>
    </dgm:pt>
    <dgm:pt modelId="{3245B9D0-57BC-4568-A1D7-56931F2BFA8F}" type="pres">
      <dgm:prSet presAssocID="{AEE46BB6-995F-47E3-B6A4-E5FE4A3F2700}" presName="hierRoot3" presStyleCnt="0">
        <dgm:presLayoutVars>
          <dgm:hierBranch val="init"/>
        </dgm:presLayoutVars>
      </dgm:prSet>
      <dgm:spPr/>
    </dgm:pt>
    <dgm:pt modelId="{9078C755-8980-4BC3-B5A0-66E7306BA2FD}" type="pres">
      <dgm:prSet presAssocID="{AEE46BB6-995F-47E3-B6A4-E5FE4A3F2700}" presName="rootComposite3" presStyleCnt="0"/>
      <dgm:spPr/>
    </dgm:pt>
    <dgm:pt modelId="{F40C5BA9-E888-49A7-97A1-1B917C8C4A67}" type="pres">
      <dgm:prSet presAssocID="{AEE46BB6-995F-47E3-B6A4-E5FE4A3F2700}" presName="rootText3" presStyleLbl="asst1" presStyleIdx="0" presStyleCnt="1" custLinFactNeighborX="-11153" custLinFactNeighborY="-3042">
        <dgm:presLayoutVars>
          <dgm:chPref val="3"/>
        </dgm:presLayoutVars>
      </dgm:prSet>
      <dgm:spPr/>
    </dgm:pt>
    <dgm:pt modelId="{C8F613FB-CE2C-41EE-A156-F092823C4289}" type="pres">
      <dgm:prSet presAssocID="{AEE46BB6-995F-47E3-B6A4-E5FE4A3F2700}" presName="rootConnector3" presStyleLbl="asst1" presStyleIdx="0" presStyleCnt="1"/>
      <dgm:spPr/>
    </dgm:pt>
    <dgm:pt modelId="{BC28E5E1-EE8C-4F52-B341-F8D80C41A6A1}" type="pres">
      <dgm:prSet presAssocID="{AEE46BB6-995F-47E3-B6A4-E5FE4A3F2700}" presName="hierChild6" presStyleCnt="0"/>
      <dgm:spPr/>
    </dgm:pt>
    <dgm:pt modelId="{F92082D9-2826-49AE-BF21-2039D5E77458}" type="pres">
      <dgm:prSet presAssocID="{AEE46BB6-995F-47E3-B6A4-E5FE4A3F2700}" presName="hierChild7" presStyleCnt="0"/>
      <dgm:spPr/>
    </dgm:pt>
  </dgm:ptLst>
  <dgm:cxnLst>
    <dgm:cxn modelId="{3CBBAB50-676C-42A1-9839-0C76A130D53A}" srcId="{D095C180-80CA-4466-B5F9-BFA9FAF1ED8C}" destId="{364E38DF-AD00-4624-B723-A7C603405DC8}" srcOrd="3" destOrd="0" parTransId="{A0CBADB6-96A8-47F9-BA75-D87E58A0A8EC}" sibTransId="{B830706E-51E2-4C71-A23C-3A748F6239FB}"/>
    <dgm:cxn modelId="{AFC587BD-AFF9-429C-9943-31A2FFB0677E}" type="presOf" srcId="{D095C180-80CA-4466-B5F9-BFA9FAF1ED8C}" destId="{1BFF509D-64A0-4212-A199-15685CBA90AE}" srcOrd="1" destOrd="0" presId="urn:microsoft.com/office/officeart/2005/8/layout/orgChart1"/>
    <dgm:cxn modelId="{2A11798B-FFE9-4382-862E-63E21EA1D285}" type="presOf" srcId="{BB7A46F2-B884-4CC2-9695-32711CB99556}" destId="{5EFD19EA-8334-4F7E-A498-07E94618A492}" srcOrd="1" destOrd="0" presId="urn:microsoft.com/office/officeart/2005/8/layout/orgChart1"/>
    <dgm:cxn modelId="{8F1F1F69-AB74-4F92-98A3-570022DBDC93}" type="presOf" srcId="{2D341313-9CEC-4FAB-9B8F-FBB6C0994059}" destId="{C6E9C62C-F955-480C-8959-7C3AC4FC615E}" srcOrd="0" destOrd="0" presId="urn:microsoft.com/office/officeart/2005/8/layout/orgChart1"/>
    <dgm:cxn modelId="{155BDDE7-8BB0-4D69-9CC3-ACFC7BC3BF92}" srcId="{D095C180-80CA-4466-B5F9-BFA9FAF1ED8C}" destId="{C7C5AAE2-884F-4ED6-860A-FE0C794D7E67}" srcOrd="2" destOrd="0" parTransId="{7F3A6FA3-EC46-4E37-8E2F-B8472418E372}" sibTransId="{A29996C1-EBB9-4E78-B844-7EA3C7888538}"/>
    <dgm:cxn modelId="{8433A1E3-2F29-4E52-8F7C-39A25136B878}" type="presOf" srcId="{A0CBADB6-96A8-47F9-BA75-D87E58A0A8EC}" destId="{8B180C8F-E63B-4CB4-B962-E84C06A747E8}" srcOrd="0" destOrd="0" presId="urn:microsoft.com/office/officeart/2005/8/layout/orgChart1"/>
    <dgm:cxn modelId="{E866CA38-3A61-4FC8-BE7D-C7652215F69F}" type="presOf" srcId="{7F3A6FA3-EC46-4E37-8E2F-B8472418E372}" destId="{56117121-2C53-45EC-A853-881EA7E7AAEE}" srcOrd="0" destOrd="0" presId="urn:microsoft.com/office/officeart/2005/8/layout/orgChart1"/>
    <dgm:cxn modelId="{EB865A52-DFCC-458E-8FA2-8685EE899D17}" type="presOf" srcId="{AEE46BB6-995F-47E3-B6A4-E5FE4A3F2700}" destId="{C8F613FB-CE2C-41EE-A156-F092823C4289}" srcOrd="1" destOrd="0" presId="urn:microsoft.com/office/officeart/2005/8/layout/orgChart1"/>
    <dgm:cxn modelId="{F4D71107-61EE-40C5-A68F-DDF7859E118F}" type="presOf" srcId="{364E38DF-AD00-4624-B723-A7C603405DC8}" destId="{A1C62192-4BB6-4941-8786-243431F20363}" srcOrd="0" destOrd="0" presId="urn:microsoft.com/office/officeart/2005/8/layout/orgChart1"/>
    <dgm:cxn modelId="{9DA48B75-568E-4B31-9E96-CC06BC981B0F}" type="presOf" srcId="{B9094E35-2327-4FEF-9F48-5F38BFD1CAB4}" destId="{075246F4-793E-4ED8-A18C-A18F9D371709}" srcOrd="0" destOrd="0" presId="urn:microsoft.com/office/officeart/2005/8/layout/orgChart1"/>
    <dgm:cxn modelId="{1062A4A4-F106-4EA2-88BB-778AE3737A32}" type="presOf" srcId="{BB7A46F2-B884-4CC2-9695-32711CB99556}" destId="{DB5E404C-CA01-46BB-8ECA-74712BAF5004}" srcOrd="0" destOrd="0" presId="urn:microsoft.com/office/officeart/2005/8/layout/orgChart1"/>
    <dgm:cxn modelId="{C829EF62-98C0-445A-82AC-0EB0E2CE1507}" type="presOf" srcId="{A8671532-EEF0-4798-A23E-878D45996E7E}" destId="{41C71F68-4984-479A-944F-2BDD75CD9AE9}" srcOrd="0" destOrd="0" presId="urn:microsoft.com/office/officeart/2005/8/layout/orgChart1"/>
    <dgm:cxn modelId="{C0765100-02C7-4D42-B3CF-4D54F53FF5DE}" type="presOf" srcId="{C7C5AAE2-884F-4ED6-860A-FE0C794D7E67}" destId="{511C2A26-7EE8-4A5F-9D12-FF6C58C9C4C5}" srcOrd="0" destOrd="0" presId="urn:microsoft.com/office/officeart/2005/8/layout/orgChart1"/>
    <dgm:cxn modelId="{D6E08640-F2A5-49A1-8326-AE03275AF5FA}" type="presOf" srcId="{364E38DF-AD00-4624-B723-A7C603405DC8}" destId="{08AC4E04-07EE-4AD9-ABE1-07BBB6BF1545}" srcOrd="1" destOrd="0" presId="urn:microsoft.com/office/officeart/2005/8/layout/orgChart1"/>
    <dgm:cxn modelId="{72136E83-0A6B-41CD-9A71-221521F02043}" type="presOf" srcId="{C7C5AAE2-884F-4ED6-860A-FE0C794D7E67}" destId="{8503DBD0-8CF3-4F0A-8A06-3419BB5C0103}" srcOrd="1" destOrd="0" presId="urn:microsoft.com/office/officeart/2005/8/layout/orgChart1"/>
    <dgm:cxn modelId="{94785A9D-73F8-4A43-9092-B2C556CD49E9}" srcId="{A8671532-EEF0-4798-A23E-878D45996E7E}" destId="{D095C180-80CA-4466-B5F9-BFA9FAF1ED8C}" srcOrd="0" destOrd="0" parTransId="{2047BED1-056F-40E2-9BE2-F91742CE0D23}" sibTransId="{5E9D0165-8FBE-4797-9EA5-3454ED230868}"/>
    <dgm:cxn modelId="{828F7879-B95D-4146-A3DA-90A32D498DE2}" type="presOf" srcId="{AEE46BB6-995F-47E3-B6A4-E5FE4A3F2700}" destId="{F40C5BA9-E888-49A7-97A1-1B917C8C4A67}" srcOrd="0" destOrd="0" presId="urn:microsoft.com/office/officeart/2005/8/layout/orgChart1"/>
    <dgm:cxn modelId="{5A5F1ABF-4348-4BDF-92F4-C3DEB406224C}" srcId="{D095C180-80CA-4466-B5F9-BFA9FAF1ED8C}" destId="{BB7A46F2-B884-4CC2-9695-32711CB99556}" srcOrd="1" destOrd="0" parTransId="{B9094E35-2327-4FEF-9F48-5F38BFD1CAB4}" sibTransId="{1A33228B-6884-4435-8BFD-88C8D4E0309E}"/>
    <dgm:cxn modelId="{75E3435C-66E4-4A1D-ADCF-DDC5354D60BE}" srcId="{D095C180-80CA-4466-B5F9-BFA9FAF1ED8C}" destId="{AEE46BB6-995F-47E3-B6A4-E5FE4A3F2700}" srcOrd="0" destOrd="0" parTransId="{2D341313-9CEC-4FAB-9B8F-FBB6C0994059}" sibTransId="{D8EEFD35-03D0-43F7-B79D-096E36E2B1A3}"/>
    <dgm:cxn modelId="{68B859FC-3B36-4D22-AC9A-3538936404D4}" type="presOf" srcId="{D095C180-80CA-4466-B5F9-BFA9FAF1ED8C}" destId="{E3E77EB0-F79D-485C-B675-D56113FC5416}" srcOrd="0" destOrd="0" presId="urn:microsoft.com/office/officeart/2005/8/layout/orgChart1"/>
    <dgm:cxn modelId="{8BDFD85D-FFD2-4B3A-9FE4-7D0C2384C4FA}" type="presParOf" srcId="{41C71F68-4984-479A-944F-2BDD75CD9AE9}" destId="{D9427985-8C0E-43CE-85AB-5A9AD42AA25A}" srcOrd="0" destOrd="0" presId="urn:microsoft.com/office/officeart/2005/8/layout/orgChart1"/>
    <dgm:cxn modelId="{5E311F8B-8B0D-4D4B-951A-664E0474D8B7}" type="presParOf" srcId="{D9427985-8C0E-43CE-85AB-5A9AD42AA25A}" destId="{5F85BAB7-12E6-42D8-A97C-B92AF7161F33}" srcOrd="0" destOrd="0" presId="urn:microsoft.com/office/officeart/2005/8/layout/orgChart1"/>
    <dgm:cxn modelId="{274785A0-F646-4BF9-824E-C6B68B990612}" type="presParOf" srcId="{5F85BAB7-12E6-42D8-A97C-B92AF7161F33}" destId="{E3E77EB0-F79D-485C-B675-D56113FC5416}" srcOrd="0" destOrd="0" presId="urn:microsoft.com/office/officeart/2005/8/layout/orgChart1"/>
    <dgm:cxn modelId="{7B752645-EA9F-46DD-8887-3797A425388B}" type="presParOf" srcId="{5F85BAB7-12E6-42D8-A97C-B92AF7161F33}" destId="{1BFF509D-64A0-4212-A199-15685CBA90AE}" srcOrd="1" destOrd="0" presId="urn:microsoft.com/office/officeart/2005/8/layout/orgChart1"/>
    <dgm:cxn modelId="{E7E4B8C0-3AA3-4E50-852B-902BBB93169D}" type="presParOf" srcId="{D9427985-8C0E-43CE-85AB-5A9AD42AA25A}" destId="{E4B31F42-279C-4499-ACFA-51F1345645ED}" srcOrd="1" destOrd="0" presId="urn:microsoft.com/office/officeart/2005/8/layout/orgChart1"/>
    <dgm:cxn modelId="{BE2F506A-A196-4489-99AC-2B960433472A}" type="presParOf" srcId="{E4B31F42-279C-4499-ACFA-51F1345645ED}" destId="{075246F4-793E-4ED8-A18C-A18F9D371709}" srcOrd="0" destOrd="0" presId="urn:microsoft.com/office/officeart/2005/8/layout/orgChart1"/>
    <dgm:cxn modelId="{74639C09-AAF9-4BBE-AE68-78F75D4E9F62}" type="presParOf" srcId="{E4B31F42-279C-4499-ACFA-51F1345645ED}" destId="{C1DE0938-84B4-4E1B-A771-B5A6F35942D9}" srcOrd="1" destOrd="0" presId="urn:microsoft.com/office/officeart/2005/8/layout/orgChart1"/>
    <dgm:cxn modelId="{4E7B7F5C-2C62-487E-A4BE-C76AD12B39FD}" type="presParOf" srcId="{C1DE0938-84B4-4E1B-A771-B5A6F35942D9}" destId="{EA073B12-B50B-43C7-9B67-936602EF72E6}" srcOrd="0" destOrd="0" presId="urn:microsoft.com/office/officeart/2005/8/layout/orgChart1"/>
    <dgm:cxn modelId="{980FC28E-987D-42AC-9B49-C947A8B4EF93}" type="presParOf" srcId="{EA073B12-B50B-43C7-9B67-936602EF72E6}" destId="{DB5E404C-CA01-46BB-8ECA-74712BAF5004}" srcOrd="0" destOrd="0" presId="urn:microsoft.com/office/officeart/2005/8/layout/orgChart1"/>
    <dgm:cxn modelId="{B7EBA315-D27F-4EC2-93EF-24C31B7CBFEC}" type="presParOf" srcId="{EA073B12-B50B-43C7-9B67-936602EF72E6}" destId="{5EFD19EA-8334-4F7E-A498-07E94618A492}" srcOrd="1" destOrd="0" presId="urn:microsoft.com/office/officeart/2005/8/layout/orgChart1"/>
    <dgm:cxn modelId="{E5DB0D13-5998-40DC-8405-A12744AB4BBE}" type="presParOf" srcId="{C1DE0938-84B4-4E1B-A771-B5A6F35942D9}" destId="{F45767F4-FB28-4302-B5FC-0D4BA88080B9}" srcOrd="1" destOrd="0" presId="urn:microsoft.com/office/officeart/2005/8/layout/orgChart1"/>
    <dgm:cxn modelId="{A1C1DE1C-2580-4F91-A318-B134A814CFFE}" type="presParOf" srcId="{C1DE0938-84B4-4E1B-A771-B5A6F35942D9}" destId="{482F58BA-D764-4BF3-975B-F14FE7B32469}" srcOrd="2" destOrd="0" presId="urn:microsoft.com/office/officeart/2005/8/layout/orgChart1"/>
    <dgm:cxn modelId="{AA4A85D3-BA5C-4900-B72F-E6A0ED7E891D}" type="presParOf" srcId="{E4B31F42-279C-4499-ACFA-51F1345645ED}" destId="{56117121-2C53-45EC-A853-881EA7E7AAEE}" srcOrd="2" destOrd="0" presId="urn:microsoft.com/office/officeart/2005/8/layout/orgChart1"/>
    <dgm:cxn modelId="{C862DE5E-D469-40EC-B158-32DC81BC3B14}" type="presParOf" srcId="{E4B31F42-279C-4499-ACFA-51F1345645ED}" destId="{360504CE-E6B1-45C4-AB17-88089DC6A97A}" srcOrd="3" destOrd="0" presId="urn:microsoft.com/office/officeart/2005/8/layout/orgChart1"/>
    <dgm:cxn modelId="{827E799E-0E02-45F5-B69F-E7E37BB4E40D}" type="presParOf" srcId="{360504CE-E6B1-45C4-AB17-88089DC6A97A}" destId="{B22787B3-C54A-4695-9F22-DF680D7E4EDD}" srcOrd="0" destOrd="0" presId="urn:microsoft.com/office/officeart/2005/8/layout/orgChart1"/>
    <dgm:cxn modelId="{0B3F5DF9-D816-4889-B2DD-1E89983B03EC}" type="presParOf" srcId="{B22787B3-C54A-4695-9F22-DF680D7E4EDD}" destId="{511C2A26-7EE8-4A5F-9D12-FF6C58C9C4C5}" srcOrd="0" destOrd="0" presId="urn:microsoft.com/office/officeart/2005/8/layout/orgChart1"/>
    <dgm:cxn modelId="{F59695C2-A384-4944-A261-55751DB2A437}" type="presParOf" srcId="{B22787B3-C54A-4695-9F22-DF680D7E4EDD}" destId="{8503DBD0-8CF3-4F0A-8A06-3419BB5C0103}" srcOrd="1" destOrd="0" presId="urn:microsoft.com/office/officeart/2005/8/layout/orgChart1"/>
    <dgm:cxn modelId="{D1F5D6E8-DF3E-4843-98E8-3ACAD20DCA79}" type="presParOf" srcId="{360504CE-E6B1-45C4-AB17-88089DC6A97A}" destId="{75194B46-5F8B-43DB-9060-F15747FB6B30}" srcOrd="1" destOrd="0" presId="urn:microsoft.com/office/officeart/2005/8/layout/orgChart1"/>
    <dgm:cxn modelId="{8A628B9A-7F94-4ACD-BEEB-DE18510DD3C8}" type="presParOf" srcId="{360504CE-E6B1-45C4-AB17-88089DC6A97A}" destId="{33747690-953C-4220-A6EA-FE1C1778BFEF}" srcOrd="2" destOrd="0" presId="urn:microsoft.com/office/officeart/2005/8/layout/orgChart1"/>
    <dgm:cxn modelId="{61E1F5E6-0EE0-4721-8A9F-E33987072415}" type="presParOf" srcId="{E4B31F42-279C-4499-ACFA-51F1345645ED}" destId="{8B180C8F-E63B-4CB4-B962-E84C06A747E8}" srcOrd="4" destOrd="0" presId="urn:microsoft.com/office/officeart/2005/8/layout/orgChart1"/>
    <dgm:cxn modelId="{0158F586-9B60-4DA2-9EBA-E933FBD75068}" type="presParOf" srcId="{E4B31F42-279C-4499-ACFA-51F1345645ED}" destId="{1EB861F9-C47A-49BF-A5A5-44C61FA2B1B7}" srcOrd="5" destOrd="0" presId="urn:microsoft.com/office/officeart/2005/8/layout/orgChart1"/>
    <dgm:cxn modelId="{3A5950DF-804A-4AF2-8213-B33EEFA12E8B}" type="presParOf" srcId="{1EB861F9-C47A-49BF-A5A5-44C61FA2B1B7}" destId="{B572D3C6-E0FE-41FF-8488-D6F8B57FAA75}" srcOrd="0" destOrd="0" presId="urn:microsoft.com/office/officeart/2005/8/layout/orgChart1"/>
    <dgm:cxn modelId="{728F10AD-0179-429A-B689-CF0485B6CE7C}" type="presParOf" srcId="{B572D3C6-E0FE-41FF-8488-D6F8B57FAA75}" destId="{A1C62192-4BB6-4941-8786-243431F20363}" srcOrd="0" destOrd="0" presId="urn:microsoft.com/office/officeart/2005/8/layout/orgChart1"/>
    <dgm:cxn modelId="{10A4024D-DD6E-40C8-8936-CF4D66A8774D}" type="presParOf" srcId="{B572D3C6-E0FE-41FF-8488-D6F8B57FAA75}" destId="{08AC4E04-07EE-4AD9-ABE1-07BBB6BF1545}" srcOrd="1" destOrd="0" presId="urn:microsoft.com/office/officeart/2005/8/layout/orgChart1"/>
    <dgm:cxn modelId="{FFE702C0-3917-4F3D-A51B-E0961CBFEE94}" type="presParOf" srcId="{1EB861F9-C47A-49BF-A5A5-44C61FA2B1B7}" destId="{BF0AA9ED-75BD-478E-BAC7-FE1260233D53}" srcOrd="1" destOrd="0" presId="urn:microsoft.com/office/officeart/2005/8/layout/orgChart1"/>
    <dgm:cxn modelId="{F27261B5-C349-4B39-B7DD-BF95DF4A1EBD}" type="presParOf" srcId="{1EB861F9-C47A-49BF-A5A5-44C61FA2B1B7}" destId="{E9794D86-3EDD-44E2-8F6B-5F0CB58E0E3E}" srcOrd="2" destOrd="0" presId="urn:microsoft.com/office/officeart/2005/8/layout/orgChart1"/>
    <dgm:cxn modelId="{AAB617E6-535F-45AC-AC6F-DB3BFDB290C9}" type="presParOf" srcId="{D9427985-8C0E-43CE-85AB-5A9AD42AA25A}" destId="{D3EED8E5-B870-46FA-AC49-29CEF0F4900A}" srcOrd="2" destOrd="0" presId="urn:microsoft.com/office/officeart/2005/8/layout/orgChart1"/>
    <dgm:cxn modelId="{E8E85734-1189-4F02-920F-B429C7E93CF2}" type="presParOf" srcId="{D3EED8E5-B870-46FA-AC49-29CEF0F4900A}" destId="{C6E9C62C-F955-480C-8959-7C3AC4FC615E}" srcOrd="0" destOrd="0" presId="urn:microsoft.com/office/officeart/2005/8/layout/orgChart1"/>
    <dgm:cxn modelId="{A4D8435D-EC79-4E3C-A02F-86DD147C494B}" type="presParOf" srcId="{D3EED8E5-B870-46FA-AC49-29CEF0F4900A}" destId="{3245B9D0-57BC-4568-A1D7-56931F2BFA8F}" srcOrd="1" destOrd="0" presId="urn:microsoft.com/office/officeart/2005/8/layout/orgChart1"/>
    <dgm:cxn modelId="{C89E1247-608B-4B95-A3F5-FB94C3B69355}" type="presParOf" srcId="{3245B9D0-57BC-4568-A1D7-56931F2BFA8F}" destId="{9078C755-8980-4BC3-B5A0-66E7306BA2FD}" srcOrd="0" destOrd="0" presId="urn:microsoft.com/office/officeart/2005/8/layout/orgChart1"/>
    <dgm:cxn modelId="{71CE5D8F-4080-46A3-A1D7-A612809CA68A}" type="presParOf" srcId="{9078C755-8980-4BC3-B5A0-66E7306BA2FD}" destId="{F40C5BA9-E888-49A7-97A1-1B917C8C4A67}" srcOrd="0" destOrd="0" presId="urn:microsoft.com/office/officeart/2005/8/layout/orgChart1"/>
    <dgm:cxn modelId="{93F3DA8D-BB05-458F-B757-AAE0861A68CC}" type="presParOf" srcId="{9078C755-8980-4BC3-B5A0-66E7306BA2FD}" destId="{C8F613FB-CE2C-41EE-A156-F092823C4289}" srcOrd="1" destOrd="0" presId="urn:microsoft.com/office/officeart/2005/8/layout/orgChart1"/>
    <dgm:cxn modelId="{67A25389-F049-4C1F-821A-7A35121FC377}" type="presParOf" srcId="{3245B9D0-57BC-4568-A1D7-56931F2BFA8F}" destId="{BC28E5E1-EE8C-4F52-B341-F8D80C41A6A1}" srcOrd="1" destOrd="0" presId="urn:microsoft.com/office/officeart/2005/8/layout/orgChart1"/>
    <dgm:cxn modelId="{3673D4F5-74A8-4F5B-8AB2-A48A1707E760}" type="presParOf" srcId="{3245B9D0-57BC-4568-A1D7-56931F2BFA8F}" destId="{F92082D9-2826-49AE-BF21-2039D5E7745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30AAD3-C3DF-4393-A877-93465D27163F}"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ru-RU"/>
        </a:p>
      </dgm:t>
    </dgm:pt>
    <dgm:pt modelId="{77798B1E-B54D-4CD9-AAF5-AE27E441D94C}">
      <dgm:prSet phldrT="[Текст]"/>
      <dgm:spPr/>
      <dgm:t>
        <a:bodyPr/>
        <a:lstStyle/>
        <a:p>
          <a:endParaRPr lang="ru-RU" dirty="0"/>
        </a:p>
      </dgm:t>
    </dgm:pt>
    <dgm:pt modelId="{B684CF02-D2A4-46E2-9001-62E260F13E5E}" type="parTrans" cxnId="{5B842275-42A2-48C6-A6B8-61A25FBEDBB0}">
      <dgm:prSet/>
      <dgm:spPr/>
      <dgm:t>
        <a:bodyPr/>
        <a:lstStyle/>
        <a:p>
          <a:endParaRPr lang="ru-RU"/>
        </a:p>
      </dgm:t>
    </dgm:pt>
    <dgm:pt modelId="{95024531-13B1-4640-BF4F-895528472A7E}" type="sibTrans" cxnId="{5B842275-42A2-48C6-A6B8-61A25FBEDBB0}">
      <dgm:prSet/>
      <dgm:spPr/>
      <dgm:t>
        <a:bodyPr/>
        <a:lstStyle/>
        <a:p>
          <a:endParaRPr lang="ru-RU"/>
        </a:p>
      </dgm:t>
    </dgm:pt>
    <dgm:pt modelId="{9CD2A921-FC7B-4E15-87B1-A1FEE06E248C}">
      <dgm:prSet phldrT="[Текст]"/>
      <dgm:spPr/>
      <dgm:t>
        <a:bodyPr/>
        <a:lstStyle/>
        <a:p>
          <a:r>
            <a:rPr lang="es-ES" b="1" i="0" dirty="0" err="1" smtClean="0"/>
            <a:t>Acces</a:t>
          </a:r>
          <a:r>
            <a:rPr lang="es-ES" b="1" i="0" dirty="0" smtClean="0"/>
            <a:t> la </a:t>
          </a:r>
          <a:r>
            <a:rPr lang="es-ES" b="1" i="0" dirty="0" err="1" smtClean="0"/>
            <a:t>enciclopedii,stiri</a:t>
          </a:r>
          <a:r>
            <a:rPr lang="es-ES" b="1" i="0" dirty="0" smtClean="0"/>
            <a:t>, la o baza larga de </a:t>
          </a:r>
          <a:r>
            <a:rPr lang="es-ES" b="1" i="0" dirty="0" err="1" smtClean="0"/>
            <a:t>informatii</a:t>
          </a:r>
          <a:r>
            <a:rPr lang="es-ES" b="1" i="0" dirty="0" smtClean="0"/>
            <a:t>;</a:t>
          </a:r>
          <a:endParaRPr lang="ru-RU" b="0" i="0" dirty="0" smtClean="0"/>
        </a:p>
        <a:p>
          <a:r>
            <a:rPr lang="en-US" b="1" i="0" dirty="0" err="1" smtClean="0"/>
            <a:t>Poate</a:t>
          </a:r>
          <a:r>
            <a:rPr lang="en-US" b="1" i="0" dirty="0" smtClean="0"/>
            <a:t> </a:t>
          </a:r>
          <a:r>
            <a:rPr lang="en-US" b="1" i="0" dirty="0" err="1" smtClean="0"/>
            <a:t>inmagazina</a:t>
          </a:r>
          <a:r>
            <a:rPr lang="en-US" b="1" i="0" dirty="0" smtClean="0"/>
            <a:t> o </a:t>
          </a:r>
          <a:r>
            <a:rPr lang="en-US" b="1" i="0" dirty="0" err="1" smtClean="0"/>
            <a:t>informatie</a:t>
          </a:r>
          <a:r>
            <a:rPr lang="en-US" b="1" i="0" dirty="0" smtClean="0"/>
            <a:t> </a:t>
          </a:r>
          <a:r>
            <a:rPr lang="en-US" b="1" i="0" dirty="0" err="1" smtClean="0"/>
            <a:t>foarte</a:t>
          </a:r>
          <a:r>
            <a:rPr lang="en-US" b="1" i="0" dirty="0" smtClean="0"/>
            <a:t> </a:t>
          </a:r>
          <a:r>
            <a:rPr lang="en-US" b="1" i="0" dirty="0" err="1" smtClean="0"/>
            <a:t>vasta</a:t>
          </a:r>
          <a:r>
            <a:rPr lang="en-US" b="1" i="0" dirty="0" smtClean="0"/>
            <a:t> </a:t>
          </a:r>
          <a:r>
            <a:rPr lang="en-US" b="1" i="0" dirty="0" err="1" smtClean="0"/>
            <a:t>pe</a:t>
          </a:r>
          <a:r>
            <a:rPr lang="en-US" b="1" i="0" dirty="0" smtClean="0"/>
            <a:t> un </a:t>
          </a:r>
          <a:r>
            <a:rPr lang="en-US" b="1" i="0" dirty="0" err="1" smtClean="0"/>
            <a:t>spatiu</a:t>
          </a:r>
          <a:r>
            <a:rPr lang="en-US" b="1" i="0" dirty="0" smtClean="0"/>
            <a:t> </a:t>
          </a:r>
          <a:r>
            <a:rPr lang="en-US" b="1" i="0" dirty="0" err="1" smtClean="0"/>
            <a:t>foartemic</a:t>
          </a:r>
          <a:r>
            <a:rPr lang="en-US" b="1" i="0" dirty="0" smtClean="0"/>
            <a:t> (de </a:t>
          </a:r>
          <a:r>
            <a:rPr lang="en-US" b="1" i="0" dirty="0" err="1" smtClean="0"/>
            <a:t>exemplu</a:t>
          </a:r>
          <a:r>
            <a:rPr lang="en-US" b="1" i="0" dirty="0" smtClean="0"/>
            <a:t> </a:t>
          </a:r>
          <a:r>
            <a:rPr lang="en-US" b="1" i="0" dirty="0" err="1" smtClean="0"/>
            <a:t>mai</a:t>
          </a:r>
          <a:r>
            <a:rPr lang="en-US" b="1" i="0" dirty="0" smtClean="0"/>
            <a:t> </a:t>
          </a:r>
          <a:r>
            <a:rPr lang="en-US" b="1" i="0" dirty="0" err="1" smtClean="0"/>
            <a:t>multe</a:t>
          </a:r>
          <a:r>
            <a:rPr lang="en-US" b="1" i="0" dirty="0" smtClean="0"/>
            <a:t> </a:t>
          </a:r>
          <a:r>
            <a:rPr lang="en-US" b="1" i="0" dirty="0" err="1" smtClean="0"/>
            <a:t>carti</a:t>
          </a:r>
          <a:r>
            <a:rPr lang="en-US" b="1" i="0" dirty="0" smtClean="0"/>
            <a:t> </a:t>
          </a:r>
          <a:r>
            <a:rPr lang="en-US" b="1" i="0" dirty="0" err="1" smtClean="0"/>
            <a:t>pe</a:t>
          </a:r>
          <a:r>
            <a:rPr lang="en-US" b="1" i="0" dirty="0" smtClean="0"/>
            <a:t> un </a:t>
          </a:r>
          <a:r>
            <a:rPr lang="en-US" b="1" i="0" dirty="0" err="1" smtClean="0"/>
            <a:t>singur</a:t>
          </a:r>
          <a:r>
            <a:rPr lang="en-US" b="1" i="0" dirty="0" smtClean="0"/>
            <a:t> CD );</a:t>
          </a:r>
          <a:endParaRPr lang="ru-RU" b="0" i="0" dirty="0" smtClean="0"/>
        </a:p>
        <a:p>
          <a:r>
            <a:rPr lang="en-US" b="1" i="0" dirty="0" err="1" smtClean="0"/>
            <a:t>Vizitarea</a:t>
          </a:r>
          <a:r>
            <a:rPr lang="en-US" b="1" i="0" dirty="0" smtClean="0"/>
            <a:t> </a:t>
          </a:r>
          <a:r>
            <a:rPr lang="en-US" b="1" i="0" dirty="0" err="1" smtClean="0"/>
            <a:t>virtuala</a:t>
          </a:r>
          <a:r>
            <a:rPr lang="en-US" b="1" i="0" dirty="0" smtClean="0"/>
            <a:t> a </a:t>
          </a:r>
          <a:r>
            <a:rPr lang="en-US" b="1" i="0" dirty="0" err="1" smtClean="0"/>
            <a:t>muzeelor</a:t>
          </a:r>
          <a:r>
            <a:rPr lang="en-US" b="1" i="0" dirty="0" smtClean="0"/>
            <a:t>;</a:t>
          </a:r>
          <a:endParaRPr lang="ru-RU" b="0" i="0" dirty="0" smtClean="0"/>
        </a:p>
        <a:p>
          <a:r>
            <a:rPr lang="en-US" b="1" i="0" dirty="0" err="1" smtClean="0"/>
            <a:t>Cursuri</a:t>
          </a:r>
          <a:r>
            <a:rPr lang="en-US" b="1" i="0" dirty="0" smtClean="0"/>
            <a:t> de </a:t>
          </a:r>
          <a:r>
            <a:rPr lang="en-US" b="1" i="0" dirty="0" err="1" smtClean="0"/>
            <a:t>limbi</a:t>
          </a:r>
          <a:r>
            <a:rPr lang="en-US" b="1" i="0" dirty="0" smtClean="0"/>
            <a:t> </a:t>
          </a:r>
          <a:r>
            <a:rPr lang="en-US" b="1" i="0" dirty="0" err="1" smtClean="0"/>
            <a:t>straine</a:t>
          </a:r>
          <a:r>
            <a:rPr lang="en-US" b="1" i="0" dirty="0" smtClean="0"/>
            <a:t>;</a:t>
          </a:r>
          <a:endParaRPr lang="ro-MD" b="1" i="0" dirty="0" smtClean="0"/>
        </a:p>
        <a:p>
          <a:r>
            <a:rPr lang="ro-MD" b="1" i="0" dirty="0" smtClean="0"/>
            <a:t>Convorbirea cu rudele de peste hotare</a:t>
          </a:r>
          <a:endParaRPr lang="ru-RU" dirty="0"/>
        </a:p>
      </dgm:t>
    </dgm:pt>
    <dgm:pt modelId="{D62CFBF5-FB86-428A-B900-75849D51E106}" type="parTrans" cxnId="{FB961F53-AE40-45DF-81D2-BD9EF29DFE58}">
      <dgm:prSet/>
      <dgm:spPr/>
      <dgm:t>
        <a:bodyPr/>
        <a:lstStyle/>
        <a:p>
          <a:endParaRPr lang="ru-RU"/>
        </a:p>
      </dgm:t>
    </dgm:pt>
    <dgm:pt modelId="{7DBF39FC-18C4-4194-AD85-00CDEB538441}" type="sibTrans" cxnId="{FB961F53-AE40-45DF-81D2-BD9EF29DFE58}">
      <dgm:prSet/>
      <dgm:spPr/>
      <dgm:t>
        <a:bodyPr/>
        <a:lstStyle/>
        <a:p>
          <a:endParaRPr lang="ru-RU"/>
        </a:p>
      </dgm:t>
    </dgm:pt>
    <dgm:pt modelId="{A412EFB8-D567-4E88-B882-608C8C70D212}">
      <dgm:prSet phldrT="[Текст]" custT="1"/>
      <dgm:spPr/>
      <dgm:t>
        <a:bodyPr/>
        <a:lstStyle/>
        <a:p>
          <a:r>
            <a:rPr lang="en-US" sz="1400" b="1" i="0" dirty="0" smtClean="0"/>
            <a:t>cat </a:t>
          </a:r>
          <a:r>
            <a:rPr lang="en-US" sz="1400" b="1" i="0" dirty="0" err="1" smtClean="0"/>
            <a:t>foloseste</a:t>
          </a:r>
          <a:r>
            <a:rPr lang="en-US" sz="1400" b="1" i="0" dirty="0" smtClean="0"/>
            <a:t> </a:t>
          </a:r>
          <a:r>
            <a:rPr lang="en-US" sz="1400" b="1" i="0" dirty="0" err="1" smtClean="0"/>
            <a:t>calculatorul,copilul</a:t>
          </a:r>
          <a:r>
            <a:rPr lang="en-US" sz="1400" b="1" i="0" dirty="0" smtClean="0"/>
            <a:t> nu </a:t>
          </a:r>
          <a:r>
            <a:rPr lang="en-US" sz="1400" b="1" i="0" dirty="0" err="1" smtClean="0"/>
            <a:t>clipeste</a:t>
          </a:r>
          <a:r>
            <a:rPr lang="en-US" sz="1400" b="1" i="0" dirty="0" smtClean="0"/>
            <a:t> </a:t>
          </a:r>
          <a:r>
            <a:rPr lang="en-US" sz="1400" b="1" i="0" dirty="0" err="1" smtClean="0"/>
            <a:t>sau</a:t>
          </a:r>
          <a:r>
            <a:rPr lang="en-US" sz="1400" b="1" i="0" dirty="0" smtClean="0"/>
            <a:t> </a:t>
          </a:r>
          <a:r>
            <a:rPr lang="en-US" sz="1400" b="1" i="0" dirty="0" err="1" smtClean="0"/>
            <a:t>clipeste</a:t>
          </a:r>
          <a:r>
            <a:rPr lang="en-US" sz="1400" b="1" i="0" dirty="0" smtClean="0"/>
            <a:t> </a:t>
          </a:r>
          <a:r>
            <a:rPr lang="en-US" sz="1400" b="1" i="0" dirty="0" err="1" smtClean="0"/>
            <a:t>mairar</a:t>
          </a:r>
          <a:r>
            <a:rPr lang="en-US" sz="1400" b="1" i="0" dirty="0" smtClean="0"/>
            <a:t> </a:t>
          </a:r>
          <a:r>
            <a:rPr lang="en-US" sz="1400" b="1" i="0" dirty="0" err="1" smtClean="0"/>
            <a:t>si</a:t>
          </a:r>
          <a:r>
            <a:rPr lang="en-US" sz="1400" b="1" i="0" dirty="0" smtClean="0"/>
            <a:t> </a:t>
          </a:r>
          <a:r>
            <a:rPr lang="en-US" sz="1400" b="1" i="0" dirty="0" err="1" smtClean="0"/>
            <a:t>isi</a:t>
          </a:r>
          <a:r>
            <a:rPr lang="en-US" sz="1400" b="1" i="0" dirty="0" smtClean="0"/>
            <a:t> </a:t>
          </a:r>
          <a:r>
            <a:rPr lang="en-US" sz="1400" b="1" i="0" dirty="0" err="1" smtClean="0"/>
            <a:t>forteaza</a:t>
          </a:r>
          <a:r>
            <a:rPr lang="en-US" sz="1400" b="1" i="0" dirty="0" smtClean="0"/>
            <a:t> </a:t>
          </a:r>
          <a:r>
            <a:rPr lang="en-US" sz="1400" b="1" i="0" dirty="0" err="1" smtClean="0"/>
            <a:t>vederea;de</a:t>
          </a:r>
          <a:r>
            <a:rPr lang="en-US" sz="1400" b="1" i="0" dirty="0" smtClean="0"/>
            <a:t> </a:t>
          </a:r>
          <a:r>
            <a:rPr lang="en-US" sz="1400" b="1" i="0" dirty="0" err="1" smtClean="0"/>
            <a:t>aceea</a:t>
          </a:r>
          <a:r>
            <a:rPr lang="en-US" sz="1400" b="1" i="0" dirty="0" smtClean="0"/>
            <a:t> I se </a:t>
          </a:r>
          <a:r>
            <a:rPr lang="en-US" sz="1400" b="1" i="0" dirty="0" err="1" smtClean="0"/>
            <a:t>usuca</a:t>
          </a:r>
          <a:r>
            <a:rPr lang="en-US" sz="1400" b="1" i="0" dirty="0" smtClean="0"/>
            <a:t> </a:t>
          </a:r>
          <a:r>
            <a:rPr lang="en-US" sz="1400" b="1" i="0" dirty="0" err="1" smtClean="0"/>
            <a:t>mucoasaoculara</a:t>
          </a:r>
          <a:r>
            <a:rPr lang="en-US" sz="1400" b="1" i="0" dirty="0" smtClean="0"/>
            <a:t> ,</a:t>
          </a:r>
          <a:r>
            <a:rPr lang="en-US" sz="1400" b="1" i="0" dirty="0" err="1" smtClean="0"/>
            <a:t>predispunandu</a:t>
          </a:r>
          <a:r>
            <a:rPr lang="en-US" sz="1400" b="1" i="0" dirty="0" smtClean="0"/>
            <a:t>-l la </a:t>
          </a:r>
          <a:r>
            <a:rPr lang="en-US" sz="1400" b="1" i="0" dirty="0" err="1" smtClean="0"/>
            <a:t>conjunctivita</a:t>
          </a:r>
          <a:r>
            <a:rPr lang="en-US" sz="1400" b="1" i="0" dirty="0" smtClean="0"/>
            <a:t> </a:t>
          </a:r>
          <a:r>
            <a:rPr lang="en-US" sz="1400" b="1" i="0" dirty="0" err="1" smtClean="0"/>
            <a:t>si</a:t>
          </a:r>
          <a:r>
            <a:rPr lang="en-US" sz="1400" b="1" i="0" dirty="0" smtClean="0"/>
            <a:t> </a:t>
          </a:r>
          <a:r>
            <a:rPr lang="en-US" sz="1400" b="1" i="0" dirty="0" err="1" smtClean="0"/>
            <a:t>miopie</a:t>
          </a:r>
          <a:endParaRPr lang="ru-RU" sz="1400" b="0" i="0" dirty="0" smtClean="0"/>
        </a:p>
        <a:p>
          <a:r>
            <a:rPr lang="en-US" sz="1400" b="1" i="0" dirty="0" err="1" smtClean="0"/>
            <a:t>statul</a:t>
          </a:r>
          <a:r>
            <a:rPr lang="en-US" sz="1400" b="1" i="0" dirty="0" smtClean="0"/>
            <a:t> </a:t>
          </a:r>
          <a:r>
            <a:rPr lang="en-US" sz="1400" b="1" i="0" dirty="0" err="1" smtClean="0"/>
            <a:t>indelungat</a:t>
          </a:r>
          <a:r>
            <a:rPr lang="en-US" sz="1400" b="1" i="0" dirty="0" smtClean="0"/>
            <a:t> in fata </a:t>
          </a:r>
          <a:r>
            <a:rPr lang="en-US" sz="1400" b="1" i="0" dirty="0" err="1" smtClean="0"/>
            <a:t>computerului</a:t>
          </a:r>
          <a:r>
            <a:rPr lang="en-US" sz="1400" b="1" i="0" dirty="0" smtClean="0"/>
            <a:t> </a:t>
          </a:r>
          <a:r>
            <a:rPr lang="en-US" sz="1400" b="1" i="0" dirty="0" err="1" smtClean="0"/>
            <a:t>predispune</a:t>
          </a:r>
          <a:r>
            <a:rPr lang="en-US" sz="1400" b="1" i="0" dirty="0" smtClean="0"/>
            <a:t> </a:t>
          </a:r>
          <a:r>
            <a:rPr lang="en-US" sz="1400" b="1" i="0" dirty="0" err="1" smtClean="0"/>
            <a:t>laobezitate</a:t>
          </a:r>
          <a:r>
            <a:rPr lang="en-US" sz="1400" b="1" i="0" dirty="0" smtClean="0"/>
            <a:t> ,</a:t>
          </a:r>
          <a:r>
            <a:rPr lang="en-US" sz="1400" b="1" i="0" dirty="0" err="1" smtClean="0"/>
            <a:t>varice</a:t>
          </a:r>
          <a:r>
            <a:rPr lang="en-US" sz="1400" b="1" i="0" dirty="0" smtClean="0"/>
            <a:t> </a:t>
          </a:r>
          <a:r>
            <a:rPr lang="en-US" sz="1400" b="1" i="0" dirty="0" err="1" smtClean="0"/>
            <a:t>si</a:t>
          </a:r>
          <a:r>
            <a:rPr lang="en-US" sz="1400" b="1" i="0" dirty="0" smtClean="0"/>
            <a:t> </a:t>
          </a:r>
          <a:r>
            <a:rPr lang="en-US" sz="1400" b="1" i="0" dirty="0" err="1" smtClean="0"/>
            <a:t>boli</a:t>
          </a:r>
          <a:r>
            <a:rPr lang="en-US" sz="1400" b="1" i="0" dirty="0" smtClean="0"/>
            <a:t> </a:t>
          </a:r>
          <a:r>
            <a:rPr lang="en-US" sz="1400" b="1" i="0" dirty="0" err="1" smtClean="0"/>
            <a:t>cardiovasculare</a:t>
          </a:r>
          <a:r>
            <a:rPr lang="en-US" sz="1400" b="1" i="0" dirty="0" smtClean="0"/>
            <a:t> in </a:t>
          </a:r>
          <a:r>
            <a:rPr lang="en-US" sz="1400" b="1" i="0" dirty="0" err="1" smtClean="0"/>
            <a:t>general,il</a:t>
          </a:r>
          <a:r>
            <a:rPr lang="en-US" sz="1400" b="1" i="0" dirty="0" smtClean="0"/>
            <a:t> </a:t>
          </a:r>
          <a:r>
            <a:rPr lang="en-US" sz="1400" b="1" i="0" dirty="0" err="1" smtClean="0"/>
            <a:t>invata</a:t>
          </a:r>
          <a:r>
            <a:rPr lang="en-US" sz="1400" b="1" i="0" dirty="0" smtClean="0"/>
            <a:t> </a:t>
          </a:r>
          <a:r>
            <a:rPr lang="en-US" sz="1400" b="1" i="0" dirty="0" err="1" smtClean="0"/>
            <a:t>pecopil</a:t>
          </a:r>
          <a:r>
            <a:rPr lang="en-US" sz="1400" b="1" i="0" dirty="0" smtClean="0"/>
            <a:t> </a:t>
          </a:r>
          <a:r>
            <a:rPr lang="en-US" sz="1400" b="1" i="0" dirty="0" err="1" smtClean="0"/>
            <a:t>sa</a:t>
          </a:r>
          <a:r>
            <a:rPr lang="en-US" sz="1400" b="1" i="0" dirty="0" smtClean="0"/>
            <a:t> fie </a:t>
          </a:r>
          <a:r>
            <a:rPr lang="en-US" sz="1400" b="1" i="0" dirty="0" err="1" smtClean="0"/>
            <a:t>sedentar</a:t>
          </a:r>
          <a:r>
            <a:rPr lang="en-US" sz="1400" b="1" i="0" dirty="0" smtClean="0"/>
            <a:t> </a:t>
          </a:r>
          <a:r>
            <a:rPr lang="en-US" sz="1400" b="1" i="0" dirty="0" err="1" smtClean="0"/>
            <a:t>si</a:t>
          </a:r>
          <a:r>
            <a:rPr lang="en-US" sz="1400" b="1" i="0" dirty="0" smtClean="0"/>
            <a:t> </a:t>
          </a:r>
          <a:r>
            <a:rPr lang="en-US" sz="1400" b="1" i="0" dirty="0" err="1" smtClean="0"/>
            <a:t>riscul</a:t>
          </a:r>
          <a:r>
            <a:rPr lang="en-US" sz="1400" b="1" i="0" dirty="0" smtClean="0"/>
            <a:t> de </a:t>
          </a:r>
          <a:r>
            <a:rPr lang="en-US" sz="1400" b="1" i="0" dirty="0" err="1" smtClean="0"/>
            <a:t>dezvoltarea</a:t>
          </a:r>
          <a:r>
            <a:rPr lang="en-US" sz="1400" b="1" i="0" dirty="0" smtClean="0"/>
            <a:t> </a:t>
          </a:r>
          <a:r>
            <a:rPr lang="en-US" sz="1400" b="1" i="0" dirty="0" err="1" smtClean="0"/>
            <a:t>leucemiei</a:t>
          </a:r>
          <a:r>
            <a:rPr lang="en-US" sz="1400" b="1" i="0" dirty="0" smtClean="0"/>
            <a:t> </a:t>
          </a:r>
          <a:r>
            <a:rPr lang="en-US" sz="1400" b="1" i="0" dirty="0" err="1" smtClean="0"/>
            <a:t>creste</a:t>
          </a:r>
          <a:r>
            <a:rPr lang="en-US" sz="1400" b="1" i="0" dirty="0" smtClean="0"/>
            <a:t> </a:t>
          </a:r>
          <a:r>
            <a:rPr lang="en-US" sz="1400" b="1" i="0" dirty="0" err="1" smtClean="0"/>
            <a:t>lacopiii</a:t>
          </a:r>
          <a:r>
            <a:rPr lang="en-US" sz="1400" b="1" i="0" dirty="0" smtClean="0"/>
            <a:t> in ale </a:t>
          </a:r>
          <a:r>
            <a:rPr lang="en-US" sz="1400" b="1" i="0" dirty="0" err="1" smtClean="0"/>
            <a:t>caror</a:t>
          </a:r>
          <a:r>
            <a:rPr lang="en-US" sz="1400" b="1" i="0" dirty="0" smtClean="0"/>
            <a:t> case </a:t>
          </a:r>
          <a:r>
            <a:rPr lang="en-US" sz="1400" b="1" i="0" dirty="0" err="1" smtClean="0"/>
            <a:t>functioneaza</a:t>
          </a:r>
          <a:r>
            <a:rPr lang="en-US" sz="1400" b="1" i="0" dirty="0" smtClean="0"/>
            <a:t> </a:t>
          </a:r>
          <a:r>
            <a:rPr lang="en-US" sz="1400" b="1" i="0" dirty="0" err="1" smtClean="0"/>
            <a:t>multa</a:t>
          </a:r>
          <a:r>
            <a:rPr lang="en-US" sz="1400" b="1" i="0" dirty="0" smtClean="0"/>
            <a:t> </a:t>
          </a:r>
          <a:r>
            <a:rPr lang="en-US" sz="1400" b="1" i="0" dirty="0" err="1" smtClean="0"/>
            <a:t>aparaturaelectronica</a:t>
          </a:r>
          <a:r>
            <a:rPr lang="en-US" sz="1200" b="1" i="0" dirty="0" smtClean="0"/>
            <a:t>.</a:t>
          </a:r>
          <a:endParaRPr lang="ru-RU" sz="1200" dirty="0"/>
        </a:p>
      </dgm:t>
    </dgm:pt>
    <dgm:pt modelId="{70E63625-5238-4B2C-A138-D9FA375E366B}" type="parTrans" cxnId="{595DAF7A-993C-4BEF-86EE-723741ACB820}">
      <dgm:prSet/>
      <dgm:spPr/>
      <dgm:t>
        <a:bodyPr/>
        <a:lstStyle/>
        <a:p>
          <a:endParaRPr lang="ru-RU"/>
        </a:p>
      </dgm:t>
    </dgm:pt>
    <dgm:pt modelId="{55505876-E871-4CB6-99EE-37FC9FB67B0E}" type="sibTrans" cxnId="{595DAF7A-993C-4BEF-86EE-723741ACB820}">
      <dgm:prSet/>
      <dgm:spPr/>
      <dgm:t>
        <a:bodyPr/>
        <a:lstStyle/>
        <a:p>
          <a:endParaRPr lang="ru-RU"/>
        </a:p>
      </dgm:t>
    </dgm:pt>
    <dgm:pt modelId="{A1D4D2D5-6AA3-476B-BD38-A4FD5DE84371}">
      <dgm:prSet phldrT="[Текст]"/>
      <dgm:spPr/>
      <dgm:t>
        <a:bodyPr/>
        <a:lstStyle/>
        <a:p>
          <a:r>
            <a:rPr lang="ro-MD" dirty="0" smtClean="0"/>
            <a:t>Utilizarea calculatorului</a:t>
          </a:r>
          <a:endParaRPr lang="ru-RU" dirty="0"/>
        </a:p>
      </dgm:t>
    </dgm:pt>
    <dgm:pt modelId="{AC7ABB31-0336-4E57-BECC-75AD933C02D1}" type="parTrans" cxnId="{073639D8-6D65-41C9-AA72-C77003CC3F92}">
      <dgm:prSet/>
      <dgm:spPr/>
      <dgm:t>
        <a:bodyPr/>
        <a:lstStyle/>
        <a:p>
          <a:endParaRPr lang="ru-RU"/>
        </a:p>
      </dgm:t>
    </dgm:pt>
    <dgm:pt modelId="{99C73DBA-505B-4A28-9F71-87A6FC9C2E35}" type="sibTrans" cxnId="{073639D8-6D65-41C9-AA72-C77003CC3F92}">
      <dgm:prSet/>
      <dgm:spPr/>
      <dgm:t>
        <a:bodyPr/>
        <a:lstStyle/>
        <a:p>
          <a:endParaRPr lang="ru-RU"/>
        </a:p>
      </dgm:t>
    </dgm:pt>
    <dgm:pt modelId="{254D9C0E-9AEC-4C61-B811-DB6D495700C9}">
      <dgm:prSet phldrT="[Текст]"/>
      <dgm:spPr/>
      <dgm:t>
        <a:bodyPr/>
        <a:lstStyle/>
        <a:p>
          <a:r>
            <a:rPr lang="ro-MD" dirty="0" smtClean="0"/>
            <a:t>Avantaje </a:t>
          </a:r>
          <a:endParaRPr lang="ru-RU" dirty="0"/>
        </a:p>
      </dgm:t>
    </dgm:pt>
    <dgm:pt modelId="{93EDE1E3-6CE2-40AC-8318-402E4F6A808E}" type="parTrans" cxnId="{D0B5906E-CA5F-46C8-A695-968383BCB3B3}">
      <dgm:prSet/>
      <dgm:spPr/>
      <dgm:t>
        <a:bodyPr/>
        <a:lstStyle/>
        <a:p>
          <a:endParaRPr lang="ru-RU"/>
        </a:p>
      </dgm:t>
    </dgm:pt>
    <dgm:pt modelId="{3C0F1CF1-75FD-4545-9271-A91D984AB687}" type="sibTrans" cxnId="{D0B5906E-CA5F-46C8-A695-968383BCB3B3}">
      <dgm:prSet/>
      <dgm:spPr/>
      <dgm:t>
        <a:bodyPr/>
        <a:lstStyle/>
        <a:p>
          <a:endParaRPr lang="ru-RU"/>
        </a:p>
      </dgm:t>
    </dgm:pt>
    <dgm:pt modelId="{BDDF3E63-1697-4DDA-824E-E66EE6FF93F7}">
      <dgm:prSet phldrT="[Текст]"/>
      <dgm:spPr/>
      <dgm:t>
        <a:bodyPr/>
        <a:lstStyle/>
        <a:p>
          <a:r>
            <a:rPr lang="ro-MD" dirty="0" smtClean="0"/>
            <a:t>Dezavantaje</a:t>
          </a:r>
          <a:endParaRPr lang="ru-RU" dirty="0"/>
        </a:p>
      </dgm:t>
    </dgm:pt>
    <dgm:pt modelId="{87D6A6C1-86DB-44BF-9F83-793AA8208B25}" type="parTrans" cxnId="{ABCAC862-BDD9-4136-BB58-59F7254915FF}">
      <dgm:prSet/>
      <dgm:spPr/>
      <dgm:t>
        <a:bodyPr/>
        <a:lstStyle/>
        <a:p>
          <a:endParaRPr lang="ru-RU"/>
        </a:p>
      </dgm:t>
    </dgm:pt>
    <dgm:pt modelId="{63E405C8-0018-4FDC-AA1E-58DDD9B6D020}" type="sibTrans" cxnId="{ABCAC862-BDD9-4136-BB58-59F7254915FF}">
      <dgm:prSet/>
      <dgm:spPr/>
      <dgm:t>
        <a:bodyPr/>
        <a:lstStyle/>
        <a:p>
          <a:endParaRPr lang="ru-RU"/>
        </a:p>
      </dgm:t>
    </dgm:pt>
    <dgm:pt modelId="{3EA10A62-A3BD-4A07-A1B0-93BE930C6A2E}" type="pres">
      <dgm:prSet presAssocID="{5A30AAD3-C3DF-4393-A877-93465D27163F}" presName="Name0" presStyleCnt="0">
        <dgm:presLayoutVars>
          <dgm:dir/>
          <dgm:animLvl val="lvl"/>
          <dgm:resizeHandles val="exact"/>
        </dgm:presLayoutVars>
      </dgm:prSet>
      <dgm:spPr/>
    </dgm:pt>
    <dgm:pt modelId="{6AC8A398-C925-4809-B18D-20BBA8525115}" type="pres">
      <dgm:prSet presAssocID="{77798B1E-B54D-4CD9-AAF5-AE27E441D94C}" presName="boxAndChildren" presStyleCnt="0"/>
      <dgm:spPr/>
    </dgm:pt>
    <dgm:pt modelId="{C2D5666F-432B-4382-A07D-87C449E366BB}" type="pres">
      <dgm:prSet presAssocID="{77798B1E-B54D-4CD9-AAF5-AE27E441D94C}" presName="parentTextBox" presStyleLbl="node1" presStyleIdx="0" presStyleCnt="2"/>
      <dgm:spPr/>
    </dgm:pt>
    <dgm:pt modelId="{63348533-F2A8-4F04-B821-8440C3337B57}" type="pres">
      <dgm:prSet presAssocID="{77798B1E-B54D-4CD9-AAF5-AE27E441D94C}" presName="entireBox" presStyleLbl="node1" presStyleIdx="0" presStyleCnt="2"/>
      <dgm:spPr/>
    </dgm:pt>
    <dgm:pt modelId="{FDEF2D1C-BCED-475E-AB7A-4D6C53354484}" type="pres">
      <dgm:prSet presAssocID="{77798B1E-B54D-4CD9-AAF5-AE27E441D94C}" presName="descendantBox" presStyleCnt="0"/>
      <dgm:spPr/>
    </dgm:pt>
    <dgm:pt modelId="{9A67465B-C65D-4F9F-8AC7-3D1F7A638922}" type="pres">
      <dgm:prSet presAssocID="{9CD2A921-FC7B-4E15-87B1-A1FEE06E248C}" presName="childTextBox" presStyleLbl="fgAccFollowNode1" presStyleIdx="0" presStyleCnt="4" custScaleY="331996" custLinFactY="161028" custLinFactNeighborX="-529" custLinFactNeighborY="200000">
        <dgm:presLayoutVars>
          <dgm:bulletEnabled val="1"/>
        </dgm:presLayoutVars>
      </dgm:prSet>
      <dgm:spPr/>
      <dgm:t>
        <a:bodyPr/>
        <a:lstStyle/>
        <a:p>
          <a:endParaRPr lang="ru-RU"/>
        </a:p>
      </dgm:t>
    </dgm:pt>
    <dgm:pt modelId="{FF97EB93-698B-443A-809E-6FE5A300AC4E}" type="pres">
      <dgm:prSet presAssocID="{A412EFB8-D567-4E88-B882-608C8C70D212}" presName="childTextBox" presStyleLbl="fgAccFollowNode1" presStyleIdx="1" presStyleCnt="4" custScaleY="331566">
        <dgm:presLayoutVars>
          <dgm:bulletEnabled val="1"/>
        </dgm:presLayoutVars>
      </dgm:prSet>
      <dgm:spPr/>
      <dgm:t>
        <a:bodyPr/>
        <a:lstStyle/>
        <a:p>
          <a:endParaRPr lang="ru-RU"/>
        </a:p>
      </dgm:t>
    </dgm:pt>
    <dgm:pt modelId="{045A660D-3145-4422-8CE2-A8AD517280A8}" type="pres">
      <dgm:prSet presAssocID="{99C73DBA-505B-4A28-9F71-87A6FC9C2E35}" presName="sp" presStyleCnt="0"/>
      <dgm:spPr/>
    </dgm:pt>
    <dgm:pt modelId="{7C495BB6-33F4-4CFC-BBA5-20C52E4822AC}" type="pres">
      <dgm:prSet presAssocID="{A1D4D2D5-6AA3-476B-BD38-A4FD5DE84371}" presName="arrowAndChildren" presStyleCnt="0"/>
      <dgm:spPr/>
    </dgm:pt>
    <dgm:pt modelId="{60C171BE-1746-41F0-8F03-8ED9F22CF88A}" type="pres">
      <dgm:prSet presAssocID="{A1D4D2D5-6AA3-476B-BD38-A4FD5DE84371}" presName="parentTextArrow" presStyleLbl="node1" presStyleIdx="0" presStyleCnt="2"/>
      <dgm:spPr/>
      <dgm:t>
        <a:bodyPr/>
        <a:lstStyle/>
        <a:p>
          <a:endParaRPr lang="ru-RU"/>
        </a:p>
      </dgm:t>
    </dgm:pt>
    <dgm:pt modelId="{18A560D8-F4AD-41D9-BA26-AB9E24C6AEBB}" type="pres">
      <dgm:prSet presAssocID="{A1D4D2D5-6AA3-476B-BD38-A4FD5DE84371}" presName="arrow" presStyleLbl="node1" presStyleIdx="1" presStyleCnt="2"/>
      <dgm:spPr/>
      <dgm:t>
        <a:bodyPr/>
        <a:lstStyle/>
        <a:p>
          <a:endParaRPr lang="ru-RU"/>
        </a:p>
      </dgm:t>
    </dgm:pt>
    <dgm:pt modelId="{0258F5E9-6F5E-4CC1-BF78-7D1C1CED0369}" type="pres">
      <dgm:prSet presAssocID="{A1D4D2D5-6AA3-476B-BD38-A4FD5DE84371}" presName="descendantArrow" presStyleCnt="0"/>
      <dgm:spPr/>
    </dgm:pt>
    <dgm:pt modelId="{B0074D7B-DE96-410C-A76A-CA0EAF1975EA}" type="pres">
      <dgm:prSet presAssocID="{254D9C0E-9AEC-4C61-B811-DB6D495700C9}" presName="childTextArrow" presStyleLbl="fgAccFollowNode1" presStyleIdx="2" presStyleCnt="4" custLinFactNeighborX="-794">
        <dgm:presLayoutVars>
          <dgm:bulletEnabled val="1"/>
        </dgm:presLayoutVars>
      </dgm:prSet>
      <dgm:spPr/>
      <dgm:t>
        <a:bodyPr/>
        <a:lstStyle/>
        <a:p>
          <a:endParaRPr lang="ru-RU"/>
        </a:p>
      </dgm:t>
    </dgm:pt>
    <dgm:pt modelId="{1453CCFE-AB6E-49B9-8D9B-8D9391125227}" type="pres">
      <dgm:prSet presAssocID="{BDDF3E63-1697-4DDA-824E-E66EE6FF93F7}" presName="childTextArrow" presStyleLbl="fgAccFollowNode1" presStyleIdx="3" presStyleCnt="4">
        <dgm:presLayoutVars>
          <dgm:bulletEnabled val="1"/>
        </dgm:presLayoutVars>
      </dgm:prSet>
      <dgm:spPr/>
    </dgm:pt>
  </dgm:ptLst>
  <dgm:cxnLst>
    <dgm:cxn modelId="{8B2D1934-246F-46DA-81F4-3299DFFD78A7}" type="presOf" srcId="{77798B1E-B54D-4CD9-AAF5-AE27E441D94C}" destId="{C2D5666F-432B-4382-A07D-87C449E366BB}" srcOrd="0" destOrd="0" presId="urn:microsoft.com/office/officeart/2005/8/layout/process4"/>
    <dgm:cxn modelId="{D63CADA8-660D-42D9-98AD-53BB99DF4F28}" type="presOf" srcId="{9CD2A921-FC7B-4E15-87B1-A1FEE06E248C}" destId="{9A67465B-C65D-4F9F-8AC7-3D1F7A638922}" srcOrd="0" destOrd="0" presId="urn:microsoft.com/office/officeart/2005/8/layout/process4"/>
    <dgm:cxn modelId="{0C88B607-CCDA-4BE9-ACAC-665564C4403E}" type="presOf" srcId="{A1D4D2D5-6AA3-476B-BD38-A4FD5DE84371}" destId="{18A560D8-F4AD-41D9-BA26-AB9E24C6AEBB}" srcOrd="1" destOrd="0" presId="urn:microsoft.com/office/officeart/2005/8/layout/process4"/>
    <dgm:cxn modelId="{7817C5CF-6FFE-473F-BFAB-797653B1A5DE}" type="presOf" srcId="{BDDF3E63-1697-4DDA-824E-E66EE6FF93F7}" destId="{1453CCFE-AB6E-49B9-8D9B-8D9391125227}" srcOrd="0" destOrd="0" presId="urn:microsoft.com/office/officeart/2005/8/layout/process4"/>
    <dgm:cxn modelId="{D0B5906E-CA5F-46C8-A695-968383BCB3B3}" srcId="{A1D4D2D5-6AA3-476B-BD38-A4FD5DE84371}" destId="{254D9C0E-9AEC-4C61-B811-DB6D495700C9}" srcOrd="0" destOrd="0" parTransId="{93EDE1E3-6CE2-40AC-8318-402E4F6A808E}" sibTransId="{3C0F1CF1-75FD-4545-9271-A91D984AB687}"/>
    <dgm:cxn modelId="{5B842275-42A2-48C6-A6B8-61A25FBEDBB0}" srcId="{5A30AAD3-C3DF-4393-A877-93465D27163F}" destId="{77798B1E-B54D-4CD9-AAF5-AE27E441D94C}" srcOrd="1" destOrd="0" parTransId="{B684CF02-D2A4-46E2-9001-62E260F13E5E}" sibTransId="{95024531-13B1-4640-BF4F-895528472A7E}"/>
    <dgm:cxn modelId="{FA213EA0-907C-4619-B479-CB901D22828B}" type="presOf" srcId="{5A30AAD3-C3DF-4393-A877-93465D27163F}" destId="{3EA10A62-A3BD-4A07-A1B0-93BE930C6A2E}" srcOrd="0" destOrd="0" presId="urn:microsoft.com/office/officeart/2005/8/layout/process4"/>
    <dgm:cxn modelId="{7A1E552F-C475-412F-A4DB-55757F01AB16}" type="presOf" srcId="{254D9C0E-9AEC-4C61-B811-DB6D495700C9}" destId="{B0074D7B-DE96-410C-A76A-CA0EAF1975EA}" srcOrd="0" destOrd="0" presId="urn:microsoft.com/office/officeart/2005/8/layout/process4"/>
    <dgm:cxn modelId="{334C6BB1-F56E-4BF8-B2BE-FBCCD4082883}" type="presOf" srcId="{A412EFB8-D567-4E88-B882-608C8C70D212}" destId="{FF97EB93-698B-443A-809E-6FE5A300AC4E}" srcOrd="0" destOrd="0" presId="urn:microsoft.com/office/officeart/2005/8/layout/process4"/>
    <dgm:cxn modelId="{FB961F53-AE40-45DF-81D2-BD9EF29DFE58}" srcId="{77798B1E-B54D-4CD9-AAF5-AE27E441D94C}" destId="{9CD2A921-FC7B-4E15-87B1-A1FEE06E248C}" srcOrd="0" destOrd="0" parTransId="{D62CFBF5-FB86-428A-B900-75849D51E106}" sibTransId="{7DBF39FC-18C4-4194-AD85-00CDEB538441}"/>
    <dgm:cxn modelId="{ABCAC862-BDD9-4136-BB58-59F7254915FF}" srcId="{A1D4D2D5-6AA3-476B-BD38-A4FD5DE84371}" destId="{BDDF3E63-1697-4DDA-824E-E66EE6FF93F7}" srcOrd="1" destOrd="0" parTransId="{87D6A6C1-86DB-44BF-9F83-793AA8208B25}" sibTransId="{63E405C8-0018-4FDC-AA1E-58DDD9B6D020}"/>
    <dgm:cxn modelId="{073639D8-6D65-41C9-AA72-C77003CC3F92}" srcId="{5A30AAD3-C3DF-4393-A877-93465D27163F}" destId="{A1D4D2D5-6AA3-476B-BD38-A4FD5DE84371}" srcOrd="0" destOrd="0" parTransId="{AC7ABB31-0336-4E57-BECC-75AD933C02D1}" sibTransId="{99C73DBA-505B-4A28-9F71-87A6FC9C2E35}"/>
    <dgm:cxn modelId="{F777086B-AEBF-4D8E-B826-D866FB21C685}" type="presOf" srcId="{77798B1E-B54D-4CD9-AAF5-AE27E441D94C}" destId="{63348533-F2A8-4F04-B821-8440C3337B57}" srcOrd="1" destOrd="0" presId="urn:microsoft.com/office/officeart/2005/8/layout/process4"/>
    <dgm:cxn modelId="{B4AD0AD7-66D0-4B6F-AF87-52E3F02EF9BA}" type="presOf" srcId="{A1D4D2D5-6AA3-476B-BD38-A4FD5DE84371}" destId="{60C171BE-1746-41F0-8F03-8ED9F22CF88A}" srcOrd="0" destOrd="0" presId="urn:microsoft.com/office/officeart/2005/8/layout/process4"/>
    <dgm:cxn modelId="{595DAF7A-993C-4BEF-86EE-723741ACB820}" srcId="{77798B1E-B54D-4CD9-AAF5-AE27E441D94C}" destId="{A412EFB8-D567-4E88-B882-608C8C70D212}" srcOrd="1" destOrd="0" parTransId="{70E63625-5238-4B2C-A138-D9FA375E366B}" sibTransId="{55505876-E871-4CB6-99EE-37FC9FB67B0E}"/>
    <dgm:cxn modelId="{1A9B0EB3-679C-4546-87CA-2DA410722819}" type="presParOf" srcId="{3EA10A62-A3BD-4A07-A1B0-93BE930C6A2E}" destId="{6AC8A398-C925-4809-B18D-20BBA8525115}" srcOrd="0" destOrd="0" presId="urn:microsoft.com/office/officeart/2005/8/layout/process4"/>
    <dgm:cxn modelId="{BD981A99-62D5-4402-B648-A0A856A54905}" type="presParOf" srcId="{6AC8A398-C925-4809-B18D-20BBA8525115}" destId="{C2D5666F-432B-4382-A07D-87C449E366BB}" srcOrd="0" destOrd="0" presId="urn:microsoft.com/office/officeart/2005/8/layout/process4"/>
    <dgm:cxn modelId="{98B4703F-6538-484E-8C04-7490CFCF3702}" type="presParOf" srcId="{6AC8A398-C925-4809-B18D-20BBA8525115}" destId="{63348533-F2A8-4F04-B821-8440C3337B57}" srcOrd="1" destOrd="0" presId="urn:microsoft.com/office/officeart/2005/8/layout/process4"/>
    <dgm:cxn modelId="{0655D161-42AC-4B59-A61E-C5D45F955CBD}" type="presParOf" srcId="{6AC8A398-C925-4809-B18D-20BBA8525115}" destId="{FDEF2D1C-BCED-475E-AB7A-4D6C53354484}" srcOrd="2" destOrd="0" presId="urn:microsoft.com/office/officeart/2005/8/layout/process4"/>
    <dgm:cxn modelId="{6FC483D9-8589-4813-BEC3-CB9C1E70C0E6}" type="presParOf" srcId="{FDEF2D1C-BCED-475E-AB7A-4D6C53354484}" destId="{9A67465B-C65D-4F9F-8AC7-3D1F7A638922}" srcOrd="0" destOrd="0" presId="urn:microsoft.com/office/officeart/2005/8/layout/process4"/>
    <dgm:cxn modelId="{B31E5E5A-C601-4881-84BE-17B22BBF000E}" type="presParOf" srcId="{FDEF2D1C-BCED-475E-AB7A-4D6C53354484}" destId="{FF97EB93-698B-443A-809E-6FE5A300AC4E}" srcOrd="1" destOrd="0" presId="urn:microsoft.com/office/officeart/2005/8/layout/process4"/>
    <dgm:cxn modelId="{0B3BEE74-F6BB-42C4-85FE-092992847AC8}" type="presParOf" srcId="{3EA10A62-A3BD-4A07-A1B0-93BE930C6A2E}" destId="{045A660D-3145-4422-8CE2-A8AD517280A8}" srcOrd="1" destOrd="0" presId="urn:microsoft.com/office/officeart/2005/8/layout/process4"/>
    <dgm:cxn modelId="{A451BD95-AC11-4F4F-B4E4-93572FC41BA9}" type="presParOf" srcId="{3EA10A62-A3BD-4A07-A1B0-93BE930C6A2E}" destId="{7C495BB6-33F4-4CFC-BBA5-20C52E4822AC}" srcOrd="2" destOrd="0" presId="urn:microsoft.com/office/officeart/2005/8/layout/process4"/>
    <dgm:cxn modelId="{F4B99151-2858-4A56-9903-6FA10C010346}" type="presParOf" srcId="{7C495BB6-33F4-4CFC-BBA5-20C52E4822AC}" destId="{60C171BE-1746-41F0-8F03-8ED9F22CF88A}" srcOrd="0" destOrd="0" presId="urn:microsoft.com/office/officeart/2005/8/layout/process4"/>
    <dgm:cxn modelId="{C6A6DB30-AE44-4E78-BE72-6A765D8FDCB1}" type="presParOf" srcId="{7C495BB6-33F4-4CFC-BBA5-20C52E4822AC}" destId="{18A560D8-F4AD-41D9-BA26-AB9E24C6AEBB}" srcOrd="1" destOrd="0" presId="urn:microsoft.com/office/officeart/2005/8/layout/process4"/>
    <dgm:cxn modelId="{E04C40F3-B10C-449C-886A-9FF9AE178025}" type="presParOf" srcId="{7C495BB6-33F4-4CFC-BBA5-20C52E4822AC}" destId="{0258F5E9-6F5E-4CC1-BF78-7D1C1CED0369}" srcOrd="2" destOrd="0" presId="urn:microsoft.com/office/officeart/2005/8/layout/process4"/>
    <dgm:cxn modelId="{EA4B1E0D-DAED-4E13-B4A9-C8340AE90B0D}" type="presParOf" srcId="{0258F5E9-6F5E-4CC1-BF78-7D1C1CED0369}" destId="{B0074D7B-DE96-410C-A76A-CA0EAF1975EA}" srcOrd="0" destOrd="0" presId="urn:microsoft.com/office/officeart/2005/8/layout/process4"/>
    <dgm:cxn modelId="{22E4A03C-C627-444C-8B99-91F53EF95BEB}" type="presParOf" srcId="{0258F5E9-6F5E-4CC1-BF78-7D1C1CED0369}" destId="{1453CCFE-AB6E-49B9-8D9B-8D9391125227}"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9C62C-F955-480C-8959-7C3AC4FC615E}">
      <dsp:nvSpPr>
        <dsp:cNvPr id="0" name=""/>
        <dsp:cNvSpPr/>
      </dsp:nvSpPr>
      <dsp:spPr>
        <a:xfrm>
          <a:off x="4443317" y="1452823"/>
          <a:ext cx="566038" cy="1018702"/>
        </a:xfrm>
        <a:custGeom>
          <a:avLst/>
          <a:gdLst/>
          <a:ahLst/>
          <a:cxnLst/>
          <a:rect l="0" t="0" r="0" b="0"/>
          <a:pathLst>
            <a:path>
              <a:moveTo>
                <a:pt x="566038" y="0"/>
              </a:moveTo>
              <a:lnTo>
                <a:pt x="566038" y="1018702"/>
              </a:lnTo>
              <a:lnTo>
                <a:pt x="0" y="1018702"/>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B180C8F-E63B-4CB4-B962-E84C06A747E8}">
      <dsp:nvSpPr>
        <dsp:cNvPr id="0" name=""/>
        <dsp:cNvSpPr/>
      </dsp:nvSpPr>
      <dsp:spPr>
        <a:xfrm>
          <a:off x="5009356" y="1452823"/>
          <a:ext cx="3163103" cy="2260965"/>
        </a:xfrm>
        <a:custGeom>
          <a:avLst/>
          <a:gdLst/>
          <a:ahLst/>
          <a:cxnLst/>
          <a:rect l="0" t="0" r="0" b="0"/>
          <a:pathLst>
            <a:path>
              <a:moveTo>
                <a:pt x="0" y="0"/>
              </a:moveTo>
              <a:lnTo>
                <a:pt x="0" y="1986481"/>
              </a:lnTo>
              <a:lnTo>
                <a:pt x="3163103" y="1986481"/>
              </a:lnTo>
              <a:lnTo>
                <a:pt x="3163103" y="226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6117121-2C53-45EC-A853-881EA7E7AAEE}">
      <dsp:nvSpPr>
        <dsp:cNvPr id="0" name=""/>
        <dsp:cNvSpPr/>
      </dsp:nvSpPr>
      <dsp:spPr>
        <a:xfrm>
          <a:off x="4963636" y="1452823"/>
          <a:ext cx="91440" cy="2260965"/>
        </a:xfrm>
        <a:custGeom>
          <a:avLst/>
          <a:gdLst/>
          <a:ahLst/>
          <a:cxnLst/>
          <a:rect l="0" t="0" r="0" b="0"/>
          <a:pathLst>
            <a:path>
              <a:moveTo>
                <a:pt x="45720" y="0"/>
              </a:moveTo>
              <a:lnTo>
                <a:pt x="45720" y="226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5246F4-793E-4ED8-A18C-A18F9D371709}">
      <dsp:nvSpPr>
        <dsp:cNvPr id="0" name=""/>
        <dsp:cNvSpPr/>
      </dsp:nvSpPr>
      <dsp:spPr>
        <a:xfrm>
          <a:off x="1846252" y="1452823"/>
          <a:ext cx="3163103" cy="2260965"/>
        </a:xfrm>
        <a:custGeom>
          <a:avLst/>
          <a:gdLst/>
          <a:ahLst/>
          <a:cxnLst/>
          <a:rect l="0" t="0" r="0" b="0"/>
          <a:pathLst>
            <a:path>
              <a:moveTo>
                <a:pt x="3163103" y="0"/>
              </a:moveTo>
              <a:lnTo>
                <a:pt x="3163103" y="1986481"/>
              </a:lnTo>
              <a:lnTo>
                <a:pt x="0" y="1986481"/>
              </a:lnTo>
              <a:lnTo>
                <a:pt x="0" y="226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3E77EB0-F79D-485C-B675-D56113FC5416}">
      <dsp:nvSpPr>
        <dsp:cNvPr id="0" name=""/>
        <dsp:cNvSpPr/>
      </dsp:nvSpPr>
      <dsp:spPr>
        <a:xfrm>
          <a:off x="3702288" y="145755"/>
          <a:ext cx="2614135" cy="130706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b="1" u="sng" kern="1200" dirty="0" err="1" smtClean="0"/>
            <a:t>Clasificarea</a:t>
          </a:r>
          <a:r>
            <a:rPr lang="en-US" sz="2500" b="1" u="sng" kern="1200" dirty="0" smtClean="0"/>
            <a:t> </a:t>
          </a:r>
          <a:r>
            <a:rPr lang="en-US" sz="2500" b="1" u="sng" kern="1200" dirty="0" err="1" smtClean="0"/>
            <a:t>calculatoarelor</a:t>
          </a:r>
          <a:r>
            <a:rPr lang="en-US" sz="2500" kern="1200" dirty="0" smtClean="0"/>
            <a:t> </a:t>
          </a:r>
          <a:endParaRPr lang="ru-RU" sz="2500" kern="1200" dirty="0"/>
        </a:p>
      </dsp:txBody>
      <dsp:txXfrm>
        <a:off x="3702288" y="145755"/>
        <a:ext cx="2614135" cy="1307067"/>
      </dsp:txXfrm>
    </dsp:sp>
    <dsp:sp modelId="{DB5E404C-CA01-46BB-8ECA-74712BAF5004}">
      <dsp:nvSpPr>
        <dsp:cNvPr id="0" name=""/>
        <dsp:cNvSpPr/>
      </dsp:nvSpPr>
      <dsp:spPr>
        <a:xfrm>
          <a:off x="539184" y="3713789"/>
          <a:ext cx="2614135" cy="130706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i="1" kern="1200" dirty="0" err="1" smtClean="0"/>
            <a:t>Calculatoare</a:t>
          </a:r>
          <a:r>
            <a:rPr lang="en-US" sz="2500" i="1" kern="1200" dirty="0" smtClean="0"/>
            <a:t> </a:t>
          </a:r>
          <a:r>
            <a:rPr lang="en-US" sz="2500" i="1" kern="1200" dirty="0" err="1" smtClean="0"/>
            <a:t>mari</a:t>
          </a:r>
          <a:endParaRPr lang="ru-RU" sz="2500" i="1" kern="1200" dirty="0"/>
        </a:p>
      </dsp:txBody>
      <dsp:txXfrm>
        <a:off x="539184" y="3713789"/>
        <a:ext cx="2614135" cy="1307067"/>
      </dsp:txXfrm>
    </dsp:sp>
    <dsp:sp modelId="{511C2A26-7EE8-4A5F-9D12-FF6C58C9C4C5}">
      <dsp:nvSpPr>
        <dsp:cNvPr id="0" name=""/>
        <dsp:cNvSpPr/>
      </dsp:nvSpPr>
      <dsp:spPr>
        <a:xfrm>
          <a:off x="3702288" y="3713789"/>
          <a:ext cx="2614135" cy="130706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i="1" kern="1200" dirty="0" err="1" smtClean="0"/>
            <a:t>Minicalculatoare</a:t>
          </a:r>
          <a:endParaRPr lang="ru-RU" sz="2500" i="1" kern="1200" dirty="0"/>
        </a:p>
      </dsp:txBody>
      <dsp:txXfrm>
        <a:off x="3702288" y="3713789"/>
        <a:ext cx="2614135" cy="1307067"/>
      </dsp:txXfrm>
    </dsp:sp>
    <dsp:sp modelId="{A1C62192-4BB6-4941-8786-243431F20363}">
      <dsp:nvSpPr>
        <dsp:cNvPr id="0" name=""/>
        <dsp:cNvSpPr/>
      </dsp:nvSpPr>
      <dsp:spPr>
        <a:xfrm>
          <a:off x="6865392" y="3713789"/>
          <a:ext cx="2614135" cy="130706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i="1" kern="1200" dirty="0" err="1" smtClean="0"/>
            <a:t>Microcalculatoarele</a:t>
          </a:r>
          <a:endParaRPr lang="ru-RU" sz="2500" i="1" kern="1200" dirty="0"/>
        </a:p>
      </dsp:txBody>
      <dsp:txXfrm>
        <a:off x="6865392" y="3713789"/>
        <a:ext cx="2614135" cy="1307067"/>
      </dsp:txXfrm>
    </dsp:sp>
    <dsp:sp modelId="{F40C5BA9-E888-49A7-97A1-1B917C8C4A67}">
      <dsp:nvSpPr>
        <dsp:cNvPr id="0" name=""/>
        <dsp:cNvSpPr/>
      </dsp:nvSpPr>
      <dsp:spPr>
        <a:xfrm>
          <a:off x="1829181" y="1817992"/>
          <a:ext cx="2614135" cy="130706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i="1" kern="1200" dirty="0" err="1" smtClean="0"/>
            <a:t>Supercalculatoare</a:t>
          </a:r>
          <a:endParaRPr lang="ru-RU" sz="2500" i="1" kern="1200" dirty="0"/>
        </a:p>
      </dsp:txBody>
      <dsp:txXfrm>
        <a:off x="1829181" y="1817992"/>
        <a:ext cx="2614135" cy="1307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48533-F2A8-4F04-B821-8440C3337B57}">
      <dsp:nvSpPr>
        <dsp:cNvPr id="0" name=""/>
        <dsp:cNvSpPr/>
      </dsp:nvSpPr>
      <dsp:spPr>
        <a:xfrm>
          <a:off x="0" y="2808935"/>
          <a:ext cx="7182609" cy="1826854"/>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endParaRPr lang="ru-RU" sz="3400" kern="1200" dirty="0"/>
        </a:p>
      </dsp:txBody>
      <dsp:txXfrm>
        <a:off x="0" y="2808935"/>
        <a:ext cx="7182609" cy="986501"/>
      </dsp:txXfrm>
    </dsp:sp>
    <dsp:sp modelId="{9A67465B-C65D-4F9F-8AC7-3D1F7A638922}">
      <dsp:nvSpPr>
        <dsp:cNvPr id="0" name=""/>
        <dsp:cNvSpPr/>
      </dsp:nvSpPr>
      <dsp:spPr>
        <a:xfrm>
          <a:off x="0" y="2785914"/>
          <a:ext cx="3591304" cy="2789938"/>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s-ES" sz="1600" b="1" i="0" kern="1200" dirty="0" err="1" smtClean="0"/>
            <a:t>Acces</a:t>
          </a:r>
          <a:r>
            <a:rPr lang="es-ES" sz="1600" b="1" i="0" kern="1200" dirty="0" smtClean="0"/>
            <a:t> la </a:t>
          </a:r>
          <a:r>
            <a:rPr lang="es-ES" sz="1600" b="1" i="0" kern="1200" dirty="0" err="1" smtClean="0"/>
            <a:t>enciclopedii,stiri</a:t>
          </a:r>
          <a:r>
            <a:rPr lang="es-ES" sz="1600" b="1" i="0" kern="1200" dirty="0" smtClean="0"/>
            <a:t>, la o baza larga de </a:t>
          </a:r>
          <a:r>
            <a:rPr lang="es-ES" sz="1600" b="1" i="0" kern="1200" dirty="0" err="1" smtClean="0"/>
            <a:t>informatii</a:t>
          </a:r>
          <a:r>
            <a:rPr lang="es-ES" sz="1600" b="1" i="0" kern="1200" dirty="0" smtClean="0"/>
            <a:t>;</a:t>
          </a:r>
          <a:endParaRPr lang="ru-RU" sz="1600" b="0" i="0" kern="1200" dirty="0" smtClean="0"/>
        </a:p>
        <a:p>
          <a:pPr lvl="0" algn="ctr" defTabSz="711200">
            <a:lnSpc>
              <a:spcPct val="90000"/>
            </a:lnSpc>
            <a:spcBef>
              <a:spcPct val="0"/>
            </a:spcBef>
            <a:spcAft>
              <a:spcPct val="35000"/>
            </a:spcAft>
          </a:pPr>
          <a:r>
            <a:rPr lang="en-US" sz="1600" b="1" i="0" kern="1200" dirty="0" err="1" smtClean="0"/>
            <a:t>Poate</a:t>
          </a:r>
          <a:r>
            <a:rPr lang="en-US" sz="1600" b="1" i="0" kern="1200" dirty="0" smtClean="0"/>
            <a:t> </a:t>
          </a:r>
          <a:r>
            <a:rPr lang="en-US" sz="1600" b="1" i="0" kern="1200" dirty="0" err="1" smtClean="0"/>
            <a:t>inmagazina</a:t>
          </a:r>
          <a:r>
            <a:rPr lang="en-US" sz="1600" b="1" i="0" kern="1200" dirty="0" smtClean="0"/>
            <a:t> o </a:t>
          </a:r>
          <a:r>
            <a:rPr lang="en-US" sz="1600" b="1" i="0" kern="1200" dirty="0" err="1" smtClean="0"/>
            <a:t>informatie</a:t>
          </a:r>
          <a:r>
            <a:rPr lang="en-US" sz="1600" b="1" i="0" kern="1200" dirty="0" smtClean="0"/>
            <a:t> </a:t>
          </a:r>
          <a:r>
            <a:rPr lang="en-US" sz="1600" b="1" i="0" kern="1200" dirty="0" err="1" smtClean="0"/>
            <a:t>foarte</a:t>
          </a:r>
          <a:r>
            <a:rPr lang="en-US" sz="1600" b="1" i="0" kern="1200" dirty="0" smtClean="0"/>
            <a:t> </a:t>
          </a:r>
          <a:r>
            <a:rPr lang="en-US" sz="1600" b="1" i="0" kern="1200" dirty="0" err="1" smtClean="0"/>
            <a:t>vasta</a:t>
          </a:r>
          <a:r>
            <a:rPr lang="en-US" sz="1600" b="1" i="0" kern="1200" dirty="0" smtClean="0"/>
            <a:t> </a:t>
          </a:r>
          <a:r>
            <a:rPr lang="en-US" sz="1600" b="1" i="0" kern="1200" dirty="0" err="1" smtClean="0"/>
            <a:t>pe</a:t>
          </a:r>
          <a:r>
            <a:rPr lang="en-US" sz="1600" b="1" i="0" kern="1200" dirty="0" smtClean="0"/>
            <a:t> un </a:t>
          </a:r>
          <a:r>
            <a:rPr lang="en-US" sz="1600" b="1" i="0" kern="1200" dirty="0" err="1" smtClean="0"/>
            <a:t>spatiu</a:t>
          </a:r>
          <a:r>
            <a:rPr lang="en-US" sz="1600" b="1" i="0" kern="1200" dirty="0" smtClean="0"/>
            <a:t> </a:t>
          </a:r>
          <a:r>
            <a:rPr lang="en-US" sz="1600" b="1" i="0" kern="1200" dirty="0" err="1" smtClean="0"/>
            <a:t>foartemic</a:t>
          </a:r>
          <a:r>
            <a:rPr lang="en-US" sz="1600" b="1" i="0" kern="1200" dirty="0" smtClean="0"/>
            <a:t> (de </a:t>
          </a:r>
          <a:r>
            <a:rPr lang="en-US" sz="1600" b="1" i="0" kern="1200" dirty="0" err="1" smtClean="0"/>
            <a:t>exemplu</a:t>
          </a:r>
          <a:r>
            <a:rPr lang="en-US" sz="1600" b="1" i="0" kern="1200" dirty="0" smtClean="0"/>
            <a:t> </a:t>
          </a:r>
          <a:r>
            <a:rPr lang="en-US" sz="1600" b="1" i="0" kern="1200" dirty="0" err="1" smtClean="0"/>
            <a:t>mai</a:t>
          </a:r>
          <a:r>
            <a:rPr lang="en-US" sz="1600" b="1" i="0" kern="1200" dirty="0" smtClean="0"/>
            <a:t> </a:t>
          </a:r>
          <a:r>
            <a:rPr lang="en-US" sz="1600" b="1" i="0" kern="1200" dirty="0" err="1" smtClean="0"/>
            <a:t>multe</a:t>
          </a:r>
          <a:r>
            <a:rPr lang="en-US" sz="1600" b="1" i="0" kern="1200" dirty="0" smtClean="0"/>
            <a:t> </a:t>
          </a:r>
          <a:r>
            <a:rPr lang="en-US" sz="1600" b="1" i="0" kern="1200" dirty="0" err="1" smtClean="0"/>
            <a:t>carti</a:t>
          </a:r>
          <a:r>
            <a:rPr lang="en-US" sz="1600" b="1" i="0" kern="1200" dirty="0" smtClean="0"/>
            <a:t> </a:t>
          </a:r>
          <a:r>
            <a:rPr lang="en-US" sz="1600" b="1" i="0" kern="1200" dirty="0" err="1" smtClean="0"/>
            <a:t>pe</a:t>
          </a:r>
          <a:r>
            <a:rPr lang="en-US" sz="1600" b="1" i="0" kern="1200" dirty="0" smtClean="0"/>
            <a:t> un </a:t>
          </a:r>
          <a:r>
            <a:rPr lang="en-US" sz="1600" b="1" i="0" kern="1200" dirty="0" err="1" smtClean="0"/>
            <a:t>singur</a:t>
          </a:r>
          <a:r>
            <a:rPr lang="en-US" sz="1600" b="1" i="0" kern="1200" dirty="0" smtClean="0"/>
            <a:t> CD );</a:t>
          </a:r>
          <a:endParaRPr lang="ru-RU" sz="1600" b="0" i="0" kern="1200" dirty="0" smtClean="0"/>
        </a:p>
        <a:p>
          <a:pPr lvl="0" algn="ctr" defTabSz="711200">
            <a:lnSpc>
              <a:spcPct val="90000"/>
            </a:lnSpc>
            <a:spcBef>
              <a:spcPct val="0"/>
            </a:spcBef>
            <a:spcAft>
              <a:spcPct val="35000"/>
            </a:spcAft>
          </a:pPr>
          <a:r>
            <a:rPr lang="en-US" sz="1600" b="1" i="0" kern="1200" dirty="0" err="1" smtClean="0"/>
            <a:t>Vizitarea</a:t>
          </a:r>
          <a:r>
            <a:rPr lang="en-US" sz="1600" b="1" i="0" kern="1200" dirty="0" smtClean="0"/>
            <a:t> </a:t>
          </a:r>
          <a:r>
            <a:rPr lang="en-US" sz="1600" b="1" i="0" kern="1200" dirty="0" err="1" smtClean="0"/>
            <a:t>virtuala</a:t>
          </a:r>
          <a:r>
            <a:rPr lang="en-US" sz="1600" b="1" i="0" kern="1200" dirty="0" smtClean="0"/>
            <a:t> a </a:t>
          </a:r>
          <a:r>
            <a:rPr lang="en-US" sz="1600" b="1" i="0" kern="1200" dirty="0" err="1" smtClean="0"/>
            <a:t>muzeelor</a:t>
          </a:r>
          <a:r>
            <a:rPr lang="en-US" sz="1600" b="1" i="0" kern="1200" dirty="0" smtClean="0"/>
            <a:t>;</a:t>
          </a:r>
          <a:endParaRPr lang="ru-RU" sz="1600" b="0" i="0" kern="1200" dirty="0" smtClean="0"/>
        </a:p>
        <a:p>
          <a:pPr lvl="0" algn="ctr" defTabSz="711200">
            <a:lnSpc>
              <a:spcPct val="90000"/>
            </a:lnSpc>
            <a:spcBef>
              <a:spcPct val="0"/>
            </a:spcBef>
            <a:spcAft>
              <a:spcPct val="35000"/>
            </a:spcAft>
          </a:pPr>
          <a:r>
            <a:rPr lang="en-US" sz="1600" b="1" i="0" kern="1200" dirty="0" err="1" smtClean="0"/>
            <a:t>Cursuri</a:t>
          </a:r>
          <a:r>
            <a:rPr lang="en-US" sz="1600" b="1" i="0" kern="1200" dirty="0" smtClean="0"/>
            <a:t> de </a:t>
          </a:r>
          <a:r>
            <a:rPr lang="en-US" sz="1600" b="1" i="0" kern="1200" dirty="0" err="1" smtClean="0"/>
            <a:t>limbi</a:t>
          </a:r>
          <a:r>
            <a:rPr lang="en-US" sz="1600" b="1" i="0" kern="1200" dirty="0" smtClean="0"/>
            <a:t> </a:t>
          </a:r>
          <a:r>
            <a:rPr lang="en-US" sz="1600" b="1" i="0" kern="1200" dirty="0" err="1" smtClean="0"/>
            <a:t>straine</a:t>
          </a:r>
          <a:r>
            <a:rPr lang="en-US" sz="1600" b="1" i="0" kern="1200" dirty="0" smtClean="0"/>
            <a:t>;</a:t>
          </a:r>
          <a:endParaRPr lang="ro-MD" sz="1600" b="1" i="0" kern="1200" dirty="0" smtClean="0"/>
        </a:p>
        <a:p>
          <a:pPr lvl="0" algn="ctr" defTabSz="711200">
            <a:lnSpc>
              <a:spcPct val="90000"/>
            </a:lnSpc>
            <a:spcBef>
              <a:spcPct val="0"/>
            </a:spcBef>
            <a:spcAft>
              <a:spcPct val="35000"/>
            </a:spcAft>
          </a:pPr>
          <a:r>
            <a:rPr lang="ro-MD" sz="1600" b="1" i="0" kern="1200" dirty="0" smtClean="0"/>
            <a:t>Convorbirea cu rudele de peste hotare</a:t>
          </a:r>
          <a:endParaRPr lang="ru-RU" sz="1600" kern="1200" dirty="0"/>
        </a:p>
      </dsp:txBody>
      <dsp:txXfrm>
        <a:off x="0" y="2785914"/>
        <a:ext cx="3591304" cy="2789938"/>
      </dsp:txXfrm>
    </dsp:sp>
    <dsp:sp modelId="{FF97EB93-698B-443A-809E-6FE5A300AC4E}">
      <dsp:nvSpPr>
        <dsp:cNvPr id="0" name=""/>
        <dsp:cNvSpPr/>
      </dsp:nvSpPr>
      <dsp:spPr>
        <a:xfrm>
          <a:off x="3591304" y="2785913"/>
          <a:ext cx="3591304" cy="2786324"/>
        </a:xfrm>
        <a:prstGeom prst="rect">
          <a:avLst/>
        </a:prstGeom>
        <a:solidFill>
          <a:schemeClr val="accent3">
            <a:tint val="40000"/>
            <a:alpha val="90000"/>
            <a:hueOff val="-467076"/>
            <a:satOff val="-3532"/>
            <a:lumOff val="-294"/>
            <a:alphaOff val="0"/>
          </a:schemeClr>
        </a:solidFill>
        <a:ln w="15875" cap="rnd" cmpd="sng" algn="ctr">
          <a:solidFill>
            <a:schemeClr val="accent3">
              <a:tint val="40000"/>
              <a:alpha val="90000"/>
              <a:hueOff val="-467076"/>
              <a:satOff val="-3532"/>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i="0" kern="1200" dirty="0" smtClean="0"/>
            <a:t>cat </a:t>
          </a:r>
          <a:r>
            <a:rPr lang="en-US" sz="1400" b="1" i="0" kern="1200" dirty="0" err="1" smtClean="0"/>
            <a:t>foloseste</a:t>
          </a:r>
          <a:r>
            <a:rPr lang="en-US" sz="1400" b="1" i="0" kern="1200" dirty="0" smtClean="0"/>
            <a:t> </a:t>
          </a:r>
          <a:r>
            <a:rPr lang="en-US" sz="1400" b="1" i="0" kern="1200" dirty="0" err="1" smtClean="0"/>
            <a:t>calculatorul,copilul</a:t>
          </a:r>
          <a:r>
            <a:rPr lang="en-US" sz="1400" b="1" i="0" kern="1200" dirty="0" smtClean="0"/>
            <a:t> nu </a:t>
          </a:r>
          <a:r>
            <a:rPr lang="en-US" sz="1400" b="1" i="0" kern="1200" dirty="0" err="1" smtClean="0"/>
            <a:t>clipeste</a:t>
          </a:r>
          <a:r>
            <a:rPr lang="en-US" sz="1400" b="1" i="0" kern="1200" dirty="0" smtClean="0"/>
            <a:t> </a:t>
          </a:r>
          <a:r>
            <a:rPr lang="en-US" sz="1400" b="1" i="0" kern="1200" dirty="0" err="1" smtClean="0"/>
            <a:t>sau</a:t>
          </a:r>
          <a:r>
            <a:rPr lang="en-US" sz="1400" b="1" i="0" kern="1200" dirty="0" smtClean="0"/>
            <a:t> </a:t>
          </a:r>
          <a:r>
            <a:rPr lang="en-US" sz="1400" b="1" i="0" kern="1200" dirty="0" err="1" smtClean="0"/>
            <a:t>clipeste</a:t>
          </a:r>
          <a:r>
            <a:rPr lang="en-US" sz="1400" b="1" i="0" kern="1200" dirty="0" smtClean="0"/>
            <a:t> </a:t>
          </a:r>
          <a:r>
            <a:rPr lang="en-US" sz="1400" b="1" i="0" kern="1200" dirty="0" err="1" smtClean="0"/>
            <a:t>mairar</a:t>
          </a:r>
          <a:r>
            <a:rPr lang="en-US" sz="1400" b="1" i="0" kern="1200" dirty="0" smtClean="0"/>
            <a:t> </a:t>
          </a:r>
          <a:r>
            <a:rPr lang="en-US" sz="1400" b="1" i="0" kern="1200" dirty="0" err="1" smtClean="0"/>
            <a:t>si</a:t>
          </a:r>
          <a:r>
            <a:rPr lang="en-US" sz="1400" b="1" i="0" kern="1200" dirty="0" smtClean="0"/>
            <a:t> </a:t>
          </a:r>
          <a:r>
            <a:rPr lang="en-US" sz="1400" b="1" i="0" kern="1200" dirty="0" err="1" smtClean="0"/>
            <a:t>isi</a:t>
          </a:r>
          <a:r>
            <a:rPr lang="en-US" sz="1400" b="1" i="0" kern="1200" dirty="0" smtClean="0"/>
            <a:t> </a:t>
          </a:r>
          <a:r>
            <a:rPr lang="en-US" sz="1400" b="1" i="0" kern="1200" dirty="0" err="1" smtClean="0"/>
            <a:t>forteaza</a:t>
          </a:r>
          <a:r>
            <a:rPr lang="en-US" sz="1400" b="1" i="0" kern="1200" dirty="0" smtClean="0"/>
            <a:t> </a:t>
          </a:r>
          <a:r>
            <a:rPr lang="en-US" sz="1400" b="1" i="0" kern="1200" dirty="0" err="1" smtClean="0"/>
            <a:t>vederea;de</a:t>
          </a:r>
          <a:r>
            <a:rPr lang="en-US" sz="1400" b="1" i="0" kern="1200" dirty="0" smtClean="0"/>
            <a:t> </a:t>
          </a:r>
          <a:r>
            <a:rPr lang="en-US" sz="1400" b="1" i="0" kern="1200" dirty="0" err="1" smtClean="0"/>
            <a:t>aceea</a:t>
          </a:r>
          <a:r>
            <a:rPr lang="en-US" sz="1400" b="1" i="0" kern="1200" dirty="0" smtClean="0"/>
            <a:t> I se </a:t>
          </a:r>
          <a:r>
            <a:rPr lang="en-US" sz="1400" b="1" i="0" kern="1200" dirty="0" err="1" smtClean="0"/>
            <a:t>usuca</a:t>
          </a:r>
          <a:r>
            <a:rPr lang="en-US" sz="1400" b="1" i="0" kern="1200" dirty="0" smtClean="0"/>
            <a:t> </a:t>
          </a:r>
          <a:r>
            <a:rPr lang="en-US" sz="1400" b="1" i="0" kern="1200" dirty="0" err="1" smtClean="0"/>
            <a:t>mucoasaoculara</a:t>
          </a:r>
          <a:r>
            <a:rPr lang="en-US" sz="1400" b="1" i="0" kern="1200" dirty="0" smtClean="0"/>
            <a:t> ,</a:t>
          </a:r>
          <a:r>
            <a:rPr lang="en-US" sz="1400" b="1" i="0" kern="1200" dirty="0" err="1" smtClean="0"/>
            <a:t>predispunandu</a:t>
          </a:r>
          <a:r>
            <a:rPr lang="en-US" sz="1400" b="1" i="0" kern="1200" dirty="0" smtClean="0"/>
            <a:t>-l la </a:t>
          </a:r>
          <a:r>
            <a:rPr lang="en-US" sz="1400" b="1" i="0" kern="1200" dirty="0" err="1" smtClean="0"/>
            <a:t>conjunctivita</a:t>
          </a:r>
          <a:r>
            <a:rPr lang="en-US" sz="1400" b="1" i="0" kern="1200" dirty="0" smtClean="0"/>
            <a:t> </a:t>
          </a:r>
          <a:r>
            <a:rPr lang="en-US" sz="1400" b="1" i="0" kern="1200" dirty="0" err="1" smtClean="0"/>
            <a:t>si</a:t>
          </a:r>
          <a:r>
            <a:rPr lang="en-US" sz="1400" b="1" i="0" kern="1200" dirty="0" smtClean="0"/>
            <a:t> </a:t>
          </a:r>
          <a:r>
            <a:rPr lang="en-US" sz="1400" b="1" i="0" kern="1200" dirty="0" err="1" smtClean="0"/>
            <a:t>miopie</a:t>
          </a:r>
          <a:endParaRPr lang="ru-RU" sz="1400" b="0" i="0" kern="1200" dirty="0" smtClean="0"/>
        </a:p>
        <a:p>
          <a:pPr lvl="0" algn="ctr" defTabSz="622300">
            <a:lnSpc>
              <a:spcPct val="90000"/>
            </a:lnSpc>
            <a:spcBef>
              <a:spcPct val="0"/>
            </a:spcBef>
            <a:spcAft>
              <a:spcPct val="35000"/>
            </a:spcAft>
          </a:pPr>
          <a:r>
            <a:rPr lang="en-US" sz="1400" b="1" i="0" kern="1200" dirty="0" err="1" smtClean="0"/>
            <a:t>statul</a:t>
          </a:r>
          <a:r>
            <a:rPr lang="en-US" sz="1400" b="1" i="0" kern="1200" dirty="0" smtClean="0"/>
            <a:t> </a:t>
          </a:r>
          <a:r>
            <a:rPr lang="en-US" sz="1400" b="1" i="0" kern="1200" dirty="0" err="1" smtClean="0"/>
            <a:t>indelungat</a:t>
          </a:r>
          <a:r>
            <a:rPr lang="en-US" sz="1400" b="1" i="0" kern="1200" dirty="0" smtClean="0"/>
            <a:t> in fata </a:t>
          </a:r>
          <a:r>
            <a:rPr lang="en-US" sz="1400" b="1" i="0" kern="1200" dirty="0" err="1" smtClean="0"/>
            <a:t>computerului</a:t>
          </a:r>
          <a:r>
            <a:rPr lang="en-US" sz="1400" b="1" i="0" kern="1200" dirty="0" smtClean="0"/>
            <a:t> </a:t>
          </a:r>
          <a:r>
            <a:rPr lang="en-US" sz="1400" b="1" i="0" kern="1200" dirty="0" err="1" smtClean="0"/>
            <a:t>predispune</a:t>
          </a:r>
          <a:r>
            <a:rPr lang="en-US" sz="1400" b="1" i="0" kern="1200" dirty="0" smtClean="0"/>
            <a:t> </a:t>
          </a:r>
          <a:r>
            <a:rPr lang="en-US" sz="1400" b="1" i="0" kern="1200" dirty="0" err="1" smtClean="0"/>
            <a:t>laobezitate</a:t>
          </a:r>
          <a:r>
            <a:rPr lang="en-US" sz="1400" b="1" i="0" kern="1200" dirty="0" smtClean="0"/>
            <a:t> ,</a:t>
          </a:r>
          <a:r>
            <a:rPr lang="en-US" sz="1400" b="1" i="0" kern="1200" dirty="0" err="1" smtClean="0"/>
            <a:t>varice</a:t>
          </a:r>
          <a:r>
            <a:rPr lang="en-US" sz="1400" b="1" i="0" kern="1200" dirty="0" smtClean="0"/>
            <a:t> </a:t>
          </a:r>
          <a:r>
            <a:rPr lang="en-US" sz="1400" b="1" i="0" kern="1200" dirty="0" err="1" smtClean="0"/>
            <a:t>si</a:t>
          </a:r>
          <a:r>
            <a:rPr lang="en-US" sz="1400" b="1" i="0" kern="1200" dirty="0" smtClean="0"/>
            <a:t> </a:t>
          </a:r>
          <a:r>
            <a:rPr lang="en-US" sz="1400" b="1" i="0" kern="1200" dirty="0" err="1" smtClean="0"/>
            <a:t>boli</a:t>
          </a:r>
          <a:r>
            <a:rPr lang="en-US" sz="1400" b="1" i="0" kern="1200" dirty="0" smtClean="0"/>
            <a:t> </a:t>
          </a:r>
          <a:r>
            <a:rPr lang="en-US" sz="1400" b="1" i="0" kern="1200" dirty="0" err="1" smtClean="0"/>
            <a:t>cardiovasculare</a:t>
          </a:r>
          <a:r>
            <a:rPr lang="en-US" sz="1400" b="1" i="0" kern="1200" dirty="0" smtClean="0"/>
            <a:t> in </a:t>
          </a:r>
          <a:r>
            <a:rPr lang="en-US" sz="1400" b="1" i="0" kern="1200" dirty="0" err="1" smtClean="0"/>
            <a:t>general,il</a:t>
          </a:r>
          <a:r>
            <a:rPr lang="en-US" sz="1400" b="1" i="0" kern="1200" dirty="0" smtClean="0"/>
            <a:t> </a:t>
          </a:r>
          <a:r>
            <a:rPr lang="en-US" sz="1400" b="1" i="0" kern="1200" dirty="0" err="1" smtClean="0"/>
            <a:t>invata</a:t>
          </a:r>
          <a:r>
            <a:rPr lang="en-US" sz="1400" b="1" i="0" kern="1200" dirty="0" smtClean="0"/>
            <a:t> </a:t>
          </a:r>
          <a:r>
            <a:rPr lang="en-US" sz="1400" b="1" i="0" kern="1200" dirty="0" err="1" smtClean="0"/>
            <a:t>pecopil</a:t>
          </a:r>
          <a:r>
            <a:rPr lang="en-US" sz="1400" b="1" i="0" kern="1200" dirty="0" smtClean="0"/>
            <a:t> </a:t>
          </a:r>
          <a:r>
            <a:rPr lang="en-US" sz="1400" b="1" i="0" kern="1200" dirty="0" err="1" smtClean="0"/>
            <a:t>sa</a:t>
          </a:r>
          <a:r>
            <a:rPr lang="en-US" sz="1400" b="1" i="0" kern="1200" dirty="0" smtClean="0"/>
            <a:t> fie </a:t>
          </a:r>
          <a:r>
            <a:rPr lang="en-US" sz="1400" b="1" i="0" kern="1200" dirty="0" err="1" smtClean="0"/>
            <a:t>sedentar</a:t>
          </a:r>
          <a:r>
            <a:rPr lang="en-US" sz="1400" b="1" i="0" kern="1200" dirty="0" smtClean="0"/>
            <a:t> </a:t>
          </a:r>
          <a:r>
            <a:rPr lang="en-US" sz="1400" b="1" i="0" kern="1200" dirty="0" err="1" smtClean="0"/>
            <a:t>si</a:t>
          </a:r>
          <a:r>
            <a:rPr lang="en-US" sz="1400" b="1" i="0" kern="1200" dirty="0" smtClean="0"/>
            <a:t> </a:t>
          </a:r>
          <a:r>
            <a:rPr lang="en-US" sz="1400" b="1" i="0" kern="1200" dirty="0" err="1" smtClean="0"/>
            <a:t>riscul</a:t>
          </a:r>
          <a:r>
            <a:rPr lang="en-US" sz="1400" b="1" i="0" kern="1200" dirty="0" smtClean="0"/>
            <a:t> de </a:t>
          </a:r>
          <a:r>
            <a:rPr lang="en-US" sz="1400" b="1" i="0" kern="1200" dirty="0" err="1" smtClean="0"/>
            <a:t>dezvoltarea</a:t>
          </a:r>
          <a:r>
            <a:rPr lang="en-US" sz="1400" b="1" i="0" kern="1200" dirty="0" smtClean="0"/>
            <a:t> </a:t>
          </a:r>
          <a:r>
            <a:rPr lang="en-US" sz="1400" b="1" i="0" kern="1200" dirty="0" err="1" smtClean="0"/>
            <a:t>leucemiei</a:t>
          </a:r>
          <a:r>
            <a:rPr lang="en-US" sz="1400" b="1" i="0" kern="1200" dirty="0" smtClean="0"/>
            <a:t> </a:t>
          </a:r>
          <a:r>
            <a:rPr lang="en-US" sz="1400" b="1" i="0" kern="1200" dirty="0" err="1" smtClean="0"/>
            <a:t>creste</a:t>
          </a:r>
          <a:r>
            <a:rPr lang="en-US" sz="1400" b="1" i="0" kern="1200" dirty="0" smtClean="0"/>
            <a:t> </a:t>
          </a:r>
          <a:r>
            <a:rPr lang="en-US" sz="1400" b="1" i="0" kern="1200" dirty="0" err="1" smtClean="0"/>
            <a:t>lacopiii</a:t>
          </a:r>
          <a:r>
            <a:rPr lang="en-US" sz="1400" b="1" i="0" kern="1200" dirty="0" smtClean="0"/>
            <a:t> in ale </a:t>
          </a:r>
          <a:r>
            <a:rPr lang="en-US" sz="1400" b="1" i="0" kern="1200" dirty="0" err="1" smtClean="0"/>
            <a:t>caror</a:t>
          </a:r>
          <a:r>
            <a:rPr lang="en-US" sz="1400" b="1" i="0" kern="1200" dirty="0" smtClean="0"/>
            <a:t> case </a:t>
          </a:r>
          <a:r>
            <a:rPr lang="en-US" sz="1400" b="1" i="0" kern="1200" dirty="0" err="1" smtClean="0"/>
            <a:t>functioneaza</a:t>
          </a:r>
          <a:r>
            <a:rPr lang="en-US" sz="1400" b="1" i="0" kern="1200" dirty="0" smtClean="0"/>
            <a:t> </a:t>
          </a:r>
          <a:r>
            <a:rPr lang="en-US" sz="1400" b="1" i="0" kern="1200" dirty="0" err="1" smtClean="0"/>
            <a:t>multa</a:t>
          </a:r>
          <a:r>
            <a:rPr lang="en-US" sz="1400" b="1" i="0" kern="1200" dirty="0" smtClean="0"/>
            <a:t> </a:t>
          </a:r>
          <a:r>
            <a:rPr lang="en-US" sz="1400" b="1" i="0" kern="1200" dirty="0" err="1" smtClean="0"/>
            <a:t>aparaturaelectronica</a:t>
          </a:r>
          <a:r>
            <a:rPr lang="en-US" sz="1200" b="1" i="0" kern="1200" dirty="0" smtClean="0"/>
            <a:t>.</a:t>
          </a:r>
          <a:endParaRPr lang="ru-RU" sz="1200" kern="1200" dirty="0"/>
        </a:p>
      </dsp:txBody>
      <dsp:txXfrm>
        <a:off x="3591304" y="2785913"/>
        <a:ext cx="3591304" cy="2786324"/>
      </dsp:txXfrm>
    </dsp:sp>
    <dsp:sp modelId="{18A560D8-F4AD-41D9-BA26-AB9E24C6AEBB}">
      <dsp:nvSpPr>
        <dsp:cNvPr id="0" name=""/>
        <dsp:cNvSpPr/>
      </dsp:nvSpPr>
      <dsp:spPr>
        <a:xfrm rot="10800000">
          <a:off x="0" y="1807"/>
          <a:ext cx="7182609" cy="2809701"/>
        </a:xfrm>
        <a:prstGeom prst="upArrowCallout">
          <a:avLst/>
        </a:prstGeom>
        <a:solidFill>
          <a:schemeClr val="accent3">
            <a:hueOff val="-1737030"/>
            <a:satOff val="-8474"/>
            <a:lumOff val="-2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ro-MD" sz="3400" kern="1200" dirty="0" smtClean="0"/>
            <a:t>Utilizarea calculatorului</a:t>
          </a:r>
          <a:endParaRPr lang="ru-RU" sz="3400" kern="1200" dirty="0"/>
        </a:p>
      </dsp:txBody>
      <dsp:txXfrm rot="-10800000">
        <a:off x="0" y="1807"/>
        <a:ext cx="7182609" cy="986205"/>
      </dsp:txXfrm>
    </dsp:sp>
    <dsp:sp modelId="{B0074D7B-DE96-410C-A76A-CA0EAF1975EA}">
      <dsp:nvSpPr>
        <dsp:cNvPr id="0" name=""/>
        <dsp:cNvSpPr/>
      </dsp:nvSpPr>
      <dsp:spPr>
        <a:xfrm>
          <a:off x="0" y="988013"/>
          <a:ext cx="3591304" cy="840100"/>
        </a:xfrm>
        <a:prstGeom prst="rect">
          <a:avLst/>
        </a:prstGeom>
        <a:solidFill>
          <a:schemeClr val="accent3">
            <a:tint val="40000"/>
            <a:alpha val="90000"/>
            <a:hueOff val="-934152"/>
            <a:satOff val="-7065"/>
            <a:lumOff val="-588"/>
            <a:alphaOff val="0"/>
          </a:schemeClr>
        </a:solidFill>
        <a:ln w="15875" cap="rnd" cmpd="sng" algn="ctr">
          <a:solidFill>
            <a:schemeClr val="accent3">
              <a:tint val="40000"/>
              <a:alpha val="90000"/>
              <a:hueOff val="-934152"/>
              <a:satOff val="-7065"/>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ro-MD" sz="1600" kern="1200" dirty="0" smtClean="0"/>
            <a:t>Avantaje </a:t>
          </a:r>
          <a:endParaRPr lang="ru-RU" sz="1600" kern="1200" dirty="0"/>
        </a:p>
      </dsp:txBody>
      <dsp:txXfrm>
        <a:off x="0" y="988013"/>
        <a:ext cx="3591304" cy="840100"/>
      </dsp:txXfrm>
    </dsp:sp>
    <dsp:sp modelId="{1453CCFE-AB6E-49B9-8D9B-8D9391125227}">
      <dsp:nvSpPr>
        <dsp:cNvPr id="0" name=""/>
        <dsp:cNvSpPr/>
      </dsp:nvSpPr>
      <dsp:spPr>
        <a:xfrm>
          <a:off x="3591304" y="988013"/>
          <a:ext cx="3591304" cy="840100"/>
        </a:xfrm>
        <a:prstGeom prst="rect">
          <a:avLst/>
        </a:prstGeom>
        <a:solidFill>
          <a:schemeClr val="accent3">
            <a:tint val="40000"/>
            <a:alpha val="90000"/>
            <a:hueOff val="-1401228"/>
            <a:satOff val="-10597"/>
            <a:lumOff val="-882"/>
            <a:alphaOff val="0"/>
          </a:schemeClr>
        </a:solidFill>
        <a:ln w="15875" cap="rnd" cmpd="sng" algn="ctr">
          <a:solidFill>
            <a:schemeClr val="accent3">
              <a:tint val="40000"/>
              <a:alpha val="90000"/>
              <a:hueOff val="-1401228"/>
              <a:satOff val="-10597"/>
              <a:lumOff val="-8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ro-MD" sz="1600" kern="1200" dirty="0" smtClean="0"/>
            <a:t>Dezavantaje</a:t>
          </a:r>
          <a:endParaRPr lang="ru-RU" sz="1600" kern="1200" dirty="0"/>
        </a:p>
      </dsp:txBody>
      <dsp:txXfrm>
        <a:off x="3591304" y="988013"/>
        <a:ext cx="3591304" cy="8401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247977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A1A0ED2-DF35-4201-AD1B-DD8105CC9EE1}"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12514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1882873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2078452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1546654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3126445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1955822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3940709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315036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204089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1A0ED2-DF35-4201-AD1B-DD8105CC9EE1}"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186658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A1A0ED2-DF35-4201-AD1B-DD8105CC9EE1}"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321686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A1A0ED2-DF35-4201-AD1B-DD8105CC9EE1}" type="datetimeFigureOut">
              <a:rPr lang="ru-RU" smtClean="0"/>
              <a:t>30.04.2019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118468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A1A0ED2-DF35-4201-AD1B-DD8105CC9EE1}" type="datetimeFigureOut">
              <a:rPr lang="ru-RU" smtClean="0"/>
              <a:t>30.04.2019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411349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A0ED2-DF35-4201-AD1B-DD8105CC9EE1}" type="datetimeFigureOut">
              <a:rPr lang="ru-RU" smtClean="0"/>
              <a:t>30.04.2019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405649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A1A0ED2-DF35-4201-AD1B-DD8105CC9EE1}"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1637301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A1A0ED2-DF35-4201-AD1B-DD8105CC9EE1}"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62D5B45-82BD-4E0D-963F-38E8AA79A8E6}" type="slidenum">
              <a:rPr lang="ru-RU" smtClean="0"/>
              <a:t>‹#›</a:t>
            </a:fld>
            <a:endParaRPr lang="ru-RU"/>
          </a:p>
        </p:txBody>
      </p:sp>
    </p:spTree>
    <p:extLst>
      <p:ext uri="{BB962C8B-B14F-4D97-AF65-F5344CB8AC3E}">
        <p14:creationId xmlns:p14="http://schemas.microsoft.com/office/powerpoint/2010/main" val="307413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1A0ED2-DF35-4201-AD1B-DD8105CC9EE1}" type="datetimeFigureOut">
              <a:rPr lang="ru-RU" smtClean="0"/>
              <a:t>30.04.2019</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2D5B45-82BD-4E0D-963F-38E8AA79A8E6}" type="slidenum">
              <a:rPr lang="ru-RU" smtClean="0"/>
              <a:t>‹#›</a:t>
            </a:fld>
            <a:endParaRPr lang="ru-RU"/>
          </a:p>
        </p:txBody>
      </p:sp>
    </p:spTree>
    <p:extLst>
      <p:ext uri="{BB962C8B-B14F-4D97-AF65-F5344CB8AC3E}">
        <p14:creationId xmlns:p14="http://schemas.microsoft.com/office/powerpoint/2010/main" val="38577345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hyperlink" Target="http://clasificareacalculatoarelor.blogspot.com/" TargetMode="External"/><Relationship Id="rId7" Type="http://schemas.openxmlformats.org/officeDocument/2006/relationships/hyperlink" Target="https://benchea.wordpress.com/2008/05/07/generatii-de-calculatoare/" TargetMode="External"/><Relationship Id="rId2" Type="http://schemas.openxmlformats.org/officeDocument/2006/relationships/hyperlink" Target="http://www.informaticainscoli.ro/lib/exe/fetch.php?media=2.4.tipuri_de_dispozitive_de_intrare_de_iesire_de_intrare-iesire_de_stocare_a_datelor.pdf" TargetMode="External"/><Relationship Id="rId1" Type="http://schemas.openxmlformats.org/officeDocument/2006/relationships/slideLayout" Target="../slideLayouts/slideLayout11.xml"/><Relationship Id="rId6" Type="http://schemas.openxmlformats.org/officeDocument/2006/relationships/hyperlink" Target="https://ru.scribd.com/doc/110810952/Generatii-de-Calculatoare" TargetMode="External"/><Relationship Id="rId5" Type="http://schemas.openxmlformats.org/officeDocument/2006/relationships/hyperlink" Target="https://www.descopera.ro/lumea-digitala/930367-5-generatii-de-computere" TargetMode="External"/><Relationship Id="rId4" Type="http://schemas.openxmlformats.org/officeDocument/2006/relationships/hyperlink" Target="http://irinabodistean.blogspot.com/p/clasificarea-calculatoarelor.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705" y="1842404"/>
            <a:ext cx="6069497" cy="365156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pic>
      <p:sp>
        <p:nvSpPr>
          <p:cNvPr id="3" name="TextBox 2"/>
          <p:cNvSpPr txBox="1"/>
          <p:nvPr/>
        </p:nvSpPr>
        <p:spPr>
          <a:xfrm>
            <a:off x="1404731" y="755374"/>
            <a:ext cx="8825948" cy="646331"/>
          </a:xfrm>
          <a:prstGeom prst="rect">
            <a:avLst/>
          </a:prstGeom>
          <a:noFill/>
        </p:spPr>
        <p:txBody>
          <a:bodyPr wrap="square" rtlCol="0">
            <a:spAutoFit/>
          </a:bodyPr>
          <a:lstStyle/>
          <a:p>
            <a:pPr algn="ctr"/>
            <a:r>
              <a:rPr lang="en-US" sz="3600" b="1" u="sng" dirty="0" err="1"/>
              <a:t>Structura</a:t>
            </a:r>
            <a:r>
              <a:rPr lang="en-US" sz="3600" b="1" u="sng" dirty="0"/>
              <a:t> </a:t>
            </a:r>
            <a:r>
              <a:rPr lang="en-US" sz="3600" b="1" u="sng" dirty="0" err="1"/>
              <a:t>şi</a:t>
            </a:r>
            <a:r>
              <a:rPr lang="en-US" sz="3600" b="1" u="sng" dirty="0"/>
              <a:t> </a:t>
            </a:r>
            <a:r>
              <a:rPr lang="en-US" sz="3600" b="1" u="sng" dirty="0" err="1"/>
              <a:t>funcţionarea</a:t>
            </a:r>
            <a:r>
              <a:rPr lang="en-US" sz="3600" b="1" u="sng" dirty="0"/>
              <a:t> </a:t>
            </a:r>
            <a:r>
              <a:rPr lang="en-US" sz="3600" b="1" u="sng" dirty="0" err="1" smtClean="0"/>
              <a:t>calculatorului</a:t>
            </a:r>
            <a:endParaRPr lang="en-US" sz="3600" b="1" u="sng" dirty="0"/>
          </a:p>
        </p:txBody>
      </p:sp>
      <p:sp>
        <p:nvSpPr>
          <p:cNvPr id="4" name="TextBox 3"/>
          <p:cNvSpPr txBox="1"/>
          <p:nvPr/>
        </p:nvSpPr>
        <p:spPr>
          <a:xfrm>
            <a:off x="7752522" y="5934670"/>
            <a:ext cx="4439478" cy="923330"/>
          </a:xfrm>
          <a:prstGeom prst="rect">
            <a:avLst/>
          </a:prstGeom>
          <a:noFill/>
        </p:spPr>
        <p:txBody>
          <a:bodyPr wrap="square" rtlCol="0">
            <a:spAutoFit/>
          </a:bodyPr>
          <a:lstStyle/>
          <a:p>
            <a:pPr algn="r"/>
            <a:r>
              <a:rPr lang="ro-MD" dirty="0" smtClean="0"/>
              <a:t>Tataru Vlada, clasa a Xa </a:t>
            </a:r>
            <a:r>
              <a:rPr lang="en-US" dirty="0" smtClean="0"/>
              <a:t>“D”</a:t>
            </a:r>
          </a:p>
          <a:p>
            <a:pPr algn="r"/>
            <a:r>
              <a:rPr lang="en-US" dirty="0" smtClean="0"/>
              <a:t>IPLT “</a:t>
            </a:r>
            <a:r>
              <a:rPr lang="en-US" dirty="0" err="1" smtClean="0"/>
              <a:t>Spiru</a:t>
            </a:r>
            <a:r>
              <a:rPr lang="en-US" dirty="0" smtClean="0"/>
              <a:t> </a:t>
            </a:r>
            <a:r>
              <a:rPr lang="en-US" dirty="0" err="1" smtClean="0"/>
              <a:t>Haret</a:t>
            </a:r>
            <a:r>
              <a:rPr lang="en-US" dirty="0" smtClean="0"/>
              <a:t>”</a:t>
            </a:r>
          </a:p>
          <a:p>
            <a:pPr algn="r"/>
            <a:r>
              <a:rPr lang="en-US" dirty="0" err="1" smtClean="0"/>
              <a:t>Profesor</a:t>
            </a:r>
            <a:r>
              <a:rPr lang="en-US" dirty="0" smtClean="0"/>
              <a:t>: Maria </a:t>
            </a:r>
            <a:r>
              <a:rPr lang="en-US" dirty="0" err="1" smtClean="0"/>
              <a:t>Gu</a:t>
            </a:r>
            <a:r>
              <a:rPr lang="ro-MD" dirty="0" smtClean="0"/>
              <a:t>țu</a:t>
            </a:r>
            <a:endParaRPr lang="ru-RU" dirty="0"/>
          </a:p>
        </p:txBody>
      </p:sp>
    </p:spTree>
    <p:extLst>
      <p:ext uri="{BB962C8B-B14F-4D97-AF65-F5344CB8AC3E}">
        <p14:creationId xmlns:p14="http://schemas.microsoft.com/office/powerpoint/2010/main" val="3054859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8212" y="685801"/>
            <a:ext cx="8990012" cy="1323304"/>
          </a:xfrm>
        </p:spPr>
        <p:txBody>
          <a:bodyPr>
            <a:normAutofit/>
          </a:bodyPr>
          <a:lstStyle/>
          <a:p>
            <a:r>
              <a:rPr lang="en-US" sz="4400" b="1" u="sng" dirty="0" err="1"/>
              <a:t>Dispozitive</a:t>
            </a:r>
            <a:r>
              <a:rPr lang="en-US" sz="4400" b="1" u="sng" dirty="0"/>
              <a:t> </a:t>
            </a:r>
            <a:r>
              <a:rPr lang="en-US" sz="4400" b="1" u="sng" dirty="0" err="1"/>
              <a:t>periferice</a:t>
            </a:r>
            <a:r>
              <a:rPr lang="en-US" sz="4400" b="1" u="sng" dirty="0"/>
              <a:t> de </a:t>
            </a:r>
            <a:r>
              <a:rPr lang="en-US" sz="4400" b="1" u="sng" dirty="0" err="1"/>
              <a:t>ieşire</a:t>
            </a:r>
            <a:endParaRPr lang="ru-RU" sz="4400" b="1" u="sng" dirty="0"/>
          </a:p>
        </p:txBody>
      </p:sp>
      <p:sp>
        <p:nvSpPr>
          <p:cNvPr id="3" name="Текст 2"/>
          <p:cNvSpPr>
            <a:spLocks noGrp="1"/>
          </p:cNvSpPr>
          <p:nvPr>
            <p:ph type="body" sz="quarter" idx="13"/>
          </p:nvPr>
        </p:nvSpPr>
        <p:spPr>
          <a:xfrm>
            <a:off x="3299695" y="1757967"/>
            <a:ext cx="8532815" cy="502275"/>
          </a:xfrm>
        </p:spPr>
        <p:txBody>
          <a:bodyPr/>
          <a:lstStyle/>
          <a:p>
            <a:r>
              <a:rPr lang="en-US" i="1" dirty="0" err="1"/>
              <a:t>Dispozitivele</a:t>
            </a:r>
            <a:r>
              <a:rPr lang="en-US" i="1" dirty="0"/>
              <a:t> </a:t>
            </a:r>
            <a:r>
              <a:rPr lang="en-US" i="1" dirty="0" err="1"/>
              <a:t>periferice</a:t>
            </a:r>
            <a:r>
              <a:rPr lang="en-US" i="1" dirty="0"/>
              <a:t> de </a:t>
            </a:r>
            <a:r>
              <a:rPr lang="en-US" i="1" dirty="0" err="1"/>
              <a:t>ieşire</a:t>
            </a:r>
            <a:r>
              <a:rPr lang="en-US" i="1" dirty="0"/>
              <a:t> permit </a:t>
            </a:r>
            <a:r>
              <a:rPr lang="en-US" i="1" dirty="0" err="1"/>
              <a:t>extragerea</a:t>
            </a:r>
            <a:r>
              <a:rPr lang="en-US" i="1" dirty="0"/>
              <a:t> </a:t>
            </a:r>
            <a:r>
              <a:rPr lang="en-US" i="1" dirty="0" err="1"/>
              <a:t>informaţiilor</a:t>
            </a:r>
            <a:r>
              <a:rPr lang="en-US" i="1" dirty="0"/>
              <a:t> </a:t>
            </a:r>
            <a:r>
              <a:rPr lang="en-US" i="1" dirty="0" err="1"/>
              <a:t>dintr</a:t>
            </a:r>
            <a:r>
              <a:rPr lang="en-US" i="1" dirty="0"/>
              <a:t>-un </a:t>
            </a:r>
            <a:r>
              <a:rPr lang="en-US" i="1" dirty="0" err="1"/>
              <a:t>sistem</a:t>
            </a:r>
            <a:r>
              <a:rPr lang="en-US" i="1" dirty="0"/>
              <a:t> de </a:t>
            </a:r>
            <a:r>
              <a:rPr lang="en-US" i="1" dirty="0" err="1"/>
              <a:t>calcul</a:t>
            </a:r>
            <a:r>
              <a:rPr lang="en-US" i="1" dirty="0"/>
              <a:t>.</a:t>
            </a:r>
            <a:endParaRPr lang="ru-RU" i="1" dirty="0"/>
          </a:p>
        </p:txBody>
      </p:sp>
      <p:sp>
        <p:nvSpPr>
          <p:cNvPr id="4" name="Текст 3"/>
          <p:cNvSpPr>
            <a:spLocks noGrp="1"/>
          </p:cNvSpPr>
          <p:nvPr>
            <p:ph type="body" idx="1"/>
          </p:nvPr>
        </p:nvSpPr>
        <p:spPr>
          <a:xfrm>
            <a:off x="1484312" y="2498501"/>
            <a:ext cx="9269548" cy="3915178"/>
          </a:xfrm>
        </p:spPr>
        <p:txBody>
          <a:bodyPr>
            <a:normAutofit fontScale="92500" lnSpcReduction="10000"/>
          </a:bodyPr>
          <a:lstStyle/>
          <a:p>
            <a:pPr marL="457200" indent="-457200">
              <a:buAutoNum type="arabicPeriod"/>
            </a:pPr>
            <a:r>
              <a:rPr lang="en-US" b="1" dirty="0" err="1" smtClean="0"/>
              <a:t>Monitorul</a:t>
            </a:r>
            <a:r>
              <a:rPr lang="en-US" dirty="0" smtClean="0"/>
              <a:t> </a:t>
            </a:r>
            <a:r>
              <a:rPr lang="en-US" dirty="0"/>
              <a:t>– </a:t>
            </a:r>
            <a:r>
              <a:rPr lang="en-US" dirty="0" err="1"/>
              <a:t>permite</a:t>
            </a:r>
            <a:r>
              <a:rPr lang="en-US" dirty="0"/>
              <a:t> </a:t>
            </a:r>
            <a:r>
              <a:rPr lang="en-US" dirty="0" err="1"/>
              <a:t>vizualizarea</a:t>
            </a:r>
            <a:r>
              <a:rPr lang="en-US" dirty="0"/>
              <a:t> </a:t>
            </a:r>
            <a:r>
              <a:rPr lang="en-US" dirty="0" err="1"/>
              <a:t>pe</a:t>
            </a:r>
            <a:r>
              <a:rPr lang="en-US" dirty="0"/>
              <a:t> </a:t>
            </a:r>
            <a:r>
              <a:rPr lang="en-US" dirty="0" err="1"/>
              <a:t>ecran</a:t>
            </a:r>
            <a:r>
              <a:rPr lang="en-US" dirty="0"/>
              <a:t> a </a:t>
            </a:r>
            <a:r>
              <a:rPr lang="en-US" dirty="0" err="1"/>
              <a:t>rezultatelor</a:t>
            </a:r>
            <a:r>
              <a:rPr lang="en-US" dirty="0"/>
              <a:t> </a:t>
            </a:r>
            <a:r>
              <a:rPr lang="en-US" dirty="0" err="1"/>
              <a:t>execuţiei</a:t>
            </a:r>
            <a:r>
              <a:rPr lang="en-US" dirty="0"/>
              <a:t> </a:t>
            </a:r>
            <a:r>
              <a:rPr lang="en-US" dirty="0" err="1"/>
              <a:t>programelor</a:t>
            </a:r>
            <a:r>
              <a:rPr lang="en-US" dirty="0"/>
              <a:t>. </a:t>
            </a:r>
            <a:r>
              <a:rPr lang="en-US" dirty="0" err="1"/>
              <a:t>Caracterizări</a:t>
            </a:r>
            <a:r>
              <a:rPr lang="en-US" dirty="0"/>
              <a:t> </a:t>
            </a:r>
            <a:r>
              <a:rPr lang="en-US" dirty="0" err="1"/>
              <a:t>şi</a:t>
            </a:r>
            <a:r>
              <a:rPr lang="en-US" dirty="0"/>
              <a:t> </a:t>
            </a:r>
            <a:r>
              <a:rPr lang="en-US" dirty="0" err="1"/>
              <a:t>clasificări</a:t>
            </a:r>
            <a:r>
              <a:rPr lang="en-US" dirty="0"/>
              <a:t>: </a:t>
            </a:r>
            <a:endParaRPr lang="en-US" dirty="0" smtClean="0"/>
          </a:p>
          <a:p>
            <a:pPr marL="457200" indent="-457200">
              <a:buAutoNum type="alphaLcParenR"/>
            </a:pPr>
            <a:r>
              <a:rPr lang="en-US" dirty="0" err="1" smtClean="0"/>
              <a:t>În</a:t>
            </a:r>
            <a:r>
              <a:rPr lang="en-US" dirty="0" smtClean="0"/>
              <a:t> </a:t>
            </a:r>
            <a:r>
              <a:rPr lang="en-US" dirty="0" err="1"/>
              <a:t>funcţie</a:t>
            </a:r>
            <a:r>
              <a:rPr lang="en-US" dirty="0"/>
              <a:t> de </a:t>
            </a:r>
            <a:r>
              <a:rPr lang="en-US" i="1" dirty="0" err="1"/>
              <a:t>numărul</a:t>
            </a:r>
            <a:r>
              <a:rPr lang="en-US" i="1" dirty="0"/>
              <a:t> de </a:t>
            </a:r>
            <a:r>
              <a:rPr lang="en-US" i="1" dirty="0" err="1"/>
              <a:t>culori</a:t>
            </a:r>
            <a:r>
              <a:rPr lang="en-US" i="1" dirty="0"/>
              <a:t> </a:t>
            </a:r>
            <a:r>
              <a:rPr lang="en-US" dirty="0" err="1"/>
              <a:t>afişate</a:t>
            </a:r>
            <a:r>
              <a:rPr lang="en-US" dirty="0"/>
              <a:t>: </a:t>
            </a:r>
            <a:r>
              <a:rPr lang="en-US" dirty="0" smtClean="0"/>
              <a:t/>
            </a:r>
            <a:br>
              <a:rPr lang="en-US" dirty="0" smtClean="0"/>
            </a:br>
            <a:r>
              <a:rPr lang="en-US" dirty="0" smtClean="0"/>
              <a:t>- </a:t>
            </a:r>
            <a:r>
              <a:rPr lang="en-US" dirty="0" err="1"/>
              <a:t>monocrom</a:t>
            </a:r>
            <a:r>
              <a:rPr lang="en-US" dirty="0"/>
              <a:t> – </a:t>
            </a:r>
            <a:r>
              <a:rPr lang="en-US" dirty="0" err="1"/>
              <a:t>două</a:t>
            </a:r>
            <a:r>
              <a:rPr lang="en-US" dirty="0"/>
              <a:t> </a:t>
            </a:r>
            <a:r>
              <a:rPr lang="en-US" dirty="0" err="1"/>
              <a:t>culori</a:t>
            </a:r>
            <a:r>
              <a:rPr lang="en-US" dirty="0"/>
              <a:t> (</a:t>
            </a:r>
            <a:r>
              <a:rPr lang="en-US" dirty="0" err="1"/>
              <a:t>alb-negru</a:t>
            </a:r>
            <a:r>
              <a:rPr lang="en-US" dirty="0"/>
              <a:t>, </a:t>
            </a:r>
            <a:r>
              <a:rPr lang="en-US" dirty="0" err="1"/>
              <a:t>portocaliu-negru</a:t>
            </a:r>
            <a:r>
              <a:rPr lang="en-US" dirty="0"/>
              <a:t>); </a:t>
            </a:r>
            <a:r>
              <a:rPr lang="en-US" dirty="0" smtClean="0"/>
              <a:t/>
            </a:r>
            <a:br>
              <a:rPr lang="en-US" dirty="0" smtClean="0"/>
            </a:br>
            <a:r>
              <a:rPr lang="en-US" dirty="0" smtClean="0"/>
              <a:t>- </a:t>
            </a:r>
            <a:r>
              <a:rPr lang="en-US" dirty="0"/>
              <a:t>gray scale – </a:t>
            </a:r>
            <a:r>
              <a:rPr lang="en-US" dirty="0" err="1"/>
              <a:t>nuanţe</a:t>
            </a:r>
            <a:r>
              <a:rPr lang="en-US" dirty="0"/>
              <a:t> de </a:t>
            </a:r>
            <a:r>
              <a:rPr lang="en-US" dirty="0" err="1"/>
              <a:t>gri</a:t>
            </a:r>
            <a:r>
              <a:rPr lang="en-US" dirty="0"/>
              <a:t>; </a:t>
            </a:r>
            <a:r>
              <a:rPr lang="en-US" dirty="0" smtClean="0"/>
              <a:t/>
            </a:r>
            <a:br>
              <a:rPr lang="en-US" dirty="0" smtClean="0"/>
            </a:br>
            <a:r>
              <a:rPr lang="en-US" dirty="0" smtClean="0"/>
              <a:t>- </a:t>
            </a:r>
            <a:r>
              <a:rPr lang="en-US" dirty="0"/>
              <a:t>color – </a:t>
            </a:r>
            <a:r>
              <a:rPr lang="en-US" dirty="0" err="1"/>
              <a:t>între</a:t>
            </a:r>
            <a:r>
              <a:rPr lang="en-US" dirty="0"/>
              <a:t> 16 </a:t>
            </a:r>
            <a:r>
              <a:rPr lang="en-US" dirty="0" err="1"/>
              <a:t>şi</a:t>
            </a:r>
            <a:r>
              <a:rPr lang="en-US" dirty="0"/>
              <a:t> 16*106 </a:t>
            </a:r>
            <a:r>
              <a:rPr lang="en-US" dirty="0" err="1"/>
              <a:t>culori</a:t>
            </a:r>
            <a:r>
              <a:rPr lang="en-US" dirty="0" smtClean="0"/>
              <a:t>.</a:t>
            </a:r>
          </a:p>
          <a:p>
            <a:pPr marL="457200" indent="-457200">
              <a:buAutoNum type="alphaLcParenR"/>
            </a:pPr>
            <a:r>
              <a:rPr lang="en-US" i="1" dirty="0" smtClean="0"/>
              <a:t> </a:t>
            </a:r>
            <a:r>
              <a:rPr lang="en-US" i="1" dirty="0" err="1"/>
              <a:t>Dimensiunea</a:t>
            </a:r>
            <a:r>
              <a:rPr lang="en-US" i="1" dirty="0"/>
              <a:t> </a:t>
            </a:r>
            <a:r>
              <a:rPr lang="en-US" i="1" dirty="0" err="1"/>
              <a:t>ecranului</a:t>
            </a:r>
            <a:r>
              <a:rPr lang="en-US" i="1" dirty="0"/>
              <a:t> </a:t>
            </a:r>
            <a:r>
              <a:rPr lang="en-US" dirty="0"/>
              <a:t>– </a:t>
            </a:r>
            <a:r>
              <a:rPr lang="en-US" dirty="0" err="1"/>
              <a:t>este</a:t>
            </a:r>
            <a:r>
              <a:rPr lang="en-US" dirty="0"/>
              <a:t> </a:t>
            </a:r>
            <a:r>
              <a:rPr lang="en-US" dirty="0" err="1"/>
              <a:t>caracterizată</a:t>
            </a:r>
            <a:r>
              <a:rPr lang="en-US" dirty="0"/>
              <a:t> de </a:t>
            </a:r>
            <a:r>
              <a:rPr lang="en-US" dirty="0" err="1"/>
              <a:t>lungimea</a:t>
            </a:r>
            <a:r>
              <a:rPr lang="en-US" dirty="0"/>
              <a:t> </a:t>
            </a:r>
            <a:r>
              <a:rPr lang="en-US" dirty="0" err="1"/>
              <a:t>diagonalei</a:t>
            </a:r>
            <a:r>
              <a:rPr lang="en-US" dirty="0"/>
              <a:t> </a:t>
            </a:r>
            <a:r>
              <a:rPr lang="en-US" dirty="0" err="1"/>
              <a:t>măsurată</a:t>
            </a:r>
            <a:r>
              <a:rPr lang="en-US" dirty="0"/>
              <a:t> </a:t>
            </a:r>
            <a:r>
              <a:rPr lang="en-US" dirty="0" err="1"/>
              <a:t>în</a:t>
            </a:r>
            <a:r>
              <a:rPr lang="en-US" dirty="0"/>
              <a:t> inch: 9", 14", 15", 17", 21"…42</a:t>
            </a:r>
            <a:r>
              <a:rPr lang="en-US" dirty="0" smtClean="0"/>
              <a:t>".</a:t>
            </a:r>
          </a:p>
          <a:p>
            <a:pPr marL="457200" indent="-457200">
              <a:buAutoNum type="alphaLcParenR"/>
            </a:pPr>
            <a:r>
              <a:rPr lang="en-US" i="1" dirty="0" err="1"/>
              <a:t>Tipul</a:t>
            </a:r>
            <a:r>
              <a:rPr lang="en-US" i="1" dirty="0"/>
              <a:t> </a:t>
            </a:r>
            <a:r>
              <a:rPr lang="en-US" i="1" dirty="0" err="1"/>
              <a:t>semnalului</a:t>
            </a:r>
            <a:r>
              <a:rPr lang="en-US" i="1" dirty="0"/>
              <a:t> </a:t>
            </a:r>
            <a:r>
              <a:rPr lang="en-US" dirty="0"/>
              <a:t>– analogic </a:t>
            </a:r>
            <a:r>
              <a:rPr lang="en-US" dirty="0" err="1"/>
              <a:t>sau</a:t>
            </a:r>
            <a:r>
              <a:rPr lang="en-US" dirty="0"/>
              <a:t> digital</a:t>
            </a:r>
            <a:r>
              <a:rPr lang="en-US" dirty="0" smtClean="0"/>
              <a:t>.</a:t>
            </a:r>
          </a:p>
          <a:p>
            <a:pPr marL="457200" indent="-457200">
              <a:buAutoNum type="alphaLcParenR"/>
            </a:pPr>
            <a:r>
              <a:rPr lang="en-US" i="1" dirty="0" err="1"/>
              <a:t>Radiaţia</a:t>
            </a:r>
            <a:r>
              <a:rPr lang="en-US" i="1" dirty="0"/>
              <a:t> </a:t>
            </a:r>
            <a:r>
              <a:rPr lang="en-US" i="1" dirty="0" err="1"/>
              <a:t>monitorului</a:t>
            </a:r>
            <a:r>
              <a:rPr lang="en-US" i="1" dirty="0"/>
              <a:t> </a:t>
            </a:r>
            <a:r>
              <a:rPr lang="en-US" dirty="0"/>
              <a:t>– </a:t>
            </a:r>
            <a:r>
              <a:rPr lang="en-US" dirty="0" err="1"/>
              <a:t>reprezintă</a:t>
            </a:r>
            <a:r>
              <a:rPr lang="en-US" dirty="0"/>
              <a:t> </a:t>
            </a:r>
            <a:r>
              <a:rPr lang="en-US" dirty="0" err="1"/>
              <a:t>efectul</a:t>
            </a:r>
            <a:r>
              <a:rPr lang="en-US" dirty="0"/>
              <a:t> </a:t>
            </a:r>
            <a:r>
              <a:rPr lang="en-US" dirty="0" err="1"/>
              <a:t>produs</a:t>
            </a:r>
            <a:r>
              <a:rPr lang="en-US" dirty="0"/>
              <a:t> </a:t>
            </a:r>
            <a:r>
              <a:rPr lang="en-US" dirty="0" err="1"/>
              <a:t>asupra</a:t>
            </a:r>
            <a:r>
              <a:rPr lang="en-US" dirty="0"/>
              <a:t> </a:t>
            </a:r>
            <a:r>
              <a:rPr lang="en-US" dirty="0" err="1"/>
              <a:t>omului</a:t>
            </a:r>
            <a:r>
              <a:rPr lang="en-US" dirty="0"/>
              <a:t> (nu </a:t>
            </a:r>
            <a:r>
              <a:rPr lang="en-US" dirty="0" err="1"/>
              <a:t>doar</a:t>
            </a:r>
            <a:r>
              <a:rPr lang="en-US" dirty="0"/>
              <a:t> </a:t>
            </a:r>
            <a:r>
              <a:rPr lang="en-US" dirty="0" err="1"/>
              <a:t>asupra</a:t>
            </a:r>
            <a:r>
              <a:rPr lang="en-US" dirty="0"/>
              <a:t> </a:t>
            </a:r>
            <a:r>
              <a:rPr lang="en-US" dirty="0" err="1"/>
              <a:t>ochilor</a:t>
            </a:r>
            <a:r>
              <a:rPr lang="en-US" dirty="0"/>
              <a:t>) de </a:t>
            </a:r>
            <a:r>
              <a:rPr lang="en-US" dirty="0" err="1"/>
              <a:t>bombardarea</a:t>
            </a:r>
            <a:r>
              <a:rPr lang="en-US" dirty="0"/>
              <a:t> </a:t>
            </a:r>
            <a:r>
              <a:rPr lang="en-US" dirty="0" err="1"/>
              <a:t>ecranului</a:t>
            </a:r>
            <a:r>
              <a:rPr lang="en-US" dirty="0"/>
              <a:t> cu </a:t>
            </a:r>
            <a:r>
              <a:rPr lang="en-US" dirty="0" err="1"/>
              <a:t>electroni</a:t>
            </a:r>
            <a:r>
              <a:rPr lang="en-US" dirty="0"/>
              <a:t>. Se </a:t>
            </a:r>
            <a:r>
              <a:rPr lang="en-US" dirty="0" err="1"/>
              <a:t>recomandă</a:t>
            </a:r>
            <a:r>
              <a:rPr lang="en-US" dirty="0"/>
              <a:t> </a:t>
            </a:r>
            <a:r>
              <a:rPr lang="en-US" dirty="0" err="1"/>
              <a:t>monitoare</a:t>
            </a:r>
            <a:r>
              <a:rPr lang="en-US" dirty="0"/>
              <a:t> cu </a:t>
            </a:r>
            <a:r>
              <a:rPr lang="en-US" dirty="0" err="1"/>
              <a:t>radiaţie</a:t>
            </a:r>
            <a:r>
              <a:rPr lang="en-US" dirty="0"/>
              <a:t> </a:t>
            </a:r>
            <a:r>
              <a:rPr lang="en-US" dirty="0" err="1"/>
              <a:t>redusă</a:t>
            </a:r>
            <a:r>
              <a:rPr lang="en-US" dirty="0"/>
              <a:t> (low radiation). </a:t>
            </a:r>
            <a:r>
              <a:rPr lang="en-US" dirty="0" smtClean="0"/>
              <a:t> </a:t>
            </a:r>
            <a:r>
              <a:rPr lang="en-US" dirty="0" err="1" smtClean="0"/>
              <a:t>etc</a:t>
            </a:r>
            <a:endParaRPr lang="en-US" dirty="0" smtClean="0"/>
          </a:p>
          <a:p>
            <a:pPr marL="457200" indent="-457200">
              <a:buAutoNum type="alphaLcParenR"/>
            </a:pPr>
            <a:endParaRPr lang="ru-RU" dirty="0"/>
          </a:p>
        </p:txBody>
      </p:sp>
    </p:spTree>
    <p:extLst>
      <p:ext uri="{BB962C8B-B14F-4D97-AF65-F5344CB8AC3E}">
        <p14:creationId xmlns:p14="http://schemas.microsoft.com/office/powerpoint/2010/main" val="468162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92" y="605307"/>
            <a:ext cx="8036416" cy="5396248"/>
          </a:xfrm>
          <a:prstGeom prst="rect">
            <a:avLst/>
          </a:prstGeom>
        </p:spPr>
      </p:pic>
    </p:spTree>
    <p:extLst>
      <p:ext uri="{BB962C8B-B14F-4D97-AF65-F5344CB8AC3E}">
        <p14:creationId xmlns:p14="http://schemas.microsoft.com/office/powerpoint/2010/main" val="1174110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Grp="1" noChangeAspect="1"/>
          </p:cNvPicPr>
          <p:nvPr>
            <p:ph type="pic" idx="1"/>
          </p:nvPr>
        </p:nvPicPr>
        <p:blipFill>
          <a:blip r:embed="rId2">
            <a:extLst>
              <a:ext uri="{28A0092B-C50C-407E-A947-70E740481C1C}">
                <a14:useLocalDpi xmlns:a14="http://schemas.microsoft.com/office/drawing/2010/main" val="0"/>
              </a:ext>
            </a:extLst>
          </a:blip>
          <a:srcRect l="14115" r="14115"/>
          <a:stretch>
            <a:fillRect/>
          </a:stretch>
        </p:blipFill>
        <p:spPr/>
      </p:pic>
      <p:sp>
        <p:nvSpPr>
          <p:cNvPr id="6" name="Текст 3"/>
          <p:cNvSpPr>
            <a:spLocks noGrp="1"/>
          </p:cNvSpPr>
          <p:nvPr>
            <p:ph type="title"/>
          </p:nvPr>
        </p:nvSpPr>
        <p:spPr>
          <a:xfrm>
            <a:off x="1663028" y="1237443"/>
            <a:ext cx="5426158" cy="4854263"/>
          </a:xfrm>
        </p:spPr>
        <p:txBody>
          <a:bodyPr>
            <a:normAutofit fontScale="90000"/>
          </a:bodyPr>
          <a:lstStyle/>
          <a:p>
            <a:r>
              <a:rPr lang="en-US" b="1"/>
              <a:t>2. Imprimanta </a:t>
            </a:r>
            <a:r>
              <a:rPr lang="en-US"/>
              <a:t>– este dispozitivul ce realizează afişarea informaţiilor pe hârtie. Principalele caracteristici ale imprimantelor sunt: </a:t>
            </a:r>
            <a:r>
              <a:rPr lang="en-US" smtClean="0"/>
              <a:t/>
            </a:r>
            <a:br>
              <a:rPr lang="en-US" smtClean="0"/>
            </a:br>
            <a:r>
              <a:rPr lang="en-US" smtClean="0"/>
              <a:t>- </a:t>
            </a:r>
            <a:r>
              <a:rPr lang="en-US"/>
              <a:t>viteza de tipărire </a:t>
            </a:r>
            <a:r>
              <a:rPr lang="en-US" smtClean="0"/>
              <a:t/>
            </a:r>
            <a:br>
              <a:rPr lang="en-US" smtClean="0"/>
            </a:br>
            <a:r>
              <a:rPr lang="en-US" smtClean="0"/>
              <a:t>– </a:t>
            </a:r>
            <a:r>
              <a:rPr lang="en-US"/>
              <a:t>măsurată în cps sau ppm; </a:t>
            </a:r>
            <a:r>
              <a:rPr lang="en-US" smtClean="0"/>
              <a:t/>
            </a:r>
            <a:br>
              <a:rPr lang="en-US" smtClean="0"/>
            </a:br>
            <a:r>
              <a:rPr lang="en-US" smtClean="0"/>
              <a:t>- </a:t>
            </a:r>
            <a:r>
              <a:rPr lang="en-US"/>
              <a:t>rezoluţia – exprimată în număr de puncte de imagine pe inch </a:t>
            </a:r>
            <a:r>
              <a:rPr lang="en-US" smtClean="0"/>
              <a:t>; </a:t>
            </a:r>
            <a:br>
              <a:rPr lang="en-US" smtClean="0"/>
            </a:br>
            <a:r>
              <a:rPr lang="en-US" smtClean="0"/>
              <a:t>- </a:t>
            </a:r>
            <a:r>
              <a:rPr lang="en-US"/>
              <a:t>posibilitatea de a tipări text şi grafică sau numai text; </a:t>
            </a:r>
            <a:r>
              <a:rPr lang="en-US" smtClean="0"/>
              <a:t/>
            </a:r>
            <a:br>
              <a:rPr lang="en-US" smtClean="0"/>
            </a:br>
            <a:r>
              <a:rPr lang="en-US" smtClean="0"/>
              <a:t>- </a:t>
            </a:r>
            <a:r>
              <a:rPr lang="en-US"/>
              <a:t>dimensiunea maximă a hârtiei: A3, A4, A5 etc</a:t>
            </a:r>
            <a:r>
              <a:rPr lang="en-US" smtClean="0"/>
              <a:t>.;</a:t>
            </a:r>
            <a:br>
              <a:rPr lang="en-US" smtClean="0"/>
            </a:br>
            <a:r>
              <a:rPr lang="en-US" smtClean="0"/>
              <a:t> </a:t>
            </a:r>
            <a:r>
              <a:rPr lang="en-US"/>
              <a:t>- memoria imprimantei – stochează informaţiile ce urmează a fi tipărite.</a:t>
            </a:r>
            <a:endParaRPr lang="ru-RU"/>
          </a:p>
        </p:txBody>
      </p:sp>
    </p:spTree>
    <p:extLst>
      <p:ext uri="{BB962C8B-B14F-4D97-AF65-F5344CB8AC3E}">
        <p14:creationId xmlns:p14="http://schemas.microsoft.com/office/powerpoint/2010/main" val="2263015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8282" y="1235896"/>
            <a:ext cx="5396793" cy="4249975"/>
          </a:xfrm>
        </p:spPr>
      </p:pic>
      <p:sp>
        <p:nvSpPr>
          <p:cNvPr id="6" name="Текст 3"/>
          <p:cNvSpPr>
            <a:spLocks noGrp="1"/>
          </p:cNvSpPr>
          <p:nvPr>
            <p:ph type="title"/>
          </p:nvPr>
        </p:nvSpPr>
        <p:spPr>
          <a:xfrm>
            <a:off x="1484312" y="1600199"/>
            <a:ext cx="3549121" cy="3783169"/>
          </a:xfrm>
        </p:spPr>
        <p:txBody>
          <a:bodyPr>
            <a:normAutofit fontScale="90000"/>
          </a:bodyPr>
          <a:lstStyle/>
          <a:p>
            <a:r>
              <a:rPr lang="en-US" b="1"/>
              <a:t>3. Plotter </a:t>
            </a:r>
            <a:r>
              <a:rPr lang="en-US"/>
              <a:t>– dispozitiv asemănător imprimantei dar hârtia poate fi parcursă în ambele sensuri, acceptă formate mari de hârtie şi precizia desenelor este foarte mare. Este folosită pentru schiţe, grafice, desene etc. </a:t>
            </a:r>
            <a:r>
              <a:rPr lang="en-US" smtClean="0"/>
              <a:t/>
            </a:r>
            <a:br>
              <a:rPr lang="en-US" smtClean="0"/>
            </a:br>
            <a:r>
              <a:rPr lang="en-US" b="1" smtClean="0"/>
              <a:t>4</a:t>
            </a:r>
            <a:r>
              <a:rPr lang="en-US" b="1"/>
              <a:t>. Difuzor </a:t>
            </a:r>
            <a:r>
              <a:rPr lang="en-US"/>
              <a:t>– dispozitiv de ieşire audio. </a:t>
            </a:r>
            <a:endParaRPr lang="ru-RU" b="1"/>
          </a:p>
        </p:txBody>
      </p:sp>
    </p:spTree>
    <p:extLst>
      <p:ext uri="{BB962C8B-B14F-4D97-AF65-F5344CB8AC3E}">
        <p14:creationId xmlns:p14="http://schemas.microsoft.com/office/powerpoint/2010/main" val="423631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5674" y="230746"/>
            <a:ext cx="10018713" cy="1752599"/>
          </a:xfrm>
        </p:spPr>
        <p:txBody>
          <a:bodyPr/>
          <a:lstStyle/>
          <a:p>
            <a:r>
              <a:rPr lang="en-US" b="1" u="sng" dirty="0" err="1"/>
              <a:t>Dispozitive</a:t>
            </a:r>
            <a:r>
              <a:rPr lang="en-US" b="1" u="sng" dirty="0"/>
              <a:t> de </a:t>
            </a:r>
            <a:r>
              <a:rPr lang="en-US" b="1" u="sng" dirty="0" err="1"/>
              <a:t>intrare-ieşire</a:t>
            </a:r>
            <a:endParaRPr lang="ru-RU" b="1" u="sng"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0985" y="1674252"/>
            <a:ext cx="9028090" cy="4636395"/>
          </a:xfrm>
        </p:spPr>
      </p:pic>
    </p:spTree>
    <p:extLst>
      <p:ext uri="{BB962C8B-B14F-4D97-AF65-F5344CB8AC3E}">
        <p14:creationId xmlns:p14="http://schemas.microsoft.com/office/powerpoint/2010/main" val="43772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0"/>
            <a:ext cx="10018713" cy="6075608"/>
          </a:xfrm>
        </p:spPr>
        <p:txBody>
          <a:bodyPr>
            <a:normAutofit/>
          </a:bodyPr>
          <a:lstStyle/>
          <a:p>
            <a:r>
              <a:rPr lang="en-US" sz="2400" b="1" dirty="0"/>
              <a:t>1. Modem </a:t>
            </a:r>
            <a:r>
              <a:rPr lang="en-US" sz="2400" dirty="0"/>
              <a:t>– </a:t>
            </a:r>
            <a:r>
              <a:rPr lang="en-US" sz="2400" dirty="0" err="1"/>
              <a:t>dispozitiv</a:t>
            </a:r>
            <a:r>
              <a:rPr lang="en-US" sz="2400" dirty="0"/>
              <a:t> </a:t>
            </a:r>
            <a:r>
              <a:rPr lang="en-US" sz="2400" dirty="0" err="1"/>
              <a:t>ce</a:t>
            </a:r>
            <a:r>
              <a:rPr lang="en-US" sz="2400" dirty="0"/>
              <a:t> </a:t>
            </a:r>
            <a:r>
              <a:rPr lang="en-US" sz="2400" dirty="0" err="1"/>
              <a:t>permite</a:t>
            </a:r>
            <a:r>
              <a:rPr lang="en-US" sz="2400" dirty="0"/>
              <a:t> </a:t>
            </a:r>
            <a:r>
              <a:rPr lang="en-US" sz="2400" dirty="0" err="1"/>
              <a:t>comunicarea</a:t>
            </a:r>
            <a:r>
              <a:rPr lang="en-US" sz="2400" dirty="0"/>
              <a:t> </a:t>
            </a:r>
            <a:r>
              <a:rPr lang="en-US" sz="2400" dirty="0" err="1"/>
              <a:t>între</a:t>
            </a:r>
            <a:r>
              <a:rPr lang="en-US" sz="2400" dirty="0"/>
              <a:t> </a:t>
            </a:r>
            <a:r>
              <a:rPr lang="en-US" sz="2400" dirty="0" err="1"/>
              <a:t>calculatoare</a:t>
            </a:r>
            <a:r>
              <a:rPr lang="en-US" sz="2400" dirty="0"/>
              <a:t> </a:t>
            </a:r>
            <a:r>
              <a:rPr lang="en-US" sz="2400" dirty="0" err="1"/>
              <a:t>aflate</a:t>
            </a:r>
            <a:r>
              <a:rPr lang="en-US" sz="2400" dirty="0"/>
              <a:t> la </a:t>
            </a:r>
            <a:r>
              <a:rPr lang="en-US" sz="2400" dirty="0" err="1"/>
              <a:t>distanţă</a:t>
            </a:r>
            <a:r>
              <a:rPr lang="en-US" sz="2400" dirty="0"/>
              <a:t>. </a:t>
            </a:r>
            <a:r>
              <a:rPr lang="en-US" sz="2400" dirty="0" smtClean="0"/>
              <a:t/>
            </a:r>
            <a:br>
              <a:rPr lang="en-US" sz="2400" dirty="0" smtClean="0"/>
            </a:br>
            <a:r>
              <a:rPr lang="en-US" sz="2400" i="1" dirty="0" err="1" smtClean="0"/>
              <a:t>Modulare</a:t>
            </a:r>
            <a:r>
              <a:rPr lang="en-US" sz="2400" dirty="0" smtClean="0"/>
              <a:t> </a:t>
            </a:r>
            <a:r>
              <a:rPr lang="en-US" sz="2400" dirty="0"/>
              <a:t>= </a:t>
            </a:r>
            <a:r>
              <a:rPr lang="en-US" sz="2400" dirty="0" err="1"/>
              <a:t>transferul</a:t>
            </a:r>
            <a:r>
              <a:rPr lang="en-US" sz="2400" dirty="0"/>
              <a:t> </a:t>
            </a:r>
            <a:r>
              <a:rPr lang="en-US" sz="2400" dirty="0" err="1"/>
              <a:t>semnalului</a:t>
            </a:r>
            <a:r>
              <a:rPr lang="en-US" sz="2400" dirty="0"/>
              <a:t> din digital </a:t>
            </a:r>
            <a:r>
              <a:rPr lang="en-US" sz="2400" dirty="0" err="1"/>
              <a:t>în</a:t>
            </a:r>
            <a:r>
              <a:rPr lang="en-US" sz="2400" dirty="0"/>
              <a:t> analogic. </a:t>
            </a:r>
            <a:r>
              <a:rPr lang="en-US" sz="2400" dirty="0" smtClean="0"/>
              <a:t/>
            </a:r>
            <a:br>
              <a:rPr lang="en-US" sz="2400" dirty="0" smtClean="0"/>
            </a:br>
            <a:r>
              <a:rPr lang="en-US" sz="2400" i="1" dirty="0" err="1" smtClean="0"/>
              <a:t>Demodulare</a:t>
            </a:r>
            <a:r>
              <a:rPr lang="en-US" sz="2400" dirty="0" smtClean="0"/>
              <a:t> </a:t>
            </a:r>
            <a:r>
              <a:rPr lang="en-US" sz="2400" dirty="0"/>
              <a:t>= </a:t>
            </a:r>
            <a:r>
              <a:rPr lang="en-US" sz="2400" dirty="0" err="1"/>
              <a:t>transferul</a:t>
            </a:r>
            <a:r>
              <a:rPr lang="en-US" sz="2400" dirty="0"/>
              <a:t> </a:t>
            </a:r>
            <a:r>
              <a:rPr lang="en-US" sz="2400" dirty="0" err="1"/>
              <a:t>semnalului</a:t>
            </a:r>
            <a:r>
              <a:rPr lang="en-US" sz="2400" dirty="0"/>
              <a:t> din analogic </a:t>
            </a:r>
            <a:r>
              <a:rPr lang="en-US" sz="2400" dirty="0" err="1"/>
              <a:t>în</a:t>
            </a:r>
            <a:r>
              <a:rPr lang="en-US" sz="2400" dirty="0"/>
              <a:t> digital. </a:t>
            </a:r>
            <a:r>
              <a:rPr lang="en-US" sz="2400" dirty="0" smtClean="0"/>
              <a:t/>
            </a:r>
            <a:br>
              <a:rPr lang="en-US" sz="2400" dirty="0" smtClean="0"/>
            </a:br>
            <a:r>
              <a:rPr lang="en-US" sz="2400" dirty="0" err="1" smtClean="0"/>
              <a:t>Principala</a:t>
            </a:r>
            <a:r>
              <a:rPr lang="en-US" sz="2400" dirty="0" smtClean="0"/>
              <a:t> </a:t>
            </a:r>
            <a:r>
              <a:rPr lang="en-US" sz="2400" dirty="0" err="1"/>
              <a:t>caracteristică</a:t>
            </a:r>
            <a:r>
              <a:rPr lang="en-US" sz="2400" dirty="0"/>
              <a:t> </a:t>
            </a:r>
            <a:r>
              <a:rPr lang="en-US" sz="2400" dirty="0" err="1"/>
              <a:t>este</a:t>
            </a:r>
            <a:r>
              <a:rPr lang="en-US" sz="2400" dirty="0"/>
              <a:t> </a:t>
            </a:r>
            <a:r>
              <a:rPr lang="en-US" sz="2400" dirty="0" err="1"/>
              <a:t>viteza</a:t>
            </a:r>
            <a:r>
              <a:rPr lang="en-US" sz="2400" dirty="0"/>
              <a:t> de transfer – se </a:t>
            </a:r>
            <a:r>
              <a:rPr lang="en-US" sz="2400" dirty="0" err="1"/>
              <a:t>măsoară</a:t>
            </a:r>
            <a:r>
              <a:rPr lang="en-US" sz="2400" dirty="0"/>
              <a:t> </a:t>
            </a:r>
            <a:r>
              <a:rPr lang="en-US" sz="2400" dirty="0" err="1"/>
              <a:t>în</a:t>
            </a:r>
            <a:r>
              <a:rPr lang="en-US" sz="2400" dirty="0"/>
              <a:t> bps; </a:t>
            </a:r>
            <a:r>
              <a:rPr lang="en-US" sz="2400" dirty="0" smtClean="0"/>
              <a:t/>
            </a:r>
            <a:br>
              <a:rPr lang="en-US" sz="2400" dirty="0" smtClean="0"/>
            </a:br>
            <a:r>
              <a:rPr lang="en-US" sz="2400" dirty="0" smtClean="0"/>
              <a:t>In </a:t>
            </a:r>
            <a:r>
              <a:rPr lang="en-US" sz="2400" dirty="0" err="1"/>
              <a:t>funcţie</a:t>
            </a:r>
            <a:r>
              <a:rPr lang="en-US" sz="2400" dirty="0"/>
              <a:t> de </a:t>
            </a:r>
            <a:r>
              <a:rPr lang="en-US" sz="2400" dirty="0" err="1"/>
              <a:t>modul</a:t>
            </a:r>
            <a:r>
              <a:rPr lang="en-US" sz="2400" dirty="0"/>
              <a:t> de </a:t>
            </a:r>
            <a:r>
              <a:rPr lang="en-US" sz="2400" dirty="0" err="1"/>
              <a:t>conectare</a:t>
            </a:r>
            <a:r>
              <a:rPr lang="en-US" sz="2400" dirty="0"/>
              <a:t> </a:t>
            </a:r>
            <a:r>
              <a:rPr lang="en-US" sz="2400" dirty="0" err="1"/>
              <a:t>sunt</a:t>
            </a:r>
            <a:r>
              <a:rPr lang="en-US" sz="2400" dirty="0"/>
              <a:t> </a:t>
            </a:r>
            <a:r>
              <a:rPr lang="en-US" sz="2400" dirty="0" err="1"/>
              <a:t>există</a:t>
            </a:r>
            <a:r>
              <a:rPr lang="en-US" sz="2400" dirty="0"/>
              <a:t>: </a:t>
            </a:r>
            <a:r>
              <a:rPr lang="en-US" sz="2400" dirty="0" smtClean="0"/>
              <a:t/>
            </a:r>
            <a:br>
              <a:rPr lang="en-US" sz="2400" dirty="0" smtClean="0"/>
            </a:br>
            <a:r>
              <a:rPr lang="en-US" sz="2400" dirty="0" smtClean="0"/>
              <a:t>- </a:t>
            </a:r>
            <a:r>
              <a:rPr lang="en-US" sz="2400" i="1" dirty="0"/>
              <a:t>modem intern </a:t>
            </a:r>
            <a:r>
              <a:rPr lang="en-US" sz="2400" dirty="0"/>
              <a:t>– </a:t>
            </a:r>
            <a:r>
              <a:rPr lang="en-US" sz="2400" dirty="0" err="1"/>
              <a:t>conectat</a:t>
            </a:r>
            <a:r>
              <a:rPr lang="en-US" sz="2400" dirty="0"/>
              <a:t> </a:t>
            </a:r>
            <a:r>
              <a:rPr lang="en-US" sz="2400" dirty="0" err="1"/>
              <a:t>pe</a:t>
            </a:r>
            <a:r>
              <a:rPr lang="en-US" sz="2400" dirty="0"/>
              <a:t> </a:t>
            </a:r>
            <a:r>
              <a:rPr lang="en-US" sz="2400" dirty="0" err="1"/>
              <a:t>placa</a:t>
            </a:r>
            <a:r>
              <a:rPr lang="en-US" sz="2400" dirty="0"/>
              <a:t> de </a:t>
            </a:r>
            <a:r>
              <a:rPr lang="en-US" sz="2400" dirty="0" err="1"/>
              <a:t>bază</a:t>
            </a:r>
            <a:r>
              <a:rPr lang="en-US" sz="2400" dirty="0"/>
              <a:t>; </a:t>
            </a:r>
            <a:r>
              <a:rPr lang="en-US" sz="2400" dirty="0" smtClean="0"/>
              <a:t/>
            </a:r>
            <a:br>
              <a:rPr lang="en-US" sz="2400" dirty="0" smtClean="0"/>
            </a:br>
            <a:r>
              <a:rPr lang="en-US" sz="2400" dirty="0" smtClean="0"/>
              <a:t>- </a:t>
            </a:r>
            <a:r>
              <a:rPr lang="en-US" sz="2400" i="1" dirty="0"/>
              <a:t>modem extern </a:t>
            </a:r>
            <a:r>
              <a:rPr lang="en-US" sz="2400" dirty="0"/>
              <a:t>– </a:t>
            </a:r>
            <a:r>
              <a:rPr lang="en-US" sz="2400" dirty="0" err="1"/>
              <a:t>conectat</a:t>
            </a:r>
            <a:r>
              <a:rPr lang="en-US" sz="2400" dirty="0"/>
              <a:t> </a:t>
            </a:r>
            <a:r>
              <a:rPr lang="en-US" sz="2400" dirty="0" err="1"/>
              <a:t>pe</a:t>
            </a:r>
            <a:r>
              <a:rPr lang="en-US" sz="2400" dirty="0"/>
              <a:t> un port serial. </a:t>
            </a:r>
            <a:r>
              <a:rPr lang="en-US" sz="2400" dirty="0" smtClean="0"/>
              <a:t/>
            </a:r>
            <a:br>
              <a:rPr lang="en-US" sz="2400" dirty="0" smtClean="0"/>
            </a:br>
            <a:r>
              <a:rPr lang="en-US" sz="2400" dirty="0" err="1" smtClean="0"/>
              <a:t>Tipuri</a:t>
            </a:r>
            <a:r>
              <a:rPr lang="en-US" sz="2400" dirty="0" smtClean="0"/>
              <a:t> </a:t>
            </a:r>
            <a:r>
              <a:rPr lang="en-US" sz="2400" dirty="0"/>
              <a:t>de modem: fax-modem, data/voice-modem.</a:t>
            </a:r>
            <a:br>
              <a:rPr lang="en-US" sz="2400" dirty="0"/>
            </a:br>
            <a:r>
              <a:rPr lang="en-US" sz="2400" b="1" dirty="0"/>
              <a:t>2. Touchscreen </a:t>
            </a:r>
            <a:r>
              <a:rPr lang="en-US" sz="2400" dirty="0"/>
              <a:t>– </a:t>
            </a:r>
            <a:r>
              <a:rPr lang="en-US" sz="2400" dirty="0" err="1"/>
              <a:t>dispozitiv</a:t>
            </a:r>
            <a:r>
              <a:rPr lang="en-US" sz="2400" dirty="0"/>
              <a:t> </a:t>
            </a:r>
            <a:r>
              <a:rPr lang="en-US" sz="2400" dirty="0" err="1"/>
              <a:t>ce</a:t>
            </a:r>
            <a:r>
              <a:rPr lang="en-US" sz="2400" dirty="0"/>
              <a:t> </a:t>
            </a:r>
            <a:r>
              <a:rPr lang="en-US" sz="2400" dirty="0" err="1"/>
              <a:t>permite</a:t>
            </a:r>
            <a:r>
              <a:rPr lang="en-US" sz="2400" dirty="0"/>
              <a:t> </a:t>
            </a:r>
            <a:r>
              <a:rPr lang="en-US" sz="2400" dirty="0" err="1"/>
              <a:t>selectarea</a:t>
            </a:r>
            <a:r>
              <a:rPr lang="en-US" sz="2400" dirty="0"/>
              <a:t> </a:t>
            </a:r>
            <a:r>
              <a:rPr lang="en-US" sz="2400" dirty="0" err="1"/>
              <a:t>prin</a:t>
            </a:r>
            <a:r>
              <a:rPr lang="en-US" sz="2400" dirty="0"/>
              <a:t> </a:t>
            </a:r>
            <a:r>
              <a:rPr lang="en-US" sz="2400" dirty="0" err="1"/>
              <a:t>atingere</a:t>
            </a:r>
            <a:r>
              <a:rPr lang="en-US" sz="2400" dirty="0"/>
              <a:t> a </a:t>
            </a:r>
            <a:r>
              <a:rPr lang="en-US" sz="2400" dirty="0" err="1"/>
              <a:t>unor</a:t>
            </a:r>
            <a:r>
              <a:rPr lang="en-US" sz="2400" dirty="0"/>
              <a:t> </a:t>
            </a:r>
            <a:r>
              <a:rPr lang="en-US" sz="2400" dirty="0" err="1"/>
              <a:t>opţiuni</a:t>
            </a:r>
            <a:r>
              <a:rPr lang="en-US" sz="2400" dirty="0"/>
              <a:t> </a:t>
            </a:r>
            <a:r>
              <a:rPr lang="en-US" sz="2400" dirty="0" err="1"/>
              <a:t>afişate</a:t>
            </a:r>
            <a:r>
              <a:rPr lang="en-US" sz="2400" dirty="0"/>
              <a:t> </a:t>
            </a:r>
            <a:r>
              <a:rPr lang="en-US" sz="2400" dirty="0" err="1"/>
              <a:t>pe</a:t>
            </a:r>
            <a:r>
              <a:rPr lang="en-US" sz="2400" dirty="0"/>
              <a:t> </a:t>
            </a:r>
            <a:r>
              <a:rPr lang="en-US" sz="2400" dirty="0" err="1"/>
              <a:t>ecranul</a:t>
            </a:r>
            <a:r>
              <a:rPr lang="en-US" sz="2400" dirty="0"/>
              <a:t> care </a:t>
            </a:r>
            <a:r>
              <a:rPr lang="en-US" sz="2400" dirty="0" err="1"/>
              <a:t>este</a:t>
            </a:r>
            <a:r>
              <a:rPr lang="en-US" sz="2400" dirty="0"/>
              <a:t> </a:t>
            </a:r>
            <a:r>
              <a:rPr lang="en-US" sz="2400" dirty="0" err="1"/>
              <a:t>dotat</a:t>
            </a:r>
            <a:r>
              <a:rPr lang="en-US" sz="2400" dirty="0"/>
              <a:t> cu </a:t>
            </a:r>
            <a:r>
              <a:rPr lang="en-US" sz="2400" dirty="0" err="1"/>
              <a:t>senzori</a:t>
            </a:r>
            <a:r>
              <a:rPr lang="en-US" sz="2400" dirty="0"/>
              <a:t>. </a:t>
            </a:r>
            <a:r>
              <a:rPr lang="en-US" sz="2400" dirty="0" smtClean="0"/>
              <a:t/>
            </a:r>
            <a:br>
              <a:rPr lang="en-US" sz="2400" dirty="0" smtClean="0"/>
            </a:br>
            <a:r>
              <a:rPr lang="en-US" sz="2400" b="1" dirty="0" smtClean="0"/>
              <a:t>3</a:t>
            </a:r>
            <a:r>
              <a:rPr lang="en-US" sz="2400" b="1" dirty="0"/>
              <a:t>. </a:t>
            </a:r>
            <a:r>
              <a:rPr lang="en-US" sz="2400" b="1" dirty="0" err="1"/>
              <a:t>Placa</a:t>
            </a:r>
            <a:r>
              <a:rPr lang="en-US" sz="2400" b="1" dirty="0"/>
              <a:t> de </a:t>
            </a:r>
            <a:r>
              <a:rPr lang="en-US" sz="2400" b="1" dirty="0" err="1"/>
              <a:t>sunet</a:t>
            </a:r>
            <a:r>
              <a:rPr lang="en-US" sz="2400" b="1" dirty="0"/>
              <a:t> (sound card)</a:t>
            </a:r>
            <a:r>
              <a:rPr lang="en-US" sz="2400" dirty="0"/>
              <a:t> – </a:t>
            </a:r>
            <a:r>
              <a:rPr lang="en-US" sz="2400" dirty="0" err="1"/>
              <a:t>permite</a:t>
            </a:r>
            <a:r>
              <a:rPr lang="en-US" sz="2400" dirty="0"/>
              <a:t> </a:t>
            </a:r>
            <a:r>
              <a:rPr lang="en-US" sz="2400" dirty="0" err="1"/>
              <a:t>calculatorului</a:t>
            </a:r>
            <a:r>
              <a:rPr lang="en-US" sz="2400" dirty="0"/>
              <a:t> </a:t>
            </a:r>
            <a:r>
              <a:rPr lang="en-US" sz="2400" dirty="0" err="1"/>
              <a:t>să</a:t>
            </a:r>
            <a:r>
              <a:rPr lang="en-US" sz="2400" dirty="0"/>
              <a:t> </a:t>
            </a:r>
            <a:r>
              <a:rPr lang="en-US" sz="2400" dirty="0" err="1"/>
              <a:t>redea</a:t>
            </a:r>
            <a:r>
              <a:rPr lang="en-US" sz="2400" dirty="0"/>
              <a:t> </a:t>
            </a:r>
            <a:r>
              <a:rPr lang="en-US" sz="2400" dirty="0" err="1"/>
              <a:t>sunete</a:t>
            </a:r>
            <a:r>
              <a:rPr lang="en-US" sz="2400" dirty="0"/>
              <a:t> </a:t>
            </a:r>
            <a:r>
              <a:rPr lang="en-US" sz="2400" dirty="0" err="1"/>
              <a:t>prin</a:t>
            </a:r>
            <a:r>
              <a:rPr lang="en-US" sz="2400" dirty="0"/>
              <a:t> </a:t>
            </a:r>
            <a:r>
              <a:rPr lang="en-US" sz="2400" dirty="0" err="1"/>
              <a:t>intermediul</a:t>
            </a:r>
            <a:r>
              <a:rPr lang="en-US" sz="2400" dirty="0"/>
              <a:t> </a:t>
            </a:r>
            <a:r>
              <a:rPr lang="en-US" sz="2400" dirty="0" err="1"/>
              <a:t>difuzorului</a:t>
            </a:r>
            <a:r>
              <a:rPr lang="en-US" sz="2400" dirty="0"/>
              <a:t>, </a:t>
            </a:r>
            <a:r>
              <a:rPr lang="en-US" sz="2400" dirty="0" err="1"/>
              <a:t>să</a:t>
            </a:r>
            <a:r>
              <a:rPr lang="en-US" sz="2400" dirty="0"/>
              <a:t> </a:t>
            </a:r>
            <a:r>
              <a:rPr lang="en-US" sz="2400" dirty="0" err="1"/>
              <a:t>înregistreze</a:t>
            </a:r>
            <a:r>
              <a:rPr lang="en-US" sz="2400" dirty="0"/>
              <a:t> </a:t>
            </a:r>
            <a:r>
              <a:rPr lang="en-US" sz="2400" dirty="0" err="1"/>
              <a:t>sunete</a:t>
            </a:r>
            <a:r>
              <a:rPr lang="en-US" sz="2400" dirty="0"/>
              <a:t> </a:t>
            </a:r>
            <a:r>
              <a:rPr lang="en-US" sz="2400" dirty="0" err="1"/>
              <a:t>prin</a:t>
            </a:r>
            <a:r>
              <a:rPr lang="en-US" sz="2400" dirty="0"/>
              <a:t> </a:t>
            </a:r>
            <a:r>
              <a:rPr lang="en-US" sz="2400" dirty="0" err="1"/>
              <a:t>intermediul</a:t>
            </a:r>
            <a:r>
              <a:rPr lang="en-US" sz="2400" dirty="0"/>
              <a:t> </a:t>
            </a:r>
            <a:r>
              <a:rPr lang="en-US" sz="2400" dirty="0" err="1"/>
              <a:t>unui</a:t>
            </a:r>
            <a:r>
              <a:rPr lang="en-US" sz="2400" dirty="0"/>
              <a:t> </a:t>
            </a:r>
            <a:r>
              <a:rPr lang="en-US" sz="2400" dirty="0" err="1"/>
              <a:t>microfon</a:t>
            </a:r>
            <a:r>
              <a:rPr lang="en-US" sz="2400" dirty="0"/>
              <a:t> </a:t>
            </a:r>
            <a:r>
              <a:rPr lang="en-US" sz="2400" dirty="0" err="1"/>
              <a:t>sau</a:t>
            </a:r>
            <a:r>
              <a:rPr lang="en-US" sz="2400" dirty="0"/>
              <a:t> </a:t>
            </a:r>
            <a:r>
              <a:rPr lang="en-US" sz="2400" dirty="0" err="1"/>
              <a:t>să</a:t>
            </a:r>
            <a:r>
              <a:rPr lang="en-US" sz="2400" dirty="0"/>
              <a:t> </a:t>
            </a:r>
            <a:r>
              <a:rPr lang="en-US" sz="2400" dirty="0" err="1"/>
              <a:t>opereze</a:t>
            </a:r>
            <a:r>
              <a:rPr lang="en-US" sz="2400" dirty="0"/>
              <a:t> cu </a:t>
            </a:r>
            <a:r>
              <a:rPr lang="en-US" sz="2400" dirty="0" err="1"/>
              <a:t>sunete</a:t>
            </a:r>
            <a:r>
              <a:rPr lang="en-US" sz="2400" dirty="0"/>
              <a:t> </a:t>
            </a:r>
            <a:r>
              <a:rPr lang="en-US" sz="2400" dirty="0" err="1"/>
              <a:t>stocate</a:t>
            </a:r>
            <a:r>
              <a:rPr lang="en-US" sz="2400" dirty="0"/>
              <a:t> </a:t>
            </a:r>
            <a:r>
              <a:rPr lang="en-US" sz="2400" dirty="0" err="1"/>
              <a:t>în</a:t>
            </a:r>
            <a:r>
              <a:rPr lang="en-US" sz="2400" dirty="0"/>
              <a:t> format digital</a:t>
            </a:r>
            <a:endParaRPr lang="ru-RU" sz="2400" dirty="0"/>
          </a:p>
        </p:txBody>
      </p:sp>
    </p:spTree>
    <p:extLst>
      <p:ext uri="{BB962C8B-B14F-4D97-AF65-F5344CB8AC3E}">
        <p14:creationId xmlns:p14="http://schemas.microsoft.com/office/powerpoint/2010/main" val="115506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860023106"/>
              </p:ext>
            </p:extLst>
          </p:nvPr>
        </p:nvGraphicFramePr>
        <p:xfrm>
          <a:off x="1484313" y="768626"/>
          <a:ext cx="10018712" cy="5022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993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Grp="1" noChangeAspect="1"/>
          </p:cNvPicPr>
          <p:nvPr>
            <p:ph type="pic" idx="1"/>
          </p:nvPr>
        </p:nvPicPr>
        <p:blipFill>
          <a:blip r:embed="rId2">
            <a:extLst>
              <a:ext uri="{28A0092B-C50C-407E-A947-70E740481C1C}">
                <a14:useLocalDpi xmlns:a14="http://schemas.microsoft.com/office/drawing/2010/main" val="0"/>
              </a:ext>
            </a:extLst>
          </a:blip>
          <a:srcRect l="3784" r="3784"/>
          <a:stretch>
            <a:fillRect/>
          </a:stretch>
        </p:blipFill>
        <p:spPr/>
      </p:pic>
      <p:sp>
        <p:nvSpPr>
          <p:cNvPr id="5" name="Текст 3"/>
          <p:cNvSpPr>
            <a:spLocks noGrp="1"/>
          </p:cNvSpPr>
          <p:nvPr>
            <p:ph type="title"/>
          </p:nvPr>
        </p:nvSpPr>
        <p:spPr>
          <a:xfrm>
            <a:off x="1482724" y="1752598"/>
            <a:ext cx="5426158" cy="4833731"/>
          </a:xfrm>
        </p:spPr>
        <p:txBody>
          <a:bodyPr>
            <a:noAutofit/>
          </a:bodyPr>
          <a:lstStyle/>
          <a:p>
            <a:r>
              <a:rPr lang="en-US" sz="2000" b="1" dirty="0" err="1"/>
              <a:t>Supercalculatoarele</a:t>
            </a:r>
            <a:r>
              <a:rPr lang="en-US" sz="2000" dirty="0"/>
              <a:t> [PC-Web] au o </a:t>
            </a:r>
            <a:r>
              <a:rPr lang="en-US" sz="2000" dirty="0" err="1"/>
              <a:t>memorie</a:t>
            </a:r>
            <a:r>
              <a:rPr lang="en-US" sz="2000" dirty="0"/>
              <a:t> </a:t>
            </a:r>
            <a:r>
              <a:rPr lang="en-US" sz="2000" dirty="0" err="1"/>
              <a:t>interna</a:t>
            </a:r>
            <a:r>
              <a:rPr lang="en-US" sz="2000" dirty="0"/>
              <a:t> </a:t>
            </a:r>
            <a:r>
              <a:rPr lang="en-US" sz="2000" dirty="0" err="1"/>
              <a:t>si</a:t>
            </a:r>
            <a:r>
              <a:rPr lang="en-US" sz="2000" dirty="0"/>
              <a:t> o </a:t>
            </a:r>
            <a:r>
              <a:rPr lang="en-US" sz="2000" dirty="0" err="1"/>
              <a:t>viteza</a:t>
            </a:r>
            <a:r>
              <a:rPr lang="en-US" sz="2000" dirty="0"/>
              <a:t> de </a:t>
            </a:r>
            <a:r>
              <a:rPr lang="en-US" sz="2000" dirty="0" err="1"/>
              <a:t>lucru</a:t>
            </a:r>
            <a:r>
              <a:rPr lang="en-US" sz="2000" dirty="0"/>
              <a:t> </a:t>
            </a:r>
            <a:r>
              <a:rPr lang="en-US" sz="2000" dirty="0" err="1"/>
              <a:t>foarte</a:t>
            </a:r>
            <a:r>
              <a:rPr lang="en-US" sz="2000" dirty="0"/>
              <a:t> </a:t>
            </a:r>
            <a:r>
              <a:rPr lang="en-US" sz="2000" dirty="0" err="1"/>
              <a:t>mari</a:t>
            </a:r>
            <a:r>
              <a:rPr lang="en-US" sz="2000" dirty="0"/>
              <a:t>: pot </a:t>
            </a:r>
            <a:r>
              <a:rPr lang="en-US" sz="2000" dirty="0" err="1"/>
              <a:t>executa</a:t>
            </a:r>
            <a:r>
              <a:rPr lang="en-US" sz="2000" dirty="0"/>
              <a:t> </a:t>
            </a:r>
            <a:r>
              <a:rPr lang="en-US" sz="2000" dirty="0" err="1"/>
              <a:t>pînă</a:t>
            </a:r>
            <a:r>
              <a:rPr lang="en-US" sz="2000" dirty="0"/>
              <a:t> la </a:t>
            </a:r>
            <a:r>
              <a:rPr lang="en-US" sz="2000" dirty="0" err="1"/>
              <a:t>cîteva</a:t>
            </a:r>
            <a:r>
              <a:rPr lang="en-US" sz="2000" dirty="0"/>
              <a:t> </a:t>
            </a:r>
            <a:r>
              <a:rPr lang="en-US" sz="2000" dirty="0" err="1"/>
              <a:t>sute</a:t>
            </a:r>
            <a:r>
              <a:rPr lang="en-US" sz="2000" dirty="0"/>
              <a:t> de </a:t>
            </a:r>
            <a:r>
              <a:rPr lang="en-US" sz="2000" dirty="0" err="1"/>
              <a:t>milioane</a:t>
            </a:r>
            <a:r>
              <a:rPr lang="en-US" sz="2000" dirty="0"/>
              <a:t> de </a:t>
            </a:r>
            <a:r>
              <a:rPr lang="en-US" sz="2000" dirty="0" err="1"/>
              <a:t>instrucţiuni</a:t>
            </a:r>
            <a:r>
              <a:rPr lang="en-US" sz="2000" dirty="0"/>
              <a:t> </a:t>
            </a:r>
            <a:r>
              <a:rPr lang="en-US" sz="2000" dirty="0" err="1"/>
              <a:t>pe</a:t>
            </a:r>
            <a:r>
              <a:rPr lang="en-US" sz="2000" dirty="0"/>
              <a:t> </a:t>
            </a:r>
            <a:r>
              <a:rPr lang="en-US" sz="2000" dirty="0" err="1"/>
              <a:t>secunda</a:t>
            </a:r>
            <a:r>
              <a:rPr lang="en-US" sz="2000" dirty="0"/>
              <a:t>, </a:t>
            </a:r>
            <a:r>
              <a:rPr lang="en-US" sz="2000" dirty="0" err="1"/>
              <a:t>fiind</a:t>
            </a:r>
            <a:r>
              <a:rPr lang="en-US" sz="2000" dirty="0"/>
              <a:t> </a:t>
            </a:r>
            <a:r>
              <a:rPr lang="en-US" sz="2000" dirty="0" err="1"/>
              <a:t>cele</a:t>
            </a:r>
            <a:r>
              <a:rPr lang="en-US" sz="2000" dirty="0"/>
              <a:t> </a:t>
            </a:r>
            <a:r>
              <a:rPr lang="en-US" sz="2000" dirty="0" err="1"/>
              <a:t>mai</a:t>
            </a:r>
            <a:r>
              <a:rPr lang="en-US" sz="2000" dirty="0"/>
              <a:t> </a:t>
            </a:r>
            <a:r>
              <a:rPr lang="en-US" sz="2000" dirty="0" err="1"/>
              <a:t>rapide</a:t>
            </a:r>
            <a:r>
              <a:rPr lang="en-US" sz="2000" dirty="0"/>
              <a:t> </a:t>
            </a:r>
            <a:r>
              <a:rPr lang="en-US" sz="2000" dirty="0" err="1"/>
              <a:t>tipuri</a:t>
            </a:r>
            <a:r>
              <a:rPr lang="en-US" sz="2000" dirty="0"/>
              <a:t> de </a:t>
            </a:r>
            <a:r>
              <a:rPr lang="en-US" sz="2000" dirty="0" err="1"/>
              <a:t>calculatoare</a:t>
            </a:r>
            <a:r>
              <a:rPr lang="en-US" sz="2000" dirty="0"/>
              <a:t>. De </a:t>
            </a:r>
            <a:r>
              <a:rPr lang="en-US" sz="2000" dirty="0" err="1"/>
              <a:t>obicei</a:t>
            </a:r>
            <a:r>
              <a:rPr lang="en-US" sz="2000" dirty="0"/>
              <a:t> </a:t>
            </a:r>
            <a:r>
              <a:rPr lang="en-US" sz="2000" dirty="0" err="1"/>
              <a:t>sunt</a:t>
            </a:r>
            <a:r>
              <a:rPr lang="en-US" sz="2000" dirty="0"/>
              <a:t> </a:t>
            </a:r>
            <a:r>
              <a:rPr lang="en-US" sz="2000" dirty="0" err="1"/>
              <a:t>utilizate</a:t>
            </a:r>
            <a:r>
              <a:rPr lang="en-US" sz="2000" dirty="0"/>
              <a:t> </a:t>
            </a:r>
            <a:r>
              <a:rPr lang="en-US" sz="2000" dirty="0" err="1"/>
              <a:t>pentru</a:t>
            </a:r>
            <a:r>
              <a:rPr lang="en-US" sz="2000" dirty="0"/>
              <a:t> </a:t>
            </a:r>
            <a:r>
              <a:rPr lang="en-US" sz="2000" dirty="0" err="1"/>
              <a:t>aplicaţii</a:t>
            </a:r>
            <a:r>
              <a:rPr lang="en-US" sz="2000" dirty="0"/>
              <a:t> </a:t>
            </a:r>
            <a:r>
              <a:rPr lang="en-US" sz="2000" dirty="0" err="1"/>
              <a:t>specifice</a:t>
            </a:r>
            <a:r>
              <a:rPr lang="en-US" sz="2000" dirty="0"/>
              <a:t>, care </a:t>
            </a:r>
            <a:r>
              <a:rPr lang="en-US" sz="2000" dirty="0" err="1"/>
              <a:t>necesita</a:t>
            </a:r>
            <a:r>
              <a:rPr lang="en-US" sz="2000" dirty="0"/>
              <a:t> </a:t>
            </a:r>
            <a:r>
              <a:rPr lang="en-US" sz="2000" dirty="0" err="1"/>
              <a:t>calcule</a:t>
            </a:r>
            <a:r>
              <a:rPr lang="en-US" sz="2000" dirty="0"/>
              <a:t> </a:t>
            </a:r>
            <a:r>
              <a:rPr lang="en-US" sz="2000" dirty="0" err="1"/>
              <a:t>matematice</a:t>
            </a:r>
            <a:r>
              <a:rPr lang="en-US" sz="2000" dirty="0"/>
              <a:t> </a:t>
            </a:r>
            <a:r>
              <a:rPr lang="en-US" sz="2000" dirty="0" err="1"/>
              <a:t>complexe</a:t>
            </a:r>
            <a:r>
              <a:rPr lang="en-US" sz="2000" dirty="0"/>
              <a:t>, </a:t>
            </a:r>
            <a:r>
              <a:rPr lang="en-US" sz="2000" dirty="0" err="1"/>
              <a:t>mari</a:t>
            </a:r>
            <a:r>
              <a:rPr lang="en-US" sz="2000" dirty="0"/>
              <a:t> </a:t>
            </a:r>
            <a:r>
              <a:rPr lang="en-US" sz="2000" dirty="0" err="1"/>
              <a:t>consumatoare</a:t>
            </a:r>
            <a:r>
              <a:rPr lang="en-US" sz="2000" dirty="0"/>
              <a:t> de </a:t>
            </a:r>
            <a:r>
              <a:rPr lang="en-US" sz="2000" dirty="0" err="1"/>
              <a:t>timp</a:t>
            </a:r>
            <a:r>
              <a:rPr lang="en-US" sz="2000" dirty="0"/>
              <a:t> </a:t>
            </a:r>
            <a:r>
              <a:rPr lang="en-US" sz="2000" dirty="0" err="1"/>
              <a:t>şi</a:t>
            </a:r>
            <a:r>
              <a:rPr lang="en-US" sz="2000" dirty="0"/>
              <a:t> </a:t>
            </a:r>
            <a:r>
              <a:rPr lang="en-US" sz="2000" dirty="0" err="1"/>
              <a:t>memorie</a:t>
            </a:r>
            <a:r>
              <a:rPr lang="en-US" sz="2000" dirty="0"/>
              <a:t>, cum </a:t>
            </a:r>
            <a:r>
              <a:rPr lang="en-US" sz="2000" dirty="0" err="1"/>
              <a:t>ar</a:t>
            </a:r>
            <a:r>
              <a:rPr lang="en-US" sz="2000" dirty="0"/>
              <a:t> fi, de </a:t>
            </a:r>
            <a:r>
              <a:rPr lang="en-US" sz="2000" dirty="0" err="1"/>
              <a:t>exemplu</a:t>
            </a:r>
            <a:r>
              <a:rPr lang="en-US" sz="2000" dirty="0"/>
              <a:t>, </a:t>
            </a:r>
            <a:r>
              <a:rPr lang="en-US" sz="2000" dirty="0" err="1"/>
              <a:t>grafică</a:t>
            </a:r>
            <a:r>
              <a:rPr lang="en-US" sz="2000" dirty="0"/>
              <a:t> </a:t>
            </a:r>
            <a:r>
              <a:rPr lang="en-US" sz="2000" dirty="0" err="1"/>
              <a:t>animată</a:t>
            </a:r>
            <a:r>
              <a:rPr lang="en-US" sz="2000" dirty="0"/>
              <a:t>, </a:t>
            </a:r>
            <a:r>
              <a:rPr lang="en-US" sz="2000" dirty="0" err="1"/>
              <a:t>prognozele</a:t>
            </a:r>
            <a:r>
              <a:rPr lang="en-US" sz="2000" dirty="0"/>
              <a:t> </a:t>
            </a:r>
            <a:r>
              <a:rPr lang="en-US" sz="2000" dirty="0" err="1"/>
              <a:t>geologice</a:t>
            </a:r>
            <a:r>
              <a:rPr lang="en-US" sz="2000" dirty="0"/>
              <a:t> </a:t>
            </a:r>
            <a:r>
              <a:rPr lang="en-US" sz="2000" dirty="0" err="1"/>
              <a:t>sau</a:t>
            </a:r>
            <a:r>
              <a:rPr lang="en-US" sz="2000" dirty="0"/>
              <a:t> </a:t>
            </a:r>
            <a:r>
              <a:rPr lang="en-US" sz="2000" dirty="0" err="1"/>
              <a:t>meteorologice</a:t>
            </a:r>
            <a:r>
              <a:rPr lang="en-US" sz="2000" dirty="0"/>
              <a:t>, </a:t>
            </a:r>
            <a:r>
              <a:rPr lang="en-US" sz="2000" dirty="0" err="1"/>
              <a:t>probleme</a:t>
            </a:r>
            <a:r>
              <a:rPr lang="en-US" sz="2000" dirty="0"/>
              <a:t> </a:t>
            </a:r>
            <a:r>
              <a:rPr lang="en-US" sz="2000" dirty="0" err="1"/>
              <a:t>complexe</a:t>
            </a:r>
            <a:r>
              <a:rPr lang="en-US" sz="2000" dirty="0"/>
              <a:t> de </a:t>
            </a:r>
            <a:r>
              <a:rPr lang="en-US" sz="2000" dirty="0" err="1"/>
              <a:t>fizică</a:t>
            </a:r>
            <a:r>
              <a:rPr lang="en-US" sz="2000" dirty="0"/>
              <a:t> </a:t>
            </a:r>
            <a:r>
              <a:rPr lang="en-US" sz="2000" dirty="0" err="1"/>
              <a:t>pentru</a:t>
            </a:r>
            <a:r>
              <a:rPr lang="en-US" sz="2000" dirty="0"/>
              <a:t> care se </a:t>
            </a:r>
            <a:r>
              <a:rPr lang="en-US" sz="2000" dirty="0" err="1"/>
              <a:t>doreste</a:t>
            </a:r>
            <a:r>
              <a:rPr lang="en-US" sz="2000" dirty="0"/>
              <a:t> </a:t>
            </a:r>
            <a:r>
              <a:rPr lang="en-US" sz="2000" dirty="0" err="1"/>
              <a:t>aplicarea</a:t>
            </a:r>
            <a:r>
              <a:rPr lang="en-US" sz="2000" dirty="0"/>
              <a:t> </a:t>
            </a:r>
            <a:r>
              <a:rPr lang="en-US" sz="2000" dirty="0" err="1"/>
              <a:t>unor</a:t>
            </a:r>
            <a:r>
              <a:rPr lang="en-US" sz="2000" dirty="0"/>
              <a:t> </a:t>
            </a:r>
            <a:r>
              <a:rPr lang="en-US" sz="2000" dirty="0" err="1"/>
              <a:t>algoritmi</a:t>
            </a:r>
            <a:r>
              <a:rPr lang="en-US" sz="2000" dirty="0"/>
              <a:t> </a:t>
            </a:r>
            <a:r>
              <a:rPr lang="en-US" sz="2000" dirty="0" err="1"/>
              <a:t>matematici</a:t>
            </a:r>
            <a:r>
              <a:rPr lang="en-US" sz="2000" dirty="0"/>
              <a:t> </a:t>
            </a:r>
            <a:r>
              <a:rPr lang="en-US" sz="2000" dirty="0" err="1" smtClean="0"/>
              <a:t>riguroşi</a:t>
            </a:r>
            <a:r>
              <a:rPr lang="en-US" sz="2000" dirty="0" smtClean="0"/>
              <a:t>. </a:t>
            </a:r>
            <a:r>
              <a:rPr lang="en-US" sz="2000" dirty="0" err="1"/>
              <a:t>Modul</a:t>
            </a:r>
            <a:r>
              <a:rPr lang="en-US" sz="2000" dirty="0"/>
              <a:t> de </a:t>
            </a:r>
            <a:r>
              <a:rPr lang="en-US" sz="2000" dirty="0" err="1"/>
              <a:t>calcul</a:t>
            </a:r>
            <a:r>
              <a:rPr lang="en-US" sz="2000" dirty="0"/>
              <a:t> al </a:t>
            </a:r>
            <a:r>
              <a:rPr lang="en-US" sz="2000" dirty="0" err="1"/>
              <a:t>supercomputerelor</a:t>
            </a:r>
            <a:r>
              <a:rPr lang="en-US" sz="2000" dirty="0"/>
              <a:t> se </a:t>
            </a:r>
            <a:r>
              <a:rPr lang="en-US" sz="2000" dirty="0" err="1"/>
              <a:t>numește</a:t>
            </a:r>
            <a:r>
              <a:rPr lang="en-US" sz="2000" dirty="0"/>
              <a:t> "</a:t>
            </a:r>
            <a:r>
              <a:rPr lang="en-US" sz="2000" dirty="0" err="1"/>
              <a:t>calcul</a:t>
            </a:r>
            <a:r>
              <a:rPr lang="en-US" sz="2000" dirty="0"/>
              <a:t> </a:t>
            </a:r>
            <a:r>
              <a:rPr lang="en-US" sz="2000" dirty="0" err="1"/>
              <a:t>paralel</a:t>
            </a:r>
            <a:r>
              <a:rPr lang="en-US" sz="2000" dirty="0"/>
              <a:t>". </a:t>
            </a:r>
            <a:r>
              <a:rPr lang="en-US" sz="2000" dirty="0" err="1"/>
              <a:t>Numărul</a:t>
            </a:r>
            <a:r>
              <a:rPr lang="en-US" sz="2000" dirty="0"/>
              <a:t> de </a:t>
            </a:r>
            <a:r>
              <a:rPr lang="en-US" sz="2000" dirty="0" err="1"/>
              <a:t>procesoare</a:t>
            </a:r>
            <a:r>
              <a:rPr lang="en-US" sz="2000" dirty="0"/>
              <a:t> </a:t>
            </a:r>
            <a:r>
              <a:rPr lang="en-US" sz="2000" dirty="0" err="1"/>
              <a:t>interconectate</a:t>
            </a:r>
            <a:r>
              <a:rPr lang="en-US" sz="2000" dirty="0"/>
              <a:t> ale </a:t>
            </a:r>
            <a:r>
              <a:rPr lang="en-US" sz="2000" dirty="0" err="1"/>
              <a:t>unui</a:t>
            </a:r>
            <a:r>
              <a:rPr lang="en-US" sz="2000" dirty="0"/>
              <a:t> supercomputer </a:t>
            </a:r>
            <a:r>
              <a:rPr lang="en-US" sz="2000" dirty="0" err="1"/>
              <a:t>depășește</a:t>
            </a:r>
            <a:r>
              <a:rPr lang="en-US" sz="2000" dirty="0"/>
              <a:t> la </a:t>
            </a:r>
            <a:r>
              <a:rPr lang="en-US" sz="2000" dirty="0" err="1"/>
              <a:t>anumite</a:t>
            </a:r>
            <a:r>
              <a:rPr lang="en-US" sz="2000" dirty="0"/>
              <a:t> </a:t>
            </a:r>
            <a:r>
              <a:rPr lang="en-US" sz="2000" dirty="0" err="1"/>
              <a:t>modele</a:t>
            </a:r>
            <a:r>
              <a:rPr lang="en-US" sz="2000" dirty="0"/>
              <a:t> </a:t>
            </a:r>
            <a:r>
              <a:rPr lang="en-US" sz="2000" dirty="0" err="1"/>
              <a:t>chiar</a:t>
            </a:r>
            <a:r>
              <a:rPr lang="en-US" sz="2000" dirty="0"/>
              <a:t> </a:t>
            </a:r>
            <a:r>
              <a:rPr lang="en-US" sz="2000" dirty="0" err="1"/>
              <a:t>și</a:t>
            </a:r>
            <a:r>
              <a:rPr lang="en-US" sz="2000" dirty="0"/>
              <a:t> 100.000. </a:t>
            </a:r>
            <a:r>
              <a:rPr lang="en-US" sz="2000" dirty="0" err="1"/>
              <a:t>Pentru</a:t>
            </a:r>
            <a:r>
              <a:rPr lang="en-US" sz="2000" dirty="0"/>
              <a:t> </a:t>
            </a:r>
            <a:r>
              <a:rPr lang="en-US" sz="2000" dirty="0" err="1"/>
              <a:t>comparație</a:t>
            </a:r>
            <a:r>
              <a:rPr lang="en-US" sz="2000" dirty="0"/>
              <a:t>, un computer normal, </a:t>
            </a:r>
            <a:r>
              <a:rPr lang="en-US" sz="2000" dirty="0" err="1"/>
              <a:t>numit</a:t>
            </a:r>
            <a:r>
              <a:rPr lang="en-US" sz="2000" dirty="0"/>
              <a:t> de tip "scalar", </a:t>
            </a:r>
            <a:r>
              <a:rPr lang="en-US" sz="2000" dirty="0" err="1"/>
              <a:t>conține</a:t>
            </a:r>
            <a:r>
              <a:rPr lang="en-US" sz="2000" dirty="0"/>
              <a:t> un </a:t>
            </a:r>
            <a:r>
              <a:rPr lang="en-US" sz="2000" dirty="0" err="1"/>
              <a:t>singur</a:t>
            </a:r>
            <a:r>
              <a:rPr lang="en-US" sz="2000" dirty="0"/>
              <a:t> </a:t>
            </a:r>
            <a:r>
              <a:rPr lang="en-US" sz="2000" dirty="0" err="1"/>
              <a:t>procesor</a:t>
            </a:r>
            <a:r>
              <a:rPr lang="en-US" sz="2000" dirty="0"/>
              <a:t> central.</a:t>
            </a:r>
            <a:endParaRPr lang="ru-RU" sz="2000" dirty="0"/>
          </a:p>
        </p:txBody>
      </p:sp>
    </p:spTree>
    <p:extLst>
      <p:ext uri="{BB962C8B-B14F-4D97-AF65-F5344CB8AC3E}">
        <p14:creationId xmlns:p14="http://schemas.microsoft.com/office/powerpoint/2010/main" val="213697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Grp="1" noChangeAspect="1"/>
          </p:cNvPicPr>
          <p:nvPr>
            <p:ph type="pic" idx="1"/>
          </p:nvPr>
        </p:nvPicPr>
        <p:blipFill>
          <a:blip r:embed="rId2">
            <a:extLst>
              <a:ext uri="{28A0092B-C50C-407E-A947-70E740481C1C}">
                <a14:useLocalDpi xmlns:a14="http://schemas.microsoft.com/office/drawing/2010/main" val="0"/>
              </a:ext>
            </a:extLst>
          </a:blip>
          <a:srcRect l="26196" r="26196"/>
          <a:stretch>
            <a:fillRect/>
          </a:stretch>
        </p:blipFill>
        <p:spPr>
          <a:xfrm>
            <a:off x="8098265" y="1267238"/>
            <a:ext cx="3033561" cy="4572000"/>
          </a:xfrm>
        </p:spPr>
      </p:pic>
      <p:sp>
        <p:nvSpPr>
          <p:cNvPr id="5" name="Текст 3"/>
          <p:cNvSpPr>
            <a:spLocks noGrp="1"/>
          </p:cNvSpPr>
          <p:nvPr>
            <p:ph type="title"/>
          </p:nvPr>
        </p:nvSpPr>
        <p:spPr>
          <a:xfrm>
            <a:off x="1668254" y="1116494"/>
            <a:ext cx="5426158" cy="4873488"/>
          </a:xfrm>
        </p:spPr>
        <p:txBody>
          <a:bodyPr>
            <a:noAutofit/>
          </a:bodyPr>
          <a:lstStyle/>
          <a:p>
            <a:r>
              <a:rPr lang="en-US" sz="2000" b="1" dirty="0" err="1"/>
              <a:t>Macrocalculatoarele</a:t>
            </a:r>
            <a:r>
              <a:rPr lang="en-US" sz="2000" dirty="0"/>
              <a:t> </a:t>
            </a:r>
            <a:r>
              <a:rPr lang="en-US" sz="2000" dirty="0" err="1" smtClean="0"/>
              <a:t>sau</a:t>
            </a:r>
            <a:r>
              <a:rPr lang="en-US" sz="2000" dirty="0" smtClean="0"/>
              <a:t> </a:t>
            </a:r>
            <a:r>
              <a:rPr lang="en-US" sz="2000" b="1" dirty="0" err="1" smtClean="0"/>
              <a:t>calculatoarele</a:t>
            </a:r>
            <a:r>
              <a:rPr lang="en-US" sz="2000" b="1" dirty="0" smtClean="0"/>
              <a:t> </a:t>
            </a:r>
            <a:r>
              <a:rPr lang="en-US" sz="2000" b="1" dirty="0" err="1" smtClean="0"/>
              <a:t>mari</a:t>
            </a:r>
            <a:r>
              <a:rPr lang="en-US" sz="2000" b="1" dirty="0" smtClean="0"/>
              <a:t> </a:t>
            </a:r>
            <a:r>
              <a:rPr lang="en-US" sz="2000" dirty="0" err="1" smtClean="0"/>
              <a:t>constituie</a:t>
            </a:r>
            <a:r>
              <a:rPr lang="en-US" sz="2000" dirty="0" smtClean="0"/>
              <a:t> </a:t>
            </a:r>
            <a:r>
              <a:rPr lang="en-US" sz="2000" dirty="0"/>
              <a:t>o </a:t>
            </a:r>
            <a:r>
              <a:rPr lang="en-US" sz="2000" dirty="0" err="1"/>
              <a:t>categorie</a:t>
            </a:r>
            <a:r>
              <a:rPr lang="en-US" sz="2000" dirty="0"/>
              <a:t> </a:t>
            </a:r>
            <a:r>
              <a:rPr lang="en-US" sz="2000" dirty="0" err="1"/>
              <a:t>aparte</a:t>
            </a:r>
            <a:r>
              <a:rPr lang="en-US" sz="2000" dirty="0"/>
              <a:t>, </a:t>
            </a:r>
            <a:r>
              <a:rPr lang="en-US" sz="2000" dirty="0" err="1"/>
              <a:t>situatã</a:t>
            </a:r>
            <a:r>
              <a:rPr lang="en-US" sz="2000" dirty="0"/>
              <a:t> </a:t>
            </a:r>
            <a:r>
              <a:rPr lang="en-US" sz="2000" dirty="0" err="1"/>
              <a:t>între</a:t>
            </a:r>
            <a:r>
              <a:rPr lang="en-US" sz="2000" dirty="0"/>
              <a:t> </a:t>
            </a:r>
            <a:r>
              <a:rPr lang="en-US" sz="2000" dirty="0" err="1"/>
              <a:t>supercalculatoare</a:t>
            </a:r>
            <a:r>
              <a:rPr lang="en-US" sz="2000" dirty="0"/>
              <a:t> </a:t>
            </a:r>
            <a:r>
              <a:rPr lang="en-US" sz="2000" dirty="0" err="1"/>
              <a:t>si</a:t>
            </a:r>
            <a:r>
              <a:rPr lang="en-US" sz="2000" dirty="0"/>
              <a:t> </a:t>
            </a:r>
            <a:r>
              <a:rPr lang="en-US" sz="2000" dirty="0" err="1"/>
              <a:t>minicalculatoare</a:t>
            </a:r>
            <a:r>
              <a:rPr lang="en-US" sz="2000" dirty="0"/>
              <a:t>, </a:t>
            </a:r>
            <a:r>
              <a:rPr lang="en-US" sz="2000" dirty="0" err="1"/>
              <a:t>operând</a:t>
            </a:r>
            <a:r>
              <a:rPr lang="en-US" sz="2000" dirty="0"/>
              <a:t> cu </a:t>
            </a:r>
            <a:r>
              <a:rPr lang="en-US" sz="2000" dirty="0" err="1"/>
              <a:t>viteze</a:t>
            </a:r>
            <a:r>
              <a:rPr lang="en-US" sz="2000" dirty="0"/>
              <a:t> </a:t>
            </a:r>
            <a:r>
              <a:rPr lang="en-US" sz="2000" dirty="0" err="1"/>
              <a:t>ridicate</a:t>
            </a:r>
            <a:r>
              <a:rPr lang="en-US" sz="2000" dirty="0"/>
              <a:t> </a:t>
            </a:r>
            <a:r>
              <a:rPr lang="en-US" sz="2000" dirty="0" err="1"/>
              <a:t>si</a:t>
            </a:r>
            <a:r>
              <a:rPr lang="en-US" sz="2000" dirty="0"/>
              <a:t> </a:t>
            </a:r>
            <a:r>
              <a:rPr lang="en-US" sz="2000" dirty="0" err="1"/>
              <a:t>administrând</a:t>
            </a:r>
            <a:r>
              <a:rPr lang="en-US" sz="2000" dirty="0"/>
              <a:t> un </a:t>
            </a:r>
            <a:r>
              <a:rPr lang="en-US" sz="2000" dirty="0" err="1"/>
              <a:t>volum</a:t>
            </a:r>
            <a:r>
              <a:rPr lang="en-US" sz="2000" dirty="0"/>
              <a:t> </a:t>
            </a:r>
            <a:r>
              <a:rPr lang="en-US" sz="2000" dirty="0" err="1"/>
              <a:t>foarte</a:t>
            </a:r>
            <a:r>
              <a:rPr lang="en-US" sz="2000" dirty="0"/>
              <a:t> mare de date. Au </a:t>
            </a:r>
            <a:r>
              <a:rPr lang="en-US" sz="2000" dirty="0" err="1"/>
              <a:t>procesorul</a:t>
            </a:r>
            <a:r>
              <a:rPr lang="en-US" sz="2000" dirty="0"/>
              <a:t> </a:t>
            </a:r>
            <a:r>
              <a:rPr lang="en-US" sz="2000" dirty="0" err="1"/>
              <a:t>foarte</a:t>
            </a:r>
            <a:r>
              <a:rPr lang="en-US" sz="2000" dirty="0"/>
              <a:t> complex, </a:t>
            </a:r>
            <a:r>
              <a:rPr lang="en-US" sz="2000" dirty="0" err="1"/>
              <a:t>volum</a:t>
            </a:r>
            <a:r>
              <a:rPr lang="en-US" sz="2000" dirty="0"/>
              <a:t> mare de </a:t>
            </a:r>
            <a:r>
              <a:rPr lang="en-US" sz="2000" dirty="0" err="1"/>
              <a:t>stocare</a:t>
            </a:r>
            <a:r>
              <a:rPr lang="en-US" sz="2000" dirty="0"/>
              <a:t> </a:t>
            </a:r>
            <a:r>
              <a:rPr lang="en-US" sz="2000" dirty="0" err="1"/>
              <a:t>în</a:t>
            </a:r>
            <a:r>
              <a:rPr lang="en-US" sz="2000" dirty="0"/>
              <a:t> DM, S I/O complex, </a:t>
            </a:r>
            <a:r>
              <a:rPr lang="en-US" sz="2000" dirty="0" err="1"/>
              <a:t>orientat</a:t>
            </a:r>
            <a:r>
              <a:rPr lang="en-US" sz="2000" dirty="0"/>
              <a:t> </a:t>
            </a:r>
            <a:r>
              <a:rPr lang="en-US" sz="2000" dirty="0" err="1"/>
              <a:t>pe</a:t>
            </a:r>
            <a:r>
              <a:rPr lang="en-US" sz="2000" dirty="0"/>
              <a:t> </a:t>
            </a:r>
            <a:r>
              <a:rPr lang="en-US" sz="2000" dirty="0" err="1"/>
              <a:t>gestionare</a:t>
            </a:r>
            <a:r>
              <a:rPr lang="en-US" sz="2000" dirty="0"/>
              <a:t> de </a:t>
            </a:r>
            <a:r>
              <a:rPr lang="en-US" sz="2000" dirty="0" err="1"/>
              <a:t>statii</a:t>
            </a:r>
            <a:r>
              <a:rPr lang="en-US" sz="2000" dirty="0"/>
              <a:t> de </a:t>
            </a:r>
            <a:r>
              <a:rPr lang="en-US" sz="2000" dirty="0" err="1"/>
              <a:t>lucru</a:t>
            </a:r>
            <a:r>
              <a:rPr lang="en-US" sz="2000" dirty="0"/>
              <a:t>, permit </a:t>
            </a:r>
            <a:r>
              <a:rPr lang="en-US" sz="2000" dirty="0" err="1"/>
              <a:t>acces</a:t>
            </a:r>
            <a:r>
              <a:rPr lang="en-US" sz="2000" dirty="0"/>
              <a:t> </a:t>
            </a:r>
            <a:r>
              <a:rPr lang="en-US" sz="2000" dirty="0" err="1"/>
              <a:t>multiutilizator</a:t>
            </a:r>
            <a:r>
              <a:rPr lang="en-US" sz="2000" dirty="0"/>
              <a:t> (pot </a:t>
            </a:r>
            <a:r>
              <a:rPr lang="en-US" sz="2000" dirty="0" err="1"/>
              <a:t>suporta</a:t>
            </a:r>
            <a:r>
              <a:rPr lang="en-US" sz="2000" dirty="0"/>
              <a:t> </a:t>
            </a:r>
            <a:r>
              <a:rPr lang="en-US" sz="2000" dirty="0" err="1"/>
              <a:t>sute</a:t>
            </a:r>
            <a:r>
              <a:rPr lang="en-US" sz="2000" dirty="0"/>
              <a:t> </a:t>
            </a:r>
            <a:r>
              <a:rPr lang="en-US" sz="2000" dirty="0" err="1"/>
              <a:t>si</a:t>
            </a:r>
            <a:r>
              <a:rPr lang="en-US" sz="2000" dirty="0"/>
              <a:t> </a:t>
            </a:r>
            <a:r>
              <a:rPr lang="en-US" sz="2000" dirty="0" err="1"/>
              <a:t>chiar</a:t>
            </a:r>
            <a:r>
              <a:rPr lang="en-US" sz="2000" dirty="0"/>
              <a:t> mii de </a:t>
            </a:r>
            <a:r>
              <a:rPr lang="en-US" sz="2000" dirty="0" err="1"/>
              <a:t>utilizatori</a:t>
            </a:r>
            <a:r>
              <a:rPr lang="en-US" sz="2000" dirty="0"/>
              <a:t> </a:t>
            </a:r>
            <a:r>
              <a:rPr lang="en-US" sz="2000" dirty="0" err="1"/>
              <a:t>simultan</a:t>
            </a:r>
            <a:r>
              <a:rPr lang="en-US" sz="2000" dirty="0"/>
              <a:t>). </a:t>
            </a:r>
            <a:r>
              <a:rPr lang="en-US" sz="2000" dirty="0" err="1"/>
              <a:t>Macrocalculatoarele</a:t>
            </a:r>
            <a:r>
              <a:rPr lang="en-US" sz="2000" dirty="0"/>
              <a:t> </a:t>
            </a:r>
            <a:r>
              <a:rPr lang="en-US" sz="2000" dirty="0" err="1"/>
              <a:t>necesitã</a:t>
            </a:r>
            <a:r>
              <a:rPr lang="en-US" sz="2000" dirty="0"/>
              <a:t> </a:t>
            </a:r>
            <a:r>
              <a:rPr lang="en-US" sz="2000" dirty="0" err="1"/>
              <a:t>instalatii</a:t>
            </a:r>
            <a:r>
              <a:rPr lang="en-US" sz="2000" dirty="0"/>
              <a:t> </a:t>
            </a:r>
            <a:r>
              <a:rPr lang="en-US" sz="2000" dirty="0" err="1"/>
              <a:t>speciale</a:t>
            </a:r>
            <a:r>
              <a:rPr lang="en-US" sz="2000" dirty="0"/>
              <a:t> </a:t>
            </a:r>
            <a:r>
              <a:rPr lang="en-US" sz="2000" dirty="0" err="1"/>
              <a:t>si</a:t>
            </a:r>
            <a:r>
              <a:rPr lang="en-US" sz="2000" dirty="0"/>
              <a:t> </a:t>
            </a:r>
            <a:r>
              <a:rPr lang="en-US" sz="2000" dirty="0" err="1"/>
              <a:t>proceduri</a:t>
            </a:r>
            <a:r>
              <a:rPr lang="en-US" sz="2000" dirty="0"/>
              <a:t> de </a:t>
            </a:r>
            <a:r>
              <a:rPr lang="en-US" sz="2000" dirty="0" err="1"/>
              <a:t>mentinere</a:t>
            </a:r>
            <a:r>
              <a:rPr lang="en-US" sz="2000" dirty="0"/>
              <a:t> </a:t>
            </a:r>
            <a:r>
              <a:rPr lang="en-US" sz="2000" dirty="0" err="1"/>
              <a:t>în</a:t>
            </a:r>
            <a:r>
              <a:rPr lang="en-US" sz="2000" dirty="0"/>
              <a:t> </a:t>
            </a:r>
            <a:r>
              <a:rPr lang="en-US" sz="2000" dirty="0" err="1"/>
              <a:t>functiune</a:t>
            </a:r>
            <a:r>
              <a:rPr lang="en-US" sz="2000" dirty="0"/>
              <a:t>, </a:t>
            </a:r>
            <a:r>
              <a:rPr lang="en-US" sz="2000" dirty="0" err="1"/>
              <a:t>neputând</a:t>
            </a:r>
            <a:r>
              <a:rPr lang="en-US" sz="2000" dirty="0"/>
              <a:t> fi </a:t>
            </a:r>
            <a:r>
              <a:rPr lang="en-US" sz="2000" dirty="0" err="1"/>
              <a:t>cuplate</a:t>
            </a:r>
            <a:r>
              <a:rPr lang="en-US" sz="2000" dirty="0"/>
              <a:t> direct la </a:t>
            </a:r>
            <a:r>
              <a:rPr lang="en-US" sz="2000" dirty="0" err="1"/>
              <a:t>reteaua</a:t>
            </a:r>
            <a:r>
              <a:rPr lang="en-US" sz="2000" dirty="0"/>
              <a:t> de </a:t>
            </a:r>
            <a:r>
              <a:rPr lang="en-US" sz="2000" dirty="0" err="1"/>
              <a:t>înaltã</a:t>
            </a:r>
            <a:r>
              <a:rPr lang="en-US" sz="2000" dirty="0"/>
              <a:t> </a:t>
            </a:r>
            <a:r>
              <a:rPr lang="en-US" sz="2000" dirty="0" err="1"/>
              <a:t>tensiune</a:t>
            </a:r>
            <a:r>
              <a:rPr lang="en-US" sz="2000" dirty="0"/>
              <a:t>, de </a:t>
            </a:r>
            <a:r>
              <a:rPr lang="en-US" sz="2000" dirty="0" err="1"/>
              <a:t>aceea</a:t>
            </a:r>
            <a:r>
              <a:rPr lang="en-US" sz="2000" dirty="0"/>
              <a:t> au </a:t>
            </a:r>
            <a:r>
              <a:rPr lang="en-US" sz="2000" dirty="0" err="1"/>
              <a:t>costuri</a:t>
            </a:r>
            <a:r>
              <a:rPr lang="en-US" sz="2000" dirty="0"/>
              <a:t> </a:t>
            </a:r>
            <a:r>
              <a:rPr lang="en-US" sz="2000" dirty="0" err="1"/>
              <a:t>foarte</a:t>
            </a:r>
            <a:r>
              <a:rPr lang="en-US" sz="2000" dirty="0"/>
              <a:t> </a:t>
            </a:r>
            <a:r>
              <a:rPr lang="en-US" sz="2000" dirty="0" err="1"/>
              <a:t>ridicate</a:t>
            </a:r>
            <a:r>
              <a:rPr lang="en-US" sz="2000" dirty="0"/>
              <a:t>. </a:t>
            </a:r>
            <a:r>
              <a:rPr lang="en-US" sz="2000" dirty="0" err="1"/>
              <a:t>Ele</a:t>
            </a:r>
            <a:r>
              <a:rPr lang="en-US" sz="2000" dirty="0"/>
              <a:t> </a:t>
            </a:r>
            <a:r>
              <a:rPr lang="en-US" sz="2000" dirty="0" err="1"/>
              <a:t>functioneazã</a:t>
            </a:r>
            <a:r>
              <a:rPr lang="en-US" sz="2000" dirty="0"/>
              <a:t>, de </a:t>
            </a:r>
            <a:r>
              <a:rPr lang="en-US" sz="2000" dirty="0" err="1"/>
              <a:t>regulã</a:t>
            </a:r>
            <a:r>
              <a:rPr lang="en-US" sz="2000" dirty="0"/>
              <a:t>, </a:t>
            </a:r>
            <a:r>
              <a:rPr lang="en-US" sz="2000" dirty="0" err="1"/>
              <a:t>fãrã</a:t>
            </a:r>
            <a:r>
              <a:rPr lang="en-US" sz="2000" dirty="0"/>
              <a:t> </a:t>
            </a:r>
            <a:r>
              <a:rPr lang="en-US" sz="2000" dirty="0" err="1"/>
              <a:t>întrerupere</a:t>
            </a:r>
            <a:r>
              <a:rPr lang="en-US" sz="2000" dirty="0"/>
              <a:t>, </a:t>
            </a:r>
            <a:r>
              <a:rPr lang="en-US" sz="2000" dirty="0" err="1"/>
              <a:t>ceea</a:t>
            </a:r>
            <a:r>
              <a:rPr lang="en-US" sz="2000" dirty="0"/>
              <a:t> </a:t>
            </a:r>
            <a:r>
              <a:rPr lang="en-US" sz="2000" dirty="0" err="1"/>
              <a:t>ce</a:t>
            </a:r>
            <a:r>
              <a:rPr lang="en-US" sz="2000" dirty="0"/>
              <a:t> </a:t>
            </a:r>
            <a:r>
              <a:rPr lang="en-US" sz="2000" dirty="0" err="1"/>
              <a:t>presupune</a:t>
            </a:r>
            <a:r>
              <a:rPr lang="en-US" sz="2000" dirty="0"/>
              <a:t> </a:t>
            </a:r>
            <a:r>
              <a:rPr lang="en-US" sz="2000" dirty="0" err="1"/>
              <a:t>accesul</a:t>
            </a:r>
            <a:r>
              <a:rPr lang="en-US" sz="2000" dirty="0"/>
              <a:t> </a:t>
            </a:r>
            <a:r>
              <a:rPr lang="en-US" sz="2000" dirty="0" err="1"/>
              <a:t>controlat</a:t>
            </a:r>
            <a:r>
              <a:rPr lang="en-US" sz="2000" dirty="0"/>
              <a:t> la date </a:t>
            </a:r>
            <a:r>
              <a:rPr lang="en-US" sz="2000" dirty="0" err="1"/>
              <a:t>si</a:t>
            </a:r>
            <a:r>
              <a:rPr lang="en-US" sz="2000" dirty="0"/>
              <a:t> un </a:t>
            </a:r>
            <a:r>
              <a:rPr lang="en-US" sz="2000" dirty="0" err="1"/>
              <a:t>sistem</a:t>
            </a:r>
            <a:r>
              <a:rPr lang="en-US" sz="2000" dirty="0"/>
              <a:t> de </a:t>
            </a:r>
            <a:r>
              <a:rPr lang="en-US" sz="2000" dirty="0" err="1"/>
              <a:t>protectie</a:t>
            </a:r>
            <a:r>
              <a:rPr lang="en-US" sz="2000" dirty="0"/>
              <a:t> </a:t>
            </a:r>
            <a:r>
              <a:rPr lang="en-US" sz="2000" dirty="0" err="1"/>
              <a:t>adecvat</a:t>
            </a:r>
            <a:r>
              <a:rPr lang="en-US" sz="2000" dirty="0"/>
              <a:t>. Se </a:t>
            </a:r>
            <a:r>
              <a:rPr lang="en-US" sz="2000" dirty="0" err="1"/>
              <a:t>utilizeazã</a:t>
            </a:r>
            <a:r>
              <a:rPr lang="en-US" sz="2000" dirty="0"/>
              <a:t> </a:t>
            </a:r>
            <a:r>
              <a:rPr lang="en-US" sz="2000" dirty="0" err="1"/>
              <a:t>în</a:t>
            </a:r>
            <a:r>
              <a:rPr lang="en-US" sz="2000" dirty="0"/>
              <a:t> </a:t>
            </a:r>
            <a:r>
              <a:rPr lang="en-US" sz="2000" dirty="0" err="1"/>
              <a:t>spitale</a:t>
            </a:r>
            <a:r>
              <a:rPr lang="en-US" sz="2000" dirty="0"/>
              <a:t>, </a:t>
            </a:r>
            <a:r>
              <a:rPr lang="en-US" sz="2000" dirty="0" err="1"/>
              <a:t>bãnci</a:t>
            </a:r>
            <a:r>
              <a:rPr lang="en-US" sz="2000" dirty="0"/>
              <a:t>, etc.</a:t>
            </a:r>
            <a:endParaRPr lang="ru-RU" sz="2000" dirty="0"/>
          </a:p>
        </p:txBody>
      </p:sp>
    </p:spTree>
    <p:extLst>
      <p:ext uri="{BB962C8B-B14F-4D97-AF65-F5344CB8AC3E}">
        <p14:creationId xmlns:p14="http://schemas.microsoft.com/office/powerpoint/2010/main" val="310315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87524" y="2335694"/>
            <a:ext cx="5426158" cy="3455505"/>
          </a:xfrm>
        </p:spPr>
        <p:txBody>
          <a:bodyPr>
            <a:normAutofit fontScale="90000"/>
          </a:bodyPr>
          <a:lstStyle/>
          <a:p>
            <a:r>
              <a:rPr lang="ro-RO" b="1" dirty="0"/>
              <a:t>Minicalculatoarele</a:t>
            </a:r>
            <a:r>
              <a:rPr lang="ro-RO" dirty="0"/>
              <a:t> pot executa sute de milioane de operaţii pe secundă, iar preţul lor nu depăşeşte 200 mii de dolari. Echipamentele periferice ale unui minicalculator includ cîteva discuri magnetice, una sau două imprimante, mai multe console. Minicalculatoarele sînt mai uşor de utilizat decît calculatoarele mari şi se aplică în proiectarea asistată de calculator, în automatizări industriale, în prelucrarea datelor în experimentele ştiinţifice etc.</a:t>
            </a:r>
            <a:endParaRPr lang="ru-RU" dirty="0"/>
          </a:p>
        </p:txBody>
      </p:sp>
      <p:pic>
        <p:nvPicPr>
          <p:cNvPr id="5" name="Рисунок 4"/>
          <p:cNvPicPr>
            <a:picLocks noGrp="1" noChangeAspect="1"/>
          </p:cNvPicPr>
          <p:nvPr>
            <p:ph type="pic" idx="1"/>
          </p:nvPr>
        </p:nvPicPr>
        <p:blipFill>
          <a:blip r:embed="rId2">
            <a:extLst>
              <a:ext uri="{28A0092B-C50C-407E-A947-70E740481C1C}">
                <a14:useLocalDpi xmlns:a14="http://schemas.microsoft.com/office/drawing/2010/main" val="0"/>
              </a:ext>
            </a:extLst>
          </a:blip>
          <a:srcRect t="15248" b="15248"/>
          <a:stretch>
            <a:fillRect/>
          </a:stretch>
        </p:blipFill>
        <p:spPr>
          <a:xfrm>
            <a:off x="7766961" y="675860"/>
            <a:ext cx="3762432" cy="5459895"/>
          </a:xfrm>
        </p:spPr>
      </p:pic>
    </p:spTree>
    <p:extLst>
      <p:ext uri="{BB962C8B-B14F-4D97-AF65-F5344CB8AC3E}">
        <p14:creationId xmlns:p14="http://schemas.microsoft.com/office/powerpoint/2010/main" val="178353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974" y="781878"/>
            <a:ext cx="7752522" cy="5300869"/>
          </a:xfrm>
        </p:spPr>
      </p:pic>
    </p:spTree>
    <p:extLst>
      <p:ext uri="{BB962C8B-B14F-4D97-AF65-F5344CB8AC3E}">
        <p14:creationId xmlns:p14="http://schemas.microsoft.com/office/powerpoint/2010/main" val="23320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2724" y="1752598"/>
            <a:ext cx="5426158" cy="3733801"/>
          </a:xfrm>
        </p:spPr>
        <p:txBody>
          <a:bodyPr>
            <a:normAutofit fontScale="90000"/>
          </a:bodyPr>
          <a:lstStyle/>
          <a:p>
            <a:r>
              <a:rPr lang="en-US" b="1" dirty="0" err="1" smtClean="0"/>
              <a:t>Microcalculatoarele,</a:t>
            </a:r>
            <a:r>
              <a:rPr lang="en-US" dirty="0" err="1" smtClean="0"/>
              <a:t>denumite</a:t>
            </a:r>
            <a:r>
              <a:rPr lang="en-US" dirty="0" smtClean="0"/>
              <a:t> </a:t>
            </a:r>
            <a:r>
              <a:rPr lang="en-US" dirty="0" err="1"/>
              <a:t>și</a:t>
            </a:r>
            <a:r>
              <a:rPr lang="en-US" dirty="0"/>
              <a:t> </a:t>
            </a:r>
            <a:r>
              <a:rPr lang="en-US" dirty="0" err="1"/>
              <a:t>calculatoare</a:t>
            </a:r>
            <a:r>
              <a:rPr lang="en-US" dirty="0"/>
              <a:t> </a:t>
            </a:r>
            <a:r>
              <a:rPr lang="en-US" dirty="0" err="1"/>
              <a:t>personale,sînt</a:t>
            </a:r>
            <a:r>
              <a:rPr lang="en-US" dirty="0"/>
              <a:t> </a:t>
            </a:r>
            <a:r>
              <a:rPr lang="en-US" dirty="0" err="1"/>
              <a:t>realizate</a:t>
            </a:r>
            <a:r>
              <a:rPr lang="en-US" dirty="0"/>
              <a:t> la </a:t>
            </a:r>
            <a:r>
              <a:rPr lang="en-US" dirty="0" err="1"/>
              <a:t>prețuri</a:t>
            </a:r>
            <a:r>
              <a:rPr lang="en-US" dirty="0"/>
              <a:t> </a:t>
            </a:r>
            <a:r>
              <a:rPr lang="en-US" dirty="0" err="1"/>
              <a:t>scăzut-între</a:t>
            </a:r>
            <a:r>
              <a:rPr lang="en-US" dirty="0"/>
              <a:t> 100 </a:t>
            </a:r>
            <a:r>
              <a:rPr lang="en-US" dirty="0" err="1"/>
              <a:t>și</a:t>
            </a:r>
            <a:r>
              <a:rPr lang="en-US" dirty="0"/>
              <a:t/>
            </a:r>
            <a:br>
              <a:rPr lang="en-US" dirty="0"/>
            </a:br>
            <a:r>
              <a:rPr lang="en-US" dirty="0"/>
              <a:t>15000$ </a:t>
            </a:r>
            <a:r>
              <a:rPr lang="en-US" dirty="0" err="1"/>
              <a:t>și</a:t>
            </a:r>
            <a:r>
              <a:rPr lang="en-US" dirty="0"/>
              <a:t> </a:t>
            </a:r>
            <a:r>
              <a:rPr lang="en-US" dirty="0" err="1"/>
              <a:t>asigură</a:t>
            </a:r>
            <a:r>
              <a:rPr lang="en-US" dirty="0"/>
              <a:t> o </a:t>
            </a:r>
            <a:r>
              <a:rPr lang="en-US" dirty="0" err="1"/>
              <a:t>viteză</a:t>
            </a:r>
            <a:r>
              <a:rPr lang="en-US" dirty="0"/>
              <a:t> de </a:t>
            </a:r>
            <a:r>
              <a:rPr lang="en-US" dirty="0" err="1"/>
              <a:t>calcul</a:t>
            </a:r>
            <a:r>
              <a:rPr lang="en-US" dirty="0"/>
              <a:t> de </a:t>
            </a:r>
            <a:r>
              <a:rPr lang="en-US" dirty="0" err="1"/>
              <a:t>ordinul</a:t>
            </a:r>
            <a:r>
              <a:rPr lang="en-US" dirty="0"/>
              <a:t> </a:t>
            </a:r>
            <a:r>
              <a:rPr lang="en-US" dirty="0" err="1"/>
              <a:t>milioanelor</a:t>
            </a:r>
            <a:r>
              <a:rPr lang="en-US" dirty="0"/>
              <a:t> de </a:t>
            </a:r>
            <a:r>
              <a:rPr lang="en-US" dirty="0" err="1"/>
              <a:t>operații</a:t>
            </a:r>
            <a:r>
              <a:rPr lang="en-US" dirty="0"/>
              <a:t> </a:t>
            </a:r>
            <a:r>
              <a:rPr lang="en-US" dirty="0" err="1"/>
              <a:t>pe</a:t>
            </a:r>
            <a:r>
              <a:rPr lang="en-US" dirty="0"/>
              <a:t> </a:t>
            </a:r>
            <a:r>
              <a:rPr lang="en-US" dirty="0" err="1"/>
              <a:t>secundă</a:t>
            </a:r>
            <a:r>
              <a:rPr lang="en-US" dirty="0"/>
              <a:t>.</a:t>
            </a:r>
            <a:br>
              <a:rPr lang="en-US" dirty="0"/>
            </a:br>
            <a:r>
              <a:rPr lang="en-US" dirty="0"/>
              <a:t>De </a:t>
            </a:r>
            <a:r>
              <a:rPr lang="en-US" dirty="0" err="1"/>
              <a:t>obicei,echipamentele</a:t>
            </a:r>
            <a:r>
              <a:rPr lang="en-US" dirty="0"/>
              <a:t> </a:t>
            </a:r>
            <a:r>
              <a:rPr lang="en-US" dirty="0" err="1"/>
              <a:t>periferice</a:t>
            </a:r>
            <a:r>
              <a:rPr lang="en-US" dirty="0"/>
              <a:t> ale </a:t>
            </a:r>
            <a:r>
              <a:rPr lang="en-US" dirty="0" err="1"/>
              <a:t>unui</a:t>
            </a:r>
            <a:r>
              <a:rPr lang="en-US" dirty="0"/>
              <a:t> </a:t>
            </a:r>
            <a:r>
              <a:rPr lang="en-US" dirty="0" err="1"/>
              <a:t>microcalculator</a:t>
            </a:r>
            <a:r>
              <a:rPr lang="en-US" dirty="0"/>
              <a:t> </a:t>
            </a:r>
            <a:r>
              <a:rPr lang="en-US" dirty="0" err="1"/>
              <a:t>includ</a:t>
            </a:r>
            <a:r>
              <a:rPr lang="en-US" dirty="0"/>
              <a:t> </a:t>
            </a:r>
            <a:r>
              <a:rPr lang="en-US" dirty="0" err="1"/>
              <a:t>vizualizatorul,tastatura,o</a:t>
            </a:r>
            <a:r>
              <a:rPr lang="en-US" dirty="0"/>
              <a:t> </a:t>
            </a:r>
            <a:r>
              <a:rPr lang="en-US" dirty="0" err="1"/>
              <a:t>unitate</a:t>
            </a:r>
            <a:r>
              <a:rPr lang="en-US" dirty="0"/>
              <a:t> de disc </a:t>
            </a:r>
            <a:r>
              <a:rPr lang="en-US" dirty="0" err="1"/>
              <a:t>rigid,una</a:t>
            </a:r>
            <a:r>
              <a:rPr lang="en-US" dirty="0"/>
              <a:t> </a:t>
            </a:r>
            <a:r>
              <a:rPr lang="en-US" dirty="0" err="1"/>
              <a:t>sau</a:t>
            </a:r>
            <a:r>
              <a:rPr lang="en-US" dirty="0"/>
              <a:t> 2 </a:t>
            </a:r>
            <a:r>
              <a:rPr lang="en-US" dirty="0" err="1"/>
              <a:t>unități</a:t>
            </a:r>
            <a:r>
              <a:rPr lang="en-US" dirty="0"/>
              <a:t> de disc </a:t>
            </a:r>
            <a:r>
              <a:rPr lang="en-US" dirty="0" err="1"/>
              <a:t>flexibil</a:t>
            </a:r>
            <a:r>
              <a:rPr lang="en-US" dirty="0"/>
              <a:t> </a:t>
            </a:r>
            <a:r>
              <a:rPr lang="en-US" dirty="0" err="1"/>
              <a:t>și</a:t>
            </a:r>
            <a:r>
              <a:rPr lang="en-US" dirty="0"/>
              <a:t> o </a:t>
            </a:r>
            <a:r>
              <a:rPr lang="en-US" dirty="0" err="1"/>
              <a:t>imprimantă</a:t>
            </a:r>
            <a:r>
              <a:rPr lang="en-US" dirty="0" smtClean="0"/>
              <a:t>.</a:t>
            </a:r>
            <a:endParaRPr lang="ru-RU" dirty="0"/>
          </a:p>
        </p:txBody>
      </p:sp>
      <p:pic>
        <p:nvPicPr>
          <p:cNvPr id="5" name="Рисунок 4"/>
          <p:cNvPicPr>
            <a:picLocks noGrp="1" noChangeAspect="1"/>
          </p:cNvPicPr>
          <p:nvPr>
            <p:ph type="pic" idx="1"/>
          </p:nvPr>
        </p:nvPicPr>
        <p:blipFill>
          <a:blip r:embed="rId2">
            <a:extLst>
              <a:ext uri="{28A0092B-C50C-407E-A947-70E740481C1C}">
                <a14:useLocalDpi xmlns:a14="http://schemas.microsoft.com/office/drawing/2010/main" val="0"/>
              </a:ext>
            </a:extLst>
          </a:blip>
          <a:srcRect l="26181" r="26181"/>
          <a:stretch>
            <a:fillRect/>
          </a:stretch>
        </p:blipFill>
        <p:spPr>
          <a:xfrm>
            <a:off x="7740456" y="1205948"/>
            <a:ext cx="3828692" cy="4572000"/>
          </a:xfrm>
        </p:spPr>
      </p:pic>
    </p:spTree>
    <p:extLst>
      <p:ext uri="{BB962C8B-B14F-4D97-AF65-F5344CB8AC3E}">
        <p14:creationId xmlns:p14="http://schemas.microsoft.com/office/powerpoint/2010/main" val="370929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1683095" y="1656522"/>
            <a:ext cx="10018711" cy="5035824"/>
            <a:chOff x="1643338" y="1537252"/>
            <a:chExt cx="10018711" cy="5035824"/>
          </a:xfrm>
        </p:grpSpPr>
        <p:sp>
          <p:nvSpPr>
            <p:cNvPr id="16" name="Полилиния 15"/>
            <p:cNvSpPr/>
            <p:nvPr/>
          </p:nvSpPr>
          <p:spPr>
            <a:xfrm>
              <a:off x="1643338" y="1537252"/>
              <a:ext cx="7714408" cy="906448"/>
            </a:xfrm>
            <a:custGeom>
              <a:avLst/>
              <a:gdLst>
                <a:gd name="connsiteX0" fmla="*/ 0 w 7714408"/>
                <a:gd name="connsiteY0" fmla="*/ 90645 h 906448"/>
                <a:gd name="connsiteX1" fmla="*/ 90645 w 7714408"/>
                <a:gd name="connsiteY1" fmla="*/ 0 h 906448"/>
                <a:gd name="connsiteX2" fmla="*/ 7623763 w 7714408"/>
                <a:gd name="connsiteY2" fmla="*/ 0 h 906448"/>
                <a:gd name="connsiteX3" fmla="*/ 7714408 w 7714408"/>
                <a:gd name="connsiteY3" fmla="*/ 90645 h 906448"/>
                <a:gd name="connsiteX4" fmla="*/ 7714408 w 7714408"/>
                <a:gd name="connsiteY4" fmla="*/ 815803 h 906448"/>
                <a:gd name="connsiteX5" fmla="*/ 7623763 w 7714408"/>
                <a:gd name="connsiteY5" fmla="*/ 906448 h 906448"/>
                <a:gd name="connsiteX6" fmla="*/ 90645 w 7714408"/>
                <a:gd name="connsiteY6" fmla="*/ 906448 h 906448"/>
                <a:gd name="connsiteX7" fmla="*/ 0 w 7714408"/>
                <a:gd name="connsiteY7" fmla="*/ 815803 h 906448"/>
                <a:gd name="connsiteX8" fmla="*/ 0 w 7714408"/>
                <a:gd name="connsiteY8" fmla="*/ 90645 h 90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4408" h="906448">
                  <a:moveTo>
                    <a:pt x="0" y="90645"/>
                  </a:moveTo>
                  <a:cubicBezTo>
                    <a:pt x="0" y="40583"/>
                    <a:pt x="40583" y="0"/>
                    <a:pt x="90645" y="0"/>
                  </a:cubicBezTo>
                  <a:lnTo>
                    <a:pt x="7623763" y="0"/>
                  </a:lnTo>
                  <a:cubicBezTo>
                    <a:pt x="7673825" y="0"/>
                    <a:pt x="7714408" y="40583"/>
                    <a:pt x="7714408" y="90645"/>
                  </a:cubicBezTo>
                  <a:lnTo>
                    <a:pt x="7714408" y="815803"/>
                  </a:lnTo>
                  <a:cubicBezTo>
                    <a:pt x="7714408" y="865865"/>
                    <a:pt x="7673825" y="906448"/>
                    <a:pt x="7623763" y="906448"/>
                  </a:cubicBezTo>
                  <a:lnTo>
                    <a:pt x="90645" y="906448"/>
                  </a:lnTo>
                  <a:cubicBezTo>
                    <a:pt x="40583" y="906448"/>
                    <a:pt x="0" y="865865"/>
                    <a:pt x="0" y="815803"/>
                  </a:cubicBezTo>
                  <a:lnTo>
                    <a:pt x="0" y="90645"/>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9889" tIns="79889" rIns="1110974" bIns="79889" numCol="1" spcCol="1270" anchor="ctr" anchorCtr="0">
              <a:noAutofit/>
            </a:bodyPr>
            <a:lstStyle/>
            <a:p>
              <a:pPr lvl="0" algn="l" defTabSz="622300">
                <a:lnSpc>
                  <a:spcPct val="90000"/>
                </a:lnSpc>
                <a:spcBef>
                  <a:spcPct val="0"/>
                </a:spcBef>
                <a:spcAft>
                  <a:spcPct val="35000"/>
                </a:spcAft>
              </a:pPr>
              <a:endParaRPr lang="ro-MD" sz="1400" b="1" i="0" kern="1200" dirty="0" smtClean="0"/>
            </a:p>
            <a:p>
              <a:pPr lvl="0" algn="l" defTabSz="622300">
                <a:lnSpc>
                  <a:spcPct val="90000"/>
                </a:lnSpc>
                <a:spcBef>
                  <a:spcPct val="0"/>
                </a:spcBef>
                <a:spcAft>
                  <a:spcPct val="35000"/>
                </a:spcAft>
              </a:pPr>
              <a:endParaRPr lang="ro-MD" sz="1400" b="1" i="0" kern="1200" dirty="0" smtClean="0"/>
            </a:p>
            <a:p>
              <a:pPr lvl="0" algn="l" defTabSz="622300">
                <a:lnSpc>
                  <a:spcPct val="90000"/>
                </a:lnSpc>
                <a:spcBef>
                  <a:spcPct val="0"/>
                </a:spcBef>
                <a:spcAft>
                  <a:spcPct val="35000"/>
                </a:spcAft>
              </a:pPr>
              <a:r>
                <a:rPr lang="en-US" sz="1400" b="1" i="0" kern="1200" dirty="0" smtClean="0"/>
                <a:t>Prima </a:t>
              </a:r>
              <a:r>
                <a:rPr lang="en-US" sz="1400" b="1" i="0" kern="1200" dirty="0" err="1" smtClean="0"/>
                <a:t>generatie</a:t>
              </a:r>
              <a:r>
                <a:rPr lang="en-US" sz="1400" b="1" i="0" kern="1200" dirty="0" smtClean="0"/>
                <a:t> (1945-1955)</a:t>
              </a:r>
              <a:r>
                <a:rPr lang="ro-MD" sz="1400" b="1" i="0" kern="1200" dirty="0" smtClean="0"/>
                <a:t>-</a:t>
              </a:r>
              <a:r>
                <a:rPr lang="en-US" sz="1400" b="0" i="0" kern="1200" dirty="0" err="1" smtClean="0"/>
                <a:t>fiind</a:t>
              </a:r>
              <a:r>
                <a:rPr lang="ro-MD" sz="1400" b="0" i="0" kern="1200" dirty="0" smtClean="0"/>
                <a:t> </a:t>
              </a:r>
              <a:r>
                <a:rPr lang="en-US" sz="1400" b="0" i="0" kern="1200" dirty="0" err="1" smtClean="0"/>
                <a:t>caracterizata</a:t>
              </a:r>
              <a:r>
                <a:rPr lang="en-US" sz="1400" b="0" i="0" kern="1200" dirty="0" smtClean="0"/>
                <a:t> de </a:t>
              </a:r>
              <a:r>
                <a:rPr lang="en-US" sz="1400" b="0" i="0" kern="1200" dirty="0" err="1" smtClean="0"/>
                <a:t>utilizarea</a:t>
              </a:r>
              <a:r>
                <a:rPr lang="en-US" sz="1400" b="0" i="0" kern="1200" dirty="0" smtClean="0"/>
                <a:t> </a:t>
              </a:r>
              <a:r>
                <a:rPr lang="en-US" sz="1400" b="0" i="0" kern="1200" dirty="0" err="1" smtClean="0"/>
                <a:t>tuburilor</a:t>
              </a:r>
              <a:r>
                <a:rPr lang="en-US" sz="1400" b="0" i="0" kern="1200" dirty="0" smtClean="0"/>
                <a:t> </a:t>
              </a:r>
              <a:r>
                <a:rPr lang="en-US" sz="1400" b="0" i="0" kern="1200" dirty="0" err="1" smtClean="0"/>
                <a:t>electronice</a:t>
              </a:r>
              <a:r>
                <a:rPr lang="en-US" sz="1400" b="0" i="0" kern="1200" dirty="0" smtClean="0"/>
                <a:t> in </a:t>
              </a:r>
              <a:r>
                <a:rPr lang="en-US" sz="1400" b="0" i="0" kern="1200" dirty="0" err="1" smtClean="0"/>
                <a:t>locul</a:t>
              </a:r>
              <a:r>
                <a:rPr lang="en-US" sz="1400" b="0" i="0" kern="1200" dirty="0" smtClean="0"/>
                <a:t> </a:t>
              </a:r>
              <a:r>
                <a:rPr lang="en-US" sz="1400" b="0" i="0" kern="1200" dirty="0" err="1" smtClean="0"/>
                <a:t>releelorelectromagnetice.Cel</a:t>
              </a:r>
              <a:r>
                <a:rPr lang="en-US" sz="1400" b="0" i="0" kern="1200" dirty="0" smtClean="0"/>
                <a:t> </a:t>
              </a:r>
              <a:r>
                <a:rPr lang="en-US" sz="1400" b="0" i="0" kern="1200" dirty="0" err="1" smtClean="0"/>
                <a:t>mai</a:t>
              </a:r>
              <a:r>
                <a:rPr lang="en-US" sz="1400" b="0" i="0" kern="1200" dirty="0" smtClean="0"/>
                <a:t> </a:t>
              </a:r>
              <a:r>
                <a:rPr lang="en-US" sz="1400" b="0" i="0" kern="1200" dirty="0" err="1" smtClean="0"/>
                <a:t>cunoscut</a:t>
              </a:r>
              <a:r>
                <a:rPr lang="en-US" sz="1400" b="0" i="0" kern="1200" dirty="0" smtClean="0"/>
                <a:t> calculator din </a:t>
              </a:r>
              <a:r>
                <a:rPr lang="en-US" sz="1400" b="0" i="0" kern="1200" dirty="0" err="1" smtClean="0"/>
                <a:t>aceasta</a:t>
              </a:r>
              <a:r>
                <a:rPr lang="en-US" sz="1400" b="0" i="0" kern="1200" dirty="0" smtClean="0"/>
                <a:t> </a:t>
              </a:r>
              <a:r>
                <a:rPr lang="en-US" sz="1400" b="0" i="0" kern="1200" dirty="0" err="1" smtClean="0"/>
                <a:t>perioada</a:t>
              </a:r>
              <a:r>
                <a:rPr lang="en-US" sz="1400" b="0" i="0" kern="1200" dirty="0" smtClean="0"/>
                <a:t> a </a:t>
              </a:r>
              <a:r>
                <a:rPr lang="en-US" sz="1400" b="0" i="0" kern="1200" dirty="0" err="1" smtClean="0"/>
                <a:t>fostENIAC</a:t>
              </a:r>
              <a:r>
                <a:rPr lang="en-US" sz="1400" b="0" i="0" kern="1200" dirty="0" smtClean="0"/>
                <a:t>, </a:t>
              </a:r>
              <a:r>
                <a:rPr lang="en-US" sz="1400" b="0" i="0" kern="1200" dirty="0" err="1" smtClean="0"/>
                <a:t>construit</a:t>
              </a:r>
              <a:r>
                <a:rPr lang="en-US" sz="1400" b="0" i="0" kern="1200" dirty="0" smtClean="0"/>
                <a:t> </a:t>
              </a:r>
              <a:r>
                <a:rPr lang="en-US" sz="1400" b="0" i="0" kern="1200" dirty="0" err="1" smtClean="0"/>
                <a:t>intre</a:t>
              </a:r>
              <a:r>
                <a:rPr lang="en-US" sz="1400" b="0" i="0" kern="1200" dirty="0" smtClean="0"/>
                <a:t> </a:t>
              </a:r>
              <a:r>
                <a:rPr lang="en-US" sz="1400" b="0" i="0" kern="1200" dirty="0" err="1" smtClean="0"/>
                <a:t>anii</a:t>
              </a:r>
              <a:r>
                <a:rPr lang="en-US" sz="1400" b="0" i="0" kern="1200" dirty="0" smtClean="0"/>
                <a:t> 1943-1944in </a:t>
              </a:r>
              <a:r>
                <a:rPr lang="en-US" sz="1400" b="0" i="0" kern="1200" dirty="0" err="1" smtClean="0"/>
                <a:t>Statele</a:t>
              </a:r>
              <a:r>
                <a:rPr lang="en-US" sz="1400" b="0" i="0" kern="1200" dirty="0" smtClean="0"/>
                <a:t> Unite. ENIAC </a:t>
              </a:r>
              <a:r>
                <a:rPr lang="en-US" sz="1400" b="0" i="0" kern="1200" dirty="0" err="1" smtClean="0"/>
                <a:t>avea</a:t>
              </a:r>
              <a:r>
                <a:rPr lang="en-US" sz="1400" b="0" i="0" kern="1200" dirty="0" smtClean="0"/>
                <a:t> </a:t>
              </a:r>
              <a:r>
                <a:rPr lang="en-US" sz="1400" b="0" i="0" kern="1200" dirty="0" err="1" smtClean="0"/>
                <a:t>dimensiunigigantice:ocupa</a:t>
              </a:r>
              <a:r>
                <a:rPr lang="en-US" sz="1400" b="0" i="0" kern="1200" dirty="0" smtClean="0"/>
                <a:t> un </a:t>
              </a:r>
              <a:r>
                <a:rPr lang="en-US" sz="1400" b="0" i="0" kern="1200" dirty="0" err="1" smtClean="0"/>
                <a:t>spatiu</a:t>
              </a:r>
              <a:r>
                <a:rPr lang="en-US" sz="1400" b="0" i="0" kern="1200" dirty="0" smtClean="0"/>
                <a:t> de 150 </a:t>
              </a:r>
              <a:r>
                <a:rPr lang="en-US" sz="1400" b="0" i="0" kern="1200" dirty="0" err="1" smtClean="0"/>
                <a:t>mp</a:t>
              </a:r>
              <a:r>
                <a:rPr lang="en-US" sz="1400" b="0" i="0" kern="1200" dirty="0" smtClean="0"/>
                <a:t> </a:t>
              </a:r>
              <a:r>
                <a:rPr lang="en-US" sz="1400" b="0" i="0" kern="1200" dirty="0" err="1" smtClean="0"/>
                <a:t>si</a:t>
              </a:r>
              <a:r>
                <a:rPr lang="en-US" sz="1400" b="0" i="0" kern="1200" dirty="0" smtClean="0"/>
                <a:t> </a:t>
              </a:r>
              <a:r>
                <a:rPr lang="en-US" sz="1400" b="0" i="0" kern="1200" dirty="0" err="1" smtClean="0"/>
                <a:t>cantarea</a:t>
              </a:r>
              <a:r>
                <a:rPr lang="en-US" sz="1400" b="0" i="0" kern="1200" dirty="0" smtClean="0"/>
                <a:t> 30 de tone; la </a:t>
              </a:r>
              <a:r>
                <a:rPr lang="en-US" sz="1400" b="0" i="0" kern="1200" dirty="0" err="1" smtClean="0"/>
                <a:t>construirea</a:t>
              </a:r>
              <a:r>
                <a:rPr lang="en-US" sz="1400" b="0" i="0" kern="1200" dirty="0" smtClean="0"/>
                <a:t> </a:t>
              </a:r>
              <a:r>
                <a:rPr lang="en-US" sz="1400" b="0" i="0" kern="1200" dirty="0" err="1" smtClean="0"/>
                <a:t>sa</a:t>
              </a:r>
              <a:r>
                <a:rPr lang="en-US" sz="1400" b="0" i="0" kern="1200" dirty="0" smtClean="0"/>
                <a:t> au fostfolosite18.000 de </a:t>
              </a:r>
              <a:r>
                <a:rPr lang="en-US" sz="1400" b="0" i="0" kern="1200" dirty="0" err="1" smtClean="0"/>
                <a:t>tuburi</a:t>
              </a:r>
              <a:r>
                <a:rPr lang="en-US" sz="1400" b="0" i="0" kern="1200" dirty="0" smtClean="0"/>
                <a:t> </a:t>
              </a:r>
              <a:r>
                <a:rPr lang="en-US" sz="1400" b="0" i="0" kern="1200" dirty="0" err="1" smtClean="0"/>
                <a:t>electronice</a:t>
              </a:r>
              <a:r>
                <a:rPr lang="en-US" sz="1400" b="0" i="0" kern="1200" dirty="0" smtClean="0"/>
                <a:t>, 70.000 de </a:t>
              </a:r>
              <a:r>
                <a:rPr lang="en-US" sz="1400" b="0" i="0" kern="1200" dirty="0" err="1" smtClean="0"/>
                <a:t>rezistente</a:t>
              </a:r>
              <a:r>
                <a:rPr lang="en-US" sz="1400" b="0" i="0" kern="1200" dirty="0" smtClean="0"/>
                <a:t> </a:t>
              </a:r>
              <a:r>
                <a:rPr lang="en-US" sz="1400" b="0" i="0" kern="1200" dirty="0" err="1" smtClean="0"/>
                <a:t>si</a:t>
              </a:r>
              <a:r>
                <a:rPr lang="en-US" sz="1400" b="0" i="0" kern="1200" dirty="0" smtClean="0"/>
                <a:t> 6000 </a:t>
              </a:r>
              <a:r>
                <a:rPr lang="en-US" sz="1400" b="0" i="0" kern="1200" dirty="0" err="1" smtClean="0"/>
                <a:t>decomutatoare</a:t>
              </a:r>
              <a:r>
                <a:rPr lang="en-US" sz="1400" b="0" i="0" kern="1200" dirty="0" smtClean="0"/>
                <a:t>. </a:t>
              </a:r>
              <a:endParaRPr lang="ru-RU" sz="1400" kern="1200" dirty="0"/>
            </a:p>
            <a:p>
              <a:pPr marL="114300" lvl="1" indent="-114300" algn="l" defTabSz="622300">
                <a:lnSpc>
                  <a:spcPct val="90000"/>
                </a:lnSpc>
                <a:spcBef>
                  <a:spcPct val="0"/>
                </a:spcBef>
                <a:spcAft>
                  <a:spcPct val="15000"/>
                </a:spcAft>
                <a:buChar char="••"/>
              </a:pPr>
              <a:endParaRPr lang="ru-RU" sz="1400" kern="1200" dirty="0"/>
            </a:p>
            <a:p>
              <a:pPr marL="57150" lvl="1" indent="-57150" algn="l" defTabSz="355600">
                <a:lnSpc>
                  <a:spcPct val="90000"/>
                </a:lnSpc>
                <a:spcBef>
                  <a:spcPct val="0"/>
                </a:spcBef>
                <a:spcAft>
                  <a:spcPct val="15000"/>
                </a:spcAft>
                <a:buChar char="••"/>
              </a:pPr>
              <a:endParaRPr lang="ru-RU" sz="800" kern="1200" dirty="0"/>
            </a:p>
            <a:p>
              <a:pPr marL="57150" lvl="1" indent="-57150" algn="l" defTabSz="355600">
                <a:lnSpc>
                  <a:spcPct val="90000"/>
                </a:lnSpc>
                <a:spcBef>
                  <a:spcPct val="0"/>
                </a:spcBef>
                <a:spcAft>
                  <a:spcPct val="15000"/>
                </a:spcAft>
                <a:buChar char="••"/>
              </a:pPr>
              <a:endParaRPr lang="ru-RU" sz="800" kern="1200"/>
            </a:p>
          </p:txBody>
        </p:sp>
        <p:sp>
          <p:nvSpPr>
            <p:cNvPr id="17" name="Полилиния 16"/>
            <p:cNvSpPr/>
            <p:nvPr/>
          </p:nvSpPr>
          <p:spPr>
            <a:xfrm>
              <a:off x="2219413" y="2569596"/>
              <a:ext cx="7714408" cy="906448"/>
            </a:xfrm>
            <a:custGeom>
              <a:avLst/>
              <a:gdLst>
                <a:gd name="connsiteX0" fmla="*/ 0 w 7714408"/>
                <a:gd name="connsiteY0" fmla="*/ 90645 h 906448"/>
                <a:gd name="connsiteX1" fmla="*/ 90645 w 7714408"/>
                <a:gd name="connsiteY1" fmla="*/ 0 h 906448"/>
                <a:gd name="connsiteX2" fmla="*/ 7623763 w 7714408"/>
                <a:gd name="connsiteY2" fmla="*/ 0 h 906448"/>
                <a:gd name="connsiteX3" fmla="*/ 7714408 w 7714408"/>
                <a:gd name="connsiteY3" fmla="*/ 90645 h 906448"/>
                <a:gd name="connsiteX4" fmla="*/ 7714408 w 7714408"/>
                <a:gd name="connsiteY4" fmla="*/ 815803 h 906448"/>
                <a:gd name="connsiteX5" fmla="*/ 7623763 w 7714408"/>
                <a:gd name="connsiteY5" fmla="*/ 906448 h 906448"/>
                <a:gd name="connsiteX6" fmla="*/ 90645 w 7714408"/>
                <a:gd name="connsiteY6" fmla="*/ 906448 h 906448"/>
                <a:gd name="connsiteX7" fmla="*/ 0 w 7714408"/>
                <a:gd name="connsiteY7" fmla="*/ 815803 h 906448"/>
                <a:gd name="connsiteX8" fmla="*/ 0 w 7714408"/>
                <a:gd name="connsiteY8" fmla="*/ 90645 h 90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4408" h="906448">
                  <a:moveTo>
                    <a:pt x="0" y="90645"/>
                  </a:moveTo>
                  <a:cubicBezTo>
                    <a:pt x="0" y="40583"/>
                    <a:pt x="40583" y="0"/>
                    <a:pt x="90645" y="0"/>
                  </a:cubicBezTo>
                  <a:lnTo>
                    <a:pt x="7623763" y="0"/>
                  </a:lnTo>
                  <a:cubicBezTo>
                    <a:pt x="7673825" y="0"/>
                    <a:pt x="7714408" y="40583"/>
                    <a:pt x="7714408" y="90645"/>
                  </a:cubicBezTo>
                  <a:lnTo>
                    <a:pt x="7714408" y="815803"/>
                  </a:lnTo>
                  <a:cubicBezTo>
                    <a:pt x="7714408" y="865865"/>
                    <a:pt x="7673825" y="906448"/>
                    <a:pt x="7623763" y="906448"/>
                  </a:cubicBezTo>
                  <a:lnTo>
                    <a:pt x="90645" y="906448"/>
                  </a:lnTo>
                  <a:cubicBezTo>
                    <a:pt x="40583" y="906448"/>
                    <a:pt x="0" y="865865"/>
                    <a:pt x="0" y="815803"/>
                  </a:cubicBezTo>
                  <a:lnTo>
                    <a:pt x="0" y="90645"/>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5139" tIns="175139" rIns="1340407" bIns="175139" numCol="1" spcCol="1270" anchor="ctr" anchorCtr="0">
              <a:noAutofit/>
            </a:bodyPr>
            <a:lstStyle/>
            <a:p>
              <a:pPr lvl="0" algn="l" defTabSz="1733550">
                <a:lnSpc>
                  <a:spcPct val="90000"/>
                </a:lnSpc>
                <a:spcBef>
                  <a:spcPct val="0"/>
                </a:spcBef>
                <a:spcAft>
                  <a:spcPct val="35000"/>
                </a:spcAft>
              </a:pPr>
              <a:endParaRPr lang="ru-RU" sz="3900" kern="1200" dirty="0"/>
            </a:p>
          </p:txBody>
        </p:sp>
        <p:sp>
          <p:nvSpPr>
            <p:cNvPr id="18" name="Полилиния 17"/>
            <p:cNvSpPr/>
            <p:nvPr/>
          </p:nvSpPr>
          <p:spPr>
            <a:xfrm>
              <a:off x="2795489" y="3601940"/>
              <a:ext cx="7714408" cy="906448"/>
            </a:xfrm>
            <a:custGeom>
              <a:avLst/>
              <a:gdLst>
                <a:gd name="connsiteX0" fmla="*/ 0 w 7714408"/>
                <a:gd name="connsiteY0" fmla="*/ 90645 h 906448"/>
                <a:gd name="connsiteX1" fmla="*/ 90645 w 7714408"/>
                <a:gd name="connsiteY1" fmla="*/ 0 h 906448"/>
                <a:gd name="connsiteX2" fmla="*/ 7623763 w 7714408"/>
                <a:gd name="connsiteY2" fmla="*/ 0 h 906448"/>
                <a:gd name="connsiteX3" fmla="*/ 7714408 w 7714408"/>
                <a:gd name="connsiteY3" fmla="*/ 90645 h 906448"/>
                <a:gd name="connsiteX4" fmla="*/ 7714408 w 7714408"/>
                <a:gd name="connsiteY4" fmla="*/ 815803 h 906448"/>
                <a:gd name="connsiteX5" fmla="*/ 7623763 w 7714408"/>
                <a:gd name="connsiteY5" fmla="*/ 906448 h 906448"/>
                <a:gd name="connsiteX6" fmla="*/ 90645 w 7714408"/>
                <a:gd name="connsiteY6" fmla="*/ 906448 h 906448"/>
                <a:gd name="connsiteX7" fmla="*/ 0 w 7714408"/>
                <a:gd name="connsiteY7" fmla="*/ 815803 h 906448"/>
                <a:gd name="connsiteX8" fmla="*/ 0 w 7714408"/>
                <a:gd name="connsiteY8" fmla="*/ 90645 h 90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4408" h="906448">
                  <a:moveTo>
                    <a:pt x="0" y="90645"/>
                  </a:moveTo>
                  <a:cubicBezTo>
                    <a:pt x="0" y="40583"/>
                    <a:pt x="40583" y="0"/>
                    <a:pt x="90645" y="0"/>
                  </a:cubicBezTo>
                  <a:lnTo>
                    <a:pt x="7623763" y="0"/>
                  </a:lnTo>
                  <a:cubicBezTo>
                    <a:pt x="7673825" y="0"/>
                    <a:pt x="7714408" y="40583"/>
                    <a:pt x="7714408" y="90645"/>
                  </a:cubicBezTo>
                  <a:lnTo>
                    <a:pt x="7714408" y="815803"/>
                  </a:lnTo>
                  <a:cubicBezTo>
                    <a:pt x="7714408" y="865865"/>
                    <a:pt x="7673825" y="906448"/>
                    <a:pt x="7623763" y="906448"/>
                  </a:cubicBezTo>
                  <a:lnTo>
                    <a:pt x="90645" y="906448"/>
                  </a:lnTo>
                  <a:cubicBezTo>
                    <a:pt x="40583" y="906448"/>
                    <a:pt x="0" y="865865"/>
                    <a:pt x="0" y="815803"/>
                  </a:cubicBezTo>
                  <a:lnTo>
                    <a:pt x="0" y="90645"/>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5139" tIns="175139" rIns="1340407" bIns="175139" numCol="1" spcCol="1270" anchor="ctr" anchorCtr="0">
              <a:noAutofit/>
            </a:bodyPr>
            <a:lstStyle/>
            <a:p>
              <a:pPr lvl="0" algn="l" defTabSz="1733550">
                <a:lnSpc>
                  <a:spcPct val="90000"/>
                </a:lnSpc>
                <a:spcBef>
                  <a:spcPct val="0"/>
                </a:spcBef>
                <a:spcAft>
                  <a:spcPct val="35000"/>
                </a:spcAft>
              </a:pPr>
              <a:endParaRPr lang="ru-RU" sz="3900" kern="1200"/>
            </a:p>
          </p:txBody>
        </p:sp>
        <p:sp>
          <p:nvSpPr>
            <p:cNvPr id="19" name="Полилиния 18"/>
            <p:cNvSpPr/>
            <p:nvPr/>
          </p:nvSpPr>
          <p:spPr>
            <a:xfrm>
              <a:off x="3371565" y="4634284"/>
              <a:ext cx="7714408" cy="906448"/>
            </a:xfrm>
            <a:custGeom>
              <a:avLst/>
              <a:gdLst>
                <a:gd name="connsiteX0" fmla="*/ 0 w 7714408"/>
                <a:gd name="connsiteY0" fmla="*/ 90645 h 906448"/>
                <a:gd name="connsiteX1" fmla="*/ 90645 w 7714408"/>
                <a:gd name="connsiteY1" fmla="*/ 0 h 906448"/>
                <a:gd name="connsiteX2" fmla="*/ 7623763 w 7714408"/>
                <a:gd name="connsiteY2" fmla="*/ 0 h 906448"/>
                <a:gd name="connsiteX3" fmla="*/ 7714408 w 7714408"/>
                <a:gd name="connsiteY3" fmla="*/ 90645 h 906448"/>
                <a:gd name="connsiteX4" fmla="*/ 7714408 w 7714408"/>
                <a:gd name="connsiteY4" fmla="*/ 815803 h 906448"/>
                <a:gd name="connsiteX5" fmla="*/ 7623763 w 7714408"/>
                <a:gd name="connsiteY5" fmla="*/ 906448 h 906448"/>
                <a:gd name="connsiteX6" fmla="*/ 90645 w 7714408"/>
                <a:gd name="connsiteY6" fmla="*/ 906448 h 906448"/>
                <a:gd name="connsiteX7" fmla="*/ 0 w 7714408"/>
                <a:gd name="connsiteY7" fmla="*/ 815803 h 906448"/>
                <a:gd name="connsiteX8" fmla="*/ 0 w 7714408"/>
                <a:gd name="connsiteY8" fmla="*/ 90645 h 90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4408" h="906448">
                  <a:moveTo>
                    <a:pt x="0" y="90645"/>
                  </a:moveTo>
                  <a:cubicBezTo>
                    <a:pt x="0" y="40583"/>
                    <a:pt x="40583" y="0"/>
                    <a:pt x="90645" y="0"/>
                  </a:cubicBezTo>
                  <a:lnTo>
                    <a:pt x="7623763" y="0"/>
                  </a:lnTo>
                  <a:cubicBezTo>
                    <a:pt x="7673825" y="0"/>
                    <a:pt x="7714408" y="40583"/>
                    <a:pt x="7714408" y="90645"/>
                  </a:cubicBezTo>
                  <a:lnTo>
                    <a:pt x="7714408" y="815803"/>
                  </a:lnTo>
                  <a:cubicBezTo>
                    <a:pt x="7714408" y="865865"/>
                    <a:pt x="7673825" y="906448"/>
                    <a:pt x="7623763" y="906448"/>
                  </a:cubicBezTo>
                  <a:lnTo>
                    <a:pt x="90645" y="906448"/>
                  </a:lnTo>
                  <a:cubicBezTo>
                    <a:pt x="40583" y="906448"/>
                    <a:pt x="0" y="865865"/>
                    <a:pt x="0" y="815803"/>
                  </a:cubicBezTo>
                  <a:lnTo>
                    <a:pt x="0" y="90645"/>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5139" tIns="175139" rIns="1340407" bIns="175139" numCol="1" spcCol="1270" anchor="ctr" anchorCtr="0">
              <a:noAutofit/>
            </a:bodyPr>
            <a:lstStyle/>
            <a:p>
              <a:pPr lvl="0" algn="l" defTabSz="1733550">
                <a:lnSpc>
                  <a:spcPct val="90000"/>
                </a:lnSpc>
                <a:spcBef>
                  <a:spcPct val="0"/>
                </a:spcBef>
                <a:spcAft>
                  <a:spcPct val="35000"/>
                </a:spcAft>
              </a:pPr>
              <a:endParaRPr lang="ru-RU" sz="3900" kern="1200"/>
            </a:p>
          </p:txBody>
        </p:sp>
        <p:sp>
          <p:nvSpPr>
            <p:cNvPr id="20" name="Полилиния 19"/>
            <p:cNvSpPr/>
            <p:nvPr/>
          </p:nvSpPr>
          <p:spPr>
            <a:xfrm>
              <a:off x="3947641" y="5666628"/>
              <a:ext cx="7714408" cy="906448"/>
            </a:xfrm>
            <a:custGeom>
              <a:avLst/>
              <a:gdLst>
                <a:gd name="connsiteX0" fmla="*/ 0 w 7714408"/>
                <a:gd name="connsiteY0" fmla="*/ 90645 h 906448"/>
                <a:gd name="connsiteX1" fmla="*/ 90645 w 7714408"/>
                <a:gd name="connsiteY1" fmla="*/ 0 h 906448"/>
                <a:gd name="connsiteX2" fmla="*/ 7623763 w 7714408"/>
                <a:gd name="connsiteY2" fmla="*/ 0 h 906448"/>
                <a:gd name="connsiteX3" fmla="*/ 7714408 w 7714408"/>
                <a:gd name="connsiteY3" fmla="*/ 90645 h 906448"/>
                <a:gd name="connsiteX4" fmla="*/ 7714408 w 7714408"/>
                <a:gd name="connsiteY4" fmla="*/ 815803 h 906448"/>
                <a:gd name="connsiteX5" fmla="*/ 7623763 w 7714408"/>
                <a:gd name="connsiteY5" fmla="*/ 906448 h 906448"/>
                <a:gd name="connsiteX6" fmla="*/ 90645 w 7714408"/>
                <a:gd name="connsiteY6" fmla="*/ 906448 h 906448"/>
                <a:gd name="connsiteX7" fmla="*/ 0 w 7714408"/>
                <a:gd name="connsiteY7" fmla="*/ 815803 h 906448"/>
                <a:gd name="connsiteX8" fmla="*/ 0 w 7714408"/>
                <a:gd name="connsiteY8" fmla="*/ 90645 h 90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4408" h="906448">
                  <a:moveTo>
                    <a:pt x="0" y="90645"/>
                  </a:moveTo>
                  <a:cubicBezTo>
                    <a:pt x="0" y="40583"/>
                    <a:pt x="40583" y="0"/>
                    <a:pt x="90645" y="0"/>
                  </a:cubicBezTo>
                  <a:lnTo>
                    <a:pt x="7623763" y="0"/>
                  </a:lnTo>
                  <a:cubicBezTo>
                    <a:pt x="7673825" y="0"/>
                    <a:pt x="7714408" y="40583"/>
                    <a:pt x="7714408" y="90645"/>
                  </a:cubicBezTo>
                  <a:lnTo>
                    <a:pt x="7714408" y="815803"/>
                  </a:lnTo>
                  <a:cubicBezTo>
                    <a:pt x="7714408" y="865865"/>
                    <a:pt x="7673825" y="906448"/>
                    <a:pt x="7623763" y="906448"/>
                  </a:cubicBezTo>
                  <a:lnTo>
                    <a:pt x="90645" y="906448"/>
                  </a:lnTo>
                  <a:cubicBezTo>
                    <a:pt x="40583" y="906448"/>
                    <a:pt x="0" y="865865"/>
                    <a:pt x="0" y="815803"/>
                  </a:cubicBezTo>
                  <a:lnTo>
                    <a:pt x="0" y="90645"/>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5139" tIns="175139" rIns="1340407" bIns="175139" numCol="1" spcCol="1270" anchor="ctr" anchorCtr="0">
              <a:noAutofit/>
            </a:bodyPr>
            <a:lstStyle/>
            <a:p>
              <a:pPr lvl="0" algn="l" defTabSz="1733550">
                <a:lnSpc>
                  <a:spcPct val="90000"/>
                </a:lnSpc>
                <a:spcBef>
                  <a:spcPct val="0"/>
                </a:spcBef>
                <a:spcAft>
                  <a:spcPct val="35000"/>
                </a:spcAft>
              </a:pPr>
              <a:endParaRPr lang="ru-RU" sz="3900" kern="1200"/>
            </a:p>
          </p:txBody>
        </p:sp>
        <p:sp>
          <p:nvSpPr>
            <p:cNvPr id="21" name="Полилиния 20"/>
            <p:cNvSpPr/>
            <p:nvPr/>
          </p:nvSpPr>
          <p:spPr>
            <a:xfrm>
              <a:off x="8768554" y="2199462"/>
              <a:ext cx="589191" cy="589191"/>
            </a:xfrm>
            <a:custGeom>
              <a:avLst/>
              <a:gdLst>
                <a:gd name="connsiteX0" fmla="*/ 0 w 589191"/>
                <a:gd name="connsiteY0" fmla="*/ 324055 h 589191"/>
                <a:gd name="connsiteX1" fmla="*/ 132568 w 589191"/>
                <a:gd name="connsiteY1" fmla="*/ 324055 h 589191"/>
                <a:gd name="connsiteX2" fmla="*/ 132568 w 589191"/>
                <a:gd name="connsiteY2" fmla="*/ 0 h 589191"/>
                <a:gd name="connsiteX3" fmla="*/ 456623 w 589191"/>
                <a:gd name="connsiteY3" fmla="*/ 0 h 589191"/>
                <a:gd name="connsiteX4" fmla="*/ 456623 w 589191"/>
                <a:gd name="connsiteY4" fmla="*/ 324055 h 589191"/>
                <a:gd name="connsiteX5" fmla="*/ 589191 w 589191"/>
                <a:gd name="connsiteY5" fmla="*/ 324055 h 589191"/>
                <a:gd name="connsiteX6" fmla="*/ 294596 w 589191"/>
                <a:gd name="connsiteY6" fmla="*/ 589191 h 589191"/>
                <a:gd name="connsiteX7" fmla="*/ 0 w 589191"/>
                <a:gd name="connsiteY7" fmla="*/ 324055 h 58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191" h="589191">
                  <a:moveTo>
                    <a:pt x="0" y="324055"/>
                  </a:moveTo>
                  <a:lnTo>
                    <a:pt x="132568" y="324055"/>
                  </a:lnTo>
                  <a:lnTo>
                    <a:pt x="132568" y="0"/>
                  </a:lnTo>
                  <a:lnTo>
                    <a:pt x="456623" y="0"/>
                  </a:lnTo>
                  <a:lnTo>
                    <a:pt x="456623" y="324055"/>
                  </a:lnTo>
                  <a:lnTo>
                    <a:pt x="589191" y="324055"/>
                  </a:lnTo>
                  <a:lnTo>
                    <a:pt x="294596" y="589191"/>
                  </a:lnTo>
                  <a:lnTo>
                    <a:pt x="0" y="324055"/>
                  </a:lnTo>
                  <a:close/>
                </a:path>
              </a:pathLst>
            </a:cu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5588" tIns="33020" rIns="165588" bIns="178845" numCol="1" spcCol="1270" anchor="ctr" anchorCtr="0">
              <a:noAutofit/>
            </a:bodyPr>
            <a:lstStyle/>
            <a:p>
              <a:pPr lvl="0" algn="ctr" defTabSz="1155700">
                <a:lnSpc>
                  <a:spcPct val="90000"/>
                </a:lnSpc>
                <a:spcBef>
                  <a:spcPct val="0"/>
                </a:spcBef>
                <a:spcAft>
                  <a:spcPct val="35000"/>
                </a:spcAft>
              </a:pPr>
              <a:endParaRPr lang="ru-RU" sz="2600" kern="1200"/>
            </a:p>
          </p:txBody>
        </p:sp>
        <p:sp>
          <p:nvSpPr>
            <p:cNvPr id="22" name="Полилиния 21"/>
            <p:cNvSpPr/>
            <p:nvPr/>
          </p:nvSpPr>
          <p:spPr>
            <a:xfrm>
              <a:off x="9344630" y="3231807"/>
              <a:ext cx="589191" cy="589191"/>
            </a:xfrm>
            <a:custGeom>
              <a:avLst/>
              <a:gdLst>
                <a:gd name="connsiteX0" fmla="*/ 0 w 589191"/>
                <a:gd name="connsiteY0" fmla="*/ 324055 h 589191"/>
                <a:gd name="connsiteX1" fmla="*/ 132568 w 589191"/>
                <a:gd name="connsiteY1" fmla="*/ 324055 h 589191"/>
                <a:gd name="connsiteX2" fmla="*/ 132568 w 589191"/>
                <a:gd name="connsiteY2" fmla="*/ 0 h 589191"/>
                <a:gd name="connsiteX3" fmla="*/ 456623 w 589191"/>
                <a:gd name="connsiteY3" fmla="*/ 0 h 589191"/>
                <a:gd name="connsiteX4" fmla="*/ 456623 w 589191"/>
                <a:gd name="connsiteY4" fmla="*/ 324055 h 589191"/>
                <a:gd name="connsiteX5" fmla="*/ 589191 w 589191"/>
                <a:gd name="connsiteY5" fmla="*/ 324055 h 589191"/>
                <a:gd name="connsiteX6" fmla="*/ 294596 w 589191"/>
                <a:gd name="connsiteY6" fmla="*/ 589191 h 589191"/>
                <a:gd name="connsiteX7" fmla="*/ 0 w 589191"/>
                <a:gd name="connsiteY7" fmla="*/ 324055 h 58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191" h="589191">
                  <a:moveTo>
                    <a:pt x="0" y="324055"/>
                  </a:moveTo>
                  <a:lnTo>
                    <a:pt x="132568" y="324055"/>
                  </a:lnTo>
                  <a:lnTo>
                    <a:pt x="132568" y="0"/>
                  </a:lnTo>
                  <a:lnTo>
                    <a:pt x="456623" y="0"/>
                  </a:lnTo>
                  <a:lnTo>
                    <a:pt x="456623" y="324055"/>
                  </a:lnTo>
                  <a:lnTo>
                    <a:pt x="589191" y="324055"/>
                  </a:lnTo>
                  <a:lnTo>
                    <a:pt x="294596" y="589191"/>
                  </a:lnTo>
                  <a:lnTo>
                    <a:pt x="0" y="324055"/>
                  </a:lnTo>
                  <a:close/>
                </a:path>
              </a:pathLst>
            </a:cu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5588" tIns="33020" rIns="165588" bIns="178845" numCol="1" spcCol="1270" anchor="ctr" anchorCtr="0">
              <a:noAutofit/>
            </a:bodyPr>
            <a:lstStyle/>
            <a:p>
              <a:pPr lvl="0" algn="ctr" defTabSz="1155700">
                <a:lnSpc>
                  <a:spcPct val="90000"/>
                </a:lnSpc>
                <a:spcBef>
                  <a:spcPct val="0"/>
                </a:spcBef>
                <a:spcAft>
                  <a:spcPct val="35000"/>
                </a:spcAft>
              </a:pPr>
              <a:endParaRPr lang="ru-RU" sz="2600" kern="1200"/>
            </a:p>
          </p:txBody>
        </p:sp>
        <p:sp>
          <p:nvSpPr>
            <p:cNvPr id="23" name="Полилиния 22"/>
            <p:cNvSpPr/>
            <p:nvPr/>
          </p:nvSpPr>
          <p:spPr>
            <a:xfrm>
              <a:off x="9920706" y="4249043"/>
              <a:ext cx="589191" cy="589191"/>
            </a:xfrm>
            <a:custGeom>
              <a:avLst/>
              <a:gdLst>
                <a:gd name="connsiteX0" fmla="*/ 0 w 589191"/>
                <a:gd name="connsiteY0" fmla="*/ 324055 h 589191"/>
                <a:gd name="connsiteX1" fmla="*/ 132568 w 589191"/>
                <a:gd name="connsiteY1" fmla="*/ 324055 h 589191"/>
                <a:gd name="connsiteX2" fmla="*/ 132568 w 589191"/>
                <a:gd name="connsiteY2" fmla="*/ 0 h 589191"/>
                <a:gd name="connsiteX3" fmla="*/ 456623 w 589191"/>
                <a:gd name="connsiteY3" fmla="*/ 0 h 589191"/>
                <a:gd name="connsiteX4" fmla="*/ 456623 w 589191"/>
                <a:gd name="connsiteY4" fmla="*/ 324055 h 589191"/>
                <a:gd name="connsiteX5" fmla="*/ 589191 w 589191"/>
                <a:gd name="connsiteY5" fmla="*/ 324055 h 589191"/>
                <a:gd name="connsiteX6" fmla="*/ 294596 w 589191"/>
                <a:gd name="connsiteY6" fmla="*/ 589191 h 589191"/>
                <a:gd name="connsiteX7" fmla="*/ 0 w 589191"/>
                <a:gd name="connsiteY7" fmla="*/ 324055 h 58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191" h="589191">
                  <a:moveTo>
                    <a:pt x="0" y="324055"/>
                  </a:moveTo>
                  <a:lnTo>
                    <a:pt x="132568" y="324055"/>
                  </a:lnTo>
                  <a:lnTo>
                    <a:pt x="132568" y="0"/>
                  </a:lnTo>
                  <a:lnTo>
                    <a:pt x="456623" y="0"/>
                  </a:lnTo>
                  <a:lnTo>
                    <a:pt x="456623" y="324055"/>
                  </a:lnTo>
                  <a:lnTo>
                    <a:pt x="589191" y="324055"/>
                  </a:lnTo>
                  <a:lnTo>
                    <a:pt x="294596" y="589191"/>
                  </a:lnTo>
                  <a:lnTo>
                    <a:pt x="0" y="324055"/>
                  </a:lnTo>
                  <a:close/>
                </a:path>
              </a:pathLst>
            </a:cu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5588" tIns="33020" rIns="165588" bIns="178845" numCol="1" spcCol="1270" anchor="ctr" anchorCtr="0">
              <a:noAutofit/>
            </a:bodyPr>
            <a:lstStyle/>
            <a:p>
              <a:pPr lvl="0" algn="ctr" defTabSz="1155700">
                <a:lnSpc>
                  <a:spcPct val="90000"/>
                </a:lnSpc>
                <a:spcBef>
                  <a:spcPct val="0"/>
                </a:spcBef>
                <a:spcAft>
                  <a:spcPct val="35000"/>
                </a:spcAft>
              </a:pPr>
              <a:endParaRPr lang="ru-RU" sz="2600" kern="1200"/>
            </a:p>
          </p:txBody>
        </p:sp>
        <p:sp>
          <p:nvSpPr>
            <p:cNvPr id="24" name="Полилиния 23"/>
            <p:cNvSpPr/>
            <p:nvPr/>
          </p:nvSpPr>
          <p:spPr>
            <a:xfrm>
              <a:off x="10496782" y="5291459"/>
              <a:ext cx="589191" cy="589191"/>
            </a:xfrm>
            <a:custGeom>
              <a:avLst/>
              <a:gdLst>
                <a:gd name="connsiteX0" fmla="*/ 0 w 589191"/>
                <a:gd name="connsiteY0" fmla="*/ 324055 h 589191"/>
                <a:gd name="connsiteX1" fmla="*/ 132568 w 589191"/>
                <a:gd name="connsiteY1" fmla="*/ 324055 h 589191"/>
                <a:gd name="connsiteX2" fmla="*/ 132568 w 589191"/>
                <a:gd name="connsiteY2" fmla="*/ 0 h 589191"/>
                <a:gd name="connsiteX3" fmla="*/ 456623 w 589191"/>
                <a:gd name="connsiteY3" fmla="*/ 0 h 589191"/>
                <a:gd name="connsiteX4" fmla="*/ 456623 w 589191"/>
                <a:gd name="connsiteY4" fmla="*/ 324055 h 589191"/>
                <a:gd name="connsiteX5" fmla="*/ 589191 w 589191"/>
                <a:gd name="connsiteY5" fmla="*/ 324055 h 589191"/>
                <a:gd name="connsiteX6" fmla="*/ 294596 w 589191"/>
                <a:gd name="connsiteY6" fmla="*/ 589191 h 589191"/>
                <a:gd name="connsiteX7" fmla="*/ 0 w 589191"/>
                <a:gd name="connsiteY7" fmla="*/ 324055 h 58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191" h="589191">
                  <a:moveTo>
                    <a:pt x="0" y="324055"/>
                  </a:moveTo>
                  <a:lnTo>
                    <a:pt x="132568" y="324055"/>
                  </a:lnTo>
                  <a:lnTo>
                    <a:pt x="132568" y="0"/>
                  </a:lnTo>
                  <a:lnTo>
                    <a:pt x="456623" y="0"/>
                  </a:lnTo>
                  <a:lnTo>
                    <a:pt x="456623" y="324055"/>
                  </a:lnTo>
                  <a:lnTo>
                    <a:pt x="589191" y="324055"/>
                  </a:lnTo>
                  <a:lnTo>
                    <a:pt x="294596" y="589191"/>
                  </a:lnTo>
                  <a:lnTo>
                    <a:pt x="0" y="324055"/>
                  </a:lnTo>
                  <a:close/>
                </a:path>
              </a:pathLst>
            </a:cu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5588" tIns="33020" rIns="165588" bIns="178845" numCol="1" spcCol="1270" anchor="ctr" anchorCtr="0">
              <a:noAutofit/>
            </a:bodyPr>
            <a:lstStyle/>
            <a:p>
              <a:pPr lvl="0" algn="ctr" defTabSz="1155700">
                <a:lnSpc>
                  <a:spcPct val="90000"/>
                </a:lnSpc>
                <a:spcBef>
                  <a:spcPct val="0"/>
                </a:spcBef>
                <a:spcAft>
                  <a:spcPct val="35000"/>
                </a:spcAft>
              </a:pPr>
              <a:endParaRPr lang="ru-RU" sz="2600" kern="1200"/>
            </a:p>
          </p:txBody>
        </p:sp>
      </p:grpSp>
      <p:sp>
        <p:nvSpPr>
          <p:cNvPr id="13" name="TextBox 12"/>
          <p:cNvSpPr txBox="1"/>
          <p:nvPr/>
        </p:nvSpPr>
        <p:spPr>
          <a:xfrm>
            <a:off x="2279374" y="543339"/>
            <a:ext cx="8097078" cy="707886"/>
          </a:xfrm>
          <a:prstGeom prst="rect">
            <a:avLst/>
          </a:prstGeom>
          <a:noFill/>
        </p:spPr>
        <p:txBody>
          <a:bodyPr wrap="square" rtlCol="0">
            <a:spAutoFit/>
          </a:bodyPr>
          <a:lstStyle/>
          <a:p>
            <a:pPr algn="ctr"/>
            <a:r>
              <a:rPr lang="en-US" sz="4000" b="1" u="sng" dirty="0" smtClean="0"/>
              <a:t>Genera</a:t>
            </a:r>
            <a:r>
              <a:rPr lang="ro-MD" sz="4000" b="1" u="sng" dirty="0" smtClean="0"/>
              <a:t>țiile calculatoarelor</a:t>
            </a:r>
            <a:endParaRPr lang="ru-RU" sz="4000" b="1" u="sng" dirty="0"/>
          </a:p>
        </p:txBody>
      </p:sp>
      <p:sp>
        <p:nvSpPr>
          <p:cNvPr id="25" name="Прямоугольник 24"/>
          <p:cNvSpPr/>
          <p:nvPr/>
        </p:nvSpPr>
        <p:spPr>
          <a:xfrm>
            <a:off x="2254785" y="2672040"/>
            <a:ext cx="7641332" cy="954107"/>
          </a:xfrm>
          <a:prstGeom prst="rect">
            <a:avLst/>
          </a:prstGeom>
        </p:spPr>
        <p:txBody>
          <a:bodyPr wrap="square">
            <a:spAutoFit/>
          </a:bodyPr>
          <a:lstStyle/>
          <a:p>
            <a:pPr lvl="0"/>
            <a:r>
              <a:rPr lang="en-US" sz="1400" dirty="0" err="1"/>
              <a:t>Calculatoarele</a:t>
            </a:r>
            <a:r>
              <a:rPr lang="en-US" sz="1400" dirty="0"/>
              <a:t> din a </a:t>
            </a:r>
            <a:r>
              <a:rPr lang="en-US" sz="1400" b="1" dirty="0" err="1"/>
              <a:t>doua</a:t>
            </a:r>
            <a:r>
              <a:rPr lang="en-US" sz="1400" b="1" dirty="0"/>
              <a:t> </a:t>
            </a:r>
            <a:r>
              <a:rPr lang="en-US" sz="1400" b="1" dirty="0" err="1"/>
              <a:t>generatieau</a:t>
            </a:r>
            <a:r>
              <a:rPr lang="en-US" sz="1400" b="1" dirty="0"/>
              <a:t> </a:t>
            </a:r>
            <a:r>
              <a:rPr lang="en-US" sz="1400" b="1" dirty="0" err="1"/>
              <a:t>fost</a:t>
            </a:r>
            <a:r>
              <a:rPr lang="en-US" sz="1400" b="1" dirty="0"/>
              <a:t> </a:t>
            </a:r>
            <a:r>
              <a:rPr lang="en-US" sz="1400" b="1" dirty="0" err="1"/>
              <a:t>construite</a:t>
            </a:r>
            <a:r>
              <a:rPr lang="en-US" sz="1400" b="1" dirty="0"/>
              <a:t> </a:t>
            </a:r>
            <a:r>
              <a:rPr lang="en-US" sz="1400" b="1" dirty="0" err="1"/>
              <a:t>intre</a:t>
            </a:r>
            <a:r>
              <a:rPr lang="en-US" sz="1400" b="1" dirty="0"/>
              <a:t> </a:t>
            </a:r>
            <a:r>
              <a:rPr lang="en-US" sz="1400" b="1" dirty="0" err="1"/>
              <a:t>anii</a:t>
            </a:r>
            <a:r>
              <a:rPr lang="en-US" sz="1400" b="1" dirty="0"/>
              <a:t> </a:t>
            </a:r>
            <a:r>
              <a:rPr lang="en-US" sz="1400" b="1" dirty="0" smtClean="0"/>
              <a:t>1957</a:t>
            </a:r>
            <a:r>
              <a:rPr lang="ro-MD" sz="1400" b="1" dirty="0" smtClean="0"/>
              <a:t>-</a:t>
            </a:r>
            <a:r>
              <a:rPr lang="en-US" sz="1400" b="1" dirty="0" smtClean="0"/>
              <a:t>1963</a:t>
            </a:r>
            <a:r>
              <a:rPr lang="en-US" sz="1400" dirty="0" smtClean="0"/>
              <a:t>,avand</a:t>
            </a:r>
            <a:r>
              <a:rPr lang="en-US" sz="1400" dirty="0"/>
              <a:t> ca </a:t>
            </a:r>
            <a:r>
              <a:rPr lang="en-US" sz="1400" dirty="0" err="1"/>
              <a:t>elementcaracteristic</a:t>
            </a:r>
            <a:r>
              <a:rPr lang="en-US" sz="1400" dirty="0"/>
              <a:t> </a:t>
            </a:r>
            <a:r>
              <a:rPr lang="en-US" sz="1400" dirty="0" err="1"/>
              <a:t>utilizarea</a:t>
            </a:r>
            <a:r>
              <a:rPr lang="en-US" sz="1400" dirty="0"/>
              <a:t> </a:t>
            </a:r>
            <a:r>
              <a:rPr lang="en-US" sz="1400" dirty="0" err="1"/>
              <a:t>tranzistorului</a:t>
            </a:r>
            <a:r>
              <a:rPr lang="en-US" sz="1400" dirty="0"/>
              <a:t> in </a:t>
            </a:r>
            <a:r>
              <a:rPr lang="en-US" sz="1400" dirty="0" err="1"/>
              <a:t>locul</a:t>
            </a:r>
            <a:r>
              <a:rPr lang="en-US" sz="1400" dirty="0"/>
              <a:t> </a:t>
            </a:r>
            <a:r>
              <a:rPr lang="en-US" sz="1400" dirty="0" err="1"/>
              <a:t>tubului</a:t>
            </a:r>
            <a:r>
              <a:rPr lang="en-US" sz="1400" dirty="0"/>
              <a:t> electronic. </a:t>
            </a:r>
            <a:r>
              <a:rPr lang="en-US" sz="1400" dirty="0" err="1" smtClean="0"/>
              <a:t>Incepand</a:t>
            </a:r>
            <a:r>
              <a:rPr lang="ro-MD" sz="1400" dirty="0" smtClean="0"/>
              <a:t> </a:t>
            </a:r>
            <a:r>
              <a:rPr lang="en-US" sz="1400" dirty="0" smtClean="0"/>
              <a:t>cu</a:t>
            </a:r>
            <a:r>
              <a:rPr lang="ro-MD" sz="1400" dirty="0" smtClean="0"/>
              <a:t> </a:t>
            </a:r>
            <a:r>
              <a:rPr lang="en-US" sz="1400" dirty="0" err="1" smtClean="0"/>
              <a:t>anii</a:t>
            </a:r>
            <a:r>
              <a:rPr lang="en-US" sz="1400" dirty="0" smtClean="0"/>
              <a:t> </a:t>
            </a:r>
            <a:r>
              <a:rPr lang="en-US" sz="1400" dirty="0"/>
              <a:t>’60 </a:t>
            </a:r>
            <a:r>
              <a:rPr lang="en-US" sz="1400" dirty="0" err="1"/>
              <a:t>caculatarele</a:t>
            </a:r>
            <a:r>
              <a:rPr lang="en-US" sz="1400" dirty="0"/>
              <a:t> au </a:t>
            </a:r>
            <a:r>
              <a:rPr lang="en-US" sz="1400" dirty="0" err="1"/>
              <a:t>inceput</a:t>
            </a:r>
            <a:r>
              <a:rPr lang="en-US" sz="1400" dirty="0"/>
              <a:t> </a:t>
            </a:r>
            <a:r>
              <a:rPr lang="en-US" sz="1400" dirty="0" err="1"/>
              <a:t>sa</a:t>
            </a:r>
            <a:r>
              <a:rPr lang="en-US" sz="1400" dirty="0"/>
              <a:t> fie </a:t>
            </a:r>
            <a:r>
              <a:rPr lang="en-US" sz="1400" dirty="0" err="1"/>
              <a:t>dotate</a:t>
            </a:r>
            <a:r>
              <a:rPr lang="en-US" sz="1400" dirty="0"/>
              <a:t> cu </a:t>
            </a:r>
            <a:r>
              <a:rPr lang="en-US" sz="1400" dirty="0" err="1"/>
              <a:t>tastatura</a:t>
            </a:r>
            <a:r>
              <a:rPr lang="en-US" sz="1400" dirty="0"/>
              <a:t> </a:t>
            </a:r>
            <a:r>
              <a:rPr lang="en-US" sz="1400" dirty="0" err="1"/>
              <a:t>si</a:t>
            </a:r>
            <a:r>
              <a:rPr lang="en-US" sz="1400" dirty="0"/>
              <a:t> </a:t>
            </a:r>
            <a:r>
              <a:rPr lang="en-US" sz="1400" dirty="0" err="1"/>
              <a:t>monitor,viteza</a:t>
            </a:r>
            <a:r>
              <a:rPr lang="en-US" sz="1400" dirty="0"/>
              <a:t> de </a:t>
            </a:r>
            <a:r>
              <a:rPr lang="en-US" sz="1400" dirty="0" err="1"/>
              <a:t>calcul</a:t>
            </a:r>
            <a:r>
              <a:rPr lang="en-US" sz="1400" dirty="0"/>
              <a:t> </a:t>
            </a:r>
            <a:r>
              <a:rPr lang="en-US" sz="1400" dirty="0" err="1" smtClean="0"/>
              <a:t>crescand</a:t>
            </a:r>
            <a:r>
              <a:rPr lang="ro-MD" sz="1400" dirty="0" smtClean="0"/>
              <a:t> </a:t>
            </a:r>
            <a:r>
              <a:rPr lang="en-US" sz="1400" dirty="0" smtClean="0"/>
              <a:t>la</a:t>
            </a:r>
            <a:r>
              <a:rPr lang="en-US" sz="1400" dirty="0"/>
              <a:t> 200.000 de </a:t>
            </a:r>
            <a:r>
              <a:rPr lang="en-US" sz="1400" dirty="0" err="1"/>
              <a:t>operatii</a:t>
            </a:r>
            <a:r>
              <a:rPr lang="en-US" sz="1400" dirty="0"/>
              <a:t> </a:t>
            </a:r>
            <a:r>
              <a:rPr lang="en-US" sz="1400" dirty="0" err="1"/>
              <a:t>pe</a:t>
            </a:r>
            <a:r>
              <a:rPr lang="en-US" sz="1400" dirty="0"/>
              <a:t> </a:t>
            </a:r>
            <a:r>
              <a:rPr lang="en-US" sz="1400" dirty="0" err="1" smtClean="0"/>
              <a:t>secunda</a:t>
            </a:r>
            <a:r>
              <a:rPr lang="ro-MD" sz="1400" dirty="0" smtClean="0"/>
              <a:t>.</a:t>
            </a:r>
            <a:endParaRPr lang="en-US" sz="1400" dirty="0"/>
          </a:p>
        </p:txBody>
      </p:sp>
      <p:sp>
        <p:nvSpPr>
          <p:cNvPr id="26" name="Прямоугольник 25"/>
          <p:cNvSpPr/>
          <p:nvPr/>
        </p:nvSpPr>
        <p:spPr>
          <a:xfrm>
            <a:off x="2795489" y="3663395"/>
            <a:ext cx="7846007" cy="1015663"/>
          </a:xfrm>
          <a:prstGeom prst="rect">
            <a:avLst/>
          </a:prstGeom>
        </p:spPr>
        <p:txBody>
          <a:bodyPr wrap="square">
            <a:spAutoFit/>
          </a:bodyPr>
          <a:lstStyle/>
          <a:p>
            <a:r>
              <a:rPr lang="en-US" sz="1200" b="1" dirty="0">
                <a:solidFill>
                  <a:srgbClr val="212324"/>
                </a:solidFill>
                <a:latin typeface="Arial" panose="020B0604020202020204" pitchFamily="34" charset="0"/>
              </a:rPr>
              <a:t> </a:t>
            </a:r>
            <a:r>
              <a:rPr lang="ro-MD" sz="1200" b="1" dirty="0" smtClean="0">
                <a:solidFill>
                  <a:srgbClr val="212324"/>
                </a:solidFill>
                <a:latin typeface="Arial" panose="020B0604020202020204" pitchFamily="34" charset="0"/>
              </a:rPr>
              <a:t>A </a:t>
            </a:r>
            <a:r>
              <a:rPr lang="en-US" sz="1200" b="1" dirty="0" err="1" smtClean="0">
                <a:solidFill>
                  <a:srgbClr val="212324"/>
                </a:solidFill>
                <a:latin typeface="Arial" panose="020B0604020202020204" pitchFamily="34" charset="0"/>
              </a:rPr>
              <a:t>treia</a:t>
            </a:r>
            <a:r>
              <a:rPr lang="en-US" sz="1200" b="1" dirty="0" smtClean="0">
                <a:solidFill>
                  <a:srgbClr val="212324"/>
                </a:solidFill>
                <a:latin typeface="Arial" panose="020B0604020202020204" pitchFamily="34" charset="0"/>
              </a:rPr>
              <a:t> </a:t>
            </a:r>
            <a:r>
              <a:rPr lang="en-US" sz="1200" b="1" dirty="0" err="1">
                <a:solidFill>
                  <a:srgbClr val="212324"/>
                </a:solidFill>
                <a:latin typeface="Arial" panose="020B0604020202020204" pitchFamily="34" charset="0"/>
              </a:rPr>
              <a:t>generatie</a:t>
            </a:r>
            <a:r>
              <a:rPr lang="en-US" sz="1200" b="1" dirty="0">
                <a:solidFill>
                  <a:srgbClr val="212324"/>
                </a:solidFill>
                <a:latin typeface="Arial" panose="020B0604020202020204" pitchFamily="34" charset="0"/>
              </a:rPr>
              <a:t> (1964-1970)</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Desi</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tranzistorii</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reprezentau</a:t>
            </a:r>
            <a:r>
              <a:rPr lang="en-US" sz="1200" dirty="0">
                <a:solidFill>
                  <a:srgbClr val="212324"/>
                </a:solidFill>
                <a:latin typeface="Arial" panose="020B0604020202020204" pitchFamily="34" charset="0"/>
              </a:rPr>
              <a:t> o </a:t>
            </a:r>
            <a:r>
              <a:rPr lang="en-US" sz="1200" dirty="0" err="1">
                <a:solidFill>
                  <a:srgbClr val="212324"/>
                </a:solidFill>
                <a:latin typeface="Arial" panose="020B0604020202020204" pitchFamily="34" charset="0"/>
              </a:rPr>
              <a:t>evolutie</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semnificativa</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ei</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generau</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intens</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caldura</a:t>
            </a:r>
            <a:r>
              <a:rPr lang="en-US" sz="1200" dirty="0">
                <a:solidFill>
                  <a:srgbClr val="212324"/>
                </a:solidFill>
                <a:latin typeface="Arial" panose="020B0604020202020204" pitchFamily="34" charset="0"/>
              </a:rPr>
              <a:t>, care </a:t>
            </a:r>
            <a:r>
              <a:rPr lang="en-US" sz="1200" dirty="0" err="1">
                <a:solidFill>
                  <a:srgbClr val="212324"/>
                </a:solidFill>
                <a:latin typeface="Arial" panose="020B0604020202020204" pitchFamily="34" charset="0"/>
              </a:rPr>
              <a:t>deteriora</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restul</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componentelor</a:t>
            </a:r>
            <a:r>
              <a:rPr lang="en-US" sz="1200" dirty="0">
                <a:solidFill>
                  <a:srgbClr val="212324"/>
                </a:solidFill>
                <a:latin typeface="Arial" panose="020B0604020202020204" pitchFamily="34" charset="0"/>
              </a:rPr>
              <a:t> interne. </a:t>
            </a:r>
            <a:r>
              <a:rPr lang="en-US" sz="1200" dirty="0" err="1">
                <a:solidFill>
                  <a:srgbClr val="212324"/>
                </a:solidFill>
                <a:latin typeface="Arial" panose="020B0604020202020204" pitchFamily="34" charset="0"/>
              </a:rPr>
              <a:t>Asa</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incepe</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folosirea</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cristalelor</a:t>
            </a:r>
            <a:r>
              <a:rPr lang="en-US" sz="1200" dirty="0">
                <a:solidFill>
                  <a:srgbClr val="212324"/>
                </a:solidFill>
                <a:latin typeface="Arial" panose="020B0604020202020204" pitchFamily="34" charset="0"/>
              </a:rPr>
              <a:t> de </a:t>
            </a:r>
            <a:r>
              <a:rPr lang="en-US" sz="1200" dirty="0" err="1">
                <a:solidFill>
                  <a:srgbClr val="212324"/>
                </a:solidFill>
                <a:latin typeface="Arial" panose="020B0604020202020204" pitchFamily="34" charset="0"/>
              </a:rPr>
              <a:t>cuart</a:t>
            </a:r>
            <a:r>
              <a:rPr lang="en-US" sz="1200" dirty="0">
                <a:solidFill>
                  <a:srgbClr val="212324"/>
                </a:solidFill>
                <a:latin typeface="Arial" panose="020B0604020202020204" pitchFamily="34" charset="0"/>
              </a:rPr>
              <a:t>. In 1958, Texas Instruments </a:t>
            </a:r>
            <a:r>
              <a:rPr lang="en-US" sz="1200" dirty="0" err="1">
                <a:solidFill>
                  <a:srgbClr val="212324"/>
                </a:solidFill>
                <a:latin typeface="Arial" panose="020B0604020202020204" pitchFamily="34" charset="0"/>
              </a:rPr>
              <a:t>produsese</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circuitul</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integrat</a:t>
            </a:r>
            <a:r>
              <a:rPr lang="en-US" sz="1200" dirty="0">
                <a:solidFill>
                  <a:srgbClr val="212324"/>
                </a:solidFill>
                <a:latin typeface="Arial" panose="020B0604020202020204" pitchFamily="34" charset="0"/>
              </a:rPr>
              <a:t>, care </a:t>
            </a:r>
            <a:r>
              <a:rPr lang="en-US" sz="1200" dirty="0" err="1">
                <a:solidFill>
                  <a:srgbClr val="212324"/>
                </a:solidFill>
                <a:latin typeface="Arial" panose="020B0604020202020204" pitchFamily="34" charset="0"/>
              </a:rPr>
              <a:t>combina</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trei</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componente</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electronice</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pe</a:t>
            </a:r>
            <a:r>
              <a:rPr lang="en-US" sz="1200" dirty="0">
                <a:solidFill>
                  <a:srgbClr val="212324"/>
                </a:solidFill>
                <a:latin typeface="Arial" panose="020B0604020202020204" pitchFamily="34" charset="0"/>
              </a:rPr>
              <a:t> un disc de </a:t>
            </a:r>
            <a:r>
              <a:rPr lang="en-US" sz="1200" dirty="0" err="1">
                <a:solidFill>
                  <a:srgbClr val="212324"/>
                </a:solidFill>
                <a:latin typeface="Arial" panose="020B0604020202020204" pitchFamily="34" charset="0"/>
              </a:rPr>
              <a:t>siliciu</a:t>
            </a:r>
            <a:r>
              <a:rPr lang="en-US" sz="1200" dirty="0">
                <a:solidFill>
                  <a:srgbClr val="212324"/>
                </a:solidFill>
                <a:latin typeface="Arial" panose="020B0604020202020204" pitchFamily="34" charset="0"/>
              </a:rPr>
              <a:t>. Un alt pas l-a </a:t>
            </a:r>
            <a:r>
              <a:rPr lang="en-US" sz="1200" dirty="0" err="1">
                <a:solidFill>
                  <a:srgbClr val="212324"/>
                </a:solidFill>
                <a:latin typeface="Arial" panose="020B0604020202020204" pitchFamily="34" charset="0"/>
              </a:rPr>
              <a:t>constituit</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aparitia</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sistemelor</a:t>
            </a:r>
            <a:r>
              <a:rPr lang="en-US" sz="1200" dirty="0">
                <a:solidFill>
                  <a:srgbClr val="212324"/>
                </a:solidFill>
                <a:latin typeface="Arial" panose="020B0604020202020204" pitchFamily="34" charset="0"/>
              </a:rPr>
              <a:t> de </a:t>
            </a:r>
            <a:r>
              <a:rPr lang="en-US" sz="1200" dirty="0" err="1">
                <a:solidFill>
                  <a:srgbClr val="212324"/>
                </a:solidFill>
                <a:latin typeface="Arial" panose="020B0604020202020204" pitchFamily="34" charset="0"/>
              </a:rPr>
              <a:t>operare</a:t>
            </a:r>
            <a:r>
              <a:rPr lang="en-US" sz="1200" dirty="0">
                <a:solidFill>
                  <a:srgbClr val="212324"/>
                </a:solidFill>
                <a:latin typeface="Arial" panose="020B0604020202020204" pitchFamily="34" charset="0"/>
              </a:rPr>
              <a:t>, care au </a:t>
            </a:r>
            <a:r>
              <a:rPr lang="en-US" sz="1200" dirty="0" err="1">
                <a:solidFill>
                  <a:srgbClr val="212324"/>
                </a:solidFill>
                <a:latin typeface="Arial" panose="020B0604020202020204" pitchFamily="34" charset="0"/>
              </a:rPr>
              <a:t>permis</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computerelor</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sa</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ruleze</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mai</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multe</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aplicatii</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simultan</a:t>
            </a:r>
            <a:r>
              <a:rPr lang="en-US" sz="1200" dirty="0">
                <a:solidFill>
                  <a:srgbClr val="212324"/>
                </a:solidFill>
                <a:latin typeface="Arial" panose="020B0604020202020204" pitchFamily="34" charset="0"/>
              </a:rPr>
              <a:t>, cu un program central de </a:t>
            </a:r>
            <a:r>
              <a:rPr lang="en-US" sz="1200" dirty="0" err="1">
                <a:solidFill>
                  <a:srgbClr val="212324"/>
                </a:solidFill>
                <a:latin typeface="Arial" panose="020B0604020202020204" pitchFamily="34" charset="0"/>
              </a:rPr>
              <a:t>monitorizare</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si</a:t>
            </a:r>
            <a:r>
              <a:rPr lang="en-US" sz="1200" dirty="0">
                <a:solidFill>
                  <a:srgbClr val="212324"/>
                </a:solidFill>
                <a:latin typeface="Arial" panose="020B0604020202020204" pitchFamily="34" charset="0"/>
              </a:rPr>
              <a:t> </a:t>
            </a:r>
            <a:r>
              <a:rPr lang="en-US" sz="1200" dirty="0" err="1">
                <a:solidFill>
                  <a:srgbClr val="212324"/>
                </a:solidFill>
                <a:latin typeface="Arial" panose="020B0604020202020204" pitchFamily="34" charset="0"/>
              </a:rPr>
              <a:t>coordonare</a:t>
            </a:r>
            <a:r>
              <a:rPr lang="en-US" sz="1200" dirty="0">
                <a:solidFill>
                  <a:srgbClr val="212324"/>
                </a:solidFill>
                <a:latin typeface="Arial" panose="020B0604020202020204" pitchFamily="34" charset="0"/>
              </a:rPr>
              <a:t> a </a:t>
            </a:r>
            <a:r>
              <a:rPr lang="en-US" sz="1200" dirty="0" err="1">
                <a:solidFill>
                  <a:srgbClr val="212324"/>
                </a:solidFill>
                <a:latin typeface="Arial" panose="020B0604020202020204" pitchFamily="34" charset="0"/>
              </a:rPr>
              <a:t>memoriei</a:t>
            </a:r>
            <a:r>
              <a:rPr lang="en-US" sz="1200" dirty="0">
                <a:solidFill>
                  <a:srgbClr val="212324"/>
                </a:solidFill>
                <a:latin typeface="Arial" panose="020B0604020202020204" pitchFamily="34" charset="0"/>
              </a:rPr>
              <a:t>.</a:t>
            </a:r>
            <a:endParaRPr lang="ru-RU" sz="1200" dirty="0"/>
          </a:p>
        </p:txBody>
      </p:sp>
      <p:sp>
        <p:nvSpPr>
          <p:cNvPr id="27" name="Прямоугольник 26"/>
          <p:cNvSpPr/>
          <p:nvPr/>
        </p:nvSpPr>
        <p:spPr>
          <a:xfrm>
            <a:off x="3411322" y="4661021"/>
            <a:ext cx="7906035" cy="954107"/>
          </a:xfrm>
          <a:prstGeom prst="rect">
            <a:avLst/>
          </a:prstGeom>
        </p:spPr>
        <p:txBody>
          <a:bodyPr wrap="square">
            <a:spAutoFit/>
          </a:bodyPr>
          <a:lstStyle/>
          <a:p>
            <a:r>
              <a:rPr lang="en-US" sz="1400" b="1" dirty="0">
                <a:solidFill>
                  <a:srgbClr val="212324"/>
                </a:solidFill>
                <a:latin typeface="Arial" panose="020B0604020202020204" pitchFamily="34" charset="0"/>
              </a:rPr>
              <a:t>A </a:t>
            </a:r>
            <a:r>
              <a:rPr lang="en-US" sz="1400" b="1" dirty="0" err="1">
                <a:solidFill>
                  <a:srgbClr val="212324"/>
                </a:solidFill>
                <a:latin typeface="Arial" panose="020B0604020202020204" pitchFamily="34" charset="0"/>
              </a:rPr>
              <a:t>patra</a:t>
            </a:r>
            <a:r>
              <a:rPr lang="en-US" sz="1400" b="1" dirty="0">
                <a:solidFill>
                  <a:srgbClr val="212324"/>
                </a:solidFill>
                <a:latin typeface="Arial" panose="020B0604020202020204" pitchFamily="34" charset="0"/>
              </a:rPr>
              <a:t> </a:t>
            </a:r>
            <a:r>
              <a:rPr lang="en-US" sz="1400" b="1" dirty="0" err="1">
                <a:solidFill>
                  <a:srgbClr val="212324"/>
                </a:solidFill>
                <a:latin typeface="Arial" panose="020B0604020202020204" pitchFamily="34" charset="0"/>
              </a:rPr>
              <a:t>generatie</a:t>
            </a:r>
            <a:r>
              <a:rPr lang="en-US" sz="1400" b="1" dirty="0">
                <a:solidFill>
                  <a:srgbClr val="212324"/>
                </a:solidFill>
                <a:latin typeface="Arial" panose="020B0604020202020204" pitchFamily="34" charset="0"/>
              </a:rPr>
              <a:t> (1971-2003)</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Dupa</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circuitele</a:t>
            </a:r>
            <a:r>
              <a:rPr lang="en-US" sz="1400" dirty="0">
                <a:solidFill>
                  <a:srgbClr val="212324"/>
                </a:solidFill>
                <a:latin typeface="Arial" panose="020B0604020202020204" pitchFamily="34" charset="0"/>
              </a:rPr>
              <a:t> integrate, </a:t>
            </a:r>
            <a:r>
              <a:rPr lang="en-US" sz="1400" dirty="0" err="1">
                <a:solidFill>
                  <a:srgbClr val="212324"/>
                </a:solidFill>
                <a:latin typeface="Arial" panose="020B0604020202020204" pitchFamily="34" charset="0"/>
              </a:rPr>
              <a:t>directia</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principala</a:t>
            </a:r>
            <a:r>
              <a:rPr lang="en-US" sz="1400" dirty="0">
                <a:solidFill>
                  <a:srgbClr val="212324"/>
                </a:solidFill>
                <a:latin typeface="Arial" panose="020B0604020202020204" pitchFamily="34" charset="0"/>
              </a:rPr>
              <a:t> a </a:t>
            </a:r>
            <a:r>
              <a:rPr lang="en-US" sz="1400" dirty="0" err="1">
                <a:solidFill>
                  <a:srgbClr val="212324"/>
                </a:solidFill>
                <a:latin typeface="Arial" panose="020B0604020202020204" pitchFamily="34" charset="0"/>
              </a:rPr>
              <a:t>ramas</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reducerea</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dimensiunilor</a:t>
            </a:r>
            <a:r>
              <a:rPr lang="en-US" sz="1400" dirty="0">
                <a:solidFill>
                  <a:srgbClr val="212324"/>
                </a:solidFill>
                <a:latin typeface="Arial" panose="020B0604020202020204" pitchFamily="34" charset="0"/>
              </a:rPr>
              <a:t>. Deja, in </a:t>
            </a:r>
            <a:r>
              <a:rPr lang="en-US" sz="1400" dirty="0" err="1">
                <a:solidFill>
                  <a:srgbClr val="212324"/>
                </a:solidFill>
                <a:latin typeface="Arial" panose="020B0604020202020204" pitchFamily="34" charset="0"/>
              </a:rPr>
              <a:t>anii</a:t>
            </a:r>
            <a:r>
              <a:rPr lang="en-US" sz="1400" dirty="0">
                <a:solidFill>
                  <a:srgbClr val="212324"/>
                </a:solidFill>
                <a:latin typeface="Arial" panose="020B0604020202020204" pitchFamily="34" charset="0"/>
              </a:rPr>
              <a:t> ’80, </a:t>
            </a:r>
            <a:r>
              <a:rPr lang="en-US" sz="1400" dirty="0" err="1">
                <a:solidFill>
                  <a:srgbClr val="212324"/>
                </a:solidFill>
                <a:latin typeface="Arial" panose="020B0604020202020204" pitchFamily="34" charset="0"/>
              </a:rPr>
              <a:t>integrarea</a:t>
            </a:r>
            <a:r>
              <a:rPr lang="en-US" sz="1400" dirty="0">
                <a:solidFill>
                  <a:srgbClr val="212324"/>
                </a:solidFill>
                <a:latin typeface="Arial" panose="020B0604020202020204" pitchFamily="34" charset="0"/>
              </a:rPr>
              <a:t> la </a:t>
            </a:r>
            <a:r>
              <a:rPr lang="en-US" sz="1400" dirty="0" err="1">
                <a:solidFill>
                  <a:srgbClr val="212324"/>
                </a:solidFill>
                <a:latin typeface="Arial" panose="020B0604020202020204" pitchFamily="34" charset="0"/>
              </a:rPr>
              <a:t>scara</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foarte</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larga</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putea</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concentra</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sute</a:t>
            </a:r>
            <a:r>
              <a:rPr lang="en-US" sz="1400" dirty="0">
                <a:solidFill>
                  <a:srgbClr val="212324"/>
                </a:solidFill>
                <a:latin typeface="Arial" panose="020B0604020202020204" pitchFamily="34" charset="0"/>
              </a:rPr>
              <a:t> de </a:t>
            </a:r>
            <a:r>
              <a:rPr lang="en-US" sz="1400" dirty="0" err="1">
                <a:solidFill>
                  <a:srgbClr val="212324"/>
                </a:solidFill>
                <a:latin typeface="Arial" panose="020B0604020202020204" pitchFamily="34" charset="0"/>
              </a:rPr>
              <a:t>componente</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pe</a:t>
            </a:r>
            <a:r>
              <a:rPr lang="en-US" sz="1400" dirty="0">
                <a:solidFill>
                  <a:srgbClr val="212324"/>
                </a:solidFill>
                <a:latin typeface="Arial" panose="020B0604020202020204" pitchFamily="34" charset="0"/>
              </a:rPr>
              <a:t> un </a:t>
            </a:r>
            <a:r>
              <a:rPr lang="en-US" sz="1400" dirty="0" err="1">
                <a:solidFill>
                  <a:srgbClr val="212324"/>
                </a:solidFill>
                <a:latin typeface="Arial" panose="020B0604020202020204" pitchFamily="34" charset="0"/>
              </a:rPr>
              <a:t>singur</a:t>
            </a:r>
            <a:r>
              <a:rPr lang="en-US" sz="1400" dirty="0">
                <a:solidFill>
                  <a:srgbClr val="212324"/>
                </a:solidFill>
                <a:latin typeface="Arial" panose="020B0604020202020204" pitchFamily="34" charset="0"/>
              </a:rPr>
              <a:t> </a:t>
            </a:r>
            <a:r>
              <a:rPr lang="en-US" sz="1400" dirty="0" err="1">
                <a:solidFill>
                  <a:srgbClr val="212324"/>
                </a:solidFill>
                <a:latin typeface="Arial" panose="020B0604020202020204" pitchFamily="34" charset="0"/>
              </a:rPr>
              <a:t>cip</a:t>
            </a:r>
            <a:r>
              <a:rPr lang="en-US" sz="1400" dirty="0" smtClean="0">
                <a:solidFill>
                  <a:srgbClr val="212324"/>
                </a:solidFill>
                <a:latin typeface="Arial" panose="020B0604020202020204" pitchFamily="34" charset="0"/>
              </a:rPr>
              <a:t>.</a:t>
            </a:r>
            <a:r>
              <a:rPr lang="en-US" sz="1400" dirty="0"/>
              <a:t> </a:t>
            </a:r>
            <a:r>
              <a:rPr lang="en-US" sz="1400" dirty="0" err="1"/>
              <a:t>Acum</a:t>
            </a:r>
            <a:r>
              <a:rPr lang="en-US" sz="1400" dirty="0"/>
              <a:t> se </a:t>
            </a:r>
            <a:r>
              <a:rPr lang="en-US" sz="1400" dirty="0" err="1"/>
              <a:t>naste</a:t>
            </a:r>
            <a:r>
              <a:rPr lang="en-US" sz="1400" dirty="0"/>
              <a:t> </a:t>
            </a:r>
            <a:r>
              <a:rPr lang="en-US" sz="1400" dirty="0" err="1"/>
              <a:t>microprocesorul</a:t>
            </a:r>
            <a:r>
              <a:rPr lang="en-US" sz="1400" dirty="0"/>
              <a:t>. </a:t>
            </a:r>
            <a:r>
              <a:rPr lang="en-US" sz="1400" dirty="0" err="1"/>
              <a:t>Computerele</a:t>
            </a:r>
            <a:r>
              <a:rPr lang="en-US" sz="1400" dirty="0"/>
              <a:t> </a:t>
            </a:r>
            <a:r>
              <a:rPr lang="en-US" sz="1400" dirty="0" err="1"/>
              <a:t>vandute</a:t>
            </a:r>
            <a:r>
              <a:rPr lang="en-US" sz="1400" dirty="0"/>
              <a:t> </a:t>
            </a:r>
            <a:r>
              <a:rPr lang="en-US" sz="1400" dirty="0" err="1"/>
              <a:t>sunt</a:t>
            </a:r>
            <a:r>
              <a:rPr lang="en-US" sz="1400" dirty="0"/>
              <a:t> </a:t>
            </a:r>
            <a:r>
              <a:rPr lang="en-US" sz="1400" dirty="0" err="1"/>
              <a:t>insotite</a:t>
            </a:r>
            <a:r>
              <a:rPr lang="en-US" sz="1400" dirty="0"/>
              <a:t> de </a:t>
            </a:r>
            <a:r>
              <a:rPr lang="en-US" sz="1400" dirty="0" err="1"/>
              <a:t>pachete</a:t>
            </a:r>
            <a:r>
              <a:rPr lang="en-US" sz="1400" dirty="0"/>
              <a:t> de software</a:t>
            </a:r>
            <a:r>
              <a:rPr lang="en-US" sz="1400" dirty="0" smtClean="0"/>
              <a:t>.</a:t>
            </a:r>
            <a:r>
              <a:rPr lang="pt-BR" sz="1400" dirty="0"/>
              <a:t> s. La inceputul anilor ’80 apar primele jocuri arcade, precum Pac </a:t>
            </a:r>
            <a:r>
              <a:rPr lang="pt-BR" sz="1400" dirty="0" smtClean="0"/>
              <a:t>Man</a:t>
            </a:r>
            <a:r>
              <a:rPr lang="ro-MD" sz="1400" dirty="0" smtClean="0"/>
              <a:t> etc.</a:t>
            </a:r>
            <a:endParaRPr lang="ru-RU" sz="1400" dirty="0"/>
          </a:p>
        </p:txBody>
      </p:sp>
      <p:sp>
        <p:nvSpPr>
          <p:cNvPr id="28" name="Прямоугольник 27"/>
          <p:cNvSpPr/>
          <p:nvPr/>
        </p:nvSpPr>
        <p:spPr>
          <a:xfrm flipH="1">
            <a:off x="3987394" y="5785898"/>
            <a:ext cx="7422725" cy="954107"/>
          </a:xfrm>
          <a:prstGeom prst="rect">
            <a:avLst/>
          </a:prstGeom>
        </p:spPr>
        <p:txBody>
          <a:bodyPr wrap="square">
            <a:spAutoFit/>
          </a:bodyPr>
          <a:lstStyle/>
          <a:p>
            <a:pPr algn="just"/>
            <a:r>
              <a:rPr lang="en-US" sz="1400" b="1" dirty="0" err="1">
                <a:solidFill>
                  <a:srgbClr val="333333"/>
                </a:solidFill>
                <a:latin typeface="+mj-lt"/>
              </a:rPr>
              <a:t>Generatia</a:t>
            </a:r>
            <a:r>
              <a:rPr lang="en-US" sz="1400" b="1" dirty="0">
                <a:solidFill>
                  <a:srgbClr val="333333"/>
                </a:solidFill>
                <a:latin typeface="+mj-lt"/>
              </a:rPr>
              <a:t> V (</a:t>
            </a:r>
            <a:r>
              <a:rPr lang="en-US" sz="1400" b="1" dirty="0" smtClean="0">
                <a:solidFill>
                  <a:srgbClr val="333333"/>
                </a:solidFill>
                <a:latin typeface="+mj-lt"/>
              </a:rPr>
              <a:t>1990-</a:t>
            </a:r>
            <a:r>
              <a:rPr lang="ro-MD" sz="1400" b="1" dirty="0" smtClean="0">
                <a:solidFill>
                  <a:srgbClr val="333333"/>
                </a:solidFill>
                <a:latin typeface="+mj-lt"/>
              </a:rPr>
              <a:t>pana in prezemt)</a:t>
            </a:r>
            <a:endParaRPr lang="en-US" sz="1400" dirty="0" smtClean="0">
              <a:solidFill>
                <a:srgbClr val="333333"/>
              </a:solidFill>
              <a:latin typeface="+mj-lt"/>
            </a:endParaRPr>
          </a:p>
          <a:p>
            <a:pPr algn="just"/>
            <a:r>
              <a:rPr lang="en-US" sz="1400" dirty="0" smtClean="0">
                <a:solidFill>
                  <a:srgbClr val="333333"/>
                </a:solidFill>
                <a:latin typeface="+mj-lt"/>
              </a:rPr>
              <a:t>Este </a:t>
            </a:r>
            <a:r>
              <a:rPr lang="en-US" sz="1400" dirty="0" err="1" smtClean="0">
                <a:solidFill>
                  <a:srgbClr val="333333"/>
                </a:solidFill>
                <a:latin typeface="+mj-lt"/>
              </a:rPr>
              <a:t>generatia</a:t>
            </a:r>
            <a:r>
              <a:rPr lang="en-US" sz="1400" dirty="0" smtClean="0">
                <a:solidFill>
                  <a:srgbClr val="333333"/>
                </a:solidFill>
                <a:latin typeface="+mj-lt"/>
              </a:rPr>
              <a:t> </a:t>
            </a:r>
            <a:r>
              <a:rPr lang="en-US" sz="1400" dirty="0" err="1" smtClean="0">
                <a:solidFill>
                  <a:srgbClr val="333333"/>
                </a:solidFill>
                <a:latin typeface="+mj-lt"/>
              </a:rPr>
              <a:t>inteligentei</a:t>
            </a:r>
            <a:r>
              <a:rPr lang="en-US" sz="1400" dirty="0" smtClean="0">
                <a:solidFill>
                  <a:srgbClr val="333333"/>
                </a:solidFill>
                <a:latin typeface="+mj-lt"/>
              </a:rPr>
              <a:t> </a:t>
            </a:r>
            <a:r>
              <a:rPr lang="en-US" sz="1400" dirty="0" err="1" smtClean="0">
                <a:solidFill>
                  <a:srgbClr val="333333"/>
                </a:solidFill>
                <a:latin typeface="+mj-lt"/>
              </a:rPr>
              <a:t>artificiale</a:t>
            </a:r>
            <a:r>
              <a:rPr lang="en-US" sz="1400" dirty="0" smtClean="0">
                <a:solidFill>
                  <a:srgbClr val="333333"/>
                </a:solidFill>
                <a:latin typeface="+mj-lt"/>
              </a:rPr>
              <a:t>, </a:t>
            </a:r>
            <a:r>
              <a:rPr lang="en-US" sz="1400" dirty="0" err="1" smtClean="0">
                <a:solidFill>
                  <a:srgbClr val="333333"/>
                </a:solidFill>
                <a:latin typeface="+mj-lt"/>
              </a:rPr>
              <a:t>fiind</a:t>
            </a:r>
            <a:r>
              <a:rPr lang="en-US" sz="1400" dirty="0" smtClean="0">
                <a:solidFill>
                  <a:srgbClr val="333333"/>
                </a:solidFill>
                <a:latin typeface="+mj-lt"/>
              </a:rPr>
              <a:t> </a:t>
            </a:r>
            <a:r>
              <a:rPr lang="en-US" sz="1400" dirty="0" err="1" smtClean="0">
                <a:solidFill>
                  <a:srgbClr val="333333"/>
                </a:solidFill>
                <a:latin typeface="+mj-lt"/>
              </a:rPr>
              <a:t>în</a:t>
            </a:r>
            <a:r>
              <a:rPr lang="en-US" sz="1400" dirty="0" smtClean="0">
                <a:solidFill>
                  <a:srgbClr val="333333"/>
                </a:solidFill>
                <a:latin typeface="+mj-lt"/>
              </a:rPr>
              <a:t> mare parte </a:t>
            </a:r>
            <a:r>
              <a:rPr lang="en-US" sz="1400" dirty="0" err="1" smtClean="0">
                <a:solidFill>
                  <a:srgbClr val="333333"/>
                </a:solidFill>
                <a:latin typeface="+mj-lt"/>
              </a:rPr>
              <a:t>rezultatul</a:t>
            </a:r>
            <a:r>
              <a:rPr lang="en-US" sz="1400" dirty="0" smtClean="0">
                <a:solidFill>
                  <a:srgbClr val="333333"/>
                </a:solidFill>
                <a:latin typeface="+mj-lt"/>
              </a:rPr>
              <a:t> </a:t>
            </a:r>
            <a:r>
              <a:rPr lang="en-US" sz="1400" dirty="0" err="1" smtClean="0">
                <a:solidFill>
                  <a:srgbClr val="333333"/>
                </a:solidFill>
                <a:latin typeface="+mj-lt"/>
              </a:rPr>
              <a:t>proiectului</a:t>
            </a:r>
            <a:r>
              <a:rPr lang="en-US" sz="1400" dirty="0" smtClean="0">
                <a:solidFill>
                  <a:srgbClr val="333333"/>
                </a:solidFill>
                <a:latin typeface="+mj-lt"/>
              </a:rPr>
              <a:t> </a:t>
            </a:r>
            <a:r>
              <a:rPr lang="en-US" sz="1400" dirty="0" err="1" smtClean="0">
                <a:solidFill>
                  <a:srgbClr val="333333"/>
                </a:solidFill>
                <a:latin typeface="+mj-lt"/>
              </a:rPr>
              <a:t>japonez</a:t>
            </a:r>
            <a:r>
              <a:rPr lang="en-US" sz="1400" dirty="0" smtClean="0">
                <a:solidFill>
                  <a:srgbClr val="333333"/>
                </a:solidFill>
                <a:latin typeface="+mj-lt"/>
              </a:rPr>
              <a:t> de </a:t>
            </a:r>
            <a:r>
              <a:rPr lang="en-US" sz="1400" dirty="0" err="1" smtClean="0">
                <a:solidFill>
                  <a:srgbClr val="333333"/>
                </a:solidFill>
                <a:latin typeface="+mj-lt"/>
              </a:rPr>
              <a:t>cercetare</a:t>
            </a:r>
            <a:r>
              <a:rPr lang="en-US" sz="1400" dirty="0" smtClean="0">
                <a:solidFill>
                  <a:srgbClr val="333333"/>
                </a:solidFill>
                <a:latin typeface="+mj-lt"/>
              </a:rPr>
              <a:t> </a:t>
            </a:r>
            <a:r>
              <a:rPr lang="en-US" sz="1400" dirty="0" err="1" smtClean="0">
                <a:solidFill>
                  <a:srgbClr val="333333"/>
                </a:solidFill>
                <a:latin typeface="+mj-lt"/>
              </a:rPr>
              <a:t>pentru</a:t>
            </a:r>
            <a:r>
              <a:rPr lang="en-US" sz="1400" dirty="0" smtClean="0">
                <a:solidFill>
                  <a:srgbClr val="333333"/>
                </a:solidFill>
                <a:latin typeface="+mj-lt"/>
              </a:rPr>
              <a:t> </a:t>
            </a:r>
            <a:r>
              <a:rPr lang="en-US" sz="1400" dirty="0" err="1" smtClean="0">
                <a:solidFill>
                  <a:srgbClr val="333333"/>
                </a:solidFill>
                <a:latin typeface="+mj-lt"/>
              </a:rPr>
              <a:t>noua</a:t>
            </a:r>
            <a:r>
              <a:rPr lang="en-US" sz="1400" dirty="0" smtClean="0">
                <a:solidFill>
                  <a:srgbClr val="333333"/>
                </a:solidFill>
                <a:latin typeface="+mj-lt"/>
              </a:rPr>
              <a:t> </a:t>
            </a:r>
            <a:r>
              <a:rPr lang="en-US" sz="1400" dirty="0" err="1" smtClean="0">
                <a:solidFill>
                  <a:srgbClr val="333333"/>
                </a:solidFill>
                <a:latin typeface="+mj-lt"/>
              </a:rPr>
              <a:t>generatie</a:t>
            </a:r>
            <a:r>
              <a:rPr lang="en-US" sz="1400" dirty="0" smtClean="0">
                <a:solidFill>
                  <a:srgbClr val="333333"/>
                </a:solidFill>
                <a:latin typeface="+mj-lt"/>
              </a:rPr>
              <a:t> de </a:t>
            </a:r>
            <a:r>
              <a:rPr lang="en-US" sz="1400" dirty="0" err="1" smtClean="0">
                <a:solidFill>
                  <a:srgbClr val="333333"/>
                </a:solidFill>
                <a:latin typeface="+mj-lt"/>
              </a:rPr>
              <a:t>calculatoare</a:t>
            </a:r>
            <a:r>
              <a:rPr lang="en-US" sz="1400" dirty="0" smtClean="0">
                <a:solidFill>
                  <a:srgbClr val="333333"/>
                </a:solidFill>
                <a:latin typeface="+mj-lt"/>
              </a:rPr>
              <a:t>. </a:t>
            </a:r>
            <a:r>
              <a:rPr lang="en-US" sz="1400" dirty="0" err="1" smtClean="0">
                <a:solidFill>
                  <a:srgbClr val="333333"/>
                </a:solidFill>
                <a:latin typeface="+mj-lt"/>
              </a:rPr>
              <a:t>Principalele</a:t>
            </a:r>
            <a:r>
              <a:rPr lang="en-US" sz="1400" dirty="0" smtClean="0">
                <a:solidFill>
                  <a:srgbClr val="333333"/>
                </a:solidFill>
                <a:latin typeface="+mj-lt"/>
              </a:rPr>
              <a:t> </a:t>
            </a:r>
            <a:r>
              <a:rPr lang="en-US" sz="1400" dirty="0" err="1" smtClean="0">
                <a:solidFill>
                  <a:srgbClr val="333333"/>
                </a:solidFill>
                <a:latin typeface="+mj-lt"/>
              </a:rPr>
              <a:t>preocupări</a:t>
            </a:r>
            <a:r>
              <a:rPr lang="en-US" sz="1400" dirty="0" smtClean="0">
                <a:solidFill>
                  <a:srgbClr val="333333"/>
                </a:solidFill>
                <a:latin typeface="+mj-lt"/>
              </a:rPr>
              <a:t> ale </a:t>
            </a:r>
            <a:r>
              <a:rPr lang="en-US" sz="1400" dirty="0" err="1" smtClean="0">
                <a:solidFill>
                  <a:srgbClr val="333333"/>
                </a:solidFill>
                <a:latin typeface="+mj-lt"/>
              </a:rPr>
              <a:t>cercetătorilor</a:t>
            </a:r>
            <a:r>
              <a:rPr lang="en-US" sz="1400" dirty="0" smtClean="0">
                <a:solidFill>
                  <a:srgbClr val="333333"/>
                </a:solidFill>
                <a:latin typeface="+mj-lt"/>
              </a:rPr>
              <a:t> din </a:t>
            </a:r>
            <a:r>
              <a:rPr lang="en-US" sz="1400" dirty="0" err="1" smtClean="0">
                <a:solidFill>
                  <a:srgbClr val="333333"/>
                </a:solidFill>
                <a:latin typeface="+mj-lt"/>
              </a:rPr>
              <a:t>domeniul</a:t>
            </a:r>
            <a:r>
              <a:rPr lang="en-US" sz="1400" dirty="0" smtClean="0">
                <a:solidFill>
                  <a:srgbClr val="333333"/>
                </a:solidFill>
                <a:latin typeface="+mj-lt"/>
              </a:rPr>
              <a:t> </a:t>
            </a:r>
            <a:r>
              <a:rPr lang="en-US" sz="1400" dirty="0" err="1" smtClean="0">
                <a:solidFill>
                  <a:srgbClr val="333333"/>
                </a:solidFill>
                <a:latin typeface="+mj-lt"/>
              </a:rPr>
              <a:t>inteligentei</a:t>
            </a:r>
            <a:r>
              <a:rPr lang="en-US" sz="1400" dirty="0" smtClean="0">
                <a:solidFill>
                  <a:srgbClr val="333333"/>
                </a:solidFill>
                <a:latin typeface="+mj-lt"/>
              </a:rPr>
              <a:t> </a:t>
            </a:r>
            <a:r>
              <a:rPr lang="en-US" sz="1400" dirty="0" err="1" smtClean="0">
                <a:solidFill>
                  <a:srgbClr val="333333"/>
                </a:solidFill>
                <a:latin typeface="+mj-lt"/>
              </a:rPr>
              <a:t>artificiale</a:t>
            </a:r>
            <a:r>
              <a:rPr lang="en-US" sz="1400" dirty="0" smtClean="0">
                <a:solidFill>
                  <a:srgbClr val="333333"/>
                </a:solidFill>
                <a:latin typeface="+mj-lt"/>
              </a:rPr>
              <a:t> se </a:t>
            </a:r>
            <a:r>
              <a:rPr lang="en-US" sz="1400" dirty="0" err="1" smtClean="0">
                <a:solidFill>
                  <a:srgbClr val="333333"/>
                </a:solidFill>
                <a:latin typeface="+mj-lt"/>
              </a:rPr>
              <a:t>suprapun</a:t>
            </a:r>
            <a:r>
              <a:rPr lang="en-US" sz="1400" dirty="0" smtClean="0">
                <a:solidFill>
                  <a:srgbClr val="333333"/>
                </a:solidFill>
                <a:latin typeface="+mj-lt"/>
              </a:rPr>
              <a:t> </a:t>
            </a:r>
            <a:r>
              <a:rPr lang="en-US" sz="1400" dirty="0" err="1" smtClean="0">
                <a:solidFill>
                  <a:srgbClr val="333333"/>
                </a:solidFill>
                <a:latin typeface="+mj-lt"/>
              </a:rPr>
              <a:t>în</a:t>
            </a:r>
            <a:r>
              <a:rPr lang="en-US" sz="1400" dirty="0" smtClean="0">
                <a:solidFill>
                  <a:srgbClr val="333333"/>
                </a:solidFill>
                <a:latin typeface="+mj-lt"/>
              </a:rPr>
              <a:t> </a:t>
            </a:r>
            <a:r>
              <a:rPr lang="en-US" sz="1400" dirty="0" err="1" smtClean="0">
                <a:solidFill>
                  <a:srgbClr val="333333"/>
                </a:solidFill>
                <a:latin typeface="+mj-lt"/>
              </a:rPr>
              <a:t>cea</a:t>
            </a:r>
            <a:r>
              <a:rPr lang="en-US" sz="1400" dirty="0" smtClean="0">
                <a:solidFill>
                  <a:srgbClr val="333333"/>
                </a:solidFill>
                <a:latin typeface="+mj-lt"/>
              </a:rPr>
              <a:t> </a:t>
            </a:r>
            <a:r>
              <a:rPr lang="en-US" sz="1400" dirty="0" err="1" smtClean="0">
                <a:solidFill>
                  <a:srgbClr val="333333"/>
                </a:solidFill>
                <a:latin typeface="+mj-lt"/>
              </a:rPr>
              <a:t>mai</a:t>
            </a:r>
            <a:r>
              <a:rPr lang="en-US" sz="1400" dirty="0" smtClean="0">
                <a:solidFill>
                  <a:srgbClr val="333333"/>
                </a:solidFill>
                <a:latin typeface="+mj-lt"/>
              </a:rPr>
              <a:t> mare parte cu </a:t>
            </a:r>
            <a:r>
              <a:rPr lang="en-US" sz="1400" dirty="0" err="1" smtClean="0">
                <a:solidFill>
                  <a:srgbClr val="333333"/>
                </a:solidFill>
                <a:latin typeface="+mj-lt"/>
              </a:rPr>
              <a:t>functiile</a:t>
            </a:r>
            <a:r>
              <a:rPr lang="en-US" sz="1400" dirty="0" smtClean="0">
                <a:solidFill>
                  <a:srgbClr val="333333"/>
                </a:solidFill>
                <a:latin typeface="+mj-lt"/>
              </a:rPr>
              <a:t> </a:t>
            </a:r>
            <a:r>
              <a:rPr lang="en-US" sz="1400" dirty="0" err="1" smtClean="0">
                <a:solidFill>
                  <a:srgbClr val="333333"/>
                </a:solidFill>
                <a:latin typeface="+mj-lt"/>
              </a:rPr>
              <a:t>noii</a:t>
            </a:r>
            <a:r>
              <a:rPr lang="en-US" sz="1400" dirty="0" smtClean="0">
                <a:solidFill>
                  <a:srgbClr val="333333"/>
                </a:solidFill>
                <a:latin typeface="+mj-lt"/>
              </a:rPr>
              <a:t> </a:t>
            </a:r>
            <a:r>
              <a:rPr lang="en-US" sz="1400" dirty="0" err="1" smtClean="0">
                <a:solidFill>
                  <a:srgbClr val="333333"/>
                </a:solidFill>
                <a:latin typeface="+mj-lt"/>
              </a:rPr>
              <a:t>generatii</a:t>
            </a:r>
            <a:r>
              <a:rPr lang="en-US" sz="1400" dirty="0" smtClean="0">
                <a:solidFill>
                  <a:srgbClr val="333333"/>
                </a:solidFill>
                <a:latin typeface="+mj-lt"/>
              </a:rPr>
              <a:t> de </a:t>
            </a:r>
            <a:r>
              <a:rPr lang="en-US" sz="1400" dirty="0" err="1" smtClean="0">
                <a:solidFill>
                  <a:srgbClr val="333333"/>
                </a:solidFill>
                <a:latin typeface="+mj-lt"/>
              </a:rPr>
              <a:t>calculatoare</a:t>
            </a:r>
            <a:r>
              <a:rPr lang="ro-MD" sz="1400" dirty="0" smtClean="0">
                <a:solidFill>
                  <a:srgbClr val="333333"/>
                </a:solidFill>
                <a:latin typeface="+mj-lt"/>
              </a:rPr>
              <a:t>.</a:t>
            </a:r>
            <a:endParaRPr lang="en-US" sz="1400" b="0" i="0" dirty="0">
              <a:solidFill>
                <a:srgbClr val="333333"/>
              </a:solidFill>
              <a:effectLst/>
              <a:latin typeface="+mj-lt"/>
            </a:endParaRPr>
          </a:p>
        </p:txBody>
      </p:sp>
    </p:spTree>
    <p:extLst>
      <p:ext uri="{BB962C8B-B14F-4D97-AF65-F5344CB8AC3E}">
        <p14:creationId xmlns:p14="http://schemas.microsoft.com/office/powerpoint/2010/main" val="203200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708324619"/>
              </p:ext>
            </p:extLst>
          </p:nvPr>
        </p:nvGraphicFramePr>
        <p:xfrm>
          <a:off x="1749356" y="639416"/>
          <a:ext cx="7182609" cy="5575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Рисунок 5"/>
          <p:cNvPicPr>
            <a:picLocks noChangeAspect="1"/>
          </p:cNvPicPr>
          <p:nvPr/>
        </p:nvPicPr>
        <p:blipFill rotWithShape="1">
          <a:blip r:embed="rId7">
            <a:extLst>
              <a:ext uri="{28A0092B-C50C-407E-A947-70E740481C1C}">
                <a14:useLocalDpi xmlns:a14="http://schemas.microsoft.com/office/drawing/2010/main" val="0"/>
              </a:ext>
            </a:extLst>
          </a:blip>
          <a:srcRect l="33280" t="15366" r="32568" b="10175"/>
          <a:stretch/>
        </p:blipFill>
        <p:spPr>
          <a:xfrm>
            <a:off x="9289774" y="1974574"/>
            <a:ext cx="2332382" cy="3326295"/>
          </a:xfrm>
          <a:prstGeom prst="rect">
            <a:avLst/>
          </a:prstGeom>
        </p:spPr>
      </p:pic>
    </p:spTree>
    <p:extLst>
      <p:ext uri="{BB962C8B-B14F-4D97-AF65-F5344CB8AC3E}">
        <p14:creationId xmlns:p14="http://schemas.microsoft.com/office/powerpoint/2010/main" val="30906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2" y="685799"/>
            <a:ext cx="10018711" cy="5608983"/>
          </a:xfrm>
        </p:spPr>
        <p:txBody>
          <a:bodyPr>
            <a:normAutofit fontScale="90000"/>
          </a:bodyPr>
          <a:lstStyle/>
          <a:p>
            <a:r>
              <a:rPr lang="ro-MD" dirty="0" smtClean="0"/>
              <a:t>Link-uri folosite</a:t>
            </a:r>
            <a:r>
              <a:rPr lang="en-US" dirty="0" smtClean="0"/>
              <a:t>:</a:t>
            </a:r>
            <a:br>
              <a:rPr lang="en-US" dirty="0" smtClean="0"/>
            </a:br>
            <a:r>
              <a:rPr lang="en-US" dirty="0">
                <a:hlinkClick r:id="rId2"/>
              </a:rPr>
              <a:t>http://</a:t>
            </a:r>
            <a:r>
              <a:rPr lang="en-US" dirty="0" smtClean="0">
                <a:hlinkClick r:id="rId2"/>
              </a:rPr>
              <a:t>www.informaticainscoli.ro/lib/exe/fetch.php?media=2.4.tipuri_de_dispozitive_de_intrare_de_iesire_de_intrare-iesire_de_stocare_a_datelor.pdf</a:t>
            </a:r>
            <a:r>
              <a:rPr lang="en-US" dirty="0" smtClean="0"/>
              <a:t/>
            </a:r>
            <a:br>
              <a:rPr lang="en-US" dirty="0" smtClean="0"/>
            </a:br>
            <a:r>
              <a:rPr lang="en-US" dirty="0">
                <a:hlinkClick r:id="rId3"/>
              </a:rPr>
              <a:t>http://clasificareacalculatoarelor.blogspot.com</a:t>
            </a:r>
            <a:r>
              <a:rPr lang="en-US" dirty="0" smtClean="0">
                <a:hlinkClick r:id="rId3"/>
              </a:rPr>
              <a:t>/</a:t>
            </a:r>
            <a:r>
              <a:rPr lang="en-US" dirty="0" smtClean="0"/>
              <a:t/>
            </a:r>
            <a:br>
              <a:rPr lang="en-US" dirty="0" smtClean="0"/>
            </a:br>
            <a:r>
              <a:rPr lang="en-US" dirty="0">
                <a:hlinkClick r:id="rId4"/>
              </a:rPr>
              <a:t>http://</a:t>
            </a:r>
            <a:r>
              <a:rPr lang="en-US" dirty="0" smtClean="0">
                <a:hlinkClick r:id="rId4"/>
              </a:rPr>
              <a:t>irinabodistean.blogspot.com/p/clasificarea-calculatoarelor.html</a:t>
            </a:r>
            <a:r>
              <a:rPr lang="en-US" dirty="0" smtClean="0"/>
              <a:t/>
            </a:r>
            <a:br>
              <a:rPr lang="en-US" dirty="0" smtClean="0"/>
            </a:br>
            <a:r>
              <a:rPr lang="en-US" dirty="0">
                <a:hlinkClick r:id="rId5"/>
              </a:rPr>
              <a:t>https://</a:t>
            </a:r>
            <a:r>
              <a:rPr lang="en-US" dirty="0" smtClean="0">
                <a:hlinkClick r:id="rId5"/>
              </a:rPr>
              <a:t>www.descopera.ro/lumea-digitala/930367-5-generatii-de-computere</a:t>
            </a:r>
            <a:r>
              <a:rPr lang="en-US" dirty="0" smtClean="0"/>
              <a:t/>
            </a:r>
            <a:br>
              <a:rPr lang="en-US" dirty="0" smtClean="0"/>
            </a:br>
            <a:r>
              <a:rPr lang="en-US" dirty="0">
                <a:hlinkClick r:id="rId6"/>
              </a:rPr>
              <a:t>https://</a:t>
            </a:r>
            <a:r>
              <a:rPr lang="en-US" dirty="0" smtClean="0">
                <a:hlinkClick r:id="rId6"/>
              </a:rPr>
              <a:t>ru.scribd.com/doc/110810952/Generatii-de-Calculatoare</a:t>
            </a:r>
            <a:r>
              <a:rPr lang="en-US" dirty="0" smtClean="0"/>
              <a:t/>
            </a:r>
            <a:br>
              <a:rPr lang="en-US" dirty="0" smtClean="0"/>
            </a:br>
            <a:r>
              <a:rPr lang="en-US" dirty="0">
                <a:hlinkClick r:id="rId7"/>
              </a:rPr>
              <a:t>https://benchea.wordpress.com/2008/05/07/generatii-de-calculatoare/</a:t>
            </a:r>
            <a:r>
              <a:rPr lang="en-US" dirty="0" smtClean="0"/>
              <a:t/>
            </a:r>
            <a:br>
              <a:rPr lang="en-US" dirty="0" smtClean="0"/>
            </a:br>
            <a:endParaRPr lang="ru-RU" dirty="0"/>
          </a:p>
        </p:txBody>
      </p:sp>
    </p:spTree>
    <p:extLst>
      <p:ext uri="{BB962C8B-B14F-4D97-AF65-F5344CB8AC3E}">
        <p14:creationId xmlns:p14="http://schemas.microsoft.com/office/powerpoint/2010/main" val="211788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466861"/>
            <a:ext cx="10018713" cy="936938"/>
          </a:xfrm>
        </p:spPr>
        <p:txBody>
          <a:bodyPr/>
          <a:lstStyle/>
          <a:p>
            <a:r>
              <a:rPr lang="en-US" b="1" u="sng" dirty="0" err="1"/>
              <a:t>Clasificarea</a:t>
            </a:r>
            <a:r>
              <a:rPr lang="en-US" b="1" u="sng" dirty="0"/>
              <a:t> </a:t>
            </a:r>
            <a:r>
              <a:rPr lang="en-US" b="1" u="sng" dirty="0" err="1"/>
              <a:t>dispozitivelor</a:t>
            </a:r>
            <a:r>
              <a:rPr lang="en-US" b="1" u="sng" dirty="0"/>
              <a:t> </a:t>
            </a:r>
            <a:r>
              <a:rPr lang="en-US" b="1" u="sng" dirty="0" err="1" smtClean="0"/>
              <a:t>periferice</a:t>
            </a:r>
            <a:endParaRPr lang="ru-RU" dirty="0"/>
          </a:p>
        </p:txBody>
      </p:sp>
      <p:sp>
        <p:nvSpPr>
          <p:cNvPr id="3" name="Объект 2"/>
          <p:cNvSpPr>
            <a:spLocks noGrp="1"/>
          </p:cNvSpPr>
          <p:nvPr>
            <p:ph idx="1"/>
          </p:nvPr>
        </p:nvSpPr>
        <p:spPr>
          <a:xfrm>
            <a:off x="1625978" y="1495022"/>
            <a:ext cx="4105122" cy="4390623"/>
          </a:xfrm>
        </p:spPr>
        <p:txBody>
          <a:bodyPr>
            <a:normAutofit fontScale="92500" lnSpcReduction="20000"/>
          </a:bodyPr>
          <a:lstStyle/>
          <a:p>
            <a:r>
              <a:rPr lang="it-IT" dirty="0"/>
              <a:t>Dispozitivele periferice </a:t>
            </a:r>
            <a:r>
              <a:rPr lang="it-IT" b="1" dirty="0"/>
              <a:t>asigură comunicarea dintre calculator şi utilizator</a:t>
            </a:r>
            <a:r>
              <a:rPr lang="it-IT" dirty="0" smtClean="0"/>
              <a:t>.</a:t>
            </a:r>
          </a:p>
          <a:p>
            <a:pPr marL="457200" indent="-457200">
              <a:buFont typeface="+mj-lt"/>
              <a:buAutoNum type="arabicPeriod"/>
            </a:pPr>
            <a:r>
              <a:rPr lang="en-US" dirty="0" err="1"/>
              <a:t>Dispozitive</a:t>
            </a:r>
            <a:r>
              <a:rPr lang="en-US" dirty="0"/>
              <a:t> </a:t>
            </a:r>
            <a:r>
              <a:rPr lang="en-US" dirty="0" err="1"/>
              <a:t>periferice</a:t>
            </a:r>
            <a:r>
              <a:rPr lang="en-US" dirty="0"/>
              <a:t> </a:t>
            </a:r>
            <a:r>
              <a:rPr lang="en-US" b="1" dirty="0"/>
              <a:t>de </a:t>
            </a:r>
            <a:r>
              <a:rPr lang="en-US" b="1" dirty="0" err="1"/>
              <a:t>intrare</a:t>
            </a:r>
            <a:r>
              <a:rPr lang="en-US" dirty="0"/>
              <a:t>: </a:t>
            </a:r>
            <a:r>
              <a:rPr lang="en-US" dirty="0" err="1"/>
              <a:t>tastatură</a:t>
            </a:r>
            <a:r>
              <a:rPr lang="en-US" dirty="0"/>
              <a:t>, mouse, scanner, trackball, </a:t>
            </a:r>
            <a:r>
              <a:rPr lang="en-US" dirty="0" err="1"/>
              <a:t>tabletă</a:t>
            </a:r>
            <a:r>
              <a:rPr lang="en-US" dirty="0"/>
              <a:t> </a:t>
            </a:r>
            <a:r>
              <a:rPr lang="en-US" dirty="0" err="1"/>
              <a:t>grafică</a:t>
            </a:r>
            <a:r>
              <a:rPr lang="en-US" dirty="0"/>
              <a:t>, joystick, </a:t>
            </a:r>
            <a:r>
              <a:rPr lang="en-US" dirty="0" err="1"/>
              <a:t>cameră</a:t>
            </a:r>
            <a:r>
              <a:rPr lang="en-US" dirty="0"/>
              <a:t> video, </a:t>
            </a:r>
            <a:r>
              <a:rPr lang="en-US" dirty="0" err="1"/>
              <a:t>microfon</a:t>
            </a:r>
            <a:r>
              <a:rPr lang="en-US" dirty="0" smtClean="0"/>
              <a:t>.</a:t>
            </a:r>
          </a:p>
          <a:p>
            <a:pPr marL="457200" indent="-457200">
              <a:buFont typeface="+mj-lt"/>
              <a:buAutoNum type="arabicPeriod"/>
            </a:pPr>
            <a:r>
              <a:rPr lang="it-IT" dirty="0"/>
              <a:t>Dispozitive periferice </a:t>
            </a:r>
            <a:r>
              <a:rPr lang="it-IT" b="1" dirty="0"/>
              <a:t>de ieşire</a:t>
            </a:r>
            <a:r>
              <a:rPr lang="it-IT" dirty="0"/>
              <a:t>: monitor, imprimantă, plotter</a:t>
            </a:r>
            <a:r>
              <a:rPr lang="it-IT" dirty="0" smtClean="0"/>
              <a:t>.</a:t>
            </a:r>
          </a:p>
          <a:p>
            <a:pPr marL="457200" indent="-457200">
              <a:buFont typeface="+mj-lt"/>
              <a:buAutoNum type="arabicPeriod"/>
            </a:pPr>
            <a:r>
              <a:rPr lang="en-US" dirty="0" err="1"/>
              <a:t>Dispozitive</a:t>
            </a:r>
            <a:r>
              <a:rPr lang="en-US" dirty="0"/>
              <a:t> </a:t>
            </a:r>
            <a:r>
              <a:rPr lang="en-US" dirty="0" err="1"/>
              <a:t>periferice</a:t>
            </a:r>
            <a:r>
              <a:rPr lang="en-US" dirty="0"/>
              <a:t> </a:t>
            </a:r>
            <a:r>
              <a:rPr lang="en-US" b="1" dirty="0"/>
              <a:t>de </a:t>
            </a:r>
            <a:r>
              <a:rPr lang="en-US" b="1" dirty="0" err="1"/>
              <a:t>intrare-ieşire</a:t>
            </a:r>
            <a:r>
              <a:rPr lang="en-US" dirty="0"/>
              <a:t>: touchscreen, modem, </a:t>
            </a:r>
            <a:r>
              <a:rPr lang="en-US" dirty="0" err="1"/>
              <a:t>placă</a:t>
            </a:r>
            <a:r>
              <a:rPr lang="en-US" dirty="0"/>
              <a:t> de </a:t>
            </a:r>
            <a:r>
              <a:rPr lang="en-US" dirty="0" err="1"/>
              <a:t>sunet</a:t>
            </a:r>
            <a:r>
              <a:rPr lang="en-US" dirty="0"/>
              <a:t>.</a:t>
            </a:r>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299" y="1403799"/>
            <a:ext cx="5850092" cy="4672347"/>
          </a:xfrm>
          <a:prstGeom prst="rect">
            <a:avLst/>
          </a:prstGeom>
        </p:spPr>
      </p:pic>
    </p:spTree>
    <p:extLst>
      <p:ext uri="{BB962C8B-B14F-4D97-AF65-F5344CB8AC3E}">
        <p14:creationId xmlns:p14="http://schemas.microsoft.com/office/powerpoint/2010/main" val="2905289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8212" y="685800"/>
            <a:ext cx="8990012" cy="679361"/>
          </a:xfrm>
        </p:spPr>
        <p:txBody>
          <a:bodyPr/>
          <a:lstStyle/>
          <a:p>
            <a:r>
              <a:rPr lang="en-US" b="1" u="sng" dirty="0" err="1"/>
              <a:t>Dispozitive</a:t>
            </a:r>
            <a:r>
              <a:rPr lang="en-US" b="1" u="sng" dirty="0"/>
              <a:t> </a:t>
            </a:r>
            <a:r>
              <a:rPr lang="en-US" b="1" u="sng" dirty="0" err="1"/>
              <a:t>periferice</a:t>
            </a:r>
            <a:r>
              <a:rPr lang="en-US" b="1" u="sng" dirty="0"/>
              <a:t> de </a:t>
            </a:r>
            <a:r>
              <a:rPr lang="en-US" b="1" u="sng" dirty="0" err="1"/>
              <a:t>intrare</a:t>
            </a:r>
            <a:r>
              <a:rPr lang="en-US" b="1" u="sng" dirty="0"/>
              <a:t> </a:t>
            </a:r>
            <a:endParaRPr lang="ru-RU" b="1" u="sng" dirty="0"/>
          </a:p>
        </p:txBody>
      </p:sp>
      <p:sp>
        <p:nvSpPr>
          <p:cNvPr id="3" name="Текст 2"/>
          <p:cNvSpPr>
            <a:spLocks noGrp="1"/>
          </p:cNvSpPr>
          <p:nvPr>
            <p:ph type="body" sz="quarter" idx="13"/>
          </p:nvPr>
        </p:nvSpPr>
        <p:spPr>
          <a:xfrm>
            <a:off x="2436810" y="1365161"/>
            <a:ext cx="8532815" cy="381000"/>
          </a:xfrm>
        </p:spPr>
        <p:txBody>
          <a:bodyPr/>
          <a:lstStyle/>
          <a:p>
            <a:r>
              <a:rPr lang="en-US" i="1" dirty="0" err="1"/>
              <a:t>Dispozitivele</a:t>
            </a:r>
            <a:r>
              <a:rPr lang="en-US" i="1" dirty="0"/>
              <a:t> </a:t>
            </a:r>
            <a:r>
              <a:rPr lang="en-US" i="1" dirty="0" err="1"/>
              <a:t>periferice</a:t>
            </a:r>
            <a:r>
              <a:rPr lang="en-US" i="1" dirty="0"/>
              <a:t> de </a:t>
            </a:r>
            <a:r>
              <a:rPr lang="en-US" i="1" dirty="0" err="1"/>
              <a:t>intrare</a:t>
            </a:r>
            <a:r>
              <a:rPr lang="en-US" i="1" dirty="0"/>
              <a:t> au </a:t>
            </a:r>
            <a:r>
              <a:rPr lang="en-US" i="1" dirty="0" err="1"/>
              <a:t>rolul</a:t>
            </a:r>
            <a:r>
              <a:rPr lang="en-US" i="1" dirty="0"/>
              <a:t> de a </a:t>
            </a:r>
            <a:r>
              <a:rPr lang="en-US" i="1" dirty="0" err="1"/>
              <a:t>permite</a:t>
            </a:r>
            <a:r>
              <a:rPr lang="en-US" i="1" dirty="0"/>
              <a:t> </a:t>
            </a:r>
            <a:r>
              <a:rPr lang="en-US" i="1" dirty="0" err="1"/>
              <a:t>introducerea</a:t>
            </a:r>
            <a:r>
              <a:rPr lang="en-US" i="1" dirty="0"/>
              <a:t> </a:t>
            </a:r>
            <a:r>
              <a:rPr lang="en-US" i="1" dirty="0" err="1"/>
              <a:t>datelor</a:t>
            </a:r>
            <a:r>
              <a:rPr lang="en-US" i="1" dirty="0"/>
              <a:t> </a:t>
            </a:r>
            <a:r>
              <a:rPr lang="en-US" i="1" dirty="0" err="1"/>
              <a:t>în</a:t>
            </a:r>
            <a:r>
              <a:rPr lang="en-US" i="1" dirty="0"/>
              <a:t> </a:t>
            </a:r>
            <a:r>
              <a:rPr lang="en-US" i="1" dirty="0" smtClean="0"/>
              <a:t>calculator.</a:t>
            </a:r>
            <a:endParaRPr lang="ru-RU" i="1" dirty="0"/>
          </a:p>
        </p:txBody>
      </p:sp>
      <p:sp>
        <p:nvSpPr>
          <p:cNvPr id="4" name="Текст 3"/>
          <p:cNvSpPr>
            <a:spLocks noGrp="1"/>
          </p:cNvSpPr>
          <p:nvPr>
            <p:ph type="body" idx="1"/>
          </p:nvPr>
        </p:nvSpPr>
        <p:spPr>
          <a:xfrm>
            <a:off x="1535828" y="1746161"/>
            <a:ext cx="9333942" cy="5111839"/>
          </a:xfrm>
        </p:spPr>
        <p:txBody>
          <a:bodyPr>
            <a:normAutofit fontScale="85000" lnSpcReduction="20000"/>
          </a:bodyPr>
          <a:lstStyle/>
          <a:p>
            <a:pPr marL="457200" indent="-457200">
              <a:buAutoNum type="arabicPeriod"/>
            </a:pPr>
            <a:r>
              <a:rPr lang="en-US" b="1" dirty="0" err="1" smtClean="0"/>
              <a:t>Tastatura</a:t>
            </a:r>
            <a:r>
              <a:rPr lang="en-US" b="1" dirty="0" smtClean="0"/>
              <a:t> </a:t>
            </a:r>
            <a:r>
              <a:rPr lang="en-US" dirty="0" err="1"/>
              <a:t>unui</a:t>
            </a:r>
            <a:r>
              <a:rPr lang="en-US" dirty="0"/>
              <a:t> calculator </a:t>
            </a:r>
            <a:r>
              <a:rPr lang="en-US" dirty="0" smtClean="0"/>
              <a:t>are </a:t>
            </a:r>
            <a:r>
              <a:rPr lang="en-US" dirty="0" err="1"/>
              <a:t>rolul</a:t>
            </a:r>
            <a:r>
              <a:rPr lang="en-US" dirty="0"/>
              <a:t> de a </a:t>
            </a:r>
            <a:r>
              <a:rPr lang="en-US" dirty="0" err="1"/>
              <a:t>permite</a:t>
            </a:r>
            <a:r>
              <a:rPr lang="en-US" dirty="0"/>
              <a:t> </a:t>
            </a:r>
            <a:r>
              <a:rPr lang="en-US" dirty="0" err="1"/>
              <a:t>introducerea</a:t>
            </a:r>
            <a:r>
              <a:rPr lang="en-US" dirty="0"/>
              <a:t> </a:t>
            </a:r>
            <a:r>
              <a:rPr lang="en-US" dirty="0" err="1"/>
              <a:t>datelor</a:t>
            </a:r>
            <a:r>
              <a:rPr lang="en-US" dirty="0"/>
              <a:t> </a:t>
            </a:r>
            <a:r>
              <a:rPr lang="en-US" dirty="0" err="1"/>
              <a:t>în</a:t>
            </a:r>
            <a:r>
              <a:rPr lang="en-US" dirty="0"/>
              <a:t> calculator </a:t>
            </a:r>
            <a:r>
              <a:rPr lang="en-US" dirty="0" err="1"/>
              <a:t>prin</a:t>
            </a:r>
            <a:r>
              <a:rPr lang="en-US" dirty="0"/>
              <a:t> </a:t>
            </a:r>
            <a:r>
              <a:rPr lang="en-US" dirty="0" err="1"/>
              <a:t>apăsarea</a:t>
            </a:r>
            <a:r>
              <a:rPr lang="en-US" dirty="0"/>
              <a:t> </a:t>
            </a:r>
            <a:r>
              <a:rPr lang="en-US" dirty="0" err="1"/>
              <a:t>tastelor</a:t>
            </a:r>
            <a:r>
              <a:rPr lang="en-US" dirty="0"/>
              <a:t>. </a:t>
            </a:r>
            <a:endParaRPr lang="en-US" dirty="0" smtClean="0"/>
          </a:p>
          <a:p>
            <a:r>
              <a:rPr lang="it-IT" dirty="0"/>
              <a:t>Conţine trei categorii mari de taste: </a:t>
            </a:r>
            <a:endParaRPr lang="it-IT" dirty="0" smtClean="0"/>
          </a:p>
          <a:p>
            <a:pPr marL="457200" indent="-457200">
              <a:buAutoNum type="alphaLcParenR"/>
            </a:pPr>
            <a:r>
              <a:rPr lang="it-IT" dirty="0" smtClean="0"/>
              <a:t>Tastele </a:t>
            </a:r>
            <a:r>
              <a:rPr lang="it-IT" dirty="0"/>
              <a:t>alfanumerice – conţin: taste alfabetice (A–Z), numerice (0–9) şi tastele cu caractere speciale (“.”, “,”, “/” etc</a:t>
            </a:r>
            <a:r>
              <a:rPr lang="it-IT" dirty="0" smtClean="0"/>
              <a:t>.).</a:t>
            </a:r>
          </a:p>
          <a:p>
            <a:pPr marL="457200" indent="-457200">
              <a:buAutoNum type="alphaLcParenR"/>
            </a:pPr>
            <a:r>
              <a:rPr lang="en-US" dirty="0" err="1"/>
              <a:t>Tastele</a:t>
            </a:r>
            <a:r>
              <a:rPr lang="en-US" dirty="0"/>
              <a:t> </a:t>
            </a:r>
            <a:r>
              <a:rPr lang="en-US" dirty="0" err="1"/>
              <a:t>funcţionale</a:t>
            </a:r>
            <a:r>
              <a:rPr lang="en-US" dirty="0"/>
              <a:t> – </a:t>
            </a:r>
            <a:r>
              <a:rPr lang="en-US" dirty="0" err="1"/>
              <a:t>sunt</a:t>
            </a:r>
            <a:r>
              <a:rPr lang="en-US" dirty="0"/>
              <a:t> </a:t>
            </a:r>
            <a:r>
              <a:rPr lang="en-US" dirty="0" err="1"/>
              <a:t>dispuse</a:t>
            </a:r>
            <a:r>
              <a:rPr lang="en-US" dirty="0"/>
              <a:t> </a:t>
            </a:r>
            <a:r>
              <a:rPr lang="en-US" dirty="0" err="1"/>
              <a:t>pe</a:t>
            </a:r>
            <a:r>
              <a:rPr lang="en-US" dirty="0"/>
              <a:t> </a:t>
            </a:r>
            <a:r>
              <a:rPr lang="en-US" dirty="0" err="1"/>
              <a:t>primul</a:t>
            </a:r>
            <a:r>
              <a:rPr lang="en-US" dirty="0"/>
              <a:t> </a:t>
            </a:r>
            <a:r>
              <a:rPr lang="en-US" dirty="0" err="1"/>
              <a:t>rând</a:t>
            </a:r>
            <a:r>
              <a:rPr lang="en-US" dirty="0"/>
              <a:t> al </a:t>
            </a:r>
            <a:r>
              <a:rPr lang="en-US" dirty="0" err="1"/>
              <a:t>tastaturii</a:t>
            </a:r>
            <a:r>
              <a:rPr lang="en-US" dirty="0"/>
              <a:t>, au </a:t>
            </a:r>
            <a:r>
              <a:rPr lang="en-US" dirty="0" err="1"/>
              <a:t>scris</a:t>
            </a:r>
            <a:r>
              <a:rPr lang="en-US" dirty="0"/>
              <a:t> </a:t>
            </a:r>
            <a:r>
              <a:rPr lang="en-US" dirty="0" err="1"/>
              <a:t>pe</a:t>
            </a:r>
            <a:r>
              <a:rPr lang="en-US" dirty="0"/>
              <a:t> </a:t>
            </a:r>
            <a:r>
              <a:rPr lang="en-US" dirty="0" err="1"/>
              <a:t>ele</a:t>
            </a:r>
            <a:r>
              <a:rPr lang="en-US" dirty="0"/>
              <a:t> F1…F12 </a:t>
            </a:r>
            <a:r>
              <a:rPr lang="en-US" dirty="0" err="1"/>
              <a:t>şi</a:t>
            </a:r>
            <a:r>
              <a:rPr lang="en-US" dirty="0"/>
              <a:t> au </a:t>
            </a:r>
            <a:r>
              <a:rPr lang="en-US" dirty="0" err="1"/>
              <a:t>diferite</a:t>
            </a:r>
            <a:r>
              <a:rPr lang="en-US" dirty="0"/>
              <a:t> </a:t>
            </a:r>
            <a:r>
              <a:rPr lang="en-US" dirty="0" err="1"/>
              <a:t>funcţii</a:t>
            </a:r>
            <a:r>
              <a:rPr lang="en-US" dirty="0"/>
              <a:t> </a:t>
            </a:r>
            <a:r>
              <a:rPr lang="en-US" dirty="0" err="1"/>
              <a:t>în</a:t>
            </a:r>
            <a:r>
              <a:rPr lang="en-US" dirty="0"/>
              <a:t> </a:t>
            </a:r>
            <a:r>
              <a:rPr lang="en-US" dirty="0" err="1"/>
              <a:t>diferite</a:t>
            </a:r>
            <a:r>
              <a:rPr lang="en-US" dirty="0"/>
              <a:t> </a:t>
            </a:r>
            <a:r>
              <a:rPr lang="en-US" dirty="0" err="1"/>
              <a:t>produse</a:t>
            </a:r>
            <a:r>
              <a:rPr lang="en-US" dirty="0"/>
              <a:t> soft. </a:t>
            </a:r>
            <a:endParaRPr lang="en-US" dirty="0" smtClean="0"/>
          </a:p>
          <a:p>
            <a:pPr marL="457200" indent="-457200">
              <a:buAutoNum type="alphaLcParenR"/>
            </a:pPr>
            <a:r>
              <a:rPr lang="en-US" dirty="0" err="1"/>
              <a:t>Tastele</a:t>
            </a:r>
            <a:r>
              <a:rPr lang="en-US" dirty="0"/>
              <a:t> </a:t>
            </a:r>
            <a:r>
              <a:rPr lang="en-US" dirty="0" err="1"/>
              <a:t>speciale</a:t>
            </a:r>
            <a:r>
              <a:rPr lang="en-US" dirty="0"/>
              <a:t> – </a:t>
            </a:r>
            <a:r>
              <a:rPr lang="en-US" dirty="0" err="1"/>
              <a:t>sunt</a:t>
            </a:r>
            <a:r>
              <a:rPr lang="en-US" dirty="0"/>
              <a:t> </a:t>
            </a:r>
            <a:r>
              <a:rPr lang="en-US" dirty="0" err="1"/>
              <a:t>folosite</a:t>
            </a:r>
            <a:r>
              <a:rPr lang="en-US" dirty="0"/>
              <a:t>, </a:t>
            </a:r>
            <a:r>
              <a:rPr lang="en-US" dirty="0" err="1"/>
              <a:t>în</a:t>
            </a:r>
            <a:r>
              <a:rPr lang="en-US" dirty="0"/>
              <a:t> general </a:t>
            </a:r>
            <a:r>
              <a:rPr lang="en-US" dirty="0" err="1"/>
              <a:t>pentru</a:t>
            </a:r>
            <a:r>
              <a:rPr lang="en-US" dirty="0"/>
              <a:t>: </a:t>
            </a:r>
          </a:p>
          <a:p>
            <a:pPr marL="342900" indent="-342900">
              <a:buFontTx/>
              <a:buChar char="-"/>
            </a:pPr>
            <a:r>
              <a:rPr lang="en-US" dirty="0" smtClean="0"/>
              <a:t>Esc </a:t>
            </a:r>
            <a:r>
              <a:rPr lang="en-US" dirty="0"/>
              <a:t>(Escape) – </a:t>
            </a:r>
            <a:r>
              <a:rPr lang="en-US" dirty="0" err="1"/>
              <a:t>întreruperea</a:t>
            </a:r>
            <a:r>
              <a:rPr lang="en-US" dirty="0"/>
              <a:t> </a:t>
            </a:r>
            <a:r>
              <a:rPr lang="en-US" dirty="0" err="1"/>
              <a:t>unei</a:t>
            </a:r>
            <a:r>
              <a:rPr lang="en-US" dirty="0"/>
              <a:t> </a:t>
            </a:r>
            <a:r>
              <a:rPr lang="en-US" dirty="0" err="1"/>
              <a:t>acţiuni</a:t>
            </a:r>
            <a:r>
              <a:rPr lang="en-US" dirty="0"/>
              <a:t>; </a:t>
            </a:r>
            <a:endParaRPr lang="en-US" dirty="0" smtClean="0"/>
          </a:p>
          <a:p>
            <a:pPr marL="342900" indent="-342900">
              <a:buFontTx/>
              <a:buChar char="-"/>
            </a:pPr>
            <a:r>
              <a:rPr lang="en-US" dirty="0" smtClean="0"/>
              <a:t> </a:t>
            </a:r>
            <a:r>
              <a:rPr lang="en-US" dirty="0"/>
              <a:t>Tab – </a:t>
            </a:r>
            <a:r>
              <a:rPr lang="en-US" dirty="0" err="1"/>
              <a:t>saltul</a:t>
            </a:r>
            <a:r>
              <a:rPr lang="en-US" dirty="0"/>
              <a:t> la </a:t>
            </a:r>
            <a:r>
              <a:rPr lang="en-US" dirty="0" err="1"/>
              <a:t>următoarea</a:t>
            </a:r>
            <a:r>
              <a:rPr lang="en-US" dirty="0"/>
              <a:t> </a:t>
            </a:r>
            <a:r>
              <a:rPr lang="en-US" dirty="0" err="1"/>
              <a:t>zonă</a:t>
            </a:r>
            <a:r>
              <a:rPr lang="en-US" dirty="0"/>
              <a:t>; </a:t>
            </a:r>
            <a:endParaRPr lang="en-US" dirty="0" smtClean="0"/>
          </a:p>
          <a:p>
            <a:pPr marL="342900" indent="-342900">
              <a:buFontTx/>
              <a:buChar char="-"/>
            </a:pPr>
            <a:r>
              <a:rPr lang="en-US" dirty="0" smtClean="0"/>
              <a:t> </a:t>
            </a:r>
            <a:r>
              <a:rPr lang="en-US" dirty="0"/>
              <a:t>Ctrl (Control) </a:t>
            </a:r>
            <a:r>
              <a:rPr lang="en-US" dirty="0" err="1"/>
              <a:t>şi</a:t>
            </a:r>
            <a:r>
              <a:rPr lang="en-US" dirty="0"/>
              <a:t> Alt – </a:t>
            </a:r>
            <a:r>
              <a:rPr lang="en-US" dirty="0" err="1"/>
              <a:t>sunt</a:t>
            </a:r>
            <a:r>
              <a:rPr lang="en-US" dirty="0"/>
              <a:t> </a:t>
            </a:r>
            <a:r>
              <a:rPr lang="en-US" dirty="0" err="1"/>
              <a:t>utilizate</a:t>
            </a:r>
            <a:r>
              <a:rPr lang="en-US" dirty="0"/>
              <a:t> </a:t>
            </a:r>
            <a:r>
              <a:rPr lang="en-US" dirty="0" err="1"/>
              <a:t>în</a:t>
            </a:r>
            <a:r>
              <a:rPr lang="en-US" dirty="0"/>
              <a:t> </a:t>
            </a:r>
            <a:r>
              <a:rPr lang="en-US" dirty="0" err="1"/>
              <a:t>combinaţie</a:t>
            </a:r>
            <a:r>
              <a:rPr lang="en-US" dirty="0"/>
              <a:t> cu </a:t>
            </a:r>
            <a:r>
              <a:rPr lang="en-US" dirty="0" err="1"/>
              <a:t>alte</a:t>
            </a:r>
            <a:r>
              <a:rPr lang="en-US" dirty="0"/>
              <a:t> taste </a:t>
            </a:r>
            <a:r>
              <a:rPr lang="en-US" dirty="0" err="1"/>
              <a:t>pentru</a:t>
            </a:r>
            <a:r>
              <a:rPr lang="en-US" dirty="0"/>
              <a:t> </a:t>
            </a:r>
            <a:r>
              <a:rPr lang="en-US" dirty="0" err="1"/>
              <a:t>obţinerea</a:t>
            </a:r>
            <a:r>
              <a:rPr lang="en-US" dirty="0"/>
              <a:t> </a:t>
            </a:r>
            <a:r>
              <a:rPr lang="en-US" dirty="0" err="1"/>
              <a:t>diferitor</a:t>
            </a:r>
            <a:r>
              <a:rPr lang="en-US" dirty="0"/>
              <a:t> </a:t>
            </a:r>
            <a:r>
              <a:rPr lang="en-US" dirty="0" err="1"/>
              <a:t>efecte</a:t>
            </a:r>
            <a:r>
              <a:rPr lang="en-US" dirty="0"/>
              <a:t> (Ex.: </a:t>
            </a:r>
            <a:r>
              <a:rPr lang="en-US" dirty="0" err="1"/>
              <a:t>Ctrl+Alt+Del</a:t>
            </a:r>
            <a:r>
              <a:rPr lang="en-US" dirty="0"/>
              <a:t> = </a:t>
            </a:r>
            <a:r>
              <a:rPr lang="en-US" dirty="0" err="1"/>
              <a:t>resetează</a:t>
            </a:r>
            <a:r>
              <a:rPr lang="en-US" dirty="0"/>
              <a:t> </a:t>
            </a:r>
            <a:r>
              <a:rPr lang="en-US" dirty="0" err="1"/>
              <a:t>calculatorul</a:t>
            </a:r>
            <a:r>
              <a:rPr lang="en-US" dirty="0"/>
              <a:t>); </a:t>
            </a:r>
            <a:endParaRPr lang="en-US" dirty="0" smtClean="0"/>
          </a:p>
          <a:p>
            <a:pPr marL="342900" indent="-342900">
              <a:buFontTx/>
              <a:buChar char="-"/>
            </a:pPr>
            <a:r>
              <a:rPr lang="en-US" dirty="0" smtClean="0"/>
              <a:t> </a:t>
            </a:r>
            <a:r>
              <a:rPr lang="en-US" dirty="0"/>
              <a:t>Caps Lock – </a:t>
            </a:r>
            <a:r>
              <a:rPr lang="en-US" dirty="0" err="1"/>
              <a:t>blocarea</a:t>
            </a:r>
            <a:r>
              <a:rPr lang="en-US" dirty="0"/>
              <a:t> </a:t>
            </a:r>
            <a:r>
              <a:rPr lang="en-US" dirty="0" err="1"/>
              <a:t>tastaturii</a:t>
            </a:r>
            <a:r>
              <a:rPr lang="en-US" dirty="0"/>
              <a:t> </a:t>
            </a:r>
            <a:r>
              <a:rPr lang="en-US" dirty="0" err="1"/>
              <a:t>alfabetice</a:t>
            </a:r>
            <a:r>
              <a:rPr lang="en-US" dirty="0"/>
              <a:t> </a:t>
            </a:r>
            <a:r>
              <a:rPr lang="en-US" dirty="0" err="1"/>
              <a:t>pe</a:t>
            </a:r>
            <a:r>
              <a:rPr lang="en-US" dirty="0"/>
              <a:t> </a:t>
            </a:r>
            <a:r>
              <a:rPr lang="en-US" dirty="0" err="1"/>
              <a:t>litere</a:t>
            </a:r>
            <a:r>
              <a:rPr lang="en-US" dirty="0"/>
              <a:t> </a:t>
            </a:r>
            <a:r>
              <a:rPr lang="en-US" dirty="0" err="1"/>
              <a:t>mari</a:t>
            </a:r>
            <a:r>
              <a:rPr lang="en-US" dirty="0"/>
              <a:t> (Capitals</a:t>
            </a:r>
            <a:r>
              <a:rPr lang="en-US" dirty="0" smtClean="0"/>
              <a:t>);</a:t>
            </a:r>
          </a:p>
          <a:p>
            <a:pPr marL="342900" indent="-342900">
              <a:buFontTx/>
              <a:buChar char="-"/>
            </a:pPr>
            <a:r>
              <a:rPr lang="en-US" dirty="0" smtClean="0"/>
              <a:t> </a:t>
            </a:r>
            <a:r>
              <a:rPr lang="en-US" dirty="0"/>
              <a:t>- Backspace – </a:t>
            </a:r>
            <a:r>
              <a:rPr lang="en-US" dirty="0" err="1"/>
              <a:t>ştergerea</a:t>
            </a:r>
            <a:r>
              <a:rPr lang="en-US" dirty="0"/>
              <a:t> </a:t>
            </a:r>
            <a:r>
              <a:rPr lang="en-US" dirty="0" err="1"/>
              <a:t>caracterului</a:t>
            </a:r>
            <a:r>
              <a:rPr lang="en-US" dirty="0"/>
              <a:t> </a:t>
            </a:r>
            <a:r>
              <a:rPr lang="en-US" dirty="0" err="1"/>
              <a:t>aflat</a:t>
            </a:r>
            <a:r>
              <a:rPr lang="en-US" dirty="0"/>
              <a:t> </a:t>
            </a:r>
            <a:r>
              <a:rPr lang="en-US" dirty="0" err="1"/>
              <a:t>înaintea</a:t>
            </a:r>
            <a:r>
              <a:rPr lang="en-US" dirty="0"/>
              <a:t> </a:t>
            </a:r>
            <a:r>
              <a:rPr lang="en-US" dirty="0" err="1"/>
              <a:t>poziţiei</a:t>
            </a:r>
            <a:r>
              <a:rPr lang="en-US" dirty="0"/>
              <a:t> </a:t>
            </a:r>
            <a:r>
              <a:rPr lang="en-US" dirty="0" err="1"/>
              <a:t>curente</a:t>
            </a:r>
            <a:r>
              <a:rPr lang="en-US" dirty="0"/>
              <a:t> a </a:t>
            </a:r>
            <a:r>
              <a:rPr lang="en-US" dirty="0" err="1"/>
              <a:t>cursorului</a:t>
            </a:r>
            <a:r>
              <a:rPr lang="en-US" dirty="0"/>
              <a:t>; </a:t>
            </a:r>
            <a:endParaRPr lang="en-US" dirty="0" smtClean="0"/>
          </a:p>
          <a:p>
            <a:pPr marL="342900" indent="-342900">
              <a:buFontTx/>
              <a:buChar char="-"/>
            </a:pPr>
            <a:r>
              <a:rPr lang="en-US" dirty="0" smtClean="0"/>
              <a:t> </a:t>
            </a:r>
            <a:r>
              <a:rPr lang="en-US" dirty="0"/>
              <a:t>Enter – </a:t>
            </a:r>
            <a:r>
              <a:rPr lang="en-US" dirty="0" err="1"/>
              <a:t>încheierea</a:t>
            </a:r>
            <a:r>
              <a:rPr lang="en-US" dirty="0"/>
              <a:t> </a:t>
            </a:r>
            <a:r>
              <a:rPr lang="en-US" dirty="0" err="1"/>
              <a:t>mesajului</a:t>
            </a:r>
            <a:r>
              <a:rPr lang="en-US" dirty="0"/>
              <a:t> </a:t>
            </a:r>
            <a:r>
              <a:rPr lang="en-US" dirty="0" err="1"/>
              <a:t>dat</a:t>
            </a:r>
            <a:r>
              <a:rPr lang="en-US" dirty="0"/>
              <a:t> </a:t>
            </a:r>
            <a:r>
              <a:rPr lang="en-US" dirty="0" err="1"/>
              <a:t>calculatorului</a:t>
            </a:r>
            <a:r>
              <a:rPr lang="en-US" dirty="0"/>
              <a:t>; </a:t>
            </a:r>
            <a:endParaRPr lang="en-US" dirty="0" smtClean="0"/>
          </a:p>
          <a:p>
            <a:pPr marL="342900" indent="-342900">
              <a:buFontTx/>
              <a:buChar char="-"/>
            </a:pPr>
            <a:r>
              <a:rPr lang="en-US" dirty="0" smtClean="0"/>
              <a:t> </a:t>
            </a:r>
            <a:r>
              <a:rPr lang="en-US" dirty="0"/>
              <a:t>Print Screen – </a:t>
            </a:r>
            <a:r>
              <a:rPr lang="en-US" dirty="0" err="1"/>
              <a:t>preluarea</a:t>
            </a:r>
            <a:r>
              <a:rPr lang="en-US" dirty="0"/>
              <a:t> </a:t>
            </a:r>
            <a:r>
              <a:rPr lang="en-US" dirty="0" err="1"/>
              <a:t>imaginii</a:t>
            </a:r>
            <a:r>
              <a:rPr lang="en-US" dirty="0"/>
              <a:t> </a:t>
            </a:r>
            <a:r>
              <a:rPr lang="en-US" dirty="0" err="1"/>
              <a:t>ecranului</a:t>
            </a:r>
            <a:r>
              <a:rPr lang="en-US" dirty="0" smtClean="0"/>
              <a:t>; etc.</a:t>
            </a:r>
            <a:endParaRPr lang="ru-RU" b="1" dirty="0"/>
          </a:p>
        </p:txBody>
      </p:sp>
    </p:spTree>
    <p:extLst>
      <p:ext uri="{BB962C8B-B14F-4D97-AF65-F5344CB8AC3E}">
        <p14:creationId xmlns:p14="http://schemas.microsoft.com/office/powerpoint/2010/main" val="2028562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034" y="708337"/>
            <a:ext cx="8178551" cy="5237408"/>
          </a:xfrm>
        </p:spPr>
      </p:pic>
    </p:spTree>
    <p:extLst>
      <p:ext uri="{BB962C8B-B14F-4D97-AF65-F5344CB8AC3E}">
        <p14:creationId xmlns:p14="http://schemas.microsoft.com/office/powerpoint/2010/main" val="2330765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2724" y="1031382"/>
            <a:ext cx="5426158" cy="1371600"/>
          </a:xfrm>
        </p:spPr>
        <p:txBody>
          <a:bodyPr>
            <a:normAutofit fontScale="90000"/>
          </a:bodyPr>
          <a:lstStyle/>
          <a:p>
            <a:r>
              <a:rPr lang="en-US" b="1" dirty="0"/>
              <a:t>2. Mouse-</a:t>
            </a:r>
            <a:r>
              <a:rPr lang="en-US" b="1" dirty="0" err="1"/>
              <a:t>ul</a:t>
            </a:r>
            <a:r>
              <a:rPr lang="en-US" b="1" dirty="0"/>
              <a:t> </a:t>
            </a:r>
            <a:r>
              <a:rPr lang="en-US" dirty="0"/>
              <a:t>– </a:t>
            </a:r>
            <a:r>
              <a:rPr lang="en-US" dirty="0" err="1"/>
              <a:t>este</a:t>
            </a:r>
            <a:r>
              <a:rPr lang="en-US" dirty="0"/>
              <a:t> </a:t>
            </a:r>
            <a:r>
              <a:rPr lang="en-US" dirty="0" err="1"/>
              <a:t>dispozitivul</a:t>
            </a:r>
            <a:r>
              <a:rPr lang="en-US" dirty="0"/>
              <a:t> </a:t>
            </a:r>
            <a:r>
              <a:rPr lang="en-US" dirty="0" err="1"/>
              <a:t>ce</a:t>
            </a:r>
            <a:r>
              <a:rPr lang="en-US" dirty="0"/>
              <a:t> </a:t>
            </a:r>
            <a:r>
              <a:rPr lang="en-US" dirty="0" err="1"/>
              <a:t>controlează</a:t>
            </a:r>
            <a:r>
              <a:rPr lang="en-US" dirty="0"/>
              <a:t> </a:t>
            </a:r>
            <a:r>
              <a:rPr lang="en-US" dirty="0" err="1"/>
              <a:t>mişcarea</a:t>
            </a:r>
            <a:r>
              <a:rPr lang="en-US" dirty="0"/>
              <a:t> </a:t>
            </a:r>
            <a:r>
              <a:rPr lang="en-US" dirty="0" err="1"/>
              <a:t>cursorului</a:t>
            </a:r>
            <a:r>
              <a:rPr lang="en-US" dirty="0"/>
              <a:t> </a:t>
            </a:r>
            <a:r>
              <a:rPr lang="en-US" dirty="0" err="1"/>
              <a:t>pe</a:t>
            </a:r>
            <a:r>
              <a:rPr lang="en-US" dirty="0"/>
              <a:t> </a:t>
            </a:r>
            <a:r>
              <a:rPr lang="en-US" dirty="0" err="1"/>
              <a:t>ecranul</a:t>
            </a:r>
            <a:r>
              <a:rPr lang="en-US" dirty="0"/>
              <a:t> </a:t>
            </a:r>
            <a:r>
              <a:rPr lang="en-US" dirty="0" err="1"/>
              <a:t>monitorului</a:t>
            </a:r>
            <a:r>
              <a:rPr lang="en-US" dirty="0"/>
              <a:t> </a:t>
            </a:r>
            <a:r>
              <a:rPr lang="en-US" dirty="0" err="1"/>
              <a:t>şi</a:t>
            </a:r>
            <a:r>
              <a:rPr lang="en-US" dirty="0"/>
              <a:t> </a:t>
            </a:r>
            <a:r>
              <a:rPr lang="en-US" dirty="0" err="1"/>
              <a:t>permite</a:t>
            </a:r>
            <a:r>
              <a:rPr lang="en-US" dirty="0"/>
              <a:t> </a:t>
            </a:r>
            <a:r>
              <a:rPr lang="en-US" dirty="0" err="1"/>
              <a:t>selectarea</a:t>
            </a:r>
            <a:r>
              <a:rPr lang="en-US" dirty="0"/>
              <a:t> </a:t>
            </a:r>
            <a:r>
              <a:rPr lang="en-US" dirty="0" err="1"/>
              <a:t>sau</a:t>
            </a:r>
            <a:r>
              <a:rPr lang="en-US" dirty="0"/>
              <a:t> </a:t>
            </a:r>
            <a:r>
              <a:rPr lang="en-US" dirty="0" err="1"/>
              <a:t>activarea</a:t>
            </a:r>
            <a:r>
              <a:rPr lang="en-US" dirty="0"/>
              <a:t> </a:t>
            </a:r>
            <a:r>
              <a:rPr lang="en-US" dirty="0" err="1"/>
              <a:t>unor</a:t>
            </a:r>
            <a:r>
              <a:rPr lang="en-US" dirty="0"/>
              <a:t> </a:t>
            </a:r>
            <a:r>
              <a:rPr lang="en-US" dirty="0" err="1"/>
              <a:t>obiecte</a:t>
            </a:r>
            <a:r>
              <a:rPr lang="en-US" dirty="0"/>
              <a:t> de </a:t>
            </a:r>
            <a:r>
              <a:rPr lang="en-US" dirty="0" err="1"/>
              <a:t>pe</a:t>
            </a:r>
            <a:r>
              <a:rPr lang="en-US" dirty="0"/>
              <a:t> </a:t>
            </a:r>
            <a:r>
              <a:rPr lang="en-US" dirty="0" err="1"/>
              <a:t>ecran</a:t>
            </a:r>
            <a:r>
              <a:rPr lang="en-US" dirty="0"/>
              <a:t> </a:t>
            </a:r>
            <a:r>
              <a:rPr lang="en-US" dirty="0" err="1"/>
              <a:t>prin</a:t>
            </a:r>
            <a:r>
              <a:rPr lang="en-US" dirty="0"/>
              <a:t> </a:t>
            </a:r>
            <a:r>
              <a:rPr lang="en-US" dirty="0" err="1"/>
              <a:t>acţionarea</a:t>
            </a:r>
            <a:r>
              <a:rPr lang="en-US" dirty="0"/>
              <a:t> </a:t>
            </a:r>
            <a:r>
              <a:rPr lang="en-US" dirty="0" err="1"/>
              <a:t>unor</a:t>
            </a:r>
            <a:r>
              <a:rPr lang="en-US" dirty="0"/>
              <a:t> </a:t>
            </a:r>
            <a:r>
              <a:rPr lang="en-US" dirty="0" err="1" smtClean="0"/>
              <a:t>butoane</a:t>
            </a:r>
            <a:r>
              <a:rPr lang="en-US" dirty="0" smtClean="0"/>
              <a:t>.</a:t>
            </a:r>
            <a:endParaRPr lang="ru-RU" dirty="0"/>
          </a:p>
        </p:txBody>
      </p:sp>
      <p:pic>
        <p:nvPicPr>
          <p:cNvPr id="6" name="Рисунок 5"/>
          <p:cNvPicPr>
            <a:picLocks noGrp="1" noChangeAspect="1"/>
          </p:cNvPicPr>
          <p:nvPr>
            <p:ph type="pic" idx="1"/>
          </p:nvPr>
        </p:nvPicPr>
        <p:blipFill>
          <a:blip r:embed="rId2">
            <a:extLst>
              <a:ext uri="{28A0092B-C50C-407E-A947-70E740481C1C}">
                <a14:useLocalDpi xmlns:a14="http://schemas.microsoft.com/office/drawing/2010/main" val="0"/>
              </a:ext>
            </a:extLst>
          </a:blip>
          <a:srcRect t="8200" b="8200"/>
          <a:stretch>
            <a:fillRect/>
          </a:stretch>
        </p:blipFill>
        <p:spPr>
          <a:xfrm>
            <a:off x="8367413" y="1031382"/>
            <a:ext cx="3280974" cy="4572000"/>
          </a:xfrm>
        </p:spPr>
      </p:pic>
      <p:sp>
        <p:nvSpPr>
          <p:cNvPr id="4" name="Текст 3"/>
          <p:cNvSpPr>
            <a:spLocks noGrp="1"/>
          </p:cNvSpPr>
          <p:nvPr>
            <p:ph type="body" sz="half" idx="2"/>
          </p:nvPr>
        </p:nvSpPr>
        <p:spPr>
          <a:xfrm>
            <a:off x="1482724" y="2686317"/>
            <a:ext cx="2883214" cy="3340995"/>
          </a:xfrm>
        </p:spPr>
        <p:txBody>
          <a:bodyPr>
            <a:normAutofit lnSpcReduction="10000"/>
          </a:bodyPr>
          <a:lstStyle/>
          <a:p>
            <a:r>
              <a:rPr lang="en-US" dirty="0" err="1"/>
              <a:t>Operaţiile</a:t>
            </a:r>
            <a:r>
              <a:rPr lang="en-US" dirty="0"/>
              <a:t> </a:t>
            </a:r>
            <a:r>
              <a:rPr lang="en-US" dirty="0" err="1"/>
              <a:t>ce</a:t>
            </a:r>
            <a:r>
              <a:rPr lang="en-US" dirty="0"/>
              <a:t> se pot </a:t>
            </a:r>
            <a:r>
              <a:rPr lang="en-US" dirty="0" err="1"/>
              <a:t>executa</a:t>
            </a:r>
            <a:r>
              <a:rPr lang="en-US" dirty="0"/>
              <a:t> cu mouse-</a:t>
            </a:r>
            <a:r>
              <a:rPr lang="en-US" dirty="0" err="1"/>
              <a:t>ul</a:t>
            </a:r>
            <a:r>
              <a:rPr lang="en-US" dirty="0"/>
              <a:t> </a:t>
            </a:r>
            <a:r>
              <a:rPr lang="en-US" dirty="0" err="1"/>
              <a:t>sunt</a:t>
            </a:r>
            <a:r>
              <a:rPr lang="en-US" dirty="0"/>
              <a:t>: </a:t>
            </a:r>
            <a:br>
              <a:rPr lang="en-US" dirty="0"/>
            </a:br>
            <a:r>
              <a:rPr lang="en-US" dirty="0" smtClean="0"/>
              <a:t>- </a:t>
            </a:r>
            <a:r>
              <a:rPr lang="en-US" dirty="0" err="1"/>
              <a:t>indicare</a:t>
            </a:r>
            <a:r>
              <a:rPr lang="en-US" dirty="0"/>
              <a:t>; </a:t>
            </a:r>
            <a:r>
              <a:rPr lang="en-US" dirty="0" smtClean="0"/>
              <a:t/>
            </a:r>
            <a:br>
              <a:rPr lang="en-US" dirty="0" smtClean="0"/>
            </a:br>
            <a:r>
              <a:rPr lang="en-US" dirty="0" smtClean="0"/>
              <a:t>- </a:t>
            </a:r>
            <a:r>
              <a:rPr lang="en-US" dirty="0" err="1"/>
              <a:t>clic</a:t>
            </a:r>
            <a:r>
              <a:rPr lang="en-US" dirty="0" smtClean="0"/>
              <a:t>;</a:t>
            </a:r>
            <a:br>
              <a:rPr lang="en-US" dirty="0" smtClean="0"/>
            </a:br>
            <a:r>
              <a:rPr lang="en-US" dirty="0" smtClean="0"/>
              <a:t> </a:t>
            </a:r>
            <a:r>
              <a:rPr lang="en-US" dirty="0"/>
              <a:t>- </a:t>
            </a:r>
            <a:r>
              <a:rPr lang="en-US" dirty="0" err="1"/>
              <a:t>dublu</a:t>
            </a:r>
            <a:r>
              <a:rPr lang="en-US" dirty="0"/>
              <a:t> </a:t>
            </a:r>
            <a:r>
              <a:rPr lang="en-US" dirty="0" err="1" smtClean="0"/>
              <a:t>clic</a:t>
            </a:r>
            <a:r>
              <a:rPr lang="en-US" dirty="0" smtClean="0"/>
              <a:t/>
            </a:r>
            <a:br>
              <a:rPr lang="en-US" dirty="0" smtClean="0"/>
            </a:br>
            <a:r>
              <a:rPr lang="en-US" dirty="0" smtClean="0"/>
              <a:t> </a:t>
            </a:r>
            <a:r>
              <a:rPr lang="en-US" dirty="0"/>
              <a:t>– </a:t>
            </a:r>
            <a:r>
              <a:rPr lang="en-US" dirty="0" err="1"/>
              <a:t>acţionarea</a:t>
            </a:r>
            <a:r>
              <a:rPr lang="en-US" dirty="0"/>
              <a:t> </a:t>
            </a:r>
            <a:r>
              <a:rPr lang="en-US" dirty="0" err="1"/>
              <a:t>scurtă</a:t>
            </a:r>
            <a:r>
              <a:rPr lang="en-US" dirty="0"/>
              <a:t> de </a:t>
            </a:r>
            <a:r>
              <a:rPr lang="en-US" dirty="0" err="1"/>
              <a:t>două</a:t>
            </a:r>
            <a:r>
              <a:rPr lang="en-US" dirty="0"/>
              <a:t> </a:t>
            </a:r>
            <a:r>
              <a:rPr lang="en-US" dirty="0" err="1"/>
              <a:t>ori</a:t>
            </a:r>
            <a:r>
              <a:rPr lang="en-US" dirty="0"/>
              <a:t> a </a:t>
            </a:r>
            <a:r>
              <a:rPr lang="en-US" dirty="0" err="1"/>
              <a:t>butonului</a:t>
            </a:r>
            <a:r>
              <a:rPr lang="en-US" dirty="0"/>
              <a:t> din </a:t>
            </a:r>
            <a:r>
              <a:rPr lang="en-US" dirty="0" err="1"/>
              <a:t>partea</a:t>
            </a:r>
            <a:r>
              <a:rPr lang="en-US" dirty="0"/>
              <a:t> </a:t>
            </a:r>
            <a:r>
              <a:rPr lang="en-US" dirty="0" err="1"/>
              <a:t>stângă</a:t>
            </a:r>
            <a:r>
              <a:rPr lang="en-US" dirty="0"/>
              <a:t> a </a:t>
            </a:r>
            <a:r>
              <a:rPr lang="en-US" dirty="0" err="1"/>
              <a:t>mouseului</a:t>
            </a:r>
            <a:r>
              <a:rPr lang="en-US" dirty="0" smtClean="0"/>
              <a:t>;</a:t>
            </a:r>
            <a:br>
              <a:rPr lang="en-US" dirty="0" smtClean="0"/>
            </a:br>
            <a:r>
              <a:rPr lang="en-US" dirty="0" smtClean="0"/>
              <a:t> </a:t>
            </a:r>
            <a:r>
              <a:rPr lang="en-US" dirty="0"/>
              <a:t>- </a:t>
            </a:r>
            <a:r>
              <a:rPr lang="en-US" dirty="0" err="1"/>
              <a:t>glisare</a:t>
            </a:r>
            <a:r>
              <a:rPr lang="en-US" dirty="0"/>
              <a:t> </a:t>
            </a:r>
            <a:r>
              <a:rPr lang="en-US" dirty="0" smtClean="0"/>
              <a:t/>
            </a:r>
            <a:br>
              <a:rPr lang="en-US" dirty="0" smtClean="0"/>
            </a:br>
            <a:r>
              <a:rPr lang="en-US" dirty="0" smtClean="0"/>
              <a:t>– </a:t>
            </a:r>
            <a:r>
              <a:rPr lang="en-US" dirty="0" err="1"/>
              <a:t>deplasarea</a:t>
            </a:r>
            <a:r>
              <a:rPr lang="en-US" dirty="0"/>
              <a:t> mouse-</a:t>
            </a:r>
            <a:r>
              <a:rPr lang="en-US" dirty="0" err="1"/>
              <a:t>ului</a:t>
            </a:r>
            <a:r>
              <a:rPr lang="en-US" dirty="0"/>
              <a:t> cu un </a:t>
            </a:r>
            <a:r>
              <a:rPr lang="en-US" dirty="0" err="1"/>
              <a:t>buton</a:t>
            </a:r>
            <a:r>
              <a:rPr lang="en-US" dirty="0"/>
              <a:t> </a:t>
            </a:r>
            <a:r>
              <a:rPr lang="en-US" dirty="0" err="1"/>
              <a:t>acţionat</a:t>
            </a:r>
            <a:r>
              <a:rPr lang="en-US" dirty="0"/>
              <a:t>; </a:t>
            </a:r>
            <a:r>
              <a:rPr lang="en-US" dirty="0" smtClean="0"/>
              <a:t/>
            </a:r>
            <a:br>
              <a:rPr lang="en-US" dirty="0" smtClean="0"/>
            </a:br>
            <a:r>
              <a:rPr lang="en-US" dirty="0" smtClean="0"/>
              <a:t>- </a:t>
            </a:r>
            <a:r>
              <a:rPr lang="en-US" dirty="0" err="1"/>
              <a:t>derulare</a:t>
            </a:r>
            <a:r>
              <a:rPr lang="en-US" dirty="0"/>
              <a:t> (scrolling).</a:t>
            </a:r>
            <a:endParaRPr lang="ru-RU" dirty="0"/>
          </a:p>
        </p:txBody>
      </p:sp>
      <p:sp>
        <p:nvSpPr>
          <p:cNvPr id="7" name="TextBox 6"/>
          <p:cNvSpPr txBox="1"/>
          <p:nvPr/>
        </p:nvSpPr>
        <p:spPr>
          <a:xfrm>
            <a:off x="5203065" y="2402982"/>
            <a:ext cx="2884867" cy="3662541"/>
          </a:xfrm>
          <a:prstGeom prst="rect">
            <a:avLst/>
          </a:prstGeom>
          <a:noFill/>
        </p:spPr>
        <p:txBody>
          <a:bodyPr wrap="square" rtlCol="0">
            <a:spAutoFit/>
          </a:bodyPr>
          <a:lstStyle/>
          <a:p>
            <a:r>
              <a:rPr lang="en-US" i="1" dirty="0" err="1" smtClean="0"/>
              <a:t>În</a:t>
            </a:r>
            <a:r>
              <a:rPr lang="en-US" i="1" dirty="0" smtClean="0"/>
              <a:t> general mouse-</a:t>
            </a:r>
            <a:r>
              <a:rPr lang="en-US" i="1" dirty="0" err="1" smtClean="0"/>
              <a:t>ul</a:t>
            </a:r>
            <a:r>
              <a:rPr lang="en-US" i="1" dirty="0" smtClean="0"/>
              <a:t> </a:t>
            </a:r>
            <a:r>
              <a:rPr lang="en-US" i="1" dirty="0" err="1" smtClean="0"/>
              <a:t>este</a:t>
            </a:r>
            <a:r>
              <a:rPr lang="en-US" i="1" dirty="0" smtClean="0"/>
              <a:t> format din: </a:t>
            </a:r>
            <a:r>
              <a:rPr lang="en-US" i="1" dirty="0" err="1" smtClean="0"/>
              <a:t>carcasă</a:t>
            </a:r>
            <a:r>
              <a:rPr lang="en-US" i="1" dirty="0" smtClean="0"/>
              <a:t>, </a:t>
            </a:r>
            <a:r>
              <a:rPr lang="en-US" i="1" dirty="0" err="1" smtClean="0"/>
              <a:t>bilă</a:t>
            </a:r>
            <a:r>
              <a:rPr lang="en-US" i="1" dirty="0" smtClean="0"/>
              <a:t>, </a:t>
            </a:r>
            <a:r>
              <a:rPr lang="en-US" i="1" dirty="0" err="1" smtClean="0"/>
              <a:t>butoane</a:t>
            </a:r>
            <a:r>
              <a:rPr lang="en-US" i="1" dirty="0" smtClean="0"/>
              <a:t> </a:t>
            </a:r>
            <a:r>
              <a:rPr lang="en-US" i="1" dirty="0" err="1" smtClean="0"/>
              <a:t>şi</a:t>
            </a:r>
            <a:r>
              <a:rPr lang="en-US" i="1" dirty="0" smtClean="0"/>
              <a:t> </a:t>
            </a:r>
            <a:r>
              <a:rPr lang="en-US" i="1" dirty="0" err="1" smtClean="0"/>
              <a:t>circuite</a:t>
            </a:r>
            <a:r>
              <a:rPr lang="en-US" i="1" dirty="0" smtClean="0"/>
              <a:t> </a:t>
            </a:r>
            <a:r>
              <a:rPr lang="en-US" i="1" dirty="0" err="1" smtClean="0"/>
              <a:t>electrice</a:t>
            </a:r>
            <a:r>
              <a:rPr lang="en-US" i="1" dirty="0" smtClean="0"/>
              <a:t>. </a:t>
            </a:r>
          </a:p>
          <a:p>
            <a:endParaRPr lang="en-US" dirty="0"/>
          </a:p>
          <a:p>
            <a:r>
              <a:rPr lang="en-US" sz="1600" dirty="0" err="1" smtClean="0"/>
              <a:t>Clasificarea</a:t>
            </a:r>
            <a:r>
              <a:rPr lang="en-US" sz="1600" dirty="0" smtClean="0"/>
              <a:t> </a:t>
            </a:r>
            <a:r>
              <a:rPr lang="en-US" sz="1600" dirty="0" err="1" smtClean="0"/>
              <a:t>acestor</a:t>
            </a:r>
            <a:r>
              <a:rPr lang="en-US" sz="1600" dirty="0" smtClean="0"/>
              <a:t> </a:t>
            </a:r>
            <a:r>
              <a:rPr lang="en-US" sz="1600" dirty="0" err="1" smtClean="0"/>
              <a:t>dispozitive</a:t>
            </a:r>
            <a:r>
              <a:rPr lang="en-US" sz="1600" dirty="0" smtClean="0"/>
              <a:t> se </a:t>
            </a:r>
            <a:r>
              <a:rPr lang="en-US" sz="1600" dirty="0" err="1" smtClean="0"/>
              <a:t>poate</a:t>
            </a:r>
            <a:r>
              <a:rPr lang="en-US" sz="1600" dirty="0" smtClean="0"/>
              <a:t> face </a:t>
            </a:r>
            <a:r>
              <a:rPr lang="en-US" sz="1600" dirty="0" err="1" smtClean="0"/>
              <a:t>în</a:t>
            </a:r>
            <a:r>
              <a:rPr lang="en-US" sz="1600" dirty="0" smtClean="0"/>
              <a:t> </a:t>
            </a:r>
            <a:r>
              <a:rPr lang="en-US" sz="1600" dirty="0" err="1" smtClean="0"/>
              <a:t>funcţie</a:t>
            </a:r>
            <a:r>
              <a:rPr lang="en-US" sz="1600" dirty="0" smtClean="0"/>
              <a:t> de: - </a:t>
            </a:r>
            <a:r>
              <a:rPr lang="en-US" sz="1600" dirty="0" err="1" smtClean="0"/>
              <a:t>numărul</a:t>
            </a:r>
            <a:r>
              <a:rPr lang="en-US" sz="1600" dirty="0" smtClean="0"/>
              <a:t> de </a:t>
            </a:r>
            <a:r>
              <a:rPr lang="en-US" sz="1600" dirty="0" err="1" smtClean="0"/>
              <a:t>butoane</a:t>
            </a:r>
            <a:r>
              <a:rPr lang="en-US" sz="1600" dirty="0" smtClean="0"/>
              <a:t> – de la 2 la 5 </a:t>
            </a:r>
            <a:r>
              <a:rPr lang="en-US" sz="1600" dirty="0" err="1" smtClean="0"/>
              <a:t>sau</a:t>
            </a:r>
            <a:r>
              <a:rPr lang="en-US" sz="1600" dirty="0" smtClean="0"/>
              <a:t> </a:t>
            </a:r>
            <a:r>
              <a:rPr lang="en-US" sz="1600" dirty="0" err="1" smtClean="0"/>
              <a:t>mai</a:t>
            </a:r>
            <a:r>
              <a:rPr lang="en-US" sz="1600" dirty="0" smtClean="0"/>
              <a:t> </a:t>
            </a:r>
            <a:r>
              <a:rPr lang="en-US" sz="1600" dirty="0" err="1" smtClean="0"/>
              <a:t>multe</a:t>
            </a:r>
            <a:r>
              <a:rPr lang="en-US" sz="1600" dirty="0" smtClean="0"/>
              <a:t>; - </a:t>
            </a:r>
            <a:r>
              <a:rPr lang="en-US" sz="1600" dirty="0" err="1" smtClean="0"/>
              <a:t>tipul</a:t>
            </a:r>
            <a:r>
              <a:rPr lang="en-US" sz="1600" dirty="0" smtClean="0"/>
              <a:t> </a:t>
            </a:r>
            <a:r>
              <a:rPr lang="en-US" sz="1600" dirty="0" err="1" smtClean="0"/>
              <a:t>portului</a:t>
            </a:r>
            <a:r>
              <a:rPr lang="en-US" sz="1600" dirty="0" smtClean="0"/>
              <a:t> </a:t>
            </a:r>
            <a:r>
              <a:rPr lang="en-US" sz="1600" dirty="0" err="1" smtClean="0"/>
              <a:t>prin</a:t>
            </a:r>
            <a:r>
              <a:rPr lang="en-US" sz="1600" dirty="0" smtClean="0"/>
              <a:t> care se </a:t>
            </a:r>
            <a:r>
              <a:rPr lang="en-US" sz="1600" dirty="0" err="1" smtClean="0"/>
              <a:t>conectează</a:t>
            </a:r>
            <a:r>
              <a:rPr lang="en-US" sz="1600" dirty="0" smtClean="0"/>
              <a:t> – serial </a:t>
            </a:r>
            <a:r>
              <a:rPr lang="en-US" sz="1600" dirty="0" err="1" smtClean="0"/>
              <a:t>sau</a:t>
            </a:r>
            <a:r>
              <a:rPr lang="en-US" sz="1600" dirty="0" smtClean="0"/>
              <a:t> </a:t>
            </a:r>
            <a:r>
              <a:rPr lang="en-US" sz="1600" dirty="0" err="1" smtClean="0"/>
              <a:t>paralel</a:t>
            </a:r>
            <a:r>
              <a:rPr lang="en-US" sz="1600" dirty="0" smtClean="0"/>
              <a:t>; - </a:t>
            </a:r>
            <a:r>
              <a:rPr lang="en-US" sz="1600" dirty="0" err="1" smtClean="0"/>
              <a:t>compatibilitate</a:t>
            </a:r>
            <a:r>
              <a:rPr lang="en-US" sz="1600" dirty="0" smtClean="0"/>
              <a:t>: Microsoft, Genius, </a:t>
            </a:r>
            <a:r>
              <a:rPr lang="en-US" sz="1600" dirty="0" err="1" smtClean="0"/>
              <a:t>Logintech</a:t>
            </a:r>
            <a:r>
              <a:rPr lang="en-US" sz="1600" dirty="0" smtClean="0"/>
              <a:t> etc.; - </a:t>
            </a:r>
            <a:r>
              <a:rPr lang="en-US" sz="1600" dirty="0" err="1" smtClean="0"/>
              <a:t>tehnologia</a:t>
            </a:r>
            <a:r>
              <a:rPr lang="en-US" sz="1600" dirty="0" smtClean="0"/>
              <a:t> </a:t>
            </a:r>
            <a:r>
              <a:rPr lang="en-US" sz="1600" dirty="0" err="1" smtClean="0"/>
              <a:t>folosită</a:t>
            </a:r>
            <a:r>
              <a:rPr lang="en-US" sz="1600" dirty="0" smtClean="0"/>
              <a:t> </a:t>
            </a:r>
            <a:r>
              <a:rPr lang="en-US" sz="1600" dirty="0" err="1" smtClean="0"/>
              <a:t>în</a:t>
            </a:r>
            <a:r>
              <a:rPr lang="en-US" sz="1600" dirty="0" smtClean="0"/>
              <a:t> </a:t>
            </a:r>
            <a:r>
              <a:rPr lang="en-US" sz="1600" dirty="0" err="1" smtClean="0"/>
              <a:t>transmiterea</a:t>
            </a:r>
            <a:r>
              <a:rPr lang="en-US" sz="1600" dirty="0" smtClean="0"/>
              <a:t> </a:t>
            </a:r>
            <a:r>
              <a:rPr lang="en-US" sz="1600" dirty="0" err="1" smtClean="0"/>
              <a:t>semnalului</a:t>
            </a:r>
            <a:r>
              <a:rPr lang="en-US" sz="1600" dirty="0" smtClean="0"/>
              <a:t>: </a:t>
            </a:r>
            <a:r>
              <a:rPr lang="en-US" sz="1600" dirty="0" err="1" smtClean="0"/>
              <a:t>mecanic</a:t>
            </a:r>
            <a:r>
              <a:rPr lang="en-US" sz="1600" dirty="0" smtClean="0"/>
              <a:t>, optic, radio.</a:t>
            </a:r>
            <a:endParaRPr lang="ru-RU" sz="1600" dirty="0"/>
          </a:p>
        </p:txBody>
      </p:sp>
    </p:spTree>
    <p:extLst>
      <p:ext uri="{BB962C8B-B14F-4D97-AF65-F5344CB8AC3E}">
        <p14:creationId xmlns:p14="http://schemas.microsoft.com/office/powerpoint/2010/main" val="3719829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11513" y="914400"/>
            <a:ext cx="5426158" cy="1371600"/>
          </a:xfrm>
        </p:spPr>
        <p:txBody>
          <a:bodyPr/>
          <a:lstStyle/>
          <a:p>
            <a:r>
              <a:rPr lang="en-US" b="1" dirty="0"/>
              <a:t>3</a:t>
            </a:r>
            <a:r>
              <a:rPr lang="en-US" b="1" dirty="0" smtClean="0"/>
              <a:t>. </a:t>
            </a:r>
            <a:r>
              <a:rPr lang="en-US" b="1" dirty="0"/>
              <a:t>Scanner </a:t>
            </a:r>
            <a:r>
              <a:rPr lang="en-US" dirty="0"/>
              <a:t>– </a:t>
            </a:r>
            <a:r>
              <a:rPr lang="en-US" dirty="0" err="1"/>
              <a:t>dispozitiv</a:t>
            </a:r>
            <a:r>
              <a:rPr lang="en-US" dirty="0"/>
              <a:t> </a:t>
            </a:r>
            <a:r>
              <a:rPr lang="en-US" dirty="0" err="1"/>
              <a:t>ce</a:t>
            </a:r>
            <a:r>
              <a:rPr lang="en-US" dirty="0"/>
              <a:t> </a:t>
            </a:r>
            <a:r>
              <a:rPr lang="en-US" dirty="0" err="1"/>
              <a:t>permite</a:t>
            </a:r>
            <a:r>
              <a:rPr lang="en-US" dirty="0"/>
              <a:t> </a:t>
            </a:r>
            <a:r>
              <a:rPr lang="en-US" dirty="0" err="1"/>
              <a:t>digitizarea</a:t>
            </a:r>
            <a:r>
              <a:rPr lang="en-US" dirty="0"/>
              <a:t> </a:t>
            </a:r>
            <a:r>
              <a:rPr lang="en-US" dirty="0" err="1"/>
              <a:t>imaginilor</a:t>
            </a:r>
            <a:r>
              <a:rPr lang="en-US" dirty="0"/>
              <a:t> </a:t>
            </a:r>
            <a:r>
              <a:rPr lang="en-US" dirty="0" err="1"/>
              <a:t>şi</a:t>
            </a:r>
            <a:r>
              <a:rPr lang="en-US" dirty="0"/>
              <a:t> </a:t>
            </a:r>
            <a:r>
              <a:rPr lang="en-US" dirty="0" err="1"/>
              <a:t>introducerea</a:t>
            </a:r>
            <a:r>
              <a:rPr lang="en-US" dirty="0"/>
              <a:t> </a:t>
            </a:r>
            <a:r>
              <a:rPr lang="en-US" dirty="0" err="1"/>
              <a:t>lor</a:t>
            </a:r>
            <a:r>
              <a:rPr lang="en-US" dirty="0"/>
              <a:t> </a:t>
            </a:r>
            <a:r>
              <a:rPr lang="en-US" dirty="0" err="1"/>
              <a:t>în</a:t>
            </a:r>
            <a:r>
              <a:rPr lang="en-US" dirty="0"/>
              <a:t> calculator. </a:t>
            </a:r>
            <a:endParaRPr lang="ru-RU" dirty="0"/>
          </a:p>
        </p:txBody>
      </p:sp>
      <p:pic>
        <p:nvPicPr>
          <p:cNvPr id="7" name="Рисунок 6"/>
          <p:cNvPicPr>
            <a:picLocks noGrp="1" noChangeAspect="1"/>
          </p:cNvPicPr>
          <p:nvPr>
            <p:ph type="pic" idx="1"/>
          </p:nvPr>
        </p:nvPicPr>
        <p:blipFill>
          <a:blip r:embed="rId2">
            <a:extLst>
              <a:ext uri="{28A0092B-C50C-407E-A947-70E740481C1C}">
                <a14:useLocalDpi xmlns:a14="http://schemas.microsoft.com/office/drawing/2010/main" val="0"/>
              </a:ext>
            </a:extLst>
          </a:blip>
          <a:srcRect l="21292" r="21292"/>
          <a:stretch>
            <a:fillRect/>
          </a:stretch>
        </p:blipFill>
        <p:spPr/>
      </p:pic>
      <p:sp>
        <p:nvSpPr>
          <p:cNvPr id="4" name="Текст 3"/>
          <p:cNvSpPr>
            <a:spLocks noGrp="1"/>
          </p:cNvSpPr>
          <p:nvPr>
            <p:ph type="body" sz="half" idx="2"/>
          </p:nvPr>
        </p:nvSpPr>
        <p:spPr>
          <a:xfrm>
            <a:off x="1426380" y="2627291"/>
            <a:ext cx="5426158" cy="2859109"/>
          </a:xfrm>
        </p:spPr>
        <p:txBody>
          <a:bodyPr>
            <a:normAutofit/>
          </a:bodyPr>
          <a:lstStyle/>
          <a:p>
            <a:r>
              <a:rPr lang="en-US" sz="2400" dirty="0" err="1"/>
              <a:t>În</a:t>
            </a:r>
            <a:r>
              <a:rPr lang="en-US" sz="2400" dirty="0"/>
              <a:t> </a:t>
            </a:r>
            <a:r>
              <a:rPr lang="en-US" sz="2400" dirty="0" err="1"/>
              <a:t>funcţie</a:t>
            </a:r>
            <a:r>
              <a:rPr lang="en-US" sz="2400" dirty="0"/>
              <a:t> de </a:t>
            </a:r>
            <a:r>
              <a:rPr lang="en-US" sz="2400" dirty="0" err="1"/>
              <a:t>modul</a:t>
            </a:r>
            <a:r>
              <a:rPr lang="en-US" sz="2400" dirty="0"/>
              <a:t> de </a:t>
            </a:r>
            <a:r>
              <a:rPr lang="en-US" sz="2400" dirty="0" err="1"/>
              <a:t>utilizare</a:t>
            </a:r>
            <a:r>
              <a:rPr lang="en-US" sz="2400" dirty="0"/>
              <a:t> </a:t>
            </a:r>
            <a:r>
              <a:rPr lang="en-US" sz="2400" dirty="0" err="1"/>
              <a:t>şi</a:t>
            </a:r>
            <a:r>
              <a:rPr lang="en-US" sz="2400" dirty="0"/>
              <a:t> </a:t>
            </a:r>
            <a:r>
              <a:rPr lang="en-US" sz="2400" dirty="0" err="1"/>
              <a:t>dimensiune</a:t>
            </a:r>
            <a:r>
              <a:rPr lang="en-US" sz="2400" dirty="0"/>
              <a:t> </a:t>
            </a:r>
            <a:r>
              <a:rPr lang="en-US" sz="2400" dirty="0" err="1"/>
              <a:t>sunt</a:t>
            </a:r>
            <a:r>
              <a:rPr lang="en-US" sz="2400" dirty="0" smtClean="0"/>
              <a:t>:</a:t>
            </a:r>
          </a:p>
          <a:p>
            <a:r>
              <a:rPr lang="en-US" sz="2000" dirty="0" smtClean="0"/>
              <a:t> </a:t>
            </a:r>
            <a:r>
              <a:rPr lang="en-US" sz="2000" dirty="0"/>
              <a:t>- </a:t>
            </a:r>
            <a:r>
              <a:rPr lang="en-US" sz="2000" i="1" dirty="0"/>
              <a:t>fixe</a:t>
            </a:r>
            <a:r>
              <a:rPr lang="en-US" sz="2000" dirty="0"/>
              <a:t> – </a:t>
            </a:r>
            <a:r>
              <a:rPr lang="en-US" sz="2000" dirty="0" err="1"/>
              <a:t>imaginea</a:t>
            </a:r>
            <a:r>
              <a:rPr lang="en-US" sz="2000" dirty="0"/>
              <a:t> e </a:t>
            </a:r>
            <a:r>
              <a:rPr lang="en-US" sz="2000" dirty="0" err="1"/>
              <a:t>plasată</a:t>
            </a:r>
            <a:r>
              <a:rPr lang="en-US" sz="2000" dirty="0"/>
              <a:t> </a:t>
            </a:r>
            <a:r>
              <a:rPr lang="en-US" sz="2000" dirty="0" err="1"/>
              <a:t>pe</a:t>
            </a:r>
            <a:r>
              <a:rPr lang="en-US" sz="2000" dirty="0"/>
              <a:t> o </a:t>
            </a:r>
            <a:r>
              <a:rPr lang="en-US" sz="2000" dirty="0" err="1"/>
              <a:t>suprafaţă</a:t>
            </a:r>
            <a:r>
              <a:rPr lang="en-US" sz="2000" dirty="0"/>
              <a:t> de </a:t>
            </a:r>
            <a:r>
              <a:rPr lang="en-US" sz="2000" dirty="0" err="1"/>
              <a:t>scanare</a:t>
            </a:r>
            <a:r>
              <a:rPr lang="en-US" sz="2000" dirty="0"/>
              <a:t> (ca la </a:t>
            </a:r>
            <a:r>
              <a:rPr lang="en-US" sz="2000" dirty="0" err="1"/>
              <a:t>xerox</a:t>
            </a:r>
            <a:r>
              <a:rPr lang="en-US" sz="2000" dirty="0" smtClean="0"/>
              <a:t>);</a:t>
            </a:r>
            <a:br>
              <a:rPr lang="en-US" sz="2000" dirty="0" smtClean="0"/>
            </a:br>
            <a:r>
              <a:rPr lang="en-US" sz="2000" dirty="0" smtClean="0"/>
              <a:t> </a:t>
            </a:r>
            <a:r>
              <a:rPr lang="en-US" sz="2000" dirty="0"/>
              <a:t>- </a:t>
            </a:r>
            <a:r>
              <a:rPr lang="en-US" sz="2000" i="1" dirty="0"/>
              <a:t>mobile</a:t>
            </a:r>
            <a:r>
              <a:rPr lang="en-US" sz="2000" dirty="0"/>
              <a:t> – de </a:t>
            </a:r>
            <a:r>
              <a:rPr lang="en-US" sz="2000" dirty="0" err="1"/>
              <a:t>dimensiuni</a:t>
            </a:r>
            <a:r>
              <a:rPr lang="en-US" sz="2000" dirty="0"/>
              <a:t> </a:t>
            </a:r>
            <a:r>
              <a:rPr lang="en-US" sz="2000" dirty="0" err="1"/>
              <a:t>mici</a:t>
            </a:r>
            <a:r>
              <a:rPr lang="en-US" sz="2000" dirty="0"/>
              <a:t> </a:t>
            </a:r>
            <a:r>
              <a:rPr lang="en-US" sz="2000" dirty="0" err="1"/>
              <a:t>şi</a:t>
            </a:r>
            <a:r>
              <a:rPr lang="en-US" sz="2000" dirty="0"/>
              <a:t> se </a:t>
            </a:r>
            <a:r>
              <a:rPr lang="en-US" sz="2000" dirty="0" err="1"/>
              <a:t>deplasează</a:t>
            </a:r>
            <a:r>
              <a:rPr lang="en-US" sz="2000" dirty="0"/>
              <a:t> </a:t>
            </a:r>
            <a:r>
              <a:rPr lang="en-US" sz="2000" dirty="0" err="1"/>
              <a:t>pe</a:t>
            </a:r>
            <a:r>
              <a:rPr lang="en-US" sz="2000" dirty="0"/>
              <a:t> </a:t>
            </a:r>
            <a:r>
              <a:rPr lang="en-US" sz="2000" dirty="0" err="1"/>
              <a:t>imaginea</a:t>
            </a:r>
            <a:r>
              <a:rPr lang="en-US" sz="2000" dirty="0"/>
              <a:t> </a:t>
            </a:r>
            <a:r>
              <a:rPr lang="en-US" sz="2000" dirty="0" err="1"/>
              <a:t>ce</a:t>
            </a:r>
            <a:r>
              <a:rPr lang="en-US" sz="2000" dirty="0"/>
              <a:t> </a:t>
            </a:r>
            <a:r>
              <a:rPr lang="en-US" sz="2000" dirty="0" err="1"/>
              <a:t>urmează</a:t>
            </a:r>
            <a:r>
              <a:rPr lang="en-US" sz="2000" dirty="0"/>
              <a:t> a fi </a:t>
            </a:r>
            <a:r>
              <a:rPr lang="en-US" sz="2000" dirty="0" err="1"/>
              <a:t>digitizată</a:t>
            </a:r>
            <a:r>
              <a:rPr lang="en-US" sz="2000" dirty="0"/>
              <a:t> (</a:t>
            </a:r>
            <a:r>
              <a:rPr lang="en-US" sz="2000" dirty="0" err="1"/>
              <a:t>cititorul</a:t>
            </a:r>
            <a:r>
              <a:rPr lang="en-US" sz="2000" dirty="0"/>
              <a:t> de </a:t>
            </a:r>
            <a:r>
              <a:rPr lang="en-US" sz="2000" dirty="0" err="1"/>
              <a:t>coduri</a:t>
            </a:r>
            <a:r>
              <a:rPr lang="en-US" sz="2000" dirty="0"/>
              <a:t> de bare).</a:t>
            </a:r>
            <a:endParaRPr lang="ru-RU" sz="2000" dirty="0"/>
          </a:p>
        </p:txBody>
      </p:sp>
    </p:spTree>
    <p:extLst>
      <p:ext uri="{BB962C8B-B14F-4D97-AF65-F5344CB8AC3E}">
        <p14:creationId xmlns:p14="http://schemas.microsoft.com/office/powerpoint/2010/main" val="3048125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2724" y="1752598"/>
            <a:ext cx="5426158" cy="3205767"/>
          </a:xfrm>
        </p:spPr>
        <p:txBody>
          <a:bodyPr>
            <a:normAutofit/>
          </a:bodyPr>
          <a:lstStyle/>
          <a:p>
            <a:r>
              <a:rPr lang="en-US" b="1" dirty="0" smtClean="0"/>
              <a:t>4. </a:t>
            </a:r>
            <a:r>
              <a:rPr lang="en-US" b="1" dirty="0"/>
              <a:t>Trackball </a:t>
            </a:r>
            <a:r>
              <a:rPr lang="en-US" dirty="0"/>
              <a:t>– </a:t>
            </a:r>
            <a:r>
              <a:rPr lang="en-US" dirty="0" err="1"/>
              <a:t>dispozitiv</a:t>
            </a:r>
            <a:r>
              <a:rPr lang="en-US" dirty="0"/>
              <a:t> de </a:t>
            </a:r>
            <a:r>
              <a:rPr lang="en-US" dirty="0" err="1"/>
              <a:t>indicare</a:t>
            </a:r>
            <a:r>
              <a:rPr lang="en-US" dirty="0"/>
              <a:t> </a:t>
            </a:r>
            <a:r>
              <a:rPr lang="en-US" dirty="0" err="1"/>
              <a:t>asemănător</a:t>
            </a:r>
            <a:r>
              <a:rPr lang="en-US" dirty="0"/>
              <a:t> mouse-</a:t>
            </a:r>
            <a:r>
              <a:rPr lang="en-US" dirty="0" err="1"/>
              <a:t>ului</a:t>
            </a:r>
            <a:r>
              <a:rPr lang="en-US" dirty="0"/>
              <a:t>. </a:t>
            </a:r>
            <a:r>
              <a:rPr lang="en-US" dirty="0" err="1"/>
              <a:t>Practic</a:t>
            </a:r>
            <a:r>
              <a:rPr lang="en-US" dirty="0"/>
              <a:t> </a:t>
            </a:r>
            <a:r>
              <a:rPr lang="en-US" dirty="0" err="1"/>
              <a:t>este</a:t>
            </a:r>
            <a:r>
              <a:rPr lang="en-US" dirty="0"/>
              <a:t> un mouse </a:t>
            </a:r>
            <a:r>
              <a:rPr lang="en-US" dirty="0" err="1"/>
              <a:t>răsturnat</a:t>
            </a:r>
            <a:r>
              <a:rPr lang="en-US" dirty="0"/>
              <a:t> </a:t>
            </a:r>
            <a:r>
              <a:rPr lang="en-US" dirty="0" err="1"/>
              <a:t>utilizat</a:t>
            </a:r>
            <a:r>
              <a:rPr lang="en-US" dirty="0"/>
              <a:t> </a:t>
            </a:r>
            <a:r>
              <a:rPr lang="en-US" dirty="0" err="1"/>
              <a:t>în</a:t>
            </a:r>
            <a:r>
              <a:rPr lang="en-US" dirty="0"/>
              <a:t> special la </a:t>
            </a:r>
            <a:r>
              <a:rPr lang="en-US" dirty="0" err="1"/>
              <a:t>calculatoarele</a:t>
            </a:r>
            <a:r>
              <a:rPr lang="en-US" dirty="0"/>
              <a:t> </a:t>
            </a:r>
            <a:r>
              <a:rPr lang="en-US" dirty="0" err="1"/>
              <a:t>portabile</a:t>
            </a:r>
            <a:r>
              <a:rPr lang="en-US" dirty="0"/>
              <a:t>. </a:t>
            </a:r>
            <a:r>
              <a:rPr lang="en-US" dirty="0" err="1"/>
              <a:t>Mişcarea</a:t>
            </a:r>
            <a:r>
              <a:rPr lang="en-US" dirty="0"/>
              <a:t> </a:t>
            </a:r>
            <a:r>
              <a:rPr lang="en-US" dirty="0" err="1"/>
              <a:t>cursorului</a:t>
            </a:r>
            <a:r>
              <a:rPr lang="en-US" dirty="0"/>
              <a:t> se </a:t>
            </a:r>
            <a:r>
              <a:rPr lang="en-US" dirty="0" err="1"/>
              <a:t>realizează</a:t>
            </a:r>
            <a:r>
              <a:rPr lang="en-US" dirty="0"/>
              <a:t> </a:t>
            </a:r>
            <a:r>
              <a:rPr lang="en-US" dirty="0" err="1"/>
              <a:t>prin</a:t>
            </a:r>
            <a:r>
              <a:rPr lang="en-US" dirty="0"/>
              <a:t> </a:t>
            </a:r>
            <a:r>
              <a:rPr lang="en-US" dirty="0" err="1"/>
              <a:t>rotaţia</a:t>
            </a:r>
            <a:r>
              <a:rPr lang="en-US" dirty="0"/>
              <a:t> </a:t>
            </a:r>
            <a:r>
              <a:rPr lang="en-US" dirty="0" err="1"/>
              <a:t>bilei</a:t>
            </a:r>
            <a:endParaRPr lang="ru-RU" dirty="0"/>
          </a:p>
        </p:txBody>
      </p:sp>
      <p:pic>
        <p:nvPicPr>
          <p:cNvPr id="5" name="Рисунок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4115" r="14115"/>
          <a:stretch>
            <a:fillRect/>
          </a:stretch>
        </p:blipFill>
        <p:spPr/>
      </p:pic>
    </p:spTree>
    <p:extLst>
      <p:ext uri="{BB962C8B-B14F-4D97-AF65-F5344CB8AC3E}">
        <p14:creationId xmlns:p14="http://schemas.microsoft.com/office/powerpoint/2010/main" val="270848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9826" y="706729"/>
            <a:ext cx="5981700" cy="5293216"/>
          </a:xfrm>
        </p:spPr>
      </p:pic>
      <p:sp>
        <p:nvSpPr>
          <p:cNvPr id="5" name="Заголовок 1"/>
          <p:cNvSpPr>
            <a:spLocks noGrp="1"/>
          </p:cNvSpPr>
          <p:nvPr>
            <p:ph type="body" sz="half" idx="2"/>
          </p:nvPr>
        </p:nvSpPr>
        <p:spPr>
          <a:xfrm>
            <a:off x="1522949" y="450761"/>
            <a:ext cx="4130876" cy="5805152"/>
          </a:xfrm>
        </p:spPr>
        <p:txBody>
          <a:bodyPr>
            <a:normAutofit/>
          </a:bodyPr>
          <a:lstStyle/>
          <a:p>
            <a:r>
              <a:rPr lang="en-US" sz="1800" b="1" dirty="0"/>
              <a:t>5. </a:t>
            </a:r>
            <a:r>
              <a:rPr lang="en-US" sz="1800" b="1" dirty="0" err="1"/>
              <a:t>Creion</a:t>
            </a:r>
            <a:r>
              <a:rPr lang="en-US" sz="1800" b="1" dirty="0"/>
              <a:t> optic (light pen) </a:t>
            </a:r>
            <a:r>
              <a:rPr lang="en-US" dirty="0"/>
              <a:t>– un </a:t>
            </a:r>
            <a:r>
              <a:rPr lang="en-US" dirty="0" err="1"/>
              <a:t>dispozitiv</a:t>
            </a:r>
            <a:r>
              <a:rPr lang="en-US" dirty="0"/>
              <a:t> </a:t>
            </a:r>
            <a:r>
              <a:rPr lang="en-US" dirty="0" err="1"/>
              <a:t>asemănător</a:t>
            </a:r>
            <a:r>
              <a:rPr lang="en-US" dirty="0"/>
              <a:t> </a:t>
            </a:r>
            <a:r>
              <a:rPr lang="en-US" dirty="0" err="1"/>
              <a:t>unui</a:t>
            </a:r>
            <a:r>
              <a:rPr lang="en-US" dirty="0"/>
              <a:t> </a:t>
            </a:r>
            <a:r>
              <a:rPr lang="en-US" dirty="0" err="1"/>
              <a:t>creion</a:t>
            </a:r>
            <a:r>
              <a:rPr lang="en-US" dirty="0"/>
              <a:t> </a:t>
            </a:r>
            <a:r>
              <a:rPr lang="en-US" dirty="0" err="1"/>
              <a:t>ce</a:t>
            </a:r>
            <a:r>
              <a:rPr lang="en-US" dirty="0"/>
              <a:t> are </a:t>
            </a:r>
            <a:r>
              <a:rPr lang="en-US" dirty="0" err="1"/>
              <a:t>în</a:t>
            </a:r>
            <a:r>
              <a:rPr lang="en-US" dirty="0"/>
              <a:t> </a:t>
            </a:r>
            <a:r>
              <a:rPr lang="en-US" dirty="0" err="1"/>
              <a:t>vârf</a:t>
            </a:r>
            <a:r>
              <a:rPr lang="en-US" dirty="0"/>
              <a:t> </a:t>
            </a:r>
            <a:r>
              <a:rPr lang="en-US" dirty="0" err="1"/>
              <a:t>unsenzor</a:t>
            </a:r>
            <a:r>
              <a:rPr lang="en-US" dirty="0"/>
              <a:t> </a:t>
            </a:r>
            <a:r>
              <a:rPr lang="en-US" dirty="0" smtClean="0"/>
              <a:t>optic.</a:t>
            </a:r>
            <a:br>
              <a:rPr lang="en-US" dirty="0" smtClean="0"/>
            </a:br>
            <a:r>
              <a:rPr lang="en-US" sz="1800" b="1" dirty="0" smtClean="0"/>
              <a:t>6</a:t>
            </a:r>
            <a:r>
              <a:rPr lang="en-US" sz="1800" b="1" dirty="0"/>
              <a:t>. </a:t>
            </a:r>
            <a:r>
              <a:rPr lang="en-US" sz="1800" b="1" dirty="0" err="1"/>
              <a:t>Tableta</a:t>
            </a:r>
            <a:r>
              <a:rPr lang="en-US" sz="1800" b="1" dirty="0"/>
              <a:t> </a:t>
            </a:r>
            <a:r>
              <a:rPr lang="en-US" sz="1800" b="1" dirty="0" err="1"/>
              <a:t>grafică</a:t>
            </a:r>
            <a:r>
              <a:rPr lang="en-US" sz="1800" b="1" dirty="0"/>
              <a:t> (graphics tablet)</a:t>
            </a:r>
            <a:r>
              <a:rPr lang="en-US" dirty="0"/>
              <a:t> – </a:t>
            </a:r>
            <a:r>
              <a:rPr lang="en-US" dirty="0" err="1"/>
              <a:t>dispozitiv</a:t>
            </a:r>
            <a:r>
              <a:rPr lang="en-US" dirty="0"/>
              <a:t> </a:t>
            </a:r>
            <a:r>
              <a:rPr lang="en-US" dirty="0" err="1"/>
              <a:t>ce</a:t>
            </a:r>
            <a:r>
              <a:rPr lang="en-US" dirty="0"/>
              <a:t> </a:t>
            </a:r>
            <a:r>
              <a:rPr lang="en-US" dirty="0" err="1"/>
              <a:t>permite</a:t>
            </a:r>
            <a:r>
              <a:rPr lang="en-US" dirty="0"/>
              <a:t> </a:t>
            </a:r>
            <a:r>
              <a:rPr lang="en-US" dirty="0" err="1"/>
              <a:t>introducerea</a:t>
            </a:r>
            <a:r>
              <a:rPr lang="en-US" dirty="0"/>
              <a:t> </a:t>
            </a:r>
            <a:r>
              <a:rPr lang="en-US" dirty="0" err="1"/>
              <a:t>facilă</a:t>
            </a:r>
            <a:r>
              <a:rPr lang="en-US" dirty="0"/>
              <a:t> a </a:t>
            </a:r>
            <a:r>
              <a:rPr lang="en-US" dirty="0" err="1"/>
              <a:t>desenelor</a:t>
            </a:r>
            <a:r>
              <a:rPr lang="en-US" dirty="0"/>
              <a:t> </a:t>
            </a:r>
            <a:r>
              <a:rPr lang="en-US" dirty="0" err="1"/>
              <a:t>şi</a:t>
            </a:r>
            <a:r>
              <a:rPr lang="en-US" dirty="0"/>
              <a:t> </a:t>
            </a:r>
            <a:r>
              <a:rPr lang="en-US" dirty="0" err="1"/>
              <a:t>schiţelor</a:t>
            </a:r>
            <a:r>
              <a:rPr lang="en-US" dirty="0"/>
              <a:t>. Este </a:t>
            </a:r>
            <a:r>
              <a:rPr lang="en-US" dirty="0" err="1"/>
              <a:t>alcătuită</a:t>
            </a:r>
            <a:r>
              <a:rPr lang="en-US" dirty="0"/>
              <a:t> </a:t>
            </a:r>
            <a:r>
              <a:rPr lang="en-US" dirty="0" err="1"/>
              <a:t>dintr</a:t>
            </a:r>
            <a:r>
              <a:rPr lang="en-US" dirty="0"/>
              <a:t>-un </a:t>
            </a:r>
            <a:r>
              <a:rPr lang="en-US" dirty="0" err="1"/>
              <a:t>creion</a:t>
            </a:r>
            <a:r>
              <a:rPr lang="en-US" dirty="0"/>
              <a:t> cu </a:t>
            </a:r>
            <a:r>
              <a:rPr lang="en-US" dirty="0" err="1"/>
              <a:t>vârf</a:t>
            </a:r>
            <a:r>
              <a:rPr lang="en-US" dirty="0"/>
              <a:t> electronic </a:t>
            </a:r>
            <a:r>
              <a:rPr lang="en-US" dirty="0" err="1"/>
              <a:t>şi</a:t>
            </a:r>
            <a:r>
              <a:rPr lang="en-US" dirty="0"/>
              <a:t> o </a:t>
            </a:r>
            <a:r>
              <a:rPr lang="en-US" dirty="0" err="1"/>
              <a:t>plăcuţă</a:t>
            </a:r>
            <a:r>
              <a:rPr lang="en-US" dirty="0"/>
              <a:t> </a:t>
            </a:r>
            <a:r>
              <a:rPr lang="en-US" dirty="0" err="1"/>
              <a:t>electronică</a:t>
            </a:r>
            <a:r>
              <a:rPr lang="en-US" dirty="0"/>
              <a:t>, </a:t>
            </a:r>
            <a:r>
              <a:rPr lang="en-US" dirty="0" err="1"/>
              <a:t>capabilă</a:t>
            </a:r>
            <a:r>
              <a:rPr lang="en-US" dirty="0"/>
              <a:t> </a:t>
            </a:r>
            <a:r>
              <a:rPr lang="en-US" dirty="0" err="1"/>
              <a:t>să</a:t>
            </a:r>
            <a:r>
              <a:rPr lang="en-US" dirty="0"/>
              <a:t> </a:t>
            </a:r>
            <a:r>
              <a:rPr lang="en-US" dirty="0" err="1"/>
              <a:t>detecteze</a:t>
            </a:r>
            <a:r>
              <a:rPr lang="en-US" dirty="0"/>
              <a:t> </a:t>
            </a:r>
            <a:r>
              <a:rPr lang="en-US" dirty="0" err="1"/>
              <a:t>mişcările</a:t>
            </a:r>
            <a:r>
              <a:rPr lang="en-US" dirty="0"/>
              <a:t> </a:t>
            </a:r>
            <a:r>
              <a:rPr lang="en-US" dirty="0" err="1"/>
              <a:t>creionului</a:t>
            </a:r>
            <a:r>
              <a:rPr lang="en-US" dirty="0"/>
              <a:t> </a:t>
            </a:r>
            <a:r>
              <a:rPr lang="en-US" dirty="0" err="1"/>
              <a:t>şi</a:t>
            </a:r>
            <a:r>
              <a:rPr lang="en-US" dirty="0"/>
              <a:t> </a:t>
            </a:r>
            <a:r>
              <a:rPr lang="en-US" dirty="0" err="1"/>
              <a:t>să</a:t>
            </a:r>
            <a:r>
              <a:rPr lang="en-US" dirty="0"/>
              <a:t> le </a:t>
            </a:r>
            <a:r>
              <a:rPr lang="en-US" dirty="0" err="1"/>
              <a:t>transmita</a:t>
            </a:r>
            <a:r>
              <a:rPr lang="en-US" dirty="0"/>
              <a:t> </a:t>
            </a:r>
            <a:r>
              <a:rPr lang="en-US" dirty="0" err="1" smtClean="0"/>
              <a:t>calculatorului</a:t>
            </a:r>
            <a:r>
              <a:rPr lang="en-US" dirty="0" smtClean="0"/>
              <a:t>.</a:t>
            </a:r>
            <a:br>
              <a:rPr lang="en-US" dirty="0" smtClean="0"/>
            </a:br>
            <a:r>
              <a:rPr lang="en-US" sz="1800" b="1" dirty="0" smtClean="0"/>
              <a:t>7</a:t>
            </a:r>
            <a:r>
              <a:rPr lang="en-US" sz="1800" b="1" dirty="0"/>
              <a:t>. Joystick </a:t>
            </a:r>
            <a:r>
              <a:rPr lang="en-US" sz="1800" b="1" dirty="0" smtClean="0"/>
              <a:t/>
            </a:r>
            <a:br>
              <a:rPr lang="en-US" sz="1800" b="1" dirty="0" smtClean="0"/>
            </a:br>
            <a:r>
              <a:rPr lang="en-US" sz="1800" b="1" dirty="0" smtClean="0"/>
              <a:t>8</a:t>
            </a:r>
            <a:r>
              <a:rPr lang="en-US" sz="1800" b="1" dirty="0"/>
              <a:t>. </a:t>
            </a:r>
            <a:r>
              <a:rPr lang="en-US" sz="1800" b="1" dirty="0" err="1"/>
              <a:t>Microfon</a:t>
            </a:r>
            <a:r>
              <a:rPr lang="en-US" sz="1800" b="1" dirty="0"/>
              <a:t> </a:t>
            </a:r>
            <a:r>
              <a:rPr lang="en-US" sz="1800" b="1" dirty="0" smtClean="0"/>
              <a:t/>
            </a:r>
            <a:br>
              <a:rPr lang="en-US" sz="1800" b="1" dirty="0" smtClean="0"/>
            </a:br>
            <a:r>
              <a:rPr lang="en-US" sz="1800" b="1" dirty="0" smtClean="0"/>
              <a:t>9</a:t>
            </a:r>
            <a:r>
              <a:rPr lang="en-US" sz="1800" b="1" dirty="0"/>
              <a:t>. Camera video</a:t>
            </a:r>
            <a:r>
              <a:rPr lang="en-US" dirty="0"/>
              <a:t>, </a:t>
            </a:r>
            <a:r>
              <a:rPr lang="en-US" dirty="0" err="1"/>
              <a:t>aparat</a:t>
            </a:r>
            <a:r>
              <a:rPr lang="en-US" dirty="0"/>
              <a:t> de </a:t>
            </a:r>
            <a:r>
              <a:rPr lang="en-US" dirty="0" err="1"/>
              <a:t>fotografiat</a:t>
            </a:r>
            <a:r>
              <a:rPr lang="en-US" dirty="0"/>
              <a:t> digital </a:t>
            </a:r>
            <a:r>
              <a:rPr lang="en-US" dirty="0" smtClean="0"/>
              <a:t/>
            </a:r>
            <a:br>
              <a:rPr lang="en-US" dirty="0" smtClean="0"/>
            </a:br>
            <a:r>
              <a:rPr lang="en-US" sz="1800" b="1" dirty="0" smtClean="0"/>
              <a:t>10</a:t>
            </a:r>
            <a:r>
              <a:rPr lang="en-US" sz="1800" b="1" dirty="0"/>
              <a:t>. GIS (</a:t>
            </a:r>
            <a:r>
              <a:rPr lang="en-US" sz="1800" b="1" dirty="0" err="1"/>
              <a:t>Georaphic</a:t>
            </a:r>
            <a:r>
              <a:rPr lang="en-US" sz="1800" b="1" dirty="0"/>
              <a:t> Information System)</a:t>
            </a:r>
            <a:r>
              <a:rPr lang="en-US" dirty="0"/>
              <a:t> – </a:t>
            </a:r>
            <a:r>
              <a:rPr lang="en-US" dirty="0" err="1"/>
              <a:t>permite</a:t>
            </a:r>
            <a:r>
              <a:rPr lang="en-US" dirty="0"/>
              <a:t> </a:t>
            </a:r>
            <a:r>
              <a:rPr lang="en-US" dirty="0" err="1"/>
              <a:t>introducerea</a:t>
            </a:r>
            <a:r>
              <a:rPr lang="en-US" dirty="0"/>
              <a:t> de date </a:t>
            </a:r>
            <a:r>
              <a:rPr lang="en-US" dirty="0" err="1"/>
              <a:t>geografice</a:t>
            </a:r>
            <a:r>
              <a:rPr lang="en-US" dirty="0"/>
              <a:t> </a:t>
            </a:r>
            <a:r>
              <a:rPr lang="en-US" dirty="0" err="1"/>
              <a:t>preluate</a:t>
            </a:r>
            <a:r>
              <a:rPr lang="en-US" dirty="0"/>
              <a:t>, </a:t>
            </a:r>
            <a:r>
              <a:rPr lang="en-US" dirty="0" err="1"/>
              <a:t>în</a:t>
            </a:r>
            <a:r>
              <a:rPr lang="en-US" dirty="0"/>
              <a:t> general, de la </a:t>
            </a:r>
            <a:r>
              <a:rPr lang="en-US" dirty="0" err="1"/>
              <a:t>sateliţi</a:t>
            </a:r>
            <a:r>
              <a:rPr lang="en-US" dirty="0"/>
              <a:t>. </a:t>
            </a:r>
            <a:endParaRPr lang="ru-RU" dirty="0"/>
          </a:p>
        </p:txBody>
      </p:sp>
    </p:spTree>
    <p:extLst>
      <p:ext uri="{BB962C8B-B14F-4D97-AF65-F5344CB8AC3E}">
        <p14:creationId xmlns:p14="http://schemas.microsoft.com/office/powerpoint/2010/main" val="2437823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12596</TotalTime>
  <Words>658</Words>
  <Application>Microsoft Office PowerPoint</Application>
  <PresentationFormat>Широкоэкранный</PresentationFormat>
  <Paragraphs>74</Paragraphs>
  <Slides>23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23</vt:i4>
      </vt:variant>
    </vt:vector>
  </HeadingPairs>
  <TitlesOfParts>
    <vt:vector size="26" baseType="lpstr">
      <vt:lpstr>Arial</vt:lpstr>
      <vt:lpstr>Corbel</vt:lpstr>
      <vt:lpstr>Параллакс</vt:lpstr>
      <vt:lpstr>Презентация PowerPoint</vt:lpstr>
      <vt:lpstr>Презентация PowerPoint</vt:lpstr>
      <vt:lpstr>Clasificarea dispozitivelor periferice</vt:lpstr>
      <vt:lpstr>Dispozitive periferice de intrare </vt:lpstr>
      <vt:lpstr>Презентация PowerPoint</vt:lpstr>
      <vt:lpstr>2. Mouse-ul – este dispozitivul ce controlează mişcarea cursorului pe ecranul monitorului şi permite selectarea sau activarea unor obiecte de pe ecran prin acţionarea unor butoane.</vt:lpstr>
      <vt:lpstr>3. Scanner – dispozitiv ce permite digitizarea imaginilor şi introducerea lor în calculator. </vt:lpstr>
      <vt:lpstr>4. Trackball – dispozitiv de indicare asemănător mouse-ului. Practic este un mouse răsturnat utilizat în special la calculatoarele portabile. Mişcarea cursorului se realizează prin rotaţia bilei</vt:lpstr>
      <vt:lpstr>Презентация PowerPoint</vt:lpstr>
      <vt:lpstr>Dispozitive periferice de ieşire</vt:lpstr>
      <vt:lpstr>Презентация PowerPoint</vt:lpstr>
      <vt:lpstr>2. Imprimanta – este dispozitivul ce realizează afişarea informaţiilor pe hârtie. Principalele caracteristici ale imprimantelor sunt:  - viteza de tipărire  – măsurată în cps sau ppm;  - rezoluţia – exprimată în număr de puncte de imagine pe inch ;  - posibilitatea de a tipări text şi grafică sau numai text;  - dimensiunea maximă a hârtiei: A3, A4, A5 etc.;  - memoria imprimantei – stochează informaţiile ce urmează a fi tipărite.</vt:lpstr>
      <vt:lpstr>3. Plotter – dispozitiv asemănător imprimantei dar hârtia poate fi parcursă în ambele sensuri, acceptă formate mari de hârtie şi precizia desenelor este foarte mare. Este folosită pentru schiţe, grafice, desene etc.  4. Difuzor – dispozitiv de ieşire audio. </vt:lpstr>
      <vt:lpstr>Dispozitive de intrare-ieşire</vt:lpstr>
      <vt:lpstr>1. Modem – dispozitiv ce permite comunicarea între calculatoare aflate la distanţă.  Modulare = transferul semnalului din digital în analogic.  Demodulare = transferul semnalului din analogic în digital.  Principala caracteristică este viteza de transfer – se măsoară în bps;  In funcţie de modul de conectare sunt există:  - modem intern – conectat pe placa de bază;  - modem extern – conectat pe un port serial.  Tipuri de modem: fax-modem, data/voice-modem. 2. Touchscreen – dispozitiv ce permite selectarea prin atingere a unor opţiuni afişate pe ecranul care este dotat cu senzori.  3. Placa de sunet (sound card) – permite calculatorului să redea sunete prin intermediul difuzorului, să înregistreze sunete prin intermediul unui microfon sau să opereze cu sunete stocate în format digital</vt:lpstr>
      <vt:lpstr>Презентация PowerPoint</vt:lpstr>
      <vt:lpstr>Supercalculatoarele [PC-Web] au o memorie interna si o viteza de lucru foarte mari: pot executa pînă la cîteva sute de milioane de instrucţiuni pe secunda, fiind cele mai rapide tipuri de calculatoare. De obicei sunt utilizate pentru aplicaţii specifice, care necesita calcule matematice complexe, mari consumatoare de timp şi memorie, cum ar fi, de exemplu, grafică animată, prognozele geologice sau meteorologice, probleme complexe de fizică pentru care se doreste aplicarea unor algoritmi matematici riguroşi. Modul de calcul al supercomputerelor se numește "calcul paralel". Numărul de procesoare interconectate ale unui supercomputer depășește la anumite modele chiar și 100.000. Pentru comparație, un computer normal, numit de tip "scalar", conține un singur procesor central.</vt:lpstr>
      <vt:lpstr>Macrocalculatoarele sau calculatoarele mari constituie o categorie aparte, situatã între supercalculatoare si minicalculatoare, operând cu viteze ridicate si administrând un volum foarte mare de date. Au procesorul foarte complex, volum mare de stocare în DM, S I/O complex, orientat pe gestionare de statii de lucru, permit acces multiutilizator (pot suporta sute si chiar mii de utilizatori simultan). Macrocalculatoarele necesitã instalatii speciale si proceduri de mentinere în functiune, neputând fi cuplate direct la reteaua de înaltã tensiune, de aceea au costuri foarte ridicate. Ele functioneazã, de regulã, fãrã întrerupere, ceea ce presupune accesul controlat la date si un sistem de protectie adecvat. Se utilizeazã în spitale, bãnci, etc.</vt:lpstr>
      <vt:lpstr>Minicalculatoarele pot executa sute de milioane de operaţii pe secundă, iar preţul lor nu depăşeşte 200 mii de dolari. Echipamentele periferice ale unui minicalculator includ cîteva discuri magnetice, una sau două imprimante, mai multe console. Minicalculatoarele sînt mai uşor de utilizat decît calculatoarele mari şi se aplică în proiectarea asistată de calculator, în automatizări industriale, în prelucrarea datelor în experimentele ştiinţifice etc.</vt:lpstr>
      <vt:lpstr>Microcalculatoarele,denumite și calculatoare personale,sînt realizate la prețuri scăzut-între 100 și 15000$ și asigură o viteză de calcul de ordinul milioanelor de operații pe secundă. De obicei,echipamentele periferice ale unui microcalculator includ vizualizatorul,tastatura,o unitate de disc rigid,una sau 2 unități de disc flexibil și o imprimantă.</vt:lpstr>
      <vt:lpstr>Презентация PowerPoint</vt:lpstr>
      <vt:lpstr>Презентация PowerPoint</vt:lpstr>
      <vt:lpstr>Link-uri folosite: http://www.informaticainscoli.ro/lib/exe/fetch.php?media=2.4.tipuri_de_dispozitive_de_intrare_de_iesire_de_intrare-iesire_de_stocare_a_datelor.pdf http://clasificareacalculatoarelor.blogspot.com/ http://irinabodistean.blogspot.com/p/clasificarea-calculatoarelor.html https://www.descopera.ro/lumea-digitala/930367-5-generatii-de-computere https://ru.scribd.com/doc/110810952/Generatii-de-Calculatoare https://benchea.wordpress.com/2008/05/07/generatii-de-calculatoare/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Пользователь</cp:lastModifiedBy>
  <cp:revision>17</cp:revision>
  <dcterms:created xsi:type="dcterms:W3CDTF">2019-04-21T17:30:37Z</dcterms:created>
  <dcterms:modified xsi:type="dcterms:W3CDTF">2019-04-30T11:27:49Z</dcterms:modified>
</cp:coreProperties>
</file>